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ED7E52A-2492-417D-985B-C89C88A03AC5}" type="slidenum">
              <a:rPr lang="en-US" altLang="el-GR" sz="1300" baseline="0"/>
              <a:pPr/>
              <a:t>5</a:t>
            </a:fld>
            <a:endParaRPr lang="en-US" altLang="el-GR" sz="1300" baseline="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CD92962-54B8-4F6C-9304-DA1D2482DE96}" type="slidenum">
              <a:rPr lang="en-US" altLang="el-GR" sz="1300" baseline="0"/>
              <a:pPr/>
              <a:t>6</a:t>
            </a:fld>
            <a:endParaRPr lang="en-US" altLang="el-GR" sz="1300" baseline="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InstantNull" TargetMode="External"/><Relationship Id="rId4" Type="http://schemas.openxmlformats.org/officeDocument/2006/relationships/hyperlink" Target="https://commons.wikimedia.org/wiki/File:Chromosomes_during_mitosis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12</a:t>
            </a:r>
            <a:r>
              <a:rPr lang="el-GR" sz="2600" dirty="0" smtClean="0"/>
              <a:t>: Ο κυτταρικός κύκλος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</a:t>
            </a:r>
            <a:r>
              <a:rPr lang="el-GR" sz="2000" smtClean="0"/>
              <a:t>Ενότητα </a:t>
            </a:r>
            <a:r>
              <a:rPr lang="el-GR" sz="2000" smtClean="0"/>
              <a:t>12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Ο κυτταρικός κύκλος».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έμβια ύλη αναπαράγεται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Σημαντικότερη διαφορά από άβια ύλη είναι ότι η έμβια ύλη έχει ικανότητα να αναπαράγεται</a:t>
            </a:r>
          </a:p>
          <a:p>
            <a:r>
              <a:rPr lang="el-GR" altLang="el-GR" smtClean="0"/>
              <a:t>Διαιώνιση της ζωής βασίζεται στην αναπαραγωγή δηλ κυτταρική διαίρεση</a:t>
            </a:r>
          </a:p>
        </p:txBody>
      </p:sp>
      <p:sp>
        <p:nvSpPr>
          <p:cNvPr id="30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6677FA2-E031-44FF-8E9C-02DE2760F7CC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18587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Παραγωγή θυγατρικών κυττάρων 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Το κύτταρο δεν είναι σαπουνόφουσκα που διογκώνεται και χωρίζει στα </a:t>
            </a:r>
            <a:r>
              <a:rPr lang="el-GR" altLang="el-GR" dirty="0" smtClean="0"/>
              <a:t>δύο!</a:t>
            </a:r>
            <a:endParaRPr lang="el-GR" altLang="el-GR" dirty="0" smtClean="0"/>
          </a:p>
          <a:p>
            <a:r>
              <a:rPr lang="el-GR" altLang="el-GR" dirty="0" smtClean="0"/>
              <a:t>Πρέπει </a:t>
            </a:r>
            <a:r>
              <a:rPr lang="en-US" altLang="el-GR" dirty="0" smtClean="0"/>
              <a:t>DNA </a:t>
            </a:r>
            <a:r>
              <a:rPr lang="el-GR" altLang="el-GR" dirty="0" smtClean="0"/>
              <a:t>να κατανεμηθεί πανομοιότυπα σε 2 θυγατρικά κύτταρα</a:t>
            </a:r>
          </a:p>
        </p:txBody>
      </p:sp>
      <p:sp>
        <p:nvSpPr>
          <p:cNvPr id="41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596FF28-5C36-45C3-B37E-F1AAF79BA811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08382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Οργάνωση του γενετικού υλικού</a:t>
            </a:r>
            <a:r>
              <a:rPr lang="en-US" altLang="el-GR" smtClean="0"/>
              <a:t> </a:t>
            </a:r>
            <a:r>
              <a:rPr lang="el-GR" altLang="el-GR" smtClean="0"/>
              <a:t>ανθρώπου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Γονιδίωμα</a:t>
            </a:r>
            <a:r>
              <a:rPr lang="el-GR" altLang="el-GR" smtClean="0"/>
              <a:t> = </a:t>
            </a:r>
            <a:r>
              <a:rPr lang="en-US" altLang="el-GR" smtClean="0"/>
              <a:t>“</a:t>
            </a:r>
            <a:r>
              <a:rPr lang="el-GR" altLang="el-GR" smtClean="0"/>
              <a:t>προίκα</a:t>
            </a:r>
            <a:r>
              <a:rPr lang="en-US" altLang="el-GR" smtClean="0"/>
              <a:t>”</a:t>
            </a:r>
            <a:r>
              <a:rPr lang="el-GR" altLang="el-GR" smtClean="0"/>
              <a:t> ενός κυττάρου σε </a:t>
            </a:r>
            <a:r>
              <a:rPr lang="en-US" altLang="el-GR" smtClean="0"/>
              <a:t>DNA</a:t>
            </a:r>
            <a:endParaRPr lang="el-GR" altLang="el-GR" smtClean="0"/>
          </a:p>
          <a:p>
            <a:pPr lvl="1"/>
            <a:r>
              <a:rPr lang="el-GR" altLang="el-GR" smtClean="0"/>
              <a:t>Αποτελείται από περισσότερα </a:t>
            </a:r>
            <a:r>
              <a:rPr lang="en-US" altLang="el-GR" smtClean="0"/>
              <a:t>DNA</a:t>
            </a:r>
            <a:endParaRPr lang="el-GR" altLang="el-GR" smtClean="0"/>
          </a:p>
          <a:p>
            <a:pPr lvl="1"/>
            <a:r>
              <a:rPr lang="el-GR" altLang="el-GR" smtClean="0"/>
              <a:t>2</a:t>
            </a:r>
            <a:r>
              <a:rPr lang="en-US" altLang="el-GR" smtClean="0"/>
              <a:t>m </a:t>
            </a:r>
            <a:r>
              <a:rPr lang="el-GR" altLang="el-GR" smtClean="0"/>
              <a:t>μήκος του </a:t>
            </a:r>
            <a:r>
              <a:rPr lang="en-US" altLang="el-GR" smtClean="0"/>
              <a:t>DNA </a:t>
            </a:r>
            <a:r>
              <a:rPr lang="el-GR" altLang="el-GR" smtClean="0"/>
              <a:t>ανθρώπου</a:t>
            </a:r>
          </a:p>
          <a:p>
            <a:pPr lvl="1"/>
            <a:r>
              <a:rPr lang="el-GR" altLang="el-GR" smtClean="0"/>
              <a:t>Πρέπει ν’αντιγραφεί και 2 αντίγραφα να διαχωριστούν ώστε θυγατρικά κυτταρα να έχουν πλήρες γονιδίωμα</a:t>
            </a:r>
            <a:endParaRPr lang="en-US" altLang="el-GR" smtClean="0"/>
          </a:p>
          <a:p>
            <a:endParaRPr lang="el-GR" altLang="el-GR" smtClean="0"/>
          </a:p>
        </p:txBody>
      </p:sp>
      <p:sp>
        <p:nvSpPr>
          <p:cNvPr id="51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9785790-88AD-4F0F-B7FD-28D1C88B4275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62450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Χρωμοσώματα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Βοηθούν αντιγραφή και κατανομή </a:t>
            </a:r>
            <a:r>
              <a:rPr lang="en-US" altLang="el-GR" dirty="0" smtClean="0"/>
              <a:t>DNA</a:t>
            </a:r>
            <a:endParaRPr lang="el-GR" altLang="el-GR" dirty="0" smtClean="0"/>
          </a:p>
          <a:p>
            <a:r>
              <a:rPr lang="el-GR" altLang="el-GR" dirty="0" smtClean="0"/>
              <a:t>Ειδικές δομές όπου συσκευάζονται μόρια </a:t>
            </a:r>
            <a:r>
              <a:rPr lang="en-US" altLang="el-GR" dirty="0" smtClean="0"/>
              <a:t>DNA</a:t>
            </a:r>
            <a:endParaRPr lang="el-GR" altLang="el-GR" dirty="0" smtClean="0"/>
          </a:p>
          <a:p>
            <a:r>
              <a:rPr lang="el-GR" altLang="el-GR" dirty="0" smtClean="0"/>
              <a:t>Χρωματίνη = </a:t>
            </a:r>
            <a:r>
              <a:rPr lang="el-GR" altLang="el-GR" dirty="0" err="1" smtClean="0"/>
              <a:t>σύμπλοκο</a:t>
            </a:r>
            <a:r>
              <a:rPr lang="el-GR" altLang="el-GR" dirty="0" smtClean="0"/>
              <a:t> από </a:t>
            </a:r>
            <a:r>
              <a:rPr lang="en-US" altLang="el-GR" dirty="0" smtClean="0"/>
              <a:t>DNA </a:t>
            </a:r>
            <a:r>
              <a:rPr lang="el-GR" altLang="el-GR" dirty="0" smtClean="0"/>
              <a:t>και πρωτεΐνες</a:t>
            </a:r>
          </a:p>
          <a:p>
            <a:r>
              <a:rPr lang="el-GR" altLang="el-GR" dirty="0" smtClean="0"/>
              <a:t>Φέρει γονίδια= δομές που καθορίζουν κληρονομικά χαρακτηριστικά οργανισμού</a:t>
            </a:r>
            <a:endParaRPr lang="en-US" altLang="el-GR" dirty="0" smtClean="0"/>
          </a:p>
          <a:p>
            <a:r>
              <a:rPr lang="el-GR" altLang="el-GR" dirty="0" smtClean="0"/>
              <a:t>Σωματικά κύτταρα: 46 χρωμοσώματα</a:t>
            </a:r>
          </a:p>
          <a:p>
            <a:r>
              <a:rPr lang="el-GR" altLang="el-GR" dirty="0" smtClean="0"/>
              <a:t>Αναπαραγωγικά κύτταρα = γαμέτες: 23 χρωμοσώματα</a:t>
            </a:r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69D1F94-B7EA-4F21-87C6-DBE9F89EE157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33301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Χρωμόσωμα που ετοιμάζεται να διαιρεθεί</a:t>
            </a:r>
            <a:endParaRPr lang="en-US" altLang="el-GR" smtClean="0"/>
          </a:p>
        </p:txBody>
      </p:sp>
      <p:sp>
        <p:nvSpPr>
          <p:cNvPr id="7172" name="4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112568"/>
          </a:xfrm>
        </p:spPr>
        <p:txBody>
          <a:bodyPr/>
          <a:lstStyle/>
          <a:p>
            <a:r>
              <a:rPr lang="el-GR" altLang="el-GR" sz="2400" dirty="0" smtClean="0"/>
              <a:t>Σκούρες μωβ δομές είναι τα χρωμοσώματα στο εσωτερικό του πυρήνα</a:t>
            </a:r>
          </a:p>
          <a:p>
            <a:r>
              <a:rPr lang="el-GR" altLang="el-GR" sz="2400" dirty="0" smtClean="0"/>
              <a:t>Κόκκινα λεπτά νήματα στο κυτταρόπλασμα είναι ο </a:t>
            </a:r>
            <a:r>
              <a:rPr lang="el-GR" altLang="el-GR" sz="2400" dirty="0" err="1" smtClean="0"/>
              <a:t>κυτταροσκελετός</a:t>
            </a:r>
            <a:r>
              <a:rPr lang="el-GR" altLang="el-GR" sz="2400" dirty="0" smtClean="0"/>
              <a:t> </a:t>
            </a:r>
          </a:p>
        </p:txBody>
      </p:sp>
      <p:pic>
        <p:nvPicPr>
          <p:cNvPr id="7173" name="Picture 3" descr="12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644"/>
          <a:stretch>
            <a:fillRect/>
          </a:stretch>
        </p:blipFill>
        <p:spPr bwMode="auto">
          <a:xfrm>
            <a:off x="4572000" y="1628800"/>
            <a:ext cx="4572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3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Διπλασιασμός και κατανομή χρωμοσωμάτων στην κυτταρική διαίρεση</a:t>
            </a:r>
          </a:p>
        </p:txBody>
      </p:sp>
      <p:sp>
        <p:nvSpPr>
          <p:cNvPr id="8197" name="4 - Θέση κειμένου"/>
          <p:cNvSpPr>
            <a:spLocks noGrp="1"/>
          </p:cNvSpPr>
          <p:nvPr>
            <p:ph idx="1"/>
          </p:nvPr>
        </p:nvSpPr>
        <p:spPr>
          <a:xfrm>
            <a:off x="4283968" y="1412776"/>
            <a:ext cx="4752528" cy="4896544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Όταν  ένα </a:t>
            </a:r>
            <a:r>
              <a:rPr lang="el-GR" altLang="el-GR" sz="2200" dirty="0" err="1" smtClean="0"/>
              <a:t>ευκαριωτικό</a:t>
            </a:r>
            <a:r>
              <a:rPr lang="el-GR" altLang="el-GR" sz="2200" dirty="0" smtClean="0"/>
              <a:t> κύτταρο προετοιμάζεται για τη διαίρεση διπλασιάζει όλα τα χρωμοσώματά του</a:t>
            </a:r>
          </a:p>
          <a:p>
            <a:r>
              <a:rPr lang="el-GR" altLang="el-GR" sz="2200" dirty="0" smtClean="0"/>
              <a:t>Πριν το  διπλασιασμό αποτελείται κάθε χρωμόσωμα από ένα </a:t>
            </a:r>
            <a:r>
              <a:rPr lang="en-US" altLang="el-GR" sz="2200" dirty="0" smtClean="0"/>
              <a:t>DNA</a:t>
            </a:r>
          </a:p>
          <a:p>
            <a:r>
              <a:rPr lang="el-GR" altLang="el-GR" sz="2200" dirty="0" smtClean="0"/>
              <a:t>Μετά το διπλασιασμό αποτελείται κάθε χρωμόσωμα από  δυο αδελφές </a:t>
            </a:r>
            <a:r>
              <a:rPr lang="el-GR" altLang="el-GR" sz="2200" dirty="0" err="1" smtClean="0"/>
              <a:t>χρωματίδες</a:t>
            </a:r>
            <a:r>
              <a:rPr lang="el-GR" altLang="el-GR" sz="2200" dirty="0" smtClean="0"/>
              <a:t> συνδεμένες μεταξύ τους</a:t>
            </a:r>
          </a:p>
          <a:p>
            <a:r>
              <a:rPr lang="el-GR" altLang="el-GR" sz="2200" dirty="0" smtClean="0"/>
              <a:t>Στα θυγατρικά μοιράζονται οι </a:t>
            </a:r>
            <a:r>
              <a:rPr lang="el-GR" altLang="el-GR" sz="2200" dirty="0" err="1" smtClean="0"/>
              <a:t>χρωματίδες</a:t>
            </a:r>
            <a:r>
              <a:rPr lang="el-GR" altLang="el-GR" sz="22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4098" name="Picture 2" descr="File:Chromosomes during mitosi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" y="1412776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61273" y="6309320"/>
            <a:ext cx="297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Chromosomes during </a:t>
            </a:r>
            <a:r>
              <a:rPr lang="en-US" sz="1200" dirty="0" smtClean="0">
                <a:latin typeface="+mn-lt"/>
                <a:hlinkClick r:id="rId4"/>
              </a:rPr>
              <a:t>mitosis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InstantNull"/>
              </a:rPr>
              <a:t>InstantNull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Κατανομή χρωμοσωμάτων κατά τη διαίρεση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Μετά το διπλασιασμό χρωμοσώματα συμπυκνώνονται</a:t>
            </a:r>
          </a:p>
          <a:p>
            <a:r>
              <a:rPr lang="el-GR" altLang="el-GR" smtClean="0"/>
              <a:t>2 αδελφές χρωματίδες</a:t>
            </a:r>
          </a:p>
          <a:p>
            <a:r>
              <a:rPr lang="el-GR" altLang="el-GR" smtClean="0"/>
              <a:t>Μίτωση= διαδικασία διαίρεση πυρήνα -&gt; συνεχίζονται να παράγονται νέα κύτταρα για αντικατάσταση όσων έπαθαν βλάβες</a:t>
            </a:r>
          </a:p>
        </p:txBody>
      </p:sp>
      <p:sp>
        <p:nvSpPr>
          <p:cNvPr id="92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A974DA3-6173-4D18-94FE-7D995C9281DA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1236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Παραγωγή γαμετών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Μείωση</a:t>
            </a:r>
            <a:r>
              <a:rPr lang="el-GR" altLang="el-GR" smtClean="0"/>
              <a:t>: παράγονται 2 θυγατρικά κύτταρο όχι πανομοιότυπα με το ζυγωτό (γονιμοποιημένο κύτταρο), γιατί περιέχουν μισά χρωμοσώματα 23</a:t>
            </a:r>
          </a:p>
          <a:p>
            <a:r>
              <a:rPr lang="el-GR" altLang="el-GR" smtClean="0"/>
              <a:t>Μετά τη γονιμοποίηση συντήκονται και αριθμός χρωμοσωμάτων γίνεται 46</a:t>
            </a:r>
          </a:p>
          <a:p>
            <a:endParaRPr lang="el-GR" altLang="el-GR" smtClean="0"/>
          </a:p>
        </p:txBody>
      </p:sp>
      <p:sp>
        <p:nvSpPr>
          <p:cNvPr id="1024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F003C90-61BF-44D6-908E-9F8CAA76FAAF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484823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</TotalTime>
  <Words>868</Words>
  <Application>Microsoft Office PowerPoint</Application>
  <PresentationFormat>Προβολή στην οθόνη (4:3)</PresentationFormat>
  <Paragraphs>109</Paragraphs>
  <Slides>16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Βιολογία</vt:lpstr>
      <vt:lpstr>Η έμβια ύλη αναπαράγεται</vt:lpstr>
      <vt:lpstr>Παραγωγή θυγατρικών κυττάρων </vt:lpstr>
      <vt:lpstr>Οργάνωση του γενετικού υλικού ανθρώπου</vt:lpstr>
      <vt:lpstr>Χρωμοσώματα</vt:lpstr>
      <vt:lpstr>Χρωμόσωμα που ετοιμάζεται να διαιρεθεί</vt:lpstr>
      <vt:lpstr>Διπλασιασμός και κατανομή χρωμοσωμάτων στην κυτταρική διαίρεση</vt:lpstr>
      <vt:lpstr>Κατανομή χρωμοσωμάτων κατά τη διαίρεση</vt:lpstr>
      <vt:lpstr>Παραγωγή γαμετών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3</cp:revision>
  <dcterms:created xsi:type="dcterms:W3CDTF">2015-12-11T11:49:47Z</dcterms:created>
  <dcterms:modified xsi:type="dcterms:W3CDTF">2015-12-11T11:57:15Z</dcterms:modified>
</cp:coreProperties>
</file>