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2"/>
  </p:notesMasterIdLst>
  <p:handoutMasterIdLst>
    <p:handoutMasterId r:id="rId73"/>
  </p:handoutMasterIdLst>
  <p:sldIdLst>
    <p:sldId id="256" r:id="rId3"/>
    <p:sldId id="271" r:id="rId4"/>
    <p:sldId id="272" r:id="rId5"/>
    <p:sldId id="273" r:id="rId6"/>
    <p:sldId id="274" r:id="rId7"/>
    <p:sldId id="275" r:id="rId8"/>
    <p:sldId id="276" r:id="rId9"/>
    <p:sldId id="277" r:id="rId10"/>
    <p:sldId id="278" r:id="rId11"/>
    <p:sldId id="281" r:id="rId12"/>
    <p:sldId id="280" r:id="rId13"/>
    <p:sldId id="279" r:id="rId14"/>
    <p:sldId id="282" r:id="rId15"/>
    <p:sldId id="283" r:id="rId16"/>
    <p:sldId id="284" r:id="rId17"/>
    <p:sldId id="285" r:id="rId18"/>
    <p:sldId id="286" r:id="rId19"/>
    <p:sldId id="289" r:id="rId20"/>
    <p:sldId id="287" r:id="rId21"/>
    <p:sldId id="288" r:id="rId22"/>
    <p:sldId id="290" r:id="rId23"/>
    <p:sldId id="294" r:id="rId24"/>
    <p:sldId id="291" r:id="rId25"/>
    <p:sldId id="292" r:id="rId26"/>
    <p:sldId id="293" r:id="rId27"/>
    <p:sldId id="295" r:id="rId28"/>
    <p:sldId id="296" r:id="rId29"/>
    <p:sldId id="297" r:id="rId30"/>
    <p:sldId id="298" r:id="rId31"/>
    <p:sldId id="302" r:id="rId32"/>
    <p:sldId id="299" r:id="rId33"/>
    <p:sldId id="300" r:id="rId34"/>
    <p:sldId id="301" r:id="rId35"/>
    <p:sldId id="303" r:id="rId36"/>
    <p:sldId id="306" r:id="rId37"/>
    <p:sldId id="304" r:id="rId38"/>
    <p:sldId id="305" r:id="rId39"/>
    <p:sldId id="307" r:id="rId40"/>
    <p:sldId id="308" r:id="rId41"/>
    <p:sldId id="310" r:id="rId42"/>
    <p:sldId id="311" r:id="rId43"/>
    <p:sldId id="312" r:id="rId44"/>
    <p:sldId id="314" r:id="rId45"/>
    <p:sldId id="313"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257" r:id="rId65"/>
    <p:sldId id="262" r:id="rId66"/>
    <p:sldId id="264" r:id="rId67"/>
    <p:sldId id="269" r:id="rId68"/>
    <p:sldId id="270" r:id="rId69"/>
    <p:sldId id="266" r:id="rId70"/>
    <p:sldId id="261" r:id="rId71"/>
  </p:sldIdLst>
  <p:sldSz cx="9144000" cy="6858000" type="screen4x3"/>
  <p:notesSz cx="7104063" cy="10234613"/>
  <p:custDataLst>
    <p:tags r:id="rId7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Σελ 20 </a:t>
            </a:r>
            <a:r>
              <a:rPr lang="en-US" smtClean="0"/>
              <a:t>doc – 21 ppt</a:t>
            </a:r>
            <a:endParaRPr lang="el-G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val="263303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Περιβαλλοντικές Επιδράσεις στην Αισθητική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2</a:t>
            </a:r>
            <a:r>
              <a:rPr lang="el-GR" sz="2600" dirty="0" smtClean="0"/>
              <a:t>:</a:t>
            </a:r>
            <a:r>
              <a:rPr lang="en-US" sz="2600" dirty="0" smtClean="0"/>
              <a:t> </a:t>
            </a:r>
            <a:r>
              <a:rPr lang="el-GR" sz="2600" dirty="0" smtClean="0"/>
              <a:t>Ατμοσφαιρική ρύπανση και δέρμα</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Επιφάνεια δέρματος </a:t>
            </a:r>
            <a:r>
              <a:rPr lang="el-GR" sz="3000" b="0" dirty="0" smtClean="0">
                <a:solidFill>
                  <a:prstClr val="white"/>
                </a:solidFill>
              </a:rPr>
              <a:t>4/7</a:t>
            </a:r>
            <a:endParaRPr lang="el-GR" dirty="0"/>
          </a:p>
        </p:txBody>
      </p:sp>
      <p:sp>
        <p:nvSpPr>
          <p:cNvPr id="3" name="Θέση περιεχομένου 2"/>
          <p:cNvSpPr>
            <a:spLocks noGrp="1"/>
          </p:cNvSpPr>
          <p:nvPr>
            <p:ph idx="1"/>
          </p:nvPr>
        </p:nvSpPr>
        <p:spPr>
          <a:xfrm>
            <a:off x="395536" y="1412776"/>
            <a:ext cx="8424936" cy="5445224"/>
          </a:xfrm>
        </p:spPr>
        <p:txBody>
          <a:bodyPr>
            <a:normAutofit/>
          </a:bodyPr>
          <a:lstStyle/>
          <a:p>
            <a:r>
              <a:rPr lang="el-GR" dirty="0"/>
              <a:t>Για μερικές ουσίες η </a:t>
            </a:r>
            <a:r>
              <a:rPr lang="el-GR" dirty="0" err="1"/>
              <a:t>διαδερματική</a:t>
            </a:r>
            <a:r>
              <a:rPr lang="el-GR" dirty="0"/>
              <a:t> μεμβράνη μπορεί να αποτελέσει ένα δεύτερο «φραγμό» αλλά γενικά είναι παραδεκτό ότι εφόσον η κερατίνη στοιβάδα καταστεί για μια ουσία διαπερατή, η είσοδος αυτής στο χόριο και στην κυκλοφορία έχει πλέον εξασφαλιστεί.</a:t>
            </a:r>
          </a:p>
          <a:p>
            <a:r>
              <a:rPr lang="el-GR" dirty="0"/>
              <a:t>Για τον άνθρωπο πιστεύεται ότι οι θύλακοι των τριχών και οι πόροι των ιδρωτοποιών αδένων προσφέρουν μια ακόμη εναλλακτική ή καλύτερα μια επιπρόσθετη οδό απορρόφησης. Μάλιστα πιστεύεται ότι οι σχηματισμοί αυτοί αποτελούν σημεία εντονότερης και ταχύτερης απορρόφησης, λόγω της υπάρξεως μιας στοιβάδας μη </a:t>
            </a:r>
            <a:r>
              <a:rPr lang="el-GR" dirty="0" err="1"/>
              <a:t>κερατινοποιηθέντων</a:t>
            </a:r>
            <a:r>
              <a:rPr lang="el-GR" dirty="0"/>
              <a:t> κυττάρων που πιθανόν να ευνοεί και ενεργητική μεταφορά.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750217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Επιφάνεια δέρματος </a:t>
            </a:r>
            <a:r>
              <a:rPr lang="el-GR" sz="3000" b="0" dirty="0" smtClean="0">
                <a:solidFill>
                  <a:prstClr val="white"/>
                </a:solidFill>
              </a:rPr>
              <a:t>5/7</a:t>
            </a:r>
            <a:endParaRPr lang="el-GR" dirty="0"/>
          </a:p>
        </p:txBody>
      </p:sp>
      <p:sp>
        <p:nvSpPr>
          <p:cNvPr id="3" name="Θέση περιεχομένου 2"/>
          <p:cNvSpPr>
            <a:spLocks noGrp="1"/>
          </p:cNvSpPr>
          <p:nvPr>
            <p:ph idx="1"/>
          </p:nvPr>
        </p:nvSpPr>
        <p:spPr/>
        <p:txBody>
          <a:bodyPr/>
          <a:lstStyle/>
          <a:p>
            <a:r>
              <a:rPr lang="el-GR" dirty="0"/>
              <a:t>Η είσοδος μιας ουσίας από το εξωτερικό περιβάλλον προς τον οργανισμό επιτελείται δια:</a:t>
            </a:r>
          </a:p>
          <a:p>
            <a:pPr marL="457200" lvl="0" indent="-457200">
              <a:buFont typeface="+mj-lt"/>
              <a:buAutoNum type="arabicPeriod"/>
            </a:pPr>
            <a:r>
              <a:rPr lang="el-GR" dirty="0"/>
              <a:t>Της επιδερμίδας,</a:t>
            </a:r>
          </a:p>
          <a:p>
            <a:pPr marL="457200" lvl="0" indent="-457200">
              <a:buFont typeface="+mj-lt"/>
              <a:buAutoNum type="arabicPeriod"/>
            </a:pPr>
            <a:r>
              <a:rPr lang="el-GR" dirty="0"/>
              <a:t>Των </a:t>
            </a:r>
            <a:r>
              <a:rPr lang="el-GR" dirty="0" err="1"/>
              <a:t>τριχοσμηγματογόνων</a:t>
            </a:r>
            <a:r>
              <a:rPr lang="el-GR" dirty="0"/>
              <a:t> θυλάκων, και</a:t>
            </a:r>
          </a:p>
          <a:p>
            <a:pPr marL="457200" lvl="0" indent="-457200">
              <a:buFont typeface="+mj-lt"/>
              <a:buAutoNum type="arabicPeriod"/>
            </a:pPr>
            <a:r>
              <a:rPr lang="el-GR" dirty="0" smtClean="0"/>
              <a:t>Των </a:t>
            </a:r>
            <a:r>
              <a:rPr lang="el-GR" dirty="0"/>
              <a:t>ιδρωτοποιών αδένων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053907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Επιφάνεια δέρματος </a:t>
            </a:r>
            <a:r>
              <a:rPr lang="el-GR" sz="3000" b="0" dirty="0" smtClean="0">
                <a:solidFill>
                  <a:prstClr val="white"/>
                </a:solidFill>
              </a:rPr>
              <a:t>6/7</a:t>
            </a:r>
            <a:endParaRPr lang="el-GR" dirty="0"/>
          </a:p>
        </p:txBody>
      </p:sp>
      <p:sp>
        <p:nvSpPr>
          <p:cNvPr id="3" name="Θέση περιεχομένου 2"/>
          <p:cNvSpPr>
            <a:spLocks noGrp="1"/>
          </p:cNvSpPr>
          <p:nvPr>
            <p:ph idx="1"/>
          </p:nvPr>
        </p:nvSpPr>
        <p:spPr/>
        <p:txBody>
          <a:bodyPr>
            <a:normAutofit lnSpcReduction="10000"/>
          </a:bodyPr>
          <a:lstStyle/>
          <a:p>
            <a:r>
              <a:rPr lang="el-GR" dirty="0"/>
              <a:t>Οι </a:t>
            </a:r>
            <a:r>
              <a:rPr lang="el-GR" b="1" dirty="0"/>
              <a:t>ΥΔΑΤΟΔΙΑΛΥΤΕΣ ΟΥΣΙΕΣ </a:t>
            </a:r>
            <a:r>
              <a:rPr lang="el-GR" dirty="0"/>
              <a:t>και το νερό απορροφούνται σε ελάχιστες ποσότητες από το σμήγμα και τον φυσικό συντελεστή ενυδάτωσης.</a:t>
            </a:r>
          </a:p>
          <a:p>
            <a:r>
              <a:rPr lang="el-GR" dirty="0"/>
              <a:t>Η μεγαλύτερη απορρόφηση γίνεται δια μέσω των </a:t>
            </a:r>
            <a:r>
              <a:rPr lang="el-GR" dirty="0" err="1"/>
              <a:t>τριχοσμηγματογόνων</a:t>
            </a:r>
            <a:r>
              <a:rPr lang="el-GR" dirty="0"/>
              <a:t> θυλάκων</a:t>
            </a:r>
            <a:r>
              <a:rPr lang="el-GR" dirty="0" smtClean="0"/>
              <a:t>.</a:t>
            </a:r>
          </a:p>
          <a:p>
            <a:r>
              <a:rPr lang="el-GR" dirty="0" smtClean="0"/>
              <a:t>Οι </a:t>
            </a:r>
            <a:r>
              <a:rPr lang="el-GR" b="1" dirty="0"/>
              <a:t>ΛΙΠΟΔΙΑΛΥΤΕΣ ΟΥΣΙΕΣ </a:t>
            </a:r>
            <a:r>
              <a:rPr lang="el-GR" dirty="0"/>
              <a:t>απορροφώνται μέσω των μεμβρανών των κυττάρων της επιδερμίδας.</a:t>
            </a:r>
          </a:p>
          <a:p>
            <a:r>
              <a:rPr lang="el-GR" dirty="0"/>
              <a:t>Η δίοδος των ουσιών διαμέσου της </a:t>
            </a:r>
            <a:r>
              <a:rPr lang="el-GR" dirty="0" err="1"/>
              <a:t>μαλπιγγειανής</a:t>
            </a:r>
            <a:r>
              <a:rPr lang="el-GR" dirty="0"/>
              <a:t> στοιβάδας γίνεται αφενός δια των μεσοκυττάριων χώρων και αφετέρου γίνεται ευκολότερα στο επίπεδο του </a:t>
            </a:r>
            <a:r>
              <a:rPr lang="el-GR" dirty="0" err="1"/>
              <a:t>δερματοεπιδερμιδικού</a:t>
            </a:r>
            <a:r>
              <a:rPr lang="el-GR" dirty="0"/>
              <a:t> συνδέσμου δια του οποίου διέρχονται για να μπουν στην κυκλοφορία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79479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Επιφάνεια δέρματος </a:t>
            </a:r>
            <a:r>
              <a:rPr lang="el-GR" sz="3000" b="0" dirty="0" smtClean="0">
                <a:solidFill>
                  <a:prstClr val="white"/>
                </a:solidFill>
              </a:rPr>
              <a:t>7/7</a:t>
            </a:r>
            <a:endParaRPr lang="el-GR" dirty="0"/>
          </a:p>
        </p:txBody>
      </p:sp>
      <p:sp>
        <p:nvSpPr>
          <p:cNvPr id="3" name="Θέση περιεχομένου 2"/>
          <p:cNvSpPr>
            <a:spLocks noGrp="1"/>
          </p:cNvSpPr>
          <p:nvPr>
            <p:ph idx="1"/>
          </p:nvPr>
        </p:nvSpPr>
        <p:spPr/>
        <p:txBody>
          <a:bodyPr>
            <a:normAutofit/>
          </a:bodyPr>
          <a:lstStyle/>
          <a:p>
            <a:r>
              <a:rPr lang="el-GR" dirty="0" smtClean="0"/>
              <a:t>Γενικά </a:t>
            </a:r>
            <a:r>
              <a:rPr lang="el-GR" dirty="0"/>
              <a:t>η απορρόφηση ουσιών μέσω του δέρματος μπορεί να είναι ωφέλιμη ή βλαβερή. Η απορροφητική αυτή λειτουργία του δέρματος μας ενδιαφέρει περισσότερο για την απορρόφηση τοξικών, ερεθιστικών καθώς και αλλεργιογόνων ουσιών.</a:t>
            </a:r>
          </a:p>
          <a:p>
            <a:r>
              <a:rPr lang="el-GR" dirty="0"/>
              <a:t>Το δέρμα αντιδρά ιδιαίτερα έντονα σε χημικές ουσίες με τοξικές ιδιότητες. Τα δερματικά συμπτώματα που εμφανίζονται στις περιπτώσεις αυτές χαρακτηρίζονται ως ερεθιστικές αντιδράσεις οι οποίες διαφέρουν από τις αλλεργικές αντιδράσεις.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900441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Δερματίτιδες εξ΄επαφής </a:t>
            </a:r>
            <a:r>
              <a:rPr lang="el-GR" sz="3000" b="0" dirty="0" smtClean="0"/>
              <a:t>1/4</a:t>
            </a:r>
            <a:endParaRPr lang="el-GR" sz="3000" b="0" dirty="0"/>
          </a:p>
        </p:txBody>
      </p:sp>
      <p:sp>
        <p:nvSpPr>
          <p:cNvPr id="3" name="Θέση περιεχομένου 2"/>
          <p:cNvSpPr>
            <a:spLocks noGrp="1"/>
          </p:cNvSpPr>
          <p:nvPr>
            <p:ph idx="1"/>
          </p:nvPr>
        </p:nvSpPr>
        <p:spPr/>
        <p:txBody>
          <a:bodyPr/>
          <a:lstStyle/>
          <a:p>
            <a:pPr marL="0" indent="0">
              <a:buNone/>
            </a:pPr>
            <a:r>
              <a:rPr lang="el-GR" b="1" dirty="0" smtClean="0"/>
              <a:t>Ερεθιστική δερματίτιδα </a:t>
            </a:r>
            <a:r>
              <a:rPr lang="el-GR" b="1" dirty="0" err="1" smtClean="0"/>
              <a:t>εξ΄επαφής</a:t>
            </a:r>
            <a:endParaRPr lang="el-GR" b="1" dirty="0" smtClean="0"/>
          </a:p>
          <a:p>
            <a:r>
              <a:rPr lang="el-GR" dirty="0"/>
              <a:t>Διακρίνεται σε:</a:t>
            </a:r>
          </a:p>
          <a:p>
            <a:pPr marL="457200" lvl="0" indent="-457200">
              <a:buFont typeface="+mj-lt"/>
              <a:buAutoNum type="arabicPeriod"/>
            </a:pPr>
            <a:r>
              <a:rPr lang="el-GR" dirty="0"/>
              <a:t>οξεία</a:t>
            </a:r>
          </a:p>
          <a:p>
            <a:pPr marL="457200" lvl="0" indent="-457200">
              <a:buFont typeface="+mj-lt"/>
              <a:buAutoNum type="arabicPeriod"/>
            </a:pPr>
            <a:r>
              <a:rPr lang="el-GR" dirty="0" err="1"/>
              <a:t>υποξεία</a:t>
            </a:r>
            <a:r>
              <a:rPr lang="el-GR" dirty="0"/>
              <a:t> και</a:t>
            </a:r>
          </a:p>
          <a:p>
            <a:pPr marL="457200" lvl="0" indent="-457200">
              <a:buFont typeface="+mj-lt"/>
              <a:buAutoNum type="arabicPeriod"/>
            </a:pPr>
            <a:r>
              <a:rPr lang="el-GR" dirty="0"/>
              <a:t>χρόνια ή συσσωρευτική.</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391719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Δερματίτιδες εξ΄επαφής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a:xfrm>
            <a:off x="395536" y="1412776"/>
            <a:ext cx="8496944" cy="5445224"/>
          </a:xfrm>
        </p:spPr>
        <p:txBody>
          <a:bodyPr>
            <a:normAutofit fontScale="92500" lnSpcReduction="10000"/>
          </a:bodyPr>
          <a:lstStyle/>
          <a:p>
            <a:pPr marL="0" indent="0">
              <a:buNone/>
            </a:pPr>
            <a:r>
              <a:rPr lang="el-GR" b="1" dirty="0"/>
              <a:t>ΟΡΙΣΜΟΣ:</a:t>
            </a:r>
          </a:p>
          <a:p>
            <a:r>
              <a:rPr lang="el-GR" dirty="0"/>
              <a:t>Η έννοια της ερεθιστικής δερματίτιδας </a:t>
            </a:r>
            <a:r>
              <a:rPr lang="el-GR" dirty="0" smtClean="0"/>
              <a:t>εξ΄επαφής </a:t>
            </a:r>
            <a:r>
              <a:rPr lang="el-GR" dirty="0"/>
              <a:t>περιλαμβάνει αρκετά είδη φλεγμονωδών αντιδράσεων τα οποία συνοδεύονται από μη-ανοσολογική (συνήθως χημική) βλάβη στο δέρμα.</a:t>
            </a:r>
          </a:p>
          <a:p>
            <a:r>
              <a:rPr lang="el-GR" dirty="0"/>
              <a:t>Η αντίδραση αυτή μπορεί να είναι το αποτέλεσμα κάποιας τοξικής ουσίας η οποία προσβάλλει το δέρμα όπως πχ τυχαία έκθεση σε οξέα ή </a:t>
            </a:r>
            <a:r>
              <a:rPr lang="el-GR" dirty="0" err="1"/>
              <a:t>αλκάλεα</a:t>
            </a:r>
            <a:r>
              <a:rPr lang="el-GR" dirty="0"/>
              <a:t> ή μπορεί να οφείλεται σε επαναλαμβανόμενη και αθροιστική βλάβη από ηπιότερες ερεθιστικές ουσίες φυσικές ή χημικές.</a:t>
            </a:r>
          </a:p>
          <a:p>
            <a:r>
              <a:rPr lang="el-GR" dirty="0"/>
              <a:t>Κάθε παράγοντας φυσικός ή χημικός, που είναι ικανός να προκαλέσει κυτταρική βλάβη εάν εφαρμόζεται για επαρκή χρόνο και σε επαρκή συγκέντρωση προκαλεί ερεθισμό. Ανοσολογικές διεργασίες δεν περιπλέκονται και η δερματίτιδα εμφανίζεται χωρίς προηγούμενη ευαισθητοποίηση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971502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Δερματίτιδες εξ΄επαφής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t>ΚΛΙΝΙΚΗ </a:t>
            </a:r>
            <a:r>
              <a:rPr lang="el-GR" b="1" dirty="0" smtClean="0"/>
              <a:t>ΕΙΚΟΝΑ</a:t>
            </a:r>
            <a:endParaRPr lang="el-GR" b="1" dirty="0"/>
          </a:p>
          <a:p>
            <a:pPr marL="0" indent="0">
              <a:buNone/>
            </a:pPr>
            <a:r>
              <a:rPr lang="el-GR" dirty="0"/>
              <a:t>Η κλινική εικόνα παρουσιάζει τα εξής στάδια ή φάσεις:</a:t>
            </a:r>
          </a:p>
          <a:p>
            <a:pPr lvl="0"/>
            <a:r>
              <a:rPr lang="el-GR" b="1" dirty="0"/>
              <a:t>ΕΡΥΘΗΜΑΤΟΦΥΣΑΛΙΔΩΔΗΣ ΦΑΣΗ: </a:t>
            </a:r>
            <a:r>
              <a:rPr lang="el-GR" dirty="0"/>
              <a:t>Παρατηρείται ερύθημα, οίδημα και εμφάνιση φυσαλίδων πάνω στο φλεγμονώδες δέρμα.</a:t>
            </a:r>
          </a:p>
          <a:p>
            <a:pPr lvl="0"/>
            <a:r>
              <a:rPr lang="el-GR" b="1" dirty="0"/>
              <a:t>ΦΑΣΗ ΟΡΟΡΟΙΑΣ ΚΑΙ ΕΦΕΛΚΙΔΟΠΟΙΗΣΗΣ: </a:t>
            </a:r>
            <a:r>
              <a:rPr lang="el-GR" dirty="0"/>
              <a:t>Οι φυσαλίδες έχουν σπάσει και υπάρχει ροή ορού (</a:t>
            </a:r>
            <a:r>
              <a:rPr lang="el-GR" dirty="0" err="1"/>
              <a:t>ορόροια</a:t>
            </a:r>
            <a:r>
              <a:rPr lang="el-GR" dirty="0"/>
              <a:t>). Οι διαβρώσεις που δημιουργούνται καλύπτονται από εφελκίδες οι οποίες σχηματίζονται από την πήξη του ορού μαζί με κυτταρικά στοιχεία.</a:t>
            </a:r>
          </a:p>
          <a:p>
            <a:pPr lvl="0"/>
            <a:r>
              <a:rPr lang="el-GR" b="1" dirty="0"/>
              <a:t>ΦΑΣΗ ΑΠΟΛΕΠΙΣΗΣ: </a:t>
            </a:r>
            <a:r>
              <a:rPr lang="el-GR" dirty="0"/>
              <a:t>Αποβάλλονται τα </a:t>
            </a:r>
            <a:r>
              <a:rPr lang="el-GR" dirty="0" err="1"/>
              <a:t>επιδερμιδικά</a:t>
            </a:r>
            <a:r>
              <a:rPr lang="el-GR" dirty="0"/>
              <a:t> κύτταρα με τη μορφή λεπιών.</a:t>
            </a:r>
          </a:p>
          <a:p>
            <a:pPr lvl="0"/>
            <a:r>
              <a:rPr lang="el-GR" b="1" dirty="0"/>
              <a:t>ΦΑΣΗ ΛΕΙΧΗΝΟΠΟΙΗΣΗΣ: </a:t>
            </a:r>
            <a:r>
              <a:rPr lang="el-GR" dirty="0"/>
              <a:t>Το δέρμα </a:t>
            </a:r>
            <a:r>
              <a:rPr lang="el-GR" dirty="0" err="1"/>
              <a:t>παχύνεται</a:t>
            </a:r>
            <a:r>
              <a:rPr lang="el-GR" dirty="0"/>
              <a:t> και διαγράφονται έντονα οι πτυχώσεις και οι γραμμές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906686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Δερματίτιδες εξ΄επαφής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a:xfrm>
            <a:off x="395536" y="1412776"/>
            <a:ext cx="8496944" cy="5256584"/>
          </a:xfrm>
        </p:spPr>
        <p:txBody>
          <a:bodyPr>
            <a:normAutofit lnSpcReduction="10000"/>
          </a:bodyPr>
          <a:lstStyle/>
          <a:p>
            <a:r>
              <a:rPr lang="el-GR" dirty="0"/>
              <a:t>Τις 4 πρώτες φάσεις ακολουθεί η οξεία δερματίτιδα.</a:t>
            </a:r>
          </a:p>
          <a:p>
            <a:r>
              <a:rPr lang="el-GR" dirty="0"/>
              <a:t>Η </a:t>
            </a:r>
            <a:r>
              <a:rPr lang="el-GR" dirty="0" err="1"/>
              <a:t>υποξεία</a:t>
            </a:r>
            <a:r>
              <a:rPr lang="el-GR" dirty="0"/>
              <a:t> δερματίτιδα χαρακτηρίζεται από ερύθημα και απολέπιση, ενώ στη χρόνια δερματίτιδα επικρατεί η απολέπιση, η </a:t>
            </a:r>
            <a:r>
              <a:rPr lang="el-GR" dirty="0" err="1"/>
              <a:t>υπερκεράτωση</a:t>
            </a:r>
            <a:r>
              <a:rPr lang="el-GR" dirty="0"/>
              <a:t> και η </a:t>
            </a:r>
            <a:r>
              <a:rPr lang="el-GR" dirty="0" err="1"/>
              <a:t>λειχηνοποίηση</a:t>
            </a:r>
            <a:r>
              <a:rPr lang="el-GR" dirty="0"/>
              <a:t> ενώ απουσιάζουν τα φλεγμονώδη στοιχεία.</a:t>
            </a:r>
          </a:p>
          <a:p>
            <a:r>
              <a:rPr lang="el-GR" dirty="0"/>
              <a:t>Η οξεία ερεθιστική δερματίτιδα </a:t>
            </a:r>
            <a:r>
              <a:rPr lang="el-GR" dirty="0" smtClean="0"/>
              <a:t>εξ΄επαφής </a:t>
            </a:r>
            <a:r>
              <a:rPr lang="el-GR" dirty="0"/>
              <a:t>εκδηλώνεται μετά από απευθείας δράση μιας ισχυρής ερεθιστικής ουσίας ή καυστικού χημικού.</a:t>
            </a:r>
          </a:p>
          <a:p>
            <a:r>
              <a:rPr lang="el-GR" dirty="0"/>
              <a:t>Η αθροιστική ή χρόνια ερεθιστική δερματίτιδα εξ’ επαφής είναι το αποτέλεσμα μιας σειράς επαναλαμβανομένων και βλαπτικών επιδράσεων στο δέρμα, ουσιών που έχουν μικρού βαθμού ερεθιστική δράση.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486659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των ρύπων στο δέρμα </a:t>
            </a:r>
            <a:r>
              <a:rPr lang="el-GR" sz="3000" b="0" dirty="0" smtClean="0"/>
              <a:t>1/7</a:t>
            </a:r>
            <a:endParaRPr lang="el-GR" sz="3000" b="0" dirty="0"/>
          </a:p>
        </p:txBody>
      </p:sp>
      <p:sp>
        <p:nvSpPr>
          <p:cNvPr id="3" name="Θέση περιεχομένου 2"/>
          <p:cNvSpPr>
            <a:spLocks noGrp="1"/>
          </p:cNvSpPr>
          <p:nvPr>
            <p:ph idx="1"/>
          </p:nvPr>
        </p:nvSpPr>
        <p:spPr/>
        <p:txBody>
          <a:bodyPr/>
          <a:lstStyle/>
          <a:p>
            <a:pPr marL="0" lvl="0" indent="0">
              <a:buNone/>
            </a:pPr>
            <a:r>
              <a:rPr lang="el-GR" b="1" dirty="0"/>
              <a:t>ΜΟΛΥΒΔΟΣ</a:t>
            </a:r>
          </a:p>
          <a:p>
            <a:r>
              <a:rPr lang="el-GR" dirty="0"/>
              <a:t>Εκπέμπεται από την καύση των υδρογονανθράκων σαν </a:t>
            </a:r>
            <a:r>
              <a:rPr lang="el-GR" dirty="0" err="1"/>
              <a:t>τετρααιθυλικός</a:t>
            </a:r>
            <a:r>
              <a:rPr lang="el-GR" dirty="0"/>
              <a:t> μόλυβδος από τις τσιμεντοβιομηχανίες και τα χυτήρια της μεταλλουργίας. Το κυνήγι είναι επίσης μια πηγή μολύβδου. Ο μόλυβδος εισέρχεται στον οργανισμό από τον γαστρεντερικό σωλήνα αλλά και από το αναπνευστικό σύστημα. Η δράση του αφορά τα εσωτερικά όργανα του ανθρώπου, για το λόγο αυτό δεν έχουμε άμεσες εκδηλώσεις στο δέρμα.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726268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Δράση των ρύπων στο δέρμα </a:t>
            </a:r>
            <a:r>
              <a:rPr lang="el-GR" sz="3000" b="0" dirty="0" smtClean="0">
                <a:solidFill>
                  <a:prstClr val="white"/>
                </a:solidFill>
              </a:rPr>
              <a:t>2/7</a:t>
            </a:r>
            <a:endParaRPr lang="el-GR" dirty="0"/>
          </a:p>
        </p:txBody>
      </p:sp>
      <p:sp>
        <p:nvSpPr>
          <p:cNvPr id="3" name="Θέση περιεχομένου 2"/>
          <p:cNvSpPr>
            <a:spLocks noGrp="1"/>
          </p:cNvSpPr>
          <p:nvPr>
            <p:ph idx="1"/>
          </p:nvPr>
        </p:nvSpPr>
        <p:spPr/>
        <p:txBody>
          <a:bodyPr>
            <a:normAutofit lnSpcReduction="10000"/>
          </a:bodyPr>
          <a:lstStyle/>
          <a:p>
            <a:pPr marL="0" lvl="0" indent="0">
              <a:buNone/>
            </a:pPr>
            <a:r>
              <a:rPr lang="el-GR" b="1" dirty="0"/>
              <a:t>ΜΟΝΟΞΕΙΔΙΟ ΤΟΥ ΑΝΘΡΑΚΑ</a:t>
            </a:r>
          </a:p>
          <a:p>
            <a:r>
              <a:rPr lang="el-GR" dirty="0"/>
              <a:t>Προέρχεται από την ατελή καύση των ανθρακούχων καυσίμων (κάρβουνο, βενζίνη, πετρέλαιο).</a:t>
            </a:r>
          </a:p>
          <a:p>
            <a:r>
              <a:rPr lang="el-GR" dirty="0"/>
              <a:t>Είναι επικίνδυνο για το δέρμα γιατί σχηματίζει ανθρακώδες οξύ με την υγρασία του δέρματος και δημιουργεί λεπτές επιφανειακές ρυτίδες. Επειδή όμως το ανθρακώδες οξύ είναι πτητικό δεν προλαβαίνει να δράσει στο δέρμα. Αυτό βέβαια ισχύει μόνο όταν οι ρύποι της ατμόσφαιρας είναι σε φυσιολογικά επίπεδα. Το μονοξείδιο του άνθρακα εμποδίζει την οξυγόνωση της αιμοσφαιρίνης που αποτελεί το μίγμα που μεταφέρει το οξυγόνο στον οργανισμό αλλά και στο δέρμα, με αποτέλεσμα την πρόωρη γήρανση.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251793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Ρύποι</a:t>
            </a:r>
            <a:r>
              <a:rPr lang="en-US" dirty="0" smtClean="0"/>
              <a:t> </a:t>
            </a:r>
            <a:r>
              <a:rPr lang="en-US" sz="3000" b="0" dirty="0" smtClean="0"/>
              <a:t>1/3</a:t>
            </a:r>
            <a:endParaRPr lang="el-GR" sz="3000" b="0" dirty="0"/>
          </a:p>
        </p:txBody>
      </p:sp>
      <p:sp>
        <p:nvSpPr>
          <p:cNvPr id="3" name="Θέση περιεχομένου 2"/>
          <p:cNvSpPr>
            <a:spLocks noGrp="1"/>
          </p:cNvSpPr>
          <p:nvPr>
            <p:ph idx="1"/>
          </p:nvPr>
        </p:nvSpPr>
        <p:spPr>
          <a:xfrm>
            <a:off x="395536" y="1412776"/>
            <a:ext cx="8496944" cy="5328592"/>
          </a:xfrm>
        </p:spPr>
        <p:txBody>
          <a:bodyPr>
            <a:normAutofit/>
          </a:bodyPr>
          <a:lstStyle/>
          <a:p>
            <a:r>
              <a:rPr lang="el-GR" sz="2300" dirty="0"/>
              <a:t>Η αύξηση του πληθυσμού οδηγεί στην παραγωγή και κατανάλωση περισσότερης τροφής, στην οικοδόμηση όλο και μεγαλύτερου ποσοστού γης, στη χρησιμοποίηση μεγαλύτερων αποθεμάτων ενέργειας για την παραγωγή περισσότερων βιομηχανικών αγαθών και όλα αυτά σε βάρος του φυσικού περιβάλλοντος και κατ’ επέκταση στον ίδιο τον άνθρωπο και στο δέρμα του.</a:t>
            </a:r>
          </a:p>
          <a:p>
            <a:r>
              <a:rPr lang="el-GR" sz="2300" dirty="0"/>
              <a:t>Οι ρύποι διακρίνονται:</a:t>
            </a:r>
          </a:p>
          <a:p>
            <a:pPr marL="817562" lvl="1" indent="-457200">
              <a:buFont typeface="+mj-lt"/>
              <a:buAutoNum type="arabicPeriod"/>
            </a:pPr>
            <a:r>
              <a:rPr lang="el-GR" sz="2300" b="1" dirty="0"/>
              <a:t>Σε πρωτογενείς, </a:t>
            </a:r>
            <a:r>
              <a:rPr lang="el-GR" sz="2300" dirty="0"/>
              <a:t>οι οποίοι εκπέμπονται από πηγές ρύπανσης (οχήματα, βιομηχανίες και κεντρικές θερμάνσεις).</a:t>
            </a:r>
          </a:p>
          <a:p>
            <a:pPr marL="817562" lvl="1" indent="-457200">
              <a:buFont typeface="+mj-lt"/>
              <a:buAutoNum type="arabicPeriod"/>
            </a:pPr>
            <a:r>
              <a:rPr lang="el-GR" sz="2300" b="1" dirty="0"/>
              <a:t>Σε δευτερογενείς, </a:t>
            </a:r>
            <a:r>
              <a:rPr lang="el-GR" sz="2300" dirty="0"/>
              <a:t>που δημιουργούνται στην ατμόσφαιρα από τους πρωτογενείς ρύπους με την συμμετοχή και άλλων παραγόντων</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885930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Δράση των ρύπων στο δέρμα </a:t>
            </a:r>
            <a:r>
              <a:rPr lang="el-GR" sz="3000" b="0" dirty="0" smtClean="0">
                <a:solidFill>
                  <a:prstClr val="white"/>
                </a:solidFill>
              </a:rPr>
              <a:t>3/7</a:t>
            </a:r>
            <a:endParaRPr lang="el-GR" dirty="0"/>
          </a:p>
        </p:txBody>
      </p:sp>
      <p:sp>
        <p:nvSpPr>
          <p:cNvPr id="3" name="Θέση περιεχομένου 2"/>
          <p:cNvSpPr>
            <a:spLocks noGrp="1"/>
          </p:cNvSpPr>
          <p:nvPr>
            <p:ph idx="1"/>
          </p:nvPr>
        </p:nvSpPr>
        <p:spPr/>
        <p:txBody>
          <a:bodyPr/>
          <a:lstStyle/>
          <a:p>
            <a:pPr marL="0" lvl="0" indent="0">
              <a:buNone/>
            </a:pPr>
            <a:r>
              <a:rPr lang="el-GR" b="1" dirty="0"/>
              <a:t>ΔΙΟΞΕΙΔΙΟ ΤΟΥ ΑΝΘΡΑΚΑ</a:t>
            </a:r>
          </a:p>
          <a:p>
            <a:r>
              <a:rPr lang="el-GR" dirty="0"/>
              <a:t>Σχηματίζεται από την καύση οργανικών προϊόντων κάθε τύπου. Σήμερα απελευθερώνεται στην ατμόσφαιρα σε τεράστιες ποσότητες οι οποίες αλλοιώνουν την σύνθεση του αέρα. Ο αέρας εμπλουτισμένος σε διοξείδιο του άνθρακα, ζεσταίνεται πιο εύκολα, αυξάνοντας τη μέση θερμοκρασία στη </a:t>
            </a:r>
            <a:r>
              <a:rPr lang="el-GR" dirty="0" smtClean="0"/>
              <a:t>γη. </a:t>
            </a:r>
            <a:r>
              <a:rPr lang="el-GR" dirty="0"/>
              <a:t>Η αύξηση όμως της θερμοκρασίας του περιβάλλοντος έχει και αυτή τις επιπτώσεις της στο δέρμα. Προκαλεί αφυδάτωση και ξηρότητα του δέρματος. Με την υγρασία του δέρματος σχηματίζει ανθρακικό οξύ το οποίο σχηματίζει λεπτές επιφανειακές ρυτίδες.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092060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Δράση των ρύπων στο δέρμα </a:t>
            </a:r>
            <a:r>
              <a:rPr lang="el-GR" sz="3000" b="0" dirty="0" smtClean="0">
                <a:solidFill>
                  <a:prstClr val="white"/>
                </a:solidFill>
              </a:rPr>
              <a:t>4/7</a:t>
            </a:r>
            <a:endParaRPr lang="el-GR" dirty="0"/>
          </a:p>
        </p:txBody>
      </p:sp>
      <p:sp>
        <p:nvSpPr>
          <p:cNvPr id="3" name="Θέση περιεχομένου 2"/>
          <p:cNvSpPr>
            <a:spLocks noGrp="1"/>
          </p:cNvSpPr>
          <p:nvPr>
            <p:ph idx="1"/>
          </p:nvPr>
        </p:nvSpPr>
        <p:spPr>
          <a:xfrm>
            <a:off x="395536" y="1412776"/>
            <a:ext cx="8424936" cy="5445224"/>
          </a:xfrm>
        </p:spPr>
        <p:txBody>
          <a:bodyPr>
            <a:normAutofit/>
          </a:bodyPr>
          <a:lstStyle/>
          <a:p>
            <a:pPr marL="0" lvl="0" indent="0">
              <a:buNone/>
            </a:pPr>
            <a:r>
              <a:rPr lang="el-GR" b="1" dirty="0"/>
              <a:t>ΔΙΟΞΕΙΔΙΟ ΤΟΥ ΑΖΩΤΟΥ</a:t>
            </a:r>
          </a:p>
          <a:p>
            <a:r>
              <a:rPr lang="el-GR" dirty="0"/>
              <a:t>Διασπάται με την επίδραση του ηλιακού φωτός και δίνει μονοξείδιο του αζώτου και ένα άτομο οξυγόνου. Το άτομο οξυγόνου ενώνεται με το οξυγόνο του αέρα και δημιουργεί όζον, το οποίο όταν βρίσκεται μέσα στην ατμόσφαιρα, μας προφυλάσσει από τις σκληρές υπεριώδεις ακτίνες του ήλιου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851300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Δράση των ρύπων στο δέρμα </a:t>
            </a:r>
            <a:r>
              <a:rPr lang="el-GR" sz="3000" b="0" dirty="0" smtClean="0">
                <a:solidFill>
                  <a:prstClr val="white"/>
                </a:solidFill>
              </a:rPr>
              <a:t>5/7</a:t>
            </a:r>
            <a:endParaRPr lang="el-GR" dirty="0"/>
          </a:p>
        </p:txBody>
      </p:sp>
      <p:sp>
        <p:nvSpPr>
          <p:cNvPr id="3" name="Θέση περιεχομένου 2"/>
          <p:cNvSpPr>
            <a:spLocks noGrp="1"/>
          </p:cNvSpPr>
          <p:nvPr>
            <p:ph idx="1"/>
          </p:nvPr>
        </p:nvSpPr>
        <p:spPr>
          <a:xfrm>
            <a:off x="395536" y="1412776"/>
            <a:ext cx="8568952" cy="5445224"/>
          </a:xfrm>
        </p:spPr>
        <p:txBody>
          <a:bodyPr>
            <a:normAutofit/>
          </a:bodyPr>
          <a:lstStyle/>
          <a:p>
            <a:pPr marL="0" lvl="0" indent="0">
              <a:buNone/>
            </a:pPr>
            <a:r>
              <a:rPr lang="el-GR" b="1" dirty="0" smtClean="0"/>
              <a:t>ΔΙΟΞΕΙΔΙΟ </a:t>
            </a:r>
            <a:r>
              <a:rPr lang="el-GR" b="1" dirty="0"/>
              <a:t>ΤΟΥ ΘΕΙΟΥ</a:t>
            </a:r>
          </a:p>
          <a:p>
            <a:r>
              <a:rPr lang="el-GR" dirty="0"/>
              <a:t>Αποτελεί κύριο συστατικό του νέφους και προέρχεται από τα πετρελαιοκίνητα οχήματα και τις κεντρικές θερμάνσεις. Είναι επικίνδυνο για το δέρμα γιατί σχηματίζει θειικό οξύ με την υγρασία του δέρματος ή πέφτει πάνω στο δέρμα με την όξινη βροχή και σχηματίζει λεπτές </a:t>
            </a:r>
            <a:r>
              <a:rPr lang="el-GR" b="1" dirty="0"/>
              <a:t>επιφανειακές ρυτίδες. </a:t>
            </a:r>
            <a:r>
              <a:rPr lang="el-GR" dirty="0"/>
              <a:t>Μειώνει την άμυνα του δέρματος και αυξάνει την ευαισθησία του σε παθογόνους μικροοργανισμούς. </a:t>
            </a:r>
            <a:r>
              <a:rPr lang="el-GR" b="1" dirty="0"/>
              <a:t>Προκαλεί κνησμώδεις αντιδράσεις.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16718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Δράση των ρύπων στο δέρμα </a:t>
            </a:r>
            <a:r>
              <a:rPr lang="el-GR" sz="3000" b="0" dirty="0" smtClean="0">
                <a:solidFill>
                  <a:prstClr val="white"/>
                </a:solidFill>
              </a:rPr>
              <a:t>6/7</a:t>
            </a:r>
            <a:endParaRPr lang="el-GR" dirty="0"/>
          </a:p>
        </p:txBody>
      </p:sp>
      <p:sp>
        <p:nvSpPr>
          <p:cNvPr id="3" name="Θέση περιεχομένου 2"/>
          <p:cNvSpPr>
            <a:spLocks noGrp="1"/>
          </p:cNvSpPr>
          <p:nvPr>
            <p:ph idx="1"/>
          </p:nvPr>
        </p:nvSpPr>
        <p:spPr/>
        <p:txBody>
          <a:bodyPr/>
          <a:lstStyle/>
          <a:p>
            <a:pPr marL="0" lvl="0" indent="0">
              <a:buNone/>
            </a:pPr>
            <a:r>
              <a:rPr lang="el-GR" b="1" dirty="0"/>
              <a:t>ΟΞΕΙΔΙΑ ΤΟΥ ΑΖΩΤΟΥ</a:t>
            </a:r>
          </a:p>
          <a:p>
            <a:r>
              <a:rPr lang="el-GR" dirty="0"/>
              <a:t>Προκαλούν ξηρότητα του δέρματος.</a:t>
            </a:r>
          </a:p>
          <a:p>
            <a:pPr marL="0" lvl="0" indent="0">
              <a:buNone/>
            </a:pPr>
            <a:r>
              <a:rPr lang="el-GR" b="1" dirty="0"/>
              <a:t>ΑΛΔΕΥΔΕΣ</a:t>
            </a:r>
          </a:p>
          <a:p>
            <a:r>
              <a:rPr lang="el-GR" dirty="0"/>
              <a:t>Η φορμαλδεΰδη προκαλεί ερεθιστική δερματίτιδα εξ’</a:t>
            </a:r>
            <a:r>
              <a:rPr lang="el-GR" dirty="0" smtClean="0"/>
              <a:t> </a:t>
            </a:r>
            <a:r>
              <a:rPr lang="el-GR" dirty="0"/>
              <a:t>επαφής, αλλεργική δερματίτιδα εξ’ επαφής ή κνίδωση εξ’ επαφής.</a:t>
            </a:r>
          </a:p>
          <a:p>
            <a:r>
              <a:rPr lang="el-GR" dirty="0"/>
              <a:t>Η </a:t>
            </a:r>
            <a:r>
              <a:rPr lang="el-GR" dirty="0" err="1" smtClean="0"/>
              <a:t>ακρολεΐνη</a:t>
            </a:r>
            <a:r>
              <a:rPr lang="el-GR" dirty="0" smtClean="0"/>
              <a:t> </a:t>
            </a:r>
            <a:r>
              <a:rPr lang="el-GR" dirty="0"/>
              <a:t>προκαλεί ερεθιστική δερματίτιδα εξ’ επαφής.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24876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Δράση των ρύπων στο δέρμα </a:t>
            </a:r>
            <a:r>
              <a:rPr lang="el-GR" sz="3000" b="0" dirty="0" smtClean="0">
                <a:solidFill>
                  <a:prstClr val="white"/>
                </a:solidFill>
              </a:rPr>
              <a:t>7/7</a:t>
            </a:r>
            <a:endParaRPr lang="el-GR" dirty="0"/>
          </a:p>
        </p:txBody>
      </p:sp>
      <p:sp>
        <p:nvSpPr>
          <p:cNvPr id="3" name="Θέση περιεχομένου 2"/>
          <p:cNvSpPr>
            <a:spLocks noGrp="1"/>
          </p:cNvSpPr>
          <p:nvPr>
            <p:ph idx="1"/>
          </p:nvPr>
        </p:nvSpPr>
        <p:spPr/>
        <p:txBody>
          <a:bodyPr/>
          <a:lstStyle/>
          <a:p>
            <a:pPr marL="0" indent="0">
              <a:buNone/>
            </a:pPr>
            <a:r>
              <a:rPr lang="el-GR" b="1" dirty="0"/>
              <a:t>ΥΔΡΟΓΟΝΑΝΘΡΑΚΕΣ</a:t>
            </a:r>
          </a:p>
          <a:p>
            <a:r>
              <a:rPr lang="el-GR" dirty="0"/>
              <a:t>Προέρχονται από τα καυσαέρια των αυτοκινήτων. Η βενζίνη περιέχει δύο είδη υδρογονανθράκων: </a:t>
            </a:r>
            <a:endParaRPr lang="el-GR" dirty="0" smtClean="0"/>
          </a:p>
          <a:p>
            <a:pPr marL="457200" indent="-457200">
              <a:buFont typeface="+mj-lt"/>
              <a:buAutoNum type="arabicPeriod"/>
            </a:pPr>
            <a:r>
              <a:rPr lang="el-GR" dirty="0" smtClean="0"/>
              <a:t>Οι </a:t>
            </a:r>
            <a:r>
              <a:rPr lang="el-GR" b="1" dirty="0" err="1"/>
              <a:t>αλοιφατικοί</a:t>
            </a:r>
            <a:r>
              <a:rPr lang="el-GR" dirty="0"/>
              <a:t> δεν είναι επικίνδυνοι αυτοί καθ’ αυτοί αλλά λειτουργούν σαν προπομποί των δευτερογενών ρύπων γιατί επιταχύνουν τη δημιουργία τους.</a:t>
            </a:r>
          </a:p>
          <a:p>
            <a:pPr marL="457200" indent="-457200">
              <a:buFont typeface="+mj-lt"/>
              <a:buAutoNum type="arabicPeriod"/>
            </a:pPr>
            <a:r>
              <a:rPr lang="el-GR" dirty="0"/>
              <a:t>Οι </a:t>
            </a:r>
            <a:r>
              <a:rPr lang="el-GR" b="1" dirty="0"/>
              <a:t>αρωματικοί</a:t>
            </a:r>
            <a:r>
              <a:rPr lang="el-GR" dirty="0"/>
              <a:t> και κυρίως το τολουόλιο, το βενζόλιο και το </a:t>
            </a:r>
            <a:r>
              <a:rPr lang="el-GR" dirty="0" err="1"/>
              <a:t>ξυλόλιο</a:t>
            </a:r>
            <a:r>
              <a:rPr lang="el-GR" dirty="0"/>
              <a:t> προκαλούν καρκίνο του δέρματος ακόμη και σε χαμηλές συγκεντρώσεις.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914713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Μέταλλα στο περιβάλλον και δέρμα</a:t>
            </a:r>
            <a:br>
              <a:rPr lang="el-GR" dirty="0" smtClean="0"/>
            </a:br>
            <a:r>
              <a:rPr lang="el-GR" sz="3000" b="0" dirty="0" smtClean="0"/>
              <a:t>(Ατμόσφαιρα </a:t>
            </a:r>
            <a:r>
              <a:rPr lang="el-GR" sz="3000" b="0" dirty="0"/>
              <a:t>- </a:t>
            </a:r>
            <a:r>
              <a:rPr lang="el-GR" sz="3000" b="0" dirty="0" smtClean="0"/>
              <a:t>Επαγγελματικό χώρο)</a:t>
            </a:r>
            <a:endParaRPr lang="el-GR" sz="3000" b="0" dirty="0"/>
          </a:p>
        </p:txBody>
      </p:sp>
      <p:sp>
        <p:nvSpPr>
          <p:cNvPr id="3" name="Θέση περιεχομένου 2"/>
          <p:cNvSpPr>
            <a:spLocks noGrp="1"/>
          </p:cNvSpPr>
          <p:nvPr>
            <p:ph idx="1"/>
          </p:nvPr>
        </p:nvSpPr>
        <p:spPr>
          <a:xfrm>
            <a:off x="395536" y="1412776"/>
            <a:ext cx="8568952" cy="5445224"/>
          </a:xfrm>
        </p:spPr>
        <p:txBody>
          <a:bodyPr>
            <a:normAutofit/>
          </a:bodyPr>
          <a:lstStyle/>
          <a:p>
            <a:r>
              <a:rPr lang="el-GR" sz="2300" dirty="0"/>
              <a:t>Είναι σημαντικό ν’ αναφέρουμε ότι πολλά μέταλλα έρχονται σε επαφή με το δέρμα μας καθημερινώς είτε στον επαγγελματικό χώρο είτε τυχαία από διάφορα μικροαντικείμενα. Επιπλέον, μικρές ποσότητες από μέταλλα εισβάλλουν στο περιβάλλον προοδευτικά. Υπάρχουν αιωρούμενα σωματίδια να κυκλοφορούν στην ατμόσφαιρα και θεωρούμε πως πρόκειται για απλή σκόνη. Στην πραγματικότητα όμως είναι λεπτά σωματίδια που προέρχονται κυρίως από τις καύσεις του πετρελαίου και του άνθρακα.</a:t>
            </a:r>
          </a:p>
          <a:p>
            <a:r>
              <a:rPr lang="el-GR" sz="2300" dirty="0"/>
              <a:t>Τα σωματίδια αυτών των ρύπων ή διαχέονται στον αέρα και ξαναπέφτουν στο έδαφος ή στο νερό ή καθώς ξεπλένεται το έδαφος από τις βροχές και τα ποτάμια, ένα μέρος των ρύπων αυτών συμπαρασύρεται προς τη θάλασσα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660231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Αρσενικό </a:t>
            </a:r>
            <a:r>
              <a:rPr lang="el-GR" sz="3000" b="0" dirty="0" smtClean="0"/>
              <a:t>1/3</a:t>
            </a:r>
            <a:endParaRPr lang="el-GR" sz="3000" b="0" dirty="0"/>
          </a:p>
        </p:txBody>
      </p:sp>
      <p:sp>
        <p:nvSpPr>
          <p:cNvPr id="3" name="Θέση περιεχομένου 2"/>
          <p:cNvSpPr>
            <a:spLocks noGrp="1"/>
          </p:cNvSpPr>
          <p:nvPr>
            <p:ph idx="1"/>
          </p:nvPr>
        </p:nvSpPr>
        <p:spPr>
          <a:xfrm>
            <a:off x="323528" y="1412776"/>
            <a:ext cx="8712968" cy="5445224"/>
          </a:xfrm>
        </p:spPr>
        <p:txBody>
          <a:bodyPr>
            <a:noAutofit/>
          </a:bodyPr>
          <a:lstStyle/>
          <a:p>
            <a:pPr>
              <a:lnSpc>
                <a:spcPct val="105000"/>
              </a:lnSpc>
              <a:spcBef>
                <a:spcPts val="600"/>
              </a:spcBef>
            </a:pPr>
            <a:r>
              <a:rPr lang="el-GR" sz="2200" dirty="0"/>
              <a:t>Το αρσενικό περιέχεται στον άνθρακα.</a:t>
            </a:r>
          </a:p>
          <a:p>
            <a:pPr>
              <a:lnSpc>
                <a:spcPct val="105000"/>
              </a:lnSpc>
              <a:spcBef>
                <a:spcPts val="600"/>
              </a:spcBef>
            </a:pPr>
            <a:r>
              <a:rPr lang="el-GR" sz="2200" dirty="0"/>
              <a:t>Αρσενικό περιέχουν επίσης οι λίμνες, τα ποτάμια και το έδαφος,</a:t>
            </a:r>
          </a:p>
          <a:p>
            <a:pPr>
              <a:lnSpc>
                <a:spcPct val="105000"/>
              </a:lnSpc>
              <a:spcBef>
                <a:spcPts val="600"/>
              </a:spcBef>
            </a:pPr>
            <a:r>
              <a:rPr lang="el-GR" sz="2200" dirty="0"/>
              <a:t>Εκπέμπεται από τους θερμοηλεκτρικούς σταθμούς και τους κλιβάνους.</a:t>
            </a:r>
          </a:p>
          <a:p>
            <a:pPr>
              <a:lnSpc>
                <a:spcPct val="105000"/>
              </a:lnSpc>
              <a:spcBef>
                <a:spcPts val="600"/>
              </a:spcBef>
            </a:pPr>
            <a:r>
              <a:rPr lang="el-GR" sz="2200" dirty="0"/>
              <a:t>Οι τεχνητές εκπομπές αρσενικού οφείλονται εκτός από την καύση του άνθρακα και στη χρήση ζιζανιοκτόνων και εντομοκτόνων στην αμπελοκαλλιέργεια.</a:t>
            </a:r>
          </a:p>
          <a:p>
            <a:pPr>
              <a:lnSpc>
                <a:spcPct val="105000"/>
              </a:lnSpc>
              <a:spcBef>
                <a:spcPts val="600"/>
              </a:spcBef>
            </a:pPr>
            <a:r>
              <a:rPr lang="el-GR" sz="2200" dirty="0"/>
              <a:t>Η δερματίτιδα από αρσενικό είναι συνήθως ερεθιστική και εντοπίζεται κυρίως στους εργάτες χυτηρίων από το καθαρισμό σωλήνων. Η σκόνη αρσενικού συγκεντρώνεται κάτω από το ρουχισμό και τις αναπνευστικές μάσκες από καουτσούκ η οποία ενώνεται με τον ιδρώτα και μπορεί να προκαλέσει ερεθιστική δερματίτιδα εξ’ επαφής.</a:t>
            </a:r>
          </a:p>
          <a:p>
            <a:pPr>
              <a:lnSpc>
                <a:spcPct val="105000"/>
              </a:lnSpc>
              <a:spcBef>
                <a:spcPts val="600"/>
              </a:spcBef>
            </a:pPr>
            <a:r>
              <a:rPr lang="el-GR" sz="2200" dirty="0"/>
              <a:t>Οι ανόργανες ενώσεις αρσενικού είναι ερεθιστικές ουσίες ενώ οι οργανικές είναι </a:t>
            </a:r>
            <a:r>
              <a:rPr lang="el-GR" sz="2200" dirty="0" err="1"/>
              <a:t>αλλεργιογόνες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57511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Αρσενικό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95536" y="1412776"/>
            <a:ext cx="8496944" cy="5328592"/>
          </a:xfrm>
        </p:spPr>
        <p:txBody>
          <a:bodyPr/>
          <a:lstStyle/>
          <a:p>
            <a:r>
              <a:rPr lang="el-GR" dirty="0"/>
              <a:t>Το αρσενικό αποθηκεύεται στο δέρμα και η συστηματική λήψη του με το νερό, τα τρόφιμα και τα φάρμακα μπορεί να προκαλέσει δερματικές αντιδράσεις όπως:</a:t>
            </a:r>
          </a:p>
          <a:p>
            <a:pPr lvl="1"/>
            <a:r>
              <a:rPr lang="el-GR" dirty="0" smtClean="0"/>
              <a:t>μελανοδερμία</a:t>
            </a:r>
            <a:endParaRPr lang="el-GR" dirty="0"/>
          </a:p>
          <a:p>
            <a:pPr lvl="1"/>
            <a:r>
              <a:rPr lang="el-GR" dirty="0"/>
              <a:t>οστρακοειδή εξανθήματα</a:t>
            </a:r>
          </a:p>
          <a:p>
            <a:pPr lvl="1"/>
            <a:r>
              <a:rPr lang="el-GR" dirty="0"/>
              <a:t>πορφύρα</a:t>
            </a:r>
          </a:p>
          <a:p>
            <a:pPr lvl="1"/>
            <a:r>
              <a:rPr lang="el-GR" dirty="0" err="1"/>
              <a:t>φυσαλιδο</a:t>
            </a:r>
            <a:r>
              <a:rPr lang="el-GR" dirty="0"/>
              <a:t>-οιδηματώδη </a:t>
            </a:r>
            <a:r>
              <a:rPr lang="el-GR" dirty="0" err="1"/>
              <a:t>ερυθροδερμία</a:t>
            </a:r>
            <a:r>
              <a:rPr lang="el-GR" dirty="0"/>
              <a:t> η οποία χαρακτηρίζεται από έντονο κνησμό, τον οποίο διαχέεται </a:t>
            </a:r>
            <a:r>
              <a:rPr lang="el-GR" dirty="0" err="1"/>
              <a:t>στιγμοειδές</a:t>
            </a:r>
            <a:r>
              <a:rPr lang="el-GR" dirty="0"/>
              <a:t> ερύθημα του δέρματος πάνω στο οποίο εμφανίζεται οίδημα και </a:t>
            </a:r>
            <a:r>
              <a:rPr lang="el-GR" dirty="0" err="1"/>
              <a:t>φυσαλιδοποίηση</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473226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Αρσενικό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Μοιάζει με οξεία και </a:t>
            </a:r>
            <a:r>
              <a:rPr lang="el-GR" dirty="0" err="1"/>
              <a:t>υποξεία</a:t>
            </a:r>
            <a:r>
              <a:rPr lang="el-GR" dirty="0"/>
              <a:t> δερματίτιδα.</a:t>
            </a:r>
          </a:p>
          <a:p>
            <a:r>
              <a:rPr lang="el-GR" dirty="0"/>
              <a:t>Η χρόνια δηλητηρίαση με αρσενικό προκαλεί </a:t>
            </a:r>
            <a:r>
              <a:rPr lang="el-GR" dirty="0" err="1"/>
              <a:t>μελαγχρώσεις</a:t>
            </a:r>
            <a:r>
              <a:rPr lang="el-GR" dirty="0"/>
              <a:t>, </a:t>
            </a:r>
            <a:r>
              <a:rPr lang="el-GR" dirty="0" err="1"/>
              <a:t>υπερκερατώσεις</a:t>
            </a:r>
            <a:r>
              <a:rPr lang="el-GR" dirty="0"/>
              <a:t> εξ’ αρσενικού και </a:t>
            </a:r>
            <a:r>
              <a:rPr lang="el-GR" dirty="0" err="1"/>
              <a:t>κερατοδερμία</a:t>
            </a:r>
            <a:r>
              <a:rPr lang="el-GR" dirty="0"/>
              <a:t> εξ’ αρσενικού.</a:t>
            </a:r>
          </a:p>
          <a:p>
            <a:r>
              <a:rPr lang="el-GR" dirty="0"/>
              <a:t>Εντοπίζεται κυρίως στις παλάμες και στα πέλματα. Χαρακτηρίζεται από </a:t>
            </a:r>
            <a:r>
              <a:rPr lang="el-GR" dirty="0" err="1"/>
              <a:t>υπερκερατωσικές</a:t>
            </a:r>
            <a:r>
              <a:rPr lang="el-GR" dirty="0"/>
              <a:t> πλάκες μετά </a:t>
            </a:r>
            <a:r>
              <a:rPr lang="el-GR" dirty="0" err="1"/>
              <a:t>μυρμηκιωδών</a:t>
            </a:r>
            <a:r>
              <a:rPr lang="el-GR" dirty="0"/>
              <a:t> προεξοχών ή και κεράτινων οζιδίων.</a:t>
            </a:r>
          </a:p>
          <a:p>
            <a:r>
              <a:rPr lang="el-GR" dirty="0"/>
              <a:t>Το αρσενικό μπορεί να ανευρεθεί στα ούρα, στις τρίχες και στις βλάβες του δέρματος. Οι δερματικές βλάβες πιθανόν να εξελιχθούν σε </a:t>
            </a:r>
            <a:r>
              <a:rPr lang="el-GR" dirty="0" err="1"/>
              <a:t>ακανθοκυτταρικό</a:t>
            </a:r>
            <a:r>
              <a:rPr lang="el-GR" dirty="0"/>
              <a:t> καρκίνωμα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965813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Αντιμόνιο </a:t>
            </a:r>
            <a:r>
              <a:rPr lang="el-GR" sz="3000" b="0" dirty="0" smtClean="0"/>
              <a:t>1/3</a:t>
            </a:r>
            <a:endParaRPr lang="el-GR" sz="3000" b="0" dirty="0"/>
          </a:p>
        </p:txBody>
      </p:sp>
      <p:sp>
        <p:nvSpPr>
          <p:cNvPr id="3" name="Θέση περιεχομένου 2"/>
          <p:cNvSpPr>
            <a:spLocks noGrp="1"/>
          </p:cNvSpPr>
          <p:nvPr>
            <p:ph idx="1"/>
          </p:nvPr>
        </p:nvSpPr>
        <p:spPr>
          <a:xfrm>
            <a:off x="395536" y="1412776"/>
            <a:ext cx="8496944" cy="5256584"/>
          </a:xfrm>
        </p:spPr>
        <p:txBody>
          <a:bodyPr>
            <a:normAutofit/>
          </a:bodyPr>
          <a:lstStyle/>
          <a:p>
            <a:r>
              <a:rPr lang="el-GR" dirty="0"/>
              <a:t>Το αντιμόνιο είναι σκληρό λαμπερό μέταλλο που χρησιμοποιείται στην καθαρή του μορφή αλλά είναι πολύτιμο και όταν συνδυάζεται με άλλα μέταλλα.</a:t>
            </a:r>
          </a:p>
          <a:p>
            <a:r>
              <a:rPr lang="el-GR" dirty="0"/>
              <a:t>Λόγω του ότι το αντιμόνιο προσδίδει μια σκληρή και λεία επιφάνεια σε μαλακά μεταλλικά </a:t>
            </a:r>
            <a:r>
              <a:rPr lang="el-GR" dirty="0" smtClean="0"/>
              <a:t>κράματα, </a:t>
            </a:r>
            <a:r>
              <a:rPr lang="el-GR" dirty="0"/>
              <a:t>χρησιμοποιείται για χρόνια για την κατασκευή σκευών κουζίνας από κασσίτερο.</a:t>
            </a:r>
          </a:p>
          <a:p>
            <a:r>
              <a:rPr lang="el-GR" dirty="0"/>
              <a:t>Το τριοξείδιο του αντιμονίου, το κυριότερο άλας του αντιμονίου, χρησιμοποιείται στα </a:t>
            </a:r>
            <a:r>
              <a:rPr lang="el-GR" dirty="0" err="1"/>
              <a:t>πιγμέντα</a:t>
            </a:r>
            <a:r>
              <a:rPr lang="el-GR" dirty="0"/>
              <a:t> ζωγραφικής, κεραμικά, υφάσματα και πλαστικά. Χρησιμοποιείται και σαν καταλύτης. Τα </a:t>
            </a:r>
            <a:r>
              <a:rPr lang="el-GR" dirty="0" err="1"/>
              <a:t>σουλφίδια</a:t>
            </a:r>
            <a:r>
              <a:rPr lang="el-GR" dirty="0"/>
              <a:t> του αντιμονίου χρησιμοποιούνται κυρίως στα κόκκινα </a:t>
            </a:r>
            <a:r>
              <a:rPr lang="el-GR" dirty="0" err="1"/>
              <a:t>πιγμέντα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19855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Ρύποι</a:t>
            </a:r>
            <a:r>
              <a:rPr lang="en-US" dirty="0">
                <a:solidFill>
                  <a:prstClr val="white"/>
                </a:solidFill>
              </a:rPr>
              <a:t> </a:t>
            </a:r>
            <a:r>
              <a:rPr lang="el-GR" sz="3000" b="0" dirty="0" smtClean="0">
                <a:solidFill>
                  <a:prstClr val="white"/>
                </a:solidFill>
              </a:rPr>
              <a:t>2</a:t>
            </a:r>
            <a:r>
              <a:rPr lang="en-US" sz="3000" b="0" dirty="0" smtClean="0">
                <a:solidFill>
                  <a:prstClr val="white"/>
                </a:solidFill>
              </a:rPr>
              <a:t>/3</a:t>
            </a:r>
            <a:endParaRPr lang="el-GR" dirty="0"/>
          </a:p>
        </p:txBody>
      </p:sp>
      <p:sp>
        <p:nvSpPr>
          <p:cNvPr id="3" name="Θέση περιεχομένου 2"/>
          <p:cNvSpPr>
            <a:spLocks noGrp="1"/>
          </p:cNvSpPr>
          <p:nvPr>
            <p:ph idx="1"/>
          </p:nvPr>
        </p:nvSpPr>
        <p:spPr/>
        <p:txBody>
          <a:bodyPr/>
          <a:lstStyle/>
          <a:p>
            <a:r>
              <a:rPr lang="el-GR" dirty="0"/>
              <a:t>Οι σπουδαιότεροι </a:t>
            </a:r>
            <a:r>
              <a:rPr lang="el-GR" b="1" dirty="0"/>
              <a:t>πρωτογενείς ρύποι </a:t>
            </a:r>
            <a:r>
              <a:rPr lang="el-GR" dirty="0"/>
              <a:t>είναι:</a:t>
            </a:r>
          </a:p>
          <a:p>
            <a:pPr marL="817562" lvl="1" indent="-457200">
              <a:buFont typeface="+mj-lt"/>
              <a:buAutoNum type="arabicPeriod"/>
            </a:pPr>
            <a:r>
              <a:rPr lang="el-GR" dirty="0"/>
              <a:t>ο </a:t>
            </a:r>
            <a:r>
              <a:rPr lang="el-GR" dirty="0" smtClean="0"/>
              <a:t>μόλυβδος,</a:t>
            </a:r>
            <a:endParaRPr lang="el-GR" dirty="0"/>
          </a:p>
          <a:p>
            <a:pPr marL="817562" lvl="1" indent="-457200">
              <a:buFont typeface="+mj-lt"/>
              <a:buAutoNum type="arabicPeriod"/>
            </a:pPr>
            <a:r>
              <a:rPr lang="el-GR" dirty="0"/>
              <a:t>αέρια όπως: </a:t>
            </a:r>
            <a:endParaRPr lang="el-GR" dirty="0" smtClean="0"/>
          </a:p>
          <a:p>
            <a:pPr lvl="2"/>
            <a:r>
              <a:rPr lang="el-GR" dirty="0" smtClean="0"/>
              <a:t>το </a:t>
            </a:r>
            <a:r>
              <a:rPr lang="el-GR" dirty="0"/>
              <a:t>μονοξείδιο του άνθρακα (</a:t>
            </a:r>
            <a:r>
              <a:rPr lang="en-US" dirty="0" smtClean="0"/>
              <a:t>CO</a:t>
            </a:r>
            <a:r>
              <a:rPr lang="el-GR" baseline="-25000" dirty="0" smtClean="0"/>
              <a:t>2</a:t>
            </a:r>
            <a:r>
              <a:rPr lang="el-GR" dirty="0" smtClean="0"/>
              <a:t>),</a:t>
            </a:r>
            <a:endParaRPr lang="el-GR" dirty="0"/>
          </a:p>
          <a:p>
            <a:pPr lvl="2"/>
            <a:r>
              <a:rPr lang="el-GR" dirty="0"/>
              <a:t>το διοξείδιο του άνθρακα (</a:t>
            </a:r>
            <a:r>
              <a:rPr lang="en-US" dirty="0"/>
              <a:t>CO</a:t>
            </a:r>
            <a:r>
              <a:rPr lang="el-GR" baseline="-25000" dirty="0" smtClean="0"/>
              <a:t>2</a:t>
            </a:r>
            <a:r>
              <a:rPr lang="el-GR" dirty="0" smtClean="0"/>
              <a:t>)</a:t>
            </a:r>
            <a:r>
              <a:rPr lang="en-US" dirty="0" smtClean="0"/>
              <a:t> </a:t>
            </a:r>
            <a:endParaRPr lang="el-GR" dirty="0" smtClean="0"/>
          </a:p>
          <a:p>
            <a:pPr lvl="2"/>
            <a:r>
              <a:rPr lang="el-GR" dirty="0" smtClean="0"/>
              <a:t>το </a:t>
            </a:r>
            <a:r>
              <a:rPr lang="el-GR" dirty="0"/>
              <a:t>διοξείδιο του θείου (</a:t>
            </a:r>
            <a:r>
              <a:rPr lang="en-US" dirty="0"/>
              <a:t>SO</a:t>
            </a:r>
            <a:r>
              <a:rPr lang="el-GR" baseline="-25000" dirty="0"/>
              <a:t>2</a:t>
            </a:r>
            <a:r>
              <a:rPr lang="el-GR" dirty="0"/>
              <a:t>), </a:t>
            </a:r>
            <a:endParaRPr lang="el-GR" dirty="0" smtClean="0"/>
          </a:p>
          <a:p>
            <a:pPr lvl="2"/>
            <a:r>
              <a:rPr lang="el-GR" dirty="0" smtClean="0"/>
              <a:t>το </a:t>
            </a:r>
            <a:r>
              <a:rPr lang="el-GR" dirty="0"/>
              <a:t>διοξείδιο του αζώτου (ΝΟ</a:t>
            </a:r>
            <a:r>
              <a:rPr lang="el-GR" baseline="-25000" dirty="0"/>
              <a:t>2</a:t>
            </a:r>
            <a:r>
              <a:rPr lang="el-GR" dirty="0"/>
              <a:t>), </a:t>
            </a:r>
            <a:endParaRPr lang="el-GR" dirty="0" smtClean="0"/>
          </a:p>
          <a:p>
            <a:pPr lvl="2"/>
            <a:r>
              <a:rPr lang="el-GR" dirty="0" smtClean="0"/>
              <a:t>οι </a:t>
            </a:r>
            <a:r>
              <a:rPr lang="el-GR" dirty="0"/>
              <a:t>υδρογονάνθρακες, αρωματικοί και </a:t>
            </a:r>
            <a:r>
              <a:rPr lang="el-GR" dirty="0" err="1"/>
              <a:t>αλοιφατικοί</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774541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Αντιμόνιο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95536" y="1412776"/>
            <a:ext cx="8568952" cy="5328592"/>
          </a:xfrm>
        </p:spPr>
        <p:txBody>
          <a:bodyPr>
            <a:normAutofit/>
          </a:bodyPr>
          <a:lstStyle/>
          <a:p>
            <a:r>
              <a:rPr lang="el-GR" dirty="0" smtClean="0"/>
              <a:t>Το </a:t>
            </a:r>
            <a:r>
              <a:rPr lang="el-GR" dirty="0" err="1"/>
              <a:t>πεντοσουλφιδικό</a:t>
            </a:r>
            <a:r>
              <a:rPr lang="el-GR" dirty="0"/>
              <a:t> αντιμόνιο που χρησιμοποιείται σε σπίρτα και πυροτεχνήματα σπάνια προκαλεί δερματίτιδα</a:t>
            </a:r>
            <a:r>
              <a:rPr lang="el-GR" dirty="0" smtClean="0"/>
              <a:t>.</a:t>
            </a:r>
          </a:p>
          <a:p>
            <a:r>
              <a:rPr lang="el-GR" dirty="0"/>
              <a:t>Το τριοξείδιο του αντιμονίου (άσπρη σκόνη) εκπέμπεται από τους κλιβάνους μεταλλευμάτων, έχει λεπτή υφή και διαπερνά τον ρουχισμό και προκαλεί ένα κνησμώδες εξάνθημα που αποτελείται από μερικές </a:t>
            </a:r>
            <a:r>
              <a:rPr lang="el-GR" dirty="0" err="1"/>
              <a:t>ερυθηματώδεις</a:t>
            </a:r>
            <a:r>
              <a:rPr lang="el-GR" dirty="0"/>
              <a:t> βλατίδες και φλύκταινες που ονομάζονται «κηλίδες του αντιμονίου» οι οποίες εντοπίζονται κυρίως στους βραχίονες και στα πόδια</a:t>
            </a:r>
            <a:r>
              <a:rPr lang="el-GR" dirty="0" smtClean="0"/>
              <a:t>.</a:t>
            </a:r>
          </a:p>
          <a:p>
            <a:r>
              <a:rPr lang="el-GR" dirty="0"/>
              <a:t>Η δερματίτιδα που προκαλείται δεν οφείλεται σε αλλεργική ευαισθητοποίηση αλλά σε ερεθιστική δράση του άλατος του αντιμονίου. Η ίαση επέρχεται γρήγορα αν και μπορεί να αναπτυχθεί δευτερεύουσα μόλυνση</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800535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Αντιμόνιο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395536" y="1412776"/>
            <a:ext cx="8748464" cy="5328592"/>
          </a:xfrm>
        </p:spPr>
        <p:txBody>
          <a:bodyPr>
            <a:noAutofit/>
          </a:bodyPr>
          <a:lstStyle/>
          <a:p>
            <a:r>
              <a:rPr lang="el-GR" sz="2300" dirty="0" smtClean="0"/>
              <a:t>Τα </a:t>
            </a:r>
            <a:r>
              <a:rPr lang="el-GR" sz="2300" dirty="0"/>
              <a:t>άλατα του αντιμονίου έχουν αναγνωριστεί σαν ερεθιστικές ουσίες στη βιομηχανία καουτσούκ, κατασκευής υφασμάτων, σε αποστάγματα μετάλλων και μεταλλευμάτων</a:t>
            </a:r>
            <a:r>
              <a:rPr lang="el-GR" sz="2300" dirty="0" smtClean="0"/>
              <a:t>.</a:t>
            </a:r>
          </a:p>
          <a:p>
            <a:endParaRPr lang="el-GR" sz="2300" dirty="0"/>
          </a:p>
          <a:p>
            <a:pPr marL="0" indent="0">
              <a:buNone/>
            </a:pPr>
            <a:r>
              <a:rPr lang="el-GR" b="1" dirty="0"/>
              <a:t>Προληπτικά </a:t>
            </a:r>
            <a:r>
              <a:rPr lang="el-GR" b="1" dirty="0" smtClean="0"/>
              <a:t>μέτρα:</a:t>
            </a:r>
            <a:endParaRPr lang="el-GR" b="1" dirty="0"/>
          </a:p>
          <a:p>
            <a:pPr lvl="0"/>
            <a:r>
              <a:rPr lang="el-GR" dirty="0"/>
              <a:t>προστατευτικός </a:t>
            </a:r>
            <a:r>
              <a:rPr lang="el-GR" dirty="0" smtClean="0"/>
              <a:t>ρουχισμός,</a:t>
            </a:r>
            <a:endParaRPr lang="el-GR" dirty="0"/>
          </a:p>
          <a:p>
            <a:pPr lvl="0"/>
            <a:r>
              <a:rPr lang="el-GR" dirty="0"/>
              <a:t>καθημερινά μπάνια.</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522268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Αλουμίνιο</a:t>
            </a:r>
          </a:p>
        </p:txBody>
      </p:sp>
      <p:sp>
        <p:nvSpPr>
          <p:cNvPr id="3" name="Θέση περιεχομένου 2"/>
          <p:cNvSpPr>
            <a:spLocks noGrp="1"/>
          </p:cNvSpPr>
          <p:nvPr>
            <p:ph idx="1"/>
          </p:nvPr>
        </p:nvSpPr>
        <p:spPr/>
        <p:txBody>
          <a:bodyPr/>
          <a:lstStyle/>
          <a:p>
            <a:r>
              <a:rPr lang="el-GR" dirty="0"/>
              <a:t>Το αλουμίνιο βρίσκεται στο φλοιό της γης σαν ορυκτή </a:t>
            </a:r>
            <a:r>
              <a:rPr lang="el-GR" dirty="0" err="1"/>
              <a:t>τσιμεντολάσπη</a:t>
            </a:r>
            <a:r>
              <a:rPr lang="el-GR" dirty="0"/>
              <a:t> και είναι γνωστό σαν βωξίτης.</a:t>
            </a:r>
          </a:p>
          <a:p>
            <a:r>
              <a:rPr lang="el-GR" dirty="0"/>
              <a:t>Το οξείδιο του αλουμινίου (</a:t>
            </a:r>
            <a:r>
              <a:rPr lang="el-GR" dirty="0" err="1"/>
              <a:t>αλουμίνα</a:t>
            </a:r>
            <a:r>
              <a:rPr lang="el-GR" dirty="0"/>
              <a:t>) προκαλεί ερεθιστική δερματίτιδα εξ’ επαφής συνοδευόμενη από κνησμό.</a:t>
            </a:r>
          </a:p>
          <a:p>
            <a:r>
              <a:rPr lang="el-GR" dirty="0"/>
              <a:t>Αξίζει να αναφερθεί ότι αν και τα άλατα του αλουμινίου έχουν συμπεριληφθεί στις λίστες αλλεργιογόνων, σπάνια προκαλούν αλλεργική δερματίτιδα εξ’ επαφής.</a:t>
            </a:r>
          </a:p>
          <a:p>
            <a:r>
              <a:rPr lang="el-GR" dirty="0"/>
              <a:t>Πολλά άλατα του αλουμινίου είναι ερεθιστικά για το δέρμα.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768972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Αργίλιο</a:t>
            </a:r>
          </a:p>
        </p:txBody>
      </p:sp>
      <p:sp>
        <p:nvSpPr>
          <p:cNvPr id="3" name="Θέση περιεχομένου 2"/>
          <p:cNvSpPr>
            <a:spLocks noGrp="1"/>
          </p:cNvSpPr>
          <p:nvPr>
            <p:ph idx="1"/>
          </p:nvPr>
        </p:nvSpPr>
        <p:spPr/>
        <p:txBody>
          <a:bodyPr/>
          <a:lstStyle/>
          <a:p>
            <a:r>
              <a:rPr lang="el-GR" dirty="0"/>
              <a:t>Είναι σπάνιο αλλεργιογόνο.</a:t>
            </a:r>
          </a:p>
          <a:p>
            <a:r>
              <a:rPr lang="el-GR" dirty="0"/>
              <a:t>Άλατα του αργιλίου είναι ερεθιστικά για το δέρμα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028855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Βηρύλλιο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dirty="0"/>
              <a:t>Το βηρύλλιο βρίσκει εφαρμογή σε κράματα κυρίως με χαλκό, στα διαστημόπλοια και σε διαστημικές βιομηχανίες, σε ατομικούς αντιδραστήρες, σε </a:t>
            </a:r>
            <a:r>
              <a:rPr lang="el-GR" dirty="0" smtClean="0"/>
              <a:t>κομπιούτερ και </a:t>
            </a:r>
            <a:r>
              <a:rPr lang="el-GR" dirty="0"/>
              <a:t>σαν ένα προσθετικό για την καύσιμη ύλη των πυραύλων.</a:t>
            </a:r>
          </a:p>
          <a:p>
            <a:r>
              <a:rPr lang="el-GR" dirty="0"/>
              <a:t>Από την έκθεση σε ενώσεις βηρυλλίου προκαλούνται εξελκώσεις, δερματίτιδες εξ’ επαφής και </a:t>
            </a:r>
            <a:r>
              <a:rPr lang="el-GR" dirty="0" err="1"/>
              <a:t>κοκκιωματώδεις</a:t>
            </a:r>
            <a:r>
              <a:rPr lang="el-GR" dirty="0"/>
              <a:t> βλάβες.</a:t>
            </a:r>
          </a:p>
          <a:p>
            <a:r>
              <a:rPr lang="el-GR" dirty="0"/>
              <a:t>Τα διαλυτά άλατα του βηρυλλίου όπως </a:t>
            </a:r>
            <a:r>
              <a:rPr lang="el-GR" dirty="0" err="1"/>
              <a:t>π.χ</a:t>
            </a:r>
            <a:r>
              <a:rPr lang="el-GR" dirty="0"/>
              <a:t>, το χλωριούχο και φθοριούχο βηρύλλιο είναι ισχυρές ερεθιστικές ουσίες και μπορούν να προκαλέσουν εξέλκωση και νέκρωση του δέρματος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4149642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Βηρύλλιο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395536" y="1412776"/>
            <a:ext cx="8568952" cy="5445224"/>
          </a:xfrm>
        </p:spPr>
        <p:txBody>
          <a:bodyPr>
            <a:noAutofit/>
          </a:bodyPr>
          <a:lstStyle/>
          <a:p>
            <a:r>
              <a:rPr lang="el-GR" sz="2200" dirty="0" smtClean="0"/>
              <a:t>Η </a:t>
            </a:r>
            <a:r>
              <a:rPr lang="el-GR" sz="2200" dirty="0"/>
              <a:t>ερεθιστική δερματίτιδα </a:t>
            </a:r>
            <a:r>
              <a:rPr lang="el-GR" sz="2200" dirty="0" smtClean="0"/>
              <a:t>εξ΄επαφής </a:t>
            </a:r>
            <a:r>
              <a:rPr lang="el-GR" sz="2200" dirty="0"/>
              <a:t>προκαλείται από την επαφή με το φθοριούχο βηρύλλιο κατά την διάρκεια της εξαγωγής του βηρυλλίου από το ορυκτό του.</a:t>
            </a:r>
          </a:p>
          <a:p>
            <a:r>
              <a:rPr lang="el-GR" sz="2200" dirty="0"/>
              <a:t>Επιπλέον το βηρύλλιο και κυρίως τα άλατά του όπως το φθοριούχο βηρύλλιο, μπορούν να προκαλέσουν αλλεργική δερματίτιδα εξ' επαφής. Το θειικό και το χλωριούχο βηρύλλιο είναι λιγότερο αλλεργιογόνα. Η αλλεργική αντίδραση μπορεί να είναι </a:t>
            </a:r>
            <a:r>
              <a:rPr lang="el-GR" sz="2200" dirty="0" err="1"/>
              <a:t>κοκκιωματώδης</a:t>
            </a:r>
            <a:r>
              <a:rPr lang="el-GR" sz="2200" dirty="0"/>
              <a:t>.</a:t>
            </a:r>
          </a:p>
          <a:p>
            <a:r>
              <a:rPr lang="el-GR" sz="2200" dirty="0"/>
              <a:t>Τα αδιάλυτα άλατα του βηρυλλίου όπως το οξείδιο του βηρυλλίου, μπορούν να προκαλέσουν στο δέρμα εξέλκωση και </a:t>
            </a:r>
            <a:r>
              <a:rPr lang="el-GR" sz="2200" dirty="0" err="1"/>
              <a:t>κοκκιωματώδη</a:t>
            </a:r>
            <a:r>
              <a:rPr lang="el-GR" sz="2200" dirty="0"/>
              <a:t> φλεγμονή. Ακόμη το βηρύλλιο που χρησιμοποιείται στα τατουάζ, μπορεί να προκαλέσει </a:t>
            </a:r>
            <a:r>
              <a:rPr lang="el-GR" sz="2200" dirty="0" err="1"/>
              <a:t>κοκκιωματώδη</a:t>
            </a:r>
            <a:r>
              <a:rPr lang="el-GR" sz="2200" dirty="0"/>
              <a:t> φλεγμονή η οποία εκδηλώνεται με την ανάπτυξη σκληρών βλατίδων.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479937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Βανάδιο</a:t>
            </a:r>
            <a:endParaRPr lang="el-GR" dirty="0"/>
          </a:p>
        </p:txBody>
      </p:sp>
      <p:sp>
        <p:nvSpPr>
          <p:cNvPr id="3" name="Θέση περιεχομένου 2"/>
          <p:cNvSpPr>
            <a:spLocks noGrp="1"/>
          </p:cNvSpPr>
          <p:nvPr>
            <p:ph idx="1"/>
          </p:nvPr>
        </p:nvSpPr>
        <p:spPr/>
        <p:txBody>
          <a:bodyPr/>
          <a:lstStyle/>
          <a:p>
            <a:r>
              <a:rPr lang="el-GR" dirty="0" smtClean="0"/>
              <a:t>Το </a:t>
            </a:r>
            <a:r>
              <a:rPr lang="el-GR" dirty="0"/>
              <a:t>βανάδιο υπάρχει στην τέφρα του άνθρακα και των καταλοίπων των κλιβάνων που λειτουργούν με πετρέλαιο. Διαφεύγει με τον καπνό. Προκαλεί στο δέρμα οξεία αλλεργική δερματίτιδα.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34946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Κάδμιο</a:t>
            </a:r>
          </a:p>
        </p:txBody>
      </p:sp>
      <p:sp>
        <p:nvSpPr>
          <p:cNvPr id="3" name="Θέση περιεχομένου 2"/>
          <p:cNvSpPr>
            <a:spLocks noGrp="1"/>
          </p:cNvSpPr>
          <p:nvPr>
            <p:ph idx="1"/>
          </p:nvPr>
        </p:nvSpPr>
        <p:spPr>
          <a:xfrm>
            <a:off x="395536" y="1412776"/>
            <a:ext cx="8568952" cy="5445224"/>
          </a:xfrm>
        </p:spPr>
        <p:txBody>
          <a:bodyPr>
            <a:normAutofit/>
          </a:bodyPr>
          <a:lstStyle/>
          <a:p>
            <a:r>
              <a:rPr lang="el-GR" sz="2300" dirty="0"/>
              <a:t>Το κάδμιο χρησιμοποιείται στην μεταλλουργία, στο γαλβανισμό των κινητήρων των αυτοκινήτων, των αεροσκαφών και των πλοίων.</a:t>
            </a:r>
          </a:p>
          <a:p>
            <a:r>
              <a:rPr lang="el-GR" sz="2300" dirty="0"/>
              <a:t>Το κάδμιο επίσης χρησιμοποιείται στις </a:t>
            </a:r>
            <a:r>
              <a:rPr lang="el-GR" sz="2300" dirty="0" err="1"/>
              <a:t>ασημοκολλήσεις</a:t>
            </a:r>
            <a:r>
              <a:rPr lang="el-GR" sz="2300" dirty="0"/>
              <a:t>, σε μπαταρίες, φωτογραφικά χημικά και στους σωλήνες των τηλεοράσεων.</a:t>
            </a:r>
          </a:p>
          <a:p>
            <a:r>
              <a:rPr lang="el-GR" sz="2300" dirty="0"/>
              <a:t>Το </a:t>
            </a:r>
            <a:r>
              <a:rPr lang="el-GR" sz="2300" dirty="0" err="1"/>
              <a:t>σουλφίδιο</a:t>
            </a:r>
            <a:r>
              <a:rPr lang="el-GR" sz="2300" dirty="0"/>
              <a:t> του καδμίου και το σελήνιο του καδμίου είναι γνωστά κίτρινα </a:t>
            </a:r>
            <a:r>
              <a:rPr lang="el-GR" sz="2300" dirty="0" err="1"/>
              <a:t>πιγμέντα</a:t>
            </a:r>
            <a:r>
              <a:rPr lang="el-GR" sz="2300" dirty="0"/>
              <a:t>. Είναι σημαντικό ότι το </a:t>
            </a:r>
            <a:r>
              <a:rPr lang="el-GR" sz="2300" dirty="0" err="1"/>
              <a:t>σουλφίδιο</a:t>
            </a:r>
            <a:r>
              <a:rPr lang="el-GR" sz="2300" dirty="0"/>
              <a:t> του καδμίου χρησιμοποιείται για τα κίτρινα τατουάζ και μπορεί να προκαλέσει </a:t>
            </a:r>
            <a:r>
              <a:rPr lang="el-GR" sz="2300" dirty="0" err="1"/>
              <a:t>φωτοτοξικές</a:t>
            </a:r>
            <a:r>
              <a:rPr lang="el-GR" sz="2300" dirty="0"/>
              <a:t> αντιδράσεις. Ακόμη μπορεί να είναι παρόν στο </a:t>
            </a:r>
            <a:r>
              <a:rPr lang="en-US" sz="2300" dirty="0"/>
              <a:t>CINNABAR</a:t>
            </a:r>
            <a:r>
              <a:rPr lang="el-GR" sz="2300" dirty="0"/>
              <a:t>: κόκκινο </a:t>
            </a:r>
            <a:r>
              <a:rPr lang="el-GR" sz="2300" dirty="0" err="1"/>
              <a:t>πιγμέντο</a:t>
            </a:r>
            <a:r>
              <a:rPr lang="el-GR" sz="2300" dirty="0"/>
              <a:t>.</a:t>
            </a:r>
          </a:p>
          <a:p>
            <a:r>
              <a:rPr lang="el-GR" sz="2300" dirty="0"/>
              <a:t>Οι αναθυμιάσεις των ενώσεων του καδμίου είναι πολύ τοξικές για το δέρμα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81519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Κοβάλτιο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496944" cy="5400600"/>
          </a:xfrm>
        </p:spPr>
        <p:txBody>
          <a:bodyPr>
            <a:normAutofit/>
          </a:bodyPr>
          <a:lstStyle/>
          <a:p>
            <a:r>
              <a:rPr lang="el-GR" sz="2300" dirty="0"/>
              <a:t>Στη φύση περιέχεται στους μετεωρίτες μαζί με το σίδηρο και το νικέλιο.</a:t>
            </a:r>
          </a:p>
          <a:p>
            <a:r>
              <a:rPr lang="el-GR" sz="2300" dirty="0"/>
              <a:t>Στους ανθρώπους το κοβάλτιο αποτελεί ένα βασικό ιχνοστοιχείο για την σύνθεση της βιταμίνης Β</a:t>
            </a:r>
            <a:r>
              <a:rPr lang="el-GR" sz="2300" baseline="-25000" dirty="0"/>
              <a:t>12</a:t>
            </a:r>
            <a:r>
              <a:rPr lang="el-GR" sz="2300" dirty="0"/>
              <a:t>. Συγκεκριμένα το κοβάλτιο είναι βασικό μέρος του μορίου της βιταμίνης Β</a:t>
            </a:r>
            <a:r>
              <a:rPr lang="el-GR" sz="2300" baseline="-25000" dirty="0"/>
              <a:t>12</a:t>
            </a:r>
            <a:r>
              <a:rPr lang="el-GR" sz="2300" dirty="0"/>
              <a:t>.</a:t>
            </a:r>
          </a:p>
          <a:p>
            <a:r>
              <a:rPr lang="el-GR" sz="2300" dirty="0"/>
              <a:t>Το κοβάλτιο ακόμη αποτελεί συστατικό του τσιμέντου. Έτσι στην δερματίτιδα από το τσιμέντο μπορεί να εμφανιστεί ευαισθησία στο κοβάλτιο. Αλλά και το νικέλιο αποτελεί συστατικό του τσιμέντου. Κατά τη διάρκεια όμως της κατασκευής του τσιμέντου θερμαίνεται στους 1.400 °</a:t>
            </a:r>
            <a:r>
              <a:rPr lang="en-US" sz="2300" dirty="0"/>
              <a:t>C </a:t>
            </a:r>
            <a:r>
              <a:rPr lang="el-GR" sz="2300" dirty="0"/>
              <a:t>και έτσι μετατρέπεται σε οξείδιο του νικελίου (</a:t>
            </a:r>
            <a:r>
              <a:rPr lang="el-GR" sz="2300" dirty="0" err="1"/>
              <a:t>ΝίΟ</a:t>
            </a:r>
            <a:r>
              <a:rPr lang="el-GR" sz="2300" dirty="0"/>
              <a:t>) το οποίο δεν είναι αλλεργιογόνο σε αντίθεση με τα οξείδια του κοβαλτίου που σχηματίζονται (</a:t>
            </a:r>
            <a:r>
              <a:rPr lang="en-US" sz="2300" dirty="0" smtClean="0"/>
              <a:t>C</a:t>
            </a:r>
            <a:r>
              <a:rPr lang="el-GR" sz="2300" dirty="0"/>
              <a:t>ο</a:t>
            </a:r>
            <a:r>
              <a:rPr lang="en-US" sz="2300" dirty="0" smtClean="0"/>
              <a:t>O</a:t>
            </a:r>
            <a:r>
              <a:rPr lang="el-GR" sz="2300" baseline="-25000" dirty="0"/>
              <a:t>3</a:t>
            </a:r>
            <a:r>
              <a:rPr lang="el-GR" sz="2300" dirty="0"/>
              <a:t> και </a:t>
            </a:r>
            <a:r>
              <a:rPr lang="en-US" sz="2300" dirty="0" err="1"/>
              <a:t>CoO</a:t>
            </a:r>
            <a:r>
              <a:rPr lang="el-GR" sz="2300" dirty="0"/>
              <a:t>).</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849761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Κοβάλτιο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sz="2300" dirty="0"/>
              <a:t>Τα οξείδιά του χρησιμοποιούνται επίσης σαν ξηραντικές ουσίες στις βαφές, στις λάκκες, στα βερνίκια (μπλε), στα χρωματιστά κραγιόν και στα </a:t>
            </a:r>
            <a:r>
              <a:rPr lang="el-GR" sz="2300" dirty="0" err="1"/>
              <a:t>πιγμέντα</a:t>
            </a:r>
            <a:r>
              <a:rPr lang="el-GR" sz="2300" dirty="0"/>
              <a:t>. Ακόμη σε </a:t>
            </a:r>
            <a:r>
              <a:rPr lang="el-GR" sz="2300" dirty="0" err="1"/>
              <a:t>πολυβιταμινούχα</a:t>
            </a:r>
            <a:r>
              <a:rPr lang="el-GR" sz="2300" dirty="0"/>
              <a:t> χάπια, σε λιπάσματα για φυτά εσωτερικού χώρου και στα ελαφρώς γαλανά τατουάζ. Στα τατουάζ μπορεί να προκαλέσουν αλλεργική </a:t>
            </a:r>
            <a:r>
              <a:rPr lang="el-GR" sz="2300" dirty="0" err="1"/>
              <a:t>κοκκιωματώδη</a:t>
            </a:r>
            <a:r>
              <a:rPr lang="el-GR" sz="2300" dirty="0"/>
              <a:t> φλεγμονή.</a:t>
            </a:r>
          </a:p>
          <a:p>
            <a:r>
              <a:rPr lang="el-GR" sz="2300" dirty="0"/>
              <a:t>Το κοβάλτιο χρησιμοποιείται επίσης σε κράματα, όπως π.χ.: χρώμιο-κοβάλτιο το οποίο χρησιμοποιείται σε τεχνητές οδοντοστοιχίες, σε σφραγίσματα και σε καρφιά για την στερέωση καταγμάτων. Σ’ αυτά περιέχεται σε επαρκείς ποσότητες για να προκαλέσει στοματίτιδα ή φυσαλιδώδες έκζεμα στα χέρια. Μπορεί επίσης να παρατηρηθεί γενικευμένο εξάνθημα.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64784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Ρύποι</a:t>
            </a:r>
            <a:r>
              <a:rPr lang="en-US" dirty="0">
                <a:solidFill>
                  <a:prstClr val="white"/>
                </a:solidFill>
              </a:rPr>
              <a:t> </a:t>
            </a:r>
            <a:r>
              <a:rPr lang="el-GR" sz="3000" b="0" dirty="0" smtClean="0">
                <a:solidFill>
                  <a:prstClr val="white"/>
                </a:solidFill>
              </a:rPr>
              <a:t>3</a:t>
            </a:r>
            <a:r>
              <a:rPr lang="en-US" sz="3000" b="0" dirty="0" smtClean="0">
                <a:solidFill>
                  <a:prstClr val="white"/>
                </a:solidFill>
              </a:rPr>
              <a:t>/3</a:t>
            </a:r>
            <a:endParaRPr lang="el-GR" dirty="0"/>
          </a:p>
        </p:txBody>
      </p:sp>
      <p:sp>
        <p:nvSpPr>
          <p:cNvPr id="3" name="Θέση περιεχομένου 2"/>
          <p:cNvSpPr>
            <a:spLocks noGrp="1"/>
          </p:cNvSpPr>
          <p:nvPr>
            <p:ph idx="1"/>
          </p:nvPr>
        </p:nvSpPr>
        <p:spPr/>
        <p:txBody>
          <a:bodyPr/>
          <a:lstStyle/>
          <a:p>
            <a:r>
              <a:rPr lang="el-GR" dirty="0"/>
              <a:t>Οι σπουδαιότεροι δευτερογενείς ρύποι είναι:</a:t>
            </a:r>
          </a:p>
          <a:p>
            <a:pPr marL="817562" lvl="1" indent="-457200">
              <a:buFont typeface="+mj-lt"/>
              <a:buAutoNum type="arabicPeriod"/>
            </a:pPr>
            <a:r>
              <a:rPr lang="el-GR" dirty="0"/>
              <a:t>το όζον (Ο</a:t>
            </a:r>
            <a:r>
              <a:rPr lang="el-GR" baseline="-25000" dirty="0"/>
              <a:t>3</a:t>
            </a:r>
            <a:r>
              <a:rPr lang="el-GR" dirty="0" smtClean="0"/>
              <a:t>),</a:t>
            </a:r>
            <a:endParaRPr lang="el-GR" dirty="0"/>
          </a:p>
          <a:p>
            <a:pPr marL="817562" lvl="1" indent="-457200">
              <a:buFont typeface="+mj-lt"/>
              <a:buAutoNum type="arabicPeriod"/>
            </a:pPr>
            <a:r>
              <a:rPr lang="el-GR" dirty="0"/>
              <a:t>τα νιτρικά </a:t>
            </a:r>
            <a:r>
              <a:rPr lang="el-GR" dirty="0" err="1"/>
              <a:t>υπεροξυ</a:t>
            </a:r>
            <a:r>
              <a:rPr lang="el-GR" dirty="0"/>
              <a:t>-</a:t>
            </a:r>
            <a:r>
              <a:rPr lang="el-GR" dirty="0" err="1"/>
              <a:t>ακύλια</a:t>
            </a:r>
            <a:r>
              <a:rPr lang="el-GR" dirty="0"/>
              <a:t> (</a:t>
            </a:r>
            <a:r>
              <a:rPr lang="en-US" dirty="0"/>
              <a:t>PAN</a:t>
            </a:r>
            <a:r>
              <a:rPr lang="el-GR" dirty="0" smtClean="0"/>
              <a:t>),</a:t>
            </a:r>
            <a:endParaRPr lang="el-GR" dirty="0"/>
          </a:p>
          <a:p>
            <a:pPr marL="817562" lvl="1" indent="-457200">
              <a:buFont typeface="+mj-lt"/>
              <a:buAutoNum type="arabicPeriod"/>
            </a:pPr>
            <a:r>
              <a:rPr lang="el-GR" dirty="0" smtClean="0"/>
              <a:t>αλδεΰδες,</a:t>
            </a:r>
            <a:endParaRPr lang="el-GR" dirty="0"/>
          </a:p>
          <a:p>
            <a:pPr marL="817562" lvl="1" indent="-457200">
              <a:buFont typeface="+mj-lt"/>
              <a:buAutoNum type="arabicPeriod"/>
            </a:pPr>
            <a:r>
              <a:rPr lang="el-GR" dirty="0"/>
              <a:t>το μονοξείδιο του αζώτου (</a:t>
            </a:r>
            <a:r>
              <a:rPr lang="en-US" dirty="0"/>
              <a:t>NO</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547210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Χρώμιο</a:t>
            </a:r>
            <a:r>
              <a:rPr lang="en-US" dirty="0" smtClean="0"/>
              <a:t> </a:t>
            </a:r>
            <a:r>
              <a:rPr lang="en-US" sz="3000" b="0" dirty="0" smtClean="0"/>
              <a:t>1/8</a:t>
            </a:r>
            <a:endParaRPr lang="el-GR" sz="3000" b="0" dirty="0"/>
          </a:p>
        </p:txBody>
      </p:sp>
      <p:sp>
        <p:nvSpPr>
          <p:cNvPr id="3" name="Θέση περιεχομένου 2"/>
          <p:cNvSpPr>
            <a:spLocks noGrp="1"/>
          </p:cNvSpPr>
          <p:nvPr>
            <p:ph idx="1"/>
          </p:nvPr>
        </p:nvSpPr>
        <p:spPr/>
        <p:txBody>
          <a:bodyPr>
            <a:normAutofit/>
          </a:bodyPr>
          <a:lstStyle/>
          <a:p>
            <a:r>
              <a:rPr lang="el-GR" dirty="0" smtClean="0"/>
              <a:t>Βρίσκεται </a:t>
            </a:r>
            <a:r>
              <a:rPr lang="el-GR" dirty="0"/>
              <a:t>στη φύση πάντα ενωμένο με άλλα στοιχεία. Ο χρωμίτης είναι το κυριότερο ορυκτό του χρωμίου και ένα από τα μέταλλα που χρησιμοποιούνται ευρύτατα.</a:t>
            </a:r>
          </a:p>
          <a:p>
            <a:r>
              <a:rPr lang="el-GR" dirty="0"/>
              <a:t>Το χρώμιο εκτός από την παρουσία του στο φλοιό της γης και στο θαλασσινό νερό, βρίσκεται σε μικρές ποσότητες και στις περισσότερες τροφές καθώς και στο γλυκό νερό. Την τελευταία δεκαετία θεωρείται απαραίτητο ιχνοστοιχείο για τον άνθρωπο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574317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Χρώμιο</a:t>
            </a:r>
            <a:r>
              <a:rPr lang="en-US" dirty="0">
                <a:solidFill>
                  <a:prstClr val="white"/>
                </a:solidFill>
              </a:rPr>
              <a:t> </a:t>
            </a:r>
            <a:r>
              <a:rPr lang="en-US" sz="3000" b="0" dirty="0" smtClean="0">
                <a:solidFill>
                  <a:prstClr val="white"/>
                </a:solidFill>
              </a:rPr>
              <a:t>2/8</a:t>
            </a:r>
            <a:endParaRPr lang="el-GR" dirty="0"/>
          </a:p>
        </p:txBody>
      </p:sp>
      <p:sp>
        <p:nvSpPr>
          <p:cNvPr id="3" name="Θέση περιεχομένου 2"/>
          <p:cNvSpPr>
            <a:spLocks noGrp="1"/>
          </p:cNvSpPr>
          <p:nvPr>
            <p:ph idx="1"/>
          </p:nvPr>
        </p:nvSpPr>
        <p:spPr/>
        <p:txBody>
          <a:bodyPr>
            <a:normAutofit/>
          </a:bodyPr>
          <a:lstStyle/>
          <a:p>
            <a:r>
              <a:rPr lang="el-GR" dirty="0" smtClean="0"/>
              <a:t>Το </a:t>
            </a:r>
            <a:r>
              <a:rPr lang="el-GR" dirty="0"/>
              <a:t>χρώμιο εμφανίζεται ανάλογα με τα σθένη του σε 3 </a:t>
            </a:r>
            <a:r>
              <a:rPr lang="el-GR" dirty="0" smtClean="0"/>
              <a:t>μορφές:</a:t>
            </a:r>
          </a:p>
          <a:p>
            <a:pPr lvl="1"/>
            <a:r>
              <a:rPr lang="el-GR" dirty="0" smtClean="0"/>
              <a:t>το </a:t>
            </a:r>
            <a:r>
              <a:rPr lang="el-GR" dirty="0"/>
              <a:t>δισθενές</a:t>
            </a:r>
          </a:p>
          <a:p>
            <a:pPr lvl="1"/>
            <a:r>
              <a:rPr lang="el-GR" dirty="0"/>
              <a:t>το τρισθενές και</a:t>
            </a:r>
          </a:p>
          <a:p>
            <a:pPr lvl="1"/>
            <a:r>
              <a:rPr lang="el-GR" dirty="0"/>
              <a:t>το </a:t>
            </a:r>
            <a:r>
              <a:rPr lang="el-GR" dirty="0" err="1"/>
              <a:t>εξασθενές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91695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Χρώμιο</a:t>
            </a:r>
            <a:r>
              <a:rPr lang="en-US" dirty="0">
                <a:solidFill>
                  <a:prstClr val="white"/>
                </a:solidFill>
              </a:rPr>
              <a:t> </a:t>
            </a:r>
            <a:r>
              <a:rPr lang="en-US" sz="3000" b="0" dirty="0" smtClean="0">
                <a:solidFill>
                  <a:prstClr val="white"/>
                </a:solidFill>
              </a:rPr>
              <a:t>3/8</a:t>
            </a:r>
            <a:endParaRPr lang="el-GR" dirty="0"/>
          </a:p>
        </p:txBody>
      </p:sp>
      <p:sp>
        <p:nvSpPr>
          <p:cNvPr id="3" name="Θέση περιεχομένου 2"/>
          <p:cNvSpPr>
            <a:spLocks noGrp="1"/>
          </p:cNvSpPr>
          <p:nvPr>
            <p:ph idx="1"/>
          </p:nvPr>
        </p:nvSpPr>
        <p:spPr/>
        <p:txBody>
          <a:bodyPr>
            <a:noAutofit/>
          </a:bodyPr>
          <a:lstStyle/>
          <a:p>
            <a:r>
              <a:rPr lang="el-GR" dirty="0"/>
              <a:t>Οι δισθενείς μορφές του χρωμίου είναι ασταθείς και δεν έχουν βιομηχανικές χρήσεις.</a:t>
            </a:r>
          </a:p>
          <a:p>
            <a:r>
              <a:rPr lang="el-GR" dirty="0"/>
              <a:t>Οι τρισθενείς μορφές, που επικρατούν στη βιομηχανία, είναι λίγο πιο ερεθιστικές από τις εξασθενείς και σπάνια προκαλούν αλλεργική δερματίτιδα </a:t>
            </a:r>
            <a:r>
              <a:rPr lang="el-GR" dirty="0" smtClean="0"/>
              <a:t>εξ΄επαφής </a:t>
            </a:r>
            <a:r>
              <a:rPr lang="el-GR" dirty="0"/>
              <a:t>γιατί απορροφώνται λιγότερο από το δέρμα.</a:t>
            </a:r>
          </a:p>
          <a:p>
            <a:r>
              <a:rPr lang="el-GR" dirty="0"/>
              <a:t>Τα άλατα του τρισθενούς χρωμίου, π.χ. </a:t>
            </a:r>
            <a:r>
              <a:rPr lang="en-US" dirty="0" smtClean="0"/>
              <a:t>CrCl</a:t>
            </a:r>
            <a:r>
              <a:rPr lang="en-US" baseline="-25000" dirty="0" smtClean="0"/>
              <a:t>3</a:t>
            </a:r>
            <a:r>
              <a:rPr lang="el-GR" dirty="0" smtClean="0"/>
              <a:t>, </a:t>
            </a:r>
            <a:r>
              <a:rPr lang="el-GR" dirty="0"/>
              <a:t>καθώς επίσης και τα οξείδιά του που χρησιμοποιούνται για τα πράσινα τατουάζ δεν είναι συνήθη αλλεργιογόνα. Μπορεί να προκαλέσουν αλλεργική </a:t>
            </a:r>
            <a:r>
              <a:rPr lang="el-GR" dirty="0" err="1"/>
              <a:t>κοκκιωματώδη</a:t>
            </a:r>
            <a:r>
              <a:rPr lang="el-GR" dirty="0"/>
              <a:t> φλεγμονή η οποία χαρακτηρίζεται από την ανάπτυξη σκληρών βλατίδων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9795509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Χρώμιο</a:t>
            </a:r>
            <a:r>
              <a:rPr lang="en-US" dirty="0">
                <a:solidFill>
                  <a:prstClr val="white"/>
                </a:solidFill>
              </a:rPr>
              <a:t> </a:t>
            </a:r>
            <a:r>
              <a:rPr lang="en-US" sz="3000" b="0" dirty="0" smtClean="0">
                <a:solidFill>
                  <a:prstClr val="white"/>
                </a:solidFill>
              </a:rPr>
              <a:t>4/8</a:t>
            </a:r>
            <a:endParaRPr lang="el-GR" dirty="0"/>
          </a:p>
        </p:txBody>
      </p:sp>
      <p:sp>
        <p:nvSpPr>
          <p:cNvPr id="3" name="Θέση περιεχομένου 2"/>
          <p:cNvSpPr>
            <a:spLocks noGrp="1"/>
          </p:cNvSpPr>
          <p:nvPr>
            <p:ph idx="1"/>
          </p:nvPr>
        </p:nvSpPr>
        <p:spPr/>
        <p:txBody>
          <a:bodyPr>
            <a:noAutofit/>
          </a:bodyPr>
          <a:lstStyle/>
          <a:p>
            <a:r>
              <a:rPr lang="el-GR" dirty="0" smtClean="0"/>
              <a:t>Οι </a:t>
            </a:r>
            <a:r>
              <a:rPr lang="el-GR" dirty="0"/>
              <a:t>εξασθενείς μορφές είναι διαβρωτικές και καταστροφικές για το δέρμα. Μπορεί να προκαλέσουν αλλεργική δερματίτιδα εξ’ επαφής.</a:t>
            </a:r>
          </a:p>
          <a:p>
            <a:r>
              <a:rPr lang="el-GR" dirty="0"/>
              <a:t>Η κύρια πηγή </a:t>
            </a:r>
            <a:r>
              <a:rPr lang="el-GR" dirty="0" err="1"/>
              <a:t>εξασθενούς</a:t>
            </a:r>
            <a:r>
              <a:rPr lang="el-GR" dirty="0"/>
              <a:t> χρωμίου είναι το τσιμέντο, ο θειικός σίδηρος που προστίθεται στο τσιμέντο για να μετατρέψει το </a:t>
            </a:r>
            <a:r>
              <a:rPr lang="el-GR" dirty="0" err="1"/>
              <a:t>εξασθενές</a:t>
            </a:r>
            <a:r>
              <a:rPr lang="el-GR" dirty="0"/>
              <a:t> χρώμιο σε τρισθενές για να προλάβουμε την ευαισθητοποίηση από το χρώμιο του τσιμέντου.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496193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Χρώμιο</a:t>
            </a:r>
            <a:r>
              <a:rPr lang="en-US" dirty="0">
                <a:solidFill>
                  <a:prstClr val="white"/>
                </a:solidFill>
              </a:rPr>
              <a:t> </a:t>
            </a:r>
            <a:r>
              <a:rPr lang="en-US" sz="3000" b="0" dirty="0" smtClean="0">
                <a:solidFill>
                  <a:prstClr val="white"/>
                </a:solidFill>
              </a:rPr>
              <a:t>5/8</a:t>
            </a:r>
            <a:endParaRPr lang="el-GR" dirty="0"/>
          </a:p>
        </p:txBody>
      </p:sp>
      <p:sp>
        <p:nvSpPr>
          <p:cNvPr id="3" name="Θέση περιεχομένου 2"/>
          <p:cNvSpPr>
            <a:spLocks noGrp="1"/>
          </p:cNvSpPr>
          <p:nvPr>
            <p:ph idx="1"/>
          </p:nvPr>
        </p:nvSpPr>
        <p:spPr/>
        <p:txBody>
          <a:bodyPr/>
          <a:lstStyle/>
          <a:p>
            <a:pPr marL="0" indent="0">
              <a:buNone/>
            </a:pPr>
            <a:r>
              <a:rPr lang="el-GR" b="1" dirty="0"/>
              <a:t>Ερεθιστική δερματίτιδα εξ’ </a:t>
            </a:r>
            <a:r>
              <a:rPr lang="el-GR" b="1" dirty="0" smtClean="0"/>
              <a:t>επαφής </a:t>
            </a:r>
            <a:r>
              <a:rPr lang="el-GR" b="1" dirty="0"/>
              <a:t>με το χρώμιο</a:t>
            </a:r>
          </a:p>
          <a:p>
            <a:r>
              <a:rPr lang="el-GR" dirty="0"/>
              <a:t>Η κλασική βλάβη από το χρώμιο είναι το έλκος (χρωμική τρύπα ή χρωμικό άλγος) το οποίο προκαλείται από το χρωμικό οξύ, το χρωμικό νάτριο ή κάλιο.</a:t>
            </a:r>
          </a:p>
          <a:p>
            <a:r>
              <a:rPr lang="el-GR" dirty="0"/>
              <a:t>Τα έλκη εμφανίζονται κυρίως πάνω:</a:t>
            </a:r>
          </a:p>
          <a:p>
            <a:pPr lvl="1"/>
            <a:r>
              <a:rPr lang="el-GR" dirty="0"/>
              <a:t>στις αρθρώσεις των δαχτύλων,</a:t>
            </a:r>
          </a:p>
          <a:p>
            <a:pPr lvl="1"/>
            <a:r>
              <a:rPr lang="el-GR" dirty="0"/>
              <a:t>στις </a:t>
            </a:r>
            <a:r>
              <a:rPr lang="el-GR" dirty="0" err="1"/>
              <a:t>περιονυχιαίες</a:t>
            </a:r>
            <a:r>
              <a:rPr lang="el-GR" dirty="0"/>
              <a:t> περιοχές,</a:t>
            </a:r>
          </a:p>
          <a:p>
            <a:pPr lvl="1"/>
            <a:r>
              <a:rPr lang="el-GR" dirty="0"/>
              <a:t>στην πρόσθια επιφάνεια των ποδιών και</a:t>
            </a:r>
          </a:p>
          <a:p>
            <a:pPr lvl="1"/>
            <a:r>
              <a:rPr lang="el-GR" dirty="0"/>
              <a:t>στα βλέφαρα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3215695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Χρώμιο</a:t>
            </a:r>
            <a:r>
              <a:rPr lang="en-US" dirty="0">
                <a:solidFill>
                  <a:prstClr val="white"/>
                </a:solidFill>
              </a:rPr>
              <a:t> </a:t>
            </a:r>
            <a:r>
              <a:rPr lang="en-US" sz="3000" b="0" dirty="0" smtClean="0">
                <a:solidFill>
                  <a:prstClr val="white"/>
                </a:solidFill>
              </a:rPr>
              <a:t>6/8</a:t>
            </a:r>
            <a:endParaRPr lang="el-GR" dirty="0"/>
          </a:p>
        </p:txBody>
      </p:sp>
      <p:sp>
        <p:nvSpPr>
          <p:cNvPr id="3" name="Θέση περιεχομένου 2"/>
          <p:cNvSpPr>
            <a:spLocks noGrp="1"/>
          </p:cNvSpPr>
          <p:nvPr>
            <p:ph idx="1"/>
          </p:nvPr>
        </p:nvSpPr>
        <p:spPr/>
        <p:txBody>
          <a:bodyPr/>
          <a:lstStyle/>
          <a:p>
            <a:r>
              <a:rPr lang="el-GR" dirty="0"/>
              <a:t>Τα έλκη είναι σχετικά μικρά, ανώδυνα, με σταθερό άκρο χείλος. Η διάμετρός τους κυμαίνεται από 2-4 ΜΜ. Μπορεί να είναι πολλαπλά. Η επούλωση είναι πολύ αργή και αφήνουν ουλές. Δευτερευόντως η </a:t>
            </a:r>
            <a:r>
              <a:rPr lang="el-GR" dirty="0" err="1"/>
              <a:t>βακτηριακή</a:t>
            </a:r>
            <a:r>
              <a:rPr lang="el-GR" dirty="0"/>
              <a:t> μόλυνση είναι συχνή ενώ κακοήθης εξαλλαγή δεν αναπτύσσεται ποτέ.</a:t>
            </a:r>
          </a:p>
          <a:p>
            <a:r>
              <a:rPr lang="el-GR" dirty="0"/>
              <a:t>Ακόμη εξαιτίας των χρωμικών αλάτων οι εργαζόμενοι εμφανίζουν κίτρινο χρώμα στο δέρμα και στα νύχια.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36895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Χρώμιο</a:t>
            </a:r>
            <a:r>
              <a:rPr lang="en-US" dirty="0">
                <a:solidFill>
                  <a:prstClr val="white"/>
                </a:solidFill>
              </a:rPr>
              <a:t> </a:t>
            </a:r>
            <a:r>
              <a:rPr lang="en-US" sz="3000" b="0" dirty="0" smtClean="0">
                <a:solidFill>
                  <a:prstClr val="white"/>
                </a:solidFill>
              </a:rPr>
              <a:t>7/8</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300" b="1" dirty="0"/>
              <a:t>Αλλεργική δερματίτιδα εξ’ επαφής με το </a:t>
            </a:r>
            <a:r>
              <a:rPr lang="el-GR" sz="2300" b="1" dirty="0" smtClean="0"/>
              <a:t>χρώμιο</a:t>
            </a:r>
            <a:endParaRPr lang="en-US" sz="2300" b="1" dirty="0" smtClean="0"/>
          </a:p>
          <a:p>
            <a:r>
              <a:rPr lang="el-GR" sz="2300" dirty="0"/>
              <a:t>Οι άντρες είναι περισσότερο ευαίσθητοι από τις γυναίκες δεδομένου ότι οι άντρες έρχονται πιο πολύ σε επαφή με το χρώμιο. Κυρίως προσβάλλονται οι ζωγράφοι, οι εργαζόμενοι σε τσιμεντοβιομηχανία, οι μηχανουργοί και οι </a:t>
            </a:r>
            <a:r>
              <a:rPr lang="el-GR" sz="2300" dirty="0" err="1"/>
              <a:t>γαλβανιστές</a:t>
            </a:r>
            <a:r>
              <a:rPr lang="el-GR" sz="2300" dirty="0"/>
              <a:t>.</a:t>
            </a:r>
          </a:p>
          <a:p>
            <a:r>
              <a:rPr lang="el-GR" sz="2300" dirty="0"/>
              <a:t>Η αλλεργική δερματίτιδα που οφείλεται στο χρώμιο είναι </a:t>
            </a:r>
            <a:r>
              <a:rPr lang="el-GR" sz="2300" dirty="0" err="1"/>
              <a:t>εκζεματώδης</a:t>
            </a:r>
            <a:r>
              <a:rPr lang="el-GR" sz="2300" dirty="0"/>
              <a:t>. Εκδηλώνεται στα δάκτυλα και επεκτείνεται στη ραχιαία επιφάνεια των χεριών και στα αντιβράχια. Ακόμη μπορεί να προσβληθούν και οι παλάμες.</a:t>
            </a:r>
          </a:p>
          <a:p>
            <a:r>
              <a:rPr lang="el-GR" sz="2300" dirty="0"/>
              <a:t>Το εξάνθημα μπορεί να είναι διάχυτο</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585686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Χρώμιο</a:t>
            </a:r>
            <a:r>
              <a:rPr lang="en-US" dirty="0">
                <a:solidFill>
                  <a:prstClr val="white"/>
                </a:solidFill>
              </a:rPr>
              <a:t> </a:t>
            </a:r>
            <a:r>
              <a:rPr lang="en-US" sz="3000" b="0" dirty="0" smtClean="0">
                <a:solidFill>
                  <a:prstClr val="white"/>
                </a:solidFill>
              </a:rPr>
              <a:t>8/8</a:t>
            </a:r>
            <a:endParaRPr lang="el-GR" dirty="0"/>
          </a:p>
        </p:txBody>
      </p:sp>
      <p:sp>
        <p:nvSpPr>
          <p:cNvPr id="3" name="Θέση περιεχομένου 2"/>
          <p:cNvSpPr>
            <a:spLocks noGrp="1"/>
          </p:cNvSpPr>
          <p:nvPr>
            <p:ph idx="1"/>
          </p:nvPr>
        </p:nvSpPr>
        <p:spPr>
          <a:xfrm>
            <a:off x="395536" y="1412776"/>
            <a:ext cx="8424936" cy="5256584"/>
          </a:xfrm>
        </p:spPr>
        <p:txBody>
          <a:bodyPr>
            <a:noAutofit/>
          </a:bodyPr>
          <a:lstStyle/>
          <a:p>
            <a:r>
              <a:rPr lang="el-GR" sz="2300" dirty="0" smtClean="0"/>
              <a:t>Αν </a:t>
            </a:r>
            <a:r>
              <a:rPr lang="el-GR" sz="2300" dirty="0"/>
              <a:t>η πηγή της δερματίτιδας είναι το τσιμέντο τότε μπορεί να προσβληθούν οι αγκώνες, οι πτυχές στα γόνατα, η μέση και η βουβωνική χώρα. Αν το χρώμιο είναι σε μορφή ατμού μπορεί να προσβληθεί το πρόσωπο. Τα σφυρά και τα πόδια μπορούν να προσβληθούν από την σκόνη χρωμίου. Συχνά υπάρχει ξηρότητα και </a:t>
            </a:r>
            <a:r>
              <a:rPr lang="el-GR" sz="2300" dirty="0" err="1"/>
              <a:t>λειχηνοποίηση</a:t>
            </a:r>
            <a:r>
              <a:rPr lang="el-GR" sz="2300" dirty="0"/>
              <a:t> που μοιάζει με </a:t>
            </a:r>
            <a:r>
              <a:rPr lang="el-GR" sz="2300" dirty="0" err="1"/>
              <a:t>ατοπική</a:t>
            </a:r>
            <a:r>
              <a:rPr lang="el-GR" sz="2300" dirty="0"/>
              <a:t> δερματίτιδα.</a:t>
            </a:r>
          </a:p>
          <a:p>
            <a:r>
              <a:rPr lang="el-GR" sz="2300" dirty="0"/>
              <a:t>Υποτροπή λαμβάνει χώρα μετά από παρατεταμένη έκθεση και μετά την εμφάνισή της η δερματίτιδα είναι σοβαρότερη, εκτεταμένη και θεραπεύεται δύσκολα.</a:t>
            </a:r>
          </a:p>
          <a:p>
            <a:r>
              <a:rPr lang="el-GR" sz="2300" dirty="0"/>
              <a:t>Επίσης έχει παρατηρηθεί ότι η πρόσληψη από το στόμα μικρών ποσοτήτων χρωμικών αλάτων μπορεί να προκαλέσει αλλεργική δερματίτιδα εξ’ επαφής.</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4027421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Νικέλιο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dirty="0"/>
              <a:t>Το νικέλιο υπάρχει στη φύση στους μετεωρίτες μαζί με το σίδηρο και το κοβάλτιο.</a:t>
            </a:r>
          </a:p>
          <a:p>
            <a:r>
              <a:rPr lang="el-GR" dirty="0"/>
              <a:t>Το μέταλλο αυτό δεν οξειδώνεται στον ατμοσφαιρικό αέρα και έχει ισχυρή μεταλλική λάμψη. Το γεγονός αυτό εξηγεί την προτίμησή του στις επιμεταλλώσεις.</a:t>
            </a:r>
          </a:p>
          <a:p>
            <a:r>
              <a:rPr lang="el-GR" dirty="0"/>
              <a:t>Χρησιμοποιείται στην κατασκευή κραμάτων, στις επινικελώσεις, στις καταλυτικές υδρογονώσεις. Οι ανοξείδωτοι χάλυβες περιέχουν νικέλιο.</a:t>
            </a:r>
          </a:p>
          <a:p>
            <a:r>
              <a:rPr lang="el-GR" dirty="0"/>
              <a:t>Το νικέλιο κατατάσσεται στα ισχυρά αλλεργιογόνα.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669937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Νικέλιο </a:t>
            </a:r>
            <a:r>
              <a:rPr lang="el-GR" sz="3000" b="0" dirty="0" smtClean="0">
                <a:solidFill>
                  <a:prstClr val="white"/>
                </a:solidFill>
              </a:rPr>
              <a:t>2/7</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sz="2200" dirty="0"/>
              <a:t>Η ευαισθησία στο νικέλιο είναι πιο συχνή στις γυναίκες απ’ </a:t>
            </a:r>
            <a:r>
              <a:rPr lang="el-GR" sz="2200" dirty="0" smtClean="0"/>
              <a:t>ότι </a:t>
            </a:r>
            <a:r>
              <a:rPr lang="el-GR" sz="2200" dirty="0"/>
              <a:t>στους άντρες, είναι δε η πιο συνηθισμένη αιτία δερματίτιδας στις γυναίκες.</a:t>
            </a:r>
          </a:p>
          <a:p>
            <a:r>
              <a:rPr lang="el-GR" sz="2200" dirty="0"/>
              <a:t>Τα συνηθέστερα σημεία προσβολής είναι οι καρποί των χεριών, ο λαιμός, τα αυτιά, η μέση και το πρόσωπο όταν το αίτιο της δερματίτιδας είναι ο μεταλλικός σκελετός των γυαλιών.</a:t>
            </a:r>
          </a:p>
          <a:p>
            <a:r>
              <a:rPr lang="el-GR" sz="2200" dirty="0"/>
              <a:t>Οι γυναίκες ευαισθητοποιούνται από τα μεταλλικά αντικείμενα τα οποία έρχονται σε επαφή με το δέρμα όπως κοσμήματα - μεταλλικά αξεσουάρ στα ρούχα.</a:t>
            </a:r>
          </a:p>
          <a:p>
            <a:r>
              <a:rPr lang="el-GR" sz="2200" dirty="0"/>
              <a:t>Το συνηθέστερο σημείο που προσβάλλεται στις γυναίκες είναι οι καρποί των χεριών. Οι πηγές της δερματίτιδας είναι το μεταλλικό λουράκι του ρολογιού και τα μεταλλικά βραχιόλια</a:t>
            </a:r>
            <a:r>
              <a:rPr lang="el-GR" sz="2200" dirty="0" smtClean="0"/>
              <a:t>.</a:t>
            </a:r>
            <a:endParaRPr lang="en-US" sz="2200" dirty="0" smtClean="0"/>
          </a:p>
          <a:p>
            <a:r>
              <a:rPr lang="el-GR" sz="2200" dirty="0" smtClean="0"/>
              <a:t>Άλλο </a:t>
            </a:r>
            <a:r>
              <a:rPr lang="el-GR" sz="2200" dirty="0"/>
              <a:t>σημείο προσβολής είναι τα αυτιά από τα σκουλαρίκια.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514051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Διαδερματική</a:t>
            </a:r>
            <a:r>
              <a:rPr lang="el-GR" dirty="0" smtClean="0"/>
              <a:t> </a:t>
            </a:r>
            <a:r>
              <a:rPr lang="el-GR" dirty="0"/>
              <a:t>απορρόφηση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496944" cy="5445224"/>
          </a:xfrm>
        </p:spPr>
        <p:txBody>
          <a:bodyPr>
            <a:normAutofit fontScale="92500" lnSpcReduction="10000"/>
          </a:bodyPr>
          <a:lstStyle/>
          <a:p>
            <a:pPr marL="0" indent="0">
              <a:buNone/>
            </a:pPr>
            <a:r>
              <a:rPr lang="el-GR" dirty="0"/>
              <a:t>Η </a:t>
            </a:r>
            <a:r>
              <a:rPr lang="el-GR" dirty="0" err="1"/>
              <a:t>διαδερματική</a:t>
            </a:r>
            <a:r>
              <a:rPr lang="el-GR" dirty="0"/>
              <a:t> απορρόφηση συνιστά το φαινόμενο της διάβασης του δέρματος από μια ουσία, η οποία εμφανίζεται τοπικώς σ’ αυτό. Το φαινόμενο αυτό περιλαμβάνει μια σειρά από ξεχωριστά και διαδοχικά φαινόμενα διαβάσεως:</a:t>
            </a:r>
          </a:p>
          <a:p>
            <a:pPr lvl="0"/>
            <a:r>
              <a:rPr lang="el-GR" dirty="0"/>
              <a:t>Τα μόρια της ουσίας πρέπει να τοποθετηθούν στην επιφάνεια της κερατίνης στοιβάδας.</a:t>
            </a:r>
          </a:p>
          <a:p>
            <a:pPr lvl="0"/>
            <a:r>
              <a:rPr lang="el-GR" dirty="0"/>
              <a:t>Πρέπει να διαχυθούν διαμέσου αυτής.</a:t>
            </a:r>
          </a:p>
          <a:p>
            <a:pPr lvl="0"/>
            <a:r>
              <a:rPr lang="el-GR" dirty="0"/>
              <a:t>Να εισχωρήσουν στην επιδερμίδα (ακανθωτή και κοκκώδη στοιβάδα).</a:t>
            </a:r>
          </a:p>
          <a:p>
            <a:pPr lvl="0"/>
            <a:r>
              <a:rPr lang="el-GR" dirty="0"/>
              <a:t>Να διαχυθούν διαμέσου της επιδερμίδας και του </a:t>
            </a:r>
            <a:r>
              <a:rPr lang="el-GR" dirty="0" err="1"/>
              <a:t>θηλώδους</a:t>
            </a:r>
            <a:r>
              <a:rPr lang="el-GR" dirty="0"/>
              <a:t> χορίου, μέχρι να φτάσουν το αγγειακό σύστημα, και</a:t>
            </a:r>
          </a:p>
          <a:p>
            <a:pPr lvl="0"/>
            <a:r>
              <a:rPr lang="el-GR" dirty="0" smtClean="0"/>
              <a:t>Να </a:t>
            </a:r>
            <a:r>
              <a:rPr lang="el-GR" dirty="0"/>
              <a:t>διαχυθούν στο αίμα, με συνέπεια την εκδήλωση γενικών ή και τοπικών εξ’ απορροφήσεως ενεργειών.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118893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Νικέλιο </a:t>
            </a:r>
            <a:r>
              <a:rPr lang="el-GR" sz="3000" b="0" dirty="0" smtClean="0">
                <a:solidFill>
                  <a:prstClr val="white"/>
                </a:solidFill>
              </a:rPr>
              <a:t>3/7</a:t>
            </a:r>
            <a:endParaRPr lang="el-GR" dirty="0"/>
          </a:p>
        </p:txBody>
      </p:sp>
      <p:sp>
        <p:nvSpPr>
          <p:cNvPr id="3" name="Θέση περιεχομένου 2"/>
          <p:cNvSpPr>
            <a:spLocks noGrp="1"/>
          </p:cNvSpPr>
          <p:nvPr>
            <p:ph idx="1"/>
          </p:nvPr>
        </p:nvSpPr>
        <p:spPr/>
        <p:txBody>
          <a:bodyPr/>
          <a:lstStyle/>
          <a:p>
            <a:r>
              <a:rPr lang="el-GR" dirty="0"/>
              <a:t>Οι άντρες ευαισθητοποιούνται από έκθεση στο νικέλιο σε επαγγελματικούς χώρους αλλά έχουν ενοχοποιηθεί και μεταλλικά αντικείμενα. Το συνηθέστερο σημείο προσβολής στους άντρες είναι οι καρποί των χεριών από το λουράκι του ρολογιού και η μέση από την αγκράφα της ζώνης και τα μεταλλικά κουμπιά των </a:t>
            </a:r>
            <a:r>
              <a:rPr lang="el-GR" dirty="0" smtClean="0"/>
              <a:t>τζιν.</a:t>
            </a:r>
            <a:endParaRPr lang="el-GR" dirty="0"/>
          </a:p>
          <a:p>
            <a:r>
              <a:rPr lang="el-GR" dirty="0"/>
              <a:t>Ο ιδρώτας προξενεί ιόντα νικελίου από μεταλλικά αντικείμενα.</a:t>
            </a:r>
          </a:p>
          <a:p>
            <a:r>
              <a:rPr lang="el-GR" dirty="0"/>
              <a:t>Η πίσσα και η τριβή μπορεί να επιδεινώσουν το εξάνθημα.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1687815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Νικέλιο </a:t>
            </a:r>
            <a:r>
              <a:rPr lang="el-GR" sz="3000" b="0" dirty="0" smtClean="0">
                <a:solidFill>
                  <a:prstClr val="white"/>
                </a:solidFill>
              </a:rPr>
              <a:t>4/7</a:t>
            </a:r>
            <a:endParaRPr lang="el-GR" dirty="0"/>
          </a:p>
        </p:txBody>
      </p:sp>
      <p:sp>
        <p:nvSpPr>
          <p:cNvPr id="3" name="Θέση περιεχομένου 2"/>
          <p:cNvSpPr>
            <a:spLocks noGrp="1"/>
          </p:cNvSpPr>
          <p:nvPr>
            <p:ph idx="1"/>
          </p:nvPr>
        </p:nvSpPr>
        <p:spPr>
          <a:xfrm>
            <a:off x="395536" y="1412776"/>
            <a:ext cx="8424936" cy="5400600"/>
          </a:xfrm>
        </p:spPr>
        <p:txBody>
          <a:bodyPr>
            <a:normAutofit/>
          </a:bodyPr>
          <a:lstStyle/>
          <a:p>
            <a:r>
              <a:rPr lang="el-GR" sz="2300" dirty="0"/>
              <a:t>Η δερματίτιδα από το νικέλιο εντοπίζεται στο σημείο επαφής και είναι </a:t>
            </a:r>
            <a:r>
              <a:rPr lang="el-GR" sz="2300" dirty="0" err="1"/>
              <a:t>ασυμμετρική</a:t>
            </a:r>
            <a:r>
              <a:rPr lang="el-GR" sz="2300" dirty="0"/>
              <a:t>. Σε μερικές περιοχές επαφής, η δερματίτιδα από νικέλιο παρουσιάζει ένα </a:t>
            </a:r>
            <a:r>
              <a:rPr lang="el-GR" sz="2300" dirty="0" err="1"/>
              <a:t>νομισματοειδές</a:t>
            </a:r>
            <a:r>
              <a:rPr lang="el-GR" sz="2300" dirty="0"/>
              <a:t> εξάνθημα το οποίο είναι διάχυτο </a:t>
            </a:r>
            <a:r>
              <a:rPr lang="el-GR" sz="2300" dirty="0" err="1"/>
              <a:t>βλατιδώδες</a:t>
            </a:r>
            <a:r>
              <a:rPr lang="el-GR" sz="2300" dirty="0"/>
              <a:t> ή χαρακτηρίζεται από βλατίδες με εκδορές εξαιτίας του κνησμού, πάνω σε φυσιολογικό δέρμα.</a:t>
            </a:r>
          </a:p>
          <a:p>
            <a:r>
              <a:rPr lang="el-GR" sz="2300" dirty="0"/>
              <a:t>Ακόμη μπορεί να υπάρξουν δευτερεύοντα εξανθήματα σε απομακρυσμένες περιοχές.</a:t>
            </a:r>
          </a:p>
          <a:p>
            <a:r>
              <a:rPr lang="el-GR" sz="2300" dirty="0"/>
              <a:t>Οι περιοχές με πτυχές προσβάλλονται πιο συχνά. Οι βλάβες στις πτυχές μοιάζουν με </a:t>
            </a:r>
            <a:r>
              <a:rPr lang="el-GR" sz="2300" dirty="0" err="1"/>
              <a:t>ατοπική</a:t>
            </a:r>
            <a:r>
              <a:rPr lang="el-GR" sz="2300" dirty="0"/>
              <a:t> δερματίτιδα.</a:t>
            </a:r>
          </a:p>
          <a:p>
            <a:r>
              <a:rPr lang="el-GR" sz="2300" dirty="0"/>
              <a:t>Αν υπάρχουν ίχνη νικελίου στις άκρες των δαχτύλων τότε η δερματίτιδα επεκτείνεται στο πρόσωπο και ιδίως στα βλέφαρα.</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1439520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Νικέλιο </a:t>
            </a:r>
            <a:r>
              <a:rPr lang="el-GR" sz="3000" b="0" dirty="0">
                <a:solidFill>
                  <a:prstClr val="white"/>
                </a:solidFill>
              </a:rPr>
              <a:t>5</a:t>
            </a:r>
            <a:r>
              <a:rPr lang="el-GR" sz="3000" b="0" dirty="0" smtClean="0">
                <a:solidFill>
                  <a:prstClr val="white"/>
                </a:solidFill>
              </a:rPr>
              <a:t>/7</a:t>
            </a:r>
            <a:endParaRPr lang="el-GR" dirty="0"/>
          </a:p>
        </p:txBody>
      </p:sp>
      <p:sp>
        <p:nvSpPr>
          <p:cNvPr id="3" name="Θέση περιεχομένου 2"/>
          <p:cNvSpPr>
            <a:spLocks noGrp="1"/>
          </p:cNvSpPr>
          <p:nvPr>
            <p:ph idx="1"/>
          </p:nvPr>
        </p:nvSpPr>
        <p:spPr/>
        <p:txBody>
          <a:bodyPr/>
          <a:lstStyle/>
          <a:p>
            <a:r>
              <a:rPr lang="el-GR" dirty="0"/>
              <a:t>Οι γυναίκες που είναι ευαίσθητες στο νικέλιο παρουσιάζουν αυξημένο κίνδυνο να εμφανίσουν έκζεμα στα χέρια. Η σχέση μεταξύ δερματίτιδας από νικέλιο και εκζέματος στα χέρια είναι αμφισβητούμενη αλλά είναι πολύ συνηθισμένο φαινόμενο.</a:t>
            </a:r>
          </a:p>
          <a:p>
            <a:r>
              <a:rPr lang="el-GR" dirty="0"/>
              <a:t>Τοπικές ή γενικευμένες κνησμώδεις ή </a:t>
            </a:r>
            <a:r>
              <a:rPr lang="el-GR" dirty="0" err="1"/>
              <a:t>εκζεματώδεις</a:t>
            </a:r>
            <a:r>
              <a:rPr lang="el-GR" dirty="0"/>
              <a:t> αντιδράσεις μπορούν να εμφανιστούν όταν το δέρμα έρχεται σε επαφή με επινικελωμένα σωληνάκια ή βελόνες που χρησιμοποιούνται σε ενέσεις, μεταμοσχεύσεις, μεταγγίσεις καθώς και στο βελονισμό.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2164313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Νικέλιο </a:t>
            </a:r>
            <a:r>
              <a:rPr lang="el-GR" sz="3000" b="0" dirty="0">
                <a:solidFill>
                  <a:prstClr val="white"/>
                </a:solidFill>
              </a:rPr>
              <a:t>6</a:t>
            </a:r>
            <a:r>
              <a:rPr lang="el-GR" sz="3000" b="0" dirty="0" smtClean="0">
                <a:solidFill>
                  <a:prstClr val="white"/>
                </a:solidFill>
              </a:rPr>
              <a:t>/7</a:t>
            </a:r>
            <a:endParaRPr lang="el-GR" dirty="0"/>
          </a:p>
        </p:txBody>
      </p:sp>
      <p:sp>
        <p:nvSpPr>
          <p:cNvPr id="3" name="Θέση περιεχομένου 2"/>
          <p:cNvSpPr>
            <a:spLocks noGrp="1"/>
          </p:cNvSpPr>
          <p:nvPr>
            <p:ph idx="1"/>
          </p:nvPr>
        </p:nvSpPr>
        <p:spPr/>
        <p:txBody>
          <a:bodyPr/>
          <a:lstStyle/>
          <a:p>
            <a:r>
              <a:rPr lang="el-GR" dirty="0"/>
              <a:t>Η αποφυγή των αντικειμένων από νικέλιο είναι δύσκολη στην καθημερινή μας ζωή εφ’ όσον το νικέλιο περιέχεται σε διαλύματα, σε λάδια, στα ψυκτικά μέσα, στο τσιμέντο, στα χρώματα, στις χρωστικές ουσίες, στο φωτοτυπικό χαρτί, στους καταλύτες, σε επινικελωμένα αντικείμενα όπως σε κουμπιά, ζαρτιέρες, φερμουάρ, στηθόδεσμους, γυαλιά, σκουλαρίκια, σε κουμπώματα κοσμημάτων, ρολογιών, στις δαχτυλήθρες, στις καρφίτσες, στις βελόνες, στα ιατρικά και οδοντιατρικά μηχανήματα, στις φυσαρμόνικες, σε ορισμένα κέρματα 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36444541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Νικέλιο </a:t>
            </a:r>
            <a:r>
              <a:rPr lang="el-GR" sz="3000" b="0" dirty="0" smtClean="0">
                <a:solidFill>
                  <a:prstClr val="white"/>
                </a:solidFill>
              </a:rPr>
              <a:t>7/7</a:t>
            </a:r>
            <a:endParaRPr lang="el-GR" dirty="0"/>
          </a:p>
        </p:txBody>
      </p:sp>
      <p:sp>
        <p:nvSpPr>
          <p:cNvPr id="3" name="Θέση περιεχομένου 2"/>
          <p:cNvSpPr>
            <a:spLocks noGrp="1"/>
          </p:cNvSpPr>
          <p:nvPr>
            <p:ph idx="1"/>
          </p:nvPr>
        </p:nvSpPr>
        <p:spPr/>
        <p:txBody>
          <a:bodyPr/>
          <a:lstStyle/>
          <a:p>
            <a:pPr marL="0" indent="0">
              <a:buNone/>
            </a:pPr>
            <a:r>
              <a:rPr lang="el-GR" b="1" dirty="0"/>
              <a:t>Αντιμετώπιση του προβλήματος</a:t>
            </a:r>
          </a:p>
          <a:p>
            <a:r>
              <a:rPr lang="el-GR" dirty="0"/>
              <a:t>Η μείωση του νικελίου που περιέχεται σε νομίσματα, ενδύματα και κοσμήματα μπορεί να βελτιώσει τη δερματίτιδα.</a:t>
            </a:r>
          </a:p>
          <a:p>
            <a:r>
              <a:rPr lang="el-GR" dirty="0"/>
              <a:t>Ακόμη, η κάλυψη των αντικειμένων που δεν μπορούν να αντικατασταθούν με άλλο μέταλλο ή ύφασμα θα μπορούσε να αποτελέσει μία εναλλακτική λύση στο πρόβλημα.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340538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Υδράργυρος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Υπάρχει στη φύση και ελεύθερος και ενωμένος με το θείο (</a:t>
            </a:r>
            <a:r>
              <a:rPr lang="en-US" dirty="0"/>
              <a:t>S</a:t>
            </a:r>
            <a:r>
              <a:rPr lang="el-GR" dirty="0"/>
              <a:t>).</a:t>
            </a:r>
          </a:p>
          <a:p>
            <a:r>
              <a:rPr lang="el-GR" dirty="0"/>
              <a:t>Χρησιμοποιείται στην κατασκευή θερμομέτρων, βαρομέτρων και άλλων επιστημονικών οργάνων. Χρησιμοποιείται στη μεταλλουργία του χρυσού και στην παρασκευή αμαλγαμάτων. Ορισμένα από αυτά τα αμαλγάματα βρίσκουν εφαρμογή στην οδοντιατρική για το σφράγισμα των δοντιών.</a:t>
            </a:r>
          </a:p>
          <a:p>
            <a:r>
              <a:rPr lang="el-GR" dirty="0"/>
              <a:t>Ενώσεις υδραργύρου χρησιμοποιούνται σαν μυκητοκτόνα, βακτηριοκτόνο, καταλύτες και σε φαρμακευτικά σκευάσματα.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2766998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Υδράργυρος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sz="2300" dirty="0"/>
              <a:t>Ο μεταλλικός υδράργυρος σπάνια προκαλεί αλλεργική δερματίτιδα εξ’ επαφής. Σήμερα αυτά που προκαλούν αλλεργική ευαισθητοποίηση είναι τα φαρμακευτικά σκευάσματα που περιέχουν υδράργυρο και ιδιαίτερα τα αντισηπτικά όπως το </a:t>
            </a:r>
            <a:r>
              <a:rPr lang="en-US" sz="2300" dirty="0"/>
              <a:t>MERCUROCHROME </a:t>
            </a:r>
            <a:r>
              <a:rPr lang="el-GR" sz="2300" dirty="0"/>
              <a:t>το οποίο είναι παρόν σχεδόν σε κάθε σπίτι.</a:t>
            </a:r>
          </a:p>
          <a:p>
            <a:r>
              <a:rPr lang="el-GR" sz="2300" dirty="0"/>
              <a:t>Ο υδράργυρος χρησιμοποιείται ακόμη και στα </a:t>
            </a:r>
            <a:r>
              <a:rPr lang="el-GR" sz="2300" dirty="0" err="1"/>
              <a:t>ψωριασικά</a:t>
            </a:r>
            <a:r>
              <a:rPr lang="el-GR" sz="2300" dirty="0"/>
              <a:t> φάρμακα, στα κτηνιατρικά σκευάσματα και για την αποστείρωση των χεριών πριν την εγχείρηση.</a:t>
            </a:r>
          </a:p>
          <a:p>
            <a:r>
              <a:rPr lang="el-GR" sz="2300" dirty="0"/>
              <a:t>Ο χλωριούχος υδράργυρος είναι διαβρωτικός για το δέρμα.</a:t>
            </a:r>
          </a:p>
          <a:p>
            <a:r>
              <a:rPr lang="el-GR" sz="2300" dirty="0"/>
              <a:t>Το </a:t>
            </a:r>
            <a:r>
              <a:rPr lang="el-GR" sz="2300" dirty="0" err="1"/>
              <a:t>σουλφίδιο</a:t>
            </a:r>
            <a:r>
              <a:rPr lang="el-GR" sz="2300" dirty="0"/>
              <a:t> του υδραργύρου που χρησιμοποιείται στα κόκκινα τατουάζ μπορεί να προκαλέσει αλλεργική </a:t>
            </a:r>
            <a:r>
              <a:rPr lang="el-GR" sz="2300" dirty="0" err="1"/>
              <a:t>κοκκιωματώδη</a:t>
            </a:r>
            <a:r>
              <a:rPr lang="el-GR" sz="2300" dirty="0"/>
              <a:t> φλεγμονή</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3993087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Υδράργυρος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Η παρατεταμένη χρήση τοπικών σκευασμάτων που περιέχουν υδράργυρο μπορεί να προκαλέσει μια γκριζόμαυρη </a:t>
            </a:r>
            <a:r>
              <a:rPr lang="el-GR" dirty="0" err="1"/>
              <a:t>μελαγχρωματική</a:t>
            </a:r>
            <a:r>
              <a:rPr lang="el-GR" dirty="0"/>
              <a:t> πλάκα στο δέρμα γιατί αποθηκεύονται τα κοκκία υδραργύρου σε αυτό.</a:t>
            </a:r>
          </a:p>
          <a:p>
            <a:r>
              <a:rPr lang="el-GR" dirty="0"/>
              <a:t>Μέχρι κατά το προσέγγιση το 1970 πολλές λευκαντικές κρέμες για την εξάλειψη των γεροντικών </a:t>
            </a:r>
            <a:r>
              <a:rPr lang="el-GR" dirty="0" err="1"/>
              <a:t>μελαγχρωματικών</a:t>
            </a:r>
            <a:r>
              <a:rPr lang="el-GR" dirty="0"/>
              <a:t> κηλίδων περιείχαν υδράργυρο.</a:t>
            </a:r>
          </a:p>
          <a:p>
            <a:r>
              <a:rPr lang="el-GR" dirty="0"/>
              <a:t>Με τη </a:t>
            </a:r>
            <a:r>
              <a:rPr lang="el-GR" dirty="0" err="1"/>
              <a:t>διαπέραση</a:t>
            </a:r>
            <a:r>
              <a:rPr lang="el-GR" dirty="0"/>
              <a:t> του μεταλλικού υδραργύρου στο χόριο, από σπασμένο θερμόμετρο, μπορεί να προκληθεί </a:t>
            </a:r>
            <a:r>
              <a:rPr lang="el-GR" dirty="0" err="1"/>
              <a:t>σαρκοειδές</a:t>
            </a:r>
            <a:r>
              <a:rPr lang="el-GR" dirty="0"/>
              <a:t> κοκκίωμα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40979476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Χαλκός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352928" cy="5256584"/>
          </a:xfrm>
        </p:spPr>
        <p:txBody>
          <a:bodyPr>
            <a:normAutofit lnSpcReduction="10000"/>
          </a:bodyPr>
          <a:lstStyle/>
          <a:p>
            <a:r>
              <a:rPr lang="el-GR" dirty="0"/>
              <a:t>Είναι βαθύ κόκκινο μέταλλο με μεγάλη αντοχή.</a:t>
            </a:r>
          </a:p>
          <a:p>
            <a:r>
              <a:rPr lang="el-GR" dirty="0"/>
              <a:t>Χρησιμοποιείται ευρύτατα για την κατασκευή ηλεκτροφόρων συρμάτων, ηλεκτρικών οργάνων, μαγειρικών σκευών κ.ά.</a:t>
            </a:r>
          </a:p>
          <a:p>
            <a:r>
              <a:rPr lang="el-GR" dirty="0"/>
              <a:t>Μεγάλα ποσά χαλκού χρησιμοποιούνται με τη μορφή κραμάτων του.</a:t>
            </a:r>
          </a:p>
          <a:p>
            <a:r>
              <a:rPr lang="el-GR" dirty="0"/>
              <a:t>Τα κυριότερα κράματα του χαλκού είναι: ο μπρούτζος (</a:t>
            </a:r>
            <a:r>
              <a:rPr lang="en-US" dirty="0"/>
              <a:t>Cu</a:t>
            </a:r>
            <a:r>
              <a:rPr lang="el-GR" dirty="0"/>
              <a:t>-</a:t>
            </a:r>
            <a:r>
              <a:rPr lang="en-US" dirty="0"/>
              <a:t>S</a:t>
            </a:r>
            <a:r>
              <a:rPr lang="el-GR" dirty="0"/>
              <a:t>), ο ορείχαλκος (</a:t>
            </a:r>
            <a:r>
              <a:rPr lang="en-US" dirty="0"/>
              <a:t>Cu</a:t>
            </a:r>
            <a:r>
              <a:rPr lang="el-GR" dirty="0"/>
              <a:t>-</a:t>
            </a:r>
            <a:r>
              <a:rPr lang="en-US" dirty="0"/>
              <a:t>Zn</a:t>
            </a:r>
            <a:r>
              <a:rPr lang="el-GR" dirty="0"/>
              <a:t>) και ο νεάργυρος (</a:t>
            </a:r>
            <a:r>
              <a:rPr lang="en-US" dirty="0"/>
              <a:t>Cu</a:t>
            </a:r>
            <a:r>
              <a:rPr lang="el-GR" dirty="0"/>
              <a:t>-</a:t>
            </a:r>
            <a:r>
              <a:rPr lang="en-US" dirty="0"/>
              <a:t>Ni</a:t>
            </a:r>
            <a:r>
              <a:rPr lang="el-GR" dirty="0"/>
              <a:t>-</a:t>
            </a:r>
            <a:r>
              <a:rPr lang="en-US" dirty="0"/>
              <a:t>Zn</a:t>
            </a:r>
            <a:r>
              <a:rPr lang="el-GR" dirty="0"/>
              <a:t>).</a:t>
            </a:r>
          </a:p>
          <a:p>
            <a:r>
              <a:rPr lang="el-GR" dirty="0"/>
              <a:t>Ακόμη, στα νομίσματα και στα κοσμήματα προσθέτουμε ορισμένη ποσότητα χαλκού για να αυξηθεί η σκληρότητά τους.</a:t>
            </a:r>
          </a:p>
          <a:p>
            <a:r>
              <a:rPr lang="el-GR" dirty="0"/>
              <a:t>Η σκόνη χαλκού μπορεί να δώσει πράσινο χρώμα στο δέρμα, στα μαλλιά και στα δόντια των εργαζομένων με χαλκό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20729376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Χαλκός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Μία δερματίτιδα που ονομάζεται “</a:t>
            </a:r>
            <a:r>
              <a:rPr lang="en-US" dirty="0"/>
              <a:t>COPPER ITCH</a:t>
            </a:r>
            <a:r>
              <a:rPr lang="el-GR" dirty="0"/>
              <a:t>” (κνησμός από χαλκό) προκλήθηκε από τα μεταφερόμενα δια του αέρος μέρη του τριοξειδίου του αρσενικού τα οποία είχαν μολύνει το μετάλλευμα του χαλκού.</a:t>
            </a:r>
          </a:p>
          <a:p>
            <a:r>
              <a:rPr lang="el-GR" dirty="0"/>
              <a:t>Τα άλατα του χαλκού όπως </a:t>
            </a:r>
            <a:r>
              <a:rPr lang="el-GR" dirty="0" err="1"/>
              <a:t>σουλφίδια</a:t>
            </a:r>
            <a:r>
              <a:rPr lang="el-GR" dirty="0"/>
              <a:t>, </a:t>
            </a:r>
            <a:r>
              <a:rPr lang="el-GR" dirty="0" err="1"/>
              <a:t>κυανίδια</a:t>
            </a:r>
            <a:r>
              <a:rPr lang="el-GR" dirty="0"/>
              <a:t> και οξείδια μπορούν να προκαλέσουν ερεθισμό στο δέρμα.</a:t>
            </a:r>
          </a:p>
          <a:p>
            <a:r>
              <a:rPr lang="el-GR" dirty="0"/>
              <a:t>Ο χαλκός σπάνια προκαλεί αλλεργική δερματίτιδα εξ’ επαφής.</a:t>
            </a:r>
          </a:p>
          <a:p>
            <a:r>
              <a:rPr lang="el-GR" dirty="0"/>
              <a:t>Ακόμη δραστηριοποιεί την </a:t>
            </a:r>
            <a:r>
              <a:rPr lang="el-GR" dirty="0" err="1"/>
              <a:t>τυρινάση</a:t>
            </a:r>
            <a:r>
              <a:rPr lang="el-GR" dirty="0"/>
              <a:t> και αυξάνει την </a:t>
            </a:r>
            <a:r>
              <a:rPr lang="el-GR" dirty="0" err="1"/>
              <a:t>μελανινογένεση</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848000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solidFill>
                  <a:prstClr val="white"/>
                </a:solidFill>
              </a:rPr>
              <a:t>Διαδερματική</a:t>
            </a:r>
            <a:r>
              <a:rPr lang="el-GR" dirty="0">
                <a:solidFill>
                  <a:prstClr val="white"/>
                </a:solidFill>
              </a:rPr>
              <a:t> απορρόφηση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Η φυσιολογική λειτουργία του δέρματος ως προστατευτικού οργάνου, εξυπηρετείται βασικά από τη δράση του ως «φραγμού» που παρεμποδίζει τη διείσδυση μιας μεγάλης ποικιλίας ουσιών. Παρ’ όλα αυτά όμως τέλεια παρεμπόδιση είναι για λίγες ουσίες, για ορισμένες δε ειδικότατα η απορρόφηση είναι και περισσότερο σημαντική. Ιδιαίτερα διευκολύνεται η είσοδος ουσιών, όταν υπάρξει πάθηση ή τραυματισμός της επιδερμίδας.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9010369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Χρυσός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dirty="0"/>
              <a:t>Σαν στοιχείο ο χρυσός είναι σταθερό, κίτρινο μέταλλο με ισχυρή μεταλλική λάμψη.</a:t>
            </a:r>
          </a:p>
          <a:p>
            <a:r>
              <a:rPr lang="el-GR" dirty="0"/>
              <a:t>Χρησιμοποιείται ευρύτατα στην κατασκευή κοσμημάτων και άλλων αντικειμένων, στις επιχρυσώσεις, στην οδοντιατρική κ.ά.</a:t>
            </a:r>
          </a:p>
          <a:p>
            <a:r>
              <a:rPr lang="el-GR" dirty="0"/>
              <a:t>Η αναλογία του χρυσού στα κράματά του εκφράζεται σε καράτια. Ο καθαρός χρυσός είναι 24 καρατίων ενώ τα χρυσά που είναι 18 καρατίων περιέχουν χαλκό και ασήμι. Εκείνα που είναι 14 καρατίων περιέχουν χαλκό, νικέλιο και ψευδάργυρο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36114956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Χρυσός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395536" y="1412776"/>
            <a:ext cx="8424936" cy="5445224"/>
          </a:xfrm>
        </p:spPr>
        <p:txBody>
          <a:bodyPr>
            <a:noAutofit/>
          </a:bodyPr>
          <a:lstStyle/>
          <a:p>
            <a:r>
              <a:rPr lang="el-GR" sz="2200" dirty="0" smtClean="0"/>
              <a:t>Τα </a:t>
            </a:r>
            <a:r>
              <a:rPr lang="el-GR" sz="2200" dirty="0"/>
              <a:t>κοκκία χρυσού μπορούν να αποθηκευτούν στο δέρμα και να προκαλέσουν μια μπλε-γκρι </a:t>
            </a:r>
            <a:r>
              <a:rPr lang="el-GR" sz="2200" dirty="0" err="1"/>
              <a:t>μελαγχρωματική</a:t>
            </a:r>
            <a:r>
              <a:rPr lang="el-GR" sz="2200" dirty="0"/>
              <a:t> πλάκα σ’ αυτό (</a:t>
            </a:r>
            <a:r>
              <a:rPr lang="el-GR" sz="2200" dirty="0" err="1"/>
              <a:t>χρυσίαση</a:t>
            </a:r>
            <a:r>
              <a:rPr lang="el-GR" sz="2200" dirty="0"/>
              <a:t>).</a:t>
            </a:r>
          </a:p>
          <a:p>
            <a:r>
              <a:rPr lang="el-GR" sz="2200" dirty="0"/>
              <a:t>Τα άλατα του χρυσού μπορούν να προκαλέσουν πορφύρα ή μελανοδερμία. Αυτή όμως είναι δευτερογενής μορφή του ομαλού λειχήνα ο οποίος δημιουργεί </a:t>
            </a:r>
            <a:r>
              <a:rPr lang="el-GR" sz="2200" dirty="0" err="1"/>
              <a:t>ερυθροδερμία</a:t>
            </a:r>
            <a:r>
              <a:rPr lang="el-GR" sz="2200" dirty="0"/>
              <a:t> η οποία λαμβάνει </a:t>
            </a:r>
            <a:r>
              <a:rPr lang="el-GR" sz="2200" dirty="0" err="1"/>
              <a:t>ερυθηματο</a:t>
            </a:r>
            <a:r>
              <a:rPr lang="el-GR" sz="2200" dirty="0"/>
              <a:t>-</a:t>
            </a:r>
            <a:r>
              <a:rPr lang="el-GR" sz="2200" dirty="0" err="1"/>
              <a:t>φυσσαλιδώδη</a:t>
            </a:r>
            <a:r>
              <a:rPr lang="el-GR" sz="2200" dirty="0"/>
              <a:t> ή </a:t>
            </a:r>
            <a:r>
              <a:rPr lang="el-GR" sz="2200" dirty="0" err="1"/>
              <a:t>ερυθηματο</a:t>
            </a:r>
            <a:r>
              <a:rPr lang="el-GR" sz="2200" dirty="0"/>
              <a:t>-λεπιδώδη μορφή, </a:t>
            </a:r>
            <a:r>
              <a:rPr lang="el-GR" sz="2200" dirty="0" err="1"/>
              <a:t>οροροή</a:t>
            </a:r>
            <a:r>
              <a:rPr lang="el-GR" sz="2200" dirty="0"/>
              <a:t> στις πτυχές ή στο λαιμό η οποία κυριαρχεί κυρίως στα άκρα.</a:t>
            </a:r>
          </a:p>
          <a:p>
            <a:r>
              <a:rPr lang="el-GR" sz="2200" dirty="0"/>
              <a:t>Αν έχει τη μορφή του ομαλού λειχήνα τότε οι βλάβες είναι </a:t>
            </a:r>
            <a:r>
              <a:rPr lang="el-GR" sz="2200" dirty="0" err="1"/>
              <a:t>βλατιδώδεις</a:t>
            </a:r>
            <a:r>
              <a:rPr lang="el-GR" sz="2200" dirty="0"/>
              <a:t> ή </a:t>
            </a:r>
            <a:r>
              <a:rPr lang="el-GR" sz="2200" dirty="0" err="1"/>
              <a:t>ψωριασιοειδείς</a:t>
            </a:r>
            <a:r>
              <a:rPr lang="el-GR" sz="2200" dirty="0"/>
              <a:t> με χρώμα </a:t>
            </a:r>
            <a:r>
              <a:rPr lang="el-GR" sz="2200" dirty="0" err="1"/>
              <a:t>ερυθροϊώδες</a:t>
            </a:r>
            <a:r>
              <a:rPr lang="el-GR" sz="2200" dirty="0"/>
              <a:t>, που τελικά καταλήγουν σε δικτυωτή ή </a:t>
            </a:r>
            <a:r>
              <a:rPr lang="el-GR" sz="2200" dirty="0" err="1"/>
              <a:t>στιγμοειδή</a:t>
            </a:r>
            <a:r>
              <a:rPr lang="el-GR" sz="2200" dirty="0"/>
              <a:t> </a:t>
            </a:r>
            <a:r>
              <a:rPr lang="el-GR" sz="2200" dirty="0" err="1"/>
              <a:t>μελάγχρωση</a:t>
            </a:r>
            <a:r>
              <a:rPr lang="el-GR" sz="2200" dirty="0"/>
              <a:t>.</a:t>
            </a:r>
          </a:p>
          <a:p>
            <a:r>
              <a:rPr lang="el-GR" sz="2200" dirty="0"/>
              <a:t>Ο χρυσός σπάνια προκαλεί αλλεργική δερματίτιδα εξ’ επαφής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2214439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Ζιρκόνιο </a:t>
            </a:r>
            <a:endParaRPr lang="el-GR" dirty="0"/>
          </a:p>
        </p:txBody>
      </p:sp>
      <p:sp>
        <p:nvSpPr>
          <p:cNvPr id="3" name="Θέση περιεχομένου 2"/>
          <p:cNvSpPr>
            <a:spLocks noGrp="1"/>
          </p:cNvSpPr>
          <p:nvPr>
            <p:ph idx="1"/>
          </p:nvPr>
        </p:nvSpPr>
        <p:spPr/>
        <p:txBody>
          <a:bodyPr/>
          <a:lstStyle/>
          <a:p>
            <a:r>
              <a:rPr lang="el-GR" dirty="0"/>
              <a:t>Το ζιρκόνιο προκαλεί αλλεργική </a:t>
            </a:r>
            <a:r>
              <a:rPr lang="el-GR" dirty="0" err="1"/>
              <a:t>κοκκκιωματώδη</a:t>
            </a:r>
            <a:r>
              <a:rPr lang="el-GR" dirty="0"/>
              <a:t> φλεγμονή που μοιάζει με το </a:t>
            </a:r>
            <a:r>
              <a:rPr lang="el-GR" dirty="0" err="1"/>
              <a:t>σαρκοειδές</a:t>
            </a:r>
            <a:r>
              <a:rPr lang="el-GR" dirty="0"/>
              <a:t> κοκκίωμα.</a:t>
            </a:r>
          </a:p>
          <a:p>
            <a:r>
              <a:rPr lang="el-GR" dirty="0"/>
              <a:t>Τα κοκκιώματα από ζιρκόνιο εμφανίζονται από την επαφή με διαλυτά και αδιάλυτα άλατα του ζιρκονίου. Τα προβλήματα που προκαλούνται από τα διαλυτά άλατα συνήθως εξαφανίζονται μέσα σε λίγους μήνες ενώ τα προβλήματα που προκαλούνται από αδιάλυτα άλατα παραμένουν για χρόνια και παρουσιάζουν αντίσταση στη θεραπεία. Τα κοκκιώματα από το ζιρκόνιο έχουν παρατηρηθεί σε εργαζόμενους που χειρίζονται θερμά κράματα ζιρκονίου.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1922563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a:t>«Περιβαλλοντικές Επιδράσεις στην Αισθητική. </a:t>
            </a:r>
            <a:r>
              <a:rPr lang="el-GR" sz="2000" dirty="0" smtClean="0"/>
              <a:t>Ενότητα 2</a:t>
            </a:r>
            <a:r>
              <a:rPr lang="en-US" sz="2000" dirty="0" smtClean="0"/>
              <a:t>:</a:t>
            </a:r>
            <a:r>
              <a:rPr lang="el-GR" sz="2000" dirty="0" smtClean="0"/>
              <a:t> </a:t>
            </a:r>
            <a:r>
              <a:rPr lang="el-GR" sz="2000" dirty="0"/>
              <a:t>Ατμοσφαιρική ρύπανση και δέρμα».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Επιφάνεια δέρματος </a:t>
            </a:r>
            <a:r>
              <a:rPr lang="el-GR" sz="3000" b="0" dirty="0" smtClean="0"/>
              <a:t>1/7</a:t>
            </a:r>
            <a:endParaRPr lang="el-GR" sz="3000" b="0" dirty="0"/>
          </a:p>
        </p:txBody>
      </p:sp>
      <p:sp>
        <p:nvSpPr>
          <p:cNvPr id="3" name="Θέση περιεχομένου 2"/>
          <p:cNvSpPr>
            <a:spLocks noGrp="1"/>
          </p:cNvSpPr>
          <p:nvPr>
            <p:ph idx="1"/>
          </p:nvPr>
        </p:nvSpPr>
        <p:spPr>
          <a:xfrm>
            <a:off x="395536" y="1412776"/>
            <a:ext cx="8496944" cy="5400600"/>
          </a:xfrm>
        </p:spPr>
        <p:txBody>
          <a:bodyPr>
            <a:normAutofit/>
          </a:bodyPr>
          <a:lstStyle/>
          <a:p>
            <a:r>
              <a:rPr lang="el-GR" dirty="0"/>
              <a:t>Η εφαρμογή μιας ουσίας στην επιφάνεια του δέρματος είναι το πρώτο βήμα της διάβασης «ΟΞΙΝΟΣ ΜΑΝΔΥΑΣ». Η κερατίνη στοιβάδα καλύπτεται από μια λεπτή στοιβάδα </a:t>
            </a:r>
            <a:r>
              <a:rPr lang="el-GR" dirty="0" err="1"/>
              <a:t>λιπιδιακής</a:t>
            </a:r>
            <a:r>
              <a:rPr lang="el-GR" dirty="0"/>
              <a:t> φύσεως την οποία θα πρέπει να διαβεί η ουσία και η οποία είναι διαφόρου πάχους ανάλογα με την περιοχή. Η </a:t>
            </a:r>
            <a:r>
              <a:rPr lang="el-GR" dirty="0" err="1"/>
              <a:t>λιπιδιακή</a:t>
            </a:r>
            <a:r>
              <a:rPr lang="el-GR" dirty="0"/>
              <a:t> αυτή στοιβάδα είναι στη θερμοκρασία του σώματος, παχύρρευστη αλλά συγχρόνως βρίσκεται και σε υγρή κατάσταση στους </a:t>
            </a:r>
            <a:r>
              <a:rPr lang="el-GR" dirty="0" err="1"/>
              <a:t>τριχοθυλάκους</a:t>
            </a:r>
            <a:r>
              <a:rPr lang="el-GR" dirty="0"/>
              <a:t>, στις πτυχές της επιφάνειας και στα διάμεσα τμήματα της επιφάνειας του δέρματος.</a:t>
            </a:r>
          </a:p>
          <a:p>
            <a:r>
              <a:rPr lang="el-GR" dirty="0"/>
              <a:t>Η επόμενη στοιβάδα που πρέπει να διαχυθεί, η </a:t>
            </a:r>
            <a:r>
              <a:rPr lang="el-GR" dirty="0" err="1"/>
              <a:t>διαβαίνουσα</a:t>
            </a:r>
            <a:r>
              <a:rPr lang="el-GR" dirty="0"/>
              <a:t> ουσία, είναι η </a:t>
            </a:r>
            <a:r>
              <a:rPr lang="el-GR" dirty="0" err="1"/>
              <a:t>επιπολής</a:t>
            </a:r>
            <a:r>
              <a:rPr lang="el-GR" dirty="0"/>
              <a:t> επιφάνεια της κερατίνης η οποία αποτελείται από </a:t>
            </a:r>
            <a:r>
              <a:rPr lang="el-GR" dirty="0" err="1"/>
              <a:t>κερατινοκύτταρα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62262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Επιφάνεια δέρματος </a:t>
            </a:r>
            <a:r>
              <a:rPr lang="el-GR" sz="3000" b="0" dirty="0" smtClean="0">
                <a:solidFill>
                  <a:prstClr val="white"/>
                </a:solidFill>
              </a:rPr>
              <a:t>2/7</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dirty="0"/>
              <a:t>Η ιδιότητα του δέρματος ως «φραγμού» αποδίδεται βασικά στην ύπαρξη της κερατίνης στοιβάδας της επιδερμίδας. Όταν η επιδερμίδα καταστραφεί, έχει αποδειχθεί ότι η </a:t>
            </a:r>
            <a:r>
              <a:rPr lang="el-GR" dirty="0" err="1"/>
              <a:t>διαβατότητα</a:t>
            </a:r>
            <a:r>
              <a:rPr lang="el-GR" dirty="0"/>
              <a:t> του δέρματος σε διάφορες ουσίες αυξάνεται. Η διάβαση πάντως της ουσίας διαμέσου της κερατίνης στοιβάδας είναι αυτή που ρυθμίζει το όλο φαινόμενο της </a:t>
            </a:r>
            <a:r>
              <a:rPr lang="el-GR" dirty="0" err="1"/>
              <a:t>διαβατότητας</a:t>
            </a:r>
            <a:r>
              <a:rPr lang="el-GR" dirty="0"/>
              <a:t> γιατί στην πλειονότητα των περιπτώσεων η διάβαση από τη ζώσα επιδερμίδα και το χόριο γίνεται πολύ γρήγορα και μάλιστα σε παρόμοια ταχύτητα. Το γεγονός ότι η κερατίνη στοιβάδα αποτελείται από πλήρως </a:t>
            </a:r>
            <a:r>
              <a:rPr lang="el-GR" dirty="0" err="1"/>
              <a:t>κερατινοποιημένα</a:t>
            </a:r>
            <a:r>
              <a:rPr lang="el-GR" dirty="0"/>
              <a:t>, </a:t>
            </a:r>
            <a:r>
              <a:rPr lang="el-GR" dirty="0" err="1"/>
              <a:t>μεταβολικώς</a:t>
            </a:r>
            <a:r>
              <a:rPr lang="el-GR" dirty="0"/>
              <a:t> αδρανή κύτταρα (απουσία μεταβολικών διεργασιών), έχει σαν συνέπεια η </a:t>
            </a:r>
            <a:r>
              <a:rPr lang="el-GR" dirty="0" err="1"/>
              <a:t>διαβατότητα</a:t>
            </a:r>
            <a:r>
              <a:rPr lang="el-GR" dirty="0"/>
              <a:t> αυτής έναντι των διαφόρων ουσιών να υπόκειται στους κανόνες της παθητικής διήθησης.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152376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Επιφάνεια δέρματος </a:t>
            </a:r>
            <a:r>
              <a:rPr lang="el-GR" sz="3000" b="0" dirty="0" smtClean="0">
                <a:solidFill>
                  <a:prstClr val="white"/>
                </a:solidFill>
              </a:rPr>
              <a:t>3/7</a:t>
            </a:r>
            <a:endParaRPr lang="el-GR" dirty="0"/>
          </a:p>
        </p:txBody>
      </p:sp>
      <p:sp>
        <p:nvSpPr>
          <p:cNvPr id="3" name="Θέση περιεχομένου 2"/>
          <p:cNvSpPr>
            <a:spLocks noGrp="1"/>
          </p:cNvSpPr>
          <p:nvPr>
            <p:ph idx="1"/>
          </p:nvPr>
        </p:nvSpPr>
        <p:spPr>
          <a:xfrm>
            <a:off x="395536" y="1412776"/>
            <a:ext cx="8568952" cy="5445224"/>
          </a:xfrm>
        </p:spPr>
        <p:txBody>
          <a:bodyPr>
            <a:normAutofit fontScale="92500"/>
          </a:bodyPr>
          <a:lstStyle/>
          <a:p>
            <a:r>
              <a:rPr lang="el-GR" dirty="0"/>
              <a:t>Παρόλα αυτά η κερατίνη στοιβάδα δεν είναι αδρανής, αλλά αντίθετα μπορεί να παρουσιάζει μια συγγένεια προς ένα ιδιαίτερο διάλυμα, μπορεί να αφυδατώνεται, να διαλύεται ή γενικά να μεταβάλλεται με διάφορους τρόπους με αποτέλεσμα να τροποποιείται παράλληλα και η λειτουργία του φραγμού. Η ικανότητα της κερατίνης στοιβάδας να παρεμποδίζει την διείσδυση ουσιών μέσα στην επιδερμίδα ονομάζεται «λειτουργία φραγμού» και είναι συνεχής και αφορά όλες τις στοιβάδες της κερατίνης. Η ύπαρξη πολλαπλών στοιβάδων μέσα στην κερατίνη θεωρείται βασικός παράγοντας αναστολής της διαβάσεως των περισσοτέρων ουσιών. Η πολλαπλή δομή των στοιβάδων από εναλλασσόμενες </a:t>
            </a:r>
            <a:r>
              <a:rPr lang="el-GR" dirty="0" err="1"/>
              <a:t>λιποφιλικές</a:t>
            </a:r>
            <a:r>
              <a:rPr lang="el-GR" dirty="0"/>
              <a:t> και </a:t>
            </a:r>
            <a:r>
              <a:rPr lang="el-GR" dirty="0" err="1"/>
              <a:t>υδροφιλικές</a:t>
            </a:r>
            <a:r>
              <a:rPr lang="el-GR" dirty="0"/>
              <a:t> στοιβάδες συμβάλλει στη λειτουργία του «φραγμού». Συνεπώς οι υποκείμενες στοιβάδες της επιδερμίδας είναι σχετικά διαπερατές.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9126399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129</TotalTime>
  <Words>5416</Words>
  <Application>Microsoft Office PowerPoint</Application>
  <PresentationFormat>Προβολή στην οθόνη (4:3)</PresentationFormat>
  <Paragraphs>396</Paragraphs>
  <Slides>69</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69</vt:i4>
      </vt:variant>
    </vt:vector>
  </HeadingPairs>
  <TitlesOfParts>
    <vt:vector size="71" baseType="lpstr">
      <vt:lpstr>template</vt:lpstr>
      <vt:lpstr>OC_template_updated</vt:lpstr>
      <vt:lpstr>Περιβαλλοντικές Επιδράσεις στην Αισθητική</vt:lpstr>
      <vt:lpstr>Ρύποι 1/3</vt:lpstr>
      <vt:lpstr>Ρύποι 2/3</vt:lpstr>
      <vt:lpstr>Ρύποι 3/3</vt:lpstr>
      <vt:lpstr>Διαδερματική απορρόφηση 1/2</vt:lpstr>
      <vt:lpstr>Διαδερματική απορρόφηση 2/2</vt:lpstr>
      <vt:lpstr>Επιφάνεια δέρματος 1/7</vt:lpstr>
      <vt:lpstr>Επιφάνεια δέρματος 2/7</vt:lpstr>
      <vt:lpstr>Επιφάνεια δέρματος 3/7</vt:lpstr>
      <vt:lpstr>Επιφάνεια δέρματος 4/7</vt:lpstr>
      <vt:lpstr>Επιφάνεια δέρματος 5/7</vt:lpstr>
      <vt:lpstr>Επιφάνεια δέρματος 6/7</vt:lpstr>
      <vt:lpstr>Επιφάνεια δέρματος 7/7</vt:lpstr>
      <vt:lpstr>Δερματίτιδες εξ΄επαφής 1/4</vt:lpstr>
      <vt:lpstr>Δερματίτιδες εξ΄επαφής 2/4</vt:lpstr>
      <vt:lpstr>Δερματίτιδες εξ΄επαφής 3/4</vt:lpstr>
      <vt:lpstr>Δερματίτιδες εξ΄επαφής 4/4</vt:lpstr>
      <vt:lpstr>Δράση των ρύπων στο δέρμα 1/7</vt:lpstr>
      <vt:lpstr>Δράση των ρύπων στο δέρμα 2/7</vt:lpstr>
      <vt:lpstr>Δράση των ρύπων στο δέρμα 3/7</vt:lpstr>
      <vt:lpstr>Δράση των ρύπων στο δέρμα 4/7</vt:lpstr>
      <vt:lpstr>Δράση των ρύπων στο δέρμα 5/7</vt:lpstr>
      <vt:lpstr>Δράση των ρύπων στο δέρμα 6/7</vt:lpstr>
      <vt:lpstr>Δράση των ρύπων στο δέρμα 7/7</vt:lpstr>
      <vt:lpstr>Μέταλλα στο περιβάλλον και δέρμα (Ατμόσφαιρα - Επαγγελματικό χώρο)</vt:lpstr>
      <vt:lpstr>Αρσενικό 1/3</vt:lpstr>
      <vt:lpstr>Αρσενικό 2/3</vt:lpstr>
      <vt:lpstr>Αρσενικό 3/3</vt:lpstr>
      <vt:lpstr>Αντιμόνιο 1/3</vt:lpstr>
      <vt:lpstr>Αντιμόνιο 2/3</vt:lpstr>
      <vt:lpstr>Αντιμόνιο 3/3</vt:lpstr>
      <vt:lpstr>Αλουμίνιο</vt:lpstr>
      <vt:lpstr>Αργίλιο</vt:lpstr>
      <vt:lpstr>Βηρύλλιο 1/2</vt:lpstr>
      <vt:lpstr>Βηρύλλιο 2/2</vt:lpstr>
      <vt:lpstr>Βανάδιο</vt:lpstr>
      <vt:lpstr>Κάδμιο</vt:lpstr>
      <vt:lpstr>Κοβάλτιο 1/2</vt:lpstr>
      <vt:lpstr>Κοβάλτιο 2/2</vt:lpstr>
      <vt:lpstr>Χρώμιο 1/8</vt:lpstr>
      <vt:lpstr>Χρώμιο 2/8</vt:lpstr>
      <vt:lpstr>Χρώμιο 3/8</vt:lpstr>
      <vt:lpstr>Χρώμιο 4/8</vt:lpstr>
      <vt:lpstr>Χρώμιο 5/8</vt:lpstr>
      <vt:lpstr>Χρώμιο 6/8</vt:lpstr>
      <vt:lpstr>Χρώμιο 7/8</vt:lpstr>
      <vt:lpstr>Χρώμιο 8/8</vt:lpstr>
      <vt:lpstr>Νικέλιο 1/7</vt:lpstr>
      <vt:lpstr>Νικέλιο 2/7</vt:lpstr>
      <vt:lpstr>Νικέλιο 3/7</vt:lpstr>
      <vt:lpstr>Νικέλιο 4/7</vt:lpstr>
      <vt:lpstr>Νικέλιο 5/7</vt:lpstr>
      <vt:lpstr>Νικέλιο 6/7</vt:lpstr>
      <vt:lpstr>Νικέλιο 7/7</vt:lpstr>
      <vt:lpstr>Υδράργυρος 1/3</vt:lpstr>
      <vt:lpstr>Υδράργυρος 2/3</vt:lpstr>
      <vt:lpstr>Υδράργυρος 3/3</vt:lpstr>
      <vt:lpstr>Χαλκός 1/2</vt:lpstr>
      <vt:lpstr>Χαλκός 2/2</vt:lpstr>
      <vt:lpstr>Χρυσός 1/2</vt:lpstr>
      <vt:lpstr>Χρυσός 2/2</vt:lpstr>
      <vt:lpstr>Ζιρκόνιο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Αισθητική</dc:title>
  <dc:creator>opencourses@teiath.gr</dc:creator>
  <cp:lastModifiedBy>fkaram2</cp:lastModifiedBy>
  <cp:revision>16</cp:revision>
  <dcterms:created xsi:type="dcterms:W3CDTF">2015-11-06T11:48:52Z</dcterms:created>
  <dcterms:modified xsi:type="dcterms:W3CDTF">2015-12-08T09:55:22Z</dcterms:modified>
</cp:coreProperties>
</file>