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57" r:id="rId32"/>
    <p:sldId id="262" r:id="rId33"/>
    <p:sldId id="264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1CB9FEA-E2F4-45F3-B8C8-9CFD0C4DC0E6}" type="slidenum">
              <a:rPr lang="en-US" altLang="el-GR" sz="1200" baseline="0" smtClean="0"/>
              <a:pPr/>
              <a:t>16</a:t>
            </a:fld>
            <a:endParaRPr lang="en-US" altLang="el-GR" sz="1200" baseline="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D475483-F218-45A3-8702-6EED93642B63}" type="slidenum">
              <a:rPr lang="en-US" altLang="el-GR" sz="1200" baseline="0" smtClean="0"/>
              <a:pPr/>
              <a:t>19</a:t>
            </a:fld>
            <a:endParaRPr lang="en-US" altLang="el-GR" sz="1200" baseline="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92A4D4D-096C-457D-850F-B7B3157E5EBE}" type="slidenum">
              <a:rPr lang="en-US" altLang="el-GR" sz="1200" baseline="0" smtClean="0"/>
              <a:pPr/>
              <a:t>22</a:t>
            </a:fld>
            <a:endParaRPr lang="en-US" altLang="el-GR" sz="1200" baseline="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DF5BD0E-6EB7-4843-A1F5-8EEBC04B5CDE}" type="slidenum">
              <a:rPr lang="en-US" altLang="el-GR" sz="1200" baseline="0" smtClean="0"/>
              <a:pPr/>
              <a:t>25</a:t>
            </a:fld>
            <a:endParaRPr lang="en-US" altLang="el-GR" sz="1200" baseline="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Βιολογία, ΤΕΙ Αθήνας, Κανέλλου 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Βιολογία, ΤΕΙ Αθήνας, Κανέλλου Α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13</a:t>
            </a:r>
            <a:r>
              <a:rPr lang="el-GR" sz="2600" dirty="0" smtClean="0"/>
              <a:t>: Μείωση και φυλετικοί βιολογικοί κύκλοι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Είδη Αναπαραγωγής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b="1" dirty="0" err="1" smtClean="0"/>
              <a:t>Αφυλετική</a:t>
            </a:r>
            <a:endParaRPr lang="el-GR" b="1" dirty="0" smtClean="0"/>
          </a:p>
          <a:p>
            <a:pPr>
              <a:defRPr/>
            </a:pPr>
            <a:r>
              <a:rPr lang="el-GR" dirty="0" smtClean="0"/>
              <a:t>Υπάρχει ένας μόνο γονέας</a:t>
            </a:r>
          </a:p>
          <a:p>
            <a:pPr>
              <a:defRPr/>
            </a:pPr>
            <a:r>
              <a:rPr lang="el-GR" dirty="0" smtClean="0"/>
              <a:t>Απόγονοι είναι πανομοιότυπα αντίγραφα</a:t>
            </a:r>
          </a:p>
          <a:p>
            <a:pPr>
              <a:defRPr/>
            </a:pPr>
            <a:r>
              <a:rPr lang="el-GR" dirty="0" smtClean="0"/>
              <a:t>Όποιες γενετικές διαφορές οφείλονται σε τυχαίες αλλαγές </a:t>
            </a:r>
            <a:r>
              <a:rPr lang="en-US" dirty="0" smtClean="0"/>
              <a:t>DNA = </a:t>
            </a:r>
            <a:r>
              <a:rPr lang="el-GR" dirty="0" smtClean="0"/>
              <a:t>μεταλλάξεις</a:t>
            </a:r>
          </a:p>
          <a:p>
            <a:pPr marL="0" indent="0">
              <a:buFontTx/>
              <a:buNone/>
              <a:defRPr/>
            </a:pPr>
            <a:r>
              <a:rPr lang="el-GR" b="1" dirty="0" smtClean="0"/>
              <a:t>Φυλετική</a:t>
            </a:r>
          </a:p>
          <a:p>
            <a:pPr>
              <a:defRPr/>
            </a:pPr>
            <a:r>
              <a:rPr lang="el-GR" dirty="0" smtClean="0"/>
              <a:t>Απόγονοι διαθέτουν μοναδικό συνδυασμός γονιδίων από τους γονείς</a:t>
            </a:r>
            <a:endParaRPr lang="el-GR" dirty="0"/>
          </a:p>
        </p:txBody>
      </p:sp>
      <p:sp>
        <p:nvSpPr>
          <p:cNvPr id="1126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EB52D4F-7155-47E9-AF3E-A2C736D77762}" type="slidenum">
              <a:rPr lang="en-US" altLang="el-GR" sz="1400" baseline="0" smtClean="0"/>
              <a:pPr/>
              <a:t>9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42708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Γονιμοποίηση και μείωση εναλλάσσονται στον κύκλο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Στον άνθρωπο τα φυσιολογικά σωματικά κύτταρα είναι διπλοειδή.</a:t>
            </a:r>
          </a:p>
          <a:p>
            <a:r>
              <a:rPr lang="el-GR" altLang="el-GR" smtClean="0"/>
              <a:t>46 χρωμοσώματα από δύο σειρές των 23 (μια σειρά από κάθε γονέα)</a:t>
            </a:r>
          </a:p>
          <a:p>
            <a:r>
              <a:rPr lang="el-GR" altLang="el-GR" smtClean="0"/>
              <a:t>22 ζεύγη ομόλογων χρωμοσωμάτων (με ένα πατρικό και ένα μητρικό)</a:t>
            </a:r>
          </a:p>
          <a:p>
            <a:r>
              <a:rPr lang="el-GR" altLang="el-GR" smtClean="0"/>
              <a:t>1 ζεύγος φυλετικά χρωμοσώματα ΧΧ, ΧΥ</a:t>
            </a:r>
          </a:p>
        </p:txBody>
      </p:sp>
      <p:sp>
        <p:nvSpPr>
          <p:cNvPr id="1229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BA050C6-B93A-4880-8EA1-4B1A55326066}" type="slidenum">
              <a:rPr lang="en-US" altLang="el-GR" sz="1400" baseline="0" smtClean="0"/>
              <a:pPr/>
              <a:t>10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69047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Στάδια αναπαραγωγής στον κύκλο ζωής ανθρώπου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Κάθε σωματικό κύτταρο έχει 46 </a:t>
            </a:r>
            <a:r>
              <a:rPr lang="el-GR" b="1" dirty="0" err="1" smtClean="0"/>
              <a:t>αυτοσωματικά</a:t>
            </a:r>
            <a:r>
              <a:rPr lang="el-GR" dirty="0" smtClean="0"/>
              <a:t> χρωμοσώματα που ταξινομούνται σε 23 τύπους-&gt; δηλ κάθε τύπος εκπροσωπείται από 2 χρωμοσώματα (ίδιο μήκος)= </a:t>
            </a:r>
            <a:r>
              <a:rPr lang="el-GR" b="1" dirty="0" smtClean="0"/>
              <a:t>ομόλογα</a:t>
            </a:r>
          </a:p>
          <a:p>
            <a:pPr>
              <a:defRPr/>
            </a:pPr>
            <a:r>
              <a:rPr lang="el-GR" b="1" dirty="0" err="1" smtClean="0"/>
              <a:t>Καρυότυπος</a:t>
            </a:r>
            <a:r>
              <a:rPr lang="el-GR" b="1" dirty="0" smtClean="0"/>
              <a:t>: </a:t>
            </a:r>
            <a:r>
              <a:rPr lang="el-GR" dirty="0" smtClean="0"/>
              <a:t>Ταξινομημένη διάταξη βάσει μήκους ζεύγους χρωμοσωμάτων</a:t>
            </a:r>
          </a:p>
          <a:p>
            <a:pPr>
              <a:defRPr/>
            </a:pPr>
            <a:r>
              <a:rPr lang="el-GR" dirty="0" smtClean="0"/>
              <a:t>Εξαίρεση</a:t>
            </a:r>
            <a:r>
              <a:rPr lang="en-US" b="1" dirty="0" smtClean="0"/>
              <a:t> </a:t>
            </a:r>
            <a:r>
              <a:rPr lang="el-GR" b="1" dirty="0" smtClean="0"/>
              <a:t>φυλετικά</a:t>
            </a:r>
            <a:r>
              <a:rPr lang="el-GR" dirty="0" smtClean="0"/>
              <a:t> χρωμοσώματα</a:t>
            </a:r>
            <a:r>
              <a:rPr lang="el-GR" b="1" dirty="0" smtClean="0"/>
              <a:t> Χ, Υ</a:t>
            </a:r>
            <a:endParaRPr lang="el-GR" dirty="0" smtClean="0"/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1331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78CB91A-BFA4-4AAC-A941-203374AA11F3}" type="slidenum">
              <a:rPr lang="en-US" altLang="el-GR" sz="1400" baseline="0" smtClean="0"/>
              <a:pPr/>
              <a:t>11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69960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Φυλετικά χρωμοσώματα Χ,Υ </a:t>
            </a:r>
            <a:br>
              <a:rPr lang="el-GR" altLang="el-GR" smtClean="0"/>
            </a:b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Καθορίζουν φύλο ανθρώπου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Θηλυκά άτομα έχουν ζεύγος ομολόγων ΧΧ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Αρσενικά άτομα έχουν ζεύγος ομολόγων ΧΥ</a:t>
            </a:r>
          </a:p>
          <a:p>
            <a:pPr>
              <a:defRPr/>
            </a:pPr>
            <a:r>
              <a:rPr lang="el-GR" dirty="0" smtClean="0"/>
              <a:t>Χ,Υ έχουν λίγη ομολογία σε μικρές περιοχές δηλ </a:t>
            </a:r>
          </a:p>
          <a:p>
            <a:pPr lvl="1">
              <a:defRPr/>
            </a:pPr>
            <a:r>
              <a:rPr lang="el-GR" dirty="0" smtClean="0"/>
              <a:t>Χ έχει και άλλα γονίδια από το Υ και </a:t>
            </a:r>
          </a:p>
          <a:p>
            <a:pPr lvl="1">
              <a:defRPr/>
            </a:pPr>
            <a:r>
              <a:rPr lang="el-GR" dirty="0" smtClean="0"/>
              <a:t>Υ πιο μικρό, έχει ορισμένα διαφορετικά γονίδια από Χ</a:t>
            </a:r>
            <a:endParaRPr lang="el-GR" dirty="0"/>
          </a:p>
        </p:txBody>
      </p:sp>
      <p:sp>
        <p:nvSpPr>
          <p:cNvPr id="1434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5379CC1-FB8F-4C63-BC11-488828706B51}" type="slidenum">
              <a:rPr lang="en-US" altLang="el-GR" sz="1400" baseline="0" smtClean="0"/>
              <a:pPr/>
              <a:t>12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19729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Απλοειδή – διπλοειδή κύτταρα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46 χρωμοσώματα είναι 2 ομόλογες σειρές από 23 χρωμοσώματα με αριθμό χρωμοσωμάτων </a:t>
            </a:r>
            <a:r>
              <a:rPr lang="en-US" dirty="0" smtClean="0"/>
              <a:t>n=23</a:t>
            </a:r>
            <a:r>
              <a:rPr lang="el-GR" dirty="0" smtClean="0"/>
              <a:t> στον άνθρωπο</a:t>
            </a:r>
          </a:p>
          <a:p>
            <a:pPr marL="0" indent="0">
              <a:buFontTx/>
              <a:buNone/>
              <a:defRPr/>
            </a:pPr>
            <a:r>
              <a:rPr lang="el-GR" b="1" dirty="0" err="1" smtClean="0"/>
              <a:t>Διπλοειδή</a:t>
            </a:r>
            <a:r>
              <a:rPr lang="el-GR" dirty="0" smtClean="0"/>
              <a:t>: τα κύτταρα που φέρουν 2 ομόλογες σειρές και έχουν </a:t>
            </a:r>
            <a:r>
              <a:rPr lang="el-GR" dirty="0" err="1" smtClean="0"/>
              <a:t>διπλοειδή</a:t>
            </a:r>
            <a:r>
              <a:rPr lang="el-GR" dirty="0" smtClean="0"/>
              <a:t> αριθμό χρωμοσωμάτων 2</a:t>
            </a:r>
            <a:r>
              <a:rPr lang="en-US" dirty="0" smtClean="0"/>
              <a:t>n </a:t>
            </a:r>
            <a:r>
              <a:rPr lang="el-GR" dirty="0" smtClean="0"/>
              <a:t>πχ </a:t>
            </a:r>
            <a:r>
              <a:rPr lang="en-US" dirty="0" smtClean="0"/>
              <a:t>2n=</a:t>
            </a:r>
            <a:r>
              <a:rPr lang="el-GR" dirty="0" smtClean="0"/>
              <a:t>46 για άνθρωπο</a:t>
            </a:r>
            <a:endParaRPr lang="el-GR" dirty="0"/>
          </a:p>
          <a:p>
            <a:pPr marL="0" indent="0">
              <a:buFontTx/>
              <a:buNone/>
              <a:defRPr/>
            </a:pPr>
            <a:r>
              <a:rPr lang="el-GR" b="1" dirty="0" smtClean="0"/>
              <a:t>Απλοειδή:</a:t>
            </a:r>
            <a:r>
              <a:rPr lang="el-GR" dirty="0" smtClean="0"/>
              <a:t> Γαμέτες έχουν μια μόνο σειρά χρωμοσωμάτων, απλοειδή αριθμός </a:t>
            </a:r>
            <a:r>
              <a:rPr lang="en-US" dirty="0" smtClean="0"/>
              <a:t>n=23</a:t>
            </a:r>
            <a:endParaRPr lang="el-GR" dirty="0"/>
          </a:p>
        </p:txBody>
      </p:sp>
      <p:sp>
        <p:nvSpPr>
          <p:cNvPr id="1536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A94C0A9-46CD-4487-B640-6E2FD843CF23}" type="slidenum">
              <a:rPr lang="en-US" altLang="el-GR" sz="1400" baseline="0" smtClean="0"/>
              <a:pPr/>
              <a:t>13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89810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Γαμέτες= απλοειδή κύτταρα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Ωάριο και σπερματοζωάριο</a:t>
            </a:r>
          </a:p>
          <a:p>
            <a:pPr>
              <a:defRPr/>
            </a:pPr>
            <a:r>
              <a:rPr lang="el-GR" dirty="0" smtClean="0"/>
              <a:t>23 χρωμοσώματα =</a:t>
            </a:r>
          </a:p>
          <a:p>
            <a:pPr marL="857250" lvl="2" indent="0">
              <a:buFontTx/>
              <a:buNone/>
              <a:defRPr/>
            </a:pPr>
            <a:r>
              <a:rPr lang="el-GR" sz="3200" dirty="0" smtClean="0"/>
              <a:t>22 </a:t>
            </a:r>
            <a:r>
              <a:rPr lang="el-GR" sz="3200" dirty="0" err="1" smtClean="0"/>
              <a:t>αυτοσωματικά</a:t>
            </a:r>
            <a:r>
              <a:rPr lang="el-GR" sz="3200" dirty="0" smtClean="0"/>
              <a:t> χρωμοσώματα</a:t>
            </a:r>
          </a:p>
          <a:p>
            <a:pPr marL="857250" lvl="2" indent="0">
              <a:buFontTx/>
              <a:buNone/>
              <a:defRPr/>
            </a:pPr>
            <a:r>
              <a:rPr lang="el-GR" sz="3200" dirty="0" smtClean="0"/>
              <a:t>+1 φυλετικό χρωμόσωμα:</a:t>
            </a:r>
          </a:p>
          <a:p>
            <a:pPr marL="1314450" lvl="2" indent="-457200">
              <a:defRPr/>
            </a:pPr>
            <a:r>
              <a:rPr lang="el-GR" sz="3200" dirty="0" smtClean="0"/>
              <a:t>Αγονιμοποίητο ωάριο περιέχει Χ</a:t>
            </a:r>
          </a:p>
          <a:p>
            <a:pPr marL="1314450" lvl="2" indent="-457200">
              <a:defRPr/>
            </a:pPr>
            <a:r>
              <a:rPr lang="el-GR" sz="3200" dirty="0" smtClean="0"/>
              <a:t>Σπερματοζωάριο περίεχε είτε Χ είτε Υ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1638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9ED28DE-16B1-44C7-B299-EBFC1FB00D46}" type="slidenum">
              <a:rPr lang="en-US" altLang="el-GR" sz="1400" baseline="0" smtClean="0"/>
              <a:pPr/>
              <a:t>14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53485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Συμπεριφορά χρωμοσωμάτων στον βιολογικό κύκλο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Κύκλος ξεκινά όταν απλοειδές σπερματοζωάριο ενωθεί με απλοειδές ωάριο = ένωση γαμετών με σύντηξη πυρήνων τους = </a:t>
            </a:r>
            <a:r>
              <a:rPr lang="el-GR" b="1" dirty="0" smtClean="0"/>
              <a:t>γονιμοποίηση,</a:t>
            </a:r>
          </a:p>
          <a:p>
            <a:pPr>
              <a:defRPr/>
            </a:pPr>
            <a:r>
              <a:rPr lang="el-GR" dirty="0" smtClean="0"/>
              <a:t>Προκύπτει γονιμοποιημένο ωάριο = </a:t>
            </a:r>
            <a:r>
              <a:rPr lang="el-GR" b="1" dirty="0" err="1" smtClean="0"/>
              <a:t>ζυγωτό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l-GR" dirty="0" smtClean="0"/>
              <a:t>μονοκύτταρο </a:t>
            </a:r>
            <a:r>
              <a:rPr lang="el-GR" dirty="0" err="1" smtClean="0"/>
              <a:t>διπλοειδές</a:t>
            </a:r>
            <a:r>
              <a:rPr lang="el-GR" dirty="0" smtClean="0"/>
              <a:t>)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Καθώς οργανισμός εξελίσσεται προς ενήλικο προκύπτουν κύτταρα από </a:t>
            </a:r>
            <a:r>
              <a:rPr lang="el-GR" b="1" dirty="0" smtClean="0"/>
              <a:t>μίτωση</a:t>
            </a:r>
            <a:r>
              <a:rPr lang="el-GR" dirty="0" smtClean="0"/>
              <a:t> μεταβιβάζοντας όλα τα γονίδια</a:t>
            </a:r>
            <a:endParaRPr lang="el-GR" dirty="0"/>
          </a:p>
        </p:txBody>
      </p:sp>
      <p:sp>
        <p:nvSpPr>
          <p:cNvPr id="1741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FA88790-1592-41CD-8D6E-AFA01C24833E}" type="slidenum">
              <a:rPr lang="en-US" altLang="el-GR" sz="1400" baseline="0" smtClean="0"/>
              <a:pPr/>
              <a:t>15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1017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z="3600" smtClean="0"/>
              <a:t>Μείωση – γονιμοποίηση - μίτωση</a:t>
            </a:r>
            <a:endParaRPr lang="en-US" altLang="el-GR" sz="3600" smtClean="0"/>
          </a:p>
        </p:txBody>
      </p:sp>
      <p:sp>
        <p:nvSpPr>
          <p:cNvPr id="18435" name="3 - Θέση περιεχομένου"/>
          <p:cNvSpPr>
            <a:spLocks noGrp="1"/>
          </p:cNvSpPr>
          <p:nvPr>
            <p:ph idx="1"/>
          </p:nvPr>
        </p:nvSpPr>
        <p:spPr>
          <a:xfrm>
            <a:off x="251519" y="1484784"/>
            <a:ext cx="4041677" cy="5112568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Από την ωοθήκη και τους όρχις αντίστοιχα, παράγονται </a:t>
            </a:r>
            <a:r>
              <a:rPr lang="el-GR" altLang="el-GR" dirty="0" err="1" smtClean="0"/>
              <a:t>διπλοειδή</a:t>
            </a:r>
            <a:r>
              <a:rPr lang="el-GR" altLang="el-GR" dirty="0" smtClean="0"/>
              <a:t> τα οποία μέσω μείωσης γίνονται απλοειδή. </a:t>
            </a:r>
          </a:p>
          <a:p>
            <a:r>
              <a:rPr lang="el-GR" altLang="el-GR" dirty="0" smtClean="0"/>
              <a:t>Απλοειδές ωάριο</a:t>
            </a:r>
            <a:r>
              <a:rPr lang="en-US" altLang="el-GR" dirty="0" smtClean="0"/>
              <a:t> n</a:t>
            </a:r>
            <a:r>
              <a:rPr lang="el-GR" altLang="el-GR" dirty="0" smtClean="0"/>
              <a:t> και απλοειδές σπερματοζωάριο </a:t>
            </a:r>
            <a:r>
              <a:rPr lang="en-US" altLang="el-GR" dirty="0" smtClean="0"/>
              <a:t>n </a:t>
            </a:r>
            <a:r>
              <a:rPr lang="el-GR" altLang="el-GR" dirty="0" smtClean="0"/>
              <a:t>γονιμοποιούνται σε </a:t>
            </a:r>
            <a:r>
              <a:rPr lang="el-GR" altLang="el-GR" dirty="0" err="1" smtClean="0"/>
              <a:t>διπλοειδές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ζυγωτό</a:t>
            </a:r>
            <a:r>
              <a:rPr lang="en-US" altLang="el-GR" dirty="0" smtClean="0"/>
              <a:t> (2n=46)</a:t>
            </a:r>
            <a:endParaRPr lang="el-GR" altLang="el-GR" dirty="0" smtClean="0"/>
          </a:p>
          <a:p>
            <a:r>
              <a:rPr lang="el-GR" altLang="el-GR" dirty="0" smtClean="0"/>
              <a:t>Με τη μίτωση αναπτύσσεται ο οργανισμός σε πολυκύτταρους </a:t>
            </a:r>
            <a:r>
              <a:rPr lang="el-GR" altLang="el-GR" dirty="0" err="1" smtClean="0"/>
              <a:t>διπλοειδής</a:t>
            </a:r>
            <a:r>
              <a:rPr lang="el-GR" altLang="el-GR" dirty="0" smtClean="0"/>
              <a:t> ενήλικες (2</a:t>
            </a:r>
            <a:r>
              <a:rPr lang="en-US" altLang="el-GR" dirty="0" smtClean="0"/>
              <a:t>n=46)</a:t>
            </a:r>
            <a:endParaRPr lang="el-GR" altLang="el-GR" dirty="0" smtClean="0"/>
          </a:p>
        </p:txBody>
      </p:sp>
      <p:pic>
        <p:nvPicPr>
          <p:cNvPr id="18436" name="Picture 3" descr="13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7"/>
          <a:stretch>
            <a:fillRect/>
          </a:stretch>
        </p:blipFill>
        <p:spPr bwMode="auto">
          <a:xfrm>
            <a:off x="4293197" y="1196752"/>
            <a:ext cx="4850803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547664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14092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Μείωση = τροποποιημένος τύπος κυτταρικής διαίρεσης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Τα μόνα κύτταρα του ανθρώπου που δεν παράγονται με μίτωση είναι οι γαμέτες</a:t>
            </a:r>
          </a:p>
          <a:p>
            <a:r>
              <a:rPr lang="el-GR" altLang="el-GR" smtClean="0"/>
              <a:t>Αναπαράγονται με μείωση: μειώνεται αριθμός χρωμοσωμάτων στους γαμέτες στο μισό, αντισταθμίζοντας διπλασιασμό της γονιμοποίησης, όπου αποκαθίσταται ο διπλοειδής αριθμός</a:t>
            </a:r>
          </a:p>
        </p:txBody>
      </p:sp>
      <p:sp>
        <p:nvSpPr>
          <p:cNvPr id="1946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410D128-3DE1-40BB-B22A-DA5D192AF9C6}" type="slidenum">
              <a:rPr lang="en-US" altLang="el-GR" sz="1400" baseline="0" smtClean="0"/>
              <a:pPr/>
              <a:t>17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02313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Μείωση</a:t>
            </a:r>
            <a:endParaRPr lang="el-GR" altLang="el-GR" sz="2800" smtClean="0"/>
          </a:p>
        </p:txBody>
      </p:sp>
      <p:sp>
        <p:nvSpPr>
          <p:cNvPr id="20483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2 αδελφές χρωματίδες  είναι αντίγραφα </a:t>
            </a:r>
            <a:r>
              <a:rPr lang="el-GR" altLang="el-GR" i="1" u="sng" smtClean="0"/>
              <a:t>ενός</a:t>
            </a:r>
            <a:r>
              <a:rPr lang="el-GR" altLang="el-GR" smtClean="0"/>
              <a:t> χρωμοσώματος</a:t>
            </a:r>
          </a:p>
          <a:p>
            <a:r>
              <a:rPr lang="el-GR" altLang="el-GR" smtClean="0"/>
              <a:t>Τα 2 χρωμοσώματα ζεύγους ομολόγων χρωμοσωμάτων είναι μεμονωμένα χρωμοσώματα, προερχόμενα από </a:t>
            </a:r>
            <a:r>
              <a:rPr lang="el-GR" altLang="el-GR" i="1" u="sng" smtClean="0"/>
              <a:t>διαφορετικό</a:t>
            </a:r>
            <a:r>
              <a:rPr lang="el-GR" altLang="el-GR" smtClean="0"/>
              <a:t> γονέα</a:t>
            </a:r>
          </a:p>
          <a:p>
            <a:pPr lvl="1"/>
            <a:r>
              <a:rPr lang="el-GR" altLang="el-GR" smtClean="0"/>
              <a:t>Μπορεί να φέρουν παραλλαγές στους αντίστοιχους γενετικούς τόπους = αλληλόμορφα</a:t>
            </a:r>
          </a:p>
        </p:txBody>
      </p:sp>
      <p:sp>
        <p:nvSpPr>
          <p:cNvPr id="20485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9277F0F-52E9-497A-A253-68753903E802}" type="slidenum">
              <a:rPr lang="en-US" altLang="el-GR" sz="1400" baseline="0" smtClean="0"/>
              <a:pPr/>
              <a:t>18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1977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Κληρονομικότητα</a:t>
            </a:r>
          </a:p>
        </p:txBody>
      </p:sp>
      <p:sp>
        <p:nvSpPr>
          <p:cNvPr id="30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Κληρονομικότητα: η μεταβίβαση των χαρακτηριστικών από τη μια γενιά στην άλλη</a:t>
            </a:r>
          </a:p>
          <a:p>
            <a:r>
              <a:rPr lang="el-GR" altLang="el-GR" smtClean="0"/>
              <a:t>Στην κληρονομικότητα οφείλεται η ομοιότητα</a:t>
            </a:r>
          </a:p>
          <a:p>
            <a:r>
              <a:rPr lang="el-GR" altLang="el-GR" smtClean="0"/>
              <a:t>Οι απόγονοι δεν είναι πανομοιότυποι λόγω ποικιλίας ή ποικιλομορφίας</a:t>
            </a:r>
          </a:p>
        </p:txBody>
      </p:sp>
      <p:sp>
        <p:nvSpPr>
          <p:cNvPr id="307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0D500E6-3024-4F70-BD4E-902AAFCA47B1}" type="slidenum">
              <a:rPr lang="en-US" altLang="el-GR" sz="1400" baseline="0" smtClean="0"/>
              <a:pPr/>
              <a:t>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94024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Μίτωση και Μείωση</a:t>
            </a:r>
            <a:endParaRPr lang="en-US" altLang="el-GR" dirty="0" smtClean="0"/>
          </a:p>
        </p:txBody>
      </p:sp>
      <p:pic>
        <p:nvPicPr>
          <p:cNvPr id="21508" name="Picture 3" descr="13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9"/>
          <a:stretch>
            <a:fillRect/>
          </a:stretch>
        </p:blipFill>
        <p:spPr bwMode="auto">
          <a:xfrm>
            <a:off x="395536" y="1072405"/>
            <a:ext cx="8353425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7544" y="6442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33442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Μίτωση –</a:t>
            </a:r>
            <a:r>
              <a:rPr lang="el-GR" altLang="el-GR" dirty="0" smtClean="0"/>
              <a:t>Μείωση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sz="2400" dirty="0" smtClean="0"/>
              <a:t>Πολλά βήματα μοιάζουν</a:t>
            </a:r>
          </a:p>
          <a:p>
            <a:pPr>
              <a:defRPr/>
            </a:pPr>
            <a:r>
              <a:rPr lang="el-GR" sz="2400" dirty="0" smtClean="0"/>
              <a:t>Γίνονται μόνο μετά την ολοκλήρωση της αντιγραφής των χρωμοσωμάτων</a:t>
            </a:r>
          </a:p>
          <a:p>
            <a:pPr marL="0" indent="0">
              <a:buFontTx/>
              <a:buNone/>
              <a:defRPr/>
            </a:pPr>
            <a:r>
              <a:rPr lang="el-GR" sz="2400" dirty="0" smtClean="0"/>
              <a:t>Μίτωση </a:t>
            </a:r>
          </a:p>
          <a:p>
            <a:pPr lvl="1">
              <a:defRPr/>
            </a:pPr>
            <a:r>
              <a:rPr lang="el-GR" sz="2400" dirty="0" smtClean="0"/>
              <a:t>Παράγει 2 θυγατρικά κύτταρα πανομοιότυπα</a:t>
            </a:r>
          </a:p>
          <a:p>
            <a:pPr lvl="1">
              <a:defRPr/>
            </a:pPr>
            <a:r>
              <a:rPr lang="el-GR" sz="2400" dirty="0" smtClean="0"/>
              <a:t>μπορεί να συμβεί τόσο στα απλοειδή όσο και στα </a:t>
            </a:r>
            <a:r>
              <a:rPr lang="el-GR" sz="2400" dirty="0" err="1" smtClean="0"/>
              <a:t>διπλοειδή</a:t>
            </a:r>
            <a:r>
              <a:rPr lang="el-GR" sz="2400" dirty="0" smtClean="0"/>
              <a:t> κύτταρα</a:t>
            </a:r>
          </a:p>
          <a:p>
            <a:pPr lvl="1">
              <a:defRPr/>
            </a:pPr>
            <a:r>
              <a:rPr lang="el-GR" sz="2400" dirty="0" smtClean="0"/>
              <a:t>Σύναψη και </a:t>
            </a:r>
            <a:r>
              <a:rPr lang="el-GR" sz="2400" dirty="0" err="1" smtClean="0"/>
              <a:t>επιχιασμός</a:t>
            </a:r>
            <a:r>
              <a:rPr lang="el-GR" sz="2400" dirty="0" smtClean="0"/>
              <a:t> δε συμβαίνουν κατά τα μίτωση (φυσιολογικά)</a:t>
            </a:r>
          </a:p>
          <a:p>
            <a:pPr marL="0" indent="0">
              <a:buFontTx/>
              <a:buNone/>
              <a:defRPr/>
            </a:pPr>
            <a:r>
              <a:rPr lang="el-GR" sz="2400" dirty="0" smtClean="0"/>
              <a:t>Μείωση </a:t>
            </a:r>
          </a:p>
          <a:p>
            <a:pPr lvl="1">
              <a:defRPr/>
            </a:pPr>
            <a:r>
              <a:rPr lang="el-GR" sz="2400" dirty="0" smtClean="0"/>
              <a:t>Παράγει 4 θυγατρικά κύτταρα διαφορετικά</a:t>
            </a:r>
          </a:p>
          <a:p>
            <a:pPr lvl="1">
              <a:defRPr/>
            </a:pPr>
            <a:r>
              <a:rPr lang="el-GR" sz="2400" dirty="0" smtClean="0"/>
              <a:t>μπορεί να συμβεί μόνο στα </a:t>
            </a:r>
            <a:r>
              <a:rPr lang="el-GR" sz="2400" dirty="0" err="1" smtClean="0"/>
              <a:t>διπλοειδή</a:t>
            </a:r>
            <a:r>
              <a:rPr lang="el-GR" sz="2400" dirty="0" smtClean="0"/>
              <a:t>  κύτταρα</a:t>
            </a:r>
          </a:p>
        </p:txBody>
      </p:sp>
      <p:sp>
        <p:nvSpPr>
          <p:cNvPr id="2253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EB5EA6E-D709-4FDE-9378-0A64F7B05DDA}" type="slidenum">
              <a:rPr lang="en-US" altLang="el-GR" sz="1400" baseline="0" smtClean="0"/>
              <a:pPr/>
              <a:t>20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98085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Ανεξάρτητος συνδυασμός χρωμοσωμάτων</a:t>
            </a: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Τυχαίος προσανατολισμός των ζευγών των ομόλογων χρωμοσωμάτων στη μετάφραση της μείωσης</a:t>
            </a:r>
          </a:p>
          <a:p>
            <a:r>
              <a:rPr lang="el-GR" altLang="el-GR" smtClean="0"/>
              <a:t>2</a:t>
            </a:r>
            <a:r>
              <a:rPr lang="en-US" altLang="el-GR" baseline="30000" smtClean="0"/>
              <a:t>n</a:t>
            </a:r>
            <a:r>
              <a:rPr lang="en-US" altLang="el-GR" smtClean="0"/>
              <a:t> </a:t>
            </a:r>
            <a:r>
              <a:rPr lang="el-GR" altLang="el-GR" smtClean="0"/>
              <a:t>είναι οι πιθανότητες συνδυασμών κατά την ανεξάρτητη κατανομή χρωμοσωμάτων στη μείωση</a:t>
            </a:r>
          </a:p>
          <a:p>
            <a:r>
              <a:rPr lang="el-GR" altLang="el-GR" smtClean="0"/>
              <a:t>2</a:t>
            </a:r>
            <a:r>
              <a:rPr lang="el-GR" altLang="el-GR" baseline="30000" smtClean="0"/>
              <a:t>23</a:t>
            </a:r>
            <a:r>
              <a:rPr lang="en-US" altLang="el-GR" smtClean="0"/>
              <a:t> </a:t>
            </a:r>
            <a:r>
              <a:rPr lang="el-GR" altLang="el-GR" smtClean="0"/>
              <a:t>= 8,4 εκατ για τον άνθρωπο</a:t>
            </a:r>
          </a:p>
        </p:txBody>
      </p:sp>
      <p:sp>
        <p:nvSpPr>
          <p:cNvPr id="2355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A27ADB8-8D29-42DD-969E-C001CDB79819}" type="slidenum">
              <a:rPr lang="en-US" altLang="el-GR" sz="1400" baseline="0" smtClean="0"/>
              <a:pPr/>
              <a:t>21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6810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dirty="0" smtClean="0"/>
              <a:t>Ανεξάρτητος συνδυασμός χρωμοσωμάτων</a:t>
            </a:r>
            <a:endParaRPr lang="en-US" altLang="el-GR" dirty="0" smtClean="0"/>
          </a:p>
        </p:txBody>
      </p:sp>
      <p:sp>
        <p:nvSpPr>
          <p:cNvPr id="24579" name="7 - Θέση κει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Α τυχαίος συνδυασμός </a:t>
            </a:r>
          </a:p>
        </p:txBody>
      </p:sp>
      <p:sp>
        <p:nvSpPr>
          <p:cNvPr id="24581" name="9 - Θέση κειμένου"/>
          <p:cNvSpPr>
            <a:spLocks noGrp="1"/>
          </p:cNvSpPr>
          <p:nvPr>
            <p:ph type="body" sz="quarter" idx="4294967295"/>
          </p:nvPr>
        </p:nvSpPr>
        <p:spPr>
          <a:xfrm>
            <a:off x="5083489" y="1484784"/>
            <a:ext cx="4041775" cy="977900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Β τυχαίος συνδυασμός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1026" name="Picture 2" descr="C:\Users\fkaram2\Desktop\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7916"/>
            <a:ext cx="3633788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karam2\Desktop\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2209"/>
            <a:ext cx="3389312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Γενετική ποικιλομορφία</a:t>
            </a:r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smtClean="0"/>
              <a:t>Επιχιασμός</a:t>
            </a:r>
            <a:r>
              <a:rPr lang="el-GR" altLang="el-GR" smtClean="0"/>
              <a:t>: Στη μείωση γίνεται αναδιάταξη γενετικών τόπων μεταξύ αδελφών χρωματίδων</a:t>
            </a:r>
          </a:p>
          <a:p>
            <a:r>
              <a:rPr lang="el-GR" altLang="el-GR" b="1" smtClean="0"/>
              <a:t>Μεταλλάξεις</a:t>
            </a:r>
            <a:r>
              <a:rPr lang="el-GR" altLang="el-GR" smtClean="0"/>
              <a:t> = αλλαγές στο </a:t>
            </a:r>
            <a:r>
              <a:rPr lang="en-US" altLang="el-GR" smtClean="0"/>
              <a:t>DNA </a:t>
            </a:r>
            <a:r>
              <a:rPr lang="el-GR" altLang="el-GR" smtClean="0"/>
              <a:t>ενός οργανισμού δημιουργούν τις διαφορετικές εκδοχές των γονιδίων που είναι γνωστές ως </a:t>
            </a:r>
            <a:r>
              <a:rPr lang="el-GR" altLang="el-GR" b="1" smtClean="0"/>
              <a:t>αλληλόμορφα</a:t>
            </a:r>
          </a:p>
          <a:p>
            <a:r>
              <a:rPr lang="el-GR" altLang="el-GR" smtClean="0"/>
              <a:t>Κάθε άτομο ενός είδους έχει δικό του μοναδικό συνδυασμό γνωρισμάτων</a:t>
            </a:r>
          </a:p>
        </p:txBody>
      </p:sp>
      <p:sp>
        <p:nvSpPr>
          <p:cNvPr id="2560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A0A3E40-471F-44EC-A3BB-4690A0F95C4F}" type="slidenum">
              <a:rPr lang="en-US" altLang="el-GR" sz="1400" baseline="0" smtClean="0"/>
              <a:pPr/>
              <a:t>23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408297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Επιχιασμός</a:t>
            </a:r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 smtClean="0"/>
              <a:t>Ο </a:t>
            </a:r>
            <a:r>
              <a:rPr lang="el-GR" altLang="el-GR" sz="2600" dirty="0" err="1" smtClean="0"/>
              <a:t>επιχιασμός</a:t>
            </a:r>
            <a:r>
              <a:rPr lang="el-GR" altLang="el-GR" sz="2600" dirty="0" smtClean="0"/>
              <a:t> παράγει αναδυόμενα χρωμοσώματα δηλαδή χρωμοσώματα με γονίδια (</a:t>
            </a:r>
            <a:r>
              <a:rPr lang="en-US" altLang="el-GR" sz="2600" dirty="0" smtClean="0"/>
              <a:t>DNA) </a:t>
            </a:r>
            <a:r>
              <a:rPr lang="el-GR" altLang="el-GR" sz="2600" dirty="0" smtClean="0"/>
              <a:t>και από τους δύο γονείς</a:t>
            </a:r>
          </a:p>
          <a:p>
            <a:r>
              <a:rPr lang="el-GR" altLang="el-GR" sz="2600" dirty="0" smtClean="0"/>
              <a:t>Σε κάθε απλό </a:t>
            </a:r>
            <a:r>
              <a:rPr lang="el-GR" altLang="el-GR" sz="2600" dirty="0" err="1" smtClean="0"/>
              <a:t>επιχιασμό</a:t>
            </a:r>
            <a:r>
              <a:rPr lang="el-GR" altLang="el-GR" sz="2600" dirty="0" smtClean="0"/>
              <a:t> πρωτεΐνες επεξεργάζονται την ανταλλαγή αντίστοιχων τμημάτων </a:t>
            </a:r>
            <a:r>
              <a:rPr lang="en-US" altLang="el-GR" sz="2600" dirty="0" smtClean="0"/>
              <a:t>DNA</a:t>
            </a:r>
            <a:r>
              <a:rPr lang="el-GR" altLang="el-GR" sz="2600" dirty="0" smtClean="0"/>
              <a:t> ανάμεσα στις 2 </a:t>
            </a:r>
            <a:r>
              <a:rPr lang="el-GR" altLang="el-GR" sz="2600" b="1" dirty="0" smtClean="0"/>
              <a:t>μη</a:t>
            </a:r>
            <a:r>
              <a:rPr lang="el-GR" altLang="el-GR" sz="2600" dirty="0" smtClean="0"/>
              <a:t> αδελφές </a:t>
            </a:r>
            <a:r>
              <a:rPr lang="el-GR" altLang="el-GR" sz="2600" dirty="0" err="1" smtClean="0"/>
              <a:t>χρωματίδες</a:t>
            </a:r>
            <a:r>
              <a:rPr lang="el-GR" altLang="el-GR" sz="2600" dirty="0" smtClean="0"/>
              <a:t>, δηλ μια μητρική και μια πατρική ενός ζεύγους ομόλογων χρωμοσωμάτων</a:t>
            </a:r>
          </a:p>
        </p:txBody>
      </p:sp>
      <p:sp>
        <p:nvSpPr>
          <p:cNvPr id="2662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F89CFEE-62D7-4679-A10C-8E95CBC617B6}" type="slidenum">
              <a:rPr lang="en-US" altLang="el-GR" sz="1400" baseline="0" smtClean="0"/>
              <a:pPr/>
              <a:t>24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87912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l-GR" altLang="el-GR" sz="3600" smtClean="0"/>
              <a:t>Αποτελέσματα επιχιασμού μείωσης</a:t>
            </a:r>
            <a:endParaRPr lang="en-US" altLang="el-GR" sz="3600" smtClean="0"/>
          </a:p>
        </p:txBody>
      </p:sp>
      <p:pic>
        <p:nvPicPr>
          <p:cNvPr id="27652" name="Picture 3" descr="1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"/>
          <a:stretch>
            <a:fillRect/>
          </a:stretch>
        </p:blipFill>
        <p:spPr bwMode="auto">
          <a:xfrm>
            <a:off x="1403648" y="1340768"/>
            <a:ext cx="6915150" cy="55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72008" y="65664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© CAMPBELL </a:t>
            </a:r>
            <a:r>
              <a:rPr lang="el-GR" sz="1200" dirty="0">
                <a:latin typeface="+mn-lt"/>
              </a:rPr>
              <a:t>– REECE, ΒΙΟΛΟΓΙΑ ΤΟΜΟΣ Ι, ΠΕΚ 2010</a:t>
            </a:r>
          </a:p>
        </p:txBody>
      </p:sp>
    </p:spTree>
    <p:extLst>
      <p:ext uri="{BB962C8B-B14F-4D97-AF65-F5344CB8AC3E}">
        <p14:creationId xmlns:p14="http://schemas.microsoft.com/office/powerpoint/2010/main" val="13840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Τυχαία γονιμοποίηση</a:t>
            </a:r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2</a:t>
            </a:r>
            <a:r>
              <a:rPr lang="el-GR" altLang="el-GR" baseline="30000" smtClean="0"/>
              <a:t>23 </a:t>
            </a:r>
            <a:r>
              <a:rPr lang="el-GR" altLang="el-GR" smtClean="0"/>
              <a:t>της μητέρας </a:t>
            </a:r>
            <a:r>
              <a:rPr lang="en-US" altLang="el-GR" smtClean="0"/>
              <a:t>x </a:t>
            </a:r>
            <a:r>
              <a:rPr lang="el-GR" altLang="el-GR" smtClean="0"/>
              <a:t>2</a:t>
            </a:r>
            <a:r>
              <a:rPr lang="el-GR" altLang="el-GR" baseline="30000" smtClean="0"/>
              <a:t>23</a:t>
            </a:r>
            <a:r>
              <a:rPr lang="en-US" altLang="el-GR" smtClean="0"/>
              <a:t> </a:t>
            </a:r>
            <a:r>
              <a:rPr lang="el-GR" altLang="el-GR" smtClean="0"/>
              <a:t>του πατέρα = 70 τρισεκατομμύρια συνδυασμοί του ζυγωτού </a:t>
            </a:r>
          </a:p>
        </p:txBody>
      </p:sp>
      <p:sp>
        <p:nvSpPr>
          <p:cNvPr id="2867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3F0222E-FCD5-4DFE-84DB-60021C99EEC4}" type="slidenum">
              <a:rPr lang="en-US" altLang="el-GR" sz="1400" baseline="0" smtClean="0"/>
              <a:pPr/>
              <a:t>26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362015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Γενετική ποικιλομορφία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Συνοπτικά οφείλεται</a:t>
            </a:r>
          </a:p>
          <a:p>
            <a:pPr>
              <a:defRPr/>
            </a:pPr>
            <a:r>
              <a:rPr lang="el-GR" dirty="0" smtClean="0"/>
              <a:t>Στον ανεξάρτητο συνδυασμό των χρωμοσωμάτων κατά τη μείωση</a:t>
            </a:r>
          </a:p>
          <a:p>
            <a:pPr>
              <a:defRPr/>
            </a:pPr>
            <a:r>
              <a:rPr lang="el-GR" dirty="0" smtClean="0"/>
              <a:t>Στον </a:t>
            </a:r>
            <a:r>
              <a:rPr lang="el-GR" dirty="0" err="1" smtClean="0"/>
              <a:t>επιχιασμό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Στην τυχαία γονιμοποίηση των ωαρίων με τα σπερματοζωάρια</a:t>
            </a:r>
          </a:p>
          <a:p>
            <a:pPr marL="0" indent="0"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2970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8E9B437-39F1-4CC4-8EF6-4B6549DCE8AA}" type="slidenum">
              <a:rPr lang="en-US" altLang="el-GR" sz="1400" baseline="0" smtClean="0"/>
              <a:pPr/>
              <a:t>27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8010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Εξελικτική σημασία της γενετικής ποικιλομορφίας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ποικιλομορφία είναι η πρώτη ύλη για την εξέλιξη μέσω φυσικής επιλογής</a:t>
            </a:r>
          </a:p>
          <a:p>
            <a:r>
              <a:rPr lang="el-GR" altLang="el-GR" smtClean="0"/>
              <a:t>Αρχική πηγή είναι οι μεταλλάξεις</a:t>
            </a:r>
          </a:p>
          <a:p>
            <a:r>
              <a:rPr lang="el-GR" altLang="el-GR" smtClean="0"/>
              <a:t>Η δημιουργία νέων συνδυασμών από παραλλαγές γονιδίων κατά την αναπαραγωγή αυξάνει ποικιλομορφία</a:t>
            </a:r>
          </a:p>
        </p:txBody>
      </p:sp>
      <p:sp>
        <p:nvSpPr>
          <p:cNvPr id="307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89130CC-4D81-4BCD-A6E0-14CB6FF73299}" type="slidenum">
              <a:rPr lang="en-US" altLang="el-GR" sz="1400" baseline="0" smtClean="0"/>
              <a:pPr/>
              <a:t>28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97491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Γενετική 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Είναι </a:t>
            </a:r>
            <a:r>
              <a:rPr lang="el-GR" altLang="el-GR" dirty="0" smtClean="0"/>
              <a:t>η επιστήμη της μελέτης της κληρονομικότητας  και της κληρονομικής ποικιλομορφίας</a:t>
            </a:r>
          </a:p>
          <a:p>
            <a:endParaRPr lang="el-GR" altLang="el-GR" dirty="0" smtClean="0"/>
          </a:p>
        </p:txBody>
      </p:sp>
      <p:sp>
        <p:nvSpPr>
          <p:cNvPr id="410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F7D48BC-0947-4F90-8278-2FC1B4C9558F}" type="slidenum">
              <a:rPr lang="en-US" altLang="el-GR" sz="1400" baseline="0" smtClean="0"/>
              <a:pPr/>
              <a:t>2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795690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«Βιολογία. Ενότητα </a:t>
            </a:r>
            <a:r>
              <a:rPr lang="el-GR" sz="2000" dirty="0" smtClean="0"/>
              <a:t>13</a:t>
            </a:r>
            <a:r>
              <a:rPr lang="en-US" sz="2000" dirty="0" smtClean="0"/>
              <a:t>:</a:t>
            </a:r>
            <a:r>
              <a:rPr lang="el-GR" sz="2000" dirty="0"/>
              <a:t> Μείωση και φυλετικοί βιολογικοί κύκλοι».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Αριθμός χρωμοσωμάτων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l-GR" dirty="0" smtClean="0"/>
              <a:t>Οι διεργασίες της</a:t>
            </a:r>
          </a:p>
          <a:p>
            <a:pPr>
              <a:defRPr/>
            </a:pPr>
            <a:r>
              <a:rPr lang="el-GR" dirty="0" smtClean="0"/>
              <a:t>μείωσης = ειδικός κυτταρικός τύπος διαίρεσης, και της </a:t>
            </a:r>
          </a:p>
          <a:p>
            <a:pPr>
              <a:defRPr/>
            </a:pPr>
            <a:r>
              <a:rPr lang="el-GR" dirty="0" smtClean="0"/>
              <a:t>γονιμοποίησης  = σύντηξη ωαρίου με σπερματοζωάριο 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διατηρούν σταθερό τον αριθμό χρωμοσωμάτων ενός είδους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512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1494A64-DCA9-401C-BE86-3E0136E0221A}" type="slidenum">
              <a:rPr lang="en-US" altLang="el-GR" sz="1400" baseline="0" smtClean="0"/>
              <a:pPr/>
              <a:t>3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30979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Κληρονόμηση γονιδίων</a:t>
            </a:r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Γονίδια= μονάδες κληρονομικότητας στις οποίες είναι κωδικοποιημένη η πληροφορία που μεταβιβάζεται από τους γονείς στους απογόνους</a:t>
            </a:r>
          </a:p>
          <a:p>
            <a:r>
              <a:rPr lang="el-GR" altLang="el-GR" dirty="0" smtClean="0"/>
              <a:t>Τα γονίδια ευθύνονται για τις ομοιότητες</a:t>
            </a:r>
          </a:p>
          <a:p>
            <a:r>
              <a:rPr lang="el-GR" altLang="el-GR" dirty="0" smtClean="0"/>
              <a:t>Κάθε γονίδιο στο </a:t>
            </a:r>
            <a:r>
              <a:rPr lang="en-US" altLang="el-GR" dirty="0" smtClean="0"/>
              <a:t>DNA</a:t>
            </a:r>
            <a:r>
              <a:rPr lang="el-GR" altLang="el-GR" dirty="0" smtClean="0"/>
              <a:t> ενός οργανισμού βρίσκεται σε συγκεκριμένο γενετικό τόπο σε συγκεκριμένο χρωμόσωμα. Κληρονομούμε μια σειρά (ομόλογων) χρωμοσωμάτων από μητέρα και μια από πατέρα  </a:t>
            </a:r>
          </a:p>
        </p:txBody>
      </p:sp>
      <p:sp>
        <p:nvSpPr>
          <p:cNvPr id="614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FC034AA-948A-46EF-8901-47C240359E62}" type="slidenum">
              <a:rPr lang="en-US" altLang="el-GR" sz="1400" baseline="0" smtClean="0"/>
              <a:pPr/>
              <a:t>4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01872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Σύνθεση πρωτεϊνών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Στα κύτταρα τα περισσότερα γονίδια προγραμματίζουν τη σύνθεση εξειδικευμένων ενζύμων και άλλων πρωτεϊνών από τη συσσωρευμένη δράση των οποίων προκύπτουν τα κληρονομικά χαρακτηριστικά του οργανισμού.</a:t>
            </a:r>
          </a:p>
        </p:txBody>
      </p:sp>
      <p:sp>
        <p:nvSpPr>
          <p:cNvPr id="717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9443959-0D80-4F67-A282-3BD4F1F6CD82}" type="slidenum">
              <a:rPr lang="en-US" altLang="el-GR" sz="1400" baseline="0" smtClean="0"/>
              <a:pPr/>
              <a:t>5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240064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DNA</a:t>
            </a:r>
            <a:endParaRPr lang="el-GR" altLang="el-GR" smtClean="0"/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γενετικό πρόγραμμα είναι γραμμένο στη γλώσσα </a:t>
            </a:r>
            <a:r>
              <a:rPr lang="en-US" altLang="el-GR" smtClean="0"/>
              <a:t>DNA </a:t>
            </a:r>
            <a:r>
              <a:rPr lang="el-GR" altLang="el-GR" smtClean="0"/>
              <a:t>(= πολυμερές από συνδυασμούς 4 νουκλεοτιδίων σε συγκεκριμένη αλληλουχία)</a:t>
            </a:r>
            <a:endParaRPr lang="en-US" altLang="el-GR" smtClean="0"/>
          </a:p>
          <a:p>
            <a:r>
              <a:rPr lang="el-GR" altLang="el-GR" smtClean="0"/>
              <a:t>Υπάρχει προκαθορισμένη αντιστοίχιση κάθε γνωρίσματος με το </a:t>
            </a:r>
            <a:r>
              <a:rPr lang="en-US" altLang="el-GR" smtClean="0"/>
              <a:t>DNA</a:t>
            </a:r>
            <a:endParaRPr lang="el-GR" altLang="el-GR" smtClean="0"/>
          </a:p>
          <a:p>
            <a:r>
              <a:rPr lang="el-GR" altLang="el-GR" smtClean="0"/>
              <a:t>Η μεταβίβαση των χαρακτηριστικών γίνεται σε μοριακό επίπεδο με την ακριβή αντιγραφή του </a:t>
            </a:r>
            <a:r>
              <a:rPr lang="en-US" altLang="el-GR" smtClean="0"/>
              <a:t>DNA</a:t>
            </a:r>
            <a:endParaRPr lang="el-GR" altLang="el-GR" smtClean="0"/>
          </a:p>
          <a:p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819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328B308-E678-4194-8FBC-3BA3D3BB20B6}" type="slidenum">
              <a:rPr lang="en-US" altLang="el-GR" sz="1400" baseline="0" smtClean="0"/>
              <a:pPr/>
              <a:t>6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61502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Χρωμοσώματα, </a:t>
            </a:r>
            <a:r>
              <a:rPr lang="en-US" altLang="el-GR" smtClean="0"/>
              <a:t>DNA</a:t>
            </a:r>
            <a:r>
              <a:rPr lang="el-GR" altLang="el-GR" smtClean="0"/>
              <a:t>, γονίδια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</a:t>
            </a:r>
            <a:r>
              <a:rPr lang="en-US" altLang="el-GR" smtClean="0"/>
              <a:t>DNA</a:t>
            </a:r>
            <a:r>
              <a:rPr lang="el-GR" altLang="el-GR" smtClean="0"/>
              <a:t> βρίσκεται συσκευασμένο στα χρωμοσώματα στον πυρήνα </a:t>
            </a:r>
          </a:p>
          <a:p>
            <a:r>
              <a:rPr lang="el-GR" altLang="el-GR" smtClean="0"/>
              <a:t>Κάθε χρωμόσωμα έχει ένα μόριο </a:t>
            </a:r>
            <a:r>
              <a:rPr lang="en-US" altLang="el-GR" smtClean="0"/>
              <a:t>DNA</a:t>
            </a:r>
            <a:r>
              <a:rPr lang="el-GR" altLang="el-GR" smtClean="0"/>
              <a:t> με πολλά γονίδια σε ειδική θέση (</a:t>
            </a:r>
            <a:r>
              <a:rPr lang="el-GR" altLang="el-GR" b="1" smtClean="0"/>
              <a:t>γενετικός τόπος</a:t>
            </a:r>
            <a:r>
              <a:rPr lang="el-GR" altLang="el-GR" smtClean="0"/>
              <a:t>) και με συγκεκριμένα αλληλουχία νουκλεοτιδίων το καθένα</a:t>
            </a:r>
          </a:p>
          <a:p>
            <a:r>
              <a:rPr lang="el-GR" altLang="el-GR" smtClean="0"/>
              <a:t>Αριθμός χρωμοσωμάτων είναι συγκριμένος για κάθε είδος πχ 46 σε κάθε κύτταρο του ανθρώπου</a:t>
            </a:r>
          </a:p>
        </p:txBody>
      </p:sp>
      <p:sp>
        <p:nvSpPr>
          <p:cNvPr id="92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A498624-ED71-4A81-A497-EBB17946B0BB}" type="slidenum">
              <a:rPr lang="en-US" altLang="el-GR" sz="1400" baseline="0" smtClean="0"/>
              <a:pPr/>
              <a:t>7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306915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Γαμέτες = </a:t>
            </a:r>
            <a:br>
              <a:rPr lang="el-GR" altLang="el-GR" smtClean="0"/>
            </a:br>
            <a:r>
              <a:rPr lang="el-GR" altLang="el-GR" smtClean="0"/>
              <a:t>αναπαρωγικά κύτταρα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Στα ζώα και τα φυτά</a:t>
            </a:r>
          </a:p>
          <a:p>
            <a:pPr>
              <a:defRPr/>
            </a:pPr>
            <a:r>
              <a:rPr lang="el-GR" dirty="0" smtClean="0"/>
              <a:t>Τα οχήματα τα οποία μεταβιβάζουν τα γονίδια από τη μια γενιά στην άλλη</a:t>
            </a:r>
          </a:p>
          <a:p>
            <a:pPr>
              <a:defRPr/>
            </a:pPr>
            <a:r>
              <a:rPr lang="el-GR" dirty="0" smtClean="0"/>
              <a:t>Στη γονιμοποίηση το σπερματοζωάριο ενώνεται με το ωάριο και μεταφέρουν τα γονίδια και των 2 γονέων στους απογόνους</a:t>
            </a:r>
          </a:p>
          <a:p>
            <a:pPr marL="0" indent="0">
              <a:buFontTx/>
              <a:buNone/>
              <a:defRPr/>
            </a:pPr>
            <a:r>
              <a:rPr lang="el-GR" dirty="0"/>
              <a:t>(</a:t>
            </a:r>
            <a:r>
              <a:rPr lang="el-GR" dirty="0" smtClean="0"/>
              <a:t>Σωματικά κύτταρα = μη αναπαραγωγικά)</a:t>
            </a:r>
            <a:endParaRPr lang="el-GR" dirty="0"/>
          </a:p>
        </p:txBody>
      </p:sp>
      <p:sp>
        <p:nvSpPr>
          <p:cNvPr id="1024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59AB2DF-35DB-4A50-B8B2-1821A542EAD6}" type="slidenum">
              <a:rPr lang="en-US" altLang="el-GR" sz="1400" baseline="0" smtClean="0"/>
              <a:pPr/>
              <a:t>8</a:t>
            </a:fld>
            <a:endParaRPr lang="en-US" altLang="el-GR" sz="1400" baseline="0" smtClean="0"/>
          </a:p>
        </p:txBody>
      </p:sp>
    </p:spTree>
    <p:extLst>
      <p:ext uri="{BB962C8B-B14F-4D97-AF65-F5344CB8AC3E}">
        <p14:creationId xmlns:p14="http://schemas.microsoft.com/office/powerpoint/2010/main" val="1782935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</TotalTime>
  <Words>1618</Words>
  <Application>Microsoft Office PowerPoint</Application>
  <PresentationFormat>Προβολή στην οθόνη (4:3)</PresentationFormat>
  <Paragraphs>216</Paragraphs>
  <Slides>36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template</vt:lpstr>
      <vt:lpstr>OC_template_updated</vt:lpstr>
      <vt:lpstr>Βιολογία</vt:lpstr>
      <vt:lpstr>Κληρονομικότητα</vt:lpstr>
      <vt:lpstr>Γενετική </vt:lpstr>
      <vt:lpstr>Αριθμός χρωμοσωμάτων</vt:lpstr>
      <vt:lpstr>Κληρονόμηση γονιδίων</vt:lpstr>
      <vt:lpstr>Σύνθεση πρωτεϊνών</vt:lpstr>
      <vt:lpstr>DNA</vt:lpstr>
      <vt:lpstr>Χρωμοσώματα, DNA, γονίδια</vt:lpstr>
      <vt:lpstr>Γαμέτες =  αναπαρωγικά κύτταρα</vt:lpstr>
      <vt:lpstr>Είδη Αναπαραγωγής</vt:lpstr>
      <vt:lpstr>Γονιμοποίηση και μείωση εναλλάσσονται στον κύκλο</vt:lpstr>
      <vt:lpstr>Στάδια αναπαραγωγής στον κύκλο ζωής ανθρώπου</vt:lpstr>
      <vt:lpstr>Φυλετικά χρωμοσώματα Χ,Υ  </vt:lpstr>
      <vt:lpstr>Απλοειδή – διπλοειδή κύτταρα</vt:lpstr>
      <vt:lpstr>Γαμέτες= απλοειδή κύτταρα</vt:lpstr>
      <vt:lpstr>Συμπεριφορά χρωμοσωμάτων στον βιολογικό κύκλο</vt:lpstr>
      <vt:lpstr>Μείωση – γονιμοποίηση - μίτωση</vt:lpstr>
      <vt:lpstr>Μείωση = τροποποιημένος τύπος κυτταρικής διαίρεσης</vt:lpstr>
      <vt:lpstr>Μείωση</vt:lpstr>
      <vt:lpstr>Μίτωση και Μείωση</vt:lpstr>
      <vt:lpstr>Μίτωση –Μείωση</vt:lpstr>
      <vt:lpstr>Ανεξάρτητος συνδυασμός χρωμοσωμάτων</vt:lpstr>
      <vt:lpstr>Ανεξάρτητος συνδυασμός χρωμοσωμάτων</vt:lpstr>
      <vt:lpstr>Γενετική ποικιλομορφία</vt:lpstr>
      <vt:lpstr>Επιχιασμός</vt:lpstr>
      <vt:lpstr>Αποτελέσματα επιχιασμού μείωσης</vt:lpstr>
      <vt:lpstr>Τυχαία γονιμοποίηση</vt:lpstr>
      <vt:lpstr>Γενετική ποικιλομορφία</vt:lpstr>
      <vt:lpstr>Εξελικτική σημασία της γενετικής ποικιλομορφίας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Βιολογία</dc:title>
  <dc:creator>opencourses@teiath.gr</dc:creator>
  <cp:lastModifiedBy>fkaram2</cp:lastModifiedBy>
  <cp:revision>2</cp:revision>
  <dcterms:created xsi:type="dcterms:W3CDTF">2015-12-11T11:57:33Z</dcterms:created>
  <dcterms:modified xsi:type="dcterms:W3CDTF">2015-12-11T12:08:45Z</dcterms:modified>
</cp:coreProperties>
</file>