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 id="2147483684" r:id="rId2"/>
    <p:sldMasterId id="2147483696" r:id="rId3"/>
  </p:sldMasterIdLst>
  <p:notesMasterIdLst>
    <p:notesMasterId r:id="rId36"/>
  </p:notesMasterIdLst>
  <p:handoutMasterIdLst>
    <p:handoutMasterId r:id="rId37"/>
  </p:handoutMasterIdLst>
  <p:sldIdLst>
    <p:sldId id="256"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57" r:id="rId29"/>
    <p:sldId id="262" r:id="rId30"/>
    <p:sldId id="264" r:id="rId31"/>
    <p:sldId id="269" r:id="rId32"/>
    <p:sldId id="270" r:id="rId33"/>
    <p:sldId id="266" r:id="rId34"/>
    <p:sldId id="261" r:id="rId35"/>
  </p:sldIdLst>
  <p:sldSz cx="9144000" cy="6858000" type="screen4x3"/>
  <p:notesSz cx="7104063" cy="10234613"/>
  <p:custDataLst>
    <p:tags r:id="rId38"/>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5" d="100"/>
          <a:sy n="105" d="100"/>
        </p:scale>
        <p:origin x="-19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7/8/2015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7/8/2015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28</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1281B3E-9ECA-41EE-A05F-C37AD36FC4AF}" type="datetime1">
              <a:rPr lang="el-GR" smtClean="0"/>
              <a:t>7/8/2015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solidFill>
                <a:srgbClr val="EBDDC3"/>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2DF384C6-F399-438E-BA89-7BE1FC33607B}" type="slidenum">
              <a:rPr lang="el-GR" smtClean="0">
                <a:solidFill>
                  <a:srgbClr val="EBDDC3"/>
                </a:solidFill>
              </a:rPr>
              <a:pPr/>
              <a:t>‹#›</a:t>
            </a:fld>
            <a:endParaRPr lang="el-GR">
              <a:solidFill>
                <a:srgbClr val="EBDDC3"/>
              </a:solidFill>
            </a:endParaRPr>
          </a:p>
        </p:txBody>
      </p:sp>
    </p:spTree>
    <p:extLst>
      <p:ext uri="{BB962C8B-B14F-4D97-AF65-F5344CB8AC3E}">
        <p14:creationId xmlns:p14="http://schemas.microsoft.com/office/powerpoint/2010/main" val="36361038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FB84245-CB59-4C1C-87FA-A5D9074C5CE9}"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227936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9355D8BD-CC97-4550-8E8D-D110B730BBCE}"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solidFill>
                <a:srgbClr val="775F55"/>
              </a:solidFill>
            </a:endParaRP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331388915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fld id="{3597AA4F-55A5-4AB4-9AE9-EAC2E5EDA016}"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969B4B52-DEAF-48EB-8EED-47CC4731FA5E}"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749310BA-69FD-448D-9B51-77AD48AF166E}"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fld id="{FA2A0949-D984-4E16-B0AE-1125AC7D3A4D}"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fld id="{EFE71AD7-26C2-461A-941A-E58248222D7B}" type="datetime1">
              <a:rPr lang="el-GR" smtClean="0"/>
              <a:t>7/8/2015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fld id="{1CB02CC4-24D1-4484-85CE-2AF8FAE891B6}" type="datetime1">
              <a:rPr lang="el-GR" smtClean="0"/>
              <a:t>7/8/2015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5C0E96E4-4BC8-48B7-B757-FCF7D3D283A5}"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25FDA2CC-6C54-429C-8D90-3FD895CAAC43}"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normAutofit/>
          </a:bodyPr>
          <a:lstStyle>
            <a:lvl1pPr>
              <a:defRPr sz="3600" b="1">
                <a:solidFill>
                  <a:schemeClr val="tx2">
                    <a:lumMod val="75000"/>
                  </a:schemeClr>
                </a:solidFill>
              </a:defRPr>
            </a:lvl1pPr>
          </a:lstStyle>
          <a:p>
            <a:r>
              <a:rPr kumimoji="0" lang="el-GR" smtClean="0"/>
              <a:t>Στυλ κύριου τίτλου</a:t>
            </a:r>
            <a:endParaRPr kumimoji="0" lang="en-US" dirty="0"/>
          </a:p>
        </p:txBody>
      </p:sp>
      <p:sp>
        <p:nvSpPr>
          <p:cNvPr id="4" name="3 - Θέση ημερομηνίας"/>
          <p:cNvSpPr>
            <a:spLocks noGrp="1"/>
          </p:cNvSpPr>
          <p:nvPr>
            <p:ph type="dt" sz="half" idx="10"/>
          </p:nvPr>
        </p:nvSpPr>
        <p:spPr/>
        <p:txBody>
          <a:bodyPr/>
          <a:lstStyle/>
          <a:p>
            <a:fld id="{D327B6D8-0104-433D-9E38-3CEE27C6303A}"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normAutofit/>
          </a:bodyPr>
          <a:lstStyle>
            <a:lvl1pPr>
              <a:lnSpc>
                <a:spcPct val="110000"/>
              </a:lnSpc>
              <a:spcBef>
                <a:spcPts val="1200"/>
              </a:spcBef>
              <a:defRPr sz="2400"/>
            </a:lvl1pPr>
            <a:lvl2pPr>
              <a:lnSpc>
                <a:spcPct val="110000"/>
              </a:lnSpc>
              <a:spcBef>
                <a:spcPts val="1200"/>
              </a:spcBef>
              <a:defRPr sz="2400"/>
            </a:lvl2pPr>
            <a:lvl3pPr>
              <a:lnSpc>
                <a:spcPct val="110000"/>
              </a:lnSpc>
              <a:spcBef>
                <a:spcPts val="1200"/>
              </a:spcBef>
              <a:defRPr sz="2400"/>
            </a:lvl3pPr>
            <a:lvl4pPr>
              <a:lnSpc>
                <a:spcPct val="110000"/>
              </a:lnSpc>
              <a:spcBef>
                <a:spcPts val="1200"/>
              </a:spcBef>
              <a:defRPr sz="2400"/>
            </a:lvl4pPr>
            <a:lvl5pPr>
              <a:lnSpc>
                <a:spcPct val="110000"/>
              </a:lnSpc>
              <a:spcBef>
                <a:spcPts val="1200"/>
              </a:spcBef>
              <a:defRPr sz="24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dirty="0"/>
          </a:p>
        </p:txBody>
      </p:sp>
    </p:spTree>
    <p:extLst>
      <p:ext uri="{BB962C8B-B14F-4D97-AF65-F5344CB8AC3E}">
        <p14:creationId xmlns:p14="http://schemas.microsoft.com/office/powerpoint/2010/main" val="9519995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B457143B-4DBD-4F8B-801D-1D1C7E8B8D6B}"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089B8C80-CA23-4C82-8EB1-5E5E645C3823}"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fld id="{134B6033-5DFD-4CEA-BF98-C440005099A3}"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24058775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A7010BC6-7462-4CA9-A237-F4BAB67C6CE4}"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70875194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19F1FD38-CB1B-4B53-B1A7-B44017D5198C}"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4193979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fld id="{82C696D0-CF14-439F-B58D-855FE4892D30}"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0439242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fld id="{DCC47790-C3A9-4B2B-BDC0-8FD97386A8DB}" type="datetime1">
              <a:rPr lang="el-GR" smtClean="0">
                <a:solidFill>
                  <a:prstClr val="black">
                    <a:tint val="75000"/>
                  </a:prstClr>
                </a:solidFill>
              </a:rPr>
              <a:t>7/8/2015</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78971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fld id="{D2553971-B13C-4556-8697-C156103E3FF9}" type="datetime1">
              <a:rPr lang="el-GR" smtClean="0">
                <a:solidFill>
                  <a:prstClr val="black">
                    <a:tint val="75000"/>
                  </a:prstClr>
                </a:solidFill>
              </a:rPr>
              <a:t>7/8/2015</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6021857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E8249DCC-F3C3-474A-B2B7-E40840D1C8B7}"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2363556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6AD48902-1A63-447A-9132-F54FF836DB0E}"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7371660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11 - Θέση ημερομηνίας"/>
          <p:cNvSpPr>
            <a:spLocks noGrp="1"/>
          </p:cNvSpPr>
          <p:nvPr>
            <p:ph type="dt" sz="half" idx="10"/>
          </p:nvPr>
        </p:nvSpPr>
        <p:spPr/>
        <p:txBody>
          <a:bodyPr/>
          <a:lstStyle/>
          <a:p>
            <a:fld id="{B43F060D-271E-4BAE-8CB5-FB2C158976A8}"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solidFill>
                <a:srgbClr val="775F55"/>
              </a:solidFill>
            </a:endParaRPr>
          </a:p>
        </p:txBody>
      </p:sp>
    </p:spTree>
    <p:extLst>
      <p:ext uri="{BB962C8B-B14F-4D97-AF65-F5344CB8AC3E}">
        <p14:creationId xmlns:p14="http://schemas.microsoft.com/office/powerpoint/2010/main" val="36333185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3F220708-ED9D-41FA-B87A-42837DC25389}"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57441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B3C4649E-6336-45BB-82C0-6A91A4153D72}"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020954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C7E46BD-2247-44BD-A85F-E42F714939D6}" type="datetime1">
              <a:rPr lang="el-GR" smtClean="0">
                <a:solidFill>
                  <a:srgbClr val="775F55"/>
                </a:solidFill>
              </a:rPr>
              <a:t>7/8/2015</a:t>
            </a:fld>
            <a:endParaRPr lang="el-GR">
              <a:solidFill>
                <a:srgbClr val="775F55"/>
              </a:solidFill>
            </a:endParaRPr>
          </a:p>
        </p:txBody>
      </p:sp>
      <p:sp>
        <p:nvSpPr>
          <p:cNvPr id="10" name="9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solidFill>
                <a:srgbClr val="775F55"/>
              </a:solidFill>
            </a:endParaRPr>
          </a:p>
        </p:txBody>
      </p:sp>
    </p:spTree>
    <p:extLst>
      <p:ext uri="{BB962C8B-B14F-4D97-AF65-F5344CB8AC3E}">
        <p14:creationId xmlns:p14="http://schemas.microsoft.com/office/powerpoint/2010/main" val="225491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C8C0F45D-4542-47E3-9A36-87E0DAA82171}" type="datetime1">
              <a:rPr lang="el-GR" smtClean="0">
                <a:solidFill>
                  <a:srgbClr val="775F55"/>
                </a:solidFill>
              </a:rPr>
              <a:t>7/8/2015</a:t>
            </a:fld>
            <a:endParaRPr lang="el-GR">
              <a:solidFill>
                <a:srgbClr val="775F55"/>
              </a:solidFill>
            </a:endParaRPr>
          </a:p>
        </p:txBody>
      </p:sp>
      <p:sp>
        <p:nvSpPr>
          <p:cNvPr id="12" name="11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solidFill>
                <a:srgbClr val="775F55"/>
              </a:solidFill>
            </a:endParaRP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extLst>
      <p:ext uri="{BB962C8B-B14F-4D97-AF65-F5344CB8AC3E}">
        <p14:creationId xmlns:p14="http://schemas.microsoft.com/office/powerpoint/2010/main" val="311800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ημερομηνίας"/>
          <p:cNvSpPr>
            <a:spLocks noGrp="1"/>
          </p:cNvSpPr>
          <p:nvPr>
            <p:ph type="dt" sz="half" idx="10"/>
          </p:nvPr>
        </p:nvSpPr>
        <p:spPr/>
        <p:txBody>
          <a:bodyPr/>
          <a:lstStyle/>
          <a:p>
            <a:fld id="{D884EA25-58AB-4572-B30F-F5423176B057}" type="datetime1">
              <a:rPr lang="el-GR" smtClean="0">
                <a:solidFill>
                  <a:srgbClr val="775F55"/>
                </a:solidFill>
              </a:rPr>
              <a:t>7/8/2015</a:t>
            </a:fld>
            <a:endParaRPr lang="el-GR">
              <a:solidFill>
                <a:srgbClr val="775F55"/>
              </a:solidFill>
            </a:endParaRPr>
          </a:p>
        </p:txBody>
      </p:sp>
      <p:sp>
        <p:nvSpPr>
          <p:cNvPr id="4" name="3 - Θέση υποσέλιδου"/>
          <p:cNvSpPr>
            <a:spLocks noGrp="1"/>
          </p:cNvSpPr>
          <p:nvPr>
            <p:ph type="ftr" sz="quarter" idx="11"/>
          </p:nvPr>
        </p:nvSpPr>
        <p:spPr/>
        <p:txBody>
          <a:bodyPr/>
          <a:lstStyle/>
          <a:p>
            <a:endParaRPr lang="el-GR">
              <a:solidFill>
                <a:srgbClr val="775F55"/>
              </a:solidFill>
            </a:endParaRP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Tree>
    <p:extLst>
      <p:ext uri="{BB962C8B-B14F-4D97-AF65-F5344CB8AC3E}">
        <p14:creationId xmlns:p14="http://schemas.microsoft.com/office/powerpoint/2010/main" val="27633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41AF477-C712-4A2C-946F-C59D593FA342}" type="datetime1">
              <a:rPr lang="el-GR" smtClean="0">
                <a:solidFill>
                  <a:srgbClr val="775F55"/>
                </a:solidFill>
              </a:rPr>
              <a:t>7/8/2015</a:t>
            </a:fld>
            <a:endParaRPr lang="el-GR">
              <a:solidFill>
                <a:srgbClr val="775F55"/>
              </a:solidFill>
            </a:endParaRPr>
          </a:p>
        </p:txBody>
      </p:sp>
      <p:sp>
        <p:nvSpPr>
          <p:cNvPr id="3" name="2 - Θέση υποσέλιδου"/>
          <p:cNvSpPr>
            <a:spLocks noGrp="1"/>
          </p:cNvSpPr>
          <p:nvPr>
            <p:ph type="ftr" sz="quarter" idx="11"/>
          </p:nvPr>
        </p:nvSpPr>
        <p:spPr/>
        <p:txBody>
          <a:bodyPr/>
          <a:lstStyle/>
          <a:p>
            <a:endParaRPr lang="el-GR">
              <a:solidFill>
                <a:srgbClr val="775F55"/>
              </a:solidFill>
            </a:endParaRP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2DF384C6-F399-438E-BA89-7BE1FC33607B}" type="slidenum">
              <a:rPr lang="el-GR" smtClean="0">
                <a:solidFill>
                  <a:srgbClr val="775F55"/>
                </a:solidFill>
              </a:rPr>
              <a:pPr/>
              <a:t>‹#›</a:t>
            </a:fld>
            <a:endParaRPr lang="el-GR">
              <a:solidFill>
                <a:srgbClr val="775F55"/>
              </a:solidFill>
            </a:endParaRPr>
          </a:p>
        </p:txBody>
      </p:sp>
    </p:spTree>
    <p:extLst>
      <p:ext uri="{BB962C8B-B14F-4D97-AF65-F5344CB8AC3E}">
        <p14:creationId xmlns:p14="http://schemas.microsoft.com/office/powerpoint/2010/main" val="199621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4 - Θέση ημερομηνίας"/>
          <p:cNvSpPr>
            <a:spLocks noGrp="1"/>
          </p:cNvSpPr>
          <p:nvPr>
            <p:ph type="dt" sz="half" idx="10"/>
          </p:nvPr>
        </p:nvSpPr>
        <p:spPr/>
        <p:txBody>
          <a:bodyPr/>
          <a:lstStyle/>
          <a:p>
            <a:fld id="{9087FD76-7FA1-453A-BEF0-A0A6C5FD1AEB}" type="datetime1">
              <a:rPr lang="el-GR" smtClean="0">
                <a:solidFill>
                  <a:srgbClr val="775F55"/>
                </a:solidFill>
              </a:rPr>
              <a:t>7/8/2015</a:t>
            </a:fld>
            <a:endParaRPr lang="el-GR">
              <a:solidFill>
                <a:srgbClr val="775F55"/>
              </a:solidFill>
            </a:endParaRPr>
          </a:p>
        </p:txBody>
      </p:sp>
      <p:sp>
        <p:nvSpPr>
          <p:cNvPr id="6" name="5 - Θέση υποσέλιδου"/>
          <p:cNvSpPr>
            <a:spLocks noGrp="1"/>
          </p:cNvSpPr>
          <p:nvPr>
            <p:ph type="ftr" sz="quarter" idx="11"/>
          </p:nvPr>
        </p:nvSpPr>
        <p:spPr/>
        <p:txBody>
          <a:bodyPr/>
          <a:lstStyle/>
          <a:p>
            <a:endParaRPr lang="el-GR">
              <a:solidFill>
                <a:srgbClr val="775F55"/>
              </a:solidFill>
            </a:endParaRP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338996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2" name="11 - Θέση ημερομηνίας"/>
          <p:cNvSpPr>
            <a:spLocks noGrp="1"/>
          </p:cNvSpPr>
          <p:nvPr>
            <p:ph type="dt" sz="half" idx="10"/>
          </p:nvPr>
        </p:nvSpPr>
        <p:spPr>
          <a:xfrm>
            <a:off x="6248400" y="6248400"/>
            <a:ext cx="2667000" cy="365125"/>
          </a:xfrm>
        </p:spPr>
        <p:txBody>
          <a:bodyPr rtlCol="0"/>
          <a:lstStyle/>
          <a:p>
            <a:fld id="{6A968AEA-DD4E-4760-AE22-6F05E2AF6EB6}"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solidFill>
                <a:srgbClr val="775F55"/>
              </a:solidFill>
            </a:endParaRP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p14="http://schemas.microsoft.com/office/powerpoint/2010/main" val="17937390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fontAlgn="auto">
              <a:spcBef>
                <a:spcPts val="0"/>
              </a:spcBef>
              <a:spcAft>
                <a:spcPts val="0"/>
              </a:spcAft>
            </a:pPr>
            <a:fld id="{C36FFCF1-32A0-4FFA-AD28-B92767CE1692}" type="datetime1">
              <a:rPr lang="el-GR" smtClean="0">
                <a:solidFill>
                  <a:srgbClr val="775F55"/>
                </a:solidFill>
                <a:latin typeface="Calibri"/>
              </a:rPr>
              <a:t>7/8/2015</a:t>
            </a:fld>
            <a:endParaRPr lang="el-GR">
              <a:solidFill>
                <a:srgbClr val="775F55"/>
              </a:solidFill>
              <a:latin typeface="Calibri"/>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fontAlgn="auto">
              <a:spcBef>
                <a:spcPts val="0"/>
              </a:spcBef>
              <a:spcAft>
                <a:spcPts val="0"/>
              </a:spcAft>
            </a:pPr>
            <a:endParaRPr lang="el-GR">
              <a:solidFill>
                <a:srgbClr val="775F55"/>
              </a:solidFill>
              <a:latin typeface="Calibri"/>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fontAlgn="auto">
              <a:spcBef>
                <a:spcPts val="0"/>
              </a:spcBef>
              <a:spcAft>
                <a:spcPts val="0"/>
              </a:spcAft>
            </a:pPr>
            <a:fld id="{2DF384C6-F399-438E-BA89-7BE1FC33607B}" type="slidenum">
              <a:rPr lang="el-GR" smtClean="0">
                <a:latin typeface="Calibri"/>
              </a:rPr>
              <a:pPr fontAlgn="auto">
                <a:spcBef>
                  <a:spcPts val="0"/>
                </a:spcBef>
                <a:spcAft>
                  <a:spcPts val="0"/>
                </a:spcAft>
              </a:pPr>
              <a:t>‹#›</a:t>
            </a:fld>
            <a:endParaRPr lang="el-GR">
              <a:latin typeface="Calibri"/>
            </a:endParaRPr>
          </a:p>
        </p:txBody>
      </p:sp>
    </p:spTree>
    <p:extLst>
      <p:ext uri="{BB962C8B-B14F-4D97-AF65-F5344CB8AC3E}">
        <p14:creationId xmlns:p14="http://schemas.microsoft.com/office/powerpoint/2010/main" val="32934349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3792015-67DC-45FB-A782-086A04F82C05}"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04F7325-E015-4A14-AFE8-603CD94F2E86}"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5821719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0768"/>
            <a:ext cx="9144000" cy="1470025"/>
          </a:xfrm>
        </p:spPr>
        <p:txBody>
          <a:bodyPr>
            <a:normAutofit/>
          </a:bodyPr>
          <a:lstStyle/>
          <a:p>
            <a:pPr lvl="1" algn="ctr"/>
            <a:r>
              <a:rPr lang="el-GR" sz="3600" b="1" dirty="0" smtClean="0">
                <a:solidFill>
                  <a:schemeClr val="tx1"/>
                </a:solidFill>
                <a:latin typeface="+mn-lt"/>
              </a:rPr>
              <a:t>Κοινωνική Εργασία με Παιδιά και Εφήβους</a:t>
            </a:r>
            <a:endParaRPr lang="el-GR" sz="3600" b="1" dirty="0">
              <a:solidFill>
                <a:schemeClr val="tx1"/>
              </a:solidFill>
              <a:latin typeface="+mn-lt"/>
            </a:endParaRPr>
          </a:p>
        </p:txBody>
      </p:sp>
      <p:sp>
        <p:nvSpPr>
          <p:cNvPr id="3" name="Υπότιτλος 2"/>
          <p:cNvSpPr>
            <a:spLocks noGrp="1"/>
          </p:cNvSpPr>
          <p:nvPr>
            <p:ph type="subTitle" idx="1"/>
          </p:nvPr>
        </p:nvSpPr>
        <p:spPr>
          <a:xfrm>
            <a:off x="0" y="2996952"/>
            <a:ext cx="9144000" cy="2088232"/>
          </a:xfrm>
        </p:spPr>
        <p:txBody>
          <a:bodyPr>
            <a:normAutofit/>
          </a:bodyPr>
          <a:lstStyle/>
          <a:p>
            <a:pPr>
              <a:spcBef>
                <a:spcPts val="0"/>
              </a:spcBef>
              <a:spcAft>
                <a:spcPts val="1200"/>
              </a:spcAft>
            </a:pPr>
            <a:r>
              <a:rPr lang="el-GR" sz="2600" b="1" dirty="0" smtClean="0"/>
              <a:t>Ενότητα 7</a:t>
            </a:r>
            <a:r>
              <a:rPr lang="el-GR" sz="2600" dirty="0" smtClean="0"/>
              <a:t>:</a:t>
            </a:r>
            <a:r>
              <a:rPr lang="en-US" sz="2600" dirty="0" smtClean="0"/>
              <a:t> </a:t>
            </a:r>
            <a:r>
              <a:rPr lang="el-GR" sz="2600" dirty="0" smtClean="0"/>
              <a:t>Παιδιά </a:t>
            </a:r>
            <a:r>
              <a:rPr lang="el-GR" sz="2600" dirty="0"/>
              <a:t>με </a:t>
            </a:r>
            <a:r>
              <a:rPr lang="el-GR" sz="2600" dirty="0" smtClean="0"/>
              <a:t>χρόνια σωματικά προβλήματα</a:t>
            </a:r>
            <a:r>
              <a:rPr lang="en-US" sz="2600" dirty="0" smtClean="0"/>
              <a:t> – </a:t>
            </a:r>
            <a:r>
              <a:rPr lang="el-GR" sz="2600" dirty="0" smtClean="0"/>
              <a:t>Ψυχοκοινωνικές ανάγκες και αντιμετώπιση</a:t>
            </a:r>
            <a:endParaRPr lang="en-US" sz="2600" dirty="0" smtClean="0"/>
          </a:p>
          <a:p>
            <a:pPr>
              <a:spcBef>
                <a:spcPts val="0"/>
              </a:spcBef>
            </a:pPr>
            <a:r>
              <a:rPr lang="el-GR" sz="2200" dirty="0"/>
              <a:t>Χάρης</a:t>
            </a:r>
            <a:r>
              <a:rPr lang="en-US" sz="2200" dirty="0"/>
              <a:t> </a:t>
            </a:r>
            <a:r>
              <a:rPr lang="el-GR" sz="2200"/>
              <a:t>Ασημόπουλος, </a:t>
            </a:r>
            <a:r>
              <a:rPr lang="el-GR" sz="2200" dirty="0" err="1" smtClean="0"/>
              <a:t>Ph.D</a:t>
            </a:r>
            <a:r>
              <a:rPr lang="el-GR" sz="2200" dirty="0" smtClean="0"/>
              <a:t>., Επίκουρος Καθηγητής</a:t>
            </a:r>
          </a:p>
          <a:p>
            <a:pPr>
              <a:spcBef>
                <a:spcPts val="0"/>
              </a:spcBef>
            </a:pPr>
            <a:r>
              <a:rPr lang="el-GR" sz="2200" dirty="0" smtClean="0"/>
              <a:t>Τμήμα Κοινωνικής Εργασίας</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Πως η χρόνια σωματική ασθένεια επηρεάζει την ψυχοκοινωνική εξέλιξη του παιδιού; </a:t>
            </a:r>
            <a:r>
              <a:rPr lang="el-GR" sz="3100" b="0" dirty="0" smtClean="0">
                <a:solidFill>
                  <a:srgbClr val="775F55">
                    <a:lumMod val="75000"/>
                  </a:srgbClr>
                </a:solidFill>
              </a:rPr>
              <a:t>3/5</a:t>
            </a:r>
            <a:endParaRPr lang="el-GR" dirty="0"/>
          </a:p>
        </p:txBody>
      </p:sp>
      <p:sp>
        <p:nvSpPr>
          <p:cNvPr id="18435" name="2 - Θέση περιεχομένου"/>
          <p:cNvSpPr>
            <a:spLocks noGrp="1"/>
          </p:cNvSpPr>
          <p:nvPr>
            <p:ph sz="quarter" idx="1"/>
          </p:nvPr>
        </p:nvSpPr>
        <p:spPr/>
        <p:txBody>
          <a:bodyPr>
            <a:normAutofit/>
          </a:bodyPr>
          <a:lstStyle/>
          <a:p>
            <a:pPr eaLnBrk="1" hangingPunct="1"/>
            <a:r>
              <a:rPr lang="el-GR" altLang="el-GR" dirty="0" smtClean="0"/>
              <a:t>Παράλληλα, κάθε επέμβαση στο σώμα του παιδιού (ενέσεις, εγχειρήσεις), καθώς και η λήψη φαρμάκων, είναι δυνατόν να γίνονται αφορμές ενεργοποίησης ιδεών και φαντασιώσεων (άγχους, ευνουχισμού, επίθεσης, κ.α.). </a:t>
            </a:r>
          </a:p>
          <a:p>
            <a:pPr eaLnBrk="1" hangingPunct="1"/>
            <a:r>
              <a:rPr lang="el-GR" altLang="el-GR" dirty="0" smtClean="0"/>
              <a:t>Επί πλέον, τα φάρμακα είναι δυνατόν να αποτελούν για το παιδί μία συνεχή υπενθύμιση της ασθένειας και δείγμα  της αδυναμίας του,  και να συμβολίζουν την εξάρτηση και την ανεπάρκειά του.</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9</a:t>
            </a:fld>
            <a:endParaRPr lang="el-GR"/>
          </a:p>
        </p:txBody>
      </p:sp>
    </p:spTree>
    <p:extLst>
      <p:ext uri="{BB962C8B-B14F-4D97-AF65-F5344CB8AC3E}">
        <p14:creationId xmlns:p14="http://schemas.microsoft.com/office/powerpoint/2010/main" val="3973289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Πως η χρόνια σωματική ασθένεια επηρεάζει την ψυχοκοινωνική εξέλιξη του παιδιού; </a:t>
            </a:r>
            <a:r>
              <a:rPr lang="el-GR" sz="3100" b="0" dirty="0" smtClean="0">
                <a:solidFill>
                  <a:srgbClr val="775F55">
                    <a:lumMod val="75000"/>
                  </a:srgbClr>
                </a:solidFill>
              </a:rPr>
              <a:t>4/5</a:t>
            </a:r>
            <a:endParaRPr lang="el-GR" dirty="0"/>
          </a:p>
        </p:txBody>
      </p:sp>
      <p:sp>
        <p:nvSpPr>
          <p:cNvPr id="3" name="2 - Θέση περιεχομένου"/>
          <p:cNvSpPr>
            <a:spLocks noGrp="1"/>
          </p:cNvSpPr>
          <p:nvPr>
            <p:ph sz="quarter" idx="1"/>
          </p:nvPr>
        </p:nvSpPr>
        <p:spPr>
          <a:xfrm>
            <a:off x="612648" y="1600200"/>
            <a:ext cx="8153400" cy="5257800"/>
          </a:xfrm>
        </p:spPr>
        <p:txBody>
          <a:bodyPr rtlCol="0">
            <a:noAutofit/>
          </a:bodyPr>
          <a:lstStyle/>
          <a:p>
            <a:pPr marL="320040" indent="-320040" eaLnBrk="1" fontAlgn="auto" hangingPunct="1">
              <a:spcAft>
                <a:spcPts val="0"/>
              </a:spcAft>
              <a:buFont typeface="Wingdings"/>
              <a:buChar char=""/>
              <a:defRPr/>
            </a:pPr>
            <a:r>
              <a:rPr lang="el-GR" dirty="0" smtClean="0"/>
              <a:t>Γενικά, η παρατεταμένη εμπειρία της σωματικής ασθένειας είναι ένας από τους πλέον επιβαρυντικούς παράγοντες εμφάνισης  ψυχοκοινωνικών αντιδράσεων και   προβλημάτων  στο παιδί. </a:t>
            </a:r>
          </a:p>
          <a:p>
            <a:pPr marL="320040" indent="-320040" eaLnBrk="1" fontAlgn="auto" hangingPunct="1">
              <a:spcAft>
                <a:spcPts val="0"/>
              </a:spcAft>
              <a:buFont typeface="Wingdings"/>
              <a:buChar char=""/>
              <a:defRPr/>
            </a:pPr>
            <a:r>
              <a:rPr lang="el-GR" dirty="0" smtClean="0"/>
              <a:t>Η μακροχρόνια διάρκεια της ασθένειας είναι δυνατόν να οδηγήσει το περιβάλλον του να το αντιμετωπίζει  συνεχώς μόνο με το «ρόλο ασθενή». </a:t>
            </a:r>
          </a:p>
          <a:p>
            <a:pPr marL="320040" indent="-320040" eaLnBrk="1" fontAlgn="auto" hangingPunct="1">
              <a:spcAft>
                <a:spcPts val="0"/>
              </a:spcAft>
              <a:buFont typeface="Wingdings"/>
              <a:buChar char=""/>
              <a:defRPr/>
            </a:pPr>
            <a:r>
              <a:rPr lang="el-GR" dirty="0" smtClean="0"/>
              <a:t>Στη περίπτωση αυτή το παιδί δέχεται διαρκώς ανοικτά ή καλυμμένα μηνύματα ότι σαν ασθενής  μειονεκτεί και ότι από αυτό αναμένονται λιγότερα σε σχέση με τους συνομηλίκους του.</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10</a:t>
            </a:fld>
            <a:endParaRPr lang="el-GR"/>
          </a:p>
        </p:txBody>
      </p:sp>
    </p:spTree>
    <p:extLst>
      <p:ext uri="{BB962C8B-B14F-4D97-AF65-F5344CB8AC3E}">
        <p14:creationId xmlns:p14="http://schemas.microsoft.com/office/powerpoint/2010/main" val="872133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Πως η χρόνια σωματική ασθένεια επηρεάζει την ψυχοκοινωνική εξέλιξη του παιδιού; </a:t>
            </a:r>
            <a:r>
              <a:rPr lang="el-GR" sz="3100" b="0" dirty="0" smtClean="0">
                <a:solidFill>
                  <a:srgbClr val="775F55">
                    <a:lumMod val="75000"/>
                  </a:srgbClr>
                </a:solidFill>
              </a:rPr>
              <a:t>5/5</a:t>
            </a:r>
            <a:endParaRPr lang="el-GR" dirty="0"/>
          </a:p>
        </p:txBody>
      </p:sp>
      <p:sp>
        <p:nvSpPr>
          <p:cNvPr id="20483" name="2 - Θέση περιεχομένου"/>
          <p:cNvSpPr>
            <a:spLocks noGrp="1"/>
          </p:cNvSpPr>
          <p:nvPr>
            <p:ph sz="quarter" idx="1"/>
          </p:nvPr>
        </p:nvSpPr>
        <p:spPr/>
        <p:txBody>
          <a:bodyPr>
            <a:normAutofit/>
          </a:bodyPr>
          <a:lstStyle/>
          <a:p>
            <a:pPr eaLnBrk="1" hangingPunct="1"/>
            <a:r>
              <a:rPr lang="el-GR" altLang="el-GR" dirty="0" smtClean="0"/>
              <a:t>Την εικόνα που έχουν οι γύρω του για το ίδιο είναι δυνατόν να την εσωτερικεύει και να την υιοθετεί σαν την προσωπική εικόνα του εαυτού του. </a:t>
            </a:r>
          </a:p>
          <a:p>
            <a:pPr eaLnBrk="1" hangingPunct="1"/>
            <a:r>
              <a:rPr lang="el-GR" altLang="el-GR" dirty="0" smtClean="0"/>
              <a:t>Το αποτέλεσμα μίας διαταραγμένης εικόνας εαυτού στο παιδί είναι να βρίσκεται σε υψηλό κίνδυνο να αναπτύξει συναισθηματικές διαταραχές και προβλήματα συμπεριφοράς.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11</a:t>
            </a:fld>
            <a:endParaRPr lang="el-GR"/>
          </a:p>
        </p:txBody>
      </p:sp>
    </p:spTree>
    <p:extLst>
      <p:ext uri="{BB962C8B-B14F-4D97-AF65-F5344CB8AC3E}">
        <p14:creationId xmlns:p14="http://schemas.microsoft.com/office/powerpoint/2010/main" val="3422391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sz="3600" b="1" dirty="0" smtClean="0"/>
              <a:t>Ποιες είναι οι ψυχοκοινωνικές επιπτώσεις στην οικογένεια; </a:t>
            </a:r>
            <a:r>
              <a:rPr lang="el-GR" sz="3100" b="0" dirty="0" smtClean="0"/>
              <a:t>1/4</a:t>
            </a:r>
          </a:p>
        </p:txBody>
      </p:sp>
      <p:sp>
        <p:nvSpPr>
          <p:cNvPr id="21507" name="2 - Θέση περιεχομένου"/>
          <p:cNvSpPr>
            <a:spLocks noGrp="1"/>
          </p:cNvSpPr>
          <p:nvPr>
            <p:ph sz="quarter" idx="1"/>
          </p:nvPr>
        </p:nvSpPr>
        <p:spPr/>
        <p:txBody>
          <a:bodyPr>
            <a:normAutofit/>
          </a:bodyPr>
          <a:lstStyle/>
          <a:p>
            <a:pPr eaLnBrk="1" hangingPunct="1"/>
            <a:r>
              <a:rPr lang="el-GR" altLang="el-GR" dirty="0" smtClean="0"/>
              <a:t>Οι ιατρικές επισκέψεις και εξετάσεις, η χορήγηση φαρμάκων, οι </a:t>
            </a:r>
            <a:r>
              <a:rPr lang="el-GR" altLang="el-GR" dirty="0" err="1" smtClean="0"/>
              <a:t>κατοίκον</a:t>
            </a:r>
            <a:r>
              <a:rPr lang="el-GR" altLang="el-GR" dirty="0" smtClean="0"/>
              <a:t> θεραπείες και οι ανάγκες νοσηλείας του παιδιού επιβαρύνουν, διαταράσσουν και μεταβάλουν την κανονική ροή της οικογενειακής ζωής. </a:t>
            </a:r>
          </a:p>
          <a:p>
            <a:pPr eaLnBrk="1" hangingPunct="1"/>
            <a:r>
              <a:rPr lang="el-GR" altLang="el-GR" dirty="0" smtClean="0"/>
              <a:t>Από τους γονείς απαιτείται καλή συνεργασία και ανάληψη νέων αλλά επώδυνων ρόλων.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12</a:t>
            </a:fld>
            <a:endParaRPr lang="el-GR"/>
          </a:p>
        </p:txBody>
      </p:sp>
    </p:spTree>
    <p:extLst>
      <p:ext uri="{BB962C8B-B14F-4D97-AF65-F5344CB8AC3E}">
        <p14:creationId xmlns:p14="http://schemas.microsoft.com/office/powerpoint/2010/main" val="682877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Ποιες είναι οι ψυχοκοινωνικές επιπτώσεις στην οικογένεια; </a:t>
            </a:r>
            <a:r>
              <a:rPr lang="el-GR" sz="3100" b="0" dirty="0" smtClean="0">
                <a:solidFill>
                  <a:srgbClr val="775F55">
                    <a:lumMod val="75000"/>
                  </a:srgbClr>
                </a:solidFill>
              </a:rPr>
              <a:t>2/4</a:t>
            </a:r>
            <a:endParaRPr lang="el-GR" dirty="0"/>
          </a:p>
        </p:txBody>
      </p:sp>
      <p:sp>
        <p:nvSpPr>
          <p:cNvPr id="22531" name="2 - Θέση περιεχομένου"/>
          <p:cNvSpPr>
            <a:spLocks noGrp="1"/>
          </p:cNvSpPr>
          <p:nvPr>
            <p:ph sz="quarter" idx="1"/>
          </p:nvPr>
        </p:nvSpPr>
        <p:spPr/>
        <p:txBody>
          <a:bodyPr>
            <a:normAutofit/>
          </a:bodyPr>
          <a:lstStyle/>
          <a:p>
            <a:pPr eaLnBrk="1" hangingPunct="1"/>
            <a:r>
              <a:rPr lang="el-GR" altLang="el-GR" dirty="0" smtClean="0"/>
              <a:t>Επίσης, χρειάζεται να αντιμετωπίζουν και το κοινωνικό στίγμα το οποίο ακόμα και στις σημερινές συνθήκες συνεχίζει να βαραίνει την χρόνια σωματική ασθένεια. </a:t>
            </a:r>
            <a:endParaRPr lang="en-US" altLang="el-GR" dirty="0" smtClean="0"/>
          </a:p>
          <a:p>
            <a:pPr eaLnBrk="1" hangingPunct="1"/>
            <a:r>
              <a:rPr lang="el-GR" altLang="el-GR" dirty="0" smtClean="0"/>
              <a:t>Πολλές οικογένειες αναφέρουν ότι λόγω των αρνητικών στάσεων αντιμετωπίζουν προβλήματα απομόνωσης και περιθωριοποίησης. </a:t>
            </a:r>
          </a:p>
          <a:p>
            <a:pPr eaLnBrk="1" hangingPunct="1"/>
            <a:endParaRPr lang="el-GR" altLang="el-GR" dirty="0" smtClean="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13</a:t>
            </a:fld>
            <a:endParaRPr lang="el-GR"/>
          </a:p>
        </p:txBody>
      </p:sp>
    </p:spTree>
    <p:extLst>
      <p:ext uri="{BB962C8B-B14F-4D97-AF65-F5344CB8AC3E}">
        <p14:creationId xmlns:p14="http://schemas.microsoft.com/office/powerpoint/2010/main" val="295326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Ποιες είναι οι ψυχοκοινωνικές επιπτώσεις στην οικογένεια; </a:t>
            </a:r>
            <a:r>
              <a:rPr lang="el-GR" sz="3100" b="0" dirty="0" smtClean="0">
                <a:solidFill>
                  <a:srgbClr val="775F55">
                    <a:lumMod val="75000"/>
                  </a:srgbClr>
                </a:solidFill>
              </a:rPr>
              <a:t>3/4</a:t>
            </a:r>
            <a:endParaRPr lang="el-GR" dirty="0"/>
          </a:p>
        </p:txBody>
      </p:sp>
      <p:sp>
        <p:nvSpPr>
          <p:cNvPr id="23555" name="2 - Θέση περιεχομένου"/>
          <p:cNvSpPr>
            <a:spLocks noGrp="1"/>
          </p:cNvSpPr>
          <p:nvPr>
            <p:ph sz="quarter" idx="1"/>
          </p:nvPr>
        </p:nvSpPr>
        <p:spPr>
          <a:xfrm>
            <a:off x="612648" y="1600200"/>
            <a:ext cx="8153400" cy="4925144"/>
          </a:xfrm>
        </p:spPr>
        <p:txBody>
          <a:bodyPr>
            <a:normAutofit/>
          </a:bodyPr>
          <a:lstStyle/>
          <a:p>
            <a:pPr eaLnBrk="1" hangingPunct="1"/>
            <a:r>
              <a:rPr lang="el-GR" altLang="el-GR" dirty="0" smtClean="0"/>
              <a:t>Επιπρόσθετα, λόγω των αναγκών φροντίδας του παιδιού με την ασθένεια, οι γονείς αναγκάζονται είτε να απουσιάζουν τακτικά από την εργασία τους είτε να αποφασίζουν ένας από τους δύο να διακόψει να εργάζεται. </a:t>
            </a:r>
          </a:p>
          <a:p>
            <a:pPr eaLnBrk="1" hangingPunct="1"/>
            <a:r>
              <a:rPr lang="el-GR" altLang="el-GR" dirty="0" smtClean="0"/>
              <a:t>Στις συνθήκες αυτές οι οικογένειες αναγκάζονται να  επωμίζονται επί πλέον και το οικονομικό κόστος της ασθένειας. Πολλές σχετικές δαπάνες  καθώς είναι μη εμφανείς ( μετακινήσεις, έκτακτα έξοδα, ειδικές θεραπείες, ειδικός εξοπλισμός, κ.α.) δεν καλύπτονται από τους ασφαλιστικούς οργανισμούς και επιβαρύνουν τον οικονομικό προϋπολογισμό.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14</a:t>
            </a:fld>
            <a:endParaRPr lang="el-GR"/>
          </a:p>
        </p:txBody>
      </p:sp>
    </p:spTree>
    <p:extLst>
      <p:ext uri="{BB962C8B-B14F-4D97-AF65-F5344CB8AC3E}">
        <p14:creationId xmlns:p14="http://schemas.microsoft.com/office/powerpoint/2010/main" val="24313644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Ποιες είναι οι ψυχοκοινωνικές επιπτώσεις στην οικογένεια; </a:t>
            </a:r>
            <a:r>
              <a:rPr lang="el-GR" sz="3100" b="0" dirty="0" smtClean="0">
                <a:solidFill>
                  <a:srgbClr val="775F55">
                    <a:lumMod val="75000"/>
                  </a:srgbClr>
                </a:solidFill>
              </a:rPr>
              <a:t>4/4</a:t>
            </a:r>
            <a:endParaRPr lang="el-GR" dirty="0"/>
          </a:p>
        </p:txBody>
      </p:sp>
      <p:sp>
        <p:nvSpPr>
          <p:cNvPr id="16387" name="2 - Θέση περιεχομένου"/>
          <p:cNvSpPr>
            <a:spLocks noGrp="1"/>
          </p:cNvSpPr>
          <p:nvPr>
            <p:ph sz="quarter" idx="1"/>
          </p:nvPr>
        </p:nvSpPr>
        <p:spPr/>
        <p:txBody>
          <a:bodyPr>
            <a:normAutofit/>
          </a:bodyPr>
          <a:lstStyle/>
          <a:p>
            <a:pPr marL="320040" indent="-320040" eaLnBrk="1" fontAlgn="auto" hangingPunct="1">
              <a:spcAft>
                <a:spcPts val="0"/>
              </a:spcAft>
              <a:buFont typeface="Wingdings"/>
              <a:buChar char=""/>
              <a:defRPr/>
            </a:pPr>
            <a:r>
              <a:rPr lang="el-GR" dirty="0" smtClean="0"/>
              <a:t>Η χρόνια σωματική ασθένεια στο παιδί λόγω αυτής της διαρκούς επιβάρυνσης την οποία προκαλεί στην οικογένεια θεωρείται ότι είναι χρόνια πηγή στρες που ενδοοικογενειακά επιφέρει: </a:t>
            </a:r>
          </a:p>
          <a:p>
            <a:pPr marL="719138" indent="-514350" eaLnBrk="1" fontAlgn="auto" hangingPunct="1">
              <a:spcAft>
                <a:spcPts val="0"/>
              </a:spcAft>
              <a:buSzPct val="100000"/>
              <a:buFont typeface="+mj-lt"/>
              <a:buAutoNum type="arabicPeriod"/>
              <a:defRPr/>
            </a:pPr>
            <a:r>
              <a:rPr lang="el-GR" dirty="0" smtClean="0"/>
              <a:t>Συναισθηματικές, </a:t>
            </a:r>
          </a:p>
          <a:p>
            <a:pPr marL="719138" indent="-514350" eaLnBrk="1" fontAlgn="auto" hangingPunct="1">
              <a:spcAft>
                <a:spcPts val="0"/>
              </a:spcAft>
              <a:buSzPct val="100000"/>
              <a:buFont typeface="+mj-lt"/>
              <a:buAutoNum type="arabicPeriod"/>
              <a:defRPr/>
            </a:pPr>
            <a:r>
              <a:rPr lang="el-GR" dirty="0" smtClean="0"/>
              <a:t>Κοινωνικές και </a:t>
            </a:r>
          </a:p>
          <a:p>
            <a:pPr marL="719138" indent="-514350" eaLnBrk="1" fontAlgn="auto" hangingPunct="1">
              <a:spcAft>
                <a:spcPts val="0"/>
              </a:spcAft>
              <a:buSzPct val="100000"/>
              <a:buFont typeface="+mj-lt"/>
              <a:buAutoNum type="arabicPeriod"/>
              <a:defRPr/>
            </a:pPr>
            <a:r>
              <a:rPr lang="el-GR" dirty="0" smtClean="0"/>
              <a:t>Οικονομικές επιπτώσεις.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15</a:t>
            </a:fld>
            <a:endParaRPr lang="el-GR"/>
          </a:p>
        </p:txBody>
      </p:sp>
    </p:spTree>
    <p:extLst>
      <p:ext uri="{BB962C8B-B14F-4D97-AF65-F5344CB8AC3E}">
        <p14:creationId xmlns:p14="http://schemas.microsoft.com/office/powerpoint/2010/main" val="19515592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sz="3600" b="1" dirty="0" smtClean="0"/>
              <a:t>Πώς αντιδρούν οι γονείς στην διάγνωση χρόνιας ασθένειας στο παιδί τους</a:t>
            </a:r>
            <a:r>
              <a:rPr lang="el-GR" sz="3600" dirty="0" smtClean="0"/>
              <a:t>; </a:t>
            </a:r>
            <a:r>
              <a:rPr lang="el-GR" sz="3100" b="0" dirty="0" smtClean="0"/>
              <a:t>1/4</a:t>
            </a:r>
          </a:p>
        </p:txBody>
      </p:sp>
      <p:sp>
        <p:nvSpPr>
          <p:cNvPr id="25603" name="2 - Θέση περιεχομένου"/>
          <p:cNvSpPr>
            <a:spLocks noGrp="1"/>
          </p:cNvSpPr>
          <p:nvPr>
            <p:ph sz="quarter" idx="1"/>
          </p:nvPr>
        </p:nvSpPr>
        <p:spPr/>
        <p:txBody>
          <a:bodyPr>
            <a:normAutofit/>
          </a:bodyPr>
          <a:lstStyle/>
          <a:p>
            <a:pPr eaLnBrk="1" hangingPunct="1"/>
            <a:r>
              <a:rPr lang="el-GR" altLang="el-GR" dirty="0" smtClean="0"/>
              <a:t>Σε συναισθηματικό επίπεδο, κατά την διάγνωση της χρόνιας σωματικής ασθένειας του παιδιού οι γονείς αντιδρούν με άγχος, ανησυχία, φόβους και ενοχή.  </a:t>
            </a:r>
          </a:p>
          <a:p>
            <a:pPr eaLnBrk="1" hangingPunct="1"/>
            <a:r>
              <a:rPr lang="el-GR" altLang="el-GR" dirty="0" smtClean="0"/>
              <a:t>Η διάγνωση κληρονομικής ασθένειας φαίνεται ότι επιτείνει αυτού του είδους τις αντιδράσεις, λόγω της επικρατούσας ενοχής η οποία βαραίνει τους γονείς για τη μεταβίβαση της ασθένειας στο παιδί τους.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16</a:t>
            </a:fld>
            <a:endParaRPr lang="el-GR"/>
          </a:p>
        </p:txBody>
      </p:sp>
    </p:spTree>
    <p:extLst>
      <p:ext uri="{BB962C8B-B14F-4D97-AF65-F5344CB8AC3E}">
        <p14:creationId xmlns:p14="http://schemas.microsoft.com/office/powerpoint/2010/main" val="15254226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Πώς αντιδρούν οι γονείς στην διάγνωση χρόνιας ασθένειας στο παιδί τους; </a:t>
            </a:r>
            <a:r>
              <a:rPr lang="el-GR" sz="3100" b="0" dirty="0" smtClean="0">
                <a:solidFill>
                  <a:srgbClr val="775F55">
                    <a:lumMod val="75000"/>
                  </a:srgbClr>
                </a:solidFill>
              </a:rPr>
              <a:t>2/4</a:t>
            </a:r>
            <a:endParaRPr lang="el-GR" dirty="0"/>
          </a:p>
        </p:txBody>
      </p:sp>
      <p:sp>
        <p:nvSpPr>
          <p:cNvPr id="26627" name="2 - Θέση περιεχομένου"/>
          <p:cNvSpPr>
            <a:spLocks noGrp="1"/>
          </p:cNvSpPr>
          <p:nvPr>
            <p:ph sz="quarter" idx="1"/>
          </p:nvPr>
        </p:nvSpPr>
        <p:spPr/>
        <p:txBody>
          <a:bodyPr>
            <a:normAutofit/>
          </a:bodyPr>
          <a:lstStyle/>
          <a:p>
            <a:pPr eaLnBrk="1" hangingPunct="1"/>
            <a:r>
              <a:rPr lang="el-GR" altLang="el-GR" dirty="0" smtClean="0"/>
              <a:t>Γενικά, οι αντιδράσεις των γονέων προς τη διάγνωση χρόνιας ασθένειας στο παιδί τους μοιάζει με θρήνο γονέων σε απώλεια φυσιολογικού παιδιού. </a:t>
            </a:r>
          </a:p>
          <a:p>
            <a:pPr eaLnBrk="1" hangingPunct="1"/>
            <a:r>
              <a:rPr lang="el-GR" altLang="el-GR" dirty="0" smtClean="0"/>
              <a:t>Τα συναισθήματα αυτά όταν παρατείνονται στον χρόνο είναι δυνατόν να οδηγήσουν τους γονείς σε χρόνιες καταστάσεις κατάθλιψης. </a:t>
            </a:r>
          </a:p>
          <a:p>
            <a:pPr eaLnBrk="1" hangingPunct="1"/>
            <a:r>
              <a:rPr lang="el-GR" altLang="el-GR" dirty="0" smtClean="0"/>
              <a:t>Αποτέλεσμα είναι να παρεμποδίζονται η προσαρμογή τους στη νέα κατάσταση, να αδυνατούν να αποδεχθούν το πρόβλημα και να επηρεάζεται σε σημαντικό βαθμό η σχέση με το παιδί.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17</a:t>
            </a:fld>
            <a:endParaRPr lang="el-GR"/>
          </a:p>
        </p:txBody>
      </p:sp>
    </p:spTree>
    <p:extLst>
      <p:ext uri="{BB962C8B-B14F-4D97-AF65-F5344CB8AC3E}">
        <p14:creationId xmlns:p14="http://schemas.microsoft.com/office/powerpoint/2010/main" val="5799123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Πώς αντιδρούν οι γονείς στην διάγνωση χρόνιας ασθένειας στο παιδί τους; </a:t>
            </a:r>
            <a:r>
              <a:rPr lang="el-GR" sz="3100" b="0" dirty="0" smtClean="0">
                <a:solidFill>
                  <a:srgbClr val="775F55">
                    <a:lumMod val="75000"/>
                  </a:srgbClr>
                </a:solidFill>
              </a:rPr>
              <a:t>3/4</a:t>
            </a:r>
            <a:endParaRPr lang="el-GR" dirty="0"/>
          </a:p>
        </p:txBody>
      </p:sp>
      <p:sp>
        <p:nvSpPr>
          <p:cNvPr id="27651" name="2 - Θέση περιεχομένου"/>
          <p:cNvSpPr>
            <a:spLocks noGrp="1"/>
          </p:cNvSpPr>
          <p:nvPr>
            <p:ph sz="quarter" idx="1"/>
          </p:nvPr>
        </p:nvSpPr>
        <p:spPr/>
        <p:txBody>
          <a:bodyPr>
            <a:normAutofit/>
          </a:bodyPr>
          <a:lstStyle/>
          <a:p>
            <a:pPr eaLnBrk="1" hangingPunct="1"/>
            <a:r>
              <a:rPr lang="el-GR" altLang="el-GR" dirty="0" smtClean="0"/>
              <a:t>Σε τέτοιες περιπτώσεις η ανάπτυξη υπερπροστασίας και υπεραπασχόλησης προς το παιδί είναι αρκετά συχνή. </a:t>
            </a:r>
          </a:p>
          <a:p>
            <a:pPr eaLnBrk="1" hangingPunct="1"/>
            <a:r>
              <a:rPr lang="el-GR" altLang="el-GR" dirty="0" smtClean="0"/>
              <a:t>Επίσης δεν είναι ασυνήθιστο να εμφανισθούν εκ μέρους των γονέων και τάσεις απόκρυψης της ασθένειας από το κοινωνικό περιβάλλον, καθώς και απόρριψης του παιδιού.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18</a:t>
            </a:fld>
            <a:endParaRPr lang="el-GR"/>
          </a:p>
        </p:txBody>
      </p:sp>
    </p:spTree>
    <p:extLst>
      <p:ext uri="{BB962C8B-B14F-4D97-AF65-F5344CB8AC3E}">
        <p14:creationId xmlns:p14="http://schemas.microsoft.com/office/powerpoint/2010/main" val="34474084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Χρόνια σωματική </a:t>
            </a:r>
            <a:r>
              <a:rPr lang="el-GR" sz="3200" dirty="0" smtClean="0"/>
              <a:t>ασθένεια: Ορισμός</a:t>
            </a:r>
            <a:endParaRPr lang="el-GR" sz="3200" dirty="0"/>
          </a:p>
        </p:txBody>
      </p:sp>
      <p:sp>
        <p:nvSpPr>
          <p:cNvPr id="3075" name="2 - Θέση περιεχομένου"/>
          <p:cNvSpPr>
            <a:spLocks noGrp="1"/>
          </p:cNvSpPr>
          <p:nvPr>
            <p:ph sz="quarter" idx="1"/>
          </p:nvPr>
        </p:nvSpPr>
        <p:spPr/>
        <p:txBody>
          <a:bodyPr>
            <a:normAutofit/>
          </a:bodyPr>
          <a:lstStyle/>
          <a:p>
            <a:pPr marL="320040" indent="-320040" eaLnBrk="1" fontAlgn="auto" hangingPunct="1">
              <a:spcAft>
                <a:spcPts val="0"/>
              </a:spcAft>
              <a:buFont typeface="Wingdings"/>
              <a:buChar char=""/>
              <a:defRPr/>
            </a:pPr>
            <a:r>
              <a:rPr lang="el-GR" dirty="0"/>
              <a:t>Χ</a:t>
            </a:r>
            <a:r>
              <a:rPr lang="el-GR" dirty="0" smtClean="0"/>
              <a:t>ρόνια σωματική ασθένεια είναι κάθε οργανική διαταραχή: </a:t>
            </a:r>
          </a:p>
          <a:p>
            <a:pPr marL="514350" indent="-514350" eaLnBrk="1" fontAlgn="auto" hangingPunct="1">
              <a:spcAft>
                <a:spcPts val="0"/>
              </a:spcAft>
              <a:buSzPct val="100000"/>
              <a:buFont typeface="+mj-lt"/>
              <a:buAutoNum type="arabicPeriod"/>
              <a:defRPr/>
            </a:pPr>
            <a:r>
              <a:rPr lang="el-GR" dirty="0" smtClean="0"/>
              <a:t>Η οποία διαρκεί άνω των τριών μηνών,</a:t>
            </a:r>
          </a:p>
          <a:p>
            <a:pPr marL="514350" indent="-514350" eaLnBrk="1" fontAlgn="auto" hangingPunct="1">
              <a:spcAft>
                <a:spcPts val="0"/>
              </a:spcAft>
              <a:buSzPct val="100000"/>
              <a:buFont typeface="+mj-lt"/>
              <a:buAutoNum type="arabicPeriod"/>
              <a:defRPr/>
            </a:pPr>
            <a:r>
              <a:rPr lang="el-GR" dirty="0" smtClean="0"/>
              <a:t>Ή συνεπάγεται μία περίοδο νοσηλείας άνω του ενός μήνα, </a:t>
            </a:r>
          </a:p>
          <a:p>
            <a:pPr marL="514350" indent="-514350" eaLnBrk="1" fontAlgn="auto" hangingPunct="1">
              <a:spcAft>
                <a:spcPts val="0"/>
              </a:spcAft>
              <a:buSzPct val="100000"/>
              <a:buFont typeface="+mj-lt"/>
              <a:buAutoNum type="arabicPeriod"/>
              <a:defRPr/>
            </a:pPr>
            <a:r>
              <a:rPr lang="el-GR" dirty="0" smtClean="0"/>
              <a:t>Η οποία προκαλεί περιορισμούς στη κλίμακα των ικανοτήτων και των συμπεριφορών του ατόμου και</a:t>
            </a:r>
          </a:p>
          <a:p>
            <a:pPr marL="514350" indent="-514350" eaLnBrk="1" fontAlgn="auto" hangingPunct="1">
              <a:spcAft>
                <a:spcPts val="0"/>
              </a:spcAft>
              <a:buSzPct val="100000"/>
              <a:buFont typeface="+mj-lt"/>
              <a:buAutoNum type="arabicPeriod"/>
              <a:defRPr/>
            </a:pPr>
            <a:r>
              <a:rPr lang="el-GR" dirty="0" smtClean="0"/>
              <a:t>Επιφέρει μεταβολές στη κοινωνική του λειτουργικότητα  ή στην άσκηση των κοινωνικών του ρόλων.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a:t>
            </a:fld>
            <a:endParaRPr lang="el-GR"/>
          </a:p>
        </p:txBody>
      </p:sp>
    </p:spTree>
    <p:extLst>
      <p:ext uri="{BB962C8B-B14F-4D97-AF65-F5344CB8AC3E}">
        <p14:creationId xmlns:p14="http://schemas.microsoft.com/office/powerpoint/2010/main" val="28719821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Πώς αντιδρούν οι γονείς στην διάγνωση χρόνιας ασθένειας στο παιδί τους; </a:t>
            </a:r>
            <a:r>
              <a:rPr lang="el-GR" sz="3100" b="0" dirty="0" smtClean="0">
                <a:solidFill>
                  <a:srgbClr val="775F55">
                    <a:lumMod val="75000"/>
                  </a:srgbClr>
                </a:solidFill>
              </a:rPr>
              <a:t>4/4</a:t>
            </a:r>
            <a:endParaRPr lang="el-GR" dirty="0"/>
          </a:p>
        </p:txBody>
      </p:sp>
      <p:sp>
        <p:nvSpPr>
          <p:cNvPr id="28675" name="2 - Θέση περιεχομένου"/>
          <p:cNvSpPr>
            <a:spLocks noGrp="1"/>
          </p:cNvSpPr>
          <p:nvPr>
            <p:ph sz="quarter" idx="1"/>
          </p:nvPr>
        </p:nvSpPr>
        <p:spPr/>
        <p:txBody>
          <a:bodyPr>
            <a:normAutofit/>
          </a:bodyPr>
          <a:lstStyle/>
          <a:p>
            <a:pPr eaLnBrk="1" hangingPunct="1"/>
            <a:r>
              <a:rPr lang="el-GR" altLang="el-GR" dirty="0" smtClean="0"/>
              <a:t>Επιπρόσθετα οι σχέσεις του ζευγαριού είναι δυνατόν να επιβαρυνθούν και να προκύψουν προβλήματα. </a:t>
            </a:r>
          </a:p>
          <a:p>
            <a:pPr eaLnBrk="1" hangingPunct="1"/>
            <a:r>
              <a:rPr lang="el-GR" altLang="el-GR" dirty="0" smtClean="0"/>
              <a:t>Επιτείνονται παλαιά ενδοοικογενειακά προβλήματα και οι γονείς αδυνατούν να συνεργασθούν μεταξύ τους.  </a:t>
            </a:r>
          </a:p>
          <a:p>
            <a:pPr eaLnBrk="1" hangingPunct="1"/>
            <a:r>
              <a:rPr lang="el-GR" altLang="el-GR" dirty="0" smtClean="0"/>
              <a:t>Τότε το σχήμα που τείνει να επικρατεί είναι η μητέρα να επιφορτίζεται  τη φροντίδα της ασθένειας του παιδιού ενώ παράλληλα ο πατέρας δεν ασχολείται καθόλου με αυτήν.</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19</a:t>
            </a:fld>
            <a:endParaRPr lang="el-GR"/>
          </a:p>
        </p:txBody>
      </p:sp>
    </p:spTree>
    <p:extLst>
      <p:ext uri="{BB962C8B-B14F-4D97-AF65-F5344CB8AC3E}">
        <p14:creationId xmlns:p14="http://schemas.microsoft.com/office/powerpoint/2010/main" val="7080547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sz="3600" b="1" dirty="0" smtClean="0"/>
              <a:t>Πως επηρεάζονται τα αδέλφια ενός παιδιού με χρόνια ασθένεια</a:t>
            </a:r>
            <a:r>
              <a:rPr lang="el-GR" sz="3600" dirty="0" smtClean="0"/>
              <a:t>; </a:t>
            </a:r>
            <a:r>
              <a:rPr lang="el-GR" sz="3100" b="0" dirty="0" smtClean="0"/>
              <a:t>1/2</a:t>
            </a:r>
          </a:p>
        </p:txBody>
      </p:sp>
      <p:sp>
        <p:nvSpPr>
          <p:cNvPr id="3" name="2 - Θέση περιεχομένου"/>
          <p:cNvSpPr>
            <a:spLocks noGrp="1"/>
          </p:cNvSpPr>
          <p:nvPr>
            <p:ph sz="quarter" idx="1"/>
          </p:nvPr>
        </p:nvSpPr>
        <p:spPr/>
        <p:txBody>
          <a:bodyPr rtlCol="0">
            <a:normAutofit/>
          </a:bodyPr>
          <a:lstStyle/>
          <a:p>
            <a:pPr marL="320040" indent="-320040" eaLnBrk="1" fontAlgn="auto" hangingPunct="1">
              <a:spcAft>
                <a:spcPts val="0"/>
              </a:spcAft>
              <a:buFont typeface="Wingdings"/>
              <a:buChar char=""/>
              <a:defRPr/>
            </a:pPr>
            <a:r>
              <a:rPr lang="el-GR" dirty="0" smtClean="0"/>
              <a:t>Τα αδέρφια του παιδιού με τη χρόνια σωματική ασθένεια έχουν αυξημένη πιθανότητα να αντιμετωπίσουν και αυτά ψυχοκοινωνικά δυσκολίες λόγω των προβλημάτων τα οποία  ανακύπτουν στην οικογένεια. </a:t>
            </a:r>
          </a:p>
          <a:p>
            <a:pPr marL="320040" indent="-320040" eaLnBrk="1" fontAlgn="auto" hangingPunct="1">
              <a:spcAft>
                <a:spcPts val="0"/>
              </a:spcAft>
              <a:buFont typeface="Wingdings"/>
              <a:buChar char=""/>
              <a:defRPr/>
            </a:pPr>
            <a:r>
              <a:rPr lang="el-GR" dirty="0" smtClean="0"/>
              <a:t>Κάποιοι γονείς στη προσπάθειά τους να  ανταποκριθούν στις ανάγκες του ασθενούς παιδιού είναι δυνατόν να παραμελούν τα αδέρφια του, να γίνονται ιδιαίτερα επιεικείς προς αυτά λόγω της ενοχής  τους ή και να τα επιφορτίζουν με υψηλές προσδοκίες. </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20</a:t>
            </a:fld>
            <a:endParaRPr lang="el-GR"/>
          </a:p>
        </p:txBody>
      </p:sp>
    </p:spTree>
    <p:extLst>
      <p:ext uri="{BB962C8B-B14F-4D97-AF65-F5344CB8AC3E}">
        <p14:creationId xmlns:p14="http://schemas.microsoft.com/office/powerpoint/2010/main" val="12045489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Πως επηρεάζονται τα αδέλφια ενός παιδιού με χρόνια ασθένεια; </a:t>
            </a:r>
            <a:r>
              <a:rPr lang="el-GR" sz="3100" b="0" dirty="0" smtClean="0">
                <a:solidFill>
                  <a:srgbClr val="775F55">
                    <a:lumMod val="75000"/>
                  </a:srgbClr>
                </a:solidFill>
              </a:rPr>
              <a:t>2/2</a:t>
            </a:r>
            <a:endParaRPr lang="el-GR" dirty="0"/>
          </a:p>
        </p:txBody>
      </p:sp>
      <p:sp>
        <p:nvSpPr>
          <p:cNvPr id="3" name="2 - Θέση περιεχομένου"/>
          <p:cNvSpPr>
            <a:spLocks noGrp="1"/>
          </p:cNvSpPr>
          <p:nvPr>
            <p:ph sz="quarter" idx="1"/>
          </p:nvPr>
        </p:nvSpPr>
        <p:spPr/>
        <p:txBody>
          <a:bodyPr rtlCol="0">
            <a:normAutofit/>
          </a:bodyPr>
          <a:lstStyle/>
          <a:p>
            <a:pPr marL="320040" indent="-320040" eaLnBrk="1" fontAlgn="auto" hangingPunct="1">
              <a:spcAft>
                <a:spcPts val="0"/>
              </a:spcAft>
              <a:buFont typeface="Wingdings"/>
              <a:buChar char=""/>
              <a:defRPr/>
            </a:pPr>
            <a:r>
              <a:rPr lang="el-GR" dirty="0" smtClean="0"/>
              <a:t>Γενικά, τα υγιή παιδιά της οικογένειας αντιδρούν συνήθως προς τη χρόνια σωματική ασθένεια του αδερφού τους με: </a:t>
            </a:r>
          </a:p>
          <a:p>
            <a:pPr marL="514350" indent="-514350" eaLnBrk="1" fontAlgn="auto" hangingPunct="1">
              <a:spcAft>
                <a:spcPts val="0"/>
              </a:spcAft>
              <a:buSzPct val="100000"/>
              <a:buFont typeface="+mj-lt"/>
              <a:buAutoNum type="arabicPeriod"/>
              <a:defRPr/>
            </a:pPr>
            <a:r>
              <a:rPr lang="el-GR" dirty="0" smtClean="0"/>
              <a:t>Άγχος, </a:t>
            </a:r>
          </a:p>
          <a:p>
            <a:pPr marL="514350" indent="-514350" eaLnBrk="1" fontAlgn="auto" hangingPunct="1">
              <a:spcAft>
                <a:spcPts val="0"/>
              </a:spcAft>
              <a:buSzPct val="100000"/>
              <a:buFont typeface="+mj-lt"/>
              <a:buAutoNum type="arabicPeriod"/>
              <a:defRPr/>
            </a:pPr>
            <a:r>
              <a:rPr lang="el-GR" dirty="0" smtClean="0"/>
              <a:t>Απόρριψη, </a:t>
            </a:r>
          </a:p>
          <a:p>
            <a:pPr marL="514350" indent="-514350" eaLnBrk="1" fontAlgn="auto" hangingPunct="1">
              <a:spcAft>
                <a:spcPts val="0"/>
              </a:spcAft>
              <a:buSzPct val="100000"/>
              <a:buFont typeface="+mj-lt"/>
              <a:buAutoNum type="arabicPeriod"/>
              <a:defRPr/>
            </a:pPr>
            <a:r>
              <a:rPr lang="el-GR" dirty="0" smtClean="0"/>
              <a:t>Ενοχές και </a:t>
            </a:r>
          </a:p>
          <a:p>
            <a:pPr marL="514350" indent="-514350" eaLnBrk="1" fontAlgn="auto" hangingPunct="1">
              <a:spcAft>
                <a:spcPts val="0"/>
              </a:spcAft>
              <a:buSzPct val="100000"/>
              <a:buFont typeface="+mj-lt"/>
              <a:buAutoNum type="arabicPeriod"/>
              <a:defRPr/>
            </a:pPr>
            <a:r>
              <a:rPr lang="el-GR" dirty="0" smtClean="0"/>
              <a:t>Αναίτιους φόβους για την προσωπική τους υγεία.</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21</a:t>
            </a:fld>
            <a:endParaRPr lang="el-GR"/>
          </a:p>
        </p:txBody>
      </p:sp>
    </p:spTree>
    <p:extLst>
      <p:ext uri="{BB962C8B-B14F-4D97-AF65-F5344CB8AC3E}">
        <p14:creationId xmlns:p14="http://schemas.microsoft.com/office/powerpoint/2010/main" val="19356655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a:bodyPr>
          <a:lstStyle/>
          <a:p>
            <a:pPr eaLnBrk="1" fontAlgn="auto" hangingPunct="1">
              <a:spcAft>
                <a:spcPts val="0"/>
              </a:spcAft>
              <a:defRPr/>
            </a:pPr>
            <a:r>
              <a:rPr lang="el-GR" sz="3200" b="1" dirty="0" smtClean="0"/>
              <a:t>Τι είδους υποστήριξη απαιτείται</a:t>
            </a:r>
            <a:r>
              <a:rPr lang="el-GR" sz="3200" dirty="0" smtClean="0"/>
              <a:t>; </a:t>
            </a:r>
            <a:r>
              <a:rPr lang="el-GR" sz="2800" b="0" dirty="0" smtClean="0"/>
              <a:t>1/3</a:t>
            </a:r>
          </a:p>
        </p:txBody>
      </p:sp>
      <p:sp>
        <p:nvSpPr>
          <p:cNvPr id="31747" name="2 - Θέση περιεχομένου"/>
          <p:cNvSpPr>
            <a:spLocks noGrp="1"/>
          </p:cNvSpPr>
          <p:nvPr>
            <p:ph sz="quarter" idx="1"/>
          </p:nvPr>
        </p:nvSpPr>
        <p:spPr/>
        <p:txBody>
          <a:bodyPr>
            <a:normAutofit/>
          </a:bodyPr>
          <a:lstStyle/>
          <a:p>
            <a:pPr eaLnBrk="1" hangingPunct="1"/>
            <a:r>
              <a:rPr lang="el-GR" altLang="el-GR" dirty="0" smtClean="0"/>
              <a:t>Έχει αποδειχθεί ότι οι γονείς  όταν ενημερώνονται έγκαιρα και κατάλληλα από τους ειδικούς για την κατάσταση του παιδιού τους έχουν πιο θετικές αντιδράσεις. </a:t>
            </a:r>
          </a:p>
          <a:p>
            <a:pPr eaLnBrk="1" hangingPunct="1"/>
            <a:r>
              <a:rPr lang="el-GR" altLang="el-GR" dirty="0" smtClean="0"/>
              <a:t>Επίσης, ότι οι γονείς που έχουν από νωρίς κατάλληλη ψυχολογική υποστήριξης και συμβουλευτική ως προς τις παθολογικές τους αντιδράσεις διευκολύνονται ώστε να τις αντιμετωπίζουν.</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22</a:t>
            </a:fld>
            <a:endParaRPr lang="el-GR"/>
          </a:p>
        </p:txBody>
      </p:sp>
    </p:spTree>
    <p:extLst>
      <p:ext uri="{BB962C8B-B14F-4D97-AF65-F5344CB8AC3E}">
        <p14:creationId xmlns:p14="http://schemas.microsoft.com/office/powerpoint/2010/main" val="25236698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Τι είδους υποστήριξη απαιτείται; </a:t>
            </a:r>
            <a:r>
              <a:rPr lang="el-GR" sz="2800" b="0" dirty="0" smtClean="0">
                <a:solidFill>
                  <a:srgbClr val="775F55">
                    <a:lumMod val="75000"/>
                  </a:srgbClr>
                </a:solidFill>
              </a:rPr>
              <a:t>2/3</a:t>
            </a:r>
            <a:endParaRPr lang="el-GR" sz="2800" dirty="0"/>
          </a:p>
        </p:txBody>
      </p:sp>
      <p:sp>
        <p:nvSpPr>
          <p:cNvPr id="32771" name="2 - Θέση περιεχομένου"/>
          <p:cNvSpPr>
            <a:spLocks noGrp="1"/>
          </p:cNvSpPr>
          <p:nvPr>
            <p:ph sz="quarter" idx="1"/>
          </p:nvPr>
        </p:nvSpPr>
        <p:spPr/>
        <p:txBody>
          <a:bodyPr>
            <a:normAutofit/>
          </a:bodyPr>
          <a:lstStyle/>
          <a:p>
            <a:pPr eaLnBrk="1" hangingPunct="1"/>
            <a:r>
              <a:rPr lang="el-GR" altLang="el-GR" dirty="0" smtClean="0"/>
              <a:t>Γενικότερα, οι  μελέτες δείχνουν ότι με την πάροδο του χρόνου οι συναισθηματικές αντιδράσεις των γονέων μειώνονται, η συμπεριφορά τους βελτιώνεται και ότι αποδέχονται τη νέα κατάσταση. </a:t>
            </a:r>
          </a:p>
          <a:p>
            <a:pPr eaLnBrk="1" hangingPunct="1"/>
            <a:r>
              <a:rPr lang="el-GR" altLang="el-GR" dirty="0" smtClean="0"/>
              <a:t>Το μεγαλύτερο ποσοστό των οικογενειών φαίνεται να προσαρμόζεται στις συνθήκες που δημιουργούνται με την ύπαρξη της χρόνιας σωματικής ασθένειας στο παιδί και αντιμετωπίζει με ρεαλιστικό τρόπο τις προφυλάξεις τις οποίες απαιτεί η ασθένεια.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23</a:t>
            </a:fld>
            <a:endParaRPr lang="el-GR"/>
          </a:p>
        </p:txBody>
      </p:sp>
    </p:spTree>
    <p:extLst>
      <p:ext uri="{BB962C8B-B14F-4D97-AF65-F5344CB8AC3E}">
        <p14:creationId xmlns:p14="http://schemas.microsoft.com/office/powerpoint/2010/main" val="4376705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Τι είδους υποστήριξη απαιτείται; </a:t>
            </a:r>
            <a:r>
              <a:rPr lang="el-GR" sz="2800" b="0" dirty="0">
                <a:solidFill>
                  <a:srgbClr val="775F55">
                    <a:lumMod val="75000"/>
                  </a:srgbClr>
                </a:solidFill>
              </a:rPr>
              <a:t>3</a:t>
            </a:r>
            <a:r>
              <a:rPr lang="el-GR" sz="2800" b="0" dirty="0" smtClean="0">
                <a:solidFill>
                  <a:srgbClr val="775F55">
                    <a:lumMod val="75000"/>
                  </a:srgbClr>
                </a:solidFill>
              </a:rPr>
              <a:t>/3</a:t>
            </a:r>
            <a:endParaRPr lang="el-GR" sz="2800" dirty="0"/>
          </a:p>
        </p:txBody>
      </p:sp>
      <p:sp>
        <p:nvSpPr>
          <p:cNvPr id="33795" name="2 - Θέση περιεχομένου"/>
          <p:cNvSpPr>
            <a:spLocks noGrp="1"/>
          </p:cNvSpPr>
          <p:nvPr>
            <p:ph sz="quarter" idx="1"/>
          </p:nvPr>
        </p:nvSpPr>
        <p:spPr/>
        <p:txBody>
          <a:bodyPr>
            <a:normAutofit/>
          </a:bodyPr>
          <a:lstStyle/>
          <a:p>
            <a:pPr eaLnBrk="1" hangingPunct="1"/>
            <a:r>
              <a:rPr lang="el-GR" altLang="el-GR" dirty="0" smtClean="0"/>
              <a:t>Σημειώνεται επίσης ότι η θετική στάση του εκπαιδευτικού προσωπικού και των συμμαθητών του παιδιού προς τη χρόνια σωματική ασθένεια θεωρείται </a:t>
            </a:r>
            <a:r>
              <a:rPr lang="el-GR" altLang="el-GR" dirty="0" err="1" smtClean="0"/>
              <a:t>διευκολυντικός</a:t>
            </a:r>
            <a:r>
              <a:rPr lang="el-GR" altLang="el-GR" dirty="0" smtClean="0"/>
              <a:t>  παράγοντας της προσαρμογής του παιδιού στο σχολείο και συνακόλουθα της ομαλής εξέλιξής του. </a:t>
            </a:r>
          </a:p>
          <a:p>
            <a:pPr eaLnBrk="1" hangingPunct="1"/>
            <a:r>
              <a:rPr lang="el-GR" altLang="el-GR" dirty="0" smtClean="0"/>
              <a:t>Τέλος, απαραίτητη κρίνεται η ψυχοθεραπεία του παιδιού σε περίπτωση που εμφανίζει ψυχολογικά προβλήματα με σκοπό την όσο το δυνατόν ομαλή ψυχοκοινωνική του εξέλιξη.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24</a:t>
            </a:fld>
            <a:endParaRPr lang="el-GR"/>
          </a:p>
        </p:txBody>
      </p:sp>
    </p:spTree>
    <p:extLst>
      <p:ext uri="{BB962C8B-B14F-4D97-AF65-F5344CB8AC3E}">
        <p14:creationId xmlns:p14="http://schemas.microsoft.com/office/powerpoint/2010/main" val="9821909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7</a:t>
            </a:r>
            <a:r>
              <a:rPr lang="en-US" sz="2000" dirty="0" smtClean="0"/>
              <a:t>:</a:t>
            </a:r>
            <a:r>
              <a:rPr lang="el-GR" sz="2000" dirty="0"/>
              <a:t> Παιδιά με χρόνια </a:t>
            </a:r>
            <a:r>
              <a:rPr lang="el-GR" sz="2000" dirty="0" smtClean="0"/>
              <a:t>σωματικά </a:t>
            </a:r>
            <a:r>
              <a:rPr lang="el-GR" sz="2000" dirty="0"/>
              <a:t>προβλήματα – Ψυχοκοινωνικές ανάγκες </a:t>
            </a:r>
            <a:r>
              <a:rPr lang="el-GR" sz="2000" dirty="0" smtClean="0"/>
              <a:t>και </a:t>
            </a:r>
            <a:r>
              <a:rPr lang="el-GR" sz="2000" dirty="0"/>
              <a:t>αντιμετώπιση».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και δοθεί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1180909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Δευτερογενή προβλήματα χρόνιων σωματικών ασθενειών</a:t>
            </a:r>
            <a:r>
              <a:rPr lang="en-US" dirty="0" smtClean="0"/>
              <a:t>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
        <p:nvSpPr>
          <p:cNvPr id="3" name="2 - Θέση περιεχομένου"/>
          <p:cNvSpPr>
            <a:spLocks noGrp="1"/>
          </p:cNvSpPr>
          <p:nvPr>
            <p:ph sz="quarter" idx="1"/>
          </p:nvPr>
        </p:nvSpPr>
        <p:spPr/>
        <p:txBody>
          <a:bodyPr rtlCol="0">
            <a:normAutofit/>
          </a:bodyPr>
          <a:lstStyle/>
          <a:p>
            <a:pPr marL="320040" indent="-320040" eaLnBrk="1" fontAlgn="auto" hangingPunct="1">
              <a:spcAft>
                <a:spcPts val="0"/>
              </a:spcAft>
              <a:buFont typeface="Wingdings"/>
              <a:buChar char=""/>
              <a:defRPr/>
            </a:pPr>
            <a:r>
              <a:rPr lang="el-GR" dirty="0" smtClean="0"/>
              <a:t>Η παιδική ηλικία  με ασθένειες, όπως μεσογειακή αναιμία, δρεπανοκυτταρική αναιμία, αιμορραγικές διαθέσεις, σακχαρώδη διαβήτη, ρευματοειδή αρθρίτιδα, επιληψία, καρδιακές παθήσεις κ.α., επιβαρύνεται από: </a:t>
            </a:r>
          </a:p>
          <a:p>
            <a:pPr marL="514350" indent="-514350" eaLnBrk="1" fontAlgn="auto" hangingPunct="1">
              <a:spcAft>
                <a:spcPts val="0"/>
              </a:spcAft>
              <a:buSzPct val="100000"/>
              <a:buFont typeface="+mj-lt"/>
              <a:buAutoNum type="arabicPeriod"/>
              <a:defRPr/>
            </a:pPr>
            <a:r>
              <a:rPr lang="el-GR" dirty="0" smtClean="0"/>
              <a:t>Οργανικά και λειτουργικά προβλήματα, </a:t>
            </a:r>
          </a:p>
          <a:p>
            <a:pPr marL="514350" indent="-514350" eaLnBrk="1" fontAlgn="auto" hangingPunct="1">
              <a:spcAft>
                <a:spcPts val="0"/>
              </a:spcAft>
              <a:buSzPct val="100000"/>
              <a:buFont typeface="+mj-lt"/>
              <a:buAutoNum type="arabicPeriod"/>
              <a:defRPr/>
            </a:pPr>
            <a:r>
              <a:rPr lang="el-GR" dirty="0" smtClean="0"/>
              <a:t>Επανειλημμένες ιατρικές επισκέψεις, </a:t>
            </a:r>
          </a:p>
          <a:p>
            <a:pPr marL="514350" indent="-514350" eaLnBrk="1" fontAlgn="auto" hangingPunct="1">
              <a:spcAft>
                <a:spcPts val="0"/>
              </a:spcAft>
              <a:buSzPct val="100000"/>
              <a:buFont typeface="+mj-lt"/>
              <a:buAutoNum type="arabicPeriod"/>
              <a:defRPr/>
            </a:pPr>
            <a:r>
              <a:rPr lang="el-GR" dirty="0" smtClean="0"/>
              <a:t>Πολύπλοκες και οδυνηρές εξετάσεις, </a:t>
            </a:r>
          </a:p>
          <a:p>
            <a:pPr marL="514350" indent="-514350" eaLnBrk="1" fontAlgn="auto" hangingPunct="1">
              <a:spcAft>
                <a:spcPts val="0"/>
              </a:spcAft>
              <a:buSzPct val="100000"/>
              <a:buFont typeface="+mj-lt"/>
              <a:buAutoNum type="arabicPeriod"/>
              <a:defRPr/>
            </a:pPr>
            <a:r>
              <a:rPr lang="el-GR" dirty="0" smtClean="0"/>
              <a:t>Συχνές και δυσάρεστες νοσηλείες και </a:t>
            </a:r>
          </a:p>
          <a:p>
            <a:pPr marL="514350" indent="-514350" eaLnBrk="1" fontAlgn="auto" hangingPunct="1">
              <a:spcAft>
                <a:spcPts val="0"/>
              </a:spcAft>
              <a:buSzPct val="100000"/>
              <a:buFont typeface="+mj-lt"/>
              <a:buAutoNum type="arabicPeriod"/>
              <a:defRPr/>
            </a:pPr>
            <a:r>
              <a:rPr lang="el-GR" dirty="0" smtClean="0"/>
              <a:t>Με άγχος και αβεβαιότητα για το μέλλον. </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a:t>
            </a:fld>
            <a:endParaRPr lang="el-GR"/>
          </a:p>
        </p:txBody>
      </p:sp>
    </p:spTree>
    <p:extLst>
      <p:ext uri="{BB962C8B-B14F-4D97-AF65-F5344CB8AC3E}">
        <p14:creationId xmlns:p14="http://schemas.microsoft.com/office/powerpoint/2010/main" val="28498319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a:solidFill>
                  <a:prstClr val="black">
                    <a:lumMod val="75000"/>
                    <a:lumOff val="25000"/>
                  </a:prstClr>
                </a:solidFill>
                <a:latin typeface="Calibri"/>
              </a:rPr>
              <a:t>και διάθεση του έργου ή του παράγωγου αυτού με την ίδια άδεια</a:t>
            </a: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6249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Δευτερογενή προβλήματα χρόνιων σωματικών ασθενειών</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2/2</a:t>
            </a:r>
            <a:endParaRPr lang="el-GR" dirty="0"/>
          </a:p>
        </p:txBody>
      </p:sp>
      <p:sp>
        <p:nvSpPr>
          <p:cNvPr id="12291" name="2 - Θέση περιεχομένου"/>
          <p:cNvSpPr>
            <a:spLocks noGrp="1"/>
          </p:cNvSpPr>
          <p:nvPr>
            <p:ph sz="quarter" idx="1"/>
          </p:nvPr>
        </p:nvSpPr>
        <p:spPr/>
        <p:txBody>
          <a:bodyPr>
            <a:normAutofit/>
          </a:bodyPr>
          <a:lstStyle/>
          <a:p>
            <a:pPr eaLnBrk="1" hangingPunct="1"/>
            <a:r>
              <a:rPr lang="el-GR" altLang="el-GR" dirty="0" smtClean="0"/>
              <a:t>Η χρόνια σωματική ασθένεια, λόγω των οργανικών και λειτουργικών επιπτώσεων τις οποίες επιφέρει και της διαρκούς ανάγκης  </a:t>
            </a:r>
            <a:r>
              <a:rPr lang="el-GR" altLang="el-GR" dirty="0" err="1" smtClean="0"/>
              <a:t>ιατρικονοσηλευτικής</a:t>
            </a:r>
            <a:r>
              <a:rPr lang="el-GR" altLang="el-GR" dirty="0" smtClean="0"/>
              <a:t> φροντίδας την οποία συνεπάγεται, προκαλεί </a:t>
            </a:r>
            <a:r>
              <a:rPr lang="el-GR" altLang="el-GR" smtClean="0"/>
              <a:t>σύνθετα δευτερογενή</a:t>
            </a:r>
            <a:r>
              <a:rPr lang="el-GR" altLang="el-GR" u="sng" dirty="0"/>
              <a:t>.</a:t>
            </a:r>
            <a:endParaRPr lang="el-GR" altLang="el-GR" u="sng" dirty="0" smtClean="0"/>
          </a:p>
          <a:p>
            <a:pPr marL="985838" lvl="2" indent="-514350" eaLnBrk="1" hangingPunct="1">
              <a:buSzPct val="100000"/>
              <a:buFont typeface="Calibri" pitchFamily="34" charset="0"/>
              <a:buAutoNum type="arabicPeriod"/>
            </a:pPr>
            <a:r>
              <a:rPr lang="el-GR" altLang="el-GR" dirty="0" smtClean="0"/>
              <a:t>Ιατρικά, </a:t>
            </a:r>
          </a:p>
          <a:p>
            <a:pPr marL="985838" lvl="2" indent="-514350" eaLnBrk="1" hangingPunct="1">
              <a:buSzPct val="100000"/>
              <a:buFont typeface="Calibri" pitchFamily="34" charset="0"/>
              <a:buAutoNum type="arabicPeriod"/>
            </a:pPr>
            <a:r>
              <a:rPr lang="el-GR" altLang="el-GR" dirty="0" smtClean="0"/>
              <a:t>Ψυχολογικά, </a:t>
            </a:r>
          </a:p>
          <a:p>
            <a:pPr marL="985838" lvl="2" indent="-514350" eaLnBrk="1" hangingPunct="1">
              <a:buSzPct val="100000"/>
              <a:buFont typeface="Calibri" pitchFamily="34" charset="0"/>
              <a:buAutoNum type="arabicPeriod"/>
            </a:pPr>
            <a:r>
              <a:rPr lang="el-GR" altLang="el-GR" dirty="0" smtClean="0"/>
              <a:t>Κοινωνικά και </a:t>
            </a:r>
          </a:p>
          <a:p>
            <a:pPr marL="985838" lvl="2" indent="-514350" eaLnBrk="1" hangingPunct="1">
              <a:buSzPct val="100000"/>
              <a:buFont typeface="Calibri" pitchFamily="34" charset="0"/>
              <a:buAutoNum type="arabicPeriod"/>
            </a:pPr>
            <a:r>
              <a:rPr lang="el-GR" altLang="el-GR" dirty="0" smtClean="0"/>
              <a:t>Εκπαιδευτικά προβλήματα στο παιδί και την οικογένειά του.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3</a:t>
            </a:fld>
            <a:endParaRPr lang="el-GR"/>
          </a:p>
        </p:txBody>
      </p:sp>
    </p:spTree>
    <p:extLst>
      <p:ext uri="{BB962C8B-B14F-4D97-AF65-F5344CB8AC3E}">
        <p14:creationId xmlns:p14="http://schemas.microsoft.com/office/powerpoint/2010/main" val="2624347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97152"/>
          </a:xfrm>
        </p:spPr>
        <p:txBody>
          <a:bodyPr rtlCol="0">
            <a:noAutofit/>
          </a:bodyPr>
          <a:lstStyle/>
          <a:p>
            <a:pPr marL="320040" indent="-320040" eaLnBrk="1" fontAlgn="auto" hangingPunct="1">
              <a:spcAft>
                <a:spcPts val="0"/>
              </a:spcAft>
              <a:buFont typeface="Wingdings"/>
              <a:buChar char=""/>
              <a:defRPr/>
            </a:pPr>
            <a:r>
              <a:rPr lang="el-GR" sz="2200" dirty="0" smtClean="0"/>
              <a:t>Από μελέτες προκύπτει ότι τα παιδιά τα οποία πάσχουν από χρόνιες σωματικές ασθένειες έχουν 1,5 έως 3 φορές περισσότερες πιθανότητες από ότι οι υγιείς συνομήλικοί τους να παρουσιάσουν ψυχικά, </a:t>
            </a:r>
            <a:r>
              <a:rPr lang="el-GR" sz="2200" dirty="0" err="1" smtClean="0"/>
              <a:t>συμπεριφερολογικά</a:t>
            </a:r>
            <a:r>
              <a:rPr lang="el-GR" sz="2200" dirty="0" smtClean="0"/>
              <a:t> και μαθησιακά προβλήματα. </a:t>
            </a:r>
          </a:p>
          <a:p>
            <a:pPr marL="320040" indent="-320040" eaLnBrk="1" fontAlgn="auto" hangingPunct="1">
              <a:spcAft>
                <a:spcPts val="0"/>
              </a:spcAft>
              <a:buFont typeface="Wingdings"/>
              <a:buChar char=""/>
              <a:defRPr/>
            </a:pPr>
            <a:r>
              <a:rPr lang="el-GR" sz="2200" dirty="0" smtClean="0"/>
              <a:t>Τα ψυχοκοινωνικά προβλήματα τα οποία είναι δυνατόν να παρουσιάσουν είναι ποικίλα: </a:t>
            </a:r>
          </a:p>
          <a:p>
            <a:pPr lvl="1" indent="-320040">
              <a:buFont typeface="Wingdings"/>
              <a:buChar char=""/>
              <a:defRPr/>
            </a:pPr>
            <a:r>
              <a:rPr lang="el-GR" sz="2200" dirty="0" smtClean="0"/>
              <a:t>Διαταραχή της εικόνας εαυτού, </a:t>
            </a:r>
          </a:p>
          <a:p>
            <a:pPr lvl="1" indent="-320040">
              <a:buFont typeface="Wingdings"/>
              <a:buChar char=""/>
              <a:defRPr/>
            </a:pPr>
            <a:r>
              <a:rPr lang="el-GR" sz="2200" dirty="0" smtClean="0"/>
              <a:t>Άγχος, </a:t>
            </a:r>
          </a:p>
          <a:p>
            <a:pPr lvl="1" indent="-320040">
              <a:buFont typeface="Wingdings"/>
              <a:buChar char=""/>
              <a:defRPr/>
            </a:pPr>
            <a:r>
              <a:rPr lang="el-GR" sz="2200" dirty="0" smtClean="0"/>
              <a:t>Κατάθλιψη, </a:t>
            </a:r>
          </a:p>
          <a:p>
            <a:pPr lvl="1" indent="-320040">
              <a:buFont typeface="Wingdings"/>
              <a:buChar char=""/>
              <a:defRPr/>
            </a:pPr>
            <a:r>
              <a:rPr lang="el-GR" sz="2200" dirty="0" smtClean="0"/>
              <a:t>Προβλήματα συμπεριφοράς και δυσκολίες στο σχολείο.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4</a:t>
            </a:fld>
            <a:endParaRPr lang="el-GR"/>
          </a:p>
        </p:txBody>
      </p:sp>
      <p:sp>
        <p:nvSpPr>
          <p:cNvPr id="4" name="Τίτλος 3"/>
          <p:cNvSpPr>
            <a:spLocks noGrp="1"/>
          </p:cNvSpPr>
          <p:nvPr>
            <p:ph type="title"/>
          </p:nvPr>
        </p:nvSpPr>
        <p:spPr/>
        <p:txBody>
          <a:bodyPr>
            <a:noAutofit/>
          </a:bodyPr>
          <a:lstStyle/>
          <a:p>
            <a:r>
              <a:rPr lang="el-GR" sz="3200" dirty="0"/>
              <a:t>Ψυχοκοινωνικές επιπτώσεις της χρόνιας </a:t>
            </a:r>
            <a:br>
              <a:rPr lang="el-GR" sz="3200" dirty="0"/>
            </a:br>
            <a:r>
              <a:rPr lang="el-GR" sz="3200" dirty="0"/>
              <a:t>σωματικής ασθένειας στο </a:t>
            </a:r>
            <a:r>
              <a:rPr lang="el-GR" sz="3200" dirty="0" smtClean="0"/>
              <a:t>παιδί </a:t>
            </a:r>
            <a:r>
              <a:rPr lang="el-GR" sz="3200" b="0" dirty="0" smtClean="0"/>
              <a:t>1/3</a:t>
            </a:r>
            <a:endParaRPr lang="el-GR" sz="3200" b="0" dirty="0"/>
          </a:p>
        </p:txBody>
      </p:sp>
    </p:spTree>
    <p:extLst>
      <p:ext uri="{BB962C8B-B14F-4D97-AF65-F5344CB8AC3E}">
        <p14:creationId xmlns:p14="http://schemas.microsoft.com/office/powerpoint/2010/main" val="98548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Ψυχοκοινωνικές επιπτώσεις της χρόνιας </a:t>
            </a:r>
            <a:br>
              <a:rPr lang="el-GR" dirty="0">
                <a:solidFill>
                  <a:srgbClr val="775F55">
                    <a:lumMod val="75000"/>
                  </a:srgbClr>
                </a:solidFill>
              </a:rPr>
            </a:br>
            <a:r>
              <a:rPr lang="el-GR" dirty="0">
                <a:solidFill>
                  <a:srgbClr val="775F55">
                    <a:lumMod val="75000"/>
                  </a:srgbClr>
                </a:solidFill>
              </a:rPr>
              <a:t>σωματικής ασθένειας στο παιδί </a:t>
            </a:r>
            <a:r>
              <a:rPr lang="el-GR" sz="3100" b="0" dirty="0" smtClean="0">
                <a:solidFill>
                  <a:srgbClr val="775F55">
                    <a:lumMod val="75000"/>
                  </a:srgbClr>
                </a:solidFill>
              </a:rPr>
              <a:t>2/3</a:t>
            </a:r>
            <a:endParaRPr lang="el-GR" dirty="0"/>
          </a:p>
        </p:txBody>
      </p:sp>
      <p:sp>
        <p:nvSpPr>
          <p:cNvPr id="3" name="2 - Θέση περιεχομένου"/>
          <p:cNvSpPr>
            <a:spLocks noGrp="1"/>
          </p:cNvSpPr>
          <p:nvPr>
            <p:ph sz="quarter" idx="1"/>
          </p:nvPr>
        </p:nvSpPr>
        <p:spPr>
          <a:xfrm>
            <a:off x="612648" y="1600200"/>
            <a:ext cx="8153400" cy="5213176"/>
          </a:xfrm>
        </p:spPr>
        <p:txBody>
          <a:bodyPr rtlCol="0">
            <a:noAutofit/>
          </a:bodyPr>
          <a:lstStyle/>
          <a:p>
            <a:pPr marL="320040" indent="-320040" eaLnBrk="1" fontAlgn="auto" hangingPunct="1">
              <a:spcAft>
                <a:spcPts val="0"/>
              </a:spcAft>
              <a:buFont typeface="Wingdings"/>
              <a:buChar char=""/>
              <a:defRPr/>
            </a:pPr>
            <a:r>
              <a:rPr lang="el-GR" sz="2200" dirty="0" smtClean="0"/>
              <a:t>Η συναισθηματική, νοητική και κοινωνική ανάπτυξη του παιδιού είναι δυνατόν να επηρεασθεί από τα αποτελέσματα των διαδικασιών διαχείρισης της χρόνιας σωματικής του ασθένειας : </a:t>
            </a:r>
          </a:p>
          <a:p>
            <a:pPr marL="514350" indent="-514350" eaLnBrk="1" fontAlgn="auto" hangingPunct="1">
              <a:spcAft>
                <a:spcPts val="0"/>
              </a:spcAft>
              <a:buSzPct val="100000"/>
              <a:buFont typeface="+mj-lt"/>
              <a:buAutoNum type="arabicPeriod"/>
              <a:defRPr/>
            </a:pPr>
            <a:r>
              <a:rPr lang="el-GR" sz="2200" dirty="0" smtClean="0"/>
              <a:t>Τους αποχωρισμούς του παιδιού από τους γονείς του για λόγους νοσηλείας, </a:t>
            </a:r>
          </a:p>
          <a:p>
            <a:pPr marL="514350" indent="-514350" eaLnBrk="1" fontAlgn="auto" hangingPunct="1">
              <a:spcAft>
                <a:spcPts val="0"/>
              </a:spcAft>
              <a:buSzPct val="100000"/>
              <a:buFont typeface="+mj-lt"/>
              <a:buAutoNum type="arabicPeriod"/>
              <a:defRPr/>
            </a:pPr>
            <a:r>
              <a:rPr lang="el-GR" sz="2200" dirty="0" smtClean="0"/>
              <a:t>Τους περιορισμούς της κινητικότητας και της δίαιτας που του επιβάλλονται, </a:t>
            </a:r>
          </a:p>
          <a:p>
            <a:pPr marL="514350" indent="-514350" eaLnBrk="1" fontAlgn="auto" hangingPunct="1">
              <a:spcAft>
                <a:spcPts val="0"/>
              </a:spcAft>
              <a:buSzPct val="100000"/>
              <a:buFont typeface="+mj-lt"/>
              <a:buAutoNum type="arabicPeriod"/>
              <a:defRPr/>
            </a:pPr>
            <a:r>
              <a:rPr lang="el-GR" sz="2200" dirty="0" smtClean="0"/>
              <a:t>Την τακτική ιατρονοσηλευτική φροντίδα και των συχνών επεμβάσεων που δέχεται στο σώμα του, </a:t>
            </a:r>
          </a:p>
          <a:p>
            <a:pPr marL="514350" indent="-514350" eaLnBrk="1" fontAlgn="auto" hangingPunct="1">
              <a:spcAft>
                <a:spcPts val="0"/>
              </a:spcAft>
              <a:buSzPct val="100000"/>
              <a:buFont typeface="+mj-lt"/>
              <a:buAutoNum type="arabicPeriod"/>
              <a:defRPr/>
            </a:pPr>
            <a:r>
              <a:rPr lang="el-GR" sz="2200" dirty="0" smtClean="0"/>
              <a:t>Την λήψη φαρμάκων, </a:t>
            </a:r>
          </a:p>
          <a:p>
            <a:pPr marL="514350" indent="-514350" eaLnBrk="1" fontAlgn="auto" hangingPunct="1">
              <a:spcAft>
                <a:spcPts val="0"/>
              </a:spcAft>
              <a:buSzPct val="100000"/>
              <a:buFont typeface="+mj-lt"/>
              <a:buAutoNum type="arabicPeriod"/>
              <a:defRPr/>
            </a:pPr>
            <a:r>
              <a:rPr lang="el-GR" sz="2200" dirty="0" smtClean="0"/>
              <a:t>Την διακοπή της κανονικής σχολικής φοίτησης και τον «ρόλο του ασθενή» στον οποίο υποχρεούται να ανταποκρίνεται.</a:t>
            </a:r>
          </a:p>
          <a:p>
            <a:pPr marL="320040" indent="-320040" eaLnBrk="1" fontAlgn="auto" hangingPunct="1">
              <a:spcAft>
                <a:spcPts val="0"/>
              </a:spcAft>
              <a:buSzPct val="100000"/>
              <a:buFont typeface="Arial" pitchFamily="34" charset="0"/>
              <a:buChar char="•"/>
              <a:defRPr/>
            </a:pPr>
            <a:endParaRPr lang="el-GR" sz="2200" dirty="0" smtClean="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5</a:t>
            </a:fld>
            <a:endParaRPr lang="el-GR"/>
          </a:p>
        </p:txBody>
      </p:sp>
    </p:spTree>
    <p:extLst>
      <p:ext uri="{BB962C8B-B14F-4D97-AF65-F5344CB8AC3E}">
        <p14:creationId xmlns:p14="http://schemas.microsoft.com/office/powerpoint/2010/main" val="2248255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Ψυχοκοινωνικές επιπτώσεις της χρόνιας </a:t>
            </a:r>
            <a:br>
              <a:rPr lang="el-GR" dirty="0">
                <a:solidFill>
                  <a:srgbClr val="775F55">
                    <a:lumMod val="75000"/>
                  </a:srgbClr>
                </a:solidFill>
              </a:rPr>
            </a:br>
            <a:r>
              <a:rPr lang="el-GR" dirty="0">
                <a:solidFill>
                  <a:srgbClr val="775F55">
                    <a:lumMod val="75000"/>
                  </a:srgbClr>
                </a:solidFill>
              </a:rPr>
              <a:t>σωματικής ασθένειας στο παιδί </a:t>
            </a:r>
            <a:r>
              <a:rPr lang="el-GR" sz="3100" b="0" dirty="0" smtClean="0">
                <a:solidFill>
                  <a:srgbClr val="775F55">
                    <a:lumMod val="75000"/>
                  </a:srgbClr>
                </a:solidFill>
              </a:rPr>
              <a:t>3/3</a:t>
            </a:r>
            <a:endParaRPr lang="el-GR" dirty="0"/>
          </a:p>
        </p:txBody>
      </p:sp>
      <p:sp>
        <p:nvSpPr>
          <p:cNvPr id="3" name="2 - Θέση περιεχομένου"/>
          <p:cNvSpPr>
            <a:spLocks noGrp="1"/>
          </p:cNvSpPr>
          <p:nvPr>
            <p:ph sz="quarter" idx="1"/>
          </p:nvPr>
        </p:nvSpPr>
        <p:spPr/>
        <p:txBody>
          <a:bodyPr rtlCol="0">
            <a:noAutofit/>
          </a:bodyPr>
          <a:lstStyle/>
          <a:p>
            <a:pPr marL="320040" indent="-320040" eaLnBrk="1" fontAlgn="auto" hangingPunct="1">
              <a:spcAft>
                <a:spcPts val="0"/>
              </a:spcAft>
              <a:buFont typeface="Wingdings"/>
              <a:buChar char=""/>
              <a:defRPr/>
            </a:pPr>
            <a:r>
              <a:rPr lang="el-GR" sz="2300" dirty="0" smtClean="0"/>
              <a:t>Η σχέση όμως ανάμεσα στα προβλήματα ψυχικής υγείας και στη χρόνια σωματική ασθένεια δεν θεωρείται άμεση και γραμμική. </a:t>
            </a:r>
          </a:p>
          <a:p>
            <a:pPr marL="320040" indent="-320040" eaLnBrk="1" fontAlgn="auto" hangingPunct="1">
              <a:spcAft>
                <a:spcPts val="0"/>
              </a:spcAft>
              <a:buFont typeface="Wingdings"/>
              <a:buChar char=""/>
              <a:defRPr/>
            </a:pPr>
            <a:r>
              <a:rPr lang="el-GR" sz="2300" dirty="0" smtClean="0"/>
              <a:t>Η εμφάνιση προβλημάτων ψυχικής υγείας στο παιδί εξαρτάται και από πολλούς άλλους παράγοντες : </a:t>
            </a:r>
          </a:p>
          <a:p>
            <a:pPr marL="514350" indent="-514350" eaLnBrk="1" fontAlgn="auto" hangingPunct="1">
              <a:spcAft>
                <a:spcPts val="0"/>
              </a:spcAft>
              <a:buSzPct val="100000"/>
              <a:buFont typeface="+mj-lt"/>
              <a:buAutoNum type="arabicPeriod"/>
              <a:defRPr/>
            </a:pPr>
            <a:r>
              <a:rPr lang="el-GR" sz="2300" dirty="0" smtClean="0"/>
              <a:t>Τις προσωπικές ιδιότητες και τα χαρακτηριστικά του παιδιού, </a:t>
            </a:r>
          </a:p>
          <a:p>
            <a:pPr marL="514350" indent="-514350" eaLnBrk="1" fontAlgn="auto" hangingPunct="1">
              <a:spcAft>
                <a:spcPts val="0"/>
              </a:spcAft>
              <a:buSzPct val="100000"/>
              <a:buFont typeface="+mj-lt"/>
              <a:buAutoNum type="arabicPeriod"/>
              <a:defRPr/>
            </a:pPr>
            <a:r>
              <a:rPr lang="el-GR" sz="2300" dirty="0" smtClean="0"/>
              <a:t>Τις προϋπάρχουσες εμπειρίες της ζωής του, </a:t>
            </a:r>
          </a:p>
          <a:p>
            <a:pPr marL="514350" indent="-514350" eaLnBrk="1" fontAlgn="auto" hangingPunct="1">
              <a:spcAft>
                <a:spcPts val="0"/>
              </a:spcAft>
              <a:buSzPct val="100000"/>
              <a:buFont typeface="+mj-lt"/>
              <a:buAutoNum type="arabicPeriod"/>
              <a:defRPr/>
            </a:pPr>
            <a:r>
              <a:rPr lang="el-GR" sz="2300" dirty="0" smtClean="0"/>
              <a:t>Τη  ποιότητα των σχέσεων με τους γονείς του και  </a:t>
            </a:r>
          </a:p>
          <a:p>
            <a:pPr marL="514350" indent="-514350" eaLnBrk="1" fontAlgn="auto" hangingPunct="1">
              <a:spcAft>
                <a:spcPts val="0"/>
              </a:spcAft>
              <a:buSzPct val="100000"/>
              <a:buFont typeface="+mj-lt"/>
              <a:buAutoNum type="arabicPeriod"/>
              <a:defRPr/>
            </a:pPr>
            <a:r>
              <a:rPr lang="el-GR" sz="2300" dirty="0" smtClean="0"/>
              <a:t>Τη προσωπικότητα και τις σχέσεις των γονέων του.</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6</a:t>
            </a:fld>
            <a:endParaRPr lang="el-GR"/>
          </a:p>
        </p:txBody>
      </p:sp>
    </p:spTree>
    <p:extLst>
      <p:ext uri="{BB962C8B-B14F-4D97-AF65-F5344CB8AC3E}">
        <p14:creationId xmlns:p14="http://schemas.microsoft.com/office/powerpoint/2010/main" val="35226167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sz="3600" b="1" dirty="0" smtClean="0"/>
              <a:t>Πως η χρόνια σωματική ασθένεια επηρεάζει την ψυχοκοινωνική εξέλιξη του παιδιού; </a:t>
            </a:r>
            <a:r>
              <a:rPr lang="el-GR" sz="3100" b="0" dirty="0" smtClean="0"/>
              <a:t>1/5</a:t>
            </a:r>
            <a:endParaRPr lang="el-GR" dirty="0" smtClean="0"/>
          </a:p>
        </p:txBody>
      </p:sp>
      <p:sp>
        <p:nvSpPr>
          <p:cNvPr id="3" name="2 - Θέση περιεχομένου"/>
          <p:cNvSpPr>
            <a:spLocks noGrp="1"/>
          </p:cNvSpPr>
          <p:nvPr>
            <p:ph sz="quarter" idx="1"/>
          </p:nvPr>
        </p:nvSpPr>
        <p:spPr>
          <a:xfrm>
            <a:off x="612648" y="1600200"/>
            <a:ext cx="8153400" cy="4925144"/>
          </a:xfrm>
        </p:spPr>
        <p:txBody>
          <a:bodyPr rtlCol="0">
            <a:noAutofit/>
          </a:bodyPr>
          <a:lstStyle/>
          <a:p>
            <a:pPr marL="320040" indent="-320040" eaLnBrk="1" fontAlgn="auto" hangingPunct="1">
              <a:spcAft>
                <a:spcPts val="0"/>
              </a:spcAft>
              <a:buFont typeface="Wingdings"/>
              <a:buChar char=""/>
              <a:defRPr/>
            </a:pPr>
            <a:r>
              <a:rPr lang="el-GR" dirty="0" smtClean="0"/>
              <a:t>Ο αποχωρισμός του παιδιού από τους γονείς του και την οικογένειά του για λόγους  νοσηλευτικής περίθαλψης είναι δυνατόν να αποβεί </a:t>
            </a:r>
            <a:r>
              <a:rPr lang="el-GR" dirty="0" err="1" smtClean="0"/>
              <a:t>ψυχοτραυματικός</a:t>
            </a:r>
            <a:r>
              <a:rPr lang="el-GR" dirty="0" smtClean="0"/>
              <a:t> παράγοντας, τόσο για παιδιά προσχολικής ηλικίας τα οποία είναι περισσότερο ευάλωτα και εξαρτημένα, όσο και για μεγαλύτερα παιδιά τα οποία έχουν προηγούμενες εμπειρίες αποχωρισμού και συναισθηματικής στέρησης. </a:t>
            </a:r>
          </a:p>
          <a:p>
            <a:pPr marL="320040" indent="-320040" eaLnBrk="1" fontAlgn="auto" hangingPunct="1">
              <a:spcAft>
                <a:spcPts val="0"/>
              </a:spcAft>
              <a:buFont typeface="Wingdings"/>
              <a:buChar char=""/>
              <a:defRPr/>
            </a:pPr>
            <a:r>
              <a:rPr lang="el-GR" dirty="0" smtClean="0"/>
              <a:t>Μελέτες, οι οποίες έχουν διερευνήσει αυτό το θέμα, υποστηρίζουν ότι υπάρχει μία συσχέτιση των εισαγωγών σε νοσοκομείο και της εμφάνισης προβλημάτων ψυχικής υγείας στην εφηβεία.</a:t>
            </a:r>
          </a:p>
          <a:p>
            <a:pPr marL="320040" indent="-320040" eaLnBrk="1" fontAlgn="auto" hangingPunct="1">
              <a:spcAft>
                <a:spcPts val="0"/>
              </a:spcAft>
              <a:buFont typeface="Arial" pitchFamily="34" charset="0"/>
              <a:buChar char="•"/>
              <a:defRPr/>
            </a:pPr>
            <a:endParaRPr lang="el-GR" dirty="0" smtClean="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7</a:t>
            </a:fld>
            <a:endParaRPr lang="el-GR"/>
          </a:p>
        </p:txBody>
      </p:sp>
    </p:spTree>
    <p:extLst>
      <p:ext uri="{BB962C8B-B14F-4D97-AF65-F5344CB8AC3E}">
        <p14:creationId xmlns:p14="http://schemas.microsoft.com/office/powerpoint/2010/main" val="37435341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Πως η χρόνια σωματική ασθένεια επηρεάζει την ψυχοκοινωνική εξέλιξη του παιδιού; </a:t>
            </a:r>
            <a:r>
              <a:rPr lang="el-GR" sz="3100" b="0" dirty="0" smtClean="0">
                <a:solidFill>
                  <a:srgbClr val="775F55">
                    <a:lumMod val="75000"/>
                  </a:srgbClr>
                </a:solidFill>
              </a:rPr>
              <a:t>2/5</a:t>
            </a:r>
            <a:endParaRPr lang="el-GR" dirty="0"/>
          </a:p>
        </p:txBody>
      </p:sp>
      <p:sp>
        <p:nvSpPr>
          <p:cNvPr id="17411" name="2 - Θέση περιεχομένου"/>
          <p:cNvSpPr>
            <a:spLocks noGrp="1"/>
          </p:cNvSpPr>
          <p:nvPr>
            <p:ph sz="quarter" idx="1"/>
          </p:nvPr>
        </p:nvSpPr>
        <p:spPr/>
        <p:txBody>
          <a:bodyPr>
            <a:normAutofit/>
          </a:bodyPr>
          <a:lstStyle/>
          <a:p>
            <a:pPr eaLnBrk="1" hangingPunct="1"/>
            <a:r>
              <a:rPr lang="el-GR" altLang="el-GR" dirty="0" smtClean="0"/>
              <a:t>Η τακτική ιατρονοσηλευτική φροντίδα που  δέχεται το παιδί με τη χρόνια σωματική ασθένεια είναι δυνατόν να του δημιουργεί τάση αυξημένης εξάρτησης και παλινδρόμησης σε προηγούμενα στάδια  ανάπτυξης. </a:t>
            </a:r>
          </a:p>
          <a:p>
            <a:pPr eaLnBrk="1" hangingPunct="1"/>
            <a:r>
              <a:rPr lang="el-GR" altLang="el-GR" dirty="0" smtClean="0"/>
              <a:t>Αποτέλεσμα αυτής της διεργασίας είναι ότι η φυσιολογική πορεία του παιδιού προς την ωρίμανση και την ανεξαρτητοποίηση να αναστέλλεται και να επιβραδύνεται.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8</a:t>
            </a:fld>
            <a:endParaRPr lang="el-GR"/>
          </a:p>
        </p:txBody>
      </p:sp>
    </p:spTree>
    <p:extLst>
      <p:ext uri="{BB962C8B-B14F-4D97-AF65-F5344CB8AC3E}">
        <p14:creationId xmlns:p14="http://schemas.microsoft.com/office/powerpoint/2010/main" val="316956264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 new">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new</Template>
  <TotalTime>69</TotalTime>
  <Words>2247</Words>
  <Application>Microsoft Office PowerPoint</Application>
  <PresentationFormat>Προβολή στην οθόνη (4:3)</PresentationFormat>
  <Paragraphs>191</Paragraphs>
  <Slides>32</Slides>
  <Notes>7</Notes>
  <HiddenSlides>0</HiddenSlides>
  <MMClips>0</MMClips>
  <ScaleCrop>false</ScaleCrop>
  <HeadingPairs>
    <vt:vector size="4" baseType="variant">
      <vt:variant>
        <vt:lpstr>Θέμα</vt:lpstr>
      </vt:variant>
      <vt:variant>
        <vt:i4>3</vt:i4>
      </vt:variant>
      <vt:variant>
        <vt:lpstr>Τίτλοι διαφανειών</vt:lpstr>
      </vt:variant>
      <vt:variant>
        <vt:i4>32</vt:i4>
      </vt:variant>
    </vt:vector>
  </HeadingPairs>
  <TitlesOfParts>
    <vt:vector size="35" baseType="lpstr">
      <vt:lpstr>template new</vt:lpstr>
      <vt:lpstr>exo-opistho_simeiomata</vt:lpstr>
      <vt:lpstr>OC_template_updated</vt:lpstr>
      <vt:lpstr>Κοινωνική Εργασία με Παιδιά και Εφήβους</vt:lpstr>
      <vt:lpstr>Χρόνια σωματική ασθένεια: Ορισμός</vt:lpstr>
      <vt:lpstr>Δευτερογενή προβλήματα χρόνιων σωματικών ασθενειών 1/2</vt:lpstr>
      <vt:lpstr>Δευτερογενή προβλήματα χρόνιων σωματικών ασθενειών 2/2</vt:lpstr>
      <vt:lpstr>Ψυχοκοινωνικές επιπτώσεις της χρόνιας  σωματικής ασθένειας στο παιδί 1/3</vt:lpstr>
      <vt:lpstr>Ψυχοκοινωνικές επιπτώσεις της χρόνιας  σωματικής ασθένειας στο παιδί 2/3</vt:lpstr>
      <vt:lpstr>Ψυχοκοινωνικές επιπτώσεις της χρόνιας  σωματικής ασθένειας στο παιδί 3/3</vt:lpstr>
      <vt:lpstr>Πως η χρόνια σωματική ασθένεια επηρεάζει την ψυχοκοινωνική εξέλιξη του παιδιού; 1/5</vt:lpstr>
      <vt:lpstr>Πως η χρόνια σωματική ασθένεια επηρεάζει την ψυχοκοινωνική εξέλιξη του παιδιού; 2/5</vt:lpstr>
      <vt:lpstr>Πως η χρόνια σωματική ασθένεια επηρεάζει την ψυχοκοινωνική εξέλιξη του παιδιού; 3/5</vt:lpstr>
      <vt:lpstr>Πως η χρόνια σωματική ασθένεια επηρεάζει την ψυχοκοινωνική εξέλιξη του παιδιού; 4/5</vt:lpstr>
      <vt:lpstr>Πως η χρόνια σωματική ασθένεια επηρεάζει την ψυχοκοινωνική εξέλιξη του παιδιού; 5/5</vt:lpstr>
      <vt:lpstr>Ποιες είναι οι ψυχοκοινωνικές επιπτώσεις στην οικογένεια; 1/4</vt:lpstr>
      <vt:lpstr>Ποιες είναι οι ψυχοκοινωνικές επιπτώσεις στην οικογένεια; 2/4</vt:lpstr>
      <vt:lpstr>Ποιες είναι οι ψυχοκοινωνικές επιπτώσεις στην οικογένεια; 3/4</vt:lpstr>
      <vt:lpstr>Ποιες είναι οι ψυχοκοινωνικές επιπτώσεις στην οικογένεια; 4/4</vt:lpstr>
      <vt:lpstr>Πώς αντιδρούν οι γονείς στην διάγνωση χρόνιας ασθένειας στο παιδί τους; 1/4</vt:lpstr>
      <vt:lpstr>Πώς αντιδρούν οι γονείς στην διάγνωση χρόνιας ασθένειας στο παιδί τους; 2/4</vt:lpstr>
      <vt:lpstr>Πώς αντιδρούν οι γονείς στην διάγνωση χρόνιας ασθένειας στο παιδί τους; 3/4</vt:lpstr>
      <vt:lpstr>Πώς αντιδρούν οι γονείς στην διάγνωση χρόνιας ασθένειας στο παιδί τους; 4/4</vt:lpstr>
      <vt:lpstr>Πως επηρεάζονται τα αδέλφια ενός παιδιού με χρόνια ασθένεια; 1/2</vt:lpstr>
      <vt:lpstr>Πως επηρεάζονται τα αδέλφια ενός παιδιού με χρόνια ασθένεια; 2/2</vt:lpstr>
      <vt:lpstr>Τι είδους υποστήριξη απαιτείται; 1/3</vt:lpstr>
      <vt:lpstr>Τι είδους υποστήριξη απαιτείται; 2/3</vt:lpstr>
      <vt:lpstr>Τι είδους υποστήριξη απαιτείται; 3/3</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Εργασία με Παιδιά και Εφήβους</dc:title>
  <dc:creator>opencourses@teiath.gr</dc:creator>
  <cp:lastModifiedBy>fkaram2</cp:lastModifiedBy>
  <cp:revision>8</cp:revision>
  <dcterms:created xsi:type="dcterms:W3CDTF">2015-04-27T11:53:21Z</dcterms:created>
  <dcterms:modified xsi:type="dcterms:W3CDTF">2015-08-07T07:18:30Z</dcterms:modified>
</cp:coreProperties>
</file>