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0" r:id="rId4"/>
    <p:sldId id="268" r:id="rId5"/>
    <p:sldId id="269" r:id="rId6"/>
    <p:sldId id="257" r:id="rId7"/>
    <p:sldId id="262" r:id="rId8"/>
    <p:sldId id="264" r:id="rId9"/>
    <p:sldId id="271" r:id="rId10"/>
    <p:sldId id="272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</a:t>
            </a:r>
            <a:r>
              <a:rPr lang="el-GR" sz="2600" b="1" dirty="0"/>
              <a:t>8: </a:t>
            </a:r>
            <a:r>
              <a:rPr lang="el-GR" sz="2600" dirty="0"/>
              <a:t>Προσδιορισμός ελεύθερης αιμοσφαιρίνης πλάσματος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Πρακτικό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Διαδικασία </a:t>
            </a:r>
            <a:r>
              <a:rPr lang="el-GR" dirty="0" err="1"/>
              <a:t>αιμόλυσης</a:t>
            </a:r>
            <a:r>
              <a:rPr lang="el-GR" dirty="0"/>
              <a:t>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Harboe</a:t>
            </a:r>
            <a:r>
              <a:rPr lang="el-GR" dirty="0"/>
              <a:t>, </a:t>
            </a:r>
            <a:r>
              <a:rPr lang="el-GR" dirty="0" smtClean="0"/>
              <a:t>1959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Φυγοκέντρηση</a:t>
            </a:r>
            <a:r>
              <a:rPr lang="el-GR" dirty="0" smtClean="0"/>
              <a:t> </a:t>
            </a:r>
            <a:r>
              <a:rPr lang="el-GR" dirty="0"/>
              <a:t>για απομόνωση πλάσματος από ολικό </a:t>
            </a:r>
            <a:r>
              <a:rPr lang="el-GR" dirty="0" smtClean="0"/>
              <a:t>αίμα. </a:t>
            </a:r>
            <a:r>
              <a:rPr lang="el-GR" dirty="0"/>
              <a:t> </a:t>
            </a:r>
          </a:p>
          <a:p>
            <a:pPr marL="787400">
              <a:buFont typeface="Courier New" panose="02070309020205020404" pitchFamily="49" charset="0"/>
              <a:buChar char="o"/>
            </a:pPr>
            <a:r>
              <a:rPr lang="el-GR" dirty="0" smtClean="0"/>
              <a:t>Αραίωση </a:t>
            </a:r>
            <a:r>
              <a:rPr lang="el-GR" dirty="0"/>
              <a:t>πλάσματος1/10 (100μl πλάσμα σε 900μl </a:t>
            </a:r>
            <a:r>
              <a:rPr lang="en-US" dirty="0" smtClean="0"/>
              <a:t>Dh2o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Επώαση </a:t>
            </a:r>
            <a:r>
              <a:rPr lang="el-GR" dirty="0"/>
              <a:t>30 </a:t>
            </a:r>
            <a:r>
              <a:rPr lang="el-GR" dirty="0" err="1"/>
              <a:t>min</a:t>
            </a:r>
            <a:r>
              <a:rPr lang="el-GR" dirty="0"/>
              <a:t> </a:t>
            </a:r>
            <a:r>
              <a:rPr lang="el-GR" dirty="0" smtClean="0"/>
              <a:t>RT.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Μέτρηση </a:t>
            </a:r>
            <a:r>
              <a:rPr lang="el-GR" dirty="0"/>
              <a:t>σε OD 380, 415, </a:t>
            </a:r>
            <a:r>
              <a:rPr lang="el-GR" dirty="0" smtClean="0"/>
              <a:t>450nm.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Υπολογισμός</a:t>
            </a:r>
            <a:r>
              <a:rPr lang="el-GR" dirty="0"/>
              <a:t>, 2 x OD415 – OD380 – OD450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Αιμοσφαιρίνη πλάσματος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Φυσιολογικά δεν υπάρχει καθόλου αιμοσφαιρίνη στο </a:t>
            </a:r>
            <a:r>
              <a:rPr lang="el-GR" dirty="0" smtClean="0"/>
              <a:t>πλάσμα.</a:t>
            </a:r>
            <a:endParaRPr lang="el-GR" dirty="0"/>
          </a:p>
          <a:p>
            <a:r>
              <a:rPr lang="el-GR" dirty="0"/>
              <a:t>Η ανίχνευση αιμοσφαιρίνης στο πλάσμα είναι λόγω </a:t>
            </a:r>
            <a:r>
              <a:rPr lang="el-GR" dirty="0" err="1" smtClean="0"/>
              <a:t>αιμόλυσης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Προκύπτει συνήθως ως:</a:t>
            </a:r>
          </a:p>
          <a:p>
            <a:pPr lvl="1"/>
            <a:r>
              <a:rPr lang="el-GR" dirty="0" smtClean="0"/>
              <a:t>Αντίδραση </a:t>
            </a:r>
            <a:r>
              <a:rPr lang="el-GR" dirty="0"/>
              <a:t>μετά από </a:t>
            </a:r>
            <a:r>
              <a:rPr lang="el-GR" dirty="0" smtClean="0"/>
              <a:t>μετάγγιση.</a:t>
            </a:r>
            <a:endParaRPr lang="el-GR" dirty="0"/>
          </a:p>
          <a:p>
            <a:pPr lvl="1"/>
            <a:r>
              <a:rPr lang="el-GR" dirty="0" smtClean="0"/>
              <a:t>Μηχανική </a:t>
            </a:r>
            <a:r>
              <a:rPr lang="el-GR" dirty="0"/>
              <a:t>θραύση </a:t>
            </a:r>
            <a:r>
              <a:rPr lang="el-GR" dirty="0" err="1"/>
              <a:t>ερυθροκυττάρων</a:t>
            </a:r>
            <a:r>
              <a:rPr lang="el-GR" dirty="0"/>
              <a:t> μετά από χειρουργική επέμβαση (π.χ. καρδιά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37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Αιμολυτική αντίδραση μετά από μετάγγιση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Αυξημένη καταστροφή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Ενδαγγειακή</a:t>
            </a:r>
            <a:r>
              <a:rPr lang="el-GR" dirty="0" smtClean="0"/>
              <a:t> </a:t>
            </a:r>
            <a:r>
              <a:rPr lang="el-GR" dirty="0" err="1"/>
              <a:t>αιμόλυση</a:t>
            </a:r>
            <a:r>
              <a:rPr lang="el-GR" dirty="0"/>
              <a:t>: ρήξη των ερυθρών και απελευθέρωση αιμοσφαιρίνης στο </a:t>
            </a:r>
            <a:r>
              <a:rPr lang="el-GR" dirty="0" smtClean="0"/>
              <a:t>πλάσμα.</a:t>
            </a:r>
          </a:p>
          <a:p>
            <a:r>
              <a:rPr lang="el-GR" dirty="0" smtClean="0"/>
              <a:t>Προκαλείται </a:t>
            </a:r>
            <a:r>
              <a:rPr lang="el-GR" dirty="0"/>
              <a:t>συνήθως από </a:t>
            </a:r>
            <a:r>
              <a:rPr lang="el-GR" dirty="0" err="1"/>
              <a:t>αντιερυθροκυτταρικά</a:t>
            </a:r>
            <a:r>
              <a:rPr lang="el-GR" dirty="0"/>
              <a:t> αντισώματα και την ενεργοποίηση του συμπληρώματος έως το σχηματισμό MAC (</a:t>
            </a:r>
            <a:r>
              <a:rPr lang="el-GR" dirty="0" err="1"/>
              <a:t>membrane</a:t>
            </a:r>
            <a:r>
              <a:rPr lang="el-GR" dirty="0"/>
              <a:t> </a:t>
            </a:r>
            <a:r>
              <a:rPr lang="el-GR" dirty="0" err="1"/>
              <a:t>attack</a:t>
            </a:r>
            <a:r>
              <a:rPr lang="el-GR" dirty="0"/>
              <a:t> </a:t>
            </a:r>
            <a:r>
              <a:rPr lang="el-GR" dirty="0" err="1"/>
              <a:t>complex</a:t>
            </a:r>
            <a:r>
              <a:rPr lang="el-GR" dirty="0"/>
              <a:t>)</a:t>
            </a:r>
            <a:br>
              <a:rPr lang="el-GR" dirty="0"/>
            </a:br>
            <a:r>
              <a:rPr lang="el-GR" dirty="0"/>
              <a:t>π.χ. </a:t>
            </a:r>
            <a:r>
              <a:rPr lang="el-GR" dirty="0" err="1"/>
              <a:t>αντι</a:t>
            </a:r>
            <a:r>
              <a:rPr lang="el-GR" dirty="0"/>
              <a:t>-Α και </a:t>
            </a:r>
            <a:r>
              <a:rPr lang="el-GR" dirty="0" err="1"/>
              <a:t>αντι</a:t>
            </a:r>
            <a:r>
              <a:rPr lang="el-GR" dirty="0"/>
              <a:t>-Β αντισώματα (ασύμβατη </a:t>
            </a:r>
            <a:r>
              <a:rPr lang="el-GR" dirty="0" smtClean="0"/>
              <a:t>μετάγγιση).</a:t>
            </a:r>
          </a:p>
          <a:p>
            <a:r>
              <a:rPr lang="el-GR" dirty="0" smtClean="0"/>
              <a:t>Εμφανίζεται </a:t>
            </a:r>
            <a:r>
              <a:rPr lang="el-GR" dirty="0"/>
              <a:t>σε εγκύους που το έμβρυο είναι ΑΒΟ ασύμβατο (</a:t>
            </a:r>
            <a:r>
              <a:rPr lang="el-GR" dirty="0" err="1"/>
              <a:t>διαπλακουντιακή</a:t>
            </a:r>
            <a:r>
              <a:rPr lang="el-GR" dirty="0"/>
              <a:t> αιμορραγία</a:t>
            </a:r>
            <a:r>
              <a:rPr lang="el-GR" dirty="0" smtClean="0"/>
              <a:t>).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3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8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ελεύθερης αιμοσφαιρίνης </a:t>
            </a:r>
            <a:r>
              <a:rPr lang="el-GR" sz="2000" dirty="0" smtClean="0"/>
              <a:t>πλάσματος».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</TotalTime>
  <Words>694</Words>
  <Application>Microsoft Office PowerPoint</Application>
  <PresentationFormat>Προβολή στην οθόνη (4:3)</PresentationFormat>
  <Paragraphs>86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1_OC_template_updated</vt:lpstr>
      <vt:lpstr>Αιματολογία ΙΙ (E)</vt:lpstr>
      <vt:lpstr>Πρακτικό μέρος</vt:lpstr>
      <vt:lpstr>Αιμοσφαιρίνη πλάσματος</vt:lpstr>
      <vt:lpstr>Αιμολυτική αντίδραση μετά από μετάγγιση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4</cp:revision>
  <dcterms:created xsi:type="dcterms:W3CDTF">2014-11-05T07:05:25Z</dcterms:created>
  <dcterms:modified xsi:type="dcterms:W3CDTF">2015-03-02T08:07:02Z</dcterms:modified>
</cp:coreProperties>
</file>