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9"/>
  </p:notesMasterIdLst>
  <p:handoutMasterIdLst>
    <p:handoutMasterId r:id="rId7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257" r:id="rId62"/>
    <p:sldId id="262" r:id="rId63"/>
    <p:sldId id="264" r:id="rId64"/>
    <p:sldId id="326" r:id="rId65"/>
    <p:sldId id="327" r:id="rId66"/>
    <p:sldId id="266" r:id="rId67"/>
    <p:sldId id="261" r:id="rId68"/>
  </p:sldIdLst>
  <p:sldSz cx="9144000" cy="6858000" type="screen4x3"/>
  <p:notesSz cx="7104063" cy="10234613"/>
  <p:custDataLst>
    <p:tags r:id="rId7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09974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a:lvl1pPr>
            <a:lvl2pPr>
              <a:lnSpc>
                <a:spcPct val="114000"/>
              </a:lnSpc>
              <a:spcBef>
                <a:spcPts val="1200"/>
              </a:spcBef>
              <a:defRPr sz="2200"/>
            </a:lvl2pPr>
            <a:lvl3pPr>
              <a:lnSpc>
                <a:spcPct val="114000"/>
              </a:lnSpc>
              <a:spcBef>
                <a:spcPts val="1200"/>
              </a:spcBef>
              <a:defRPr sz="2000"/>
            </a:lvl3pPr>
            <a:lvl4pPr>
              <a:lnSpc>
                <a:spcPct val="114000"/>
              </a:lnSpc>
              <a:spcBef>
                <a:spcPts val="1200"/>
              </a:spcBef>
              <a:defRPr/>
            </a:lvl4pPr>
            <a:lvl5pPr>
              <a:lnSpc>
                <a:spcPct val="114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02385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0292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071442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68299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588286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49082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12601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1444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46697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91606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a:bodyPr>
          <a:lstStyle/>
          <a:p>
            <a:pPr>
              <a:spcBef>
                <a:spcPts val="1200"/>
              </a:spcBef>
              <a:spcAft>
                <a:spcPts val="1200"/>
              </a:spcAft>
            </a:pPr>
            <a:r>
              <a:rPr lang="el-GR" sz="2800" b="1" dirty="0" smtClean="0"/>
              <a:t>Ενότητα </a:t>
            </a:r>
            <a:r>
              <a:rPr lang="en-US" sz="2800" b="1" dirty="0" smtClean="0"/>
              <a:t>6</a:t>
            </a:r>
            <a:r>
              <a:rPr lang="el-GR" sz="2800" dirty="0" smtClean="0"/>
              <a:t>:</a:t>
            </a:r>
            <a:r>
              <a:rPr lang="en-US" sz="2800" dirty="0" smtClean="0"/>
              <a:t> </a:t>
            </a:r>
            <a:r>
              <a:rPr lang="el-GR" sz="2400" dirty="0"/>
              <a:t>Ψυχοφάρμακα (α</a:t>
            </a:r>
            <a:r>
              <a:rPr lang="en-US" sz="2400" dirty="0"/>
              <a:t>’ </a:t>
            </a:r>
            <a:r>
              <a:rPr lang="el-GR" sz="2400" dirty="0"/>
              <a:t>μέρος)</a:t>
            </a:r>
            <a:endParaRPr lang="el-GR" sz="2800" dirty="0"/>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(5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Βενζοδιαζεπίνες </a:t>
            </a:r>
            <a:r>
              <a:rPr lang="el-GR" dirty="0">
                <a:solidFill>
                  <a:srgbClr val="002060"/>
                </a:solidFill>
              </a:rPr>
              <a:t>(συνέχεια)</a:t>
            </a:r>
          </a:p>
          <a:p>
            <a:r>
              <a:rPr lang="el-GR" dirty="0"/>
              <a:t>Παρ’ όλα αυτά είναι τα συχνότερα αγχολυτικά που χρησιμοποιούνται.  </a:t>
            </a:r>
          </a:p>
          <a:p>
            <a:r>
              <a:rPr lang="el-GR" dirty="0"/>
              <a:t>Αναπτύσσεται λοιπόν ανοχή και σε απότομη διακοπή, σύνδρομο στέρησης.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30143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(6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2060"/>
                </a:solidFill>
              </a:rPr>
              <a:t>Βενζοδιαζεπίνες </a:t>
            </a:r>
            <a:r>
              <a:rPr lang="el-GR" dirty="0">
                <a:solidFill>
                  <a:srgbClr val="002060"/>
                </a:solidFill>
              </a:rPr>
              <a:t>(συνέχεια)</a:t>
            </a:r>
          </a:p>
          <a:p>
            <a:pPr marL="0" indent="0">
              <a:buNone/>
            </a:pPr>
            <a:r>
              <a:rPr lang="el-GR" b="1" dirty="0">
                <a:solidFill>
                  <a:srgbClr val="002060"/>
                </a:solidFill>
              </a:rPr>
              <a:t>Επιδημιολογία βενζοδιαζεπινών</a:t>
            </a:r>
          </a:p>
          <a:p>
            <a:r>
              <a:rPr lang="el-GR" dirty="0"/>
              <a:t>Η διαζεπάμη ακόμη συγγράφεται στο 6% του πληθυσμού.  Στην </a:t>
            </a:r>
            <a:r>
              <a:rPr lang="el-GR" dirty="0" smtClean="0"/>
              <a:t>Βρετανία </a:t>
            </a:r>
            <a:r>
              <a:rPr lang="el-GR" dirty="0"/>
              <a:t>και στις ΗΠΑ, αποτελούν το 11% και 12% αντίστοιχα.  </a:t>
            </a:r>
          </a:p>
          <a:p>
            <a:r>
              <a:rPr lang="el-GR" dirty="0"/>
              <a:t>Συχνότερα συγγράφονται σε γυναίκες και κυρίως σε γυναίκες άνω των 45 ετών.  Οι γυναίκες αποτελούν το 75% των καταναλωτών.  Από αυτές που αρχίζουν τις βενζοδιαζεπίνες, το 20% τις παίρνει 6 μήνες αργότερα.  Πιο επιρρεπείς είναι εκείνες με ποικίλα κοινωνικά προβλήματα και μεγαλύτερης ηλικίας.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4278031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(7 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Βενζοδιαζεπίνες </a:t>
            </a:r>
            <a:r>
              <a:rPr lang="el-GR" dirty="0">
                <a:solidFill>
                  <a:srgbClr val="002060"/>
                </a:solidFill>
              </a:rPr>
              <a:t>(συνέχεια)</a:t>
            </a:r>
          </a:p>
          <a:p>
            <a:pPr marL="0" indent="0">
              <a:buNone/>
            </a:pPr>
            <a:r>
              <a:rPr lang="el-GR" b="1" dirty="0">
                <a:solidFill>
                  <a:srgbClr val="002060"/>
                </a:solidFill>
              </a:rPr>
              <a:t>Βενζοδιαζεπίνες και οδήγηση</a:t>
            </a:r>
          </a:p>
          <a:p>
            <a:r>
              <a:rPr lang="el-GR" dirty="0"/>
              <a:t>Σε Νορβηγικές μελέτες, το 20% εκείνων που βρέθηκαν σε νοσοκομείο μετά από αυτοκινητιστικό ατύχημα, είχαν ανιχνεύσιμα επίπεδα διαζεπάμης σε σχέση με το 2% εκείνων που βρέθηκαν για άλλους λόγους.  </a:t>
            </a:r>
          </a:p>
          <a:p>
            <a:r>
              <a:rPr lang="el-GR" dirty="0"/>
              <a:t>Οι βενζοδιαζεπίνες φαίνεται ότι μπορεί να επηρεάσουν την 1) την κρίση 2) τον χρόνο αντίδρασης και 3) να αυξήσουν την επίδραση του αλκοόλ.</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835551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(8 </a:t>
            </a:r>
            <a:r>
              <a:rPr lang="el-GR" sz="3200" b="0" dirty="0"/>
              <a:t>από </a:t>
            </a:r>
            <a:r>
              <a:rPr lang="en-US" sz="3200" b="0" dirty="0"/>
              <a:t>14</a:t>
            </a:r>
            <a:r>
              <a:rPr lang="el-GR" sz="3200" b="0" dirty="0" smtClean="0"/>
              <a:t>)</a:t>
            </a:r>
            <a:endParaRPr lang="el-GR"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smtClean="0">
                <a:solidFill>
                  <a:srgbClr val="002060"/>
                </a:solidFill>
              </a:rPr>
              <a:t>Φαρμακοκινητική</a:t>
            </a:r>
          </a:p>
          <a:p>
            <a:pPr marL="0" indent="0">
              <a:buNone/>
            </a:pPr>
            <a:r>
              <a:rPr lang="el-GR" b="1" dirty="0">
                <a:solidFill>
                  <a:srgbClr val="002060"/>
                </a:solidFill>
              </a:rPr>
              <a:t>Απορρόφηση </a:t>
            </a:r>
          </a:p>
          <a:p>
            <a:r>
              <a:rPr lang="el-GR" dirty="0"/>
              <a:t>Per </a:t>
            </a:r>
            <a:r>
              <a:rPr lang="el-GR" dirty="0" smtClean="0"/>
              <a:t>os</a:t>
            </a:r>
            <a:r>
              <a:rPr lang="en-US" dirty="0" smtClean="0"/>
              <a:t>: </a:t>
            </a:r>
            <a:r>
              <a:rPr lang="el-GR" dirty="0" smtClean="0"/>
              <a:t>καλή </a:t>
            </a:r>
            <a:r>
              <a:rPr lang="el-GR" dirty="0"/>
              <a:t>και </a:t>
            </a:r>
            <a:r>
              <a:rPr lang="el-GR" dirty="0" smtClean="0"/>
              <a:t>γρήγορη,</a:t>
            </a:r>
            <a:endParaRPr lang="el-GR" dirty="0"/>
          </a:p>
          <a:p>
            <a:r>
              <a:rPr lang="el-GR" dirty="0"/>
              <a:t>IM </a:t>
            </a:r>
            <a:r>
              <a:rPr lang="el-GR" dirty="0" smtClean="0"/>
              <a:t>λιγότερο</a:t>
            </a:r>
            <a:r>
              <a:rPr lang="en-US" dirty="0" smtClean="0"/>
              <a:t>: </a:t>
            </a:r>
            <a:r>
              <a:rPr lang="el-GR" dirty="0" smtClean="0"/>
              <a:t>γρήγορη </a:t>
            </a:r>
            <a:r>
              <a:rPr lang="el-GR" dirty="0"/>
              <a:t>από την per </a:t>
            </a:r>
            <a:r>
              <a:rPr lang="el-GR" dirty="0" smtClean="0"/>
              <a:t>os,</a:t>
            </a:r>
            <a:endParaRPr lang="el-GR" dirty="0"/>
          </a:p>
          <a:p>
            <a:r>
              <a:rPr lang="el-GR" dirty="0" smtClean="0"/>
              <a:t>IV</a:t>
            </a:r>
            <a:r>
              <a:rPr lang="en-US" dirty="0" smtClean="0"/>
              <a:t>: </a:t>
            </a:r>
            <a:r>
              <a:rPr lang="el-GR" dirty="0" smtClean="0"/>
              <a:t>γρήγορα </a:t>
            </a:r>
            <a:r>
              <a:rPr lang="el-GR" dirty="0"/>
              <a:t>επιτυγχάνονται υψηλές </a:t>
            </a:r>
            <a:r>
              <a:rPr lang="el-GR" dirty="0" smtClean="0"/>
              <a:t>συγκεντρώσεις,</a:t>
            </a:r>
            <a:endParaRPr lang="el-GR" dirty="0"/>
          </a:p>
          <a:p>
            <a:r>
              <a:rPr lang="el-GR" dirty="0"/>
              <a:t>Είναι λιπόφιλες και περνούν γρήγορα τον αιματεγκεφαλικό φραγμό, κατανέμονται στο μεταιχμιακό σύστημα, στον δικτυωτό σχηματισμό και στον θάλαμο.  Οι περισσότερες δεν είναι υδατοδιαλυτές (έτσι δεν είναι πρόβλημα για per os).  Η διαζεπάμη για </a:t>
            </a:r>
            <a:r>
              <a:rPr lang="el-GR" dirty="0" smtClean="0"/>
              <a:t>ενδοφλέβια χορήγηση </a:t>
            </a:r>
            <a:r>
              <a:rPr lang="el-GR" dirty="0"/>
              <a:t>χορηγείται σε εναιώρημα (diazemoles, diazemuls).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687454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a:t>
            </a:r>
            <a:r>
              <a:rPr lang="en-US" sz="3200" b="0" dirty="0" smtClean="0"/>
              <a:t>9</a:t>
            </a:r>
            <a:r>
              <a:rPr lang="el-GR" sz="3200" b="0" dirty="0" smtClean="0"/>
              <a:t>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lstStyle/>
          <a:p>
            <a:r>
              <a:rPr lang="el-GR" b="1" dirty="0">
                <a:solidFill>
                  <a:srgbClr val="002060"/>
                </a:solidFill>
              </a:rPr>
              <a:t>Δέσμευση </a:t>
            </a:r>
            <a:r>
              <a:rPr lang="el-GR" b="1" dirty="0" smtClean="0">
                <a:solidFill>
                  <a:srgbClr val="002060"/>
                </a:solidFill>
              </a:rPr>
              <a:t>πρωτεϊνών</a:t>
            </a:r>
            <a:r>
              <a:rPr lang="en-US" b="1" dirty="0" smtClean="0">
                <a:solidFill>
                  <a:srgbClr val="002060"/>
                </a:solidFill>
              </a:rPr>
              <a:t>:</a:t>
            </a:r>
            <a:r>
              <a:rPr lang="el-GR" b="1" dirty="0" smtClean="0">
                <a:solidFill>
                  <a:srgbClr val="002060"/>
                </a:solidFill>
              </a:rPr>
              <a:t> </a:t>
            </a:r>
            <a:r>
              <a:rPr lang="el-GR" dirty="0"/>
              <a:t>υψηλή πχ 95% για την διαζεπάμη</a:t>
            </a:r>
          </a:p>
          <a:p>
            <a:r>
              <a:rPr lang="el-GR" b="1" dirty="0" smtClean="0">
                <a:solidFill>
                  <a:srgbClr val="002060"/>
                </a:solidFill>
              </a:rPr>
              <a:t>Μεταβολισμός</a:t>
            </a:r>
            <a:r>
              <a:rPr lang="en-US" b="1" dirty="0" smtClean="0">
                <a:solidFill>
                  <a:srgbClr val="002060"/>
                </a:solidFill>
              </a:rPr>
              <a:t>: </a:t>
            </a:r>
            <a:r>
              <a:rPr lang="el-GR" dirty="0" smtClean="0"/>
              <a:t>Δεσμεθυλίωση </a:t>
            </a:r>
            <a:r>
              <a:rPr lang="el-GR" dirty="0"/>
              <a:t>για τις περισσότερες (πχ δεσμεθυλδιζεπάμη)</a:t>
            </a:r>
          </a:p>
          <a:p>
            <a:pPr lvl="1">
              <a:buFont typeface="Courier New" panose="02070309020205020404" pitchFamily="49" charset="0"/>
              <a:buChar char="o"/>
            </a:pPr>
            <a:r>
              <a:rPr lang="el-GR" dirty="0"/>
              <a:t>Το ήπαρ </a:t>
            </a:r>
            <a:r>
              <a:rPr lang="el-GR" dirty="0" smtClean="0"/>
              <a:t>μεταβολίζει </a:t>
            </a:r>
            <a:r>
              <a:rPr lang="el-GR" dirty="0"/>
              <a:t>τις περισσότερες με τα μικροσωμιακά ένζυμα κυρίως.</a:t>
            </a:r>
          </a:p>
          <a:p>
            <a:r>
              <a:rPr lang="el-GR" b="1" dirty="0" smtClean="0">
                <a:solidFill>
                  <a:srgbClr val="002060"/>
                </a:solidFill>
              </a:rPr>
              <a:t>Απέκκριση</a:t>
            </a:r>
            <a:r>
              <a:rPr lang="en-US" b="1" dirty="0" smtClean="0">
                <a:solidFill>
                  <a:srgbClr val="002060"/>
                </a:solidFill>
              </a:rPr>
              <a:t>:</a:t>
            </a:r>
            <a:r>
              <a:rPr lang="en-US" dirty="0" smtClean="0"/>
              <a:t> </a:t>
            </a:r>
            <a:r>
              <a:rPr lang="el-GR" dirty="0" smtClean="0"/>
              <a:t>Συζευγμένα </a:t>
            </a:r>
            <a:r>
              <a:rPr lang="el-GR" dirty="0" smtClean="0"/>
              <a:t>προϊόντα </a:t>
            </a:r>
            <a:r>
              <a:rPr lang="el-GR" dirty="0"/>
              <a:t>στα ούρα</a:t>
            </a:r>
          </a:p>
          <a:p>
            <a:pPr lvl="1">
              <a:buFont typeface="Courier New" panose="02070309020205020404" pitchFamily="49" charset="0"/>
              <a:buChar char="o"/>
            </a:pPr>
            <a:r>
              <a:rPr lang="el-GR" dirty="0"/>
              <a:t>Ο χρόνος ημισείας ζωής αυξάνει με την ηλικία, καθώς αυξάνει και ο όγκος κατανομής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882807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a:t>
            </a:r>
            <a:r>
              <a:rPr lang="en-US" sz="3200" b="0" dirty="0" smtClean="0"/>
              <a:t>10</a:t>
            </a:r>
            <a:r>
              <a:rPr lang="el-GR" sz="3200" b="0" dirty="0" smtClean="0"/>
              <a:t>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a:solidFill>
                  <a:srgbClr val="002060"/>
                </a:solidFill>
              </a:rPr>
              <a:t>Βενζοδιαζεπίνες </a:t>
            </a:r>
            <a:r>
              <a:rPr lang="el-GR" dirty="0">
                <a:solidFill>
                  <a:srgbClr val="002060"/>
                </a:solidFill>
              </a:rPr>
              <a:t>(συνέχεια)</a:t>
            </a:r>
          </a:p>
          <a:p>
            <a:pPr marL="0" indent="0">
              <a:buNone/>
            </a:pPr>
            <a:r>
              <a:rPr lang="el-GR" dirty="0"/>
              <a:t> </a:t>
            </a:r>
            <a:r>
              <a:rPr lang="el-GR" b="1" dirty="0">
                <a:solidFill>
                  <a:srgbClr val="002060"/>
                </a:solidFill>
              </a:rPr>
              <a:t>Τόπος δράσης υποδοχείς</a:t>
            </a:r>
          </a:p>
          <a:p>
            <a:r>
              <a:rPr lang="el-GR" dirty="0"/>
              <a:t>Πιστεύεται ότι διευκολύνουν την δράση του υποδοχέα </a:t>
            </a:r>
            <a:r>
              <a:rPr lang="el-GR" b="1" dirty="0">
                <a:solidFill>
                  <a:srgbClr val="002060"/>
                </a:solidFill>
              </a:rPr>
              <a:t>GABA.</a:t>
            </a:r>
            <a:r>
              <a:rPr lang="el-GR" dirty="0"/>
              <a:t>  Υπάρχουν 2 είδη υποδοχείς GABAα και GABAβ.</a:t>
            </a:r>
          </a:p>
          <a:p>
            <a:r>
              <a:rPr lang="el-GR" b="1" dirty="0">
                <a:solidFill>
                  <a:srgbClr val="002060"/>
                </a:solidFill>
              </a:rPr>
              <a:t>Ο GABAα όταν διεγείρεται αυξάνει την διαπερατότητα του χλωρίου</a:t>
            </a:r>
            <a:r>
              <a:rPr lang="el-GR" dirty="0"/>
              <a:t>.  Ο GABAα είναι οι θέσεις δράσης των βενζοδιαζεπινών, των βαρβιτουρικών και του αλκοόλ.  Βρίσκονται κυρίως στον ιππόκαμπο, στον φλοιό και στο μεταιχμιακό σύστημα. </a:t>
            </a:r>
          </a:p>
          <a:p>
            <a:r>
              <a:rPr lang="el-GR" dirty="0"/>
              <a:t>Με την διέγερση του </a:t>
            </a:r>
            <a:r>
              <a:rPr lang="el-GR" dirty="0" smtClean="0"/>
              <a:t>GA</a:t>
            </a:r>
            <a:r>
              <a:rPr lang="en-US" dirty="0" smtClean="0"/>
              <a:t>B</a:t>
            </a:r>
            <a:r>
              <a:rPr lang="el-GR" dirty="0" smtClean="0"/>
              <a:t>Aα </a:t>
            </a:r>
            <a:r>
              <a:rPr lang="el-GR" dirty="0"/>
              <a:t>αυξάνει η διέλευση χλωρίου και τα αρνητικά δυναμικά των νευρώνων αυξάνουν επίσης (</a:t>
            </a:r>
            <a:r>
              <a:rPr lang="el-GR" b="1" dirty="0">
                <a:solidFill>
                  <a:srgbClr val="002060"/>
                </a:solidFill>
              </a:rPr>
              <a:t>ανασταλτικά δυναμικά</a:t>
            </a:r>
            <a:r>
              <a:rPr lang="el-GR" dirty="0"/>
              <a:t>). </a:t>
            </a:r>
          </a:p>
          <a:p>
            <a:r>
              <a:rPr lang="el-GR" dirty="0"/>
              <a:t>Η τελική επίδραση αυτής της δράσης είναι αγχολυτική, ηρεμιστική, υπνωτική και αντισπασμωδική (</a:t>
            </a:r>
            <a:r>
              <a:rPr lang="el-GR" dirty="0" smtClean="0"/>
              <a:t>σπασμολυτική).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599463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a:t>(</a:t>
            </a:r>
            <a:r>
              <a:rPr lang="en-US" sz="3200" b="0" dirty="0" smtClean="0"/>
              <a:t>11</a:t>
            </a:r>
            <a:r>
              <a:rPr lang="el-GR" sz="3200" b="0" dirty="0" smtClean="0"/>
              <a:t>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Βενζοδιαζεπίνες </a:t>
            </a:r>
            <a:r>
              <a:rPr lang="el-GR" dirty="0">
                <a:solidFill>
                  <a:srgbClr val="002060"/>
                </a:solidFill>
              </a:rPr>
              <a:t>(συνέχεια</a:t>
            </a:r>
            <a:r>
              <a:rPr lang="el-GR" dirty="0" smtClean="0">
                <a:solidFill>
                  <a:srgbClr val="002060"/>
                </a:solidFill>
              </a:rPr>
              <a:t>)</a:t>
            </a:r>
            <a:endParaRPr lang="en-US" dirty="0">
              <a:solidFill>
                <a:srgbClr val="002060"/>
              </a:solidFill>
            </a:endParaRPr>
          </a:p>
          <a:p>
            <a:r>
              <a:rPr lang="el-GR" b="1" dirty="0">
                <a:solidFill>
                  <a:srgbClr val="002060"/>
                </a:solidFill>
              </a:rPr>
              <a:t>Ταχείας δράσης</a:t>
            </a:r>
          </a:p>
          <a:p>
            <a:pPr lvl="1"/>
            <a:r>
              <a:rPr lang="el-GR" dirty="0"/>
              <a:t>Λοραζεπάμη, λορμεταζεπάμη, λορπραζολάμη, οξαζεπάμη, τεμαζεπάμη, τριαζολάμη.  Όσο πιο ταχείας δράσης είναι, τόσο πιο κατάλληλες είναι για υπνωτικά.</a:t>
            </a:r>
          </a:p>
          <a:p>
            <a:r>
              <a:rPr lang="el-GR" b="1" dirty="0">
                <a:solidFill>
                  <a:srgbClr val="002060"/>
                </a:solidFill>
              </a:rPr>
              <a:t>Κυρίως χρησιμοποιούνται για υπνωτικά</a:t>
            </a:r>
          </a:p>
          <a:p>
            <a:pPr lvl="1"/>
            <a:r>
              <a:rPr lang="el-GR" dirty="0"/>
              <a:t>Νιτραζεπάμη, φλουνιταζεπάμη, φλουραζεπάμη, λορπαζολάμη, λορμετζεπάμη, τεμαζεπάμη, </a:t>
            </a:r>
            <a:r>
              <a:rPr lang="el-GR" dirty="0" smtClean="0"/>
              <a:t>τριαζολάμη</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357976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a:t>(</a:t>
            </a:r>
            <a:r>
              <a:rPr lang="en-US" sz="3200" b="0" dirty="0" smtClean="0"/>
              <a:t>12</a:t>
            </a:r>
            <a:r>
              <a:rPr lang="el-GR" sz="3200" b="0" dirty="0" smtClean="0"/>
              <a:t>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a:xfrm>
            <a:off x="457200" y="1025353"/>
            <a:ext cx="8363272" cy="5832648"/>
          </a:xfrm>
        </p:spPr>
        <p:txBody>
          <a:bodyPr>
            <a:normAutofit fontScale="92500" lnSpcReduction="20000"/>
          </a:bodyPr>
          <a:lstStyle/>
          <a:p>
            <a:pPr marL="0" indent="0">
              <a:lnSpc>
                <a:spcPct val="120000"/>
              </a:lnSpc>
              <a:buNone/>
            </a:pPr>
            <a:r>
              <a:rPr lang="el-GR" b="1" dirty="0">
                <a:solidFill>
                  <a:srgbClr val="002060"/>
                </a:solidFill>
              </a:rPr>
              <a:t>Βενζοδιαζεπίνες </a:t>
            </a:r>
            <a:r>
              <a:rPr lang="el-GR" dirty="0">
                <a:solidFill>
                  <a:srgbClr val="002060"/>
                </a:solidFill>
              </a:rPr>
              <a:t>(συνέχεια)</a:t>
            </a:r>
            <a:endParaRPr lang="en-US" dirty="0">
              <a:solidFill>
                <a:srgbClr val="002060"/>
              </a:solidFill>
            </a:endParaRPr>
          </a:p>
          <a:p>
            <a:pPr>
              <a:lnSpc>
                <a:spcPct val="120000"/>
              </a:lnSpc>
            </a:pPr>
            <a:r>
              <a:rPr lang="el-GR" b="1" dirty="0">
                <a:solidFill>
                  <a:srgbClr val="002060"/>
                </a:solidFill>
              </a:rPr>
              <a:t>Κυρίως χρησιμοποιούνται ως αγχολυτικά</a:t>
            </a:r>
          </a:p>
          <a:p>
            <a:pPr lvl="1">
              <a:lnSpc>
                <a:spcPct val="120000"/>
              </a:lnSpc>
              <a:buFont typeface="Courier New" panose="02070309020205020404" pitchFamily="49" charset="0"/>
              <a:buChar char="o"/>
            </a:pPr>
            <a:r>
              <a:rPr lang="el-GR" sz="2400" dirty="0"/>
              <a:t>Διαζεπάμη, αλπραζολάμη, βρωμαζεπάμη, χλωροδιαζεποξείδη, κλομπαζάμη, χλωραζεπάτη, μεδαζεπάμη</a:t>
            </a:r>
          </a:p>
          <a:p>
            <a:pPr lvl="1">
              <a:lnSpc>
                <a:spcPct val="120000"/>
              </a:lnSpc>
              <a:buFont typeface="Courier New" panose="02070309020205020404" pitchFamily="49" charset="0"/>
              <a:buChar char="o"/>
            </a:pPr>
            <a:r>
              <a:rPr lang="el-GR" sz="2400" b="1" dirty="0" smtClean="0">
                <a:solidFill>
                  <a:srgbClr val="002060"/>
                </a:solidFill>
              </a:rPr>
              <a:t>Σε </a:t>
            </a:r>
            <a:r>
              <a:rPr lang="el-GR" sz="2400" b="1" dirty="0">
                <a:solidFill>
                  <a:srgbClr val="002060"/>
                </a:solidFill>
              </a:rPr>
              <a:t>κρίση πανικού </a:t>
            </a:r>
            <a:r>
              <a:rPr lang="el-GR" sz="2400" dirty="0"/>
              <a:t>χρησιμοποιείται ενδοφλέβια η λοραζεπάμη και η </a:t>
            </a:r>
            <a:r>
              <a:rPr lang="el-GR" sz="2400" dirty="0" smtClean="0"/>
              <a:t>διαζεπάμη</a:t>
            </a:r>
            <a:endParaRPr lang="en-US" sz="2400" dirty="0" smtClean="0"/>
          </a:p>
          <a:p>
            <a:pPr>
              <a:lnSpc>
                <a:spcPct val="120000"/>
              </a:lnSpc>
            </a:pPr>
            <a:r>
              <a:rPr lang="el-GR" b="1" dirty="0">
                <a:solidFill>
                  <a:srgbClr val="002060"/>
                </a:solidFill>
              </a:rPr>
              <a:t>Η περίπτωση της τριαζολάμης</a:t>
            </a:r>
          </a:p>
          <a:p>
            <a:pPr lvl="1">
              <a:lnSpc>
                <a:spcPct val="120000"/>
              </a:lnSpc>
              <a:buFont typeface="Courier New" panose="02070309020205020404" pitchFamily="49" charset="0"/>
              <a:buChar char="o"/>
            </a:pPr>
            <a:r>
              <a:rPr lang="el-GR" sz="2400" dirty="0"/>
              <a:t>Αυτή η βενζοδιαζεπίνη δύναται να επηρεάσει την λειτουργία της μνήμης (anterograde amnesia) και προκαλεί rebound άγχος και σύγχυση στην διάρκεια της μέρας.  Αναφέρθηκαν συχνότερα παράδοξες αντιδράσεις (εχθρικότητα, ψευδαισθήσεις) και έτσι σε πολλές χώρες δεν χορηγείται η τριαζολάμη.</a:t>
            </a:r>
          </a:p>
          <a:p>
            <a:pPr lvl="1">
              <a:lnSpc>
                <a:spcPct val="120000"/>
              </a:lnSpc>
              <a:buFont typeface="Courier New" panose="02070309020205020404" pitchFamily="49" charset="0"/>
              <a:buChar char="o"/>
            </a:pPr>
            <a:r>
              <a:rPr lang="el-GR" sz="2400" dirty="0" smtClean="0"/>
              <a:t>Η </a:t>
            </a:r>
            <a:r>
              <a:rPr lang="el-GR" sz="2400" b="1" dirty="0">
                <a:solidFill>
                  <a:srgbClr val="002060"/>
                </a:solidFill>
              </a:rPr>
              <a:t>χλωροδιαζεποξείδη</a:t>
            </a:r>
            <a:r>
              <a:rPr lang="el-GR" sz="2400" dirty="0"/>
              <a:t> χορηγείται σε αντιμετώπιση συμπτωμάτων στέρησης αλκοόλ και σε </a:t>
            </a:r>
            <a:r>
              <a:rPr lang="el-GR" sz="2400" dirty="0" smtClean="0"/>
              <a:t>ηλικιωμένους</a:t>
            </a:r>
            <a:r>
              <a:rPr lang="en-US"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316004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a:t>(</a:t>
            </a:r>
            <a:r>
              <a:rPr lang="en-US" sz="3200" b="0" dirty="0" smtClean="0"/>
              <a:t>13</a:t>
            </a:r>
            <a:r>
              <a:rPr lang="el-GR" sz="3200" b="0" dirty="0" smtClean="0"/>
              <a:t>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a:xfrm>
            <a:off x="457200" y="1196752"/>
            <a:ext cx="8229600" cy="720080"/>
          </a:xfrm>
        </p:spPr>
        <p:txBody>
          <a:bodyPr/>
          <a:lstStyle/>
          <a:p>
            <a:pPr marL="0" indent="0">
              <a:buNone/>
            </a:pPr>
            <a:r>
              <a:rPr lang="el-GR" b="1" dirty="0">
                <a:solidFill>
                  <a:srgbClr val="002060"/>
                </a:solidFill>
              </a:rPr>
              <a:t>Παραδείγματα κυκλοφορούντων βενζοδιαζεπινών</a:t>
            </a:r>
          </a:p>
          <a:p>
            <a:pPr algn="ctr"/>
            <a:endParaRPr lang="el-GR" dirty="0"/>
          </a:p>
        </p:txBody>
      </p:sp>
      <p:sp>
        <p:nvSpPr>
          <p:cNvPr id="5" name="Ορθογώνιο 4"/>
          <p:cNvSpPr/>
          <p:nvPr/>
        </p:nvSpPr>
        <p:spPr>
          <a:xfrm>
            <a:off x="179512" y="2042401"/>
            <a:ext cx="4572000" cy="3077766"/>
          </a:xfrm>
          <a:prstGeom prst="rect">
            <a:avLst/>
          </a:prstGeom>
        </p:spPr>
        <p:txBody>
          <a:bodyPr>
            <a:spAutoFit/>
          </a:bodyPr>
          <a:lstStyle/>
          <a:p>
            <a:pPr marL="342900" indent="-342900">
              <a:spcBef>
                <a:spcPts val="1200"/>
              </a:spcBef>
              <a:buFont typeface="Arial" panose="020B0604020202020204" pitchFamily="34" charset="0"/>
              <a:buChar char="•"/>
            </a:pPr>
            <a:r>
              <a:rPr lang="el-GR" sz="2400" dirty="0">
                <a:solidFill>
                  <a:prstClr val="black"/>
                </a:solidFill>
                <a:latin typeface="Calibri"/>
              </a:rPr>
              <a:t>Αλπραζολάμη (</a:t>
            </a:r>
            <a:r>
              <a:rPr lang="en-US" sz="2400" dirty="0">
                <a:solidFill>
                  <a:prstClr val="black"/>
                </a:solidFill>
                <a:latin typeface="Calibri"/>
              </a:rPr>
              <a:t>Xanax</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Βρωμαζεπάμη (</a:t>
            </a:r>
            <a:r>
              <a:rPr lang="en-US" sz="2400" dirty="0">
                <a:solidFill>
                  <a:prstClr val="black"/>
                </a:solidFill>
                <a:latin typeface="Calibri"/>
              </a:rPr>
              <a:t>Lexotanil</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Χλωροδιαζεποξείδη (</a:t>
            </a:r>
            <a:r>
              <a:rPr lang="en-US" sz="2400" dirty="0">
                <a:solidFill>
                  <a:prstClr val="black"/>
                </a:solidFill>
                <a:latin typeface="Calibri"/>
              </a:rPr>
              <a:t>Librium</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Κλομπαζάμη (</a:t>
            </a:r>
            <a:r>
              <a:rPr lang="en-US" sz="2400" dirty="0">
                <a:solidFill>
                  <a:prstClr val="black"/>
                </a:solidFill>
                <a:latin typeface="Calibri"/>
              </a:rPr>
              <a:t>Frisium</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Διαζεπάμη (</a:t>
            </a:r>
            <a:r>
              <a:rPr lang="en-US" sz="2400" dirty="0">
                <a:solidFill>
                  <a:prstClr val="black"/>
                </a:solidFill>
                <a:latin typeface="Calibri"/>
              </a:rPr>
              <a:t>Valium</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Φλουνιτραζεπάμη (</a:t>
            </a:r>
            <a:r>
              <a:rPr lang="en-US" sz="2400" dirty="0">
                <a:solidFill>
                  <a:prstClr val="black"/>
                </a:solidFill>
                <a:latin typeface="Calibri"/>
              </a:rPr>
              <a:t>Rohypnol</a:t>
            </a:r>
            <a:r>
              <a:rPr lang="en-US" sz="2400" dirty="0" smtClean="0">
                <a:solidFill>
                  <a:prstClr val="black"/>
                </a:solidFill>
                <a:latin typeface="Calibri"/>
              </a:rPr>
              <a:t>).</a:t>
            </a:r>
            <a:endParaRPr lang="en-US" sz="2400" dirty="0">
              <a:solidFill>
                <a:prstClr val="black"/>
              </a:solidFill>
              <a:latin typeface="Calibri"/>
            </a:endParaRPr>
          </a:p>
        </p:txBody>
      </p:sp>
      <p:sp>
        <p:nvSpPr>
          <p:cNvPr id="6" name="Ορθογώνιο 5"/>
          <p:cNvSpPr/>
          <p:nvPr/>
        </p:nvSpPr>
        <p:spPr>
          <a:xfrm>
            <a:off x="4991613" y="2042401"/>
            <a:ext cx="4122698" cy="3077766"/>
          </a:xfrm>
          <a:prstGeom prst="rect">
            <a:avLst/>
          </a:prstGeom>
        </p:spPr>
        <p:txBody>
          <a:bodyPr wrap="square">
            <a:spAutoFit/>
          </a:bodyPr>
          <a:lstStyle/>
          <a:p>
            <a:pPr marL="342900" indent="-342900">
              <a:spcBef>
                <a:spcPts val="1200"/>
              </a:spcBef>
              <a:buFont typeface="Arial" panose="020B0604020202020204" pitchFamily="34" charset="0"/>
              <a:buChar char="•"/>
            </a:pPr>
            <a:r>
              <a:rPr lang="el-GR" sz="2400" dirty="0">
                <a:solidFill>
                  <a:prstClr val="black"/>
                </a:solidFill>
                <a:latin typeface="Calibri"/>
              </a:rPr>
              <a:t>Φλουραζεπάμη (</a:t>
            </a:r>
            <a:r>
              <a:rPr lang="en-US" sz="2400" dirty="0">
                <a:solidFill>
                  <a:prstClr val="black"/>
                </a:solidFill>
                <a:latin typeface="Calibri"/>
              </a:rPr>
              <a:t>Dalmane</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Λοραζεπάμη (</a:t>
            </a:r>
            <a:r>
              <a:rPr lang="en-US" sz="2400" dirty="0">
                <a:solidFill>
                  <a:prstClr val="black"/>
                </a:solidFill>
                <a:latin typeface="Calibri"/>
              </a:rPr>
              <a:t>Tavor</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Μεταζεπάμη (</a:t>
            </a:r>
            <a:r>
              <a:rPr lang="en-US" sz="2400" dirty="0">
                <a:solidFill>
                  <a:prstClr val="black"/>
                </a:solidFill>
                <a:latin typeface="Calibri"/>
              </a:rPr>
              <a:t>Nobrium</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Νιτραζεπάμη (</a:t>
            </a:r>
            <a:r>
              <a:rPr lang="en-US" sz="2400" dirty="0">
                <a:solidFill>
                  <a:prstClr val="black"/>
                </a:solidFill>
                <a:latin typeface="Calibri"/>
              </a:rPr>
              <a:t>Mogadon</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Τεμαζεπάμη (</a:t>
            </a:r>
            <a:r>
              <a:rPr lang="en-US" sz="2400" dirty="0">
                <a:solidFill>
                  <a:prstClr val="black"/>
                </a:solidFill>
                <a:latin typeface="Calibri"/>
              </a:rPr>
              <a:t>Temazepam</a:t>
            </a:r>
            <a:r>
              <a:rPr lang="en-US" sz="2400" dirty="0" smtClean="0">
                <a:solidFill>
                  <a:prstClr val="black"/>
                </a:solidFill>
                <a:latin typeface="Calibri"/>
              </a:rPr>
              <a:t>),</a:t>
            </a:r>
            <a:endParaRPr lang="en-US" sz="2400" dirty="0">
              <a:solidFill>
                <a:prstClr val="black"/>
              </a:solidFill>
              <a:latin typeface="Calibri"/>
            </a:endParaRPr>
          </a:p>
          <a:p>
            <a:pPr marL="342900" indent="-342900">
              <a:spcBef>
                <a:spcPts val="1200"/>
              </a:spcBef>
              <a:buFont typeface="Arial" panose="020B0604020202020204" pitchFamily="34" charset="0"/>
              <a:buChar char="•"/>
            </a:pPr>
            <a:r>
              <a:rPr lang="el-GR" sz="2400" dirty="0">
                <a:solidFill>
                  <a:prstClr val="black"/>
                </a:solidFill>
                <a:latin typeface="Calibri"/>
              </a:rPr>
              <a:t>Τριαζολάμη (</a:t>
            </a:r>
            <a:r>
              <a:rPr lang="en-US" sz="2400" dirty="0">
                <a:solidFill>
                  <a:prstClr val="black"/>
                </a:solidFill>
                <a:latin typeface="Calibri"/>
              </a:rPr>
              <a:t>Halcion</a:t>
            </a:r>
            <a:r>
              <a:rPr lang="en-US" sz="2400" dirty="0" smtClean="0">
                <a:solidFill>
                  <a:prstClr val="black"/>
                </a:solidFill>
                <a:latin typeface="Calibri"/>
              </a:rPr>
              <a:t>).</a:t>
            </a:r>
            <a:endParaRPr lang="en-US" sz="2400" dirty="0">
              <a:solidFill>
                <a:prstClr val="black"/>
              </a:solidFill>
              <a:latin typeface="Calibri"/>
            </a:endParaRPr>
          </a:p>
        </p:txBody>
      </p:sp>
      <p:cxnSp>
        <p:nvCxnSpPr>
          <p:cNvPr id="8" name="Ευθεία γραμμή σύνδεσης 7"/>
          <p:cNvCxnSpPr/>
          <p:nvPr/>
        </p:nvCxnSpPr>
        <p:spPr>
          <a:xfrm>
            <a:off x="4751512" y="2132856"/>
            <a:ext cx="0" cy="288032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399594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a:t>(</a:t>
            </a:r>
            <a:r>
              <a:rPr lang="en-US" sz="3200" b="0" dirty="0" smtClean="0"/>
              <a:t>14</a:t>
            </a:r>
            <a:r>
              <a:rPr lang="el-GR" sz="3200" b="0" dirty="0" smtClean="0"/>
              <a:t>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Ανταγωνιστές βενζοδιαζεπινών</a:t>
            </a:r>
          </a:p>
          <a:p>
            <a:r>
              <a:rPr lang="el-GR" b="1" dirty="0">
                <a:solidFill>
                  <a:srgbClr val="002060"/>
                </a:solidFill>
              </a:rPr>
              <a:t>Φλουμαζενίλη </a:t>
            </a:r>
          </a:p>
          <a:p>
            <a:pPr lvl="1">
              <a:buFont typeface="Courier New" panose="02070309020205020404" pitchFamily="49" charset="0"/>
              <a:buChar char="o"/>
            </a:pPr>
            <a:r>
              <a:rPr lang="el-GR" dirty="0"/>
              <a:t>Έχει συγγένεια με τον υποδοχέα των βενζοδιαζεπινών, αλλά όχι ενδογενή δράση τύπου βενζοδιαζεπίνης.  </a:t>
            </a:r>
          </a:p>
          <a:p>
            <a:pPr lvl="1">
              <a:buFont typeface="Courier New" panose="02070309020205020404" pitchFamily="49" charset="0"/>
              <a:buChar char="o"/>
            </a:pPr>
            <a:r>
              <a:rPr lang="el-GR" dirty="0"/>
              <a:t>Χρησιμοποιείται ως αντίδοτο σε περιπτώσεις ηθελημένης λήψης υπερβολικών ποσοτήτων βενζοδιαζεπινών (αυτοκτονία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63938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 </a:t>
            </a:r>
            <a:r>
              <a:rPr lang="el-GR" dirty="0"/>
              <a:t>Υπνωτικά </a:t>
            </a:r>
            <a:r>
              <a:rPr lang="el-GR" dirty="0" smtClean="0"/>
              <a:t>φάρμακα</a:t>
            </a:r>
            <a:r>
              <a:rPr lang="en-US" dirty="0" smtClean="0"/>
              <a:t> </a:t>
            </a:r>
            <a:r>
              <a:rPr lang="en-US" sz="3200" b="0" dirty="0" smtClean="0"/>
              <a:t>(1 </a:t>
            </a:r>
            <a:r>
              <a:rPr lang="el-GR" sz="3200" b="0" dirty="0" smtClean="0"/>
              <a:t>από 4)</a:t>
            </a:r>
            <a:endParaRPr lang="el-GR" sz="3200" b="0" dirty="0"/>
          </a:p>
        </p:txBody>
      </p:sp>
      <p:sp>
        <p:nvSpPr>
          <p:cNvPr id="3" name="Θέση περιεχομένου 2"/>
          <p:cNvSpPr>
            <a:spLocks noGrp="1"/>
          </p:cNvSpPr>
          <p:nvPr>
            <p:ph idx="1"/>
          </p:nvPr>
        </p:nvSpPr>
        <p:spPr/>
        <p:txBody>
          <a:bodyPr/>
          <a:lstStyle/>
          <a:p>
            <a:r>
              <a:rPr lang="el-GR" dirty="0"/>
              <a:t>Τα υπνωτικά φάρμακα κατατάσσονται σε διάφορες κατηγορίες.  Περιλαμβάνουν τις </a:t>
            </a:r>
            <a:r>
              <a:rPr lang="el-GR" b="1" dirty="0">
                <a:solidFill>
                  <a:srgbClr val="002060"/>
                </a:solidFill>
              </a:rPr>
              <a:t>βενζοδιαζεπίνες, διάφορα βαρβιτουρικά, την ζολπιδέμη, την ζοπικλόνη, την ένυδρο χλωράλη και διάφορα αντιισταμινικά Η1.  </a:t>
            </a:r>
          </a:p>
          <a:p>
            <a:r>
              <a:rPr lang="el-GR" dirty="0"/>
              <a:t>Οι βενζοδιαζεπίνες (τριαζολάμη, τεμαζεπάμη, κλομαζεπάμη, νιτραζεπάμη) δρουν σε ειδικό υποδοχέα.  </a:t>
            </a:r>
          </a:p>
          <a:p>
            <a:r>
              <a:rPr lang="el-GR" dirty="0"/>
              <a:t>Τα βαρβιτουρικά (εξοβαρβιτάλη, πεντοβαρβιτάλη), τα αντιισταμινικά και η χλωράλη δεν είναι απόλυτα ξεκάθαρο πως δρουν.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782156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Αντικαταθλιπτικά </a:t>
            </a:r>
            <a:r>
              <a:rPr lang="el-GR" sz="3200" b="0" dirty="0" smtClean="0"/>
              <a:t>(1 από </a:t>
            </a:r>
            <a:r>
              <a:rPr lang="en-US" sz="3200" b="0" dirty="0"/>
              <a:t>40</a:t>
            </a:r>
            <a:r>
              <a:rPr lang="el-GR" sz="3200" b="0" dirty="0" smtClean="0"/>
              <a:t>)</a:t>
            </a:r>
            <a:endParaRPr lang="el-GR" sz="3200" b="0" dirty="0"/>
          </a:p>
        </p:txBody>
      </p:sp>
      <p:sp>
        <p:nvSpPr>
          <p:cNvPr id="3" name="Θέση περιεχομένου 2"/>
          <p:cNvSpPr>
            <a:spLocks noGrp="1"/>
          </p:cNvSpPr>
          <p:nvPr>
            <p:ph idx="1"/>
          </p:nvPr>
        </p:nvSpPr>
        <p:spPr/>
        <p:txBody>
          <a:bodyPr/>
          <a:lstStyle/>
          <a:p>
            <a:r>
              <a:rPr lang="el-GR" dirty="0" smtClean="0"/>
              <a:t>Τρικυκλικά,</a:t>
            </a:r>
            <a:endParaRPr lang="el-GR" dirty="0"/>
          </a:p>
          <a:p>
            <a:r>
              <a:rPr lang="el-GR" dirty="0" smtClean="0"/>
              <a:t>Τετρακυκλικά,</a:t>
            </a:r>
            <a:endParaRPr lang="el-GR" dirty="0"/>
          </a:p>
          <a:p>
            <a:r>
              <a:rPr lang="el-GR" dirty="0" smtClean="0"/>
              <a:t>Δικυκλικά,</a:t>
            </a:r>
            <a:endParaRPr lang="el-GR" dirty="0"/>
          </a:p>
          <a:p>
            <a:r>
              <a:rPr lang="el-GR" dirty="0" smtClean="0"/>
              <a:t>SSRIs,</a:t>
            </a:r>
            <a:endParaRPr lang="el-GR" dirty="0"/>
          </a:p>
          <a:p>
            <a:r>
              <a:rPr lang="el-GR" dirty="0" smtClean="0"/>
              <a:t>Αναστολείς </a:t>
            </a:r>
            <a:r>
              <a:rPr lang="el-GR" dirty="0"/>
              <a:t>ΜΑΟ (παλαιότερα αντικαταθλιπτικά</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750649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(2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smtClean="0">
                <a:solidFill>
                  <a:srgbClr val="002060"/>
                </a:solidFill>
              </a:rPr>
              <a:t>Α) Τρικυκλικά αντικαταθλιπτικά</a:t>
            </a:r>
          </a:p>
          <a:p>
            <a:r>
              <a:rPr lang="el-GR" dirty="0"/>
              <a:t>Πρωτότυπο φάρμακο είναι η ιμιπραμίνη.  Είναι τα φάρμακα που έχουν χρησιμοποιηθεί κυριότερα στην θεραπεία της κατάθλιψης και έχουν την πλέον μακροχρόνια ιστορία.  Την τελευταία δεκαετία φαίνεται ότι η χρήση τους χάνει έδαφος σε σχέση με τα νεότερα φάρμακα </a:t>
            </a:r>
            <a:r>
              <a:rPr lang="el-GR" b="1" dirty="0">
                <a:solidFill>
                  <a:srgbClr val="002060"/>
                </a:solidFill>
              </a:rPr>
              <a:t>τους ανταγωνιστές της επαναπρόσληψης της σεροτονίνης (Serotonin Selective Re-Uptake Inhibitors (SSRIs) – πρωτότυπο φλουοξετίνη).</a:t>
            </a:r>
          </a:p>
          <a:p>
            <a:r>
              <a:rPr lang="el-GR" dirty="0"/>
              <a:t>Τα τρικυκλικά αντικαταθλιπτικά έχουν κεντρικό δακτύλιο και 2 πλάγιους αρωματικούς δακτυλίους που στον χώρο σχηματίζουν γωνία 120ο σε αντιδιαστολή με τους flat δακτυλίους που βρίσκονται στα νευροληπτικά φάρμακα του τύπου των </a:t>
            </a:r>
            <a:r>
              <a:rPr lang="el-GR" dirty="0" smtClean="0"/>
              <a:t>φαινοθειαζινών.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772232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(3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fontScale="92500"/>
          </a:bodyPr>
          <a:lstStyle/>
          <a:p>
            <a:pPr marL="0" indent="0">
              <a:buNone/>
            </a:pPr>
            <a:r>
              <a:rPr lang="el-GR" b="1" dirty="0">
                <a:solidFill>
                  <a:srgbClr val="002060"/>
                </a:solidFill>
              </a:rPr>
              <a:t>Α) Τρικυκλικά </a:t>
            </a:r>
            <a:r>
              <a:rPr lang="el-GR" b="1" dirty="0" smtClean="0">
                <a:solidFill>
                  <a:srgbClr val="002060"/>
                </a:solidFill>
              </a:rPr>
              <a:t>αντικαταθλιπτικά </a:t>
            </a:r>
            <a:r>
              <a:rPr lang="el-GR" dirty="0" smtClean="0">
                <a:solidFill>
                  <a:srgbClr val="002060"/>
                </a:solidFill>
              </a:rPr>
              <a:t>(συνέχεια)</a:t>
            </a:r>
            <a:endParaRPr lang="el-GR" dirty="0">
              <a:solidFill>
                <a:srgbClr val="002060"/>
              </a:solidFill>
            </a:endParaRPr>
          </a:p>
          <a:p>
            <a:r>
              <a:rPr lang="el-GR" dirty="0"/>
              <a:t>Τα </a:t>
            </a:r>
            <a:r>
              <a:rPr lang="el-GR" b="1" dirty="0">
                <a:solidFill>
                  <a:srgbClr val="002060"/>
                </a:solidFill>
              </a:rPr>
              <a:t>τρικυκλικά αντικαταθλιπτικά </a:t>
            </a:r>
            <a:r>
              <a:rPr lang="el-GR" dirty="0"/>
              <a:t>είναι λιποδιαλυτά και </a:t>
            </a:r>
            <a:r>
              <a:rPr lang="el-GR" dirty="0" smtClean="0"/>
              <a:t>απορροφούνται </a:t>
            </a:r>
            <a:r>
              <a:rPr lang="el-GR" dirty="0"/>
              <a:t>καλά.  </a:t>
            </a:r>
          </a:p>
          <a:p>
            <a:r>
              <a:rPr lang="el-GR" dirty="0"/>
              <a:t>Μετά την </a:t>
            </a:r>
            <a:r>
              <a:rPr lang="el-GR" dirty="0" smtClean="0"/>
              <a:t>λήψη, είναι </a:t>
            </a:r>
            <a:r>
              <a:rPr lang="el-GR" dirty="0"/>
              <a:t>δυνατόν λόγω της αντιχολινεργικής τους δράσης, να επιβραδύνουν την γαστρική κένωση και με αυτόν τον τρόπο να επιβραδύνουν και την απορρόφησή τους.</a:t>
            </a:r>
          </a:p>
          <a:p>
            <a:r>
              <a:rPr lang="el-GR" dirty="0"/>
              <a:t>Η δέσμευση </a:t>
            </a:r>
            <a:r>
              <a:rPr lang="el-GR" dirty="0" smtClean="0"/>
              <a:t>πρωτεϊνών </a:t>
            </a:r>
            <a:r>
              <a:rPr lang="el-GR" dirty="0"/>
              <a:t>είναι υψηλή (90% για την κλομιπραμίνη).  Αυτή η υψηλή δέσμευση </a:t>
            </a:r>
            <a:r>
              <a:rPr lang="el-GR" dirty="0" smtClean="0"/>
              <a:t>πρωτεϊνών </a:t>
            </a:r>
            <a:r>
              <a:rPr lang="el-GR" dirty="0"/>
              <a:t>μαζί με τον μεγάλο όγκο κατανομής των τρικυκλικών αντικαταθλιπτικών οδηγούν σε χαμηλή διαλυτότητα μετά από υπερβολική λήψη (άρα επικίνδυνα σε υπερβολική λήψη λόγω καθυστέρησης της απέκκρισής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805499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(4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20000"/>
          </a:bodyPr>
          <a:lstStyle/>
          <a:p>
            <a:pPr marL="0" indent="0">
              <a:buNone/>
            </a:pPr>
            <a:r>
              <a:rPr lang="el-GR" sz="2600" b="1" dirty="0">
                <a:solidFill>
                  <a:srgbClr val="002060"/>
                </a:solidFill>
              </a:rPr>
              <a:t>Α) </a:t>
            </a:r>
            <a:r>
              <a:rPr lang="el-GR" sz="2600" b="1" dirty="0" smtClean="0">
                <a:solidFill>
                  <a:srgbClr val="002060"/>
                </a:solidFill>
              </a:rPr>
              <a:t>Τρικυκλικά </a:t>
            </a:r>
            <a:r>
              <a:rPr lang="el-GR" sz="2600" b="1" dirty="0">
                <a:solidFill>
                  <a:srgbClr val="002060"/>
                </a:solidFill>
              </a:rPr>
              <a:t>αντικαταθλιπτικά </a:t>
            </a:r>
            <a:r>
              <a:rPr lang="el-GR" sz="2600" dirty="0">
                <a:solidFill>
                  <a:srgbClr val="002060"/>
                </a:solidFill>
              </a:rPr>
              <a:t>(συνέχεια)</a:t>
            </a:r>
          </a:p>
          <a:p>
            <a:pPr marL="0" indent="0">
              <a:buNone/>
            </a:pPr>
            <a:r>
              <a:rPr lang="el-GR" b="1" dirty="0" smtClean="0">
                <a:solidFill>
                  <a:srgbClr val="002060"/>
                </a:solidFill>
              </a:rPr>
              <a:t>Μεταβολισμός</a:t>
            </a:r>
            <a:endParaRPr lang="el-GR" b="1" dirty="0">
              <a:solidFill>
                <a:srgbClr val="002060"/>
              </a:solidFill>
            </a:endParaRPr>
          </a:p>
          <a:p>
            <a:r>
              <a:rPr lang="el-GR" dirty="0"/>
              <a:t>Αρχικά απομεθυλίωση.  Μερικά μεθυλιωμένα παράγωγα έχουν επίσης αντικαταθλιπτική δράση.</a:t>
            </a:r>
          </a:p>
          <a:p>
            <a:r>
              <a:rPr lang="el-GR" dirty="0"/>
              <a:t>Επίσης υφίστανται υδρόλυση του δακτυλίου τους.  </a:t>
            </a:r>
          </a:p>
          <a:p>
            <a:r>
              <a:rPr lang="el-GR" dirty="0"/>
              <a:t>Ο μεταβολισμός εξαρτάται από την γενετική προδιάθεση, την σύγχρονη χορήγηση άλλων φαρμάκων και την οξινοποίηση των ούρων (διότι αυτή οδηγεί σε ταχύτερη απέκκριση).</a:t>
            </a:r>
          </a:p>
          <a:p>
            <a:pPr marL="0" indent="0">
              <a:buNone/>
            </a:pPr>
            <a:r>
              <a:rPr lang="el-GR" b="1" dirty="0" smtClean="0">
                <a:solidFill>
                  <a:srgbClr val="002060"/>
                </a:solidFill>
              </a:rPr>
              <a:t>Αποβολή</a:t>
            </a:r>
            <a:endParaRPr lang="el-GR" b="1" dirty="0">
              <a:solidFill>
                <a:srgbClr val="002060"/>
              </a:solidFill>
            </a:endParaRPr>
          </a:p>
          <a:p>
            <a:r>
              <a:rPr lang="el-GR" dirty="0"/>
              <a:t>Υπάρχει υψηλή δίοδος (first-pass) από το ήπαρ.  Σχετικά χαμηλή συγκέντρωση με ευρύ όγκο κατανομής και σχετικά μεγάλο χρόνο ημισείας ζωής που επιτρέπει να χορηγούνται τα αντικαταθλιπτικά μια φορά την ημέρα.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75539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(5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Χορηγούνται σε χαμηλότερες δόσεις στους ηλικιωμένους.  Η δράση τους χρειάζεται 2-4 εβδομάδες μέχρι να φανεί, ενώ για να αποδώσουν τα μέγιστα θα πρέπει να φτάσουν σε ιδεώδη επίπεδα πλάσματος και να μην αποσυρθούν από την θεραπεία πρώιμα.</a:t>
            </a:r>
          </a:p>
          <a:p>
            <a:r>
              <a:rPr lang="el-GR" b="1" dirty="0">
                <a:solidFill>
                  <a:srgbClr val="002060"/>
                </a:solidFill>
              </a:rPr>
              <a:t>Ενδείκνυνται</a:t>
            </a:r>
            <a:r>
              <a:rPr lang="el-GR" dirty="0"/>
              <a:t> στην θεραπεία της ενδογενούς κατάθλιψης, της διαταραχής πανικού.  </a:t>
            </a:r>
          </a:p>
          <a:p>
            <a:r>
              <a:rPr lang="el-GR" dirty="0"/>
              <a:t>Μερικά χρησιμοποιούνται επίσης στην </a:t>
            </a:r>
            <a:r>
              <a:rPr lang="el-GR" b="1" dirty="0">
                <a:solidFill>
                  <a:srgbClr val="002060"/>
                </a:solidFill>
              </a:rPr>
              <a:t>αντιμετώπιση στοματικού και προσωπικού πόνου,</a:t>
            </a:r>
            <a:r>
              <a:rPr lang="el-GR" dirty="0"/>
              <a:t> και στην νυχτερινή ενούρηση των παιδιών.  </a:t>
            </a:r>
          </a:p>
          <a:p>
            <a:r>
              <a:rPr lang="el-GR" dirty="0"/>
              <a:t>Ειδικά, ένα εξ’ αυτών, η </a:t>
            </a:r>
            <a:r>
              <a:rPr lang="el-GR" b="1" dirty="0">
                <a:solidFill>
                  <a:srgbClr val="002060"/>
                </a:solidFill>
              </a:rPr>
              <a:t>κλομιπραμίνη χρησιμοποιείται στην ιδεοψυχαναγκαστική νεύρωση</a:t>
            </a:r>
            <a:r>
              <a:rPr lang="el-GR" dirty="0"/>
              <a:t> και για την </a:t>
            </a:r>
            <a:r>
              <a:rPr lang="el-GR" b="1" dirty="0">
                <a:solidFill>
                  <a:srgbClr val="002060"/>
                </a:solidFill>
              </a:rPr>
              <a:t>αντιμετώπιση της </a:t>
            </a:r>
            <a:r>
              <a:rPr lang="el-GR" b="1" dirty="0" smtClean="0">
                <a:solidFill>
                  <a:srgbClr val="002060"/>
                </a:solidFill>
              </a:rPr>
              <a:t>ναρκοληψίας. </a:t>
            </a:r>
            <a:endParaRPr lang="el-GR" b="1" dirty="0">
              <a:solidFill>
                <a:srgbClr val="00206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1096382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(6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buNone/>
            </a:pPr>
            <a:r>
              <a:rPr lang="el-GR" b="1" dirty="0">
                <a:solidFill>
                  <a:srgbClr val="002060"/>
                </a:solidFill>
              </a:rPr>
              <a:t>Δράση </a:t>
            </a:r>
            <a:r>
              <a:rPr lang="el-GR" b="1" dirty="0" smtClean="0">
                <a:solidFill>
                  <a:srgbClr val="002060"/>
                </a:solidFill>
              </a:rPr>
              <a:t>αντικαταθλιπτικών</a:t>
            </a:r>
          </a:p>
          <a:p>
            <a:r>
              <a:rPr lang="el-GR" dirty="0" smtClean="0"/>
              <a:t>Έχουν </a:t>
            </a:r>
            <a:r>
              <a:rPr lang="el-GR" dirty="0"/>
              <a:t>χημική συγγένεια τόσο για υποδοχείς όσο και για αμινικούς νευρομεταβιβαστές και συμπεριφέρονται και στους δύο σαν ανταγωνιστές.  </a:t>
            </a:r>
          </a:p>
          <a:p>
            <a:r>
              <a:rPr lang="el-GR" dirty="0"/>
              <a:t>Παρεμποδίζουν την επαναπρόσληψη της νορεπινεφρίνης, της σεροτονίνης και έτσι αυξάνεται η δραστικότητα και των δύο νευρομεταβιβαστών.  Μπλοκάρουν επίσης τους μουσκαρινικούς υποδοχείς της ακετυλοχολίνης, τους α-νοραδρενεργικούς και μερικούς σεροτονινεργικούς και ισταμινικούς υποδοχείς.  </a:t>
            </a:r>
          </a:p>
          <a:p>
            <a:r>
              <a:rPr lang="el-GR" dirty="0"/>
              <a:t>Δεν φαίνεται να έχουν επίδραση στο σύστημα της δοπαμίνης.  </a:t>
            </a:r>
          </a:p>
          <a:p>
            <a:r>
              <a:rPr lang="el-GR" dirty="0"/>
              <a:t>Το γιατί αυτές οι μεταβολές στις αμίνες αλλά και στους υποδοχείς τους μεταφράζονται ως αντικαταθλιπτική δράση στην πράξη, παραμένει δυσεξήγητο ακόμη και σήμερα.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272918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(7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2060"/>
                </a:solidFill>
              </a:rPr>
              <a:t>Δράση </a:t>
            </a:r>
            <a:r>
              <a:rPr lang="el-GR" b="1" dirty="0" smtClean="0">
                <a:solidFill>
                  <a:srgbClr val="002060"/>
                </a:solidFill>
              </a:rPr>
              <a:t>αντικαταθλιπτικών </a:t>
            </a:r>
            <a:r>
              <a:rPr lang="el-GR" dirty="0" smtClean="0">
                <a:solidFill>
                  <a:srgbClr val="002060"/>
                </a:solidFill>
              </a:rPr>
              <a:t>(συνέχεια)</a:t>
            </a:r>
            <a:endParaRPr lang="el-GR" dirty="0">
              <a:solidFill>
                <a:srgbClr val="002060"/>
              </a:solidFill>
            </a:endParaRPr>
          </a:p>
          <a:p>
            <a:r>
              <a:rPr lang="el-GR" dirty="0"/>
              <a:t>Παρ’ ότι οι αμινικές μεταβολές γίνονται γρήγορα, ωστόσο, η αντικαταθλιπτική δράση χρειάζεται 2-4 εβδομάδες για να φανεί τόσο στην διάθεση όσο και στην επιθυμία δραστηριότητας.</a:t>
            </a:r>
          </a:p>
          <a:p>
            <a:r>
              <a:rPr lang="el-GR" b="1" dirty="0">
                <a:solidFill>
                  <a:srgbClr val="002060"/>
                </a:solidFill>
              </a:rPr>
              <a:t>Στους υγιείς, τα τρικυκλικά δεν φαίνεται να προκαλούν αλλαγές της διάθεσης.</a:t>
            </a:r>
          </a:p>
          <a:p>
            <a:r>
              <a:rPr lang="el-GR" dirty="0"/>
              <a:t>Μερικά έχουν ιδιαίτερες δράσεις, πχ η αμιτρυπτιλίνη είναι περισσότερο αγχολυτική, η δεσιπραμίνη βοηθά την ψυχοκινητική κινητοποίηση, η δε ιμιπραμίνη φαίνεται να έχει ενδιάμεση θέση σε αυτές τις δύο.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10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(8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buNone/>
            </a:pPr>
            <a:r>
              <a:rPr lang="el-GR" b="1" dirty="0">
                <a:solidFill>
                  <a:srgbClr val="002060"/>
                </a:solidFill>
              </a:rPr>
              <a:t>Κυριότερα σκευάσματα</a:t>
            </a:r>
          </a:p>
        </p:txBody>
      </p:sp>
      <p:sp>
        <p:nvSpPr>
          <p:cNvPr id="5" name="Ορθογώνιο 4"/>
          <p:cNvSpPr/>
          <p:nvPr/>
        </p:nvSpPr>
        <p:spPr>
          <a:xfrm>
            <a:off x="469279" y="2016224"/>
            <a:ext cx="3798168" cy="2862322"/>
          </a:xfrm>
          <a:prstGeom prst="rect">
            <a:avLst/>
          </a:prstGeom>
        </p:spPr>
        <p:txBody>
          <a:bodyPr wrap="square">
            <a:spAutoFit/>
          </a:bodyPr>
          <a:lstStyle/>
          <a:p>
            <a:pPr marL="342900" indent="-342900">
              <a:spcBef>
                <a:spcPts val="1800"/>
              </a:spcBef>
              <a:buFont typeface="Arial" panose="020B0604020202020204" pitchFamily="34" charset="0"/>
              <a:buChar char="•"/>
            </a:pPr>
            <a:r>
              <a:rPr lang="el-GR" sz="2400" dirty="0">
                <a:solidFill>
                  <a:prstClr val="black"/>
                </a:solidFill>
                <a:latin typeface="Calibri"/>
              </a:rPr>
              <a:t>Ιμιπραμίνη (</a:t>
            </a:r>
            <a:r>
              <a:rPr lang="en-US" sz="2400" dirty="0">
                <a:solidFill>
                  <a:prstClr val="black"/>
                </a:solidFill>
                <a:latin typeface="Calibri"/>
              </a:rPr>
              <a:t>Tofranil</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Δεσιπραμίνη (</a:t>
            </a:r>
            <a:r>
              <a:rPr lang="en-US" sz="2400" dirty="0">
                <a:solidFill>
                  <a:prstClr val="black"/>
                </a:solidFill>
                <a:latin typeface="Calibri"/>
              </a:rPr>
              <a:t>Pertofan</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Λοφεπραμίνη (</a:t>
            </a:r>
            <a:r>
              <a:rPr lang="en-US" sz="2400" dirty="0">
                <a:solidFill>
                  <a:prstClr val="black"/>
                </a:solidFill>
                <a:latin typeface="Calibri"/>
              </a:rPr>
              <a:t>Gamanil</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Τριμιπραμίνη (</a:t>
            </a:r>
            <a:r>
              <a:rPr lang="en-US" sz="2400" dirty="0">
                <a:solidFill>
                  <a:prstClr val="black"/>
                </a:solidFill>
                <a:latin typeface="Calibri"/>
              </a:rPr>
              <a:t>Surmontil</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Κλομιπραμίνη (</a:t>
            </a:r>
            <a:r>
              <a:rPr lang="en-US" sz="2400" dirty="0" smtClean="0">
                <a:solidFill>
                  <a:prstClr val="black"/>
                </a:solidFill>
                <a:latin typeface="Calibri"/>
              </a:rPr>
              <a:t>Anafranil</a:t>
            </a:r>
            <a:r>
              <a:rPr lang="el-GR" sz="2400" dirty="0" smtClean="0">
                <a:solidFill>
                  <a:prstClr val="black"/>
                </a:solidFill>
                <a:latin typeface="Calibri"/>
              </a:rPr>
              <a:t>),</a:t>
            </a:r>
            <a:endParaRPr lang="el-GR" sz="2400" dirty="0">
              <a:solidFill>
                <a:prstClr val="black"/>
              </a:solidFill>
              <a:latin typeface="Calibri"/>
            </a:endParaRPr>
          </a:p>
        </p:txBody>
      </p:sp>
      <p:sp>
        <p:nvSpPr>
          <p:cNvPr id="6" name="Ορθογώνιο 5"/>
          <p:cNvSpPr/>
          <p:nvPr/>
        </p:nvSpPr>
        <p:spPr>
          <a:xfrm>
            <a:off x="4888632" y="2016224"/>
            <a:ext cx="3931840" cy="2631490"/>
          </a:xfrm>
          <a:prstGeom prst="rect">
            <a:avLst/>
          </a:prstGeom>
        </p:spPr>
        <p:txBody>
          <a:bodyPr wrap="square">
            <a:spAutoFit/>
          </a:bodyPr>
          <a:lstStyle/>
          <a:p>
            <a:pPr marL="342900" indent="-342900">
              <a:spcBef>
                <a:spcPts val="1800"/>
              </a:spcBef>
              <a:buFont typeface="Arial" panose="020B0604020202020204" pitchFamily="34" charset="0"/>
              <a:buChar char="•"/>
            </a:pPr>
            <a:r>
              <a:rPr lang="el-GR" sz="2400" dirty="0">
                <a:solidFill>
                  <a:prstClr val="black"/>
                </a:solidFill>
                <a:latin typeface="Calibri"/>
              </a:rPr>
              <a:t>Αμυτριπτιλίνη (</a:t>
            </a:r>
            <a:r>
              <a:rPr lang="en-US" sz="2400" dirty="0">
                <a:solidFill>
                  <a:prstClr val="black"/>
                </a:solidFill>
                <a:latin typeface="Calibri"/>
              </a:rPr>
              <a:t>Tryptizol</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Νορτριπτυλίνη (</a:t>
            </a:r>
            <a:r>
              <a:rPr lang="en-US" sz="2400" dirty="0">
                <a:solidFill>
                  <a:prstClr val="black"/>
                </a:solidFill>
                <a:latin typeface="Calibri"/>
              </a:rPr>
              <a:t>Aventyl</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Δοξεπίνη (</a:t>
            </a:r>
            <a:r>
              <a:rPr lang="en-US" sz="2400" dirty="0">
                <a:solidFill>
                  <a:prstClr val="black"/>
                </a:solidFill>
                <a:latin typeface="Calibri"/>
              </a:rPr>
              <a:t>Sinequan</a:t>
            </a:r>
            <a:r>
              <a:rPr lang="en-US" sz="2400" dirty="0" smtClean="0">
                <a:solidFill>
                  <a:prstClr val="black"/>
                </a:solidFill>
                <a:latin typeface="Calibri"/>
              </a:rPr>
              <a:t>)</a:t>
            </a:r>
            <a:r>
              <a:rPr lang="el-GR" sz="2400" dirty="0" smtClean="0">
                <a:solidFill>
                  <a:prstClr val="black"/>
                </a:solidFill>
                <a:latin typeface="Calibri"/>
              </a:rPr>
              <a:t>,</a:t>
            </a:r>
            <a:endParaRPr lang="en-US" sz="2400" dirty="0">
              <a:solidFill>
                <a:prstClr val="black"/>
              </a:solidFill>
              <a:latin typeface="Calibri"/>
            </a:endParaRPr>
          </a:p>
          <a:p>
            <a:pPr marL="342900" indent="-342900">
              <a:spcBef>
                <a:spcPts val="1800"/>
              </a:spcBef>
              <a:buFont typeface="Arial" panose="020B0604020202020204" pitchFamily="34" charset="0"/>
              <a:buChar char="•"/>
            </a:pPr>
            <a:r>
              <a:rPr lang="el-GR" sz="2400" dirty="0">
                <a:solidFill>
                  <a:prstClr val="black"/>
                </a:solidFill>
                <a:latin typeface="Calibri"/>
              </a:rPr>
              <a:t>Δοθαεπίνη (</a:t>
            </a:r>
            <a:r>
              <a:rPr lang="en-US" sz="2400" dirty="0">
                <a:solidFill>
                  <a:prstClr val="black"/>
                </a:solidFill>
                <a:latin typeface="Calibri"/>
              </a:rPr>
              <a:t>Dothiepin, Prothiden</a:t>
            </a:r>
            <a:r>
              <a:rPr lang="en-US" sz="2400" dirty="0" smtClean="0">
                <a:solidFill>
                  <a:prstClr val="black"/>
                </a:solidFill>
                <a:latin typeface="Calibri"/>
              </a:rPr>
              <a:t>)</a:t>
            </a:r>
            <a:r>
              <a:rPr lang="el-GR" sz="2400" dirty="0" smtClean="0">
                <a:solidFill>
                  <a:prstClr val="black"/>
                </a:solidFill>
                <a:latin typeface="Calibri"/>
              </a:rPr>
              <a:t>.</a:t>
            </a:r>
            <a:r>
              <a:rPr lang="en-US" sz="2400" dirty="0" smtClean="0">
                <a:solidFill>
                  <a:prstClr val="black"/>
                </a:solidFill>
                <a:latin typeface="Calibri"/>
              </a:rPr>
              <a:t> </a:t>
            </a:r>
            <a:endParaRPr lang="en-US" sz="2400" dirty="0">
              <a:solidFill>
                <a:prstClr val="black"/>
              </a:solidFill>
              <a:latin typeface="Calibri"/>
            </a:endParaRPr>
          </a:p>
        </p:txBody>
      </p:sp>
      <p:cxnSp>
        <p:nvCxnSpPr>
          <p:cNvPr id="7" name="Ευθεία γραμμή σύνδεσης 6"/>
          <p:cNvCxnSpPr/>
          <p:nvPr/>
        </p:nvCxnSpPr>
        <p:spPr>
          <a:xfrm>
            <a:off x="4644008" y="2016224"/>
            <a:ext cx="0" cy="288032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18914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Αντικαταθλιπτικά </a:t>
            </a:r>
            <a:r>
              <a:rPr lang="el-GR" sz="3200" b="0" dirty="0" smtClean="0"/>
              <a:t>(</a:t>
            </a:r>
            <a:r>
              <a:rPr lang="en-US" sz="3200" b="0" dirty="0" smtClean="0"/>
              <a:t>9</a:t>
            </a:r>
            <a:r>
              <a:rPr lang="el-GR" sz="3200" b="0" dirty="0" smtClean="0"/>
              <a:t> 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Παρενέργειες τρικυκλικών </a:t>
            </a:r>
            <a:r>
              <a:rPr lang="el-GR" b="1" dirty="0" smtClean="0">
                <a:solidFill>
                  <a:srgbClr val="002060"/>
                </a:solidFill>
              </a:rPr>
              <a:t>αντικαταθλιπτικών</a:t>
            </a:r>
            <a:endParaRPr lang="en-US" b="1" dirty="0" smtClean="0">
              <a:solidFill>
                <a:srgbClr val="002060"/>
              </a:solidFill>
            </a:endParaRPr>
          </a:p>
          <a:p>
            <a:r>
              <a:rPr lang="el-GR" b="1" dirty="0">
                <a:solidFill>
                  <a:srgbClr val="002060"/>
                </a:solidFill>
              </a:rPr>
              <a:t>Αντιχολινεργική </a:t>
            </a:r>
            <a:r>
              <a:rPr lang="el-GR" b="1" dirty="0" smtClean="0">
                <a:solidFill>
                  <a:srgbClr val="002060"/>
                </a:solidFill>
              </a:rPr>
              <a:t>δράση</a:t>
            </a:r>
            <a:r>
              <a:rPr lang="en-US" b="1" dirty="0" smtClean="0">
                <a:solidFill>
                  <a:srgbClr val="002060"/>
                </a:solidFill>
              </a:rPr>
              <a:t>:</a:t>
            </a:r>
            <a:r>
              <a:rPr lang="el-GR" b="1" dirty="0" smtClean="0">
                <a:solidFill>
                  <a:srgbClr val="002060"/>
                </a:solidFill>
              </a:rPr>
              <a:t> </a:t>
            </a:r>
            <a:r>
              <a:rPr lang="el-GR" dirty="0" smtClean="0"/>
              <a:t>Η </a:t>
            </a:r>
            <a:r>
              <a:rPr lang="el-GR" dirty="0"/>
              <a:t>δράση αυτή είναι </a:t>
            </a:r>
            <a:r>
              <a:rPr lang="el-GR" b="1" dirty="0">
                <a:solidFill>
                  <a:srgbClr val="002060"/>
                </a:solidFill>
              </a:rPr>
              <a:t>αντιμουσκαρινική.</a:t>
            </a:r>
            <a:r>
              <a:rPr lang="el-GR" dirty="0"/>
              <a:t> </a:t>
            </a:r>
            <a:r>
              <a:rPr lang="el-GR" dirty="0" smtClean="0"/>
              <a:t>Παρατηρείται </a:t>
            </a:r>
            <a:r>
              <a:rPr lang="el-GR" dirty="0"/>
              <a:t>διάταση της κόρης, διαταραχή της όρασης, ξηροστομία, ναυτία, δυσκοιλιότητα  (σπάνια παραλυτικός ειλεός), εφίδρωση, έμετος, ορθοστατική υπόταση, ταχυκαρδία, κατακράτηση ούρων, επιδείνωση γλαυκώματος κλειστής γωνίας.</a:t>
            </a:r>
          </a:p>
          <a:p>
            <a:r>
              <a:rPr lang="el-GR" dirty="0"/>
              <a:t>Η αντιχολινεργική δράση είναι καλύτερα ανεκτή, όταν η θεραπεία αρχίζει με μικρές δόσεις και με τον καιρό παρουσιάζεται κάποια </a:t>
            </a:r>
            <a:r>
              <a:rPr lang="el-GR" dirty="0" smtClean="0"/>
              <a:t>ανοχή.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6450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a:t>
            </a:r>
            <a:r>
              <a:rPr lang="en-US" sz="3200" b="0" dirty="0" smtClean="0"/>
              <a:t>10</a:t>
            </a:r>
            <a:r>
              <a:rPr lang="el-GR" sz="3200" b="0" dirty="0" smtClean="0"/>
              <a:t>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Παρενέργειες τρικυκλικών </a:t>
            </a:r>
            <a:r>
              <a:rPr lang="el-GR" b="1" dirty="0" smtClean="0">
                <a:solidFill>
                  <a:srgbClr val="002060"/>
                </a:solidFill>
              </a:rPr>
              <a:t>αντικαταθλιπτικών</a:t>
            </a:r>
            <a:r>
              <a:rPr lang="en-US" b="1" dirty="0" smtClean="0">
                <a:solidFill>
                  <a:srgbClr val="002060"/>
                </a:solidFill>
              </a:rPr>
              <a:t> </a:t>
            </a:r>
            <a:r>
              <a:rPr lang="en-US" dirty="0" smtClean="0">
                <a:solidFill>
                  <a:srgbClr val="002060"/>
                </a:solidFill>
              </a:rPr>
              <a:t>(</a:t>
            </a:r>
            <a:r>
              <a:rPr lang="el-GR" dirty="0" smtClean="0">
                <a:solidFill>
                  <a:srgbClr val="002060"/>
                </a:solidFill>
              </a:rPr>
              <a:t>συνέχεια)</a:t>
            </a:r>
            <a:endParaRPr lang="en-US" dirty="0">
              <a:solidFill>
                <a:srgbClr val="002060"/>
              </a:solidFill>
            </a:endParaRPr>
          </a:p>
          <a:p>
            <a:pPr marL="0" indent="0">
              <a:buNone/>
            </a:pPr>
            <a:r>
              <a:rPr lang="el-GR" b="1" dirty="0" smtClean="0">
                <a:solidFill>
                  <a:srgbClr val="002060"/>
                </a:solidFill>
              </a:rPr>
              <a:t>Καρδιακές δράσεις</a:t>
            </a:r>
          </a:p>
          <a:p>
            <a:pPr marL="457200" indent="-457200">
              <a:buFont typeface="+mj-lt"/>
              <a:buAutoNum type="alphaUcPeriod"/>
            </a:pPr>
            <a:r>
              <a:rPr lang="el-GR" dirty="0" smtClean="0"/>
              <a:t>Σε θεραπευτικές δόσεις παρατηρούνται αλλαγές στο ΗΚΓ – επιπεδοποίηση του κύματος Τ, παράταση του QT, κατάσπαση του ST, ταχυκαρδία</a:t>
            </a:r>
          </a:p>
          <a:p>
            <a:pPr marL="457200" indent="-457200">
              <a:buFont typeface="+mj-lt"/>
              <a:buAutoNum type="alphaUcPeriod"/>
            </a:pPr>
            <a:r>
              <a:rPr lang="el-GR" dirty="0" smtClean="0"/>
              <a:t>Σε υψηλότερες των θεραπευτικών δόσεων παρατηρείται κολπικός πτερυγισμός, κολπική μαρμαρυγή, κολποκοιλιακός αποκλεισμός, κοιλιακός πτερυγισμός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65758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Υπνωτικά φάρμακα</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b="1" dirty="0">
                <a:solidFill>
                  <a:srgbClr val="002060"/>
                </a:solidFill>
              </a:rPr>
              <a:t>Όλα όμως τα υπνωτικά ελαττώνουν τον χρόνο που διανύεται στην φάση REM.  </a:t>
            </a:r>
            <a:r>
              <a:rPr lang="el-GR" dirty="0"/>
              <a:t>Με συνεχή όμως χορήγηση, ο χρόνος που δαπανάται σε REM και non REM επανέρχεται στο φυσιολογικό παρά την συνεχή χορήγηση του φαρμάκου.  Όταν το υπνωτικό σταματήσει απότομα, έχουμε rebound REM που εξαντλείται σιγά-σιγά με τις μέρες.  Όταν ο ύπνος έχει πολύ REM, υπάρχουν πολλά και έντονα όνειρα και έτσι ο ασθενής δεν χαρακτηρίζει αυτό τον ύπνο ανανεωτικό (refreshing).  </a:t>
            </a:r>
          </a:p>
          <a:p>
            <a:r>
              <a:rPr lang="el-GR" dirty="0"/>
              <a:t>Σε προσπάθεια διακοπής του υπνωτικού, τα άτομα με την αίσθηση του μη ξεκούραστου ύπνου, θέλουν να συνεχίσουν το υπνωτικό, πράγμα που συντελεί στην αύξηση της εξάρτησης από το φάρμακο.  </a:t>
            </a:r>
          </a:p>
          <a:p>
            <a:r>
              <a:rPr lang="el-GR" dirty="0"/>
              <a:t>Ανάλογα με τα επίπεδά τους στο αίμα, οι βενζοδιαζεπίνες έχουν και αγχολυτική επίδραση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558094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11</a:t>
            </a:r>
            <a:r>
              <a:rPr lang="el-GR" sz="3200" b="0" dirty="0" smtClean="0"/>
              <a:t>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229600" cy="5328592"/>
          </a:xfrm>
        </p:spPr>
        <p:txBody>
          <a:bodyPr>
            <a:normAutofit lnSpcReduction="10000"/>
          </a:bodyPr>
          <a:lstStyle/>
          <a:p>
            <a:pPr marL="0" indent="0">
              <a:buNone/>
            </a:pPr>
            <a:r>
              <a:rPr lang="el-GR" b="1" dirty="0">
                <a:solidFill>
                  <a:srgbClr val="002060"/>
                </a:solidFill>
              </a:rPr>
              <a:t>Παρενέργειες τρικυκλικών αντικαταθλιπτικών</a:t>
            </a:r>
            <a:r>
              <a:rPr lang="en-US" b="1" dirty="0">
                <a:solidFill>
                  <a:srgbClr val="002060"/>
                </a:solidFill>
              </a:rPr>
              <a:t> </a:t>
            </a:r>
            <a:r>
              <a:rPr lang="en-US" dirty="0">
                <a:solidFill>
                  <a:srgbClr val="002060"/>
                </a:solidFill>
              </a:rPr>
              <a:t>(</a:t>
            </a:r>
            <a:r>
              <a:rPr lang="el-GR" dirty="0">
                <a:solidFill>
                  <a:srgbClr val="002060"/>
                </a:solidFill>
              </a:rPr>
              <a:t>συνέχεια)</a:t>
            </a:r>
            <a:endParaRPr lang="en-US" dirty="0">
              <a:solidFill>
                <a:srgbClr val="002060"/>
              </a:solidFill>
            </a:endParaRPr>
          </a:p>
          <a:p>
            <a:pPr marL="0" indent="0">
              <a:buNone/>
            </a:pPr>
            <a:r>
              <a:rPr lang="el-GR" dirty="0"/>
              <a:t> </a:t>
            </a:r>
            <a:r>
              <a:rPr lang="el-GR" b="1" dirty="0">
                <a:solidFill>
                  <a:srgbClr val="002060"/>
                </a:solidFill>
              </a:rPr>
              <a:t>Δράσεις στο ΚΝΣ</a:t>
            </a:r>
          </a:p>
          <a:p>
            <a:r>
              <a:rPr lang="el-GR" dirty="0"/>
              <a:t>Αταξία, λεπτός τρόμος, ελάττωση του ύπνου REM, σύγχυση στους ηλικιωμένους, κεφαλαλγία, παραισθήσεις, σπασμοί, υπομανία.</a:t>
            </a:r>
          </a:p>
          <a:p>
            <a:r>
              <a:rPr lang="el-GR" dirty="0"/>
              <a:t>Σπάνια παρατηρείται επιθετική συμπεριφορά, παραλήρημα, δυσαρθρία, μυόκλονος, νυσταγμός, περιφερική νευροπάθεια, χοριοαθετωσικές κινήσεις, tardive dyskinesia (κινήσεις του στόματος και της γλώσσης κυρίως με αμοξαπίνη).  </a:t>
            </a:r>
          </a:p>
          <a:p>
            <a:r>
              <a:rPr lang="el-GR" dirty="0"/>
              <a:t>Σπανιότατα με αντικαταθλιπτικά έχει αναφερθεί κακόηθες νευροληπτικό σύνδρομο.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074822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2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2060"/>
                </a:solidFill>
              </a:rPr>
              <a:t>Παρενέργειες τρικυκλικών αντικαταθλιπτικών</a:t>
            </a:r>
            <a:r>
              <a:rPr lang="en-US" b="1" dirty="0">
                <a:solidFill>
                  <a:srgbClr val="002060"/>
                </a:solidFill>
              </a:rPr>
              <a:t> </a:t>
            </a:r>
            <a:r>
              <a:rPr lang="en-US" dirty="0">
                <a:solidFill>
                  <a:srgbClr val="002060"/>
                </a:solidFill>
              </a:rPr>
              <a:t>(</a:t>
            </a:r>
            <a:r>
              <a:rPr lang="el-GR" dirty="0">
                <a:solidFill>
                  <a:srgbClr val="002060"/>
                </a:solidFill>
              </a:rPr>
              <a:t>συνέχεια)</a:t>
            </a:r>
            <a:endParaRPr lang="en-US" dirty="0">
              <a:solidFill>
                <a:srgbClr val="002060"/>
              </a:solidFill>
            </a:endParaRPr>
          </a:p>
          <a:p>
            <a:pPr marL="0" indent="0">
              <a:buNone/>
            </a:pPr>
            <a:r>
              <a:rPr lang="el-GR" b="1" dirty="0" smtClean="0">
                <a:solidFill>
                  <a:srgbClr val="002060"/>
                </a:solidFill>
              </a:rPr>
              <a:t>Αιματολογικές </a:t>
            </a:r>
            <a:r>
              <a:rPr lang="el-GR" b="1" dirty="0">
                <a:solidFill>
                  <a:srgbClr val="002060"/>
                </a:solidFill>
              </a:rPr>
              <a:t>δράσεις</a:t>
            </a:r>
          </a:p>
          <a:p>
            <a:r>
              <a:rPr lang="el-GR" dirty="0"/>
              <a:t>Ηωσινοφιλία, Λευκοπενία, θρομβοκυτταροπενία, </a:t>
            </a:r>
            <a:r>
              <a:rPr lang="el-GR" dirty="0" smtClean="0"/>
              <a:t>ακοκκιοκυτταροπενία</a:t>
            </a:r>
            <a:r>
              <a:rPr lang="en-US" dirty="0" smtClean="0"/>
              <a:t>.</a:t>
            </a:r>
            <a:endParaRPr lang="el-GR" dirty="0"/>
          </a:p>
          <a:p>
            <a:pPr marL="0" indent="0">
              <a:buNone/>
            </a:pPr>
            <a:r>
              <a:rPr lang="el-GR" b="1" dirty="0">
                <a:solidFill>
                  <a:srgbClr val="002060"/>
                </a:solidFill>
              </a:rPr>
              <a:t>Αλλεργικές δράσεις</a:t>
            </a:r>
          </a:p>
          <a:p>
            <a:r>
              <a:rPr lang="el-GR" dirty="0"/>
              <a:t>Αλλεργικός χολοστατικός ίκτερος, και διάφορες δερματολογικές </a:t>
            </a:r>
            <a:r>
              <a:rPr lang="el-GR" dirty="0" smtClean="0"/>
              <a:t>αντιδράσεις</a:t>
            </a:r>
            <a:r>
              <a:rPr lang="en-US" dirty="0" smtClean="0"/>
              <a:t>.</a:t>
            </a:r>
            <a:endParaRPr lang="el-GR" dirty="0"/>
          </a:p>
          <a:p>
            <a:pPr marL="0" indent="0">
              <a:buNone/>
            </a:pPr>
            <a:r>
              <a:rPr lang="el-GR" b="1" dirty="0" smtClean="0">
                <a:solidFill>
                  <a:srgbClr val="002060"/>
                </a:solidFill>
              </a:rPr>
              <a:t>Σεξουαλική </a:t>
            </a:r>
            <a:r>
              <a:rPr lang="el-GR" b="1" dirty="0">
                <a:solidFill>
                  <a:srgbClr val="002060"/>
                </a:solidFill>
              </a:rPr>
              <a:t>συμπεριφορά</a:t>
            </a:r>
          </a:p>
          <a:p>
            <a:r>
              <a:rPr lang="el-GR" dirty="0"/>
              <a:t>Στυτική δυσλειτουργία, διαταραχές της εκσπερμάτισης, καθυστέρηση </a:t>
            </a:r>
            <a:r>
              <a:rPr lang="el-GR" dirty="0" smtClean="0"/>
              <a:t>οργασμού</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356554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3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Παρενέργειες τρικυκλικών αντικαταθλιπτικών</a:t>
            </a:r>
            <a:r>
              <a:rPr lang="en-US" b="1" dirty="0">
                <a:solidFill>
                  <a:srgbClr val="002060"/>
                </a:solidFill>
              </a:rPr>
              <a:t> </a:t>
            </a:r>
            <a:r>
              <a:rPr lang="en-US" dirty="0">
                <a:solidFill>
                  <a:srgbClr val="002060"/>
                </a:solidFill>
              </a:rPr>
              <a:t>(</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Άλλα</a:t>
            </a:r>
          </a:p>
          <a:p>
            <a:r>
              <a:rPr lang="el-GR" dirty="0"/>
              <a:t>Διαταραχή γλυκόζης, ηπατική νέκρωση, αύξηση της αλκαλικής φωσφατάσης, αύξηση των τρανσαμινασών, ελάττωση της χοληστερόλης, και αύξηση του βάρους έχουν διαπιστωθεί.</a:t>
            </a:r>
          </a:p>
          <a:p>
            <a:r>
              <a:rPr lang="el-GR" dirty="0"/>
              <a:t>Επίσης έχουν αναφερθεί αιφνίδιοι θάνατοι λόγω αρρυθμιών η κολποκοιλιακού </a:t>
            </a:r>
            <a:r>
              <a:rPr lang="el-GR" dirty="0" smtClean="0"/>
              <a:t>αποκλεισμού</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4290646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4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2060"/>
                </a:solidFill>
              </a:rPr>
              <a:t>Β) </a:t>
            </a:r>
            <a:r>
              <a:rPr lang="el-GR" b="1" dirty="0" smtClean="0">
                <a:solidFill>
                  <a:srgbClr val="002060"/>
                </a:solidFill>
              </a:rPr>
              <a:t>Νεωτέρα σκευάσματα</a:t>
            </a:r>
            <a:endParaRPr lang="el-GR" b="1" dirty="0" smtClean="0">
              <a:solidFill>
                <a:srgbClr val="002060"/>
              </a:solidFill>
            </a:endParaRPr>
          </a:p>
          <a:p>
            <a:r>
              <a:rPr lang="el-GR" b="1" dirty="0">
                <a:solidFill>
                  <a:srgbClr val="002060"/>
                </a:solidFill>
              </a:rPr>
              <a:t>Μαπροτιλίνη (Ludiomil)</a:t>
            </a:r>
          </a:p>
          <a:p>
            <a:pPr lvl="1">
              <a:spcBef>
                <a:spcPts val="600"/>
              </a:spcBef>
              <a:buFont typeface="Courier New" panose="02070309020205020404" pitchFamily="49" charset="0"/>
              <a:buChar char="o"/>
            </a:pPr>
            <a:r>
              <a:rPr lang="el-GR" dirty="0"/>
              <a:t>Τετρακυκλικό σκεύασμα με χαμηλή </a:t>
            </a:r>
            <a:r>
              <a:rPr lang="el-GR" dirty="0" smtClean="0"/>
              <a:t>αντιχολινεργική </a:t>
            </a:r>
            <a:r>
              <a:rPr lang="el-GR" dirty="0"/>
              <a:t>δράση, που όμως μπορεί να πυροδοτήσει επιληπτικούς σπασμούς και εξανθήματα.  Έχει ηρεμιστική δράση.</a:t>
            </a:r>
          </a:p>
          <a:p>
            <a:r>
              <a:rPr lang="el-GR" b="1" dirty="0">
                <a:solidFill>
                  <a:srgbClr val="002060"/>
                </a:solidFill>
              </a:rPr>
              <a:t>Βιλοξαζίνη (Vivalan) </a:t>
            </a:r>
          </a:p>
          <a:p>
            <a:pPr lvl="1">
              <a:spcBef>
                <a:spcPts val="600"/>
              </a:spcBef>
              <a:buFont typeface="Courier New" panose="02070309020205020404" pitchFamily="49" charset="0"/>
              <a:buChar char="o"/>
            </a:pPr>
            <a:r>
              <a:rPr lang="el-GR" dirty="0"/>
              <a:t>Δικυκλικό Ισοδύναμο με την ιμιπραμίνη.  Έχει λιγότερες αντιχολινεργικές δράσεις και λιγότερη ηρεμιστική δράση.</a:t>
            </a:r>
          </a:p>
          <a:p>
            <a:r>
              <a:rPr lang="el-GR" b="1" dirty="0">
                <a:solidFill>
                  <a:srgbClr val="002060"/>
                </a:solidFill>
              </a:rPr>
              <a:t>Αμοξαπίνη (</a:t>
            </a:r>
            <a:r>
              <a:rPr lang="en-US" b="1" dirty="0">
                <a:solidFill>
                  <a:srgbClr val="002060"/>
                </a:solidFill>
              </a:rPr>
              <a:t>Ascendis)</a:t>
            </a:r>
          </a:p>
          <a:p>
            <a:pPr lvl="1">
              <a:spcBef>
                <a:spcPts val="600"/>
              </a:spcBef>
              <a:buFont typeface="Courier New" panose="02070309020205020404" pitchFamily="49" charset="0"/>
              <a:buChar char="o"/>
            </a:pPr>
            <a:r>
              <a:rPr lang="el-GR" dirty="0"/>
              <a:t>Τρικυκλική διβενζοδιαζεπίνη.  Προκαλεί εξωπυραμιδική δράση, γαλακτόρροια και </a:t>
            </a:r>
            <a:r>
              <a:rPr lang="en-US" dirty="0"/>
              <a:t>tardive dyskinesia.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3460719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5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2060"/>
                </a:solidFill>
              </a:rPr>
              <a:t>Β) </a:t>
            </a:r>
            <a:r>
              <a:rPr lang="el-GR" b="1" dirty="0" smtClean="0">
                <a:solidFill>
                  <a:srgbClr val="002060"/>
                </a:solidFill>
              </a:rPr>
              <a:t>Νεωτέρα σκευάσματα</a:t>
            </a:r>
            <a:r>
              <a:rPr lang="en-US" b="1" dirty="0" smtClean="0">
                <a:solidFill>
                  <a:srgbClr val="002060"/>
                </a:solidFill>
              </a:rPr>
              <a:t> </a:t>
            </a:r>
            <a:r>
              <a:rPr lang="el-GR" dirty="0" smtClean="0">
                <a:solidFill>
                  <a:srgbClr val="002060"/>
                </a:solidFill>
              </a:rPr>
              <a:t>(συνέχεια)</a:t>
            </a:r>
            <a:endParaRPr lang="el-GR" dirty="0">
              <a:solidFill>
                <a:srgbClr val="002060"/>
              </a:solidFill>
            </a:endParaRPr>
          </a:p>
          <a:p>
            <a:r>
              <a:rPr lang="el-GR" b="1" dirty="0">
                <a:solidFill>
                  <a:srgbClr val="002060"/>
                </a:solidFill>
              </a:rPr>
              <a:t>Μιανσερίνη (Bolvidon)</a:t>
            </a:r>
          </a:p>
          <a:p>
            <a:pPr lvl="1">
              <a:spcBef>
                <a:spcPts val="600"/>
              </a:spcBef>
              <a:buFont typeface="Courier New" panose="02070309020205020404" pitchFamily="49" charset="0"/>
              <a:buChar char="o"/>
            </a:pPr>
            <a:r>
              <a:rPr lang="el-GR" dirty="0"/>
              <a:t>Ισοδύναμο με την αμιτρυπτιλίνη (Triptyzol) Η μιανσερίνη είναι τετρακυκλικό.  Δεν έχει όμως </a:t>
            </a:r>
            <a:r>
              <a:rPr lang="el-GR" dirty="0" smtClean="0"/>
              <a:t>αντιχολινεργικές </a:t>
            </a:r>
            <a:r>
              <a:rPr lang="el-GR" dirty="0"/>
              <a:t>και καρδιοτοξικές παρενέργειες.  Μπορεί ωστόσο να προκαλέσει λευκοπενία, ακοκκιοκυτταραιμία, απλαστική αναιμία, αρθραλγίες, αρθρίτιδα, ίκτερο, και χρειάζεται συχνές εξετάσεις (κάθε 4 εβδομάδες αρχικά και μετά κάθε 3 μήνες).</a:t>
            </a:r>
          </a:p>
          <a:p>
            <a:r>
              <a:rPr lang="el-GR" b="1" dirty="0">
                <a:solidFill>
                  <a:srgbClr val="002060"/>
                </a:solidFill>
              </a:rPr>
              <a:t>Τραζοντόνη (Madipaxin)</a:t>
            </a:r>
          </a:p>
          <a:p>
            <a:pPr lvl="1">
              <a:spcBef>
                <a:spcPts val="600"/>
              </a:spcBef>
              <a:buFont typeface="Courier New" panose="02070309020205020404" pitchFamily="49" charset="0"/>
              <a:buChar char="o"/>
            </a:pPr>
            <a:r>
              <a:rPr lang="el-GR" dirty="0"/>
              <a:t>Παρ’ ότι ισοδύναμο της αμιτρυπτιλίνης, είναι ωστόσο SSRI.</a:t>
            </a:r>
          </a:p>
          <a:p>
            <a:pPr lvl="1">
              <a:spcBef>
                <a:spcPts val="600"/>
              </a:spcBef>
              <a:buFont typeface="Courier New" panose="02070309020205020404" pitchFamily="49" charset="0"/>
              <a:buChar char="o"/>
            </a:pPr>
            <a:r>
              <a:rPr lang="el-GR" dirty="0"/>
              <a:t>Δεν έχει </a:t>
            </a:r>
            <a:r>
              <a:rPr lang="el-GR" dirty="0" smtClean="0"/>
              <a:t>αντιχολινεργική </a:t>
            </a:r>
            <a:r>
              <a:rPr lang="el-GR" dirty="0"/>
              <a:t>δράση και είναι λιγότερο καρδιοτοξικό φάρμακο από τα συνήθη τρικυκλικά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73077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6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435280" cy="5256584"/>
          </a:xfrm>
        </p:spPr>
        <p:txBody>
          <a:bodyPr>
            <a:noAutofit/>
          </a:bodyPr>
          <a:lstStyle/>
          <a:p>
            <a:pPr marL="0" indent="0">
              <a:lnSpc>
                <a:spcPct val="100000"/>
              </a:lnSpc>
              <a:spcBef>
                <a:spcPts val="600"/>
              </a:spcBef>
              <a:buNone/>
            </a:pPr>
            <a:r>
              <a:rPr lang="el-GR" sz="2200" b="1" dirty="0">
                <a:solidFill>
                  <a:srgbClr val="002060"/>
                </a:solidFill>
              </a:rPr>
              <a:t>Γ) </a:t>
            </a:r>
            <a:r>
              <a:rPr lang="en-US" sz="2200" b="1" dirty="0" smtClean="0">
                <a:solidFill>
                  <a:srgbClr val="002060"/>
                </a:solidFill>
              </a:rPr>
              <a:t>SSRIs</a:t>
            </a:r>
            <a:r>
              <a:rPr lang="el-GR" sz="2200" b="1" dirty="0" smtClean="0">
                <a:solidFill>
                  <a:srgbClr val="002060"/>
                </a:solidFill>
              </a:rPr>
              <a:t> </a:t>
            </a:r>
            <a:endParaRPr lang="en-US" sz="2200" b="1" dirty="0">
              <a:solidFill>
                <a:srgbClr val="002060"/>
              </a:solidFill>
            </a:endParaRPr>
          </a:p>
          <a:p>
            <a:pPr>
              <a:lnSpc>
                <a:spcPct val="100000"/>
              </a:lnSpc>
              <a:spcBef>
                <a:spcPts val="600"/>
              </a:spcBef>
            </a:pPr>
            <a:r>
              <a:rPr lang="el-GR" sz="2200" b="1" dirty="0">
                <a:solidFill>
                  <a:srgbClr val="002060"/>
                </a:solidFill>
              </a:rPr>
              <a:t>Φλουβοξαμίνη (Faverin)</a:t>
            </a:r>
          </a:p>
          <a:p>
            <a:pPr lvl="1">
              <a:lnSpc>
                <a:spcPct val="100000"/>
              </a:lnSpc>
              <a:spcBef>
                <a:spcPts val="600"/>
              </a:spcBef>
              <a:buFont typeface="Courier New" panose="02070309020205020404" pitchFamily="49" charset="0"/>
              <a:buChar char="o"/>
            </a:pPr>
            <a:r>
              <a:rPr lang="el-GR" dirty="0"/>
              <a:t>Αναστολέας της παλίνδρομης πρόσληψης της σεροτονίνης (SSRI)</a:t>
            </a:r>
          </a:p>
          <a:p>
            <a:pPr lvl="1">
              <a:lnSpc>
                <a:spcPct val="100000"/>
              </a:lnSpc>
              <a:spcBef>
                <a:spcPts val="600"/>
              </a:spcBef>
              <a:buFont typeface="Courier New" panose="02070309020205020404" pitchFamily="49" charset="0"/>
              <a:buChar char="o"/>
            </a:pPr>
            <a:r>
              <a:rPr lang="el-GR" dirty="0"/>
              <a:t>Είναι μη τοξικό και μη </a:t>
            </a:r>
            <a:r>
              <a:rPr lang="el-GR" dirty="0" smtClean="0"/>
              <a:t>αντιχολινεργικό</a:t>
            </a:r>
            <a:endParaRPr lang="el-GR" dirty="0"/>
          </a:p>
          <a:p>
            <a:pPr lvl="1">
              <a:lnSpc>
                <a:spcPct val="100000"/>
              </a:lnSpc>
              <a:spcBef>
                <a:spcPts val="600"/>
              </a:spcBef>
              <a:buFont typeface="Courier New" panose="02070309020205020404" pitchFamily="49" charset="0"/>
              <a:buChar char="o"/>
            </a:pPr>
            <a:r>
              <a:rPr lang="el-GR" dirty="0"/>
              <a:t>Προκαλεί ναυτία, έμετο, ζάλη, διάρροια, άγχος, κεφαλαλγία, τρόμο, ταχυκαρδία, σπασμούς.</a:t>
            </a:r>
          </a:p>
          <a:p>
            <a:pPr>
              <a:lnSpc>
                <a:spcPct val="100000"/>
              </a:lnSpc>
              <a:spcBef>
                <a:spcPts val="600"/>
              </a:spcBef>
            </a:pPr>
            <a:r>
              <a:rPr lang="el-GR" sz="2200" b="1" dirty="0">
                <a:solidFill>
                  <a:srgbClr val="002060"/>
                </a:solidFill>
              </a:rPr>
              <a:t>Φλουοξετίνη (Prozac, Ladose)</a:t>
            </a:r>
          </a:p>
          <a:p>
            <a:pPr lvl="1">
              <a:lnSpc>
                <a:spcPct val="100000"/>
              </a:lnSpc>
              <a:spcBef>
                <a:spcPts val="600"/>
              </a:spcBef>
              <a:buFont typeface="Courier New" panose="02070309020205020404" pitchFamily="49" charset="0"/>
              <a:buChar char="o"/>
            </a:pPr>
            <a:r>
              <a:rPr lang="el-GR" dirty="0"/>
              <a:t>Είναι και αυτό SSRI. Προκαλεί ναυτία, έμετο, ζάλη, </a:t>
            </a:r>
            <a:r>
              <a:rPr lang="el-GR" dirty="0" smtClean="0"/>
              <a:t>κεφαλαλγία</a:t>
            </a:r>
            <a:r>
              <a:rPr lang="el-GR" dirty="0"/>
              <a:t>, ξηροστομία, διάρροια, ανορεξία και απώλεια βάρους.  Επίσης εξανθήματα, γαστρεντερικές διαταραχές, αγγειίτιδα, αναφυλαξία, πυρετό, σπασμούς κτλ.  Επίσης αύξηση των τρανσαμινασών και σεξουαλική δυσλειτουργία.</a:t>
            </a:r>
          </a:p>
          <a:p>
            <a:pPr>
              <a:lnSpc>
                <a:spcPct val="100000"/>
              </a:lnSpc>
              <a:spcBef>
                <a:spcPts val="600"/>
              </a:spcBef>
            </a:pPr>
            <a:r>
              <a:rPr lang="el-GR" sz="2200" dirty="0"/>
              <a:t>Άλλο επίσης SSRIs είναι η </a:t>
            </a:r>
            <a:r>
              <a:rPr lang="el-GR" sz="2200" b="1" dirty="0">
                <a:solidFill>
                  <a:srgbClr val="002060"/>
                </a:solidFill>
              </a:rPr>
              <a:t>σερταλίνη</a:t>
            </a:r>
            <a:r>
              <a:rPr lang="el-GR" sz="2200" dirty="0"/>
              <a:t> και η </a:t>
            </a:r>
            <a:r>
              <a:rPr lang="el-GR" sz="2200" b="1" dirty="0">
                <a:solidFill>
                  <a:srgbClr val="002060"/>
                </a:solidFill>
              </a:rPr>
              <a:t>παροξετίνη</a:t>
            </a:r>
            <a:r>
              <a:rPr lang="el-GR" sz="2200" b="1" dirty="0" smtClean="0">
                <a:solidFill>
                  <a:srgbClr val="002060"/>
                </a:solidFill>
              </a:rPr>
              <a:t>.</a:t>
            </a:r>
            <a:endParaRPr lang="el-GR" sz="2200" b="1" dirty="0">
              <a:solidFill>
                <a:srgbClr val="00206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147689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7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435280" cy="5040560"/>
          </a:xfrm>
        </p:spPr>
        <p:txBody>
          <a:bodyPr/>
          <a:lstStyle/>
          <a:p>
            <a:pPr marL="0" indent="0">
              <a:buNone/>
            </a:pPr>
            <a:r>
              <a:rPr lang="el-GR" b="1" dirty="0" smtClean="0">
                <a:solidFill>
                  <a:srgbClr val="002060"/>
                </a:solidFill>
              </a:rPr>
              <a:t>Αναστολείς </a:t>
            </a:r>
            <a:r>
              <a:rPr lang="el-GR" b="1" dirty="0" smtClean="0">
                <a:solidFill>
                  <a:srgbClr val="002060"/>
                </a:solidFill>
              </a:rPr>
              <a:t>της μονοαμινοξειδασης (</a:t>
            </a:r>
            <a:r>
              <a:rPr lang="el-GR" b="1" dirty="0">
                <a:solidFill>
                  <a:srgbClr val="002060"/>
                </a:solidFill>
              </a:rPr>
              <a:t>ΜΑΟ) – </a:t>
            </a:r>
            <a:r>
              <a:rPr lang="en-US" b="1" dirty="0" smtClean="0">
                <a:solidFill>
                  <a:srgbClr val="002060"/>
                </a:solidFill>
              </a:rPr>
              <a:t>MAO Inhibitors </a:t>
            </a:r>
            <a:r>
              <a:rPr lang="en-US" b="1" dirty="0">
                <a:solidFill>
                  <a:srgbClr val="002060"/>
                </a:solidFill>
              </a:rPr>
              <a:t>(MAOIs)</a:t>
            </a:r>
          </a:p>
          <a:p>
            <a:r>
              <a:rPr lang="el-GR" dirty="0"/>
              <a:t>Η ΜΑΟ μαζί με την κατεχολ-Ο-μεθυλτρανσφεράση (COMPT) καταστρέφουν τις κατεχολαμίνες (ΝΑ, Α, DA) και τις ινδολεαμίνες (serotonin, histamine) (στις συνάψεις των νευρώνων).  </a:t>
            </a:r>
          </a:p>
          <a:p>
            <a:r>
              <a:rPr lang="el-GR" dirty="0"/>
              <a:t>Η ΜΑΟ βρίσκεται σε αφθονία στα τελόδενδρα των νευρώνων, στο ήπαρ και στο </a:t>
            </a:r>
            <a:r>
              <a:rPr lang="el-GR" dirty="0" smtClean="0"/>
              <a:t>έντερο</a:t>
            </a:r>
            <a:r>
              <a:rPr lang="el-GR" dirty="0"/>
              <a:t>.  </a:t>
            </a:r>
          </a:p>
          <a:p>
            <a:r>
              <a:rPr lang="el-GR" dirty="0"/>
              <a:t>Όταν παρεμποδίζεται η δράση της ΜΑΟ έχουμε αύξηση των επιπέδων των αμινών και κλινική βελτίωση της διάθεσης.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2311334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8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2060"/>
                </a:solidFill>
              </a:rPr>
              <a:t>Αναστολεις της μονοαμινοξειδασης (ΜΑΟ) – </a:t>
            </a:r>
            <a:r>
              <a:rPr lang="en-US" b="1" dirty="0">
                <a:solidFill>
                  <a:srgbClr val="002060"/>
                </a:solidFill>
              </a:rPr>
              <a:t>MAO Inhibitors (MAOIs</a:t>
            </a:r>
            <a:r>
              <a:rPr lang="en-US" b="1" dirty="0" smtClean="0">
                <a:solidFill>
                  <a:srgbClr val="002060"/>
                </a:solidFill>
              </a:rPr>
              <a:t>)</a:t>
            </a:r>
            <a:r>
              <a:rPr lang="el-GR" b="1" dirty="0" smtClean="0">
                <a:solidFill>
                  <a:srgbClr val="002060"/>
                </a:solidFill>
              </a:rPr>
              <a:t> </a:t>
            </a:r>
            <a:r>
              <a:rPr lang="el-GR" dirty="0" smtClean="0">
                <a:solidFill>
                  <a:srgbClr val="002060"/>
                </a:solidFill>
              </a:rPr>
              <a:t>(συνέχεια)</a:t>
            </a:r>
            <a:endParaRPr lang="en-US" dirty="0">
              <a:solidFill>
                <a:srgbClr val="002060"/>
              </a:solidFill>
            </a:endParaRPr>
          </a:p>
          <a:p>
            <a:r>
              <a:rPr lang="el-GR" dirty="0"/>
              <a:t>Οι MAOIs προκαλούν μη αναστρέψιμη αναστολή του ενζύμου, η οποία βέβαια υπερνικάται με την νέα σύνθεση του ενζύμου.  </a:t>
            </a:r>
          </a:p>
          <a:p>
            <a:r>
              <a:rPr lang="el-GR" b="1" dirty="0">
                <a:solidFill>
                  <a:srgbClr val="002060"/>
                </a:solidFill>
              </a:rPr>
              <a:t>Μόνο η τρανυλκυπρομίνη προκαλεί αναστρέψιμη αναστολή της ΜΑΟ (10 μέρες).</a:t>
            </a:r>
          </a:p>
          <a:p>
            <a:r>
              <a:rPr lang="el-GR" dirty="0"/>
              <a:t>Για ασθενείς που παίρνουν ΜAΟΙs, η δραστηριότητα της ΜΑΟ (ΜΑΟβ) στα αιμοπετάλια είναι ένας χρήσιμος δείκτης.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906189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n-US" sz="3200" b="0" dirty="0" smtClean="0"/>
              <a:t>1</a:t>
            </a:r>
            <a:r>
              <a:rPr lang="el-GR" sz="3200" b="0" dirty="0" smtClean="0"/>
              <a:t>9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Αναστολεις της μονοαμινοξειδασης (ΜΑΟ) – </a:t>
            </a:r>
            <a:r>
              <a:rPr lang="en-US" b="1" dirty="0">
                <a:solidFill>
                  <a:srgbClr val="002060"/>
                </a:solidFill>
              </a:rPr>
              <a:t>MAO Inhibitors (MAOIs)</a:t>
            </a:r>
            <a:r>
              <a:rPr lang="el-GR" b="1" dirty="0">
                <a:solidFill>
                  <a:srgbClr val="002060"/>
                </a:solidFill>
              </a:rPr>
              <a:t> </a:t>
            </a:r>
            <a:r>
              <a:rPr lang="el-GR" dirty="0">
                <a:solidFill>
                  <a:srgbClr val="002060"/>
                </a:solidFill>
              </a:rPr>
              <a:t>(συνέχεια)</a:t>
            </a:r>
            <a:endParaRPr lang="en-US" dirty="0">
              <a:solidFill>
                <a:srgbClr val="002060"/>
              </a:solidFill>
            </a:endParaRPr>
          </a:p>
          <a:p>
            <a:r>
              <a:rPr lang="el-GR" dirty="0"/>
              <a:t>Για να υπάρξει θεραπευτική απάντηση η ΜΑΟβ των αιμοπεταλίων πρέπει να ελαττωθεί κατά 80% στην δραστικότητά της.</a:t>
            </a:r>
          </a:p>
          <a:p>
            <a:r>
              <a:rPr lang="el-GR" dirty="0"/>
              <a:t>Με τους αναστολείς της ΜΑΟ πρέπει να </a:t>
            </a:r>
            <a:r>
              <a:rPr lang="el-GR" b="1" dirty="0">
                <a:solidFill>
                  <a:srgbClr val="002060"/>
                </a:solidFill>
              </a:rPr>
              <a:t>ακολουθείται ειδική δίαιτα.</a:t>
            </a:r>
          </a:p>
          <a:p>
            <a:r>
              <a:rPr lang="el-GR" dirty="0"/>
              <a:t>Αν δεν ακολουθείται, περισσότερα των επιθυμητών επίπεδα αμινών εκλύονται και μπορεί να επακολουθήσει υπερτασική κρίση.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112885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(20 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5148064" y="1838418"/>
            <a:ext cx="3662064" cy="4130109"/>
          </a:xfrm>
        </p:spPr>
        <p:txBody>
          <a:bodyPr>
            <a:normAutofit/>
          </a:bodyPr>
          <a:lstStyle/>
          <a:p>
            <a:pPr marL="457200" indent="-457200" fontAlgn="auto">
              <a:spcAft>
                <a:spcPts val="0"/>
              </a:spcAft>
              <a:buFont typeface="+mj-lt"/>
              <a:buAutoNum type="arabicPeriod" startAt="3"/>
            </a:pPr>
            <a:r>
              <a:rPr lang="el-GR" b="1" dirty="0">
                <a:solidFill>
                  <a:srgbClr val="002060"/>
                </a:solidFill>
              </a:rPr>
              <a:t>Μείγματα</a:t>
            </a:r>
          </a:p>
          <a:p>
            <a:pPr marL="857250" lvl="1" indent="-457200" fontAlgn="auto">
              <a:spcBef>
                <a:spcPts val="600"/>
              </a:spcBef>
              <a:spcAft>
                <a:spcPts val="0"/>
              </a:spcAft>
              <a:buFont typeface="+mj-lt"/>
              <a:buAutoNum type="alphaLcParenR"/>
            </a:pPr>
            <a:r>
              <a:rPr lang="el-GR" dirty="0"/>
              <a:t>Τρανυλκυπρομίνη και τριφλουοπεραζίνη (</a:t>
            </a:r>
            <a:r>
              <a:rPr lang="en-US" dirty="0"/>
              <a:t>Parstelin)</a:t>
            </a:r>
            <a:r>
              <a:rPr lang="el-GR" dirty="0" smtClean="0"/>
              <a:t>.</a:t>
            </a:r>
            <a:endParaRPr lang="el-GR" b="1" dirty="0" smtClean="0">
              <a:solidFill>
                <a:srgbClr val="002060"/>
              </a:solidFill>
            </a:endParaRPr>
          </a:p>
          <a:p>
            <a:pPr marL="457200" indent="-457200">
              <a:buFont typeface="+mj-lt"/>
              <a:buAutoNum type="arabicPeriod" startAt="4"/>
            </a:pPr>
            <a:r>
              <a:rPr lang="el-GR" b="1" dirty="0" smtClean="0">
                <a:solidFill>
                  <a:srgbClr val="002060"/>
                </a:solidFill>
              </a:rPr>
              <a:t>Εκλεκτικοί  </a:t>
            </a:r>
            <a:endParaRPr lang="el-GR" b="1" dirty="0">
              <a:solidFill>
                <a:srgbClr val="002060"/>
              </a:solidFill>
            </a:endParaRPr>
          </a:p>
          <a:p>
            <a:pPr marL="857250" lvl="1" indent="-457200">
              <a:spcBef>
                <a:spcPts val="600"/>
              </a:spcBef>
              <a:buFont typeface="+mj-lt"/>
              <a:buAutoNum type="alphaLcParenR"/>
            </a:pPr>
            <a:r>
              <a:rPr lang="el-GR" dirty="0"/>
              <a:t>κλοργυλίνη </a:t>
            </a:r>
            <a:r>
              <a:rPr lang="el-GR" dirty="0" smtClean="0"/>
              <a:t>ΜΑΟαΙ,</a:t>
            </a:r>
            <a:endParaRPr lang="el-GR" dirty="0"/>
          </a:p>
          <a:p>
            <a:pPr marL="857250" lvl="1" indent="-457200">
              <a:spcBef>
                <a:spcPts val="600"/>
              </a:spcBef>
              <a:buFont typeface="+mj-lt"/>
              <a:buAutoNum type="alphaLcParenR"/>
            </a:pPr>
            <a:r>
              <a:rPr lang="el-GR" dirty="0" smtClean="0"/>
              <a:t>σελεγιλίνη ΜΑΟβΙ.</a:t>
            </a:r>
          </a:p>
        </p:txBody>
      </p:sp>
      <p:sp>
        <p:nvSpPr>
          <p:cNvPr id="5" name="Ορθογώνιο 4"/>
          <p:cNvSpPr/>
          <p:nvPr/>
        </p:nvSpPr>
        <p:spPr>
          <a:xfrm>
            <a:off x="683568" y="1268760"/>
            <a:ext cx="5023165" cy="461665"/>
          </a:xfrm>
          <a:prstGeom prst="rect">
            <a:avLst/>
          </a:prstGeom>
        </p:spPr>
        <p:txBody>
          <a:bodyPr wrap="square">
            <a:spAutoFit/>
          </a:bodyPr>
          <a:lstStyle/>
          <a:p>
            <a:r>
              <a:rPr lang="el-GR" sz="2400" b="1" dirty="0" smtClean="0">
                <a:solidFill>
                  <a:srgbClr val="002060"/>
                </a:solidFill>
                <a:latin typeface="Calibri"/>
              </a:rPr>
              <a:t>Οι </a:t>
            </a:r>
            <a:r>
              <a:rPr lang="en-US" sz="2400" b="1" dirty="0">
                <a:solidFill>
                  <a:srgbClr val="002060"/>
                </a:solidFill>
                <a:latin typeface="Calibri"/>
              </a:rPr>
              <a:t>MAOIs</a:t>
            </a:r>
            <a:r>
              <a:rPr lang="el-GR" sz="2400" b="1" dirty="0">
                <a:solidFill>
                  <a:srgbClr val="002060"/>
                </a:solidFill>
                <a:latin typeface="Calibri"/>
              </a:rPr>
              <a:t> </a:t>
            </a:r>
            <a:r>
              <a:rPr lang="el-GR" sz="2400" b="1" dirty="0" smtClean="0">
                <a:solidFill>
                  <a:srgbClr val="002060"/>
                </a:solidFill>
                <a:latin typeface="Calibri"/>
              </a:rPr>
              <a:t>είναι </a:t>
            </a:r>
            <a:r>
              <a:rPr lang="en-US" sz="2400" b="1" dirty="0" smtClean="0">
                <a:solidFill>
                  <a:srgbClr val="002060"/>
                </a:solidFill>
                <a:latin typeface="Calibri"/>
              </a:rPr>
              <a:t>: </a:t>
            </a:r>
            <a:endParaRPr lang="el-GR" sz="2400" b="1" dirty="0">
              <a:solidFill>
                <a:srgbClr val="002060"/>
              </a:solidFill>
              <a:latin typeface="Calibri"/>
            </a:endParaRPr>
          </a:p>
        </p:txBody>
      </p:sp>
      <p:sp>
        <p:nvSpPr>
          <p:cNvPr id="6" name="Θέση περιεχομένου 2"/>
          <p:cNvSpPr txBox="1">
            <a:spLocks/>
          </p:cNvSpPr>
          <p:nvPr/>
        </p:nvSpPr>
        <p:spPr>
          <a:xfrm>
            <a:off x="683568" y="1838418"/>
            <a:ext cx="4546848" cy="4486255"/>
          </a:xfrm>
          <a:prstGeom prst="rect">
            <a:avLst/>
          </a:prstGeom>
        </p:spPr>
        <p:txBody>
          <a:bodyPr vert="horz" lIns="91440" tIns="45720" rIns="91440" bIns="45720" rtlCol="0">
            <a:normAutofit/>
          </a:bodyPr>
          <a:lstStyle>
            <a:lvl1pPr marL="342900" indent="-342900" algn="l" defTabSz="914400" rtl="0" eaLnBrk="1" latinLnBrk="0" hangingPunct="1">
              <a:lnSpc>
                <a:spcPct val="114000"/>
              </a:lnSpc>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114000"/>
              </a:lnSpc>
              <a:spcBef>
                <a:spcPts val="12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14000"/>
              </a:lnSpc>
              <a:spcBef>
                <a:spcPts val="12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4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pPr>
            <a:r>
              <a:rPr lang="el-GR" b="1" dirty="0" smtClean="0">
                <a:solidFill>
                  <a:srgbClr val="002060"/>
                </a:solidFill>
              </a:rPr>
              <a:t>Υδραζίνες </a:t>
            </a:r>
          </a:p>
          <a:p>
            <a:pPr marL="857250" lvl="1" indent="-457200" fontAlgn="auto">
              <a:spcBef>
                <a:spcPts val="600"/>
              </a:spcBef>
              <a:spcAft>
                <a:spcPts val="0"/>
              </a:spcAft>
              <a:buFont typeface="+mj-lt"/>
              <a:buAutoNum type="alphaLcParenR"/>
            </a:pPr>
            <a:r>
              <a:rPr lang="el-GR" dirty="0" smtClean="0">
                <a:solidFill>
                  <a:prstClr val="black"/>
                </a:solidFill>
              </a:rPr>
              <a:t>φενελζίνη (</a:t>
            </a:r>
            <a:r>
              <a:rPr lang="en-US" dirty="0" smtClean="0">
                <a:solidFill>
                  <a:prstClr val="black"/>
                </a:solidFill>
              </a:rPr>
              <a:t>Nardil)</a:t>
            </a:r>
            <a:r>
              <a:rPr lang="el-GR" dirty="0" smtClean="0">
                <a:solidFill>
                  <a:prstClr val="black"/>
                </a:solidFill>
              </a:rPr>
              <a:t>,</a:t>
            </a:r>
            <a:endParaRPr lang="en-US" dirty="0" smtClean="0">
              <a:solidFill>
                <a:prstClr val="black"/>
              </a:solidFill>
            </a:endParaRPr>
          </a:p>
          <a:p>
            <a:pPr marL="857250" lvl="1" indent="-457200" fontAlgn="auto">
              <a:spcBef>
                <a:spcPts val="600"/>
              </a:spcBef>
              <a:spcAft>
                <a:spcPts val="0"/>
              </a:spcAft>
              <a:buFont typeface="+mj-lt"/>
              <a:buAutoNum type="alphaLcParenR"/>
            </a:pPr>
            <a:r>
              <a:rPr lang="el-GR" dirty="0" smtClean="0">
                <a:solidFill>
                  <a:prstClr val="black"/>
                </a:solidFill>
              </a:rPr>
              <a:t>ισοκαρβοξαζίδη (</a:t>
            </a:r>
            <a:r>
              <a:rPr lang="en-US" dirty="0" smtClean="0">
                <a:solidFill>
                  <a:prstClr val="black"/>
                </a:solidFill>
              </a:rPr>
              <a:t>Marplan)</a:t>
            </a:r>
            <a:r>
              <a:rPr lang="el-GR" dirty="0" smtClean="0">
                <a:solidFill>
                  <a:prstClr val="black"/>
                </a:solidFill>
              </a:rPr>
              <a:t>,</a:t>
            </a:r>
            <a:endParaRPr lang="en-US" dirty="0" smtClean="0">
              <a:solidFill>
                <a:prstClr val="black"/>
              </a:solidFill>
            </a:endParaRPr>
          </a:p>
          <a:p>
            <a:pPr marL="857250" lvl="1" indent="-457200" fontAlgn="auto">
              <a:spcBef>
                <a:spcPts val="600"/>
              </a:spcBef>
              <a:spcAft>
                <a:spcPts val="0"/>
              </a:spcAft>
              <a:buFont typeface="+mj-lt"/>
              <a:buAutoNum type="alphaLcParenR"/>
            </a:pPr>
            <a:r>
              <a:rPr lang="el-GR" dirty="0" smtClean="0">
                <a:solidFill>
                  <a:prstClr val="black"/>
                </a:solidFill>
              </a:rPr>
              <a:t>ιπρονιαζίδη (</a:t>
            </a:r>
            <a:r>
              <a:rPr lang="en-US" dirty="0" smtClean="0">
                <a:solidFill>
                  <a:prstClr val="black"/>
                </a:solidFill>
              </a:rPr>
              <a:t>Marsilid)</a:t>
            </a:r>
            <a:r>
              <a:rPr lang="el-GR" dirty="0" smtClean="0">
                <a:solidFill>
                  <a:prstClr val="black"/>
                </a:solidFill>
              </a:rPr>
              <a:t>.</a:t>
            </a:r>
            <a:r>
              <a:rPr lang="en-US" dirty="0" smtClean="0">
                <a:solidFill>
                  <a:prstClr val="black"/>
                </a:solidFill>
              </a:rPr>
              <a:t> </a:t>
            </a:r>
          </a:p>
          <a:p>
            <a:pPr marL="457200" indent="-457200" fontAlgn="auto">
              <a:spcAft>
                <a:spcPts val="0"/>
              </a:spcAft>
              <a:buFont typeface="+mj-lt"/>
              <a:buAutoNum type="arabicPeriod"/>
            </a:pPr>
            <a:r>
              <a:rPr lang="el-GR" b="1" dirty="0" smtClean="0">
                <a:solidFill>
                  <a:srgbClr val="002060"/>
                </a:solidFill>
              </a:rPr>
              <a:t>Μη υδραζίνες</a:t>
            </a:r>
          </a:p>
          <a:p>
            <a:pPr marL="857250" lvl="1" indent="-457200" fontAlgn="auto">
              <a:spcBef>
                <a:spcPts val="600"/>
              </a:spcBef>
              <a:spcAft>
                <a:spcPts val="0"/>
              </a:spcAft>
              <a:buFont typeface="+mj-lt"/>
              <a:buAutoNum type="alphaLcParenR"/>
            </a:pPr>
            <a:r>
              <a:rPr lang="el-GR" dirty="0" smtClean="0">
                <a:solidFill>
                  <a:prstClr val="black"/>
                </a:solidFill>
              </a:rPr>
              <a:t>τρανυλκυπρομίνη (</a:t>
            </a:r>
            <a:r>
              <a:rPr lang="en-US" dirty="0" smtClean="0">
                <a:solidFill>
                  <a:prstClr val="black"/>
                </a:solidFill>
              </a:rPr>
              <a:t>Parnate)</a:t>
            </a:r>
          </a:p>
        </p:txBody>
      </p:sp>
      <p:cxnSp>
        <p:nvCxnSpPr>
          <p:cNvPr id="7" name="Ευθεία γραμμή σύνδεσης 6"/>
          <p:cNvCxnSpPr/>
          <p:nvPr/>
        </p:nvCxnSpPr>
        <p:spPr>
          <a:xfrm>
            <a:off x="5004048" y="1910426"/>
            <a:ext cx="0" cy="31027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412679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Υπνωτικά φάρμακα</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b="1" dirty="0">
                <a:solidFill>
                  <a:srgbClr val="002060"/>
                </a:solidFill>
              </a:rPr>
              <a:t>Αντίθετα με τα βαρβιτουρικά, οι βενζοδιαζεπίνες δεν έχουν καμιά αναισθητική δράση και δεν προκαλούν αναπνευστική παράλυση ακόμη και σε μεγάλες δόσεις.  </a:t>
            </a:r>
          </a:p>
          <a:p>
            <a:r>
              <a:rPr lang="el-GR" dirty="0"/>
              <a:t>Επίσης με τις βενζοδιαζεπίνες, οι αυτόνομες λειτουργίες </a:t>
            </a:r>
            <a:r>
              <a:rPr lang="el-GR" dirty="0" smtClean="0"/>
              <a:t>(αρτηριακή πίεση (ΑΠ), </a:t>
            </a:r>
            <a:r>
              <a:rPr lang="el-GR" dirty="0"/>
              <a:t>καρδιακή </a:t>
            </a:r>
            <a:r>
              <a:rPr lang="el-GR" dirty="0" smtClean="0"/>
              <a:t>συχνότητα, θερμότητα) </a:t>
            </a:r>
            <a:r>
              <a:rPr lang="el-GR" dirty="0"/>
              <a:t>δεν επηρεάζονται.  </a:t>
            </a:r>
          </a:p>
          <a:p>
            <a:r>
              <a:rPr lang="el-GR" dirty="0"/>
              <a:t>Γι’ αυτό, οι βενζοδιαζεπίνες σε σχέση με τα βαρβιτουρικά κατέχουν πολύ ευρύτερη θέση. </a:t>
            </a:r>
            <a:r>
              <a:rPr lang="el-GR" b="1" dirty="0" smtClean="0">
                <a:solidFill>
                  <a:srgbClr val="002060"/>
                </a:solidFill>
              </a:rPr>
              <a:t>Τα </a:t>
            </a:r>
            <a:r>
              <a:rPr lang="el-GR" b="1" dirty="0">
                <a:solidFill>
                  <a:srgbClr val="002060"/>
                </a:solidFill>
              </a:rPr>
              <a:t>βαρβιτουρικά σήμερα πολύ σπάνια χρησιμοποιούνται.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777737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21 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2060"/>
                </a:solidFill>
              </a:rPr>
              <a:t>Γενικά Χαρακτηριστικά ΜΑΟΙ</a:t>
            </a:r>
            <a:r>
              <a:rPr lang="en-US" b="1" dirty="0" smtClean="0">
                <a:solidFill>
                  <a:srgbClr val="002060"/>
                </a:solidFill>
              </a:rPr>
              <a:t>s</a:t>
            </a:r>
            <a:endParaRPr lang="en-US" dirty="0"/>
          </a:p>
          <a:p>
            <a:r>
              <a:rPr lang="el-GR" b="1" dirty="0">
                <a:solidFill>
                  <a:srgbClr val="002060"/>
                </a:solidFill>
              </a:rPr>
              <a:t>Απορρόφηση </a:t>
            </a:r>
          </a:p>
          <a:p>
            <a:pPr lvl="1">
              <a:spcBef>
                <a:spcPts val="600"/>
              </a:spcBef>
              <a:buFont typeface="Courier New" panose="02070309020205020404" pitchFamily="49" charset="0"/>
              <a:buChar char="o"/>
            </a:pPr>
            <a:r>
              <a:rPr lang="el-GR" dirty="0"/>
              <a:t>Είναι λιποδιαλυτά φάρμακα με καλή από του στόματος </a:t>
            </a:r>
            <a:r>
              <a:rPr lang="el-GR" dirty="0" smtClean="0"/>
              <a:t>απορρόφηση.</a:t>
            </a:r>
            <a:endParaRPr lang="el-GR" dirty="0"/>
          </a:p>
          <a:p>
            <a:r>
              <a:rPr lang="el-GR" b="1" dirty="0">
                <a:solidFill>
                  <a:srgbClr val="002060"/>
                </a:solidFill>
              </a:rPr>
              <a:t>Μεταβολισμός</a:t>
            </a:r>
          </a:p>
          <a:p>
            <a:pPr lvl="1">
              <a:spcBef>
                <a:spcPts val="600"/>
              </a:spcBef>
              <a:buFont typeface="Courier New" panose="02070309020205020404" pitchFamily="49" charset="0"/>
              <a:buChar char="o"/>
            </a:pPr>
            <a:r>
              <a:rPr lang="el-GR" dirty="0"/>
              <a:t>Οι ΜΑΟΙs μεταβολίζονται κύρια με ακετυλίωση.  Οι μισοί Αμερικανοί και Ευρωπαίοι και ακόμη περισσότεροι Ασιάτες είναι βραδείς στην ακετυλίωση (slow acetylators).  Σε αυτούς, μπορεί να δημιουργηθούν ευκολότερα τοξικά επεισόδια.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2010881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22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025352"/>
            <a:ext cx="8229600" cy="5524723"/>
          </a:xfrm>
        </p:spPr>
        <p:txBody>
          <a:bodyPr>
            <a:noAutofit/>
          </a:bodyPr>
          <a:lstStyle/>
          <a:p>
            <a:pPr marL="0" indent="0">
              <a:lnSpc>
                <a:spcPct val="100000"/>
              </a:lnSpc>
              <a:buNone/>
            </a:pPr>
            <a:r>
              <a:rPr lang="el-GR" sz="2200" b="1" dirty="0">
                <a:solidFill>
                  <a:srgbClr val="002060"/>
                </a:solidFill>
              </a:rPr>
              <a:t>Γενικά Χαρακτηριστικά ΜΑΟΙ</a:t>
            </a:r>
            <a:r>
              <a:rPr lang="en-US" sz="2200" b="1" dirty="0" smtClean="0">
                <a:solidFill>
                  <a:srgbClr val="002060"/>
                </a:solidFill>
              </a:rPr>
              <a:t>s</a:t>
            </a:r>
            <a:r>
              <a:rPr lang="el-GR" sz="2200" b="1" dirty="0" smtClean="0">
                <a:solidFill>
                  <a:srgbClr val="002060"/>
                </a:solidFill>
              </a:rPr>
              <a:t> </a:t>
            </a:r>
            <a:r>
              <a:rPr lang="el-GR" sz="2200" dirty="0" smtClean="0">
                <a:solidFill>
                  <a:srgbClr val="002060"/>
                </a:solidFill>
              </a:rPr>
              <a:t>(συνέχεια)</a:t>
            </a:r>
            <a:endParaRPr lang="en-US" sz="2200" dirty="0"/>
          </a:p>
          <a:p>
            <a:pPr>
              <a:lnSpc>
                <a:spcPct val="100000"/>
              </a:lnSpc>
            </a:pPr>
            <a:r>
              <a:rPr lang="el-GR" sz="2200" b="1" dirty="0">
                <a:solidFill>
                  <a:srgbClr val="002060"/>
                </a:solidFill>
              </a:rPr>
              <a:t>Δράση</a:t>
            </a:r>
          </a:p>
          <a:p>
            <a:pPr lvl="1">
              <a:lnSpc>
                <a:spcPct val="100000"/>
              </a:lnSpc>
              <a:buFont typeface="Courier New" panose="02070309020205020404" pitchFamily="49" charset="0"/>
              <a:buChar char="o"/>
            </a:pPr>
            <a:r>
              <a:rPr lang="el-GR" dirty="0"/>
              <a:t>Οι αναστολείς της ΜΑΟ αναστέλλουν την ΜΑΟ.  Το maximum της δράσης τους επιτυγχάνεται σε 5-10 μέρες</a:t>
            </a:r>
            <a:r>
              <a:rPr lang="el-GR" dirty="0" smtClean="0"/>
              <a:t>. </a:t>
            </a:r>
            <a:r>
              <a:rPr lang="el-GR" dirty="0"/>
              <a:t>Η αντικαταθλιπτική τους όμως δράση χρειάζεται 3-6 εβδομάδες.  Η μέτρηση της δραστικότητας της ΜΑΟ των αιμοπεταλίων, μπορεί να χρησιμοποιηθεί σαν δείκτης αναστολής της ΜΑΟ.  Πρέπει η δραστικότητα της ΜΑΟ των αιμοπεταλίων να ελαττωθεί στο 80% ώστε να επιτευχθεί θεραπευτική απάντηση (η ΜΑΟ αιμοπεταλίων είναι β τύπος).</a:t>
            </a:r>
          </a:p>
          <a:p>
            <a:pPr lvl="1">
              <a:lnSpc>
                <a:spcPct val="100000"/>
              </a:lnSpc>
              <a:buFont typeface="Courier New" panose="02070309020205020404" pitchFamily="49" charset="0"/>
              <a:buChar char="o"/>
            </a:pPr>
            <a:r>
              <a:rPr lang="el-GR" dirty="0"/>
              <a:t>Η αναστολή είναι μη αναστρέψιμη και το σώμα χρειάζεται περίπου 2 εβδομάδες για την σύνθεση νέων επιπέδων ΜΑΟ.  Γι’ αυτό οι διαιτητικοί περιορισμοί πρέπει να συνεχίζονται για 2 εβδομάδες μετά την διακοπή των MAOIs</a:t>
            </a:r>
            <a:r>
              <a:rPr lang="el-GR"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887158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23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dirty="0"/>
              <a:t> </a:t>
            </a:r>
            <a:r>
              <a:rPr lang="el-GR" b="1" dirty="0">
                <a:solidFill>
                  <a:srgbClr val="002060"/>
                </a:solidFill>
              </a:rPr>
              <a:t>Διαιτητικοί </a:t>
            </a:r>
            <a:r>
              <a:rPr lang="el-GR" b="1" dirty="0" smtClean="0">
                <a:solidFill>
                  <a:srgbClr val="002060"/>
                </a:solidFill>
              </a:rPr>
              <a:t>Περιορισμοί</a:t>
            </a:r>
          </a:p>
          <a:p>
            <a:r>
              <a:rPr lang="el-GR" dirty="0"/>
              <a:t>Αποφυγή αλκοόλ (μπύρα, και κρασί κυρίως </a:t>
            </a:r>
            <a:r>
              <a:rPr lang="en-US" dirty="0"/>
              <a:t>Chianti).  </a:t>
            </a:r>
            <a:r>
              <a:rPr lang="el-GR" dirty="0"/>
              <a:t>Μπορεί να χορηγείται λίγο </a:t>
            </a:r>
            <a:r>
              <a:rPr lang="el-GR" dirty="0" smtClean="0"/>
              <a:t>ουίσκι, </a:t>
            </a:r>
            <a:r>
              <a:rPr lang="el-GR" dirty="0"/>
              <a:t>τζιν, βότκα </a:t>
            </a:r>
            <a:r>
              <a:rPr lang="el-GR" dirty="0" smtClean="0"/>
              <a:t>ή </a:t>
            </a:r>
            <a:r>
              <a:rPr lang="el-GR" dirty="0"/>
              <a:t>σέρυ.  Αποφυγή τυριών (</a:t>
            </a:r>
            <a:r>
              <a:rPr lang="en-US" dirty="0"/>
              <a:t>aged cheese) </a:t>
            </a:r>
            <a:r>
              <a:rPr lang="el-GR" dirty="0"/>
              <a:t>όπως </a:t>
            </a:r>
            <a:r>
              <a:rPr lang="en-US" dirty="0"/>
              <a:t>camembert, edam, cheddar.  </a:t>
            </a:r>
          </a:p>
          <a:p>
            <a:r>
              <a:rPr lang="en-US" dirty="0"/>
              <a:t>Cream cheese </a:t>
            </a:r>
            <a:r>
              <a:rPr lang="el-GR" dirty="0"/>
              <a:t>και </a:t>
            </a:r>
            <a:r>
              <a:rPr lang="en-US" dirty="0"/>
              <a:t>cottage cheese </a:t>
            </a:r>
            <a:r>
              <a:rPr lang="el-GR" dirty="0"/>
              <a:t>επιτρέπονται.  </a:t>
            </a:r>
          </a:p>
          <a:p>
            <a:r>
              <a:rPr lang="el-GR" dirty="0"/>
              <a:t>Αποφυγή ήπατος βοδινού και κότας.  </a:t>
            </a:r>
          </a:p>
          <a:p>
            <a:r>
              <a:rPr lang="el-GR" dirty="0"/>
              <a:t>Αποφυγή των καπνιστών ψαριών και της ρέγγας.  </a:t>
            </a:r>
          </a:p>
          <a:p>
            <a:r>
              <a:rPr lang="el-GR" dirty="0"/>
              <a:t>Όχι τουρσί.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140689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24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Διαιτητικοί </a:t>
            </a:r>
            <a:r>
              <a:rPr lang="el-GR" b="1" dirty="0" smtClean="0">
                <a:solidFill>
                  <a:srgbClr val="002060"/>
                </a:solidFill>
              </a:rPr>
              <a:t>Περιορισμοί </a:t>
            </a:r>
            <a:r>
              <a:rPr lang="el-GR" dirty="0" smtClean="0">
                <a:solidFill>
                  <a:srgbClr val="002060"/>
                </a:solidFill>
              </a:rPr>
              <a:t>(συνέχεια)</a:t>
            </a:r>
          </a:p>
          <a:p>
            <a:r>
              <a:rPr lang="el-GR" dirty="0"/>
              <a:t>Όχι έτοιμες σούπες.  </a:t>
            </a:r>
          </a:p>
          <a:p>
            <a:r>
              <a:rPr lang="el-GR" dirty="0"/>
              <a:t>Όχι </a:t>
            </a:r>
            <a:r>
              <a:rPr lang="el-GR" dirty="0" smtClean="0"/>
              <a:t>χαβιάρι.</a:t>
            </a:r>
            <a:endParaRPr lang="el-GR" dirty="0"/>
          </a:p>
          <a:p>
            <a:r>
              <a:rPr lang="el-GR" dirty="0"/>
              <a:t>Όχι εκχυλίσματα κρέατος (Bovril, Marmite).  </a:t>
            </a:r>
          </a:p>
          <a:p>
            <a:pPr marL="0" indent="0" algn="ctr">
              <a:buNone/>
            </a:pPr>
            <a:r>
              <a:rPr lang="el-GR" b="1" dirty="0"/>
              <a:t>Τα ανωτέρω έχουν πολύ υψηλά ποσά τυραμίνης.</a:t>
            </a:r>
          </a:p>
          <a:p>
            <a:r>
              <a:rPr lang="el-GR" b="1" dirty="0">
                <a:solidFill>
                  <a:srgbClr val="002060"/>
                </a:solidFill>
              </a:rPr>
              <a:t>Χαμηλότερα (μέτρια) ποσά τυραμίνης </a:t>
            </a:r>
            <a:r>
              <a:rPr lang="el-GR" dirty="0"/>
              <a:t>έχουν οι σάλτσες σόγιας, οι γλυκόξινες κρέμες, οι μπανάνες (κυρίως η φλούδα) τα αβοκάντος, οι μελιτζάνες, τα δαμάσκηνα, οι σταφίδες το σπανάκι, οι τομάτες και το γιαούρτι.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060080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25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Ενδείξεις χορήγησης αναστολέων της ΜΑΟ</a:t>
            </a:r>
          </a:p>
          <a:p>
            <a:pPr marL="457200" indent="-457200">
              <a:buFont typeface="+mj-lt"/>
              <a:buAutoNum type="arabicPeriod"/>
            </a:pPr>
            <a:r>
              <a:rPr lang="el-GR" dirty="0" smtClean="0"/>
              <a:t>Κατάθλιψη κύρια με αγχώδη και φοβικά στοιχεία ή όταν υπάρχει αστοχία των άλλων αντικαταθλιπτικών.</a:t>
            </a:r>
          </a:p>
          <a:p>
            <a:pPr marL="457200" indent="-457200">
              <a:buFont typeface="+mj-lt"/>
              <a:buAutoNum type="arabicPeriod"/>
            </a:pPr>
            <a:r>
              <a:rPr lang="el-GR" dirty="0" smtClean="0"/>
              <a:t>Επίσης σε αγοραφοβία, σε χρόνια νόσο του προσωπικού, στην ιδεοψυχαναγκαστική νεύρωση και σε </a:t>
            </a:r>
            <a:r>
              <a:rPr lang="el-GR" dirty="0" smtClean="0"/>
              <a:t>εντοπισμένο </a:t>
            </a:r>
            <a:r>
              <a:rPr lang="el-GR" dirty="0" smtClean="0"/>
              <a:t>παραλήρημα παρασιτικής μόλυνσης (delusions of infestation).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836694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26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066304"/>
            <a:ext cx="8229600" cy="5472608"/>
          </a:xfrm>
        </p:spPr>
        <p:txBody>
          <a:bodyPr>
            <a:normAutofit/>
          </a:bodyPr>
          <a:lstStyle/>
          <a:p>
            <a:pPr marL="0" indent="0">
              <a:buNone/>
            </a:pPr>
            <a:r>
              <a:rPr lang="el-GR" sz="2200" b="1" dirty="0">
                <a:solidFill>
                  <a:srgbClr val="002060"/>
                </a:solidFill>
              </a:rPr>
              <a:t>Ανεπιθύμητες ενέργειες των </a:t>
            </a:r>
            <a:r>
              <a:rPr lang="en-US" sz="2200" b="1" dirty="0">
                <a:solidFill>
                  <a:srgbClr val="002060"/>
                </a:solidFill>
              </a:rPr>
              <a:t>MAOIs</a:t>
            </a:r>
          </a:p>
          <a:p>
            <a:r>
              <a:rPr lang="el-GR" sz="2200" b="1" dirty="0">
                <a:solidFill>
                  <a:srgbClr val="002060"/>
                </a:solidFill>
              </a:rPr>
              <a:t>Συνηθέστερες </a:t>
            </a:r>
          </a:p>
          <a:p>
            <a:pPr lvl="1">
              <a:buFont typeface="Courier New" panose="02070309020205020404" pitchFamily="49" charset="0"/>
              <a:buChar char="o"/>
            </a:pPr>
            <a:r>
              <a:rPr lang="el-GR" dirty="0"/>
              <a:t>Ορθοστατική υπόταση (δίνουμε florinef), αύξηση του βάρους, οίδημα, σεξουαλική δυσλειτουργία, αυπνία, γαστρεντερικές διαταραχές.</a:t>
            </a:r>
          </a:p>
          <a:p>
            <a:r>
              <a:rPr lang="el-GR" sz="2200" b="1" dirty="0">
                <a:solidFill>
                  <a:srgbClr val="002060"/>
                </a:solidFill>
              </a:rPr>
              <a:t>Σπανιότερες </a:t>
            </a:r>
          </a:p>
          <a:p>
            <a:pPr lvl="1">
              <a:buFont typeface="Courier New" panose="02070309020205020404" pitchFamily="49" charset="0"/>
              <a:buChar char="o"/>
            </a:pPr>
            <a:r>
              <a:rPr lang="el-GR" dirty="0"/>
              <a:t>(ιδίως όταν δεν ακολουθηθεί η δίαιτα η συνδυάζονται </a:t>
            </a:r>
            <a:r>
              <a:rPr lang="el-GR" dirty="0" smtClean="0"/>
              <a:t>ορισμένα </a:t>
            </a:r>
            <a:r>
              <a:rPr lang="el-GR" dirty="0"/>
              <a:t>φάρμακα όπως l-dopa, methyldopa, amphetamines, ephedrine</a:t>
            </a:r>
            <a:r>
              <a:rPr lang="el-GR" dirty="0" smtClean="0"/>
              <a:t>). </a:t>
            </a:r>
            <a:r>
              <a:rPr lang="el-GR" dirty="0"/>
              <a:t>Υπέρταση, έντονη ινιακή κεφαλαλγία, έκτακτες συστολές, υποστερνικός πόνος, ναυτία, έμετος, </a:t>
            </a:r>
            <a:r>
              <a:rPr lang="el-GR" dirty="0" smtClean="0"/>
              <a:t>ωχρότητα, </a:t>
            </a:r>
            <a:r>
              <a:rPr lang="el-GR" dirty="0"/>
              <a:t>υπεριδρωσία, φωτοφοβία, μυδρίαση, υπερτασική κρίση, και διάφορα νευρολογικά συμπτώματα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048430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27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2060"/>
                </a:solidFill>
              </a:rPr>
              <a:t>Ανεπιθύμητες ενέργειες των </a:t>
            </a:r>
            <a:r>
              <a:rPr lang="en-US" b="1" dirty="0" smtClean="0">
                <a:solidFill>
                  <a:srgbClr val="002060"/>
                </a:solidFill>
              </a:rPr>
              <a:t>MAOIs</a:t>
            </a:r>
            <a:r>
              <a:rPr lang="el-GR" b="1" dirty="0" smtClean="0">
                <a:solidFill>
                  <a:srgbClr val="002060"/>
                </a:solidFill>
              </a:rPr>
              <a:t> </a:t>
            </a:r>
            <a:r>
              <a:rPr lang="el-GR" dirty="0" smtClean="0">
                <a:solidFill>
                  <a:srgbClr val="002060"/>
                </a:solidFill>
              </a:rPr>
              <a:t>(συνέχεια)</a:t>
            </a:r>
            <a:endParaRPr lang="en-US" dirty="0">
              <a:solidFill>
                <a:srgbClr val="002060"/>
              </a:solidFill>
            </a:endParaRPr>
          </a:p>
          <a:p>
            <a:pPr marL="0" indent="0">
              <a:buNone/>
            </a:pPr>
            <a:r>
              <a:rPr lang="el-GR" b="1" dirty="0">
                <a:solidFill>
                  <a:srgbClr val="002060"/>
                </a:solidFill>
              </a:rPr>
              <a:t>Σπανιότατες </a:t>
            </a:r>
          </a:p>
          <a:p>
            <a:pPr lvl="1">
              <a:buFont typeface="Courier New" panose="02070309020205020404" pitchFamily="49" charset="0"/>
              <a:buChar char="o"/>
            </a:pPr>
            <a:r>
              <a:rPr lang="el-GR" dirty="0"/>
              <a:t>Ενδοκρανιακή αιμορραγία, ημιπάρεση, ημιπληγία, λευκοπενία, θάνατος κ.α</a:t>
            </a:r>
          </a:p>
          <a:p>
            <a:pPr>
              <a:spcBef>
                <a:spcPts val="3600"/>
              </a:spcBef>
            </a:pPr>
            <a:r>
              <a:rPr lang="el-GR" dirty="0"/>
              <a:t>Η διακοπή των αναστολέων της ΜΑΟ πρέπει να γίνεται βαθμιαία.  </a:t>
            </a:r>
          </a:p>
          <a:p>
            <a:r>
              <a:rPr lang="el-GR" dirty="0"/>
              <a:t>Η δίαιτα πρέπει να συνεχίζεται και μετά την διακοπή όπως ήδη αναφέραμε</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066433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28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b="1" dirty="0" smtClean="0">
                <a:solidFill>
                  <a:srgbClr val="002060"/>
                </a:solidFill>
              </a:rPr>
              <a:t>Λίθιο </a:t>
            </a:r>
            <a:r>
              <a:rPr lang="el-GR" b="1" dirty="0">
                <a:solidFill>
                  <a:srgbClr val="002060"/>
                </a:solidFill>
              </a:rPr>
              <a:t>(</a:t>
            </a:r>
            <a:r>
              <a:rPr lang="en-US" b="1" dirty="0">
                <a:solidFill>
                  <a:srgbClr val="002060"/>
                </a:solidFill>
              </a:rPr>
              <a:t>the antimanic drug)</a:t>
            </a:r>
          </a:p>
          <a:p>
            <a:r>
              <a:rPr lang="el-GR" dirty="0"/>
              <a:t>Το λίθιο (Li) είναι το ελαφρότερο από τα αλκαλικά στοιχεία.  Βρίσκεται κάτωθεν του Να, Κ, ρουβιδίου, καισίου (στην ομάδα ΙΑ του περιοδικού συστήματος).  </a:t>
            </a:r>
          </a:p>
          <a:p>
            <a:r>
              <a:rPr lang="el-GR" dirty="0"/>
              <a:t>Είναι μονοσθενικό ιόν. </a:t>
            </a:r>
          </a:p>
          <a:p>
            <a:r>
              <a:rPr lang="el-GR" dirty="0"/>
              <a:t>Εισήχθηκε στην θεραπευτική το 1940 από τον Cade στην Αυστραλία. </a:t>
            </a:r>
            <a:endParaRPr lang="el-GR" dirty="0" smtClean="0"/>
          </a:p>
          <a:p>
            <a:r>
              <a:rPr lang="el-GR" dirty="0"/>
              <a:t>Κυκλοφορεί σε γρήγορα και σε αργά διαλυόμενα δισκία.</a:t>
            </a:r>
          </a:p>
          <a:p>
            <a:r>
              <a:rPr lang="el-GR" dirty="0"/>
              <a:t>Ενδείκνυται για την θεραπεία της </a:t>
            </a:r>
            <a:r>
              <a:rPr lang="el-GR" b="1" dirty="0">
                <a:solidFill>
                  <a:srgbClr val="002060"/>
                </a:solidFill>
              </a:rPr>
              <a:t>μανίας, την συντήρηση του θεραπευτικού αποτελέσματος στην κατάθλιψη και στην μανία και γενικά στην διπολική διαταραχή.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1583728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29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solidFill>
                  <a:srgbClr val="002060"/>
                </a:solidFill>
              </a:rPr>
              <a:t>Λίθιο (</a:t>
            </a:r>
            <a:r>
              <a:rPr lang="en-US" b="1" dirty="0">
                <a:solidFill>
                  <a:srgbClr val="002060"/>
                </a:solidFill>
              </a:rPr>
              <a:t>the antimanic drug</a:t>
            </a:r>
            <a:r>
              <a:rPr lang="en-US" b="1" dirty="0" smtClean="0">
                <a:solidFill>
                  <a:srgbClr val="002060"/>
                </a:solidFill>
              </a:rPr>
              <a:t>)</a:t>
            </a:r>
            <a:r>
              <a:rPr lang="el-GR" b="1" dirty="0" smtClean="0">
                <a:solidFill>
                  <a:srgbClr val="002060"/>
                </a:solidFill>
              </a:rPr>
              <a:t> </a:t>
            </a:r>
            <a:r>
              <a:rPr lang="el-GR" dirty="0" smtClean="0">
                <a:solidFill>
                  <a:srgbClr val="002060"/>
                </a:solidFill>
              </a:rPr>
              <a:t>(συνέχεια)</a:t>
            </a:r>
            <a:endParaRPr lang="en-US" dirty="0">
              <a:solidFill>
                <a:srgbClr val="002060"/>
              </a:solidFill>
            </a:endParaRPr>
          </a:p>
          <a:p>
            <a:pPr marL="0" indent="0">
              <a:buNone/>
            </a:pPr>
            <a:r>
              <a:rPr lang="el-GR" b="1" dirty="0">
                <a:solidFill>
                  <a:srgbClr val="002060"/>
                </a:solidFill>
              </a:rPr>
              <a:t>Φαρμακοκινητική </a:t>
            </a:r>
          </a:p>
          <a:p>
            <a:r>
              <a:rPr lang="el-GR" dirty="0"/>
              <a:t>Μετά την λήψη από του στόματος </a:t>
            </a:r>
            <a:r>
              <a:rPr lang="el-GR" dirty="0" smtClean="0"/>
              <a:t>απορροφάται </a:t>
            </a:r>
            <a:r>
              <a:rPr lang="el-GR" dirty="0"/>
              <a:t>γρήγορα.  Για </a:t>
            </a:r>
            <a:r>
              <a:rPr lang="el-GR" dirty="0" smtClean="0"/>
              <a:t>τις </a:t>
            </a:r>
            <a:r>
              <a:rPr lang="el-GR" dirty="0"/>
              <a:t>κοινές παρασκευές λιθίου τα ύψιστα επίπεδα επιτυγχάνονται γρήγορα σε 0.5-2 ώρες.  Αν δοθούν δισκία slow release τα ύψιστα επίπεδα παρατηρούνται σε 4-4.5 ώρες.</a:t>
            </a:r>
          </a:p>
          <a:p>
            <a:r>
              <a:rPr lang="el-GR" dirty="0"/>
              <a:t>Το Li δεν δεσμεύεται καθόλου από τις </a:t>
            </a:r>
            <a:r>
              <a:rPr lang="el-GR" dirty="0" smtClean="0"/>
              <a:t>πρωτεΐνες </a:t>
            </a:r>
            <a:r>
              <a:rPr lang="el-GR" dirty="0"/>
              <a:t>του πλάσματος.  Έτσι, ουδόλως μεταβολίζεται.  Με αυτόν τον τρόπο διανέμεται ισοδύναμα σε όλο το σώμα.  Έχει χρόνο ημισείας ζωής περίπου 20 ώρες.  Ο χρόνος ημισείας ζωής αυξάνεται με την ηλικία (ως 36 ώρες στους ηλικιωμένους).  </a:t>
            </a:r>
          </a:p>
          <a:p>
            <a:r>
              <a:rPr lang="el-GR" dirty="0"/>
              <a:t>Σχεδόν εξ ολοκλήρου αποβάλλεται από τα νεφρά.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467552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smtClean="0"/>
              <a:t>(30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025352"/>
            <a:ext cx="8229600" cy="5524723"/>
          </a:xfrm>
        </p:spPr>
        <p:txBody>
          <a:bodyPr>
            <a:normAutofit/>
          </a:bodyPr>
          <a:lstStyle/>
          <a:p>
            <a:pPr marL="0" indent="0">
              <a:lnSpc>
                <a:spcPct val="110000"/>
              </a:lnSpc>
              <a:buNone/>
            </a:pPr>
            <a:r>
              <a:rPr lang="el-GR" sz="2200" b="1" dirty="0">
                <a:solidFill>
                  <a:srgbClr val="002060"/>
                </a:solidFill>
              </a:rPr>
              <a:t>Λίθιο (</a:t>
            </a:r>
            <a:r>
              <a:rPr lang="en-US" sz="2200" b="1" dirty="0">
                <a:solidFill>
                  <a:srgbClr val="002060"/>
                </a:solidFill>
              </a:rPr>
              <a:t>the antimanic drug)</a:t>
            </a:r>
            <a:r>
              <a:rPr lang="el-GR" sz="2200" b="1" dirty="0">
                <a:solidFill>
                  <a:srgbClr val="002060"/>
                </a:solidFill>
              </a:rPr>
              <a:t> </a:t>
            </a:r>
            <a:r>
              <a:rPr lang="el-GR" sz="2200" dirty="0">
                <a:solidFill>
                  <a:srgbClr val="002060"/>
                </a:solidFill>
              </a:rPr>
              <a:t>(συνέχεια)</a:t>
            </a:r>
            <a:endParaRPr lang="en-US" sz="2200" dirty="0">
              <a:solidFill>
                <a:srgbClr val="002060"/>
              </a:solidFill>
            </a:endParaRPr>
          </a:p>
          <a:p>
            <a:pPr marL="0" indent="0">
              <a:lnSpc>
                <a:spcPct val="110000"/>
              </a:lnSpc>
              <a:buNone/>
            </a:pPr>
            <a:r>
              <a:rPr lang="el-GR" sz="2200" b="1" dirty="0">
                <a:solidFill>
                  <a:srgbClr val="002060"/>
                </a:solidFill>
              </a:rPr>
              <a:t>Φαρμακοκινητική </a:t>
            </a:r>
          </a:p>
          <a:p>
            <a:pPr>
              <a:lnSpc>
                <a:spcPct val="110000"/>
              </a:lnSpc>
            </a:pPr>
            <a:r>
              <a:rPr lang="el-GR" sz="2200" dirty="0"/>
              <a:t>Η κάθαρση/αποβολή από τα νεφρά ελαττώνεται στην νεφρική ανεπάρκεια, στην εγκυμοσύνη και στην λοχεία.  </a:t>
            </a:r>
          </a:p>
          <a:p>
            <a:pPr>
              <a:lnSpc>
                <a:spcPct val="110000"/>
              </a:lnSpc>
            </a:pPr>
            <a:r>
              <a:rPr lang="el-GR" sz="2200" dirty="0"/>
              <a:t>Το ιόν όμως γενικά περνά εύκολα την νεφρική διήθηση και το 70-80% </a:t>
            </a:r>
            <a:r>
              <a:rPr lang="el-GR" sz="2200" dirty="0" smtClean="0"/>
              <a:t>επαναρροφάται </a:t>
            </a:r>
            <a:r>
              <a:rPr lang="el-GR" sz="2200" dirty="0"/>
              <a:t>στο εγγύς </a:t>
            </a:r>
            <a:r>
              <a:rPr lang="el-GR" sz="2200" dirty="0" smtClean="0"/>
              <a:t>εσπειραμένο </a:t>
            </a:r>
            <a:r>
              <a:rPr lang="el-GR" sz="2200" dirty="0"/>
              <a:t>ουροφόρο σωληνάριο, ενώ 0% </a:t>
            </a:r>
            <a:r>
              <a:rPr lang="el-GR" sz="2200" dirty="0" smtClean="0"/>
              <a:t>απορροφάται </a:t>
            </a:r>
            <a:r>
              <a:rPr lang="el-GR" sz="2200" dirty="0"/>
              <a:t>από το άπω.  </a:t>
            </a:r>
          </a:p>
          <a:p>
            <a:pPr>
              <a:lnSpc>
                <a:spcPct val="110000"/>
              </a:lnSpc>
            </a:pPr>
            <a:r>
              <a:rPr lang="el-GR" sz="2200" dirty="0"/>
              <a:t>Έτσι δεν επηρεάζεται από διουρητικά που επιδρούν απ’ ευθείας στο άπω </a:t>
            </a:r>
            <a:r>
              <a:rPr lang="el-GR" sz="2200" dirty="0" smtClean="0"/>
              <a:t>εσπειραμένο</a:t>
            </a:r>
            <a:r>
              <a:rPr lang="el-GR" sz="2200" dirty="0"/>
              <a:t>.</a:t>
            </a:r>
          </a:p>
          <a:p>
            <a:pPr>
              <a:lnSpc>
                <a:spcPct val="110000"/>
              </a:lnSpc>
            </a:pPr>
            <a:r>
              <a:rPr lang="el-GR" sz="2200" dirty="0"/>
              <a:t>Το λίθιο και το </a:t>
            </a:r>
            <a:r>
              <a:rPr lang="en-US" sz="2200" dirty="0" smtClean="0"/>
              <a:t>Na</a:t>
            </a:r>
            <a:r>
              <a:rPr lang="el-GR" sz="2200" dirty="0" smtClean="0"/>
              <a:t> </a:t>
            </a:r>
            <a:r>
              <a:rPr lang="el-GR" sz="2200" dirty="0"/>
              <a:t>ανταγωνίζονται για </a:t>
            </a:r>
            <a:r>
              <a:rPr lang="el-GR" sz="2200" dirty="0" smtClean="0"/>
              <a:t>επαναρρόφηση </a:t>
            </a:r>
            <a:r>
              <a:rPr lang="el-GR" sz="2200" dirty="0"/>
              <a:t>στο εγγύς </a:t>
            </a:r>
            <a:r>
              <a:rPr lang="el-GR" sz="2200" dirty="0" smtClean="0"/>
              <a:t>εσπειραμένο</a:t>
            </a:r>
            <a:r>
              <a:rPr lang="el-GR" sz="2200" dirty="0"/>
              <a:t>.  Έτσι το λίθιο κατακρατείται σε έλλειψη </a:t>
            </a:r>
            <a:r>
              <a:rPr lang="en-US" sz="2200" dirty="0" smtClean="0"/>
              <a:t>Na</a:t>
            </a:r>
            <a:r>
              <a:rPr lang="el-GR" sz="2200" dirty="0" smtClean="0"/>
              <a:t> ή </a:t>
            </a:r>
            <a:r>
              <a:rPr lang="el-GR" sz="2200" dirty="0"/>
              <a:t>σε διούρηση </a:t>
            </a:r>
            <a:r>
              <a:rPr lang="en-US" sz="2200" dirty="0" smtClean="0"/>
              <a:t>Na</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18657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Υπνωτικά φάρμακα</a:t>
            </a:r>
            <a:r>
              <a:rPr lang="en-US" dirty="0"/>
              <a:t> </a:t>
            </a:r>
            <a:r>
              <a:rPr lang="en-US" sz="3200" b="0" dirty="0" smtClean="0"/>
              <a:t>(</a:t>
            </a:r>
            <a:r>
              <a:rPr lang="el-GR" sz="3200" b="0" dirty="0" smtClean="0"/>
              <a:t>4</a:t>
            </a:r>
            <a:r>
              <a:rPr lang="en-US" sz="3200" b="0" dirty="0" smtClean="0"/>
              <a:t>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b="1" dirty="0">
                <a:solidFill>
                  <a:srgbClr val="002060"/>
                </a:solidFill>
              </a:rPr>
              <a:t>Η ζολπιδέμη και η ζοπικλόνη </a:t>
            </a:r>
            <a:r>
              <a:rPr lang="el-GR" dirty="0"/>
              <a:t>έχουν διαφορετική χημική δομή, αλλά παρ’ όλα αυτά έχουν αγωνιστική δραστηριότητα στον υποδοχέα της βενζοδιαζεπίνης.</a:t>
            </a:r>
          </a:p>
          <a:p>
            <a:r>
              <a:rPr lang="el-GR" b="1" dirty="0">
                <a:solidFill>
                  <a:srgbClr val="002060"/>
                </a:solidFill>
              </a:rPr>
              <a:t>Η ένυδρος χλωράλη </a:t>
            </a:r>
            <a:r>
              <a:rPr lang="el-GR" dirty="0" smtClean="0"/>
              <a:t>οδηγεί </a:t>
            </a:r>
            <a:r>
              <a:rPr lang="el-GR" dirty="0"/>
              <a:t>γρήγορα σε ανοχή.  Έτσι, χρησιμοποιείται μόνο για μικρό χρονικό διάστημα</a:t>
            </a:r>
          </a:p>
          <a:p>
            <a:r>
              <a:rPr lang="el-GR" b="1" dirty="0">
                <a:solidFill>
                  <a:srgbClr val="002060"/>
                </a:solidFill>
              </a:rPr>
              <a:t>Τόσο οι βενζοδιαζεπίνες όσο και τα βαρβιτουρικά εθίζονται.</a:t>
            </a:r>
          </a:p>
          <a:p>
            <a:r>
              <a:rPr lang="el-GR" dirty="0"/>
              <a:t>Τα αντισταμινικά (over the counter) (διφαινυδραμίνη, δοξυλαμίνη) είναι δημοφιλή για την υπναγωγική τους επίδραση).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516691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31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smtClean="0">
                <a:solidFill>
                  <a:srgbClr val="002060"/>
                </a:solidFill>
              </a:rPr>
              <a:t>Ενδείκνυται</a:t>
            </a:r>
            <a:endParaRPr lang="el-GR" b="1" dirty="0">
              <a:solidFill>
                <a:srgbClr val="002060"/>
              </a:solidFill>
            </a:endParaRPr>
          </a:p>
          <a:p>
            <a:pPr marL="457200" indent="-457200">
              <a:buFont typeface="+mj-lt"/>
              <a:buAutoNum type="arabicPeriod"/>
            </a:pPr>
            <a:r>
              <a:rPr lang="el-GR" dirty="0" smtClean="0"/>
              <a:t>Μανία,</a:t>
            </a:r>
            <a:endParaRPr lang="el-GR" dirty="0"/>
          </a:p>
          <a:p>
            <a:pPr marL="457200" indent="-457200">
              <a:buFont typeface="+mj-lt"/>
              <a:buAutoNum type="arabicPeriod"/>
            </a:pPr>
            <a:r>
              <a:rPr lang="el-GR" dirty="0" smtClean="0"/>
              <a:t>Προφύλαξη </a:t>
            </a:r>
            <a:r>
              <a:rPr lang="el-GR" dirty="0"/>
              <a:t>σε μονοπολική και σε διπολική </a:t>
            </a:r>
            <a:r>
              <a:rPr lang="el-GR" dirty="0" smtClean="0"/>
              <a:t>διαταραχή,</a:t>
            </a:r>
            <a:endParaRPr lang="el-GR" dirty="0"/>
          </a:p>
          <a:p>
            <a:pPr marL="457200" indent="-457200">
              <a:buFont typeface="+mj-lt"/>
              <a:buAutoNum type="arabicPeriod"/>
            </a:pPr>
            <a:r>
              <a:rPr lang="el-GR" dirty="0" smtClean="0"/>
              <a:t>Επιθετική και αυτοτραυματική συμπεριφορά,</a:t>
            </a:r>
          </a:p>
          <a:p>
            <a:pPr marL="457200" indent="-457200">
              <a:buFont typeface="+mj-lt"/>
              <a:buAutoNum type="arabicPeriod"/>
            </a:pPr>
            <a:r>
              <a:rPr lang="el-GR" dirty="0" smtClean="0"/>
              <a:t>Αλκοολισμός.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459047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32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038197"/>
            <a:ext cx="8229600" cy="5127107"/>
          </a:xfrm>
        </p:spPr>
        <p:txBody>
          <a:bodyPr>
            <a:normAutofit/>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Φαρμακοδυναμική (</a:t>
            </a:r>
            <a:r>
              <a:rPr lang="en-US" b="1" dirty="0">
                <a:solidFill>
                  <a:srgbClr val="002060"/>
                </a:solidFill>
              </a:rPr>
              <a:t>Li)</a:t>
            </a:r>
          </a:p>
          <a:p>
            <a:r>
              <a:rPr lang="el-GR" dirty="0"/>
              <a:t>Μέσα στους νευρώνες, </a:t>
            </a:r>
            <a:r>
              <a:rPr lang="el-GR" b="1" dirty="0">
                <a:solidFill>
                  <a:srgbClr val="002060"/>
                </a:solidFill>
              </a:rPr>
              <a:t>το λίθιο μπλοκάρει την ινοσιτόλη-1- φωσφατάση (συνδέεται με τον δεύτερο μεταβιβαστή της φωσφατιδοινοσιτόλης).</a:t>
            </a:r>
            <a:r>
              <a:rPr lang="el-GR" dirty="0"/>
              <a:t>  Έτσι ελαττώνεται η απαντητικότητα στους νευρομεταβιβαστές.</a:t>
            </a:r>
          </a:p>
          <a:p>
            <a:r>
              <a:rPr lang="el-GR" dirty="0"/>
              <a:t>Πριν αρχίσει η θεραπεία με λίθιο, ελέγχονται οι ηλεκτρολύτες, η ουρία, η κρεατινίνη, η 24ωρη κάθαρση κρεατινίνης, η γενική αίματος, η θυρεοειδική λειτουργία, το ΗΚΓ και γίνεται και τεστ κυήσεως.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3945610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33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229600" cy="5328592"/>
          </a:xfrm>
        </p:spPr>
        <p:txBody>
          <a:bodyPr>
            <a:normAutofit lnSpcReduction="10000"/>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Φαρμακοδυναμική (</a:t>
            </a:r>
            <a:r>
              <a:rPr lang="en-US" b="1" dirty="0">
                <a:solidFill>
                  <a:srgbClr val="002060"/>
                </a:solidFill>
              </a:rPr>
              <a:t>Li)</a:t>
            </a:r>
          </a:p>
          <a:p>
            <a:r>
              <a:rPr lang="el-GR" dirty="0"/>
              <a:t>Μακροχρόνια στην θεραπεία ελέγχεται η λήψη ύδατος από τον ασθενή, τα επίπεδα λιθίου στο αίμα και θυρεοειδική λειτουργία.</a:t>
            </a:r>
          </a:p>
          <a:p>
            <a:r>
              <a:rPr lang="el-GR" dirty="0"/>
              <a:t>Η θεραπεία </a:t>
            </a:r>
            <a:r>
              <a:rPr lang="el-GR" b="1" dirty="0">
                <a:solidFill>
                  <a:srgbClr val="002060"/>
                </a:solidFill>
              </a:rPr>
              <a:t>αρχίζει με 200-300 mg μια η δυο φορές ημερησίως.  Σκοπός είναι η δόση να φτάσει 900-2100 mg ημερησίως. </a:t>
            </a:r>
            <a:r>
              <a:rPr lang="el-GR" dirty="0"/>
              <a:t> Τον πρώτο μήνα, το λίθιο στο αίμα παρακολουθείται μια φορά εβδομαδιαίως, μετά δύο μήνες ανά 15 ημέρες. Μετά εξάμηνο, τα επίπεδα λιθίου ελέγχονται ανά δίμηνο.  Αργότερα και εφ’ όσον ο ασθενής είναι σταθερός, τα επίπεδα ελέγχονται 3-4 φορές τον </a:t>
            </a:r>
            <a:r>
              <a:rPr lang="el-GR" dirty="0" smtClean="0"/>
              <a:t>χρόνο.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168037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34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Κυκλοφορεί </a:t>
            </a:r>
            <a:r>
              <a:rPr lang="el-GR" b="1" dirty="0" smtClean="0">
                <a:solidFill>
                  <a:srgbClr val="002060"/>
                </a:solidFill>
              </a:rPr>
              <a:t>ως</a:t>
            </a:r>
            <a:r>
              <a:rPr lang="en-US" b="1" dirty="0" smtClean="0">
                <a:solidFill>
                  <a:srgbClr val="002060"/>
                </a:solidFill>
              </a:rPr>
              <a:t>:</a:t>
            </a:r>
            <a:endParaRPr lang="el-GR" b="1" dirty="0">
              <a:solidFill>
                <a:srgbClr val="002060"/>
              </a:solidFill>
            </a:endParaRPr>
          </a:p>
          <a:p>
            <a:pPr marL="457200" indent="-457200">
              <a:buFont typeface="+mj-lt"/>
              <a:buAutoNum type="arabicPeriod"/>
            </a:pPr>
            <a:r>
              <a:rPr lang="el-GR" dirty="0" smtClean="0"/>
              <a:t>Καρβονικό </a:t>
            </a:r>
            <a:r>
              <a:rPr lang="el-GR" dirty="0"/>
              <a:t>λίθιο (</a:t>
            </a:r>
            <a:r>
              <a:rPr lang="en-US" dirty="0"/>
              <a:t>Camcolit, Priadel, Liskonium, Phasal – </a:t>
            </a:r>
            <a:r>
              <a:rPr lang="el-GR" dirty="0"/>
              <a:t>επίπεδα 0.6-1.2 </a:t>
            </a:r>
            <a:r>
              <a:rPr lang="en-US" dirty="0"/>
              <a:t>mEq/L)</a:t>
            </a:r>
          </a:p>
          <a:p>
            <a:pPr marL="457200" indent="-457200">
              <a:buFont typeface="+mj-lt"/>
              <a:buAutoNum type="arabicPeriod"/>
            </a:pPr>
            <a:r>
              <a:rPr lang="el-GR" dirty="0" smtClean="0"/>
              <a:t>Κιτρικό </a:t>
            </a:r>
            <a:r>
              <a:rPr lang="el-GR" dirty="0"/>
              <a:t>λίθιο (</a:t>
            </a:r>
            <a:r>
              <a:rPr lang="en-US" dirty="0"/>
              <a:t>Litarex-slow release) - </a:t>
            </a:r>
            <a:r>
              <a:rPr lang="el-GR" dirty="0"/>
              <a:t>επίπεδα 0.6-1.2 </a:t>
            </a:r>
            <a:r>
              <a:rPr lang="en-US" dirty="0"/>
              <a:t>mEq/L)</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071304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a:t>
            </a:r>
            <a:r>
              <a:rPr lang="en-US" sz="3200" b="0" dirty="0" smtClean="0"/>
              <a:t>5</a:t>
            </a:r>
            <a:r>
              <a:rPr lang="el-GR" sz="3200" b="0" dirty="0" smtClean="0"/>
              <a:t>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Ανεπιθύμητες </a:t>
            </a:r>
            <a:r>
              <a:rPr lang="el-GR" b="1" dirty="0" smtClean="0">
                <a:solidFill>
                  <a:srgbClr val="002060"/>
                </a:solidFill>
              </a:rPr>
              <a:t>ενέργειες</a:t>
            </a:r>
            <a:r>
              <a:rPr lang="en-US" b="1" dirty="0" smtClean="0">
                <a:solidFill>
                  <a:srgbClr val="002060"/>
                </a:solidFill>
              </a:rPr>
              <a:t>:</a:t>
            </a:r>
            <a:endParaRPr lang="el-GR" b="1" dirty="0">
              <a:solidFill>
                <a:srgbClr val="002060"/>
              </a:solidFill>
            </a:endParaRPr>
          </a:p>
          <a:p>
            <a:pPr marL="457200" indent="-457200">
              <a:buFont typeface="+mj-lt"/>
              <a:buAutoNum type="arabicPeriod"/>
            </a:pPr>
            <a:r>
              <a:rPr lang="el-GR" dirty="0" smtClean="0"/>
              <a:t>Γαστρεντερικές </a:t>
            </a:r>
            <a:r>
              <a:rPr lang="el-GR" dirty="0"/>
              <a:t>(ναυτία, έμετος, διάρροια, </a:t>
            </a:r>
            <a:r>
              <a:rPr lang="el-GR" dirty="0" smtClean="0"/>
              <a:t>ξηροστομία</a:t>
            </a:r>
            <a:r>
              <a:rPr lang="en-US" dirty="0" smtClean="0"/>
              <a:t>)</a:t>
            </a:r>
            <a:r>
              <a:rPr lang="el-GR" dirty="0" smtClean="0"/>
              <a:t>.</a:t>
            </a:r>
            <a:endParaRPr lang="el-GR" dirty="0"/>
          </a:p>
          <a:p>
            <a:pPr marL="457200" indent="-457200">
              <a:buFont typeface="+mj-lt"/>
              <a:buAutoNum type="arabicPeriod"/>
            </a:pPr>
            <a:r>
              <a:rPr lang="el-GR" dirty="0" smtClean="0"/>
              <a:t>Άλλες, </a:t>
            </a:r>
            <a:r>
              <a:rPr lang="el-GR" dirty="0"/>
              <a:t>όπως ελαφρύς τρόμος, νεφρογενής πολυδιψία/πολυουρία, ίλιγγος, αδυναμία, αύξηση του </a:t>
            </a:r>
            <a:r>
              <a:rPr lang="el-GR" dirty="0" smtClean="0"/>
              <a:t>βάρους.</a:t>
            </a:r>
            <a:endParaRPr lang="el-GR" dirty="0"/>
          </a:p>
          <a:p>
            <a:pPr marL="457200" indent="-457200">
              <a:buFont typeface="+mj-lt"/>
              <a:buAutoNum type="arabicPeriod"/>
            </a:pPr>
            <a:r>
              <a:rPr lang="el-GR" dirty="0" smtClean="0"/>
              <a:t>Σπανιότερα</a:t>
            </a:r>
            <a:r>
              <a:rPr lang="el-GR" dirty="0"/>
              <a:t>, ψωρίαση, ακμή, εξανθήματα, επίταση ακμής, υπερασβαιστιαιμία, υπερμαγνησιαιμία, υποκαλιαιμία, υπερπαραθυρεοειδισμός, αύξηση της αντιδιουρητικής.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1942486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36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Ανεπιθύμητες </a:t>
            </a:r>
            <a:r>
              <a:rPr lang="el-GR" b="1" dirty="0" smtClean="0">
                <a:solidFill>
                  <a:srgbClr val="002060"/>
                </a:solidFill>
              </a:rPr>
              <a:t>ενέργειες </a:t>
            </a:r>
            <a:r>
              <a:rPr lang="en-US" b="1" dirty="0" smtClean="0">
                <a:solidFill>
                  <a:srgbClr val="002060"/>
                </a:solidFill>
              </a:rPr>
              <a:t>:</a:t>
            </a:r>
            <a:endParaRPr lang="el-GR" b="1" dirty="0">
              <a:solidFill>
                <a:srgbClr val="002060"/>
              </a:solidFill>
            </a:endParaRPr>
          </a:p>
          <a:p>
            <a:r>
              <a:rPr lang="el-GR" b="1" dirty="0" smtClean="0">
                <a:solidFill>
                  <a:srgbClr val="002060"/>
                </a:solidFill>
              </a:rPr>
              <a:t>Μακροχρόνια</a:t>
            </a:r>
            <a:r>
              <a:rPr lang="en-US" b="1" dirty="0" smtClean="0">
                <a:solidFill>
                  <a:srgbClr val="002060"/>
                </a:solidFill>
              </a:rPr>
              <a:t>:</a:t>
            </a:r>
            <a:r>
              <a:rPr lang="el-GR" dirty="0" smtClean="0"/>
              <a:t> </a:t>
            </a:r>
            <a:r>
              <a:rPr lang="el-GR" dirty="0"/>
              <a:t>βρογχοκήλη, υπό ή</a:t>
            </a:r>
            <a:r>
              <a:rPr lang="el-GR" dirty="0" smtClean="0"/>
              <a:t> </a:t>
            </a:r>
            <a:r>
              <a:rPr lang="el-GR" dirty="0"/>
              <a:t>υπερθυρεοειδισμό, διαταραχή της μνήμης, νεφροτοξικότητα (συνήθως αρχικά πολυουρία, αλλά αργότερα ιστολογική βλάβη), αρρυθμίες και επιπέδωση του επάρματος Τ στο ΗΚΓ.</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2098983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a:t>
            </a:r>
            <a:r>
              <a:rPr lang="en-US" sz="3200" b="0" dirty="0" smtClean="0"/>
              <a:t>7</a:t>
            </a:r>
            <a:r>
              <a:rPr lang="el-GR" sz="3200" b="0" dirty="0" smtClean="0"/>
              <a:t>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(συνέχεια)</a:t>
            </a:r>
            <a:endParaRPr lang="en-US" b="1" dirty="0">
              <a:solidFill>
                <a:srgbClr val="002060"/>
              </a:solidFill>
            </a:endParaRPr>
          </a:p>
          <a:p>
            <a:pPr marL="0" indent="0">
              <a:buNone/>
            </a:pPr>
            <a:r>
              <a:rPr lang="el-GR" b="1" dirty="0">
                <a:solidFill>
                  <a:srgbClr val="002060"/>
                </a:solidFill>
              </a:rPr>
              <a:t>Ανεπιθύμητες ενέργειες</a:t>
            </a:r>
            <a:r>
              <a:rPr lang="en-US" b="1" dirty="0">
                <a:solidFill>
                  <a:srgbClr val="002060"/>
                </a:solidFill>
              </a:rPr>
              <a:t>:</a:t>
            </a:r>
            <a:endParaRPr lang="el-GR" b="1" dirty="0">
              <a:solidFill>
                <a:srgbClr val="002060"/>
              </a:solidFill>
            </a:endParaRPr>
          </a:p>
          <a:p>
            <a:r>
              <a:rPr lang="el-GR" dirty="0"/>
              <a:t>Συνήθως τα </a:t>
            </a:r>
            <a:r>
              <a:rPr lang="el-GR" b="1" dirty="0">
                <a:solidFill>
                  <a:srgbClr val="002060"/>
                </a:solidFill>
              </a:rPr>
              <a:t>πρώιμα συμπτώματα λήψης </a:t>
            </a:r>
            <a:r>
              <a:rPr lang="el-GR" dirty="0"/>
              <a:t>λιθίου είναι η διούρηση, ο τρόμος, η ξηροστομία, η μεταλλική γεύση, η αδυναμία, και η κόπωση.  </a:t>
            </a:r>
            <a:r>
              <a:rPr lang="el-GR" b="1" dirty="0">
                <a:solidFill>
                  <a:srgbClr val="002060"/>
                </a:solidFill>
              </a:rPr>
              <a:t>Αργότερα,</a:t>
            </a:r>
            <a:r>
              <a:rPr lang="el-GR" dirty="0"/>
              <a:t> εμφανίζεται η πολυουρία, η πολυδιψία, ο άποιος διαβήτης, η αύξηση του βάρους, σε 5% βρογχοκήλη και σε 20% υποθυρεοειδισμό.</a:t>
            </a:r>
          </a:p>
          <a:p>
            <a:r>
              <a:rPr lang="el-GR" dirty="0"/>
              <a:t>Χρειάζεται </a:t>
            </a:r>
            <a:r>
              <a:rPr lang="el-GR" b="1" dirty="0">
                <a:solidFill>
                  <a:srgbClr val="002060"/>
                </a:solidFill>
              </a:rPr>
              <a:t>έλεγχος της νεφρικής λειτουργίας ανά εξάμηνο.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041035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a:t>
            </a:r>
            <a:r>
              <a:rPr lang="en-US" sz="3200" b="0" dirty="0" smtClean="0"/>
              <a:t>8</a:t>
            </a:r>
            <a:r>
              <a:rPr lang="el-GR" sz="3200" b="0" dirty="0" smtClean="0"/>
              <a:t>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Λίθιο (</a:t>
            </a:r>
            <a:r>
              <a:rPr lang="en-US" b="1" dirty="0">
                <a:solidFill>
                  <a:srgbClr val="002060"/>
                </a:solidFill>
              </a:rPr>
              <a:t>the antimanic drug)</a:t>
            </a:r>
            <a:r>
              <a:rPr lang="el-GR" b="1" dirty="0">
                <a:solidFill>
                  <a:srgbClr val="002060"/>
                </a:solidFill>
              </a:rPr>
              <a:t> </a:t>
            </a:r>
            <a:r>
              <a:rPr lang="el-GR" dirty="0">
                <a:solidFill>
                  <a:srgbClr val="002060"/>
                </a:solidFill>
              </a:rPr>
              <a:t>(συνέχεια)</a:t>
            </a:r>
            <a:endParaRPr lang="en-US" dirty="0">
              <a:solidFill>
                <a:srgbClr val="002060"/>
              </a:solidFill>
            </a:endParaRPr>
          </a:p>
          <a:p>
            <a:pPr marL="0" indent="0">
              <a:buNone/>
            </a:pPr>
            <a:r>
              <a:rPr lang="el-GR" b="1" dirty="0">
                <a:solidFill>
                  <a:srgbClr val="002060"/>
                </a:solidFill>
              </a:rPr>
              <a:t>Ανεπιθύμητες </a:t>
            </a:r>
            <a:r>
              <a:rPr lang="el-GR" b="1" dirty="0" smtClean="0">
                <a:solidFill>
                  <a:srgbClr val="002060"/>
                </a:solidFill>
              </a:rPr>
              <a:t>ενέργειες </a:t>
            </a:r>
            <a:r>
              <a:rPr lang="en-US" b="1" dirty="0" smtClean="0">
                <a:solidFill>
                  <a:srgbClr val="002060"/>
                </a:solidFill>
              </a:rPr>
              <a:t>:</a:t>
            </a:r>
            <a:endParaRPr lang="el-GR" b="1" dirty="0">
              <a:solidFill>
                <a:srgbClr val="002060"/>
              </a:solidFill>
            </a:endParaRPr>
          </a:p>
          <a:p>
            <a:r>
              <a:rPr lang="el-GR" dirty="0"/>
              <a:t>Στην εγκυμοσύνη, σχετίζεται με καρδιακές ανωμαλίες του εμβρύου.  Αν χρειαστεί να χορηγηθεί στην εγκυμοσύνη, τα επίπεδα πρέπει να διατηρούνται χαμηλά, διότι το λίθιο περνά ελεύθερα στον πλακούντα.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3766582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Αντικαταθλιπτικά </a:t>
            </a:r>
            <a:r>
              <a:rPr lang="el-GR" sz="3200" b="0" dirty="0"/>
              <a:t>(</a:t>
            </a:r>
            <a:r>
              <a:rPr lang="el-GR" sz="3200" b="0" dirty="0" smtClean="0"/>
              <a:t>3</a:t>
            </a:r>
            <a:r>
              <a:rPr lang="en-US" sz="3200" b="0" dirty="0" smtClean="0"/>
              <a:t>9</a:t>
            </a:r>
            <a:r>
              <a:rPr lang="el-GR" sz="3200" b="0" dirty="0" smtClean="0"/>
              <a:t> </a:t>
            </a:r>
            <a:r>
              <a:rPr lang="el-GR" sz="3200" b="0" dirty="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a:xfrm>
            <a:off x="457200" y="1196752"/>
            <a:ext cx="8229600" cy="5400600"/>
          </a:xfrm>
        </p:spPr>
        <p:txBody>
          <a:bodyPr>
            <a:noAutofit/>
          </a:bodyPr>
          <a:lstStyle/>
          <a:p>
            <a:pPr marL="0" indent="0">
              <a:lnSpc>
                <a:spcPct val="100000"/>
              </a:lnSpc>
              <a:buNone/>
            </a:pPr>
            <a:r>
              <a:rPr lang="el-GR" sz="2200" b="1" dirty="0">
                <a:solidFill>
                  <a:srgbClr val="002060"/>
                </a:solidFill>
              </a:rPr>
              <a:t>Τοξίκωση λιθίου</a:t>
            </a:r>
          </a:p>
          <a:p>
            <a:pPr marL="457200" indent="-457200">
              <a:lnSpc>
                <a:spcPct val="100000"/>
              </a:lnSpc>
              <a:buFont typeface="+mj-lt"/>
              <a:buAutoNum type="arabicPeriod"/>
            </a:pPr>
            <a:r>
              <a:rPr lang="el-GR" sz="2200" b="1" dirty="0" smtClean="0">
                <a:solidFill>
                  <a:srgbClr val="002060"/>
                </a:solidFill>
              </a:rPr>
              <a:t>Ήπια-μέτρια </a:t>
            </a:r>
            <a:r>
              <a:rPr lang="el-GR" sz="2200" b="1" dirty="0">
                <a:solidFill>
                  <a:srgbClr val="002060"/>
                </a:solidFill>
              </a:rPr>
              <a:t>(Li 1.5-2 mEq/L)</a:t>
            </a:r>
          </a:p>
          <a:p>
            <a:pPr lvl="1">
              <a:lnSpc>
                <a:spcPct val="100000"/>
              </a:lnSpc>
              <a:buFont typeface="Courier New" panose="02070309020205020404" pitchFamily="49" charset="0"/>
              <a:buChar char="o"/>
            </a:pPr>
            <a:r>
              <a:rPr lang="el-GR" dirty="0"/>
              <a:t>Γαστρεντερικά συμπτώματα, όπως έμετος, ξηροστομία, κοιλιακοί </a:t>
            </a:r>
            <a:r>
              <a:rPr lang="el-GR" dirty="0" smtClean="0"/>
              <a:t>πόνοι</a:t>
            </a:r>
            <a:r>
              <a:rPr lang="en-US" dirty="0" smtClean="0"/>
              <a:t>,</a:t>
            </a:r>
            <a:endParaRPr lang="el-GR" dirty="0"/>
          </a:p>
          <a:p>
            <a:pPr lvl="1">
              <a:lnSpc>
                <a:spcPct val="100000"/>
              </a:lnSpc>
              <a:buFont typeface="Courier New" panose="02070309020205020404" pitchFamily="49" charset="0"/>
              <a:buChar char="o"/>
            </a:pPr>
            <a:r>
              <a:rPr lang="el-GR" dirty="0"/>
              <a:t>Νευρολογικά συμπτώματα όπως ζάλη, δυσαρθρία, νυσταγμός, αταξία, μυική αδυναμία, λήθαργος η </a:t>
            </a:r>
            <a:r>
              <a:rPr lang="el-GR" dirty="0" smtClean="0"/>
              <a:t>διέγερση</a:t>
            </a:r>
            <a:r>
              <a:rPr lang="en-US" dirty="0" smtClean="0"/>
              <a:t>.</a:t>
            </a:r>
            <a:endParaRPr lang="el-GR" dirty="0"/>
          </a:p>
          <a:p>
            <a:pPr marL="457200" indent="-457200">
              <a:lnSpc>
                <a:spcPct val="100000"/>
              </a:lnSpc>
              <a:buFont typeface="+mj-lt"/>
              <a:buAutoNum type="arabicPeriod"/>
            </a:pPr>
            <a:r>
              <a:rPr lang="el-GR" sz="2200" b="1" dirty="0" smtClean="0">
                <a:solidFill>
                  <a:srgbClr val="002060"/>
                </a:solidFill>
              </a:rPr>
              <a:t>Μέτρια </a:t>
            </a:r>
            <a:r>
              <a:rPr lang="el-GR" sz="2200" b="1" dirty="0">
                <a:solidFill>
                  <a:srgbClr val="002060"/>
                </a:solidFill>
              </a:rPr>
              <a:t>– Σοβαρή (Li 2.0-2.5 mEq/L)</a:t>
            </a:r>
          </a:p>
          <a:p>
            <a:pPr lvl="1">
              <a:lnSpc>
                <a:spcPct val="100000"/>
              </a:lnSpc>
              <a:buFont typeface="Courier New" panose="02070309020205020404" pitchFamily="49" charset="0"/>
              <a:buChar char="o"/>
            </a:pPr>
            <a:r>
              <a:rPr lang="el-GR" dirty="0"/>
              <a:t>Γαστρεντερικά (παραμένουσα ναυτία, έμετος</a:t>
            </a:r>
            <a:r>
              <a:rPr lang="el-GR" dirty="0" smtClean="0"/>
              <a:t>)</a:t>
            </a:r>
            <a:r>
              <a:rPr lang="en-US" dirty="0" smtClean="0"/>
              <a:t>,</a:t>
            </a:r>
            <a:endParaRPr lang="el-GR" dirty="0"/>
          </a:p>
          <a:p>
            <a:pPr lvl="1">
              <a:lnSpc>
                <a:spcPct val="100000"/>
              </a:lnSpc>
              <a:buFont typeface="Courier New" panose="02070309020205020404" pitchFamily="49" charset="0"/>
              <a:buChar char="o"/>
            </a:pPr>
            <a:r>
              <a:rPr lang="el-GR" dirty="0"/>
              <a:t>Νευρολογικά όπως διαταραχές όρασης, δεσμιδώσεις, ινιδώσεις, κλονικές κινήσεις μελών, αύξηση των αντανακλάσεων, χοριοαθετωσικές κινήσεις, σπασμοί, παραλήρημα, διαταραχές ΗΚΓ, καρδιακή ανεπάρκεια, (υπόταση, αρρυθμίες), συγκοπτικές κρίσεις, Stupor, </a:t>
            </a:r>
            <a:r>
              <a:rPr lang="el-GR" dirty="0" smtClean="0"/>
              <a:t>κώμα</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6176504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Αντικαταθλιπτικά </a:t>
            </a:r>
            <a:r>
              <a:rPr lang="el-GR" sz="3200" b="0" dirty="0" smtClean="0"/>
              <a:t>(</a:t>
            </a:r>
            <a:r>
              <a:rPr lang="en-US" sz="3200" b="0" dirty="0" smtClean="0"/>
              <a:t>40 </a:t>
            </a:r>
            <a:r>
              <a:rPr lang="el-GR" sz="3200" b="0" dirty="0" smtClean="0"/>
              <a:t>από </a:t>
            </a:r>
            <a:r>
              <a:rPr lang="en-US" sz="3200" b="0" dirty="0"/>
              <a:t>40</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2060"/>
                </a:solidFill>
              </a:rPr>
              <a:t>Τοξίκωση </a:t>
            </a:r>
            <a:r>
              <a:rPr lang="el-GR" b="1" dirty="0" smtClean="0">
                <a:solidFill>
                  <a:srgbClr val="002060"/>
                </a:solidFill>
              </a:rPr>
              <a:t>λιθίου</a:t>
            </a:r>
            <a:r>
              <a:rPr lang="en-US" b="1" dirty="0" smtClean="0">
                <a:solidFill>
                  <a:srgbClr val="002060"/>
                </a:solidFill>
              </a:rPr>
              <a:t> </a:t>
            </a:r>
            <a:r>
              <a:rPr lang="en-US" dirty="0" smtClean="0">
                <a:solidFill>
                  <a:srgbClr val="002060"/>
                </a:solidFill>
              </a:rPr>
              <a:t>(</a:t>
            </a:r>
            <a:r>
              <a:rPr lang="el-GR" dirty="0" smtClean="0">
                <a:solidFill>
                  <a:srgbClr val="002060"/>
                </a:solidFill>
              </a:rPr>
              <a:t>συνέχεια)</a:t>
            </a:r>
            <a:endParaRPr lang="el-GR" dirty="0">
              <a:solidFill>
                <a:srgbClr val="002060"/>
              </a:solidFill>
            </a:endParaRPr>
          </a:p>
          <a:p>
            <a:pPr marL="457200" indent="-457200">
              <a:buFont typeface="+mj-lt"/>
              <a:buAutoNum type="arabicPeriod" startAt="3"/>
            </a:pPr>
            <a:r>
              <a:rPr lang="el-GR" b="1" dirty="0" smtClean="0">
                <a:solidFill>
                  <a:srgbClr val="002060"/>
                </a:solidFill>
              </a:rPr>
              <a:t>Σοβαρή </a:t>
            </a:r>
            <a:r>
              <a:rPr lang="el-GR" b="1" dirty="0">
                <a:solidFill>
                  <a:srgbClr val="002060"/>
                </a:solidFill>
              </a:rPr>
              <a:t>(Li&gt;2.5 mEq/L)</a:t>
            </a:r>
          </a:p>
          <a:p>
            <a:pPr lvl="1">
              <a:buFont typeface="Courier New" panose="02070309020205020404" pitchFamily="49" charset="0"/>
              <a:buChar char="o"/>
            </a:pPr>
            <a:r>
              <a:rPr lang="el-GR" dirty="0"/>
              <a:t>Γενικευμένοι σπασμοί, ολιγουρία, νεφρική ανεπάρκεια, θάνατος.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4111605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Αγχολυτικά </a:t>
            </a:r>
            <a:r>
              <a:rPr lang="el-GR" sz="3200" b="0" dirty="0" smtClean="0"/>
              <a:t>(1 από </a:t>
            </a:r>
            <a:r>
              <a:rPr lang="en-US" sz="3200" b="0" dirty="0"/>
              <a:t>14</a:t>
            </a:r>
            <a:r>
              <a:rPr lang="el-GR" sz="3200" b="0" dirty="0" smtClean="0"/>
              <a:t>)</a:t>
            </a:r>
            <a:endParaRPr lang="el-GR" sz="3200" b="0" dirty="0"/>
          </a:p>
        </p:txBody>
      </p:sp>
      <p:sp>
        <p:nvSpPr>
          <p:cNvPr id="3" name="Θέση περιεχομένου 2"/>
          <p:cNvSpPr>
            <a:spLocks noGrp="1"/>
          </p:cNvSpPr>
          <p:nvPr>
            <p:ph idx="1"/>
          </p:nvPr>
        </p:nvSpPr>
        <p:spPr>
          <a:xfrm>
            <a:off x="457200" y="1196751"/>
            <a:ext cx="8229600" cy="5524723"/>
          </a:xfrm>
        </p:spPr>
        <p:txBody>
          <a:bodyPr>
            <a:normAutofit/>
          </a:bodyPr>
          <a:lstStyle/>
          <a:p>
            <a:pPr marL="0" indent="0">
              <a:buNone/>
            </a:pPr>
            <a:r>
              <a:rPr lang="el-GR" sz="2200" b="1" dirty="0">
                <a:solidFill>
                  <a:srgbClr val="002060"/>
                </a:solidFill>
              </a:rPr>
              <a:t>Βενζοδιαζεπίνες</a:t>
            </a:r>
          </a:p>
          <a:p>
            <a:r>
              <a:rPr lang="el-GR" sz="2200" dirty="0"/>
              <a:t>Τροποποιούν τις συναισθηματικές απαντήσεις σε αισθητηριακές αντιλήψεις.  Ειδικότερα, το άτομο γίνεται αδιάφορο προς τα αγχογόνα ερεθίσματα (αγχολυτική δράση).  </a:t>
            </a:r>
          </a:p>
          <a:p>
            <a:r>
              <a:rPr lang="el-GR" sz="2200" dirty="0" smtClean="0"/>
              <a:t>Επιπλέον </a:t>
            </a:r>
            <a:r>
              <a:rPr lang="el-GR" sz="2200" dirty="0"/>
              <a:t>έχουν ηρεμιστική, αντιισπασμολυτική (αντιεπιληπτική) και μυοχαλαρωτική δράση.  </a:t>
            </a:r>
          </a:p>
          <a:p>
            <a:r>
              <a:rPr lang="el-GR" sz="2200" dirty="0"/>
              <a:t>Όλες οι δράσεις τους επιτυγχάνονται αυξάνοντας την δραστηριότητα των ανασταλτικών νευρώνων και δρουν μέσω ειδικών υποδοχέων (benzodiazepine receptors) που αποτελούν ενιαίο σύμπλεγμα με τον υποδοχέα GABAα και του καναλιού χλωρίου.  Αύξηση της διαβατότητας χλωρίου οδηγεί σε ελαττωμένες απαντήσεις στις διαβιβαστικές ώσεις</a:t>
            </a:r>
            <a:r>
              <a:rPr lang="el-GR" sz="2200" dirty="0" smtClean="0"/>
              <a:t>.</a:t>
            </a:r>
            <a:endParaRPr lang="el-GR" sz="2200" dirty="0"/>
          </a:p>
        </p:txBody>
      </p:sp>
      <p:sp>
        <p:nvSpPr>
          <p:cNvPr id="4" name="Θέση αριθμού διαφάνειας 3"/>
          <p:cNvSpPr>
            <a:spLocks noGrp="1"/>
          </p:cNvSpPr>
          <p:nvPr>
            <p:ph type="sldNum" sz="quarter" idx="12"/>
          </p:nvPr>
        </p:nvSpPr>
        <p:spPr>
          <a:xfrm>
            <a:off x="6732240" y="6356349"/>
            <a:ext cx="2133600" cy="365125"/>
          </a:xfrm>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027036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a:t>
            </a:r>
            <a:r>
              <a:rPr lang="en-US" sz="2000" dirty="0" smtClean="0"/>
              <a:t>6:</a:t>
            </a:r>
            <a:r>
              <a:rPr lang="el-GR" sz="2000" dirty="0" smtClean="0"/>
              <a:t> </a:t>
            </a:r>
            <a:r>
              <a:rPr lang="el-GR" sz="2000" dirty="0"/>
              <a:t>Ψυχοφάρμακα (α</a:t>
            </a:r>
            <a:r>
              <a:rPr lang="en-US" sz="2000" dirty="0"/>
              <a:t>’ </a:t>
            </a:r>
            <a:r>
              <a:rPr lang="el-GR" sz="2000" dirty="0"/>
              <a:t>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7556213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6723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(2 από</a:t>
            </a:r>
            <a:r>
              <a:rPr lang="en-US" sz="3200" b="0" dirty="0"/>
              <a:t> </a:t>
            </a:r>
            <a:r>
              <a:rPr lang="en-US" sz="3200" b="0" dirty="0" smtClean="0"/>
              <a:t>14</a:t>
            </a:r>
            <a:r>
              <a:rPr lang="el-GR" sz="3200" b="0" dirty="0" smtClean="0"/>
              <a:t>)</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smtClean="0">
                <a:solidFill>
                  <a:srgbClr val="002060"/>
                </a:solidFill>
              </a:rPr>
              <a:t>Βενζοδιαζεπίνες </a:t>
            </a:r>
            <a:r>
              <a:rPr lang="el-GR" dirty="0" smtClean="0">
                <a:solidFill>
                  <a:srgbClr val="002060"/>
                </a:solidFill>
              </a:rPr>
              <a:t>(συνέχεια)</a:t>
            </a:r>
            <a:endParaRPr lang="el-GR" dirty="0">
              <a:solidFill>
                <a:srgbClr val="002060"/>
              </a:solidFill>
            </a:endParaRPr>
          </a:p>
          <a:p>
            <a:pPr marL="0" indent="0">
              <a:buNone/>
            </a:pPr>
            <a:r>
              <a:rPr lang="el-GR" b="1" dirty="0">
                <a:solidFill>
                  <a:srgbClr val="002060"/>
                </a:solidFill>
              </a:rPr>
              <a:t>Θεραπευτικές ενδείξεις των βενζοδιαζεπινών </a:t>
            </a:r>
            <a:r>
              <a:rPr lang="el-GR" b="1" dirty="0" smtClean="0">
                <a:solidFill>
                  <a:srgbClr val="002060"/>
                </a:solidFill>
              </a:rPr>
              <a:t>είναι</a:t>
            </a:r>
            <a:r>
              <a:rPr lang="en-US" b="1" dirty="0" smtClean="0">
                <a:solidFill>
                  <a:srgbClr val="002060"/>
                </a:solidFill>
              </a:rPr>
              <a:t>: </a:t>
            </a:r>
            <a:endParaRPr lang="el-GR" b="1" dirty="0">
              <a:solidFill>
                <a:srgbClr val="002060"/>
              </a:solidFill>
            </a:endParaRPr>
          </a:p>
          <a:p>
            <a:r>
              <a:rPr lang="el-GR" dirty="0" smtClean="0"/>
              <a:t>Αγχώδεις </a:t>
            </a:r>
            <a:r>
              <a:rPr lang="el-GR" dirty="0"/>
              <a:t>καταστάσεις, συνδυασμένες με νευρωτικά και φοβικά στοιχεία, </a:t>
            </a:r>
          </a:p>
          <a:p>
            <a:r>
              <a:rPr lang="el-GR" dirty="0" smtClean="0"/>
              <a:t>Αυπνία </a:t>
            </a:r>
            <a:r>
              <a:rPr lang="el-GR" dirty="0"/>
              <a:t>(διαταραχές ύπνου), </a:t>
            </a:r>
          </a:p>
          <a:p>
            <a:r>
              <a:rPr lang="el-GR" dirty="0" smtClean="0"/>
              <a:t>Προεγχειρητική </a:t>
            </a:r>
            <a:r>
              <a:rPr lang="el-GR" dirty="0"/>
              <a:t>προετοιμασία, </a:t>
            </a:r>
          </a:p>
          <a:p>
            <a:r>
              <a:rPr lang="el-GR" dirty="0" smtClean="0"/>
              <a:t>Επιληψία </a:t>
            </a:r>
            <a:r>
              <a:rPr lang="el-GR" dirty="0"/>
              <a:t>ως συμπληρωματική θεραπεία, </a:t>
            </a:r>
          </a:p>
          <a:p>
            <a:r>
              <a:rPr lang="el-GR" dirty="0" smtClean="0"/>
              <a:t>Έμφραγμα </a:t>
            </a:r>
            <a:r>
              <a:rPr lang="el-GR" dirty="0"/>
              <a:t>μυοκαρδίου (ελάττωση της καρδιακής διέγερσης λόγω άγχους), </a:t>
            </a:r>
          </a:p>
          <a:p>
            <a:r>
              <a:rPr lang="el-GR" dirty="0" smtClean="0"/>
              <a:t>Συμπληρωματικά </a:t>
            </a:r>
            <a:r>
              <a:rPr lang="el-GR" dirty="0"/>
              <a:t>με τα αντικαταθλιπτικά στην κατάθλιψη, </a:t>
            </a:r>
          </a:p>
          <a:p>
            <a:r>
              <a:rPr lang="el-GR" dirty="0" smtClean="0"/>
              <a:t>Σε </a:t>
            </a:r>
            <a:r>
              <a:rPr lang="el-GR" dirty="0"/>
              <a:t>μυικές </a:t>
            </a:r>
            <a:r>
              <a:rPr lang="el-GR" dirty="0" smtClean="0"/>
              <a:t>υπερτονίες.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394288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(3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a:bodyPr>
          <a:lstStyle/>
          <a:p>
            <a:pPr marL="0" indent="0">
              <a:buNone/>
            </a:pPr>
            <a:r>
              <a:rPr lang="el-GR" b="1" dirty="0">
                <a:solidFill>
                  <a:srgbClr val="002060"/>
                </a:solidFill>
              </a:rPr>
              <a:t>Βενζοδιαζεπίνες </a:t>
            </a:r>
            <a:r>
              <a:rPr lang="el-GR" dirty="0">
                <a:solidFill>
                  <a:srgbClr val="002060"/>
                </a:solidFill>
              </a:rPr>
              <a:t>(συνέχεια)</a:t>
            </a:r>
          </a:p>
          <a:p>
            <a:r>
              <a:rPr lang="el-GR" b="1" dirty="0">
                <a:solidFill>
                  <a:srgbClr val="002060"/>
                </a:solidFill>
              </a:rPr>
              <a:t>Οι βενζοδιαζεπίνες έχουν καθαρά κεντρική νευρολογική δράση (λόγω του ότι το GABA βρίσκεται στον κεντρικό νευρικό ιστό).  </a:t>
            </a:r>
            <a:r>
              <a:rPr lang="el-GR" dirty="0"/>
              <a:t>Έτσι δεν επηρεάζουν την αυτόνομη λειτουργία και ο ρυθμός της καρδιάς, αναπνοής και θερμοκρασίας σώματος δεν επηρεάζεται.  Έτσι είναι 10 φορές πιο αποτελεσματικές από άλλες ηρεμιστικές ουσίες αφού ο θεραπευτικός δείκτης είναι 100.  </a:t>
            </a:r>
          </a:p>
          <a:p>
            <a:r>
              <a:rPr lang="el-GR" dirty="0"/>
              <a:t>Διάφορες βενζοδιαζεπίνες κυκλοφορούν στο εμπόριο και οι διαφορές τους έγκειται στον χρόνο δράσης τους.</a:t>
            </a:r>
          </a:p>
          <a:p>
            <a:r>
              <a:rPr lang="el-GR" dirty="0"/>
              <a:t>Όλες μπορούν να επηρεάσουν την συνέργεια των κινήσεων (οδήγηση) καθώς επηρεάζουν την απαντητικότητα στα εξωγενή ερεθίσματα καταστέλλοντάς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211489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Αγχολυτικά </a:t>
            </a:r>
            <a:r>
              <a:rPr lang="el-GR" sz="3200" b="0" dirty="0" smtClean="0"/>
              <a:t>(4 </a:t>
            </a:r>
            <a:r>
              <a:rPr lang="el-GR" sz="3200" b="0" dirty="0"/>
              <a:t>από </a:t>
            </a:r>
            <a:r>
              <a:rPr lang="en-US" sz="3200" b="0" dirty="0"/>
              <a:t>14</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2060"/>
                </a:solidFill>
              </a:rPr>
              <a:t>Βενζοδιαζεπίνες </a:t>
            </a:r>
            <a:r>
              <a:rPr lang="el-GR" dirty="0">
                <a:solidFill>
                  <a:srgbClr val="002060"/>
                </a:solidFill>
              </a:rPr>
              <a:t>(συνέχεια)</a:t>
            </a:r>
          </a:p>
          <a:p>
            <a:r>
              <a:rPr lang="el-GR" dirty="0"/>
              <a:t>Είναι καλά ανεκτές, αλλά υπάρχει ο κίνδυνος της φυσικής εξάρτησης και η μακροχρόνια χορήγηση καθώς και η απότομη διακοπή τους οδηγούν σε rebound άγχος και ανησυχία. </a:t>
            </a:r>
          </a:p>
          <a:p>
            <a:r>
              <a:rPr lang="el-GR" dirty="0"/>
              <a:t>Ακόμη και σπασμοί μπορεί να συμβούν. </a:t>
            </a:r>
          </a:p>
          <a:p>
            <a:r>
              <a:rPr lang="el-GR" dirty="0"/>
              <a:t>Αυτά τα συμπτώματα ενισχύουν την συνέχιση της λήψης των βενζοδιαζεπινών παράλληλα κυρίως με την συνεχή συνύπαρξη προσωπικών και κοινωνικών προβλημάτων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6671083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3dbfbab7cb92ffd9d8396087b28b282e3a7ae"/>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4973</Words>
  <Application>Microsoft Office PowerPoint</Application>
  <PresentationFormat>Προβολή στην οθόνη (4:3)</PresentationFormat>
  <Paragraphs>478</Paragraphs>
  <Slides>66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66</vt:i4>
      </vt:variant>
    </vt:vector>
  </HeadingPairs>
  <TitlesOfParts>
    <vt:vector size="68" baseType="lpstr">
      <vt:lpstr>OC_template_updated</vt:lpstr>
      <vt:lpstr>1_OC_template_updated</vt:lpstr>
      <vt:lpstr>Φαρμακολογία</vt:lpstr>
      <vt:lpstr> Υπνωτικά φάρμακα (1 από 4)</vt:lpstr>
      <vt:lpstr>Υπνωτικά φάρμακα (2 από 4)</vt:lpstr>
      <vt:lpstr>Υπνωτικά φάρμακα (3 από 4)</vt:lpstr>
      <vt:lpstr>Υπνωτικά φάρμακα (4 από 4)</vt:lpstr>
      <vt:lpstr>Αγχολυτικά (1 από 14)</vt:lpstr>
      <vt:lpstr>Αγχολυτικά (2 από 14)</vt:lpstr>
      <vt:lpstr>Αγχολυτικά (3 από 14)</vt:lpstr>
      <vt:lpstr>Αγχολυτικά (4 από 14)</vt:lpstr>
      <vt:lpstr>Αγχολυτικά (5 από 14)</vt:lpstr>
      <vt:lpstr>Αγχολυτικά (6 από 14)</vt:lpstr>
      <vt:lpstr>Αγχολυτικά (7 από 14)</vt:lpstr>
      <vt:lpstr>Αγχολυτικά (8 από 14)</vt:lpstr>
      <vt:lpstr>Αγχολυτικά (9 από 14)</vt:lpstr>
      <vt:lpstr>Αγχολυτικά (10 από 14)</vt:lpstr>
      <vt:lpstr>Αγχολυτικά (11 από 14)</vt:lpstr>
      <vt:lpstr>Αγχολυτικά (12 από 14)</vt:lpstr>
      <vt:lpstr>Αγχολυτικά (13 από 14)</vt:lpstr>
      <vt:lpstr>Αγχολυτικά (14 από 14)</vt:lpstr>
      <vt:lpstr>Αντικαταθλιπτικά (1 από 40)</vt:lpstr>
      <vt:lpstr>Αντικαταθλιπτικά (2 από 40)</vt:lpstr>
      <vt:lpstr>Αντικαταθλιπτικά (3 από 40)</vt:lpstr>
      <vt:lpstr>Αντικαταθλιπτικά (4 από 40)</vt:lpstr>
      <vt:lpstr>Αντικαταθλιπτικά (5 από 40)</vt:lpstr>
      <vt:lpstr>Αντικαταθλιπτικά (6 από 40)</vt:lpstr>
      <vt:lpstr>Αντικαταθλιπτικά (7 από 40)</vt:lpstr>
      <vt:lpstr>Αντικαταθλιπτικά (8 από 40)</vt:lpstr>
      <vt:lpstr>Αντικαταθλιπτικά (9 από 40)</vt:lpstr>
      <vt:lpstr>Αντικαταθλιπτικά (10 από 40)</vt:lpstr>
      <vt:lpstr>Αντικαταθλιπτικά (11 από 40)</vt:lpstr>
      <vt:lpstr>Αντικαταθλιπτικά (12 από 40)</vt:lpstr>
      <vt:lpstr>Αντικαταθλιπτικά (13 από 40)</vt:lpstr>
      <vt:lpstr>Αντικαταθλιπτικά (14 από 40)</vt:lpstr>
      <vt:lpstr>Αντικαταθλιπτικά (15 από 40)</vt:lpstr>
      <vt:lpstr>Αντικαταθλιπτικά (16 από 40)</vt:lpstr>
      <vt:lpstr>Αντικαταθλιπτικά (17 από 40)</vt:lpstr>
      <vt:lpstr>Αντικαταθλιπτικά (18 από 40)</vt:lpstr>
      <vt:lpstr>Αντικαταθλιπτικά (19 από 40)</vt:lpstr>
      <vt:lpstr>Αντικαταθλιπτικά (20 από 40)</vt:lpstr>
      <vt:lpstr>Αντικαταθλιπτικά (21 από 40)</vt:lpstr>
      <vt:lpstr>Αντικαταθλιπτικά (22 από 40)</vt:lpstr>
      <vt:lpstr>Αντικαταθλιπτικά (23 από 40)</vt:lpstr>
      <vt:lpstr>Αντικαταθλιπτικά (24 από 40)</vt:lpstr>
      <vt:lpstr>Αντικαταθλιπτικά (25 από 40)</vt:lpstr>
      <vt:lpstr>Αντικαταθλιπτικά (26 από 40)</vt:lpstr>
      <vt:lpstr>Αντικαταθλιπτικά (27 από 40)</vt:lpstr>
      <vt:lpstr>Αντικαταθλιπτικά (28 από 40)</vt:lpstr>
      <vt:lpstr>Αντικαταθλιπτικά (29 από 40)</vt:lpstr>
      <vt:lpstr>Αντικαταθλιπτικά (30 από 40)</vt:lpstr>
      <vt:lpstr>Αντικαταθλιπτικά (31 από 40)</vt:lpstr>
      <vt:lpstr>Αντικαταθλιπτικά (32 από 40)</vt:lpstr>
      <vt:lpstr>Αντικαταθλιπτικά (33 από 40)</vt:lpstr>
      <vt:lpstr>Αντικαταθλιπτικά (34 από 40)</vt:lpstr>
      <vt:lpstr>Αντικαταθλιπτικά (35 από 40)</vt:lpstr>
      <vt:lpstr>Αντικαταθλιπτικά (36 από 40)</vt:lpstr>
      <vt:lpstr>Αντικαταθλιπτικά (37 από 40)</vt:lpstr>
      <vt:lpstr>Αντικαταθλιπτικά (38 από 40)</vt:lpstr>
      <vt:lpstr>Αντικαταθλιπτικά (39 από 40)</vt:lpstr>
      <vt:lpstr>Αντικαταθλιπτικά (40 από 40)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42</cp:revision>
  <dcterms:created xsi:type="dcterms:W3CDTF">2013-03-04T13:35:19Z</dcterms:created>
  <dcterms:modified xsi:type="dcterms:W3CDTF">2015-02-13T09:24:28Z</dcterms:modified>
</cp:coreProperties>
</file>