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0"/>
  </p:notesMasterIdLst>
  <p:handoutMasterIdLst>
    <p:handoutMasterId r:id="rId21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7" r:id="rId13"/>
    <p:sldId id="262" r:id="rId14"/>
    <p:sldId id="264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12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959061-E851-4754-A8BF-E4F462840378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4568-657E-4DBA-A1B3-EE7C168FA51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αποσμητικών ραβδίων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Παρασκευή αποσμητικών ραβδίων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b="1" dirty="0"/>
              <a:t>Στόχος</a:t>
            </a:r>
            <a:r>
              <a:rPr lang="en-US" altLang="el-GR" b="1" dirty="0"/>
              <a:t>:</a:t>
            </a:r>
            <a:endParaRPr lang="el-GR" altLang="el-GR" b="1" dirty="0"/>
          </a:p>
          <a:p>
            <a:pPr lvl="1">
              <a:defRPr/>
            </a:pPr>
            <a:r>
              <a:rPr lang="el-GR" altLang="el-GR" dirty="0"/>
              <a:t>Μείωση της οσμής του παραγόμενου </a:t>
            </a:r>
            <a:r>
              <a:rPr lang="el-GR" altLang="el-GR" dirty="0" smtClean="0"/>
              <a:t>ιδρώτα.</a:t>
            </a:r>
            <a:endParaRPr lang="en-US" altLang="el-GR" dirty="0"/>
          </a:p>
          <a:p>
            <a:pPr>
              <a:spcBef>
                <a:spcPts val="3000"/>
              </a:spcBef>
              <a:defRPr/>
            </a:pPr>
            <a:r>
              <a:rPr lang="el-GR" altLang="el-GR" b="1" dirty="0"/>
              <a:t>Δράση</a:t>
            </a:r>
            <a:r>
              <a:rPr lang="en-US" altLang="el-GR" b="1" dirty="0"/>
              <a:t>:</a:t>
            </a:r>
            <a:endParaRPr lang="el-GR" altLang="el-GR" b="1" dirty="0"/>
          </a:p>
          <a:p>
            <a:pPr lvl="1">
              <a:defRPr/>
            </a:pPr>
            <a:r>
              <a:rPr lang="el-GR" altLang="el-GR" dirty="0" err="1"/>
              <a:t>Αντιμικροβιακές</a:t>
            </a:r>
            <a:r>
              <a:rPr lang="el-GR" altLang="el-GR" dirty="0"/>
              <a:t> </a:t>
            </a:r>
            <a:r>
              <a:rPr lang="el-GR" altLang="el-GR" dirty="0" smtClean="0"/>
              <a:t>ουσίες.</a:t>
            </a:r>
            <a:endParaRPr lang="el-GR" altLang="el-GR" dirty="0"/>
          </a:p>
          <a:p>
            <a:pPr lvl="1">
              <a:defRPr/>
            </a:pPr>
            <a:r>
              <a:rPr lang="en-US" altLang="el-GR" dirty="0">
                <a:sym typeface="Wingdings" pitchFamily="2" charset="2"/>
              </a:rPr>
              <a:t>O</a:t>
            </a:r>
            <a:r>
              <a:rPr lang="el-GR" altLang="el-GR" dirty="0" err="1">
                <a:sym typeface="Wingdings" pitchFamily="2" charset="2"/>
              </a:rPr>
              <a:t>υσίες</a:t>
            </a:r>
            <a:r>
              <a:rPr lang="el-GR" altLang="el-GR" dirty="0">
                <a:sym typeface="Wingdings" pitchFamily="2" charset="2"/>
              </a:rPr>
              <a:t> </a:t>
            </a:r>
            <a:r>
              <a:rPr lang="el-GR" altLang="el-GR" dirty="0" smtClean="0">
                <a:sym typeface="Wingdings" pitchFamily="2" charset="2"/>
              </a:rPr>
              <a:t>δέσμευσης </a:t>
            </a:r>
            <a:r>
              <a:rPr lang="el-GR" altLang="el-GR" dirty="0">
                <a:sym typeface="Wingdings" pitchFamily="2" charset="2"/>
              </a:rPr>
              <a:t>δύσοσμων προϊόντων αποσύνθεσης </a:t>
            </a:r>
            <a:r>
              <a:rPr lang="el-GR" altLang="el-GR" dirty="0" smtClean="0">
                <a:sym typeface="Wingdings" pitchFamily="2" charset="2"/>
              </a:rPr>
              <a:t>ιδρώτα.</a:t>
            </a:r>
            <a:endParaRPr lang="el-GR" altLang="el-GR" dirty="0">
              <a:sym typeface="Wingdings" pitchFamily="2" charset="2"/>
            </a:endParaRPr>
          </a:p>
          <a:p>
            <a:pPr lvl="1">
              <a:defRPr/>
            </a:pPr>
            <a:r>
              <a:rPr lang="el-GR" altLang="el-GR" dirty="0">
                <a:sym typeface="Wingdings" pitchFamily="2" charset="2"/>
              </a:rPr>
              <a:t>Αντιιδρωτικές </a:t>
            </a:r>
            <a:r>
              <a:rPr lang="el-GR" altLang="el-GR" dirty="0" smtClean="0">
                <a:sym typeface="Wingdings" pitchFamily="2" charset="2"/>
              </a:rPr>
              <a:t>ουσίες.</a:t>
            </a:r>
            <a:endParaRPr lang="el-GR" altLang="el-GR" dirty="0">
              <a:sym typeface="Wingdings" pitchFamily="2" charset="2"/>
            </a:endParaRPr>
          </a:p>
          <a:p>
            <a:pPr>
              <a:spcBef>
                <a:spcPts val="3000"/>
              </a:spcBef>
              <a:defRPr/>
            </a:pPr>
            <a:r>
              <a:rPr lang="el-GR" altLang="el-GR" b="1" dirty="0">
                <a:sym typeface="Wingdings" pitchFamily="2" charset="2"/>
              </a:rPr>
              <a:t>Μορφές</a:t>
            </a:r>
            <a:r>
              <a:rPr lang="en-US" altLang="el-GR" b="1" dirty="0">
                <a:sym typeface="Wingdings" pitchFamily="2" charset="2"/>
              </a:rPr>
              <a:t>:</a:t>
            </a:r>
            <a:endParaRPr lang="el-GR" altLang="el-GR" b="1" dirty="0">
              <a:sym typeface="Wingdings" pitchFamily="2" charset="2"/>
            </a:endParaRPr>
          </a:p>
          <a:p>
            <a:pPr lvl="1">
              <a:defRPr/>
            </a:pPr>
            <a:r>
              <a:rPr lang="el-GR" altLang="el-GR" dirty="0">
                <a:sym typeface="Wingdings" pitchFamily="2" charset="2"/>
              </a:rPr>
              <a:t>Αερολύματα</a:t>
            </a:r>
            <a:r>
              <a:rPr lang="en-US" altLang="el-GR" dirty="0">
                <a:sym typeface="Wingdings" pitchFamily="2" charset="2"/>
              </a:rPr>
              <a:t>, </a:t>
            </a:r>
            <a:r>
              <a:rPr lang="el-GR" altLang="el-GR" dirty="0">
                <a:sym typeface="Wingdings" pitchFamily="2" charset="2"/>
              </a:rPr>
              <a:t>Κρέμες</a:t>
            </a:r>
            <a:r>
              <a:rPr lang="en-US" altLang="el-GR" dirty="0">
                <a:sym typeface="Wingdings" pitchFamily="2" charset="2"/>
              </a:rPr>
              <a:t>, </a:t>
            </a:r>
            <a:r>
              <a:rPr lang="el-GR" altLang="el-GR" dirty="0">
                <a:sym typeface="Wingdings" pitchFamily="2" charset="2"/>
              </a:rPr>
              <a:t>Ραβδία</a:t>
            </a:r>
            <a:r>
              <a:rPr lang="en-US" altLang="el-GR" dirty="0">
                <a:sym typeface="Wingdings" pitchFamily="2" charset="2"/>
              </a:rPr>
              <a:t>, </a:t>
            </a:r>
            <a:r>
              <a:rPr lang="el-GR" altLang="el-GR" dirty="0">
                <a:sym typeface="Wingdings" pitchFamily="2" charset="2"/>
              </a:rPr>
              <a:t>Σκόνες</a:t>
            </a:r>
            <a:r>
              <a:rPr lang="en-US" altLang="el-GR" dirty="0">
                <a:sym typeface="Wingdings" pitchFamily="2" charset="2"/>
              </a:rPr>
              <a:t>, Roll </a:t>
            </a:r>
            <a:r>
              <a:rPr lang="en-US" altLang="el-GR" dirty="0" err="1" smtClean="0">
                <a:sym typeface="Wingdings" pitchFamily="2" charset="2"/>
              </a:rPr>
              <a:t>ons</a:t>
            </a:r>
            <a:r>
              <a:rPr lang="el-GR" altLang="el-GR" dirty="0" smtClean="0">
                <a:sym typeface="Wingdings" pitchFamily="2" charset="2"/>
              </a:rPr>
              <a:t>.</a:t>
            </a:r>
            <a:endParaRPr lang="el-GR" altLang="el-GR" dirty="0">
              <a:sym typeface="Wingdings" pitchFamily="2" charset="2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Ορθογώνιο"/>
          <p:cNvSpPr>
            <a:spLocks noChangeArrowheads="1"/>
          </p:cNvSpPr>
          <p:nvPr/>
        </p:nvSpPr>
        <p:spPr bwMode="auto">
          <a:xfrm>
            <a:off x="468313" y="623728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1600" i="1" dirty="0">
                <a:latin typeface="+mn-lt"/>
              </a:rPr>
              <a:t>*INCI </a:t>
            </a:r>
            <a:r>
              <a:rPr lang="el-GR" altLang="el-GR" sz="1600" i="1" dirty="0">
                <a:latin typeface="+mn-lt"/>
              </a:rPr>
              <a:t>ονομασία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Stearic acid </a:t>
            </a:r>
            <a:r>
              <a:rPr lang="el-GR" sz="2400" dirty="0"/>
              <a:t>→ λεπτό ματ μη κολλώδες, </a:t>
            </a:r>
            <a:r>
              <a:rPr lang="el-GR" sz="2400" dirty="0" smtClean="0"/>
              <a:t>μη </a:t>
            </a:r>
            <a:r>
              <a:rPr lang="el-GR" sz="2400" dirty="0"/>
              <a:t>λιπαρό </a:t>
            </a:r>
            <a:r>
              <a:rPr lang="el-GR" sz="2400" dirty="0" err="1" smtClean="0"/>
              <a:t>υμένιο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defRPr/>
            </a:pPr>
            <a:r>
              <a:rPr lang="en-US" sz="2400" b="1" dirty="0"/>
              <a:t>Ethanol</a:t>
            </a:r>
            <a:r>
              <a:rPr lang="el-GR" sz="2400" dirty="0"/>
              <a:t> (</a:t>
            </a:r>
            <a:r>
              <a:rPr lang="en-US" sz="2400" dirty="0"/>
              <a:t>Ethyl alcohol</a:t>
            </a:r>
            <a:r>
              <a:rPr lang="el-GR" sz="2400" dirty="0"/>
              <a:t>)* αντισηπτικό, ήπιο στυπτικό, </a:t>
            </a:r>
            <a:r>
              <a:rPr lang="el-GR" sz="2400" dirty="0" err="1"/>
              <a:t>απολιπαντικό</a:t>
            </a:r>
            <a:r>
              <a:rPr lang="el-GR" sz="2400" dirty="0"/>
              <a:t>, αίσθηση </a:t>
            </a:r>
            <a:r>
              <a:rPr lang="el-GR" sz="2400" dirty="0" smtClean="0"/>
              <a:t>δροσιάς.</a:t>
            </a:r>
            <a:endParaRPr lang="el-GR" sz="2400" dirty="0"/>
          </a:p>
          <a:p>
            <a:pPr>
              <a:defRPr/>
            </a:pPr>
            <a:r>
              <a:rPr lang="en-US" sz="2400" b="1" dirty="0"/>
              <a:t>Sodium hydroxide </a:t>
            </a:r>
            <a:r>
              <a:rPr lang="el-GR" sz="2400" dirty="0"/>
              <a:t>υγροσκοπικό, για μερική εξουδετέρωση α- </a:t>
            </a:r>
            <a:r>
              <a:rPr lang="el-GR" sz="2400" dirty="0" err="1"/>
              <a:t>υδρόξυοξέων</a:t>
            </a:r>
            <a:r>
              <a:rPr lang="el-GR" sz="2400" dirty="0"/>
              <a:t>, </a:t>
            </a:r>
            <a:r>
              <a:rPr lang="el-GR" sz="2400" dirty="0" err="1"/>
              <a:t>καρβομερών</a:t>
            </a:r>
            <a:r>
              <a:rPr lang="el-GR" sz="2400" dirty="0"/>
              <a:t> </a:t>
            </a:r>
            <a:r>
              <a:rPr lang="el-GR" sz="2400" dirty="0" smtClean="0"/>
              <a:t>κλπ.</a:t>
            </a:r>
            <a:endParaRPr lang="el-GR" sz="2400" dirty="0"/>
          </a:p>
          <a:p>
            <a:pPr>
              <a:defRPr/>
            </a:pPr>
            <a:r>
              <a:rPr lang="en-US" sz="2400" b="1" dirty="0"/>
              <a:t>Propylene glycol </a:t>
            </a:r>
            <a:r>
              <a:rPr lang="el-GR" sz="2400" dirty="0"/>
              <a:t>υγραντικό (υγροσκοπική) για παρεμπόδιση / περιορισμό εξάτμισης αιθανόλης</a:t>
            </a:r>
            <a:r>
              <a:rPr lang="en-US" sz="2400" dirty="0"/>
              <a:t> </a:t>
            </a:r>
            <a:r>
              <a:rPr lang="el-GR" sz="2400" dirty="0">
                <a:sym typeface="Wingdings" pitchFamily="2" charset="2"/>
              </a:rPr>
              <a:t> συρρίκνωση </a:t>
            </a:r>
            <a:r>
              <a:rPr lang="el-GR" sz="2400" dirty="0" smtClean="0">
                <a:sym typeface="Wingdings" pitchFamily="2" charset="2"/>
              </a:rPr>
              <a:t>ραβδίου.</a:t>
            </a:r>
            <a:endParaRPr lang="el-GR" sz="2400" dirty="0"/>
          </a:p>
          <a:p>
            <a:pPr>
              <a:defRPr/>
            </a:pPr>
            <a:r>
              <a:rPr lang="en-US" sz="2400" b="1" dirty="0" err="1"/>
              <a:t>Triclosan</a:t>
            </a:r>
            <a:r>
              <a:rPr lang="en-US" sz="2400" dirty="0"/>
              <a:t> </a:t>
            </a:r>
            <a:r>
              <a:rPr lang="el-GR" sz="2400" dirty="0" err="1" smtClean="0"/>
              <a:t>βακτηριοστατικό</a:t>
            </a:r>
            <a:r>
              <a:rPr lang="el-GR" sz="2400" dirty="0" smtClean="0"/>
              <a:t>.</a:t>
            </a:r>
            <a:endParaRPr lang="en-US" sz="2400" b="1" dirty="0"/>
          </a:p>
          <a:p>
            <a:pPr>
              <a:defRPr/>
            </a:pPr>
            <a:r>
              <a:rPr lang="el-GR" sz="2400" dirty="0"/>
              <a:t> </a:t>
            </a:r>
            <a:r>
              <a:rPr lang="en-US" sz="2400" b="1" dirty="0" smtClean="0"/>
              <a:t>Perfume</a:t>
            </a:r>
            <a:r>
              <a:rPr lang="el-GR" sz="2400" b="1" dirty="0" smtClean="0"/>
              <a:t>.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1631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αλκοολικής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φάσης </a:t>
            </a:r>
            <a:r>
              <a:rPr lang="el-GR" dirty="0"/>
              <a:t>Ι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σε ποτήρι ζέσεως:</a:t>
            </a:r>
          </a:p>
          <a:p>
            <a:pPr lvl="1">
              <a:defRPr/>
            </a:pPr>
            <a:r>
              <a:rPr lang="en-US" dirty="0" smtClean="0"/>
              <a:t>Ethanol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altLang="el-GR" dirty="0"/>
              <a:t>Τοποθέτηση σε πλάκα θέρμανσης,</a:t>
            </a:r>
            <a:r>
              <a:rPr lang="en-US" altLang="el-GR" dirty="0"/>
              <a:t> 7</a:t>
            </a:r>
            <a:r>
              <a:rPr lang="el-GR" altLang="el-GR" dirty="0"/>
              <a:t>0</a:t>
            </a:r>
            <a:r>
              <a:rPr lang="en-US" altLang="el-GR" baseline="38000" dirty="0" err="1" smtClean="0"/>
              <a:t>o</a:t>
            </a:r>
            <a:r>
              <a:rPr lang="en-US" altLang="el-GR" dirty="0" err="1" smtClean="0"/>
              <a:t>C</a:t>
            </a:r>
            <a:r>
              <a:rPr lang="el-GR" alt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dirty="0"/>
              <a:t>Προσθήκη:</a:t>
            </a:r>
          </a:p>
          <a:p>
            <a:pPr lvl="1">
              <a:defRPr/>
            </a:pPr>
            <a:r>
              <a:rPr lang="en-US" dirty="0"/>
              <a:t>Stearic acid </a:t>
            </a:r>
            <a:r>
              <a:rPr lang="el-GR" dirty="0"/>
              <a:t> (</a:t>
            </a:r>
            <a:r>
              <a:rPr lang="el-GR" dirty="0" err="1"/>
              <a:t>προζύγιση</a:t>
            </a:r>
            <a:r>
              <a:rPr lang="el-GR" dirty="0"/>
              <a:t> σε ύαλο ωρολογίου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l-GR" altLang="el-GR" dirty="0"/>
              <a:t>Ανάδευση (διαυγές διάλυμα</a:t>
            </a:r>
            <a:r>
              <a:rPr lang="el-GR" alt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58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αλκοολικής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φάσης </a:t>
            </a:r>
            <a:r>
              <a:rPr lang="el-GR" dirty="0"/>
              <a:t>ΙI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σε ποτήρι ζέσεως της υπόλοιπης αιθανόλης</a:t>
            </a:r>
          </a:p>
          <a:p>
            <a:pPr>
              <a:defRPr/>
            </a:pPr>
            <a:r>
              <a:rPr lang="el-GR" altLang="el-GR" dirty="0"/>
              <a:t>Προσθήκη</a:t>
            </a:r>
            <a:r>
              <a:rPr lang="en-US" altLang="el-GR" dirty="0"/>
              <a:t> </a:t>
            </a:r>
            <a:r>
              <a:rPr lang="el-GR" altLang="el-GR" dirty="0"/>
              <a:t>των:</a:t>
            </a:r>
          </a:p>
          <a:p>
            <a:pPr marL="754063" lvl="1">
              <a:defRPr/>
            </a:pPr>
            <a:r>
              <a:rPr lang="en-US" dirty="0"/>
              <a:t>Propylene </a:t>
            </a:r>
            <a:r>
              <a:rPr lang="en-US" dirty="0" smtClean="0"/>
              <a:t>glycol</a:t>
            </a:r>
            <a:r>
              <a:rPr lang="el-GR" dirty="0" smtClean="0"/>
              <a:t>.</a:t>
            </a:r>
            <a:endParaRPr lang="en-US" dirty="0"/>
          </a:p>
          <a:p>
            <a:pPr marL="754063" lvl="1">
              <a:defRPr/>
            </a:pPr>
            <a:r>
              <a:rPr lang="en-US" dirty="0" err="1" smtClean="0"/>
              <a:t>Triclosan</a:t>
            </a:r>
            <a:r>
              <a:rPr lang="el-GR" dirty="0" smtClean="0"/>
              <a:t>.</a:t>
            </a:r>
            <a:endParaRPr lang="en-US" dirty="0"/>
          </a:p>
          <a:p>
            <a:pPr marL="754063" lvl="1">
              <a:defRPr/>
            </a:pPr>
            <a:r>
              <a:rPr lang="en-US" dirty="0" smtClean="0"/>
              <a:t>Perfume</a:t>
            </a:r>
            <a:r>
              <a:rPr lang="el-GR" dirty="0" smtClean="0"/>
              <a:t>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Τοποθέτηση σε πλάκα θέρμανσης</a:t>
            </a:r>
            <a:r>
              <a:rPr lang="en-US" altLang="el-GR" dirty="0"/>
              <a:t>, </a:t>
            </a:r>
            <a:r>
              <a:rPr lang="el-GR" altLang="el-GR" dirty="0" smtClean="0"/>
              <a:t>ανάδευση.</a:t>
            </a:r>
            <a:endParaRPr lang="el-GR" dirty="0"/>
          </a:p>
          <a:p>
            <a:pPr>
              <a:defRPr/>
            </a:pPr>
            <a:r>
              <a:rPr lang="el-GR" dirty="0"/>
              <a:t>Θερμοκρασία</a:t>
            </a:r>
            <a:r>
              <a:rPr lang="el-GR" altLang="el-GR" dirty="0"/>
              <a:t> </a:t>
            </a:r>
            <a:r>
              <a:rPr lang="en-US" altLang="el-GR" dirty="0" smtClean="0"/>
              <a:t>60</a:t>
            </a:r>
            <a:r>
              <a:rPr lang="en-US" altLang="el-GR" baseline="38000" dirty="0" smtClean="0"/>
              <a:t>o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94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φάσης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σε ποτήρι ζέσεως του </a:t>
            </a:r>
            <a:r>
              <a:rPr lang="el-GR" altLang="el-GR" dirty="0" smtClean="0"/>
              <a:t>νερού.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Προσθήκη:</a:t>
            </a:r>
          </a:p>
          <a:p>
            <a:pPr marL="754063" lvl="1">
              <a:defRPr/>
            </a:pPr>
            <a:r>
              <a:rPr lang="en-US" dirty="0"/>
              <a:t>Sodium hydroxide (</a:t>
            </a:r>
            <a:r>
              <a:rPr lang="el-GR" dirty="0" err="1"/>
              <a:t>προζύγιση</a:t>
            </a:r>
            <a:r>
              <a:rPr lang="el-GR" dirty="0"/>
              <a:t> σε ύαλο ωρολογίου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>
              <a:defRPr/>
            </a:pPr>
            <a:r>
              <a:rPr lang="el-GR" altLang="el-GR" dirty="0"/>
              <a:t>Ανάδευση μέχρι </a:t>
            </a:r>
            <a:r>
              <a:rPr lang="el-GR" altLang="el-GR" dirty="0" smtClean="0"/>
              <a:t>διάλυσης.</a:t>
            </a:r>
            <a:endParaRPr lang="el-GR" dirty="0"/>
          </a:p>
          <a:p>
            <a:pPr>
              <a:defRPr/>
            </a:pPr>
            <a:r>
              <a:rPr lang="el-GR" dirty="0"/>
              <a:t>Τοποθέτηση στο ατμόλουτρο, θερμοκρασία</a:t>
            </a:r>
            <a:r>
              <a:rPr lang="el-GR" altLang="el-GR" dirty="0"/>
              <a:t> </a:t>
            </a:r>
            <a:r>
              <a:rPr lang="en-US" altLang="el-GR" dirty="0"/>
              <a:t>60</a:t>
            </a:r>
            <a:r>
              <a:rPr lang="en-US" altLang="el-GR" baseline="38000" dirty="0"/>
              <a:t>o</a:t>
            </a:r>
            <a:r>
              <a:rPr lang="en-US" altLang="el-GR" dirty="0"/>
              <a:t>C</a:t>
            </a:r>
            <a:r>
              <a:rPr lang="el-GR" altLang="el-GR" dirty="0"/>
              <a:t> </a:t>
            </a:r>
            <a:r>
              <a:rPr lang="el-GR" altLang="el-GR" dirty="0" smtClean="0"/>
              <a:t>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08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Ανάμιξη των φάσεων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altLang="el-GR" dirty="0"/>
              <a:t>Μεταφορά της </a:t>
            </a:r>
            <a:r>
              <a:rPr lang="el-GR" altLang="el-GR" b="1" dirty="0"/>
              <a:t>υδατικής φάσης </a:t>
            </a:r>
            <a:r>
              <a:rPr lang="el-GR" altLang="el-GR" dirty="0"/>
              <a:t>στην </a:t>
            </a:r>
            <a:r>
              <a:rPr lang="el-GR" altLang="el-GR" b="1" dirty="0"/>
              <a:t>αλκοολική φάση Ι</a:t>
            </a:r>
            <a:r>
              <a:rPr lang="en-US" altLang="el-GR" b="1" dirty="0"/>
              <a:t> </a:t>
            </a:r>
            <a:r>
              <a:rPr lang="el-GR" altLang="el-GR" dirty="0"/>
              <a:t>με ισχυρή ανάδευση (γυάλινη ράβδο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Εξαγωγή πλάκας θέρμανσης, ψύξη στο </a:t>
            </a:r>
            <a:r>
              <a:rPr lang="el-GR" altLang="el-GR" dirty="0" smtClean="0"/>
              <a:t>περιβάλλον.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Προσθήκη:</a:t>
            </a:r>
          </a:p>
          <a:p>
            <a:pPr marL="754063" lvl="1">
              <a:defRPr/>
            </a:pPr>
            <a:r>
              <a:rPr lang="el-GR" altLang="el-GR" dirty="0"/>
              <a:t>Αλκοολική φάση ΙΙ</a:t>
            </a:r>
            <a:r>
              <a:rPr lang="el-GR" altLang="el-GR" dirty="0">
                <a:cs typeface="Arial" pitchFamily="34" charset="0"/>
              </a:rPr>
              <a:t>,  6</a:t>
            </a:r>
            <a:r>
              <a:rPr lang="el-GR" altLang="el-GR" dirty="0"/>
              <a:t>5</a:t>
            </a:r>
            <a:r>
              <a:rPr lang="en-US" altLang="el-GR" baseline="38000" dirty="0"/>
              <a:t>o</a:t>
            </a:r>
            <a:r>
              <a:rPr lang="en-US" altLang="el-GR" dirty="0"/>
              <a:t> C</a:t>
            </a:r>
            <a:endParaRPr lang="el-GR" altLang="el-GR" dirty="0"/>
          </a:p>
          <a:p>
            <a:pPr marL="0" indent="0">
              <a:buNone/>
              <a:defRPr/>
            </a:pPr>
            <a:r>
              <a:rPr lang="el-GR" altLang="el-GR" b="1" dirty="0" smtClean="0"/>
              <a:t>Διαμόρφωση </a:t>
            </a:r>
            <a:r>
              <a:rPr lang="el-GR" altLang="el-GR" b="1" dirty="0"/>
              <a:t>σε ραβδία</a:t>
            </a:r>
          </a:p>
          <a:p>
            <a:pPr>
              <a:defRPr/>
            </a:pPr>
            <a:r>
              <a:rPr lang="el-GR" altLang="el-GR" dirty="0"/>
              <a:t>Τοποθέτηση σε ειδικούς </a:t>
            </a:r>
            <a:r>
              <a:rPr lang="el-GR" altLang="el-GR" dirty="0" err="1"/>
              <a:t>περιέκτες</a:t>
            </a:r>
            <a:r>
              <a:rPr lang="el-GR" altLang="el-GR" dirty="0"/>
              <a:t>, θ&gt;62</a:t>
            </a:r>
            <a:r>
              <a:rPr lang="el-GR" altLang="el-GR" b="1" dirty="0">
                <a:cs typeface="Arial" pitchFamily="34" charset="0"/>
              </a:rPr>
              <a:t> 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Ψύξη στο περιβάλλον, θ. </a:t>
            </a:r>
            <a:r>
              <a:rPr lang="el-GR" altLang="el-GR" dirty="0" smtClean="0"/>
              <a:t>περιβάλλοντος.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29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9 - Ομάδα"/>
          <p:cNvGrpSpPr>
            <a:grpSpLocks/>
          </p:cNvGrpSpPr>
          <p:nvPr/>
        </p:nvGrpSpPr>
        <p:grpSpPr bwMode="auto">
          <a:xfrm>
            <a:off x="6948488" y="3790280"/>
            <a:ext cx="2087562" cy="2159000"/>
            <a:chOff x="6948264" y="3645025"/>
            <a:chExt cx="2088232" cy="2159124"/>
          </a:xfrm>
        </p:grpSpPr>
        <p:pic>
          <p:nvPicPr>
            <p:cNvPr id="9224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3645025"/>
              <a:ext cx="2074452" cy="215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- Στρογγυλεμένο ορθογώνιο"/>
            <p:cNvSpPr/>
            <p:nvPr/>
          </p:nvSpPr>
          <p:spPr>
            <a:xfrm>
              <a:off x="8028110" y="4365791"/>
              <a:ext cx="863877" cy="129547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7883601" y="4724587"/>
              <a:ext cx="1152895" cy="5239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l-GR" sz="1400" b="1" dirty="0">
                  <a:solidFill>
                    <a:schemeClr val="bg1">
                      <a:lumMod val="75000"/>
                    </a:schemeClr>
                  </a:solidFill>
                  <a:latin typeface="Andalus" pitchFamily="2" charset="-78"/>
                  <a:cs typeface="Andalus" pitchFamily="2" charset="-78"/>
                </a:rPr>
                <a:t>Deodorant Stick</a:t>
              </a:r>
              <a:endParaRPr lang="el-GR" sz="1400" b="1" dirty="0">
                <a:solidFill>
                  <a:schemeClr val="bg1">
                    <a:lumMod val="75000"/>
                  </a:schemeClr>
                </a:solidFill>
                <a:cs typeface="Andalus" pitchFamily="2" charset="-78"/>
              </a:endParaRPr>
            </a:p>
          </p:txBody>
        </p:sp>
      </p:grpSp>
      <p:cxnSp>
        <p:nvCxnSpPr>
          <p:cNvPr id="6" name="5 - Ευθύγραμμο βέλος σύνδεσης"/>
          <p:cNvCxnSpPr/>
          <p:nvPr/>
        </p:nvCxnSpPr>
        <p:spPr bwMode="auto">
          <a:xfrm>
            <a:off x="3522650" y="3573016"/>
            <a:ext cx="162541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 bwMode="auto">
          <a:xfrm>
            <a:off x="3673153" y="3219003"/>
            <a:ext cx="12588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altLang="el-GR" sz="2000" dirty="0">
                <a:latin typeface="+mn-lt"/>
              </a:rPr>
              <a:t>Αλκοολικό</a:t>
            </a:r>
          </a:p>
          <a:p>
            <a:pPr>
              <a:defRPr/>
            </a:pPr>
            <a:r>
              <a:rPr lang="el-GR" altLang="el-GR" sz="2000" dirty="0">
                <a:latin typeface="+mn-lt"/>
              </a:rPr>
              <a:t> διάλυμα</a:t>
            </a:r>
            <a:endParaRPr lang="el-GR" sz="20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Η διεργασία παρασκευής σε σύντομο χρόνο</a:t>
            </a:r>
          </a:p>
          <a:p>
            <a:pPr marL="722313">
              <a:buFont typeface="Courier New" panose="02070309020205020404" pitchFamily="49" charset="0"/>
              <a:buChar char="o"/>
              <a:defRPr/>
            </a:pPr>
            <a:r>
              <a:rPr lang="el-GR" altLang="el-GR" dirty="0"/>
              <a:t>Περιορισμός απώλειας αιθανόλης, αλλοίωση </a:t>
            </a:r>
            <a:r>
              <a:rPr lang="el-GR" altLang="el-GR" dirty="0" smtClean="0"/>
              <a:t>αρώματος.</a:t>
            </a:r>
            <a:endParaRPr lang="el-GR" altLang="el-GR" dirty="0"/>
          </a:p>
          <a:p>
            <a:pPr>
              <a:spcBef>
                <a:spcPts val="3000"/>
              </a:spcBef>
              <a:spcAft>
                <a:spcPts val="1200"/>
              </a:spcAft>
              <a:defRPr/>
            </a:pPr>
            <a:r>
              <a:rPr lang="el-GR" altLang="el-GR" dirty="0"/>
              <a:t>Αντίδραση στεατικού οξέος και καυστικού </a:t>
            </a:r>
            <a:r>
              <a:rPr lang="el-GR" altLang="el-GR" dirty="0" smtClean="0"/>
              <a:t>οξέος.</a:t>
            </a:r>
            <a:endParaRPr lang="en-US" altLang="el-GR" dirty="0"/>
          </a:p>
          <a:p>
            <a:pPr>
              <a:buNone/>
              <a:defRPr/>
            </a:pPr>
            <a:r>
              <a:rPr lang="en-US" altLang="el-GR" dirty="0" smtClean="0"/>
              <a:t>      C</a:t>
            </a:r>
            <a:r>
              <a:rPr lang="en-US" altLang="el-GR" baseline="-25000" dirty="0" smtClean="0"/>
              <a:t>17</a:t>
            </a:r>
            <a:r>
              <a:rPr lang="en-US" altLang="el-GR" dirty="0" smtClean="0"/>
              <a:t>H</a:t>
            </a:r>
            <a:r>
              <a:rPr lang="en-US" altLang="el-GR" baseline="-25000" dirty="0" smtClean="0"/>
              <a:t>35</a:t>
            </a:r>
            <a:r>
              <a:rPr lang="en-US" altLang="el-GR" dirty="0" smtClean="0"/>
              <a:t>COOH </a:t>
            </a:r>
            <a:r>
              <a:rPr lang="en-US" altLang="el-GR" dirty="0"/>
              <a:t>+ </a:t>
            </a:r>
            <a:r>
              <a:rPr lang="en-US" altLang="el-GR" dirty="0" err="1"/>
              <a:t>NaOH</a:t>
            </a:r>
            <a:r>
              <a:rPr lang="en-US" altLang="el-GR" dirty="0"/>
              <a:t> </a:t>
            </a:r>
            <a:r>
              <a:rPr lang="el-GR" altLang="el-GR" dirty="0"/>
              <a:t>                            </a:t>
            </a:r>
            <a:r>
              <a:rPr lang="en-US" altLang="el-GR" dirty="0"/>
              <a:t> C</a:t>
            </a:r>
            <a:r>
              <a:rPr lang="en-US" altLang="el-GR" baseline="-25000" dirty="0"/>
              <a:t>17</a:t>
            </a:r>
            <a:r>
              <a:rPr lang="en-US" altLang="el-GR" dirty="0"/>
              <a:t>H</a:t>
            </a:r>
            <a:r>
              <a:rPr lang="en-US" altLang="el-GR" baseline="-25000" dirty="0"/>
              <a:t>35</a:t>
            </a:r>
            <a:r>
              <a:rPr lang="en-US" altLang="el-GR" dirty="0"/>
              <a:t>COONa +  </a:t>
            </a:r>
            <a:r>
              <a:rPr lang="en-US" altLang="el-GR" dirty="0" smtClean="0"/>
              <a:t>H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O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722313">
              <a:spcBef>
                <a:spcPts val="2400"/>
              </a:spcBef>
              <a:buFont typeface="Courier New" panose="02070309020205020404" pitchFamily="49" charset="0"/>
              <a:buChar char="o"/>
              <a:defRPr/>
            </a:pPr>
            <a:r>
              <a:rPr lang="el-GR" altLang="el-GR" dirty="0"/>
              <a:t>Σχηματισμός διαφανούς</a:t>
            </a:r>
            <a:r>
              <a:rPr lang="en-US" altLang="el-GR" dirty="0"/>
              <a:t> </a:t>
            </a:r>
            <a:r>
              <a:rPr lang="el-GR" altLang="el-GR" dirty="0"/>
              <a:t>/</a:t>
            </a:r>
            <a:r>
              <a:rPr lang="en-US" altLang="el-GR" dirty="0"/>
              <a:t> </a:t>
            </a:r>
            <a:r>
              <a:rPr lang="el-GR" altLang="el-GR" dirty="0"/>
              <a:t>ημιδιαφανούς </a:t>
            </a:r>
            <a:r>
              <a:rPr lang="el-GR" altLang="el-GR" dirty="0" smtClean="0"/>
              <a:t>πηκτώματος.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1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6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</TotalTime>
  <Words>918</Words>
  <Application>Microsoft Office PowerPoint</Application>
  <PresentationFormat>Προβολή στην οθόνη (4:3)</PresentationFormat>
  <Paragraphs>126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template</vt:lpstr>
      <vt:lpstr>1_exo-opistho_simeiomata</vt:lpstr>
      <vt:lpstr>OC_template_updated</vt:lpstr>
      <vt:lpstr>Κοσμητολογία ΙΙI (Ε)</vt:lpstr>
      <vt:lpstr>Γενικά</vt:lpstr>
      <vt:lpstr>Συστατικά</vt:lpstr>
      <vt:lpstr>Παρασκευή της αλκοολικής  φάσης Ι</vt:lpstr>
      <vt:lpstr>Παρασκευή της αλκοολικής  φάσης ΙI </vt:lpstr>
      <vt:lpstr>Παρασκευή της υδατικής φάσης </vt:lpstr>
      <vt:lpstr>Ανάμιξη των φάσεων</vt:lpstr>
      <vt:lpstr>Παρατηρήσεις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fkaram2</cp:lastModifiedBy>
  <cp:revision>5</cp:revision>
  <dcterms:created xsi:type="dcterms:W3CDTF">2015-05-08T05:53:41Z</dcterms:created>
  <dcterms:modified xsi:type="dcterms:W3CDTF">2015-05-11T06:05:10Z</dcterms:modified>
</cp:coreProperties>
</file>