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3" r:id="rId2"/>
  </p:sldMasterIdLst>
  <p:notesMasterIdLst>
    <p:notesMasterId r:id="rId32"/>
  </p:notesMasterIdLst>
  <p:handoutMasterIdLst>
    <p:handoutMasterId r:id="rId33"/>
  </p:handoutMasterIdLst>
  <p:sldIdLst>
    <p:sldId id="256" r:id="rId3"/>
    <p:sldId id="287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10" r:id="rId24"/>
    <p:sldId id="257" r:id="rId25"/>
    <p:sldId id="262" r:id="rId26"/>
    <p:sldId id="264" r:id="rId27"/>
    <p:sldId id="311" r:id="rId28"/>
    <p:sldId id="312" r:id="rId29"/>
    <p:sldId id="266" r:id="rId30"/>
    <p:sldId id="261" r:id="rId31"/>
  </p:sldIdLst>
  <p:sldSz cx="9144000" cy="6858000" type="screen4x3"/>
  <p:notesSz cx="7104063" cy="10234613"/>
  <p:custDataLst>
    <p:tags r:id="rId3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20000"/>
    <a:srgbClr val="004B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28/8/2015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28/8/2015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754485-2984-48E6-ABE2-CC162A580489}" type="slidenum">
              <a:rPr lang="el-GR"/>
              <a:pPr/>
              <a:t>12</a:t>
            </a:fld>
            <a:endParaRPr 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714375"/>
            <a:ext cx="4576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60863"/>
            <a:ext cx="5032375" cy="40735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27542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10698F-E08A-41C4-93D4-38DE4016F626}" type="slidenum">
              <a:rPr lang="el-GR"/>
              <a:pPr/>
              <a:t>13</a:t>
            </a:fld>
            <a:endParaRPr lang="el-G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714375"/>
            <a:ext cx="4576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60863"/>
            <a:ext cx="5032375" cy="40735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54953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15FE7-8427-4C62-A258-B1714939A3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5756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84C5F-5F2C-41A3-9D1A-E0489692A03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520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D25F-FCEA-42FF-B1A2-3C343A05CE2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5376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ED3D4-E0A6-400F-84F7-AD9523CE9EF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35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A6843-009A-4793-96B6-D33E7C14F17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251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2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3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80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33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5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02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4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6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0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79512" y="1340768"/>
            <a:ext cx="8784976" cy="5400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16632"/>
            <a:ext cx="878497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79512" y="1340768"/>
            <a:ext cx="8784976" cy="5400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16632"/>
            <a:ext cx="8784976" cy="1080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17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2" r:id="rId2"/>
    <p:sldLayoutId id="2147483686" r:id="rId3"/>
    <p:sldLayoutId id="2147483701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5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2.doc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Microsoft_Word_97_-_2003_Document3.doc"/><Relationship Id="rId5" Type="http://schemas.openxmlformats.org/officeDocument/2006/relationships/oleObject" Target="../embeddings/Microsoft_Word_97_-_2003_Document1.doc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5.doc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5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17" Type="http://schemas.openxmlformats.org/officeDocument/2006/relationships/oleObject" Target="../embeddings/Microsoft_Word_97_-_2003_Document8.doc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Microsoft_Word_97_-_2003_Document9.doc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Microsoft_Word_97_-_2003_Document6.doc"/><Relationship Id="rId5" Type="http://schemas.openxmlformats.org/officeDocument/2006/relationships/oleObject" Target="../embeddings/Microsoft_Word_97_-_2003_Document4.doc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.wmf"/><Relationship Id="rId14" Type="http://schemas.openxmlformats.org/officeDocument/2006/relationships/oleObject" Target="../embeddings/Microsoft_Word_97_-_2003_Document7.doc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Φυσικοθεραπεία σε ειδικές πληθυσμιακές μονάδες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2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Θεραπευτική Άσκηση</a:t>
            </a:r>
            <a:endParaRPr lang="en-US" sz="2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800" dirty="0" smtClean="0"/>
              <a:t>Φυσιολογία και ειδικά θέματα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Γεωργία </a:t>
            </a:r>
            <a:r>
              <a:rPr lang="el-GR" sz="2400" dirty="0" err="1" smtClean="0"/>
              <a:t>Πέττα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Τμήμα </a:t>
            </a:r>
            <a:r>
              <a:rPr lang="el-GR" sz="2400" dirty="0" smtClean="0"/>
              <a:t>Φυσικοθεραπείας</a:t>
            </a:r>
            <a:endParaRPr lang="el-GR" sz="24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err="1" smtClean="0"/>
              <a:t>Πλειομετρική</a:t>
            </a:r>
            <a:r>
              <a:rPr lang="el-GR" dirty="0" smtClean="0"/>
              <a:t> Επανεκπαίδευση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 smtClean="0"/>
              <a:t>Εννοείται το ιδιαίτερο πρόγραμμα για τη βελτίωση της </a:t>
            </a:r>
            <a:r>
              <a:rPr lang="el-GR" sz="2800" dirty="0"/>
              <a:t>Έ</a:t>
            </a:r>
            <a:r>
              <a:rPr lang="el-GR" sz="2800" dirty="0" smtClean="0"/>
              <a:t>κκεντρης (</a:t>
            </a:r>
            <a:r>
              <a:rPr lang="el-GR" sz="2800" dirty="0" err="1" smtClean="0"/>
              <a:t>Πλειομετρικής</a:t>
            </a:r>
            <a:r>
              <a:rPr lang="el-GR" sz="2800" dirty="0" smtClean="0"/>
              <a:t>) Συστολής.</a:t>
            </a:r>
          </a:p>
          <a:p>
            <a:pPr eaLnBrk="1" hangingPunct="1"/>
            <a:r>
              <a:rPr lang="el-GR" sz="2800" dirty="0" smtClean="0"/>
              <a:t>Περιλαμβάνει το Κύκλο Βράχυνσης - Διάτασης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6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 fontAlgn="base">
              <a:spcAft>
                <a:spcPct val="0"/>
              </a:spcAft>
            </a:pPr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Όγκος </a:t>
            </a:r>
            <a:r>
              <a:rPr lang="el-GR" dirty="0" err="1"/>
              <a:t>πλειομετρικής</a:t>
            </a:r>
            <a:r>
              <a:rPr lang="el-GR" dirty="0"/>
              <a:t> άσκησης</a:t>
            </a:r>
            <a:endParaRPr lang="el-GR" b="0" dirty="0">
              <a:latin typeface="MgModernStyle UC" pitchFamily="2" charset="-95"/>
              <a:ea typeface="Batang" pitchFamily="18" charset="-127"/>
              <a:cs typeface="Times New Roman" pitchFamily="18" charset="0"/>
            </a:endParaRPr>
          </a:p>
        </p:txBody>
      </p:sp>
      <p:graphicFrame>
        <p:nvGraphicFramePr>
          <p:cNvPr id="129068" name="Group 4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80001"/>
              </p:ext>
            </p:extLst>
          </p:nvPr>
        </p:nvGraphicFramePr>
        <p:xfrm>
          <a:off x="467544" y="1484785"/>
          <a:ext cx="8229600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1395"/>
                <a:gridCol w="2538205"/>
              </a:tblGrid>
              <a:tr h="10075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ko-K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Εμπειρία στη </a:t>
                      </a:r>
                      <a:r>
                        <a:rPr kumimoji="0" lang="el-GR" altLang="ko-KR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πλειομετρική</a:t>
                      </a:r>
                      <a:r>
                        <a:rPr kumimoji="0" lang="el-GR" altLang="ko-K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προπόνηση</a:t>
                      </a:r>
                      <a:endParaRPr kumimoji="0" lang="el-GR" altLang="ko-K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ko-K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Όγκος έναρξης άσκησης</a:t>
                      </a:r>
                      <a:endParaRPr kumimoji="0" lang="el-GR" altLang="ko-K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</a:tr>
              <a:tr h="136835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Αρχάριος (χωρίς προηγούμενη εμπειρία)</a:t>
                      </a:r>
                    </a:p>
                  </a:txBody>
                  <a:tcPr marL="107343" marR="10734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 </a:t>
                      </a:r>
                      <a:r>
                        <a:rPr kumimoji="0" lang="el-G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– 100</a:t>
                      </a:r>
                      <a:endParaRPr kumimoji="0" lang="el-GR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07343" marR="107343" anchor="ctr" horzOverflow="overflow"/>
                </a:tc>
              </a:tr>
              <a:tr h="136835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Μέσος (προηγούμενη εμπειρία)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 – 120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</a:tr>
              <a:tr h="136835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Προχωρημένος (σημαντική προηγούμενη εμπειρία, συνήθως αθλητές)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120 -140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gModernStyle UC" pitchFamily="2" charset="-95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107343" marR="107343" anchor="ctr" horzOverflow="overflow"/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67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Ελαστικοί Ιμάντες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92896"/>
            <a:ext cx="61436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2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b="1" dirty="0" smtClean="0"/>
              <a:t>Αξιολόγηση</a:t>
            </a:r>
            <a:r>
              <a:rPr lang="en-US" b="1" dirty="0" smtClean="0"/>
              <a:t> </a:t>
            </a:r>
            <a:r>
              <a:rPr lang="el-GR" b="1" dirty="0" smtClean="0"/>
              <a:t>-</a:t>
            </a:r>
            <a:r>
              <a:rPr lang="en-US" b="1" dirty="0" smtClean="0"/>
              <a:t> </a:t>
            </a:r>
            <a:r>
              <a:rPr lang="el-GR" b="1" dirty="0" smtClean="0"/>
              <a:t>1η μέτρηση</a:t>
            </a:r>
            <a:endParaRPr lang="el-GR" dirty="0" smtClean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022803"/>
              </p:ext>
            </p:extLst>
          </p:nvPr>
        </p:nvGraphicFramePr>
        <p:xfrm>
          <a:off x="467544" y="1484784"/>
          <a:ext cx="2971800" cy="1813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Έγγραφο " r:id="rId5" imgW="2392680" imgH="1459992" progId="Word.Document.8">
                  <p:embed/>
                </p:oleObj>
              </mc:Choice>
              <mc:Fallback>
                <p:oleObj name="Έγγραφο " r:id="rId5" imgW="2392680" imgH="1459992" progId="Word.Document.8">
                  <p:embed/>
                  <p:pic>
                    <p:nvPicPr>
                      <p:cNvPr id="0" name="Picture 4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84784"/>
                        <a:ext cx="2971800" cy="18134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9952" y="1484784"/>
            <a:ext cx="4419631" cy="4724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800" dirty="0" smtClean="0"/>
              <a:t>Τυποποιημένες θέσεις &amp; οδηγίες</a:t>
            </a:r>
          </a:p>
          <a:p>
            <a:pPr>
              <a:defRPr/>
            </a:pPr>
            <a:r>
              <a:rPr lang="el-GR" sz="2800" dirty="0" smtClean="0"/>
              <a:t>American </a:t>
            </a:r>
            <a:r>
              <a:rPr lang="el-GR" sz="2800" dirty="0" err="1" smtClean="0"/>
              <a:t>society</a:t>
            </a:r>
            <a:r>
              <a:rPr lang="el-GR" sz="2800" dirty="0" smtClean="0"/>
              <a:t>  </a:t>
            </a:r>
            <a:r>
              <a:rPr lang="el-GR" sz="2800" dirty="0" err="1" smtClean="0"/>
              <a:t>ht</a:t>
            </a:r>
            <a:r>
              <a:rPr lang="el-GR" sz="2800" dirty="0" smtClean="0"/>
              <a:t> 1981</a:t>
            </a:r>
          </a:p>
          <a:p>
            <a:pPr>
              <a:defRPr/>
            </a:pPr>
            <a:r>
              <a:rPr lang="el-GR" sz="2800" dirty="0" err="1" smtClean="0"/>
              <a:t>Mathiowetz</a:t>
            </a:r>
            <a:r>
              <a:rPr lang="el-GR" sz="2800" dirty="0" smtClean="0"/>
              <a:t> 1984,5,6</a:t>
            </a:r>
          </a:p>
          <a:p>
            <a:pPr>
              <a:defRPr/>
            </a:pPr>
            <a:r>
              <a:rPr lang="el-GR" sz="2800" dirty="0" err="1" smtClean="0"/>
              <a:t>Apfel</a:t>
            </a:r>
            <a:r>
              <a:rPr lang="el-GR" sz="2800" dirty="0" smtClean="0"/>
              <a:t>  1994</a:t>
            </a:r>
          </a:p>
          <a:p>
            <a:pPr>
              <a:defRPr/>
            </a:pPr>
            <a:r>
              <a:rPr lang="el-GR" sz="2800" dirty="0" err="1" smtClean="0"/>
              <a:t>Su</a:t>
            </a:r>
            <a:r>
              <a:rPr lang="el-GR" sz="2800" dirty="0" smtClean="0"/>
              <a:t> </a:t>
            </a:r>
            <a:r>
              <a:rPr lang="el-GR" sz="2800" dirty="0" err="1" smtClean="0"/>
              <a:t>c.Y</a:t>
            </a:r>
            <a:r>
              <a:rPr lang="el-GR" sz="2800" dirty="0" smtClean="0"/>
              <a:t> 1995</a:t>
            </a:r>
          </a:p>
          <a:p>
            <a:pPr>
              <a:defRPr/>
            </a:pPr>
            <a:r>
              <a:rPr lang="el-GR" sz="2800" dirty="0" err="1" smtClean="0"/>
              <a:t>Hanten</a:t>
            </a:r>
            <a:r>
              <a:rPr lang="el-GR" sz="2800" dirty="0" smtClean="0"/>
              <a:t> 1999</a:t>
            </a:r>
          </a:p>
        </p:txBody>
      </p:sp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159509"/>
              </p:ext>
            </p:extLst>
          </p:nvPr>
        </p:nvGraphicFramePr>
        <p:xfrm>
          <a:off x="467544" y="3279221"/>
          <a:ext cx="2971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Έγγραφο " r:id="rId8" imgW="3142488" imgH="2264664" progId="Word.Document.8">
                  <p:embed/>
                </p:oleObj>
              </mc:Choice>
              <mc:Fallback>
                <p:oleObj name="Έγγραφο " r:id="rId8" imgW="3142488" imgH="2264664" progId="Word.Document.8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279221"/>
                        <a:ext cx="2971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501087"/>
              </p:ext>
            </p:extLst>
          </p:nvPr>
        </p:nvGraphicFramePr>
        <p:xfrm>
          <a:off x="467544" y="5136292"/>
          <a:ext cx="2971800" cy="147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Έγγραφο " r:id="rId11" imgW="2392680" imgH="1399032" progId="Word.Document.8">
                  <p:embed/>
                </p:oleObj>
              </mc:Choice>
              <mc:Fallback>
                <p:oleObj name="Έγγραφο " r:id="rId11" imgW="2392680" imgH="1399032" progId="Word.Document.8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136292"/>
                        <a:ext cx="2971800" cy="1474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20539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r>
              <a:rPr lang="el-GR" b="1" dirty="0" smtClean="0">
                <a:solidFill>
                  <a:srgbClr val="800000"/>
                </a:solidFill>
              </a:rPr>
              <a:t/>
            </a:r>
            <a:br>
              <a:rPr lang="el-GR" b="1" dirty="0" smtClean="0">
                <a:solidFill>
                  <a:srgbClr val="800000"/>
                </a:solidFill>
              </a:rPr>
            </a:br>
            <a:r>
              <a:rPr lang="el-GR" b="1" dirty="0" smtClean="0">
                <a:solidFill>
                  <a:srgbClr val="800000"/>
                </a:solidFill>
              </a:rPr>
              <a:t>Πρόγραμμα ασκήσεων</a:t>
            </a:r>
            <a:endParaRPr lang="el-GR" dirty="0" smtClean="0"/>
          </a:p>
        </p:txBody>
      </p:sp>
      <p:sp>
        <p:nvSpPr>
          <p:cNvPr id="512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2356048"/>
          </a:xfrm>
        </p:spPr>
        <p:txBody>
          <a:bodyPr/>
          <a:lstStyle/>
          <a:p>
            <a:r>
              <a:rPr lang="el-GR" sz="2400" dirty="0" smtClean="0"/>
              <a:t>Προθέρμανση</a:t>
            </a:r>
          </a:p>
          <a:p>
            <a:r>
              <a:rPr lang="el-GR" sz="2400" dirty="0" err="1" smtClean="0"/>
              <a:t>Αυτοδιάταση</a:t>
            </a:r>
            <a:endParaRPr lang="el-GR" sz="2400" dirty="0" smtClean="0"/>
          </a:p>
          <a:p>
            <a:r>
              <a:rPr lang="el-GR" sz="2400" dirty="0" smtClean="0"/>
              <a:t>Βασικό πρόγραμμα 1</a:t>
            </a:r>
          </a:p>
          <a:p>
            <a:r>
              <a:rPr lang="el-GR" sz="2400" dirty="0" smtClean="0"/>
              <a:t>Βασικό πρόγραμμα 2</a:t>
            </a:r>
          </a:p>
          <a:p>
            <a:r>
              <a:rPr lang="el-GR" sz="2400" dirty="0" err="1" smtClean="0"/>
              <a:t>Αυτοδιάταση</a:t>
            </a:r>
            <a:endParaRPr lang="el-GR" sz="2400" dirty="0" smtClean="0"/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val="2526833390"/>
              </p:ext>
            </p:extLst>
          </p:nvPr>
        </p:nvGraphicFramePr>
        <p:xfrm>
          <a:off x="3849445" y="1481556"/>
          <a:ext cx="2214483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Έγγραφο " r:id="rId5" imgW="2164080" imgH="1548384" progId="Word.Document.8">
                  <p:embed/>
                </p:oleObj>
              </mc:Choice>
              <mc:Fallback>
                <p:oleObj name="Έγγραφο " r:id="rId5" imgW="2164080" imgH="1548384" progId="Word.Document.8">
                  <p:embed/>
                  <p:pic>
                    <p:nvPicPr>
                      <p:cNvPr id="0" name="Picture 8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445" y="1481556"/>
                        <a:ext cx="2214483" cy="152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349407"/>
              </p:ext>
            </p:extLst>
          </p:nvPr>
        </p:nvGraphicFramePr>
        <p:xfrm>
          <a:off x="6382839" y="1628800"/>
          <a:ext cx="2149600" cy="148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Έγγραφο " r:id="rId8" imgW="2505456" imgH="1402080" progId="Word.Document.8">
                  <p:embed/>
                </p:oleObj>
              </mc:Choice>
              <mc:Fallback>
                <p:oleObj name="Έγγραφο " r:id="rId8" imgW="2505456" imgH="1402080" progId="Word.Document.8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2839" y="1628800"/>
                        <a:ext cx="2149600" cy="148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117976"/>
              </p:ext>
            </p:extLst>
          </p:nvPr>
        </p:nvGraphicFramePr>
        <p:xfrm>
          <a:off x="3854129" y="3124200"/>
          <a:ext cx="220980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Έγγραφο " r:id="rId11" imgW="2505456" imgH="1527048" progId="Word.Document.8">
                  <p:embed/>
                </p:oleObj>
              </mc:Choice>
              <mc:Fallback>
                <p:oleObj name="Έγγραφο " r:id="rId11" imgW="2505456" imgH="1527048" progId="Word.Document.8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129" y="3124200"/>
                        <a:ext cx="2209800" cy="15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300043"/>
              </p:ext>
            </p:extLst>
          </p:nvPr>
        </p:nvGraphicFramePr>
        <p:xfrm>
          <a:off x="6378545" y="3241257"/>
          <a:ext cx="215389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Έγγραφο " r:id="rId14" imgW="2505456" imgH="1901952" progId="Word.Document.8">
                  <p:embed/>
                </p:oleObj>
              </mc:Choice>
              <mc:Fallback>
                <p:oleObj name="Έγγραφο " r:id="rId14" imgW="2505456" imgH="1901952" progId="Word.Document.8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45" y="3241257"/>
                        <a:ext cx="215389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856867"/>
              </p:ext>
            </p:extLst>
          </p:nvPr>
        </p:nvGraphicFramePr>
        <p:xfrm>
          <a:off x="3860909" y="4765257"/>
          <a:ext cx="2203019" cy="152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Έγγραφο " r:id="rId17" imgW="1706880" imgH="1011936" progId="Word.Document.8">
                  <p:embed/>
                </p:oleObj>
              </mc:Choice>
              <mc:Fallback>
                <p:oleObj name="Έγγραφο " r:id="rId17" imgW="1706880" imgH="1011936" progId="Word.Document.8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909" y="4765257"/>
                        <a:ext cx="2203019" cy="15239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358092"/>
              </p:ext>
            </p:extLst>
          </p:nvPr>
        </p:nvGraphicFramePr>
        <p:xfrm>
          <a:off x="6378544" y="4902318"/>
          <a:ext cx="2153895" cy="152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Έγγραφο " r:id="rId20" imgW="2487168" imgH="1380744" progId="Word.Document.8">
                  <p:embed/>
                </p:oleObj>
              </mc:Choice>
              <mc:Fallback>
                <p:oleObj name="Έγγραφο " r:id="rId20" imgW="2487168" imgH="1380744" progId="Word.Document.8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44" y="4902318"/>
                        <a:ext cx="2153895" cy="15206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Ορθογώνιο 1"/>
          <p:cNvSpPr/>
          <p:nvPr/>
        </p:nvSpPr>
        <p:spPr>
          <a:xfrm>
            <a:off x="1045373" y="3725243"/>
            <a:ext cx="2626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dirty="0">
                <a:latin typeface="+mn-lt"/>
              </a:rPr>
              <a:t>Medical school University of </a:t>
            </a:r>
            <a:r>
              <a:rPr lang="en-US" dirty="0" err="1">
                <a:latin typeface="+mn-lt"/>
              </a:rPr>
              <a:t>Ohaio</a:t>
            </a:r>
            <a:r>
              <a:rPr lang="en-US" dirty="0">
                <a:latin typeface="+mn-lt"/>
              </a:rPr>
              <a:t> 2004                               </a:t>
            </a:r>
            <a:endParaRPr lang="el-GR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40148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DSC0169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4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SC0169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5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:\Users\ΓΕΩΡΓΙΑ\Documents\αρθριτιδες\αρθεικον\883400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614" y="3933056"/>
            <a:ext cx="3096345" cy="219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C:\Users\ΓΕΩΡΓΙΑ\Documents\αρθριτιδες\αρθεικον\883400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540874"/>
            <a:ext cx="3167342" cy="21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Θεραπευτική Άσκηση</a:t>
            </a:r>
            <a:br>
              <a:rPr lang="el-GR" dirty="0" smtClean="0"/>
            </a:br>
            <a:r>
              <a:rPr lang="el-GR" sz="1800" dirty="0" smtClean="0"/>
              <a:t>δεν είναι αυτό που βλέπει ο </a:t>
            </a:r>
            <a:r>
              <a:rPr lang="el-GR" sz="1800" dirty="0" err="1" smtClean="0"/>
              <a:t>φυσ</a:t>
            </a:r>
            <a:r>
              <a:rPr lang="el-GR" sz="1800" dirty="0" smtClean="0"/>
              <a:t>/ης, αλλά αυτό που νοιώθει ο εξασκούμενος</a:t>
            </a:r>
            <a:endParaRPr lang="el-GR" sz="1800" dirty="0"/>
          </a:p>
        </p:txBody>
      </p:sp>
      <p:pic>
        <p:nvPicPr>
          <p:cNvPr id="47108" name="Picture 3" descr="C:\Users\ΓΕΩΡΓΙΑ\Documents\αρθριτιδες\αρθεικον\8834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3933056"/>
            <a:ext cx="3169362" cy="2194444"/>
          </a:xfrm>
        </p:spPr>
      </p:pic>
      <p:pic>
        <p:nvPicPr>
          <p:cNvPr id="47109" name="Picture 2" descr="C:\Users\ΓΕΩΡΓΙΑ\Documents\αρθριτιδες\αρθεικον\8834000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615" y="1540874"/>
            <a:ext cx="3096345" cy="21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54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</a:t>
            </a:r>
            <a:br>
              <a:rPr lang="el-GR" dirty="0" smtClean="0"/>
            </a:br>
            <a:r>
              <a:rPr lang="el-GR" dirty="0" smtClean="0"/>
              <a:t>&amp; λειτουργική αποκατάσταση</a:t>
            </a:r>
            <a:endParaRPr lang="en-US" dirty="0"/>
          </a:p>
        </p:txBody>
      </p:sp>
      <p:pic>
        <p:nvPicPr>
          <p:cNvPr id="48131" name="Picture 8" descr="hilton 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809" y="4149080"/>
            <a:ext cx="2913611" cy="2186247"/>
          </a:xfrm>
        </p:spPr>
      </p:pic>
      <p:sp>
        <p:nvSpPr>
          <p:cNvPr id="48130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3744" y="1700808"/>
            <a:ext cx="4038600" cy="4525963"/>
          </a:xfrm>
        </p:spPr>
        <p:txBody>
          <a:bodyPr/>
          <a:lstStyle/>
          <a:p>
            <a:r>
              <a:rPr lang="en-US" sz="2400" dirty="0" smtClean="0"/>
              <a:t>Functional exercises for neuromuscular coordination</a:t>
            </a:r>
          </a:p>
          <a:p>
            <a:r>
              <a:rPr lang="en-US" sz="2400" dirty="0" smtClean="0"/>
              <a:t>The taping is not necessary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None/>
            </a:pPr>
            <a:r>
              <a:rPr lang="en-US" sz="2400" dirty="0" smtClean="0"/>
              <a:t>“overuse syndromes hand therapy approach” </a:t>
            </a:r>
            <a:r>
              <a:rPr lang="en-US" sz="2400" dirty="0" err="1" smtClean="0"/>
              <a:t>G.Petta</a:t>
            </a:r>
            <a:r>
              <a:rPr lang="en-US" sz="2400" dirty="0" smtClean="0"/>
              <a:t> Samos 2005 </a:t>
            </a:r>
            <a:endParaRPr lang="el-GR" sz="2400" dirty="0" smtClean="0"/>
          </a:p>
          <a:p>
            <a:pPr>
              <a:buFontTx/>
              <a:buNone/>
            </a:pPr>
            <a:endParaRPr lang="el-GR" sz="2400" dirty="0" smtClean="0"/>
          </a:p>
        </p:txBody>
      </p:sp>
      <p:pic>
        <p:nvPicPr>
          <p:cNvPr id="48132" name="Picture 9" descr="hilton 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155" y="1776214"/>
            <a:ext cx="2916237" cy="2187575"/>
          </a:xfr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1628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Εφαρμογές ανά ηλικία-προσαρμογές</a:t>
            </a: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931771"/>
              </p:ext>
            </p:extLst>
          </p:nvPr>
        </p:nvGraphicFramePr>
        <p:xfrm>
          <a:off x="581043" y="2132856"/>
          <a:ext cx="3558909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Εικόνα bitmap" r:id="rId3" imgW="4742857" imgH="3704762" progId="PBrush">
                  <p:embed/>
                </p:oleObj>
              </mc:Choice>
              <mc:Fallback>
                <p:oleObj name="Εικόνα bitmap" r:id="rId3" imgW="4742857" imgH="3704762" progId="PBrush">
                  <p:embed/>
                  <p:pic>
                    <p:nvPicPr>
                      <p:cNvPr id="0" name="Picture 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43" y="2132856"/>
                        <a:ext cx="3558909" cy="280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Grp="1"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val="486588028"/>
              </p:ext>
            </p:extLst>
          </p:nvPr>
        </p:nvGraphicFramePr>
        <p:xfrm>
          <a:off x="4594813" y="2132856"/>
          <a:ext cx="4013200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Εικόνα bitmap" r:id="rId5" imgW="2857899" imgH="2000000" progId="PBrush">
                  <p:embed/>
                </p:oleObj>
              </mc:Choice>
              <mc:Fallback>
                <p:oleObj name="Εικόνα bitmap" r:id="rId5" imgW="2857899" imgH="2000000" progId="PBrush">
                  <p:embed/>
                  <p:pic>
                    <p:nvPicPr>
                      <p:cNvPr id="0" name="Picture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813" y="2132856"/>
                        <a:ext cx="4013200" cy="280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6847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Φυσιολογία της Άσκησης </a:t>
            </a:r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Πλεονεκτήματα </a:t>
            </a:r>
            <a:r>
              <a:rPr lang="el-GR" dirty="0" err="1"/>
              <a:t>vs</a:t>
            </a:r>
            <a:r>
              <a:rPr lang="el-GR" dirty="0"/>
              <a:t> Μειονεκτήματα Διαφορετικών Τύπων Συστολής  Άσκησης Αντίστασης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05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Εφαρμογές ανά ηλικία-προσαρμογές</a:t>
            </a:r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101973"/>
              </p:ext>
            </p:extLst>
          </p:nvPr>
        </p:nvGraphicFramePr>
        <p:xfrm>
          <a:off x="1133940" y="1916832"/>
          <a:ext cx="3174634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Photo Editor Photo" r:id="rId3" imgW="4915586" imgH="6458852" progId="">
                  <p:embed/>
                </p:oleObj>
              </mc:Choice>
              <mc:Fallback>
                <p:oleObj name="Photo Editor Photo" r:id="rId3" imgW="4915586" imgH="6458852" progId="">
                  <p:embed/>
                  <p:pic>
                    <p:nvPicPr>
                      <p:cNvPr id="0" name="Picture 2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940" y="1916832"/>
                        <a:ext cx="3174634" cy="417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Grp="1"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val="1627296198"/>
              </p:ext>
            </p:extLst>
          </p:nvPr>
        </p:nvGraphicFramePr>
        <p:xfrm>
          <a:off x="4499992" y="1916832"/>
          <a:ext cx="3402012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Photo Editor Photo" r:id="rId5" imgW="5800000" imgH="7114286" progId="">
                  <p:embed/>
                </p:oleObj>
              </mc:Choice>
              <mc:Fallback>
                <p:oleObj name="Photo Editor Photo" r:id="rId5" imgW="5800000" imgH="7114286" progId="">
                  <p:embed/>
                  <p:pic>
                    <p:nvPicPr>
                      <p:cNvPr id="0" name="Picture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916832"/>
                        <a:ext cx="3402012" cy="417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8809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Εφαρμογές ανά ηλικία-προσαρμογές</a:t>
            </a:r>
            <a:endParaRPr lang="el-GR" dirty="0"/>
          </a:p>
        </p:txBody>
      </p:sp>
      <p:pic>
        <p:nvPicPr>
          <p:cNvPr id="44034" name="Picture 2" descr="C:\Users\ΓΕΩΡΓΙΑ\Documents\αρθριτιδες\αρθεικον\88340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8144" y="1772816"/>
            <a:ext cx="2531546" cy="433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35" name="Picture 3" descr="C:\Users\ΓΕΩΡΓΙΑ\Documents\αρθριτιδες\αρθεικον\883400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560" y="1772816"/>
            <a:ext cx="3744416" cy="4354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3449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70047"/>
              </p:ext>
            </p:extLst>
          </p:nvPr>
        </p:nvGraphicFramePr>
        <p:xfrm>
          <a:off x="683568" y="1412777"/>
          <a:ext cx="7776864" cy="51845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3064"/>
                <a:gridCol w="3191860"/>
                <a:gridCol w="3031940"/>
              </a:tblGrid>
              <a:tr h="8426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Χρώμα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Δύναμη σε 100% διάταση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Δύναμη σε 200% διάταση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9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κίτρινο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3,78 Ν ~ 0,378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6,0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0.6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</a:tr>
              <a:tr h="947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κόκκινο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13,22 Ν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1.322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99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πράσινο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20,87 Ν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2.087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31.8 N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3.18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47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μπλε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27,19 Ν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2.719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99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μαύρο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29,55 Ν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2.955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46.9 N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4.69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947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ασημί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 charset="0"/>
                        <a:cs typeface="Tahom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45,35 Ν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4.535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kgr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Εφαρμογές ανά ηλικία-προσαρμογές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55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Γεωργία </a:t>
            </a:r>
            <a:r>
              <a:rPr lang="el-GR" sz="2000" dirty="0" err="1" smtClean="0"/>
              <a:t>Πέττα</a:t>
            </a:r>
            <a:r>
              <a:rPr lang="el-GR" sz="2000" dirty="0" smtClean="0"/>
              <a:t> 2014. Γεωργία </a:t>
            </a:r>
            <a:r>
              <a:rPr lang="el-GR" sz="2000" dirty="0" err="1" smtClean="0"/>
              <a:t>Πέττα</a:t>
            </a:r>
            <a:r>
              <a:rPr lang="el-GR" sz="2000" dirty="0" smtClean="0"/>
              <a:t>. «Φυσικοθεραπεία σε ειδικές πληθυσμιακές μονάδες. </a:t>
            </a:r>
            <a:r>
              <a:rPr lang="el-GR" sz="2000" dirty="0"/>
              <a:t>Ενότητα </a:t>
            </a:r>
            <a:r>
              <a:rPr lang="en-US" sz="2000" dirty="0" smtClean="0"/>
              <a:t>2</a:t>
            </a:r>
            <a:r>
              <a:rPr lang="el-GR" sz="2000" dirty="0" smtClean="0"/>
              <a:t>: </a:t>
            </a:r>
            <a:r>
              <a:rPr lang="el-GR" sz="2000" dirty="0"/>
              <a:t>Θεραπευτική </a:t>
            </a:r>
            <a:r>
              <a:rPr lang="el-GR" sz="2000" dirty="0" smtClean="0"/>
              <a:t>Άσκηση</a:t>
            </a:r>
            <a:r>
              <a:rPr lang="en-US" sz="2000" dirty="0" smtClean="0"/>
              <a:t>, </a:t>
            </a:r>
            <a:r>
              <a:rPr lang="el-GR" sz="2000" dirty="0" smtClean="0"/>
              <a:t>Φυσιολογία και Ειδικά Θέματα».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4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 smtClean="0"/>
              <a:t>Δ</a:t>
            </a:r>
            <a:r>
              <a:rPr lang="en-US" sz="2000" dirty="0" smtClean="0"/>
              <a:t>ια</a:t>
            </a:r>
            <a:r>
              <a:rPr lang="el-GR" sz="2000" dirty="0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Ισομετρική συστολή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430591" y="1484784"/>
            <a:ext cx="3997393" cy="454818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el-GR" sz="2200" dirty="0" smtClean="0"/>
              <a:t>Άσκηση χωρίς κίνηση </a:t>
            </a:r>
            <a:r>
              <a:rPr lang="el-GR" sz="1800" dirty="0" smtClean="0"/>
              <a:t>(όταν αυτή υποχρεωτικά δεν επιτρέπεται)</a:t>
            </a:r>
          </a:p>
          <a:p>
            <a:pPr eaLnBrk="1" hangingPunct="1"/>
            <a:r>
              <a:rPr lang="el-GR" sz="2200" dirty="0" smtClean="0"/>
              <a:t>Δεν Απαιτούνται Εργαλεία</a:t>
            </a:r>
          </a:p>
          <a:p>
            <a:pPr eaLnBrk="1" hangingPunct="1"/>
            <a:r>
              <a:rPr lang="el-GR" sz="2200" dirty="0" smtClean="0"/>
              <a:t>Υψηλή Ενεργοποίηση των Μυών</a:t>
            </a:r>
          </a:p>
          <a:p>
            <a:pPr eaLnBrk="1" hangingPunct="1"/>
            <a:r>
              <a:rPr lang="el-GR" sz="2200" dirty="0" smtClean="0"/>
              <a:t>Μέγιστη Ισομετρική Προσπάθεια </a:t>
            </a:r>
          </a:p>
          <a:p>
            <a:pPr eaLnBrk="1" hangingPunct="1"/>
            <a:r>
              <a:rPr lang="el-GR" sz="2200" dirty="0" smtClean="0"/>
              <a:t>Έντονη Αναλγητική Επίδραση</a:t>
            </a:r>
          </a:p>
          <a:p>
            <a:pPr eaLnBrk="1" hangingPunct="1"/>
            <a:endParaRPr lang="el-GR" sz="2200" dirty="0" smtClean="0"/>
          </a:p>
        </p:txBody>
      </p:sp>
      <p:sp>
        <p:nvSpPr>
          <p:cNvPr id="33796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4716016" y="1484784"/>
            <a:ext cx="3950078" cy="4548188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el-GR" sz="2200" dirty="0" smtClean="0"/>
              <a:t>Η Αύξηση της Δύναμης Πραγματοποιείται μόνο στη Γωνία που Εφαρμόζεται</a:t>
            </a:r>
          </a:p>
          <a:p>
            <a:pPr eaLnBrk="1" hangingPunct="1"/>
            <a:r>
              <a:rPr lang="el-GR" sz="2200" dirty="0" smtClean="0"/>
              <a:t>Πρόγραμμα Αποκατάστασης μόνο με Ισομετρικές Ασκήσεις δεν Νοείται</a:t>
            </a:r>
          </a:p>
          <a:p>
            <a:pPr eaLnBrk="1" hangingPunct="1"/>
            <a:endParaRPr lang="el-GR" sz="22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0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Ισοτονική συστολή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3970784" cy="4752528"/>
          </a:xfrm>
          <a:solidFill>
            <a:schemeClr val="accent1">
              <a:lumMod val="20000"/>
              <a:lumOff val="80000"/>
            </a:schemeClr>
          </a:solidFill>
          <a:ln cap="flat" algn="ctr"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Άσκηση που Απαιτεί Κίνηση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Εκτελείται με Αλτήρες, Όργανα, Ελαστικούς Ιμάντες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Μετάπτωση Του Τύπου των Μυϊκών Ινών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Αναλγητική Δράση (&lt;της ισομετρικής)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Περιλαμβάνει τη </a:t>
            </a:r>
            <a:r>
              <a:rPr lang="el-GR" sz="2200" dirty="0" err="1" smtClean="0"/>
              <a:t>Σύγκεντρη</a:t>
            </a:r>
            <a:r>
              <a:rPr lang="el-GR" sz="2200" dirty="0" smtClean="0"/>
              <a:t> και Έκκεντρη Συστολή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Άσκηση σε πολλές Αρθρώσεις Ταυτόχρονα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Κ.Κ.Α. και Α.Κ.Α.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16016" y="1484784"/>
            <a:ext cx="3981128" cy="4752528"/>
          </a:xfrm>
          <a:solidFill>
            <a:schemeClr val="accent2">
              <a:lumMod val="20000"/>
              <a:lumOff val="80000"/>
            </a:schemeClr>
          </a:solidFill>
          <a:ln cap="flat" algn="ctr">
            <a:noFill/>
          </a:ln>
        </p:spPr>
        <p:txBody>
          <a:bodyPr/>
          <a:lstStyle/>
          <a:p>
            <a:pPr eaLnBrk="1" hangingPunct="1"/>
            <a:r>
              <a:rPr lang="el-GR" sz="2200" dirty="0" smtClean="0"/>
              <a:t>Άσκηση με βάση το Ασθενέστερο Σημείο της Τροχιάς Κίνησης</a:t>
            </a:r>
          </a:p>
          <a:p>
            <a:pPr eaLnBrk="1" hangingPunct="1"/>
            <a:r>
              <a:rPr lang="el-GR" sz="2200" dirty="0" smtClean="0"/>
              <a:t>Οι Δυνατοί Μύες Συμπαρασύρουν τους Αδύνατους</a:t>
            </a:r>
          </a:p>
          <a:p>
            <a:pPr eaLnBrk="1" hangingPunct="1"/>
            <a:r>
              <a:rPr lang="el-GR" sz="2200" dirty="0" smtClean="0"/>
              <a:t>Αδυναμία Μέτρησης Έργου και Ισχύος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0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err="1" smtClean="0"/>
              <a:t>Ισοκινητική</a:t>
            </a:r>
            <a:r>
              <a:rPr lang="el-GR" dirty="0" smtClean="0"/>
              <a:t> συστολή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484784"/>
            <a:ext cx="3754760" cy="4752528"/>
          </a:xfrm>
          <a:solidFill>
            <a:schemeClr val="accent1">
              <a:lumMod val="20000"/>
              <a:lumOff val="80000"/>
            </a:schemeClr>
          </a:solidFill>
          <a:ln cap="flat" algn="ctr"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Ειδικευμένη Άσκηση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Προσαρμοσμένη Αντίσταση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el-GR" sz="2200" dirty="0" smtClean="0"/>
              <a:t>Ασφάλεια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itchFamily="2" charset="2"/>
              <a:buChar char="¢"/>
            </a:pPr>
            <a:r>
              <a:rPr lang="el-GR" sz="2200" dirty="0" smtClean="0"/>
              <a:t>Μέτρηση της Δύναμης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Άσκηση Ασθενών Μυών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Περιλαμβάνει τη </a:t>
            </a:r>
            <a:r>
              <a:rPr lang="el-GR" sz="2200" dirty="0" err="1" smtClean="0"/>
              <a:t>Σύγκεντρη</a:t>
            </a:r>
            <a:r>
              <a:rPr lang="el-GR" sz="2200" dirty="0" smtClean="0"/>
              <a:t> και Έκκεντρη Συστολή</a:t>
            </a:r>
          </a:p>
          <a:p>
            <a:pPr eaLnBrk="1" hangingPunct="1">
              <a:lnSpc>
                <a:spcPct val="90000"/>
              </a:lnSpc>
            </a:pPr>
            <a:r>
              <a:rPr lang="el-GR" sz="2200" dirty="0" smtClean="0"/>
              <a:t>Μέτρηση Ροπής, Έργου και Ισχύος</a:t>
            </a:r>
          </a:p>
          <a:p>
            <a:pPr eaLnBrk="1" hangingPunct="1">
              <a:lnSpc>
                <a:spcPct val="90000"/>
              </a:lnSpc>
            </a:pPr>
            <a:endParaRPr lang="el-GR" sz="2200" dirty="0" smtClean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572000" y="1484784"/>
            <a:ext cx="4087526" cy="4752528"/>
          </a:xfrm>
          <a:solidFill>
            <a:schemeClr val="accent2">
              <a:lumMod val="20000"/>
              <a:lumOff val="80000"/>
            </a:schemeClr>
          </a:solidFill>
          <a:ln cap="flat" algn="ctr">
            <a:noFill/>
          </a:ln>
        </p:spPr>
        <p:txBody>
          <a:bodyPr/>
          <a:lstStyle/>
          <a:p>
            <a:pPr eaLnBrk="1" hangingPunct="1"/>
            <a:r>
              <a:rPr lang="el-GR" sz="2200" smtClean="0"/>
              <a:t>Μέτρηση σε ένα επίπεδο και ένα άξονα</a:t>
            </a:r>
          </a:p>
          <a:p>
            <a:pPr eaLnBrk="1" hangingPunct="1"/>
            <a:r>
              <a:rPr lang="el-GR" sz="2200" smtClean="0"/>
              <a:t>Άσκηση σε Α.Κ.Α. κυρίως</a:t>
            </a:r>
          </a:p>
          <a:p>
            <a:pPr eaLnBrk="1" hangingPunct="1"/>
            <a:r>
              <a:rPr lang="el-GR" sz="2200" smtClean="0"/>
              <a:t>Κόστος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28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4785"/>
            <a:ext cx="7772400" cy="352839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el-GR" dirty="0" smtClean="0"/>
              <a:t>Θεραπευτική Άσκηση </a:t>
            </a: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Αδροί κανόνες στην εκτέλεση των ασκήσεων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5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 smtClean="0"/>
              <a:t>Θεραπευτική Άσκηση 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Πρόληψη για την αποφυγή επιπλοκών</a:t>
            </a:r>
            <a:endParaRPr lang="el-GR" sz="4000" dirty="0" smtClean="0"/>
          </a:p>
        </p:txBody>
      </p:sp>
      <p:sp>
        <p:nvSpPr>
          <p:cNvPr id="22016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sz="2800" b="1" dirty="0" smtClean="0">
                <a:solidFill>
                  <a:srgbClr val="820000"/>
                </a:solidFill>
              </a:rPr>
              <a:t>Κάθε πρόγραμμα άσκησης θα πρέπει να ξεκινά με:</a:t>
            </a:r>
          </a:p>
          <a:p>
            <a:pPr eaLnBrk="1" hangingPunct="1">
              <a:buFont typeface="Arial" charset="0"/>
              <a:buNone/>
            </a:pPr>
            <a:endParaRPr lang="el-GR" sz="1400" b="1" dirty="0" smtClean="0">
              <a:solidFill>
                <a:srgbClr val="97D1A9"/>
              </a:solidFill>
            </a:endParaRP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el-GR" sz="2800" b="1" dirty="0" smtClean="0"/>
              <a:t>α)</a:t>
            </a:r>
            <a:r>
              <a:rPr lang="el-GR" sz="2800" b="1" dirty="0" smtClean="0">
                <a:solidFill>
                  <a:srgbClr val="97D1A9"/>
                </a:solidFill>
              </a:rPr>
              <a:t> </a:t>
            </a:r>
            <a:r>
              <a:rPr lang="el-GR" sz="2800" b="1" dirty="0" smtClean="0">
                <a:solidFill>
                  <a:srgbClr val="820000"/>
                </a:solidFill>
              </a:rPr>
              <a:t>την προθέρμανση</a:t>
            </a: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el-GR" sz="2800" b="1" dirty="0" smtClean="0"/>
              <a:t>β) να συνεχίζει με </a:t>
            </a:r>
            <a:r>
              <a:rPr lang="el-GR" sz="2800" b="1" dirty="0" smtClean="0">
                <a:solidFill>
                  <a:srgbClr val="820000"/>
                </a:solidFill>
              </a:rPr>
              <a:t>την τεχνική </a:t>
            </a:r>
            <a:r>
              <a:rPr lang="el-GR" sz="2800" b="1" dirty="0" smtClean="0"/>
              <a:t>και </a:t>
            </a: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el-GR" sz="2800" b="1" dirty="0" smtClean="0"/>
              <a:t>γ) να τελειώνει με </a:t>
            </a:r>
            <a:r>
              <a:rPr lang="el-GR" sz="2800" b="1" dirty="0" smtClean="0">
                <a:solidFill>
                  <a:srgbClr val="820000"/>
                </a:solidFill>
              </a:rPr>
              <a:t>την αποθέρμανση</a:t>
            </a:r>
          </a:p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el-GR" sz="2800" dirty="0" smtClean="0">
                <a:solidFill>
                  <a:srgbClr val="97D1A9"/>
                </a:solidFill>
              </a:rPr>
              <a:t>                                                       </a:t>
            </a:r>
            <a:r>
              <a:rPr lang="el-GR" sz="1600" dirty="0" smtClean="0"/>
              <a:t>(</a:t>
            </a:r>
            <a:r>
              <a:rPr lang="en-US" sz="1600" dirty="0" smtClean="0"/>
              <a:t>Roy S</a:t>
            </a:r>
            <a:r>
              <a:rPr lang="el-GR" sz="1600" dirty="0" smtClean="0"/>
              <a:t>., </a:t>
            </a:r>
            <a:r>
              <a:rPr lang="en-US" sz="1600" dirty="0" smtClean="0"/>
              <a:t>Irvin R</a:t>
            </a:r>
            <a:r>
              <a:rPr lang="el-GR" sz="1600" dirty="0" smtClean="0"/>
              <a:t>., 1983)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32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/>
      <p:bldP spid="2201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</a:t>
            </a:r>
            <a:br>
              <a:rPr lang="el-GR" dirty="0" smtClean="0"/>
            </a:br>
            <a:r>
              <a:rPr lang="el-GR" dirty="0" smtClean="0"/>
              <a:t>Ισομετρική Άσκηση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 smtClean="0"/>
              <a:t>Ζητάμε από τον Ασθενή τη Μέγιστη Δύναμη</a:t>
            </a:r>
          </a:p>
          <a:p>
            <a:pPr eaLnBrk="1" hangingPunct="1"/>
            <a:r>
              <a:rPr lang="el-GR" sz="2800" dirty="0" smtClean="0"/>
              <a:t>Ασκούμε σε πολλές γωνίες</a:t>
            </a:r>
          </a:p>
          <a:p>
            <a:pPr eaLnBrk="1" hangingPunct="1"/>
            <a:r>
              <a:rPr lang="el-GR" sz="2800" dirty="0" smtClean="0"/>
              <a:t>Διατηρούμε κάθε Συστολή Τουλάχιστον για 5 δευτερόλεπτα με μέγιστο τα 10</a:t>
            </a:r>
          </a:p>
          <a:p>
            <a:pPr eaLnBrk="1" hangingPunct="1"/>
            <a:r>
              <a:rPr lang="el-GR" sz="2800" dirty="0" smtClean="0"/>
              <a:t>Ανάμεσα στις Συστολές Παύση για χρονικό διάστημα Διπλό του Χρόνου που Αναλώθηκε στην Άσκηση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12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Θεραπευτική Άσκηση -Ισοτονική Άσκηση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 smtClean="0"/>
              <a:t>Αξιολόγηση της Υπάρχουσας Μυϊκής Δύναμης με βάση τα 10 Μ.Α.Ε. (Μέγιστος Αριθμός Επαναλήψεων)</a:t>
            </a:r>
          </a:p>
          <a:p>
            <a:pPr eaLnBrk="1" hangingPunct="1"/>
            <a:r>
              <a:rPr lang="el-GR" sz="2800" dirty="0" smtClean="0"/>
              <a:t>Επιλογή Προγράμματος Άσκησης (</a:t>
            </a:r>
            <a:r>
              <a:rPr lang="en-US" sz="2800" dirty="0" smtClean="0"/>
              <a:t>Delorme, Oxford </a:t>
            </a:r>
            <a:r>
              <a:rPr lang="el-GR" sz="2800" dirty="0" smtClean="0"/>
              <a:t>κ.ά.)</a:t>
            </a:r>
          </a:p>
          <a:p>
            <a:pPr eaLnBrk="1" hangingPunct="1"/>
            <a:r>
              <a:rPr lang="el-GR" sz="2800" dirty="0" smtClean="0"/>
              <a:t>Χρόνος Παύσης ο Διπλός της Άσκησης</a:t>
            </a:r>
          </a:p>
          <a:p>
            <a:pPr eaLnBrk="1" hangingPunct="1"/>
            <a:r>
              <a:rPr lang="el-GR" sz="2800" dirty="0" smtClean="0"/>
              <a:t>Επαναλήψεις στην Προαποφασισμένη Τροχιά Κίνησης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7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d6213e22b0557aaf34de41591720f96d12416f"/>
  <p:tag name="ISPRING_RESOURCE_PATHS_HASH_PRESENTER" val="de652c51d140bb6759e354d47245b2ea3da97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1087</Words>
  <Application>Microsoft Office PowerPoint</Application>
  <PresentationFormat>Προβολή στην οθόνη (4:3)</PresentationFormat>
  <Paragraphs>195</Paragraphs>
  <Slides>29</Slides>
  <Notes>9</Notes>
  <HiddenSlides>0</HiddenSlides>
  <MMClips>0</MMClips>
  <ScaleCrop>false</ScaleCrop>
  <HeadingPairs>
    <vt:vector size="6" baseType="variant"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29</vt:i4>
      </vt:variant>
    </vt:vector>
  </HeadingPairs>
  <TitlesOfParts>
    <vt:vector size="34" baseType="lpstr">
      <vt:lpstr>OC_template_updated</vt:lpstr>
      <vt:lpstr>1_OC_template_updated</vt:lpstr>
      <vt:lpstr>Έγγραφο </vt:lpstr>
      <vt:lpstr>Εικόνα bitmap</vt:lpstr>
      <vt:lpstr>Photo Editor Photo</vt:lpstr>
      <vt:lpstr>Φυσικοθεραπεία σε ειδικές πληθυσμιακές μονάδες</vt:lpstr>
      <vt:lpstr>Θεραπευτική Άσκηση  Φυσιολογία της Άσκησης </vt:lpstr>
      <vt:lpstr>Θεραπευτική Άσκηση  Ισομετρική συστολή</vt:lpstr>
      <vt:lpstr>Θεραπευτική Άσκηση  Ισοτονική συστολή</vt:lpstr>
      <vt:lpstr>Θεραπευτική Άσκηση  Ισοκινητική συστολή</vt:lpstr>
      <vt:lpstr>Θεραπευτική Άσκηση    Αδροί κανόνες στην εκτέλεση των ασκήσεων</vt:lpstr>
      <vt:lpstr>Θεραπευτική Άσκηση  Πρόληψη για την αποφυγή επιπλοκών</vt:lpstr>
      <vt:lpstr>Θεραπευτική Άσκηση  Ισομετρική Άσκηση</vt:lpstr>
      <vt:lpstr>Θεραπευτική Άσκηση -Ισοτονική Άσκηση</vt:lpstr>
      <vt:lpstr>Θεραπευτική Άσκηση  Πλειομετρική Επανεκπαίδευση</vt:lpstr>
      <vt:lpstr>Θεραπευτική Άσκηση  Όγκος πλειομετρικής άσκησης</vt:lpstr>
      <vt:lpstr>Θεραπευτική Άσκηση  Ελαστικοί Ιμάντες</vt:lpstr>
      <vt:lpstr>Θεραπευτική Άσκηση  Αξιολόγηση - 1η μέτρηση</vt:lpstr>
      <vt:lpstr>Θεραπευτική Άσκηση  Πρόγραμμα ασκήσεων</vt:lpstr>
      <vt:lpstr>Παρουσίαση του PowerPoint</vt:lpstr>
      <vt:lpstr>Παρουσίαση του PowerPoint</vt:lpstr>
      <vt:lpstr>Θεραπευτική Άσκηση δεν είναι αυτό που βλέπει ο φυσ/ης, αλλά αυτό που νοιώθει ο εξασκούμενος</vt:lpstr>
      <vt:lpstr>Θεραπευτική Άσκηση &amp; λειτουργική αποκατάσταση</vt:lpstr>
      <vt:lpstr>Θεραπευτική Άσκηση  Εφαρμογές ανά ηλικία-προσαρμογές</vt:lpstr>
      <vt:lpstr>Θεραπευτική Άσκηση  Εφαρμογές ανά ηλικία-προσαρμογές</vt:lpstr>
      <vt:lpstr>Θεραπευτική Άσκηση  Εφαρμογές ανά ηλικία-προσαρμογές</vt:lpstr>
      <vt:lpstr>Θεραπευτική Άσκηση  Εφαρμογές ανά ηλικία-προσαρμογές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Tagoulis Alexandros</dc:creator>
  <cp:lastModifiedBy>fkaram2</cp:lastModifiedBy>
  <cp:revision>60</cp:revision>
  <dcterms:created xsi:type="dcterms:W3CDTF">2013-03-04T13:35:19Z</dcterms:created>
  <dcterms:modified xsi:type="dcterms:W3CDTF">2015-08-28T11:05:20Z</dcterms:modified>
</cp:coreProperties>
</file>