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9" r:id="rId3"/>
  </p:sldMasterIdLst>
  <p:notesMasterIdLst>
    <p:notesMasterId r:id="rId65"/>
  </p:notesMasterIdLst>
  <p:handoutMasterIdLst>
    <p:handoutMasterId r:id="rId66"/>
  </p:handoutMasterIdLst>
  <p:sldIdLst>
    <p:sldId id="25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257" r:id="rId58"/>
    <p:sldId id="262" r:id="rId59"/>
    <p:sldId id="264" r:id="rId60"/>
    <p:sldId id="320" r:id="rId61"/>
    <p:sldId id="321" r:id="rId62"/>
    <p:sldId id="322" r:id="rId63"/>
    <p:sldId id="323" r:id="rId64"/>
  </p:sldIdLst>
  <p:sldSz cx="9144000" cy="6858000" type="screen4x3"/>
  <p:notesSz cx="7104063" cy="10234613"/>
  <p:custDataLst>
    <p:tags r:id="rId6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70" d="100"/>
          <a:sy n="70" d="100"/>
        </p:scale>
        <p:origin x="152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gs" Target="tags/tag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Dropbox\TEI\&#924;&#913;&#920;&#919;&#924;&#913;&#932;&#913;-&#917;&#929;&#915;&#913;&#931;&#932;&#919;&#929;&#921;&#913;\&#917;&#928;&#921;&#931;&#932;&#919;&#924;&#919;%20&#933;&#923;&#921;&#922;&#937;&#925;%20&#921;&#921;%20(&#920;)\Tabl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Dropbox\TEI\&#924;&#913;&#920;&#919;&#924;&#913;&#932;&#913;-&#917;&#929;&#915;&#913;&#931;&#932;&#919;&#929;&#921;&#913;\&#917;&#928;&#921;&#931;&#932;&#919;&#924;&#919;%20&#933;&#923;&#921;&#922;&#937;&#925;%20&#921;&#921;%20(&#920;)\Tabl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Dropbox\TEI\&#924;&#913;&#920;&#919;&#924;&#913;&#932;&#913;-&#917;&#929;&#915;&#913;&#931;&#932;&#919;&#929;&#921;&#913;\&#917;&#928;&#921;&#931;&#932;&#919;&#924;&#919;%20&#933;&#923;&#921;&#922;&#937;&#925;%20&#921;&#921;%20(&#920;)\Tabl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Dropbox\TEI\&#924;&#913;&#920;&#919;&#924;&#913;&#932;&#913;-&#917;&#929;&#915;&#913;&#931;&#932;&#919;&#929;&#921;&#913;\&#917;&#928;&#921;&#931;&#932;&#919;&#924;&#919;%20&#933;&#923;&#921;&#922;&#937;&#925;%20&#921;&#921;%20(&#920;)\Table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Dropbox\TEI\&#924;&#913;&#920;&#919;&#924;&#913;&#932;&#913;-&#917;&#929;&#915;&#913;&#931;&#932;&#919;&#929;&#921;&#913;\&#917;&#928;&#921;&#931;&#932;&#919;&#924;&#919;%20&#933;&#923;&#921;&#922;&#937;&#925;%20&#921;&#921;%20(&#920;)\&#931;&#933;&#925;&#920;&#917;&#932;&#921;&#922;&#913;%20&#933;&#923;&#921;&#922;&#913;\boiling%20point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1"/>
        <c:ser>
          <c:idx val="0"/>
          <c:order val="0"/>
          <c:tx>
            <c:strRef>
              <c:f>'H2O evap'!$C$1</c:f>
              <c:strCache>
                <c:ptCount val="1"/>
                <c:pt idx="0">
                  <c:v>T</c:v>
                </c:pt>
              </c:strCache>
            </c:strRef>
          </c:tx>
          <c:xVal>
            <c:numRef>
              <c:f>'H2O evap'!$B$2:$B$21</c:f>
              <c:numCache>
                <c:formatCode>General</c:formatCode>
                <c:ptCount val="20"/>
                <c:pt idx="0">
                  <c:v>0</c:v>
                </c:pt>
                <c:pt idx="1">
                  <c:v>10</c:v>
                </c:pt>
                <c:pt idx="2">
                  <c:v>20</c:v>
                </c:pt>
                <c:pt idx="3">
                  <c:v>30</c:v>
                </c:pt>
                <c:pt idx="4">
                  <c:v>40</c:v>
                </c:pt>
                <c:pt idx="5">
                  <c:v>50</c:v>
                </c:pt>
                <c:pt idx="6">
                  <c:v>60</c:v>
                </c:pt>
                <c:pt idx="7">
                  <c:v>70</c:v>
                </c:pt>
                <c:pt idx="8">
                  <c:v>80</c:v>
                </c:pt>
                <c:pt idx="9">
                  <c:v>90</c:v>
                </c:pt>
                <c:pt idx="10">
                  <c:v>100</c:v>
                </c:pt>
                <c:pt idx="11">
                  <c:v>200</c:v>
                </c:pt>
                <c:pt idx="12">
                  <c:v>300</c:v>
                </c:pt>
                <c:pt idx="13">
                  <c:v>400</c:v>
                </c:pt>
                <c:pt idx="14">
                  <c:v>500</c:v>
                </c:pt>
                <c:pt idx="15">
                  <c:v>600</c:v>
                </c:pt>
                <c:pt idx="16">
                  <c:v>650</c:v>
                </c:pt>
                <c:pt idx="17">
                  <c:v>700</c:v>
                </c:pt>
                <c:pt idx="18">
                  <c:v>720</c:v>
                </c:pt>
                <c:pt idx="19">
                  <c:v>730</c:v>
                </c:pt>
              </c:numCache>
            </c:numRef>
          </c:xVal>
          <c:yVal>
            <c:numRef>
              <c:f>'H2O evap'!$C$2:$C$21</c:f>
              <c:numCache>
                <c:formatCode>General</c:formatCode>
                <c:ptCount val="20"/>
                <c:pt idx="0">
                  <c:v>0</c:v>
                </c:pt>
                <c:pt idx="1">
                  <c:v>10</c:v>
                </c:pt>
                <c:pt idx="2">
                  <c:v>20</c:v>
                </c:pt>
                <c:pt idx="3">
                  <c:v>30</c:v>
                </c:pt>
                <c:pt idx="4">
                  <c:v>40</c:v>
                </c:pt>
                <c:pt idx="5">
                  <c:v>50</c:v>
                </c:pt>
                <c:pt idx="6">
                  <c:v>60</c:v>
                </c:pt>
                <c:pt idx="7">
                  <c:v>70</c:v>
                </c:pt>
                <c:pt idx="8">
                  <c:v>80</c:v>
                </c:pt>
                <c:pt idx="9">
                  <c:v>90</c:v>
                </c:pt>
                <c:pt idx="10">
                  <c:v>100</c:v>
                </c:pt>
                <c:pt idx="11">
                  <c:v>100</c:v>
                </c:pt>
                <c:pt idx="12">
                  <c:v>100</c:v>
                </c:pt>
                <c:pt idx="13">
                  <c:v>100</c:v>
                </c:pt>
                <c:pt idx="14">
                  <c:v>100</c:v>
                </c:pt>
                <c:pt idx="15">
                  <c:v>100</c:v>
                </c:pt>
                <c:pt idx="16">
                  <c:v>102</c:v>
                </c:pt>
                <c:pt idx="17">
                  <c:v>110</c:v>
                </c:pt>
                <c:pt idx="18">
                  <c:v>150</c:v>
                </c:pt>
                <c:pt idx="19">
                  <c:v>180</c:v>
                </c:pt>
              </c:numCache>
            </c:numRef>
          </c:yVal>
          <c:smooth val="1"/>
        </c:ser>
        <c:dLbls>
          <c:showLegendKey val="0"/>
          <c:showVal val="0"/>
          <c:showCatName val="0"/>
          <c:showSerName val="0"/>
          <c:showPercent val="0"/>
          <c:showBubbleSize val="0"/>
        </c:dLbls>
        <c:axId val="153136224"/>
        <c:axId val="153136616"/>
      </c:scatterChart>
      <c:valAx>
        <c:axId val="153136224"/>
        <c:scaling>
          <c:orientation val="minMax"/>
        </c:scaling>
        <c:delete val="1"/>
        <c:axPos val="b"/>
        <c:majorGridlines/>
        <c:title>
          <c:tx>
            <c:rich>
              <a:bodyPr/>
              <a:lstStyle/>
              <a:p>
                <a:pPr>
                  <a:defRPr sz="1800"/>
                </a:pPr>
                <a:r>
                  <a:rPr lang="el-GR" sz="1800" dirty="0"/>
                  <a:t>Ενέργεια (</a:t>
                </a:r>
                <a:r>
                  <a:rPr lang="en-US" sz="1800" dirty="0"/>
                  <a:t>cal)</a:t>
                </a:r>
                <a:endParaRPr lang="el-GR" sz="1800" dirty="0"/>
              </a:p>
            </c:rich>
          </c:tx>
          <c:layout/>
          <c:overlay val="1"/>
        </c:title>
        <c:numFmt formatCode="General" sourceLinked="1"/>
        <c:majorTickMark val="cross"/>
        <c:minorTickMark val="cross"/>
        <c:tickLblPos val="nextTo"/>
        <c:crossAx val="153136616"/>
        <c:crosses val="autoZero"/>
        <c:crossBetween val="midCat"/>
      </c:valAx>
      <c:valAx>
        <c:axId val="153136616"/>
        <c:scaling>
          <c:orientation val="minMax"/>
        </c:scaling>
        <c:delete val="1"/>
        <c:axPos val="l"/>
        <c:majorGridlines/>
        <c:title>
          <c:tx>
            <c:rich>
              <a:bodyPr/>
              <a:lstStyle/>
              <a:p>
                <a:pPr>
                  <a:defRPr sz="1800"/>
                </a:pPr>
                <a:r>
                  <a:rPr lang="el-GR" sz="1800" dirty="0"/>
                  <a:t>Θερμοκρασία</a:t>
                </a:r>
                <a:r>
                  <a:rPr lang="el-GR" sz="1800" baseline="0" dirty="0"/>
                  <a:t> </a:t>
                </a:r>
                <a:r>
                  <a:rPr lang="el-GR" sz="1800" b="1" i="0" u="none" strike="noStrike" baseline="0" dirty="0"/>
                  <a:t>°</a:t>
                </a:r>
                <a:r>
                  <a:rPr lang="en-US" sz="1800" b="1" i="0" u="none" strike="noStrike" baseline="0" dirty="0"/>
                  <a:t>C</a:t>
                </a:r>
                <a:endParaRPr lang="el-GR" sz="1800" dirty="0"/>
              </a:p>
            </c:rich>
          </c:tx>
          <c:layout/>
          <c:overlay val="1"/>
        </c:title>
        <c:numFmt formatCode="General" sourceLinked="1"/>
        <c:majorTickMark val="cross"/>
        <c:minorTickMark val="cross"/>
        <c:tickLblPos val="nextTo"/>
        <c:crossAx val="153136224"/>
        <c:crosses val="autoZero"/>
        <c:crossBetween val="midCat"/>
      </c:valAx>
    </c:plotArea>
    <c:plotVisOnly val="1"/>
    <c:dispBlanksAs val="zero"/>
    <c:showDLblsOverMax val="1"/>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l-G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16229221347331"/>
          <c:y val="6.8356299212598587E-2"/>
          <c:w val="0.65962248468941598"/>
          <c:h val="0.67949839603383133"/>
        </c:manualLayout>
      </c:layout>
      <c:scatterChart>
        <c:scatterStyle val="lineMarker"/>
        <c:varyColors val="1"/>
        <c:ser>
          <c:idx val="0"/>
          <c:order val="0"/>
          <c:tx>
            <c:strRef>
              <c:f>Hildebrand!$E$2</c:f>
              <c:strCache>
                <c:ptCount val="1"/>
                <c:pt idx="0">
                  <c:v>% διόγκωση</c:v>
                </c:pt>
              </c:strCache>
            </c:strRef>
          </c:tx>
          <c:spPr>
            <a:ln w="28575">
              <a:noFill/>
            </a:ln>
          </c:spPr>
          <c:xVal>
            <c:numRef>
              <c:f>Hildebrand!$D$3:$D$41</c:f>
              <c:numCache>
                <c:formatCode>0.00</c:formatCode>
                <c:ptCount val="39"/>
                <c:pt idx="0">
                  <c:v>14.4</c:v>
                </c:pt>
                <c:pt idx="1">
                  <c:v>14.9</c:v>
                </c:pt>
                <c:pt idx="3">
                  <c:v>15.3</c:v>
                </c:pt>
                <c:pt idx="4">
                  <c:v>15.4</c:v>
                </c:pt>
                <c:pt idx="5">
                  <c:v>15.8</c:v>
                </c:pt>
                <c:pt idx="6">
                  <c:v>16</c:v>
                </c:pt>
                <c:pt idx="7">
                  <c:v>16.100000000000001</c:v>
                </c:pt>
                <c:pt idx="8">
                  <c:v>16.600000000000001</c:v>
                </c:pt>
                <c:pt idx="9">
                  <c:v>16.8</c:v>
                </c:pt>
                <c:pt idx="10">
                  <c:v>17.100000000000001</c:v>
                </c:pt>
                <c:pt idx="11">
                  <c:v>18</c:v>
                </c:pt>
                <c:pt idx="12">
                  <c:v>18.2</c:v>
                </c:pt>
                <c:pt idx="13">
                  <c:v>18.2</c:v>
                </c:pt>
                <c:pt idx="14">
                  <c:v>18.3</c:v>
                </c:pt>
                <c:pt idx="15">
                  <c:v>18.5</c:v>
                </c:pt>
                <c:pt idx="16">
                  <c:v>18.7</c:v>
                </c:pt>
                <c:pt idx="17">
                  <c:v>18.7</c:v>
                </c:pt>
                <c:pt idx="18">
                  <c:v>18.7</c:v>
                </c:pt>
                <c:pt idx="19">
                  <c:v>19.100000000000001</c:v>
                </c:pt>
                <c:pt idx="20">
                  <c:v>19.3</c:v>
                </c:pt>
                <c:pt idx="21">
                  <c:v>19.7</c:v>
                </c:pt>
                <c:pt idx="22">
                  <c:v>20</c:v>
                </c:pt>
                <c:pt idx="23">
                  <c:v>20.2</c:v>
                </c:pt>
                <c:pt idx="24">
                  <c:v>20.2</c:v>
                </c:pt>
                <c:pt idx="25">
                  <c:v>20.2</c:v>
                </c:pt>
                <c:pt idx="26">
                  <c:v>21.7</c:v>
                </c:pt>
                <c:pt idx="27">
                  <c:v>21.9</c:v>
                </c:pt>
                <c:pt idx="28">
                  <c:v>22.1</c:v>
                </c:pt>
                <c:pt idx="29">
                  <c:v>24.7</c:v>
                </c:pt>
                <c:pt idx="30">
                  <c:v>24.9</c:v>
                </c:pt>
                <c:pt idx="31">
                  <c:v>26.2</c:v>
                </c:pt>
                <c:pt idx="32">
                  <c:v>26.4</c:v>
                </c:pt>
                <c:pt idx="33">
                  <c:v>28.7</c:v>
                </c:pt>
                <c:pt idx="34">
                  <c:v>29.7</c:v>
                </c:pt>
                <c:pt idx="35">
                  <c:v>30.7</c:v>
                </c:pt>
                <c:pt idx="36">
                  <c:v>34.9</c:v>
                </c:pt>
                <c:pt idx="37">
                  <c:v>36.200000000000003</c:v>
                </c:pt>
                <c:pt idx="38">
                  <c:v>48</c:v>
                </c:pt>
              </c:numCache>
            </c:numRef>
          </c:xVal>
          <c:yVal>
            <c:numRef>
              <c:f>Hildebrand!$E$3:$E$41</c:f>
              <c:numCache>
                <c:formatCode>0.00</c:formatCode>
                <c:ptCount val="39"/>
                <c:pt idx="1">
                  <c:v>0.17</c:v>
                </c:pt>
                <c:pt idx="9">
                  <c:v>0.21000000000000021</c:v>
                </c:pt>
                <c:pt idx="14">
                  <c:v>0.70000000000000062</c:v>
                </c:pt>
                <c:pt idx="17">
                  <c:v>8.1</c:v>
                </c:pt>
                <c:pt idx="18">
                  <c:v>1.1700000000000017</c:v>
                </c:pt>
                <c:pt idx="20">
                  <c:v>0.58000000000000007</c:v>
                </c:pt>
                <c:pt idx="21">
                  <c:v>0.4</c:v>
                </c:pt>
                <c:pt idx="23">
                  <c:v>1.34</c:v>
                </c:pt>
                <c:pt idx="27">
                  <c:v>0.45</c:v>
                </c:pt>
                <c:pt idx="31">
                  <c:v>0.2</c:v>
                </c:pt>
                <c:pt idx="34">
                  <c:v>0.18000000000000022</c:v>
                </c:pt>
              </c:numCache>
            </c:numRef>
          </c:yVal>
          <c:smooth val="1"/>
        </c:ser>
        <c:dLbls>
          <c:showLegendKey val="0"/>
          <c:showVal val="0"/>
          <c:showCatName val="0"/>
          <c:showSerName val="0"/>
          <c:showPercent val="0"/>
          <c:showBubbleSize val="0"/>
        </c:dLbls>
        <c:axId val="153135048"/>
        <c:axId val="153135440"/>
      </c:scatterChart>
      <c:valAx>
        <c:axId val="153135048"/>
        <c:scaling>
          <c:orientation val="minMax"/>
          <c:max val="30"/>
          <c:min val="14"/>
        </c:scaling>
        <c:delete val="1"/>
        <c:axPos val="b"/>
        <c:majorGridlines/>
        <c:minorGridlines/>
        <c:title>
          <c:tx>
            <c:rich>
              <a:bodyPr/>
              <a:lstStyle/>
              <a:p>
                <a:pPr>
                  <a:defRPr sz="1600"/>
                </a:pPr>
                <a:r>
                  <a:rPr lang="el-GR" sz="1600" dirty="0"/>
                  <a:t>παράμετρος διαλυτότητας </a:t>
                </a:r>
                <a:endParaRPr lang="el-GR" sz="1600" dirty="0" smtClean="0"/>
              </a:p>
              <a:p>
                <a:pPr>
                  <a:defRPr sz="1600"/>
                </a:pPr>
                <a:r>
                  <a:rPr lang="en-US" sz="1600" dirty="0" smtClean="0"/>
                  <a:t>Hildebrand</a:t>
                </a:r>
                <a:r>
                  <a:rPr lang="en-US" sz="1600" dirty="0"/>
                  <a:t>, </a:t>
                </a:r>
                <a:r>
                  <a:rPr lang="el-GR" sz="1600" i="1" dirty="0"/>
                  <a:t>δ</a:t>
                </a:r>
                <a:r>
                  <a:rPr lang="en-US" sz="1600" dirty="0"/>
                  <a:t> (SI)</a:t>
                </a:r>
                <a:endParaRPr lang="el-GR" sz="1600" dirty="0"/>
              </a:p>
            </c:rich>
          </c:tx>
          <c:layout/>
          <c:overlay val="1"/>
        </c:title>
        <c:numFmt formatCode="0.00" sourceLinked="1"/>
        <c:majorTickMark val="cross"/>
        <c:minorTickMark val="cross"/>
        <c:tickLblPos val="nextTo"/>
        <c:crossAx val="153135440"/>
        <c:crosses val="autoZero"/>
        <c:crossBetween val="midCat"/>
        <c:majorUnit val="5"/>
        <c:minorUnit val="2.5"/>
      </c:valAx>
      <c:valAx>
        <c:axId val="153135440"/>
        <c:scaling>
          <c:orientation val="minMax"/>
        </c:scaling>
        <c:delete val="1"/>
        <c:axPos val="l"/>
        <c:majorGridlines/>
        <c:title>
          <c:tx>
            <c:rich>
              <a:bodyPr/>
              <a:lstStyle/>
              <a:p>
                <a:pPr>
                  <a:defRPr/>
                </a:pPr>
                <a:r>
                  <a:rPr lang="el-GR" sz="1800" dirty="0"/>
                  <a:t>% διόγκωση</a:t>
                </a:r>
              </a:p>
            </c:rich>
          </c:tx>
          <c:layout/>
          <c:overlay val="1"/>
        </c:title>
        <c:numFmt formatCode="0.00" sourceLinked="1"/>
        <c:majorTickMark val="cross"/>
        <c:minorTickMark val="cross"/>
        <c:tickLblPos val="nextTo"/>
        <c:crossAx val="153135048"/>
        <c:crosses val="autoZero"/>
        <c:crossBetween val="midCat"/>
      </c:valAx>
      <c:spPr>
        <a:ln w="28575">
          <a:solidFill>
            <a:schemeClr val="tx1">
              <a:lumMod val="85000"/>
              <a:lumOff val="15000"/>
            </a:schemeClr>
          </a:solidFill>
        </a:ln>
      </c:spPr>
    </c:plotArea>
    <c:plotVisOnly val="1"/>
    <c:dispBlanksAs val="zero"/>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l-G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16229221347331"/>
          <c:y val="6.8356299212598601E-2"/>
          <c:w val="0.6596224846894162"/>
          <c:h val="0.67949839603383155"/>
        </c:manualLayout>
      </c:layout>
      <c:scatterChart>
        <c:scatterStyle val="lineMarker"/>
        <c:varyColors val="1"/>
        <c:ser>
          <c:idx val="0"/>
          <c:order val="0"/>
          <c:tx>
            <c:strRef>
              <c:f>Hildebrand!$E$2</c:f>
              <c:strCache>
                <c:ptCount val="1"/>
                <c:pt idx="0">
                  <c:v>% διόγκωση</c:v>
                </c:pt>
              </c:strCache>
            </c:strRef>
          </c:tx>
          <c:spPr>
            <a:ln w="28575">
              <a:noFill/>
            </a:ln>
          </c:spPr>
          <c:xVal>
            <c:numRef>
              <c:f>Hildebrand!$D$3:$D$41</c:f>
              <c:numCache>
                <c:formatCode>0.00</c:formatCode>
                <c:ptCount val="39"/>
                <c:pt idx="0">
                  <c:v>14.4</c:v>
                </c:pt>
                <c:pt idx="1">
                  <c:v>14.9</c:v>
                </c:pt>
                <c:pt idx="3">
                  <c:v>15.3</c:v>
                </c:pt>
                <c:pt idx="4">
                  <c:v>15.4</c:v>
                </c:pt>
                <c:pt idx="5">
                  <c:v>15.8</c:v>
                </c:pt>
                <c:pt idx="6">
                  <c:v>16</c:v>
                </c:pt>
                <c:pt idx="7">
                  <c:v>16.100000000000001</c:v>
                </c:pt>
                <c:pt idx="8">
                  <c:v>16.600000000000001</c:v>
                </c:pt>
                <c:pt idx="9">
                  <c:v>16.8</c:v>
                </c:pt>
                <c:pt idx="10">
                  <c:v>17.100000000000001</c:v>
                </c:pt>
                <c:pt idx="11">
                  <c:v>18</c:v>
                </c:pt>
                <c:pt idx="12">
                  <c:v>18.2</c:v>
                </c:pt>
                <c:pt idx="13">
                  <c:v>18.2</c:v>
                </c:pt>
                <c:pt idx="14">
                  <c:v>18.3</c:v>
                </c:pt>
                <c:pt idx="15">
                  <c:v>18.5</c:v>
                </c:pt>
                <c:pt idx="16">
                  <c:v>18.7</c:v>
                </c:pt>
                <c:pt idx="17">
                  <c:v>18.7</c:v>
                </c:pt>
                <c:pt idx="18">
                  <c:v>18.7</c:v>
                </c:pt>
                <c:pt idx="19">
                  <c:v>19.100000000000001</c:v>
                </c:pt>
                <c:pt idx="20">
                  <c:v>19.3</c:v>
                </c:pt>
                <c:pt idx="21">
                  <c:v>19.7</c:v>
                </c:pt>
                <c:pt idx="22">
                  <c:v>20</c:v>
                </c:pt>
                <c:pt idx="23">
                  <c:v>20.2</c:v>
                </c:pt>
                <c:pt idx="24">
                  <c:v>20.2</c:v>
                </c:pt>
                <c:pt idx="25">
                  <c:v>20.2</c:v>
                </c:pt>
                <c:pt idx="26">
                  <c:v>21.7</c:v>
                </c:pt>
                <c:pt idx="27">
                  <c:v>21.9</c:v>
                </c:pt>
                <c:pt idx="28">
                  <c:v>22.1</c:v>
                </c:pt>
                <c:pt idx="29">
                  <c:v>24.7</c:v>
                </c:pt>
                <c:pt idx="30">
                  <c:v>24.9</c:v>
                </c:pt>
                <c:pt idx="31">
                  <c:v>26.2</c:v>
                </c:pt>
                <c:pt idx="32">
                  <c:v>26.4</c:v>
                </c:pt>
                <c:pt idx="33">
                  <c:v>28.7</c:v>
                </c:pt>
                <c:pt idx="34">
                  <c:v>29.7</c:v>
                </c:pt>
                <c:pt idx="35">
                  <c:v>30.7</c:v>
                </c:pt>
                <c:pt idx="36">
                  <c:v>34.9</c:v>
                </c:pt>
                <c:pt idx="37">
                  <c:v>36.200000000000003</c:v>
                </c:pt>
                <c:pt idx="38">
                  <c:v>48</c:v>
                </c:pt>
              </c:numCache>
            </c:numRef>
          </c:xVal>
          <c:yVal>
            <c:numRef>
              <c:f>Hildebrand!$E$3:$E$41</c:f>
              <c:numCache>
                <c:formatCode>0.00</c:formatCode>
                <c:ptCount val="39"/>
                <c:pt idx="1">
                  <c:v>0.17</c:v>
                </c:pt>
                <c:pt idx="9">
                  <c:v>0.21000000000000021</c:v>
                </c:pt>
                <c:pt idx="14">
                  <c:v>0.70000000000000062</c:v>
                </c:pt>
                <c:pt idx="17">
                  <c:v>8.1</c:v>
                </c:pt>
                <c:pt idx="18">
                  <c:v>1.1700000000000019</c:v>
                </c:pt>
                <c:pt idx="20">
                  <c:v>0.58000000000000007</c:v>
                </c:pt>
                <c:pt idx="21">
                  <c:v>0.4</c:v>
                </c:pt>
                <c:pt idx="23">
                  <c:v>1.34</c:v>
                </c:pt>
                <c:pt idx="27">
                  <c:v>0.45</c:v>
                </c:pt>
                <c:pt idx="31">
                  <c:v>0.2</c:v>
                </c:pt>
                <c:pt idx="34">
                  <c:v>0.18000000000000024</c:v>
                </c:pt>
              </c:numCache>
            </c:numRef>
          </c:yVal>
          <c:smooth val="1"/>
        </c:ser>
        <c:dLbls>
          <c:showLegendKey val="0"/>
          <c:showVal val="0"/>
          <c:showCatName val="0"/>
          <c:showSerName val="0"/>
          <c:showPercent val="0"/>
          <c:showBubbleSize val="0"/>
        </c:dLbls>
        <c:axId val="209006384"/>
        <c:axId val="209002856"/>
      </c:scatterChart>
      <c:valAx>
        <c:axId val="209006384"/>
        <c:scaling>
          <c:orientation val="minMax"/>
          <c:max val="30"/>
          <c:min val="14"/>
        </c:scaling>
        <c:delete val="1"/>
        <c:axPos val="b"/>
        <c:majorGridlines/>
        <c:minorGridlines/>
        <c:title>
          <c:tx>
            <c:rich>
              <a:bodyPr/>
              <a:lstStyle/>
              <a:p>
                <a:pPr>
                  <a:defRPr sz="1600"/>
                </a:pPr>
                <a:r>
                  <a:rPr lang="el-GR" sz="1600" dirty="0"/>
                  <a:t>παράμετρος διαλυτότητας </a:t>
                </a:r>
                <a:endParaRPr lang="el-GR" sz="1600" dirty="0" smtClean="0"/>
              </a:p>
              <a:p>
                <a:pPr>
                  <a:defRPr sz="1600"/>
                </a:pPr>
                <a:r>
                  <a:rPr lang="en-US" sz="1600" dirty="0" smtClean="0"/>
                  <a:t>Hildebrand</a:t>
                </a:r>
                <a:r>
                  <a:rPr lang="en-US" sz="1600" dirty="0"/>
                  <a:t>, </a:t>
                </a:r>
                <a:r>
                  <a:rPr lang="el-GR" sz="1600" i="1" dirty="0"/>
                  <a:t>δ</a:t>
                </a:r>
                <a:r>
                  <a:rPr lang="en-US" sz="1600" dirty="0"/>
                  <a:t> (SI)</a:t>
                </a:r>
                <a:endParaRPr lang="el-GR" sz="1600" dirty="0"/>
              </a:p>
            </c:rich>
          </c:tx>
          <c:layout/>
          <c:overlay val="1"/>
        </c:title>
        <c:numFmt formatCode="0.00" sourceLinked="1"/>
        <c:majorTickMark val="cross"/>
        <c:minorTickMark val="cross"/>
        <c:tickLblPos val="nextTo"/>
        <c:crossAx val="209002856"/>
        <c:crosses val="autoZero"/>
        <c:crossBetween val="midCat"/>
        <c:majorUnit val="5"/>
        <c:minorUnit val="2.5"/>
      </c:valAx>
      <c:valAx>
        <c:axId val="209002856"/>
        <c:scaling>
          <c:orientation val="minMax"/>
        </c:scaling>
        <c:delete val="1"/>
        <c:axPos val="l"/>
        <c:majorGridlines/>
        <c:title>
          <c:tx>
            <c:rich>
              <a:bodyPr/>
              <a:lstStyle/>
              <a:p>
                <a:pPr>
                  <a:defRPr/>
                </a:pPr>
                <a:r>
                  <a:rPr lang="el-GR" sz="1800" dirty="0"/>
                  <a:t>% διόγκωση</a:t>
                </a:r>
              </a:p>
            </c:rich>
          </c:tx>
          <c:layout/>
          <c:overlay val="1"/>
        </c:title>
        <c:numFmt formatCode="0.00" sourceLinked="1"/>
        <c:majorTickMark val="cross"/>
        <c:minorTickMark val="cross"/>
        <c:tickLblPos val="nextTo"/>
        <c:crossAx val="209006384"/>
        <c:crosses val="autoZero"/>
        <c:crossBetween val="midCat"/>
      </c:valAx>
      <c:spPr>
        <a:ln w="28575">
          <a:solidFill>
            <a:schemeClr val="tx1">
              <a:lumMod val="85000"/>
              <a:lumOff val="15000"/>
            </a:schemeClr>
          </a:solidFill>
        </a:ln>
      </c:spPr>
    </c:plotArea>
    <c:plotVisOnly val="1"/>
    <c:dispBlanksAs val="zero"/>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l-G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1"/>
        <c:ser>
          <c:idx val="0"/>
          <c:order val="0"/>
          <c:tx>
            <c:strRef>
              <c:f>Φύλλο2!$F$2</c:f>
              <c:strCache>
                <c:ptCount val="1"/>
                <c:pt idx="0">
                  <c:v>-1/Α</c:v>
                </c:pt>
              </c:strCache>
            </c:strRef>
          </c:tx>
          <c:xVal>
            <c:numRef>
              <c:f>Φύλλο2!$C$3:$C$69</c:f>
              <c:numCache>
                <c:formatCode>0.00</c:formatCode>
                <c:ptCount val="67"/>
                <c:pt idx="0">
                  <c:v>1</c:v>
                </c:pt>
                <c:pt idx="1">
                  <c:v>1.01</c:v>
                </c:pt>
                <c:pt idx="2">
                  <c:v>1.02</c:v>
                </c:pt>
                <c:pt idx="3">
                  <c:v>1.03</c:v>
                </c:pt>
                <c:pt idx="4">
                  <c:v>1.04</c:v>
                </c:pt>
                <c:pt idx="5">
                  <c:v>1.05</c:v>
                </c:pt>
                <c:pt idx="6">
                  <c:v>1.06</c:v>
                </c:pt>
                <c:pt idx="7">
                  <c:v>1.06</c:v>
                </c:pt>
                <c:pt idx="8">
                  <c:v>1.08</c:v>
                </c:pt>
                <c:pt idx="9">
                  <c:v>1.0900000000000001</c:v>
                </c:pt>
                <c:pt idx="10">
                  <c:v>1.1000000000000001</c:v>
                </c:pt>
                <c:pt idx="11">
                  <c:v>1.2</c:v>
                </c:pt>
                <c:pt idx="12">
                  <c:v>1.3</c:v>
                </c:pt>
                <c:pt idx="13">
                  <c:v>1.4</c:v>
                </c:pt>
                <c:pt idx="14">
                  <c:v>1.5</c:v>
                </c:pt>
                <c:pt idx="15">
                  <c:v>1.6</c:v>
                </c:pt>
                <c:pt idx="16">
                  <c:v>1.7</c:v>
                </c:pt>
                <c:pt idx="17">
                  <c:v>1.8</c:v>
                </c:pt>
                <c:pt idx="18">
                  <c:v>1.9000000000000001</c:v>
                </c:pt>
                <c:pt idx="19">
                  <c:v>2</c:v>
                </c:pt>
                <c:pt idx="20">
                  <c:v>2.1</c:v>
                </c:pt>
                <c:pt idx="21">
                  <c:v>2.2000000000000002</c:v>
                </c:pt>
                <c:pt idx="22">
                  <c:v>2.2999999999999998</c:v>
                </c:pt>
                <c:pt idx="23">
                  <c:v>2.4</c:v>
                </c:pt>
                <c:pt idx="24">
                  <c:v>2.5</c:v>
                </c:pt>
                <c:pt idx="25">
                  <c:v>2.6</c:v>
                </c:pt>
                <c:pt idx="26">
                  <c:v>2.7</c:v>
                </c:pt>
                <c:pt idx="27">
                  <c:v>2.8</c:v>
                </c:pt>
                <c:pt idx="28">
                  <c:v>2.9</c:v>
                </c:pt>
                <c:pt idx="29">
                  <c:v>3</c:v>
                </c:pt>
                <c:pt idx="30">
                  <c:v>4</c:v>
                </c:pt>
                <c:pt idx="31">
                  <c:v>5</c:v>
                </c:pt>
                <c:pt idx="32">
                  <c:v>6</c:v>
                </c:pt>
                <c:pt idx="33">
                  <c:v>7</c:v>
                </c:pt>
                <c:pt idx="34">
                  <c:v>8</c:v>
                </c:pt>
                <c:pt idx="35">
                  <c:v>9</c:v>
                </c:pt>
                <c:pt idx="36">
                  <c:v>10</c:v>
                </c:pt>
                <c:pt idx="37">
                  <c:v>11</c:v>
                </c:pt>
                <c:pt idx="38">
                  <c:v>12</c:v>
                </c:pt>
                <c:pt idx="39">
                  <c:v>13</c:v>
                </c:pt>
                <c:pt idx="40">
                  <c:v>14</c:v>
                </c:pt>
                <c:pt idx="41">
                  <c:v>15</c:v>
                </c:pt>
                <c:pt idx="42">
                  <c:v>16</c:v>
                </c:pt>
                <c:pt idx="43">
                  <c:v>17</c:v>
                </c:pt>
                <c:pt idx="44">
                  <c:v>18</c:v>
                </c:pt>
                <c:pt idx="45">
                  <c:v>19</c:v>
                </c:pt>
                <c:pt idx="46">
                  <c:v>20</c:v>
                </c:pt>
                <c:pt idx="47">
                  <c:v>21</c:v>
                </c:pt>
                <c:pt idx="48">
                  <c:v>22</c:v>
                </c:pt>
                <c:pt idx="49">
                  <c:v>23</c:v>
                </c:pt>
                <c:pt idx="50">
                  <c:v>24</c:v>
                </c:pt>
                <c:pt idx="51">
                  <c:v>25</c:v>
                </c:pt>
                <c:pt idx="52">
                  <c:v>26</c:v>
                </c:pt>
                <c:pt idx="53">
                  <c:v>27</c:v>
                </c:pt>
                <c:pt idx="54">
                  <c:v>28</c:v>
                </c:pt>
                <c:pt idx="55">
                  <c:v>29</c:v>
                </c:pt>
                <c:pt idx="56">
                  <c:v>30</c:v>
                </c:pt>
                <c:pt idx="57">
                  <c:v>31</c:v>
                </c:pt>
                <c:pt idx="58">
                  <c:v>32</c:v>
                </c:pt>
                <c:pt idx="59">
                  <c:v>33</c:v>
                </c:pt>
                <c:pt idx="60">
                  <c:v>34</c:v>
                </c:pt>
                <c:pt idx="61">
                  <c:v>35</c:v>
                </c:pt>
                <c:pt idx="62">
                  <c:v>36</c:v>
                </c:pt>
                <c:pt idx="63">
                  <c:v>37</c:v>
                </c:pt>
                <c:pt idx="64">
                  <c:v>38</c:v>
                </c:pt>
                <c:pt idx="65">
                  <c:v>39</c:v>
                </c:pt>
                <c:pt idx="66">
                  <c:v>40</c:v>
                </c:pt>
              </c:numCache>
            </c:numRef>
          </c:xVal>
          <c:yVal>
            <c:numRef>
              <c:f>Φύλλο2!$F$3:$F$69</c:f>
              <c:numCache>
                <c:formatCode>0.00</c:formatCode>
                <c:ptCount val="67"/>
                <c:pt idx="0">
                  <c:v>-1</c:v>
                </c:pt>
                <c:pt idx="1">
                  <c:v>-0.99009900990099009</c:v>
                </c:pt>
                <c:pt idx="2">
                  <c:v>-0.98039215686274395</c:v>
                </c:pt>
                <c:pt idx="3">
                  <c:v>-0.970873786407767</c:v>
                </c:pt>
                <c:pt idx="4">
                  <c:v>-0.96153846153846145</c:v>
                </c:pt>
                <c:pt idx="5">
                  <c:v>-0.95238095238095233</c:v>
                </c:pt>
                <c:pt idx="6">
                  <c:v>-0.94339622641509524</c:v>
                </c:pt>
                <c:pt idx="7">
                  <c:v>-0.94339622641509524</c:v>
                </c:pt>
                <c:pt idx="8">
                  <c:v>-0.92592592592592549</c:v>
                </c:pt>
                <c:pt idx="9">
                  <c:v>-0.91743119266055062</c:v>
                </c:pt>
                <c:pt idx="10">
                  <c:v>-0.90909090909090906</c:v>
                </c:pt>
                <c:pt idx="11">
                  <c:v>-0.8333333333333337</c:v>
                </c:pt>
                <c:pt idx="12">
                  <c:v>-0.76923076923076916</c:v>
                </c:pt>
                <c:pt idx="13">
                  <c:v>-0.71428571428571463</c:v>
                </c:pt>
                <c:pt idx="14">
                  <c:v>-0.66666666666666663</c:v>
                </c:pt>
                <c:pt idx="15">
                  <c:v>-0.625000000000001</c:v>
                </c:pt>
                <c:pt idx="16">
                  <c:v>-0.58823529411764608</c:v>
                </c:pt>
                <c:pt idx="17">
                  <c:v>-0.55555555555555569</c:v>
                </c:pt>
                <c:pt idx="18">
                  <c:v>-0.52631578947368418</c:v>
                </c:pt>
                <c:pt idx="19">
                  <c:v>-0.5</c:v>
                </c:pt>
                <c:pt idx="20">
                  <c:v>-0.47619047619047661</c:v>
                </c:pt>
                <c:pt idx="21">
                  <c:v>-0.45454545454545453</c:v>
                </c:pt>
                <c:pt idx="22">
                  <c:v>-0.43478260869565305</c:v>
                </c:pt>
                <c:pt idx="23">
                  <c:v>-0.41666666666666724</c:v>
                </c:pt>
                <c:pt idx="24">
                  <c:v>-0.4</c:v>
                </c:pt>
                <c:pt idx="25">
                  <c:v>-0.38461538461538458</c:v>
                </c:pt>
                <c:pt idx="26">
                  <c:v>-0.37037037037037129</c:v>
                </c:pt>
                <c:pt idx="27">
                  <c:v>-0.35714285714285793</c:v>
                </c:pt>
                <c:pt idx="28">
                  <c:v>-0.34482758620689713</c:v>
                </c:pt>
                <c:pt idx="29">
                  <c:v>-0.33333333333333331</c:v>
                </c:pt>
                <c:pt idx="30">
                  <c:v>-0.25</c:v>
                </c:pt>
                <c:pt idx="31">
                  <c:v>-0.2</c:v>
                </c:pt>
                <c:pt idx="32">
                  <c:v>-0.16666666666666666</c:v>
                </c:pt>
                <c:pt idx="33">
                  <c:v>-0.14285714285714318</c:v>
                </c:pt>
                <c:pt idx="34">
                  <c:v>-0.125</c:v>
                </c:pt>
                <c:pt idx="35">
                  <c:v>-0.1111111111111111</c:v>
                </c:pt>
                <c:pt idx="36">
                  <c:v>-0.1</c:v>
                </c:pt>
                <c:pt idx="37">
                  <c:v>-9.0909090909091064E-2</c:v>
                </c:pt>
                <c:pt idx="38">
                  <c:v>-8.3333333333333343E-2</c:v>
                </c:pt>
                <c:pt idx="39">
                  <c:v>-7.6923076923076927E-2</c:v>
                </c:pt>
                <c:pt idx="40">
                  <c:v>-7.1428571428571425E-2</c:v>
                </c:pt>
                <c:pt idx="41">
                  <c:v>-6.666666666666668E-2</c:v>
                </c:pt>
                <c:pt idx="42">
                  <c:v>-6.25E-2</c:v>
                </c:pt>
                <c:pt idx="43">
                  <c:v>-5.8823529411764705E-2</c:v>
                </c:pt>
                <c:pt idx="44">
                  <c:v>-5.5555555555555462E-2</c:v>
                </c:pt>
                <c:pt idx="45">
                  <c:v>-5.2631578947368432E-2</c:v>
                </c:pt>
                <c:pt idx="46">
                  <c:v>-0.05</c:v>
                </c:pt>
                <c:pt idx="47">
                  <c:v>-4.7619047619047623E-2</c:v>
                </c:pt>
                <c:pt idx="48">
                  <c:v>-4.5454545454545463E-2</c:v>
                </c:pt>
                <c:pt idx="49">
                  <c:v>-4.3478260869565223E-2</c:v>
                </c:pt>
                <c:pt idx="50">
                  <c:v>-4.1666666666666664E-2</c:v>
                </c:pt>
                <c:pt idx="51">
                  <c:v>-4.0000000000000022E-2</c:v>
                </c:pt>
                <c:pt idx="52">
                  <c:v>-3.8461538461538464E-2</c:v>
                </c:pt>
                <c:pt idx="53">
                  <c:v>-3.7037037037037056E-2</c:v>
                </c:pt>
                <c:pt idx="54">
                  <c:v>-3.5714285714285712E-2</c:v>
                </c:pt>
                <c:pt idx="55">
                  <c:v>-3.4482758620689655E-2</c:v>
                </c:pt>
                <c:pt idx="56">
                  <c:v>-3.333333333333334E-2</c:v>
                </c:pt>
                <c:pt idx="57">
                  <c:v>-3.2258064516129087E-2</c:v>
                </c:pt>
                <c:pt idx="58">
                  <c:v>-3.125E-2</c:v>
                </c:pt>
                <c:pt idx="59">
                  <c:v>-3.0303030303030311E-2</c:v>
                </c:pt>
                <c:pt idx="60">
                  <c:v>-2.9411764705882353E-2</c:v>
                </c:pt>
                <c:pt idx="61">
                  <c:v>-2.8571428571428591E-2</c:v>
                </c:pt>
                <c:pt idx="62">
                  <c:v>-2.7777777777777863E-2</c:v>
                </c:pt>
                <c:pt idx="63">
                  <c:v>-2.7027027027027094E-2</c:v>
                </c:pt>
                <c:pt idx="64">
                  <c:v>-2.6315789473684216E-2</c:v>
                </c:pt>
                <c:pt idx="65">
                  <c:v>-2.5641025641025696E-2</c:v>
                </c:pt>
                <c:pt idx="66">
                  <c:v>-2.5000000000000001E-2</c:v>
                </c:pt>
              </c:numCache>
            </c:numRef>
          </c:yVal>
          <c:smooth val="1"/>
        </c:ser>
        <c:ser>
          <c:idx val="1"/>
          <c:order val="1"/>
          <c:tx>
            <c:strRef>
              <c:f>Φύλλο2!$G$2</c:f>
              <c:strCache>
                <c:ptCount val="1"/>
                <c:pt idx="0">
                  <c:v>-1/Α6</c:v>
                </c:pt>
              </c:strCache>
            </c:strRef>
          </c:tx>
          <c:xVal>
            <c:numRef>
              <c:f>Φύλλο2!$C$3:$C$69</c:f>
              <c:numCache>
                <c:formatCode>0.00</c:formatCode>
                <c:ptCount val="67"/>
                <c:pt idx="0">
                  <c:v>1</c:v>
                </c:pt>
                <c:pt idx="1">
                  <c:v>1.01</c:v>
                </c:pt>
                <c:pt idx="2">
                  <c:v>1.02</c:v>
                </c:pt>
                <c:pt idx="3">
                  <c:v>1.03</c:v>
                </c:pt>
                <c:pt idx="4">
                  <c:v>1.04</c:v>
                </c:pt>
                <c:pt idx="5">
                  <c:v>1.05</c:v>
                </c:pt>
                <c:pt idx="6">
                  <c:v>1.06</c:v>
                </c:pt>
                <c:pt idx="7">
                  <c:v>1.06</c:v>
                </c:pt>
                <c:pt idx="8">
                  <c:v>1.08</c:v>
                </c:pt>
                <c:pt idx="9">
                  <c:v>1.0900000000000001</c:v>
                </c:pt>
                <c:pt idx="10">
                  <c:v>1.1000000000000001</c:v>
                </c:pt>
                <c:pt idx="11">
                  <c:v>1.2</c:v>
                </c:pt>
                <c:pt idx="12">
                  <c:v>1.3</c:v>
                </c:pt>
                <c:pt idx="13">
                  <c:v>1.4</c:v>
                </c:pt>
                <c:pt idx="14">
                  <c:v>1.5</c:v>
                </c:pt>
                <c:pt idx="15">
                  <c:v>1.6</c:v>
                </c:pt>
                <c:pt idx="16">
                  <c:v>1.7</c:v>
                </c:pt>
                <c:pt idx="17">
                  <c:v>1.8</c:v>
                </c:pt>
                <c:pt idx="18">
                  <c:v>1.9000000000000001</c:v>
                </c:pt>
                <c:pt idx="19">
                  <c:v>2</c:v>
                </c:pt>
                <c:pt idx="20">
                  <c:v>2.1</c:v>
                </c:pt>
                <c:pt idx="21">
                  <c:v>2.2000000000000002</c:v>
                </c:pt>
                <c:pt idx="22">
                  <c:v>2.2999999999999998</c:v>
                </c:pt>
                <c:pt idx="23">
                  <c:v>2.4</c:v>
                </c:pt>
                <c:pt idx="24">
                  <c:v>2.5</c:v>
                </c:pt>
                <c:pt idx="25">
                  <c:v>2.6</c:v>
                </c:pt>
                <c:pt idx="26">
                  <c:v>2.7</c:v>
                </c:pt>
                <c:pt idx="27">
                  <c:v>2.8</c:v>
                </c:pt>
                <c:pt idx="28">
                  <c:v>2.9</c:v>
                </c:pt>
                <c:pt idx="29">
                  <c:v>3</c:v>
                </c:pt>
                <c:pt idx="30">
                  <c:v>4</c:v>
                </c:pt>
                <c:pt idx="31">
                  <c:v>5</c:v>
                </c:pt>
                <c:pt idx="32">
                  <c:v>6</c:v>
                </c:pt>
                <c:pt idx="33">
                  <c:v>7</c:v>
                </c:pt>
                <c:pt idx="34">
                  <c:v>8</c:v>
                </c:pt>
                <c:pt idx="35">
                  <c:v>9</c:v>
                </c:pt>
                <c:pt idx="36">
                  <c:v>10</c:v>
                </c:pt>
                <c:pt idx="37">
                  <c:v>11</c:v>
                </c:pt>
                <c:pt idx="38">
                  <c:v>12</c:v>
                </c:pt>
                <c:pt idx="39">
                  <c:v>13</c:v>
                </c:pt>
                <c:pt idx="40">
                  <c:v>14</c:v>
                </c:pt>
                <c:pt idx="41">
                  <c:v>15</c:v>
                </c:pt>
                <c:pt idx="42">
                  <c:v>16</c:v>
                </c:pt>
                <c:pt idx="43">
                  <c:v>17</c:v>
                </c:pt>
                <c:pt idx="44">
                  <c:v>18</c:v>
                </c:pt>
                <c:pt idx="45">
                  <c:v>19</c:v>
                </c:pt>
                <c:pt idx="46">
                  <c:v>20</c:v>
                </c:pt>
                <c:pt idx="47">
                  <c:v>21</c:v>
                </c:pt>
                <c:pt idx="48">
                  <c:v>22</c:v>
                </c:pt>
                <c:pt idx="49">
                  <c:v>23</c:v>
                </c:pt>
                <c:pt idx="50">
                  <c:v>24</c:v>
                </c:pt>
                <c:pt idx="51">
                  <c:v>25</c:v>
                </c:pt>
                <c:pt idx="52">
                  <c:v>26</c:v>
                </c:pt>
                <c:pt idx="53">
                  <c:v>27</c:v>
                </c:pt>
                <c:pt idx="54">
                  <c:v>28</c:v>
                </c:pt>
                <c:pt idx="55">
                  <c:v>29</c:v>
                </c:pt>
                <c:pt idx="56">
                  <c:v>30</c:v>
                </c:pt>
                <c:pt idx="57">
                  <c:v>31</c:v>
                </c:pt>
                <c:pt idx="58">
                  <c:v>32</c:v>
                </c:pt>
                <c:pt idx="59">
                  <c:v>33</c:v>
                </c:pt>
                <c:pt idx="60">
                  <c:v>34</c:v>
                </c:pt>
                <c:pt idx="61">
                  <c:v>35</c:v>
                </c:pt>
                <c:pt idx="62">
                  <c:v>36</c:v>
                </c:pt>
                <c:pt idx="63">
                  <c:v>37</c:v>
                </c:pt>
                <c:pt idx="64">
                  <c:v>38</c:v>
                </c:pt>
                <c:pt idx="65">
                  <c:v>39</c:v>
                </c:pt>
                <c:pt idx="66">
                  <c:v>40</c:v>
                </c:pt>
              </c:numCache>
            </c:numRef>
          </c:xVal>
          <c:yVal>
            <c:numRef>
              <c:f>Φύλλο2!$G$3:$G$69</c:f>
              <c:numCache>
                <c:formatCode>0.00</c:formatCode>
                <c:ptCount val="67"/>
                <c:pt idx="0">
                  <c:v>-1</c:v>
                </c:pt>
                <c:pt idx="1">
                  <c:v>-0.9420452352542078</c:v>
                </c:pt>
                <c:pt idx="2">
                  <c:v>-0.88797138218619265</c:v>
                </c:pt>
                <c:pt idx="3">
                  <c:v>-0.83748425668365545</c:v>
                </c:pt>
                <c:pt idx="4">
                  <c:v>-0.79031452573014416</c:v>
                </c:pt>
                <c:pt idx="5">
                  <c:v>-0.74621539663662761</c:v>
                </c:pt>
                <c:pt idx="6">
                  <c:v>-0.70496054043967615</c:v>
                </c:pt>
                <c:pt idx="7">
                  <c:v>-0.70496054043967615</c:v>
                </c:pt>
                <c:pt idx="8">
                  <c:v>-0.63016962688310574</c:v>
                </c:pt>
                <c:pt idx="9">
                  <c:v>-0.59626732687921435</c:v>
                </c:pt>
                <c:pt idx="10">
                  <c:v>-0.56447393005377822</c:v>
                </c:pt>
                <c:pt idx="11">
                  <c:v>-0.33489797668038468</c:v>
                </c:pt>
                <c:pt idx="12">
                  <c:v>-0.20717621103300327</c:v>
                </c:pt>
                <c:pt idx="13">
                  <c:v>-0.13281030862990761</c:v>
                </c:pt>
                <c:pt idx="14">
                  <c:v>-8.7791495198902836E-2</c:v>
                </c:pt>
                <c:pt idx="15">
                  <c:v>-5.9604644775390632E-2</c:v>
                </c:pt>
                <c:pt idx="16">
                  <c:v>-4.1429192807278976E-2</c:v>
                </c:pt>
                <c:pt idx="17">
                  <c:v>-2.9401194111858146E-2</c:v>
                </c:pt>
                <c:pt idx="18">
                  <c:v>-2.1255845968747012E-2</c:v>
                </c:pt>
                <c:pt idx="19">
                  <c:v>-1.5625E-2</c:v>
                </c:pt>
                <c:pt idx="20">
                  <c:v>-1.1659615572447298E-2</c:v>
                </c:pt>
                <c:pt idx="21">
                  <c:v>-8.8199051570902708E-3</c:v>
                </c:pt>
                <c:pt idx="22">
                  <c:v>-6.7551186861180713E-3</c:v>
                </c:pt>
                <c:pt idx="23">
                  <c:v>-5.2327808856310141E-3</c:v>
                </c:pt>
                <c:pt idx="24">
                  <c:v>-4.0960000000000024E-3</c:v>
                </c:pt>
                <c:pt idx="25">
                  <c:v>-3.2371282973906834E-3</c:v>
                </c:pt>
                <c:pt idx="26">
                  <c:v>-2.5811747917132018E-3</c:v>
                </c:pt>
                <c:pt idx="27">
                  <c:v>-2.075161072342316E-3</c:v>
                </c:pt>
                <c:pt idx="28">
                  <c:v>-1.6811714751177385E-3</c:v>
                </c:pt>
                <c:pt idx="29">
                  <c:v>-1.3717421124828549E-3</c:v>
                </c:pt>
                <c:pt idx="30">
                  <c:v>-2.4414062500000016E-4</c:v>
                </c:pt>
                <c:pt idx="31">
                  <c:v>-6.4000000000000187E-5</c:v>
                </c:pt>
                <c:pt idx="32">
                  <c:v>-2.1433470507544685E-5</c:v>
                </c:pt>
                <c:pt idx="33">
                  <c:v>-8.4998597523141055E-6</c:v>
                </c:pt>
                <c:pt idx="34">
                  <c:v>-3.8146972656250093E-6</c:v>
                </c:pt>
                <c:pt idx="35">
                  <c:v>-1.8816764231589261E-6</c:v>
                </c:pt>
                <c:pt idx="36">
                  <c:v>-1.0000000000000029E-6</c:v>
                </c:pt>
                <c:pt idx="37">
                  <c:v>-5.6447393005377848E-7</c:v>
                </c:pt>
                <c:pt idx="38">
                  <c:v>-3.3489797668038496E-7</c:v>
                </c:pt>
                <c:pt idx="39">
                  <c:v>-2.0717621103300384E-7</c:v>
                </c:pt>
                <c:pt idx="40">
                  <c:v>-1.328103086299079E-7</c:v>
                </c:pt>
                <c:pt idx="41">
                  <c:v>-8.7791495198903113E-8</c:v>
                </c:pt>
                <c:pt idx="42">
                  <c:v>-5.9604644775390824E-8</c:v>
                </c:pt>
                <c:pt idx="43">
                  <c:v>-4.1429192807279013E-8</c:v>
                </c:pt>
                <c:pt idx="44">
                  <c:v>-2.9401194111858233E-8</c:v>
                </c:pt>
                <c:pt idx="45">
                  <c:v>-2.1255845968747074E-8</c:v>
                </c:pt>
                <c:pt idx="46">
                  <c:v>-1.5625000000000059E-8</c:v>
                </c:pt>
                <c:pt idx="47">
                  <c:v>-1.1659615572447325E-8</c:v>
                </c:pt>
                <c:pt idx="48">
                  <c:v>-8.8199051570903152E-9</c:v>
                </c:pt>
                <c:pt idx="49">
                  <c:v>-6.7551186861180876E-9</c:v>
                </c:pt>
                <c:pt idx="50">
                  <c:v>-5.232780885631025E-9</c:v>
                </c:pt>
                <c:pt idx="51">
                  <c:v>-4.0960000000000173E-9</c:v>
                </c:pt>
                <c:pt idx="52">
                  <c:v>-3.2371282973906954E-9</c:v>
                </c:pt>
                <c:pt idx="53">
                  <c:v>-2.5811747917132091E-9</c:v>
                </c:pt>
                <c:pt idx="54">
                  <c:v>-2.0751610723423196E-9</c:v>
                </c:pt>
                <c:pt idx="55">
                  <c:v>-1.6811714751177423E-9</c:v>
                </c:pt>
                <c:pt idx="56">
                  <c:v>-1.3717421124828587E-9</c:v>
                </c:pt>
                <c:pt idx="57">
                  <c:v>-1.1267558900412108E-9</c:v>
                </c:pt>
                <c:pt idx="58">
                  <c:v>-9.313225746154812E-10</c:v>
                </c:pt>
                <c:pt idx="59">
                  <c:v>-7.7431266125347129E-10</c:v>
                </c:pt>
                <c:pt idx="60">
                  <c:v>-6.4733113761373664E-10</c:v>
                </c:pt>
                <c:pt idx="61">
                  <c:v>-5.4399102414810366E-10</c:v>
                </c:pt>
                <c:pt idx="62">
                  <c:v>-4.5939365799778417E-10</c:v>
                </c:pt>
                <c:pt idx="63">
                  <c:v>-3.8975316950873137E-10</c:v>
                </c:pt>
                <c:pt idx="64">
                  <c:v>-3.3212259326167252E-10</c:v>
                </c:pt>
                <c:pt idx="65">
                  <c:v>-2.8419233337860651E-10</c:v>
                </c:pt>
                <c:pt idx="66">
                  <c:v>-2.4414062500000118E-10</c:v>
                </c:pt>
              </c:numCache>
            </c:numRef>
          </c:yVal>
          <c:smooth val="1"/>
        </c:ser>
        <c:dLbls>
          <c:showLegendKey val="0"/>
          <c:showVal val="0"/>
          <c:showCatName val="0"/>
          <c:showSerName val="0"/>
          <c:showPercent val="0"/>
          <c:showBubbleSize val="0"/>
        </c:dLbls>
        <c:axId val="280658128"/>
        <c:axId val="280656168"/>
      </c:scatterChart>
      <c:valAx>
        <c:axId val="280658128"/>
        <c:scaling>
          <c:orientation val="minMax"/>
          <c:max val="4"/>
          <c:min val="0"/>
        </c:scaling>
        <c:delete val="1"/>
        <c:axPos val="b"/>
        <c:majorGridlines/>
        <c:minorGridlines/>
        <c:title>
          <c:tx>
            <c:rich>
              <a:bodyPr/>
              <a:lstStyle/>
              <a:p>
                <a:pPr>
                  <a:defRPr sz="2400"/>
                </a:pPr>
                <a:r>
                  <a:rPr lang="en-US" sz="2400" b="1" i="0" baseline="0" dirty="0"/>
                  <a:t>r (Angstrom)</a:t>
                </a:r>
                <a:endParaRPr lang="el-GR" sz="2400" b="1" i="0" baseline="0" dirty="0"/>
              </a:p>
            </c:rich>
          </c:tx>
          <c:layout/>
          <c:overlay val="1"/>
        </c:title>
        <c:numFmt formatCode="0.00" sourceLinked="1"/>
        <c:majorTickMark val="cross"/>
        <c:minorTickMark val="cross"/>
        <c:tickLblPos val="nextTo"/>
        <c:crossAx val="280656168"/>
        <c:crosses val="autoZero"/>
        <c:crossBetween val="midCat"/>
      </c:valAx>
      <c:valAx>
        <c:axId val="280656168"/>
        <c:scaling>
          <c:orientation val="minMax"/>
        </c:scaling>
        <c:delete val="1"/>
        <c:axPos val="l"/>
        <c:majorGridlines/>
        <c:minorGridlines/>
        <c:title>
          <c:tx>
            <c:rich>
              <a:bodyPr/>
              <a:lstStyle/>
              <a:p>
                <a:pPr>
                  <a:defRPr sz="2800" i="1"/>
                </a:pPr>
                <a:r>
                  <a:rPr lang="el-GR" sz="2800" i="1" dirty="0"/>
                  <a:t>ε</a:t>
                </a:r>
              </a:p>
            </c:rich>
          </c:tx>
          <c:layout/>
          <c:overlay val="1"/>
        </c:title>
        <c:numFmt formatCode="0.00" sourceLinked="1"/>
        <c:majorTickMark val="cross"/>
        <c:minorTickMark val="cross"/>
        <c:tickLblPos val="nextTo"/>
        <c:crossAx val="280658128"/>
        <c:crosses val="autoZero"/>
        <c:crossBetween val="midCat"/>
      </c:valAx>
    </c:plotArea>
    <c:plotVisOnly val="1"/>
    <c:dispBlanksAs val="zero"/>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l-G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8245814583069"/>
          <c:y val="5.3145102894339047E-2"/>
          <c:w val="0.55754053065798903"/>
          <c:h val="0.81380910621110913"/>
        </c:manualLayout>
      </c:layout>
      <c:scatterChart>
        <c:scatterStyle val="lineMarker"/>
        <c:varyColors val="1"/>
        <c:ser>
          <c:idx val="4"/>
          <c:order val="1"/>
          <c:tx>
            <c:strRef>
              <c:f>Sheet1!$B$3</c:f>
              <c:strCache>
                <c:ptCount val="1"/>
                <c:pt idx="0">
                  <c:v>κορεσμένοι υδρογονάνθρακες: θερμοκρασία βρασμού</c:v>
                </c:pt>
              </c:strCache>
            </c:strRef>
          </c:tx>
          <c:spPr>
            <a:ln w="28575">
              <a:noFill/>
            </a:ln>
          </c:spPr>
          <c:xVal>
            <c:numRef>
              <c:f>Sheet1!$A$4:$A$11</c:f>
              <c:numCache>
                <c:formatCode>0</c:formatCode>
                <c:ptCount val="8"/>
                <c:pt idx="0">
                  <c:v>1</c:v>
                </c:pt>
                <c:pt idx="1">
                  <c:v>2</c:v>
                </c:pt>
                <c:pt idx="2">
                  <c:v>3</c:v>
                </c:pt>
                <c:pt idx="3">
                  <c:v>4</c:v>
                </c:pt>
                <c:pt idx="4">
                  <c:v>5</c:v>
                </c:pt>
                <c:pt idx="5">
                  <c:v>6</c:v>
                </c:pt>
                <c:pt idx="6">
                  <c:v>7</c:v>
                </c:pt>
                <c:pt idx="7">
                  <c:v>8</c:v>
                </c:pt>
              </c:numCache>
            </c:numRef>
          </c:xVal>
          <c:yVal>
            <c:numRef>
              <c:f>Sheet1!$B$4:$B$11</c:f>
              <c:numCache>
                <c:formatCode>0</c:formatCode>
                <c:ptCount val="8"/>
                <c:pt idx="0">
                  <c:v>-164</c:v>
                </c:pt>
                <c:pt idx="1">
                  <c:v>-89</c:v>
                </c:pt>
                <c:pt idx="2">
                  <c:v>-42</c:v>
                </c:pt>
                <c:pt idx="3">
                  <c:v>0</c:v>
                </c:pt>
                <c:pt idx="4">
                  <c:v>36</c:v>
                </c:pt>
                <c:pt idx="5">
                  <c:v>69</c:v>
                </c:pt>
                <c:pt idx="6">
                  <c:v>98</c:v>
                </c:pt>
                <c:pt idx="7">
                  <c:v>125</c:v>
                </c:pt>
              </c:numCache>
            </c:numRef>
          </c:yVal>
          <c:smooth val="1"/>
        </c:ser>
        <c:ser>
          <c:idx val="0"/>
          <c:order val="0"/>
          <c:tx>
            <c:strRef>
              <c:f>Sheet1!$B$3</c:f>
              <c:strCache>
                <c:ptCount val="1"/>
                <c:pt idx="0">
                  <c:v>κορεσμένοι υδρογονάνθρακες: θερμοκρασία βρασμού</c:v>
                </c:pt>
              </c:strCache>
            </c:strRef>
          </c:tx>
          <c:spPr>
            <a:ln w="28575">
              <a:noFill/>
            </a:ln>
          </c:spPr>
          <c:marker>
            <c:symbol val="diamond"/>
            <c:size val="9"/>
            <c:spPr>
              <a:solidFill>
                <a:srgbClr val="000080"/>
              </a:solidFill>
              <a:ln>
                <a:solidFill>
                  <a:srgbClr val="000080"/>
                </a:solidFill>
                <a:prstDash val="solid"/>
              </a:ln>
            </c:spPr>
          </c:marker>
          <c:xVal>
            <c:numRef>
              <c:f>Sheet1!$A$4:$A$11</c:f>
              <c:numCache>
                <c:formatCode>0</c:formatCode>
                <c:ptCount val="8"/>
                <c:pt idx="0">
                  <c:v>1</c:v>
                </c:pt>
                <c:pt idx="1">
                  <c:v>2</c:v>
                </c:pt>
                <c:pt idx="2">
                  <c:v>3</c:v>
                </c:pt>
                <c:pt idx="3">
                  <c:v>4</c:v>
                </c:pt>
                <c:pt idx="4">
                  <c:v>5</c:v>
                </c:pt>
                <c:pt idx="5">
                  <c:v>6</c:v>
                </c:pt>
                <c:pt idx="6">
                  <c:v>7</c:v>
                </c:pt>
                <c:pt idx="7">
                  <c:v>8</c:v>
                </c:pt>
              </c:numCache>
            </c:numRef>
          </c:xVal>
          <c:yVal>
            <c:numRef>
              <c:f>Sheet1!$B$4:$B$11</c:f>
              <c:numCache>
                <c:formatCode>0</c:formatCode>
                <c:ptCount val="8"/>
                <c:pt idx="0">
                  <c:v>-164</c:v>
                </c:pt>
                <c:pt idx="1">
                  <c:v>-89</c:v>
                </c:pt>
                <c:pt idx="2">
                  <c:v>-42</c:v>
                </c:pt>
                <c:pt idx="3">
                  <c:v>0</c:v>
                </c:pt>
                <c:pt idx="4">
                  <c:v>36</c:v>
                </c:pt>
                <c:pt idx="5">
                  <c:v>69</c:v>
                </c:pt>
                <c:pt idx="6">
                  <c:v>98</c:v>
                </c:pt>
                <c:pt idx="7">
                  <c:v>125</c:v>
                </c:pt>
              </c:numCache>
            </c:numRef>
          </c:yVal>
          <c:smooth val="1"/>
        </c:ser>
        <c:dLbls>
          <c:showLegendKey val="0"/>
          <c:showVal val="0"/>
          <c:showCatName val="0"/>
          <c:showSerName val="0"/>
          <c:showPercent val="0"/>
          <c:showBubbleSize val="0"/>
        </c:dLbls>
        <c:axId val="280651856"/>
        <c:axId val="280657344"/>
      </c:scatterChart>
      <c:valAx>
        <c:axId val="280651856"/>
        <c:scaling>
          <c:orientation val="minMax"/>
        </c:scaling>
        <c:delete val="1"/>
        <c:axPos val="b"/>
        <c:majorGridlines/>
        <c:title>
          <c:tx>
            <c:rich>
              <a:bodyPr/>
              <a:lstStyle/>
              <a:p>
                <a:pPr>
                  <a:defRPr sz="1800" b="1"/>
                </a:pPr>
                <a:r>
                  <a:rPr lang="el-GR" sz="1800" b="1" dirty="0"/>
                  <a:t>αριθμός ανθράκων</a:t>
                </a:r>
              </a:p>
            </c:rich>
          </c:tx>
          <c:layout/>
          <c:overlay val="1"/>
        </c:title>
        <c:numFmt formatCode="0" sourceLinked="1"/>
        <c:majorTickMark val="cross"/>
        <c:minorTickMark val="cross"/>
        <c:tickLblPos val="nextTo"/>
        <c:crossAx val="280657344"/>
        <c:crossesAt val="-200"/>
        <c:crossBetween val="midCat"/>
        <c:majorUnit val="1"/>
      </c:valAx>
      <c:valAx>
        <c:axId val="280657344"/>
        <c:scaling>
          <c:orientation val="minMax"/>
        </c:scaling>
        <c:delete val="1"/>
        <c:axPos val="l"/>
        <c:majorGridlines>
          <c:spPr>
            <a:ln w="3175">
              <a:solidFill>
                <a:srgbClr val="333333"/>
              </a:solidFill>
              <a:prstDash val="solid"/>
            </a:ln>
          </c:spPr>
        </c:majorGridlines>
        <c:minorGridlines/>
        <c:title>
          <c:tx>
            <c:rich>
              <a:bodyPr/>
              <a:lstStyle/>
              <a:p>
                <a:pPr>
                  <a:defRPr sz="1800" b="1"/>
                </a:pPr>
                <a:r>
                  <a:rPr lang="el-GR" sz="1800" b="1" dirty="0"/>
                  <a:t>θερμοκρασία βρασμού (</a:t>
                </a:r>
                <a:r>
                  <a:rPr lang="en-US" sz="1800" b="1" dirty="0"/>
                  <a:t>ºC)</a:t>
                </a:r>
                <a:endParaRPr lang="el-GR" sz="1800" b="1" dirty="0"/>
              </a:p>
            </c:rich>
          </c:tx>
          <c:layout/>
          <c:overlay val="1"/>
        </c:title>
        <c:numFmt formatCode="0" sourceLinked="1"/>
        <c:majorTickMark val="cross"/>
        <c:minorTickMark val="cross"/>
        <c:tickLblPos val="nextTo"/>
        <c:crossAx val="280651856"/>
        <c:crosses val="autoZero"/>
        <c:crossBetween val="midCat"/>
      </c:valAx>
      <c:spPr>
        <a:solidFill>
          <a:srgbClr val="FFFFCC"/>
        </a:solidFill>
        <a:ln w="12700">
          <a:solidFill>
            <a:srgbClr val="808080"/>
          </a:solidFill>
          <a:prstDash val="solid"/>
        </a:ln>
      </c:spPr>
    </c:plotArea>
    <c:legend>
      <c:legendPos val="r"/>
      <c:legendEntry>
        <c:idx val="0"/>
        <c:delete val="1"/>
      </c:legendEntry>
      <c:layout>
        <c:manualLayout>
          <c:xMode val="edge"/>
          <c:yMode val="edge"/>
          <c:x val="0.32762830572104573"/>
          <c:y val="0.58024018224137053"/>
          <c:w val="0.30046077573636748"/>
          <c:h val="0.13365101767939386"/>
        </c:manualLayout>
      </c:layout>
      <c:overlay val="1"/>
      <c:spPr>
        <a:solidFill>
          <a:srgbClr val="FFFFFF"/>
        </a:solidFill>
        <a:ln w="12700">
          <a:solidFill>
            <a:srgbClr val="333333"/>
          </a:solidFill>
          <a:prstDash val="solid"/>
        </a:ln>
        <a:effectLst>
          <a:outerShdw dist="35921" dir="2700000" algn="br">
            <a:srgbClr val="000000"/>
          </a:outerShdw>
        </a:effectLst>
      </c:spPr>
      <c:txPr>
        <a:bodyPr/>
        <a:lstStyle/>
        <a:p>
          <a:pPr>
            <a:defRPr sz="1600" b="0" i="0" u="none" strike="noStrike" baseline="0">
              <a:solidFill>
                <a:srgbClr val="000000"/>
              </a:solidFill>
              <a:latin typeface="Arial"/>
              <a:ea typeface="Arial"/>
              <a:cs typeface="Arial"/>
            </a:defRPr>
          </a:pPr>
          <a:endParaRPr lang="el-GR"/>
        </a:p>
      </c:txPr>
    </c:legend>
    <c:plotVisOnly val="1"/>
    <c:dispBlanksAs val="gap"/>
    <c:showDLblsOverMax val="1"/>
  </c:chart>
  <c:spPr>
    <a:solidFill>
      <a:schemeClr val="bg1"/>
    </a:solidFill>
    <a:ln w="3175">
      <a:noFill/>
      <a:prstDash val="solid"/>
    </a:ln>
  </c:spPr>
  <c:txPr>
    <a:bodyPr/>
    <a:lstStyle/>
    <a:p>
      <a:pPr>
        <a:defRPr sz="925" b="0" i="0" u="none" strike="noStrike" baseline="0">
          <a:solidFill>
            <a:srgbClr val="000000"/>
          </a:solidFill>
          <a:latin typeface="Arial"/>
          <a:ea typeface="Arial"/>
          <a:cs typeface="Arial"/>
        </a:defRPr>
      </a:pPr>
      <a:endParaRPr lang="el-GR"/>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 Id="rId5" Type="http://schemas.openxmlformats.org/officeDocument/2006/relationships/image" Target="../media/image36.emf"/><Relationship Id="rId4" Type="http://schemas.openxmlformats.org/officeDocument/2006/relationships/image" Target="../media/image35.png"/></Relationships>
</file>

<file path=ppt/drawings/drawing1.xml><?xml version="1.0" encoding="utf-8"?>
<c:userShapes xmlns:c="http://schemas.openxmlformats.org/drawingml/2006/chart">
  <cdr:relSizeAnchor xmlns:cdr="http://schemas.openxmlformats.org/drawingml/2006/chartDrawing">
    <cdr:from>
      <cdr:x>0.28125</cdr:x>
      <cdr:y>0.4281</cdr:y>
    </cdr:from>
    <cdr:to>
      <cdr:x>0.80822</cdr:x>
      <cdr:y>0.81728</cdr:y>
    </cdr:to>
    <cdr:sp macro="" textlink="">
      <cdr:nvSpPr>
        <cdr:cNvPr id="2" name="1 - Ορθογώνιο"/>
        <cdr:cNvSpPr/>
      </cdr:nvSpPr>
      <cdr:spPr>
        <a:xfrm xmlns:a="http://schemas.openxmlformats.org/drawingml/2006/main">
          <a:off x="1466713" y="1871665"/>
          <a:ext cx="2748129" cy="1701459"/>
        </a:xfrm>
        <a:prstGeom xmlns:a="http://schemas.openxmlformats.org/drawingml/2006/main" prst="rect">
          <a:avLst/>
        </a:prstGeom>
        <a:noFill xmlns:a="http://schemas.openxmlformats.org/drawingml/2006/main"/>
        <a:ln xmlns:a="http://schemas.openxmlformats.org/drawingml/2006/main" w="9525">
          <a:solidFill>
            <a:srgbClr val="FF0000"/>
          </a:solidFill>
          <a:prstDash val="sys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l-GR"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15/9/2015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15/9/2015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aic.stanford.edu/sg/bpg/annual/v03/bp03-04.html#fig1"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aic.stanford.edu/sg/bpg/annual/v03/bp03-04.html#fig1"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32</a:t>
            </a:fld>
            <a:endParaRPr lang="el-GR" dirty="0">
              <a:solidFill>
                <a:prstClr val="black"/>
              </a:solidFill>
            </a:endParaRPr>
          </a:p>
        </p:txBody>
      </p:sp>
    </p:spTree>
    <p:extLst>
      <p:ext uri="{BB962C8B-B14F-4D97-AF65-F5344CB8AC3E}">
        <p14:creationId xmlns:p14="http://schemas.microsoft.com/office/powerpoint/2010/main" val="3379748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36</a:t>
            </a:fld>
            <a:endParaRPr lang="el-GR" dirty="0">
              <a:solidFill>
                <a:prstClr val="black"/>
              </a:solidFill>
            </a:endParaRPr>
          </a:p>
        </p:txBody>
      </p:sp>
    </p:spTree>
    <p:extLst>
      <p:ext uri="{BB962C8B-B14F-4D97-AF65-F5344CB8AC3E}">
        <p14:creationId xmlns:p14="http://schemas.microsoft.com/office/powerpoint/2010/main" val="271310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37</a:t>
            </a:fld>
            <a:endParaRPr lang="el-GR" dirty="0">
              <a:solidFill>
                <a:prstClr val="black"/>
              </a:solidFill>
            </a:endParaRPr>
          </a:p>
        </p:txBody>
      </p:sp>
    </p:spTree>
    <p:extLst>
      <p:ext uri="{BB962C8B-B14F-4D97-AF65-F5344CB8AC3E}">
        <p14:creationId xmlns:p14="http://schemas.microsoft.com/office/powerpoint/2010/main" val="2168670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38</a:t>
            </a:fld>
            <a:endParaRPr lang="el-GR" dirty="0">
              <a:solidFill>
                <a:prstClr val="black"/>
              </a:solidFill>
            </a:endParaRPr>
          </a:p>
        </p:txBody>
      </p:sp>
    </p:spTree>
    <p:extLst>
      <p:ext uri="{BB962C8B-B14F-4D97-AF65-F5344CB8AC3E}">
        <p14:creationId xmlns:p14="http://schemas.microsoft.com/office/powerpoint/2010/main" val="2602122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39</a:t>
            </a:fld>
            <a:endParaRPr lang="el-GR" dirty="0">
              <a:solidFill>
                <a:prstClr val="black"/>
              </a:solidFill>
            </a:endParaRPr>
          </a:p>
        </p:txBody>
      </p:sp>
    </p:spTree>
    <p:extLst>
      <p:ext uri="{BB962C8B-B14F-4D97-AF65-F5344CB8AC3E}">
        <p14:creationId xmlns:p14="http://schemas.microsoft.com/office/powerpoint/2010/main" val="2553505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41</a:t>
            </a:fld>
            <a:endParaRPr lang="el-GR" dirty="0">
              <a:solidFill>
                <a:prstClr val="black"/>
              </a:solidFill>
            </a:endParaRPr>
          </a:p>
        </p:txBody>
      </p:sp>
    </p:spTree>
    <p:extLst>
      <p:ext uri="{BB962C8B-B14F-4D97-AF65-F5344CB8AC3E}">
        <p14:creationId xmlns:p14="http://schemas.microsoft.com/office/powerpoint/2010/main" val="2347622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smtClean="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50</a:t>
            </a:fld>
            <a:endParaRPr lang="el-GR" dirty="0">
              <a:solidFill>
                <a:prstClr val="black"/>
              </a:solidFill>
            </a:endParaRPr>
          </a:p>
        </p:txBody>
      </p:sp>
    </p:spTree>
    <p:extLst>
      <p:ext uri="{BB962C8B-B14F-4D97-AF65-F5344CB8AC3E}">
        <p14:creationId xmlns:p14="http://schemas.microsoft.com/office/powerpoint/2010/main" val="2753810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52</a:t>
            </a:fld>
            <a:endParaRPr lang="el-GR" dirty="0">
              <a:solidFill>
                <a:prstClr val="black"/>
              </a:solidFill>
            </a:endParaRPr>
          </a:p>
        </p:txBody>
      </p:sp>
    </p:spTree>
    <p:extLst>
      <p:ext uri="{BB962C8B-B14F-4D97-AF65-F5344CB8AC3E}">
        <p14:creationId xmlns:p14="http://schemas.microsoft.com/office/powerpoint/2010/main" val="2942785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54</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55</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val="1220989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56</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57</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59</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60</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solidFill>
                  <a:srgbClr val="C00000"/>
                </a:solidFill>
              </a:rPr>
              <a:t>(εννοούμε εδώ τις </a:t>
            </a:r>
            <a:r>
              <a:rPr lang="el-GR" b="1" i="1" u="sng" dirty="0" smtClean="0">
                <a:solidFill>
                  <a:srgbClr val="C00000"/>
                </a:solidFill>
              </a:rPr>
              <a:t>συνολικές</a:t>
            </a:r>
            <a:r>
              <a:rPr lang="el-GR" dirty="0" smtClean="0">
                <a:solidFill>
                  <a:srgbClr val="C00000"/>
                </a:solidFill>
              </a:rPr>
              <a:t> διαμοριακές δυνάμεις, που όπως θα δούμε παρακάτω διακρίνονται σε επί μέρους κατηγορίες)</a:t>
            </a:r>
          </a:p>
          <a:p>
            <a:endParaRPr lang="el-GR" dirty="0"/>
          </a:p>
        </p:txBody>
      </p:sp>
      <p:sp>
        <p:nvSpPr>
          <p:cNvPr id="4" name="3 - Θέση αριθμού διαφάνειας"/>
          <p:cNvSpPr>
            <a:spLocks noGrp="1"/>
          </p:cNvSpPr>
          <p:nvPr>
            <p:ph type="sldNum" sz="quarter" idx="10"/>
          </p:nvPr>
        </p:nvSpPr>
        <p:spPr/>
        <p:txBody>
          <a:bodyPr/>
          <a:lstStyle/>
          <a:p>
            <a:fld id="{A816D01D-9F76-4F56-A80A-D68AD1E58144}" type="slidenum">
              <a:rPr lang="el-GR" smtClean="0">
                <a:solidFill>
                  <a:prstClr val="black"/>
                </a:solidFill>
              </a:rPr>
              <a:pPr/>
              <a:t>15</a:t>
            </a:fld>
            <a:endParaRPr lang="el-GR" dirty="0">
              <a:solidFill>
                <a:prstClr val="black"/>
              </a:solidFill>
            </a:endParaRPr>
          </a:p>
        </p:txBody>
      </p:sp>
    </p:spTree>
    <p:extLst>
      <p:ext uri="{BB962C8B-B14F-4D97-AF65-F5344CB8AC3E}">
        <p14:creationId xmlns:p14="http://schemas.microsoft.com/office/powerpoint/2010/main" val="812446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eaLnBrk="1" hangingPunct="1">
              <a:lnSpc>
                <a:spcPct val="80000"/>
              </a:lnSpc>
            </a:pPr>
            <a:r>
              <a:rPr lang="en-GB" sz="1200" dirty="0" smtClean="0"/>
              <a:t>The inconsistencies in </a:t>
            </a:r>
            <a:r>
              <a:rPr lang="en-GB" sz="1200" dirty="0" smtClean="0">
                <a:hlinkClick r:id="rId3"/>
              </a:rPr>
              <a:t>Fig. 1</a:t>
            </a:r>
            <a:r>
              <a:rPr lang="en-GB" sz="1200" dirty="0" smtClean="0"/>
              <a:t> stem from a difference in hydrogen bonding between the chlorinated solvents and the ketones. The intermolecular forces in linseed oil are primarily due to dispersion forces, with practically no hydrogen bonding involved. These polar configurations are perfectly matched by the intermolecular forces between chloroform molecules, thus encouraging interpenetration and swelling of the linseed oil polymer. </a:t>
            </a:r>
            <a:endParaRPr lang="el-GR" sz="1200" dirty="0" smtClean="0"/>
          </a:p>
          <a:p>
            <a:pPr eaLnBrk="1" hangingPunct="1">
              <a:lnSpc>
                <a:spcPct val="80000"/>
              </a:lnSpc>
            </a:pPr>
            <a:r>
              <a:rPr lang="en-GB" sz="1200" dirty="0" smtClean="0"/>
              <a:t>Acetone and methyl ethyl ketone</a:t>
            </a:r>
            <a:r>
              <a:rPr lang="el-GR" sz="1200" dirty="0" smtClean="0"/>
              <a:t> (ΜΕΚ)</a:t>
            </a:r>
            <a:r>
              <a:rPr lang="en-GB" sz="1200" dirty="0" smtClean="0"/>
              <a:t>, however, are more polar molecules, with moderate hydrogen bonding capabilities. Even though the total cohesive energy density is similar in all four solvents, the differences in component forces, primarily hydrogen bonding, lead to the observed differences. Acetone and MEK would much rather be attracted to each other than to linseed oil. </a:t>
            </a:r>
            <a:endParaRPr lang="el-GR" sz="1200" dirty="0" smtClean="0"/>
          </a:p>
          <a:p>
            <a:endParaRPr lang="el-GR" dirty="0"/>
          </a:p>
        </p:txBody>
      </p:sp>
      <p:sp>
        <p:nvSpPr>
          <p:cNvPr id="4" name="3 - Θέση αριθμού διαφάνειας"/>
          <p:cNvSpPr>
            <a:spLocks noGrp="1"/>
          </p:cNvSpPr>
          <p:nvPr>
            <p:ph type="sldNum" sz="quarter" idx="10"/>
          </p:nvPr>
        </p:nvSpPr>
        <p:spPr/>
        <p:txBody>
          <a:bodyPr/>
          <a:lstStyle/>
          <a:p>
            <a:fld id="{A816D01D-9F76-4F56-A80A-D68AD1E58144}" type="slidenum">
              <a:rPr lang="el-GR" smtClean="0">
                <a:solidFill>
                  <a:prstClr val="black"/>
                </a:solidFill>
              </a:rPr>
              <a:pPr/>
              <a:t>19</a:t>
            </a:fld>
            <a:endParaRPr lang="el-GR" dirty="0">
              <a:solidFill>
                <a:prstClr val="black"/>
              </a:solidFill>
            </a:endParaRPr>
          </a:p>
        </p:txBody>
      </p:sp>
    </p:spTree>
    <p:extLst>
      <p:ext uri="{BB962C8B-B14F-4D97-AF65-F5344CB8AC3E}">
        <p14:creationId xmlns:p14="http://schemas.microsoft.com/office/powerpoint/2010/main" val="1775916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eaLnBrk="1" hangingPunct="1">
              <a:lnSpc>
                <a:spcPct val="80000"/>
              </a:lnSpc>
            </a:pPr>
            <a:r>
              <a:rPr lang="en-GB" sz="1200" dirty="0" smtClean="0"/>
              <a:t>The intermolecular forces in linseed oil are primarily due to dispersion forces, with practically no hydrogen bonding involved. These polar configurations are perfectly matched by the intermolecular forces between chloroform molecules, thus encouraging interpenetration and swelling of the linseed oil polymer. </a:t>
            </a:r>
            <a:endParaRPr lang="el-GR" sz="1200" dirty="0" smtClean="0"/>
          </a:p>
          <a:p>
            <a:pPr eaLnBrk="1" hangingPunct="1">
              <a:lnSpc>
                <a:spcPct val="80000"/>
              </a:lnSpc>
            </a:pPr>
            <a:r>
              <a:rPr lang="en-GB" sz="1200" dirty="0" smtClean="0"/>
              <a:t>Acetone and methyl ethyl ketone</a:t>
            </a:r>
            <a:r>
              <a:rPr lang="el-GR" sz="1200" dirty="0" smtClean="0"/>
              <a:t> (ΜΕΚ)</a:t>
            </a:r>
            <a:r>
              <a:rPr lang="en-GB" sz="1200" dirty="0" smtClean="0"/>
              <a:t>, however, are more polar molecules, with moderate hydrogen bonding capabilities. </a:t>
            </a:r>
            <a:endParaRPr lang="el-GR" sz="1200" dirty="0" smtClean="0"/>
          </a:p>
          <a:p>
            <a:pPr eaLnBrk="1" hangingPunct="1">
              <a:lnSpc>
                <a:spcPct val="80000"/>
              </a:lnSpc>
            </a:pPr>
            <a:r>
              <a:rPr lang="en-GB" sz="1200" dirty="0" smtClean="0"/>
              <a:t>Even though the </a:t>
            </a:r>
            <a:r>
              <a:rPr lang="en-GB" sz="1200" b="1" dirty="0" smtClean="0"/>
              <a:t>total cohesive energy density is similar </a:t>
            </a:r>
            <a:r>
              <a:rPr lang="en-GB" sz="1200" dirty="0" smtClean="0"/>
              <a:t>in all four solvents, the differences in </a:t>
            </a:r>
            <a:r>
              <a:rPr lang="en-GB" sz="1200" b="1" dirty="0" smtClean="0"/>
              <a:t>component forces</a:t>
            </a:r>
            <a:r>
              <a:rPr lang="en-GB" sz="1200" dirty="0" smtClean="0"/>
              <a:t>, primarily </a:t>
            </a:r>
            <a:r>
              <a:rPr lang="en-GB" sz="1200" b="1" dirty="0" smtClean="0"/>
              <a:t>hydrogen bonding</a:t>
            </a:r>
            <a:r>
              <a:rPr lang="en-GB" sz="1200" dirty="0" smtClean="0"/>
              <a:t>, lead to the observed differences. Acetone and MEK would much rather be attracted to each other than to linseed oil. </a:t>
            </a:r>
            <a:endParaRPr lang="el-GR" sz="1200" dirty="0" smtClean="0"/>
          </a:p>
          <a:p>
            <a:endParaRPr lang="el-GR" dirty="0"/>
          </a:p>
        </p:txBody>
      </p:sp>
      <p:sp>
        <p:nvSpPr>
          <p:cNvPr id="4" name="3 - Θέση αριθμού διαφάνειας"/>
          <p:cNvSpPr>
            <a:spLocks noGrp="1"/>
          </p:cNvSpPr>
          <p:nvPr>
            <p:ph type="sldNum" sz="quarter" idx="10"/>
          </p:nvPr>
        </p:nvSpPr>
        <p:spPr/>
        <p:txBody>
          <a:bodyPr/>
          <a:lstStyle/>
          <a:p>
            <a:fld id="{A816D01D-9F76-4F56-A80A-D68AD1E58144}" type="slidenum">
              <a:rPr lang="el-GR" smtClean="0">
                <a:solidFill>
                  <a:prstClr val="black"/>
                </a:solidFill>
              </a:rPr>
              <a:pPr/>
              <a:t>20</a:t>
            </a:fld>
            <a:endParaRPr lang="el-GR" dirty="0">
              <a:solidFill>
                <a:prstClr val="black"/>
              </a:solidFill>
            </a:endParaRPr>
          </a:p>
        </p:txBody>
      </p:sp>
    </p:spTree>
    <p:extLst>
      <p:ext uri="{BB962C8B-B14F-4D97-AF65-F5344CB8AC3E}">
        <p14:creationId xmlns:p14="http://schemas.microsoft.com/office/powerpoint/2010/main" val="4280209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22</a:t>
            </a:fld>
            <a:endParaRPr lang="el-GR" dirty="0">
              <a:solidFill>
                <a:prstClr val="black"/>
              </a:solidFill>
            </a:endParaRPr>
          </a:p>
        </p:txBody>
      </p:sp>
    </p:spTree>
    <p:extLst>
      <p:ext uri="{BB962C8B-B14F-4D97-AF65-F5344CB8AC3E}">
        <p14:creationId xmlns:p14="http://schemas.microsoft.com/office/powerpoint/2010/main" val="103533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eaLnBrk="1" hangingPunct="1">
              <a:lnSpc>
                <a:spcPct val="80000"/>
              </a:lnSpc>
            </a:pPr>
            <a:r>
              <a:rPr lang="en-GB" sz="1200" dirty="0" smtClean="0"/>
              <a:t>The inconsistencies in </a:t>
            </a:r>
            <a:r>
              <a:rPr lang="en-GB" sz="1200" dirty="0" smtClean="0">
                <a:hlinkClick r:id="rId3"/>
              </a:rPr>
              <a:t>Fig. 1</a:t>
            </a:r>
            <a:r>
              <a:rPr lang="en-GB" sz="1200" dirty="0" smtClean="0"/>
              <a:t> stem from a difference in hydrogen bonding between the chlorinated solvents and the ketones. The intermolecular forces in linseed oil are primarily due to dispersion forces, with practically no hydrogen bonding involved. These polar configurations are perfectly matched by the intermolecular forces between chloroform molecules, thus encouraging interpenetration and swelling of the linseed oil polymer. </a:t>
            </a:r>
            <a:endParaRPr lang="el-GR" sz="1200" dirty="0" smtClean="0"/>
          </a:p>
          <a:p>
            <a:pPr eaLnBrk="1" hangingPunct="1">
              <a:lnSpc>
                <a:spcPct val="80000"/>
              </a:lnSpc>
            </a:pPr>
            <a:r>
              <a:rPr lang="en-GB" sz="1200" dirty="0" smtClean="0"/>
              <a:t>Acetone and methyl ethyl ketone</a:t>
            </a:r>
            <a:r>
              <a:rPr lang="el-GR" sz="1200" dirty="0" smtClean="0"/>
              <a:t> (ΜΕΚ)</a:t>
            </a:r>
            <a:r>
              <a:rPr lang="en-GB" sz="1200" dirty="0" smtClean="0"/>
              <a:t>, however, are more polar molecules, with moderate hydrogen bonding capabilities. Even though the total cohesive energy density is similar in all four solvents, the differences in component forces, primarily hydrogen bonding, lead to the observed differences. Acetone and MEK would much rather be attracted to each other than to linseed oil. </a:t>
            </a:r>
            <a:endParaRPr lang="el-GR" sz="1200" dirty="0" smtClean="0"/>
          </a:p>
        </p:txBody>
      </p:sp>
      <p:sp>
        <p:nvSpPr>
          <p:cNvPr id="4" name="3 - Θέση αριθμού διαφάνειας"/>
          <p:cNvSpPr>
            <a:spLocks noGrp="1"/>
          </p:cNvSpPr>
          <p:nvPr>
            <p:ph type="sldNum" sz="quarter" idx="10"/>
          </p:nvPr>
        </p:nvSpPr>
        <p:spPr/>
        <p:txBody>
          <a:bodyPr/>
          <a:lstStyle/>
          <a:p>
            <a:fld id="{A816D01D-9F76-4F56-A80A-D68AD1E58144}" type="slidenum">
              <a:rPr lang="el-GR" smtClean="0">
                <a:solidFill>
                  <a:prstClr val="black"/>
                </a:solidFill>
              </a:rPr>
              <a:pPr/>
              <a:t>24</a:t>
            </a:fld>
            <a:endParaRPr lang="el-GR" dirty="0">
              <a:solidFill>
                <a:prstClr val="black"/>
              </a:solidFill>
            </a:endParaRPr>
          </a:p>
        </p:txBody>
      </p:sp>
    </p:spTree>
    <p:extLst>
      <p:ext uri="{BB962C8B-B14F-4D97-AF65-F5344CB8AC3E}">
        <p14:creationId xmlns:p14="http://schemas.microsoft.com/office/powerpoint/2010/main" val="3068645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26</a:t>
            </a:fld>
            <a:endParaRPr lang="el-GR" dirty="0">
              <a:solidFill>
                <a:prstClr val="black"/>
              </a:solidFill>
            </a:endParaRPr>
          </a:p>
        </p:txBody>
      </p:sp>
    </p:spTree>
    <p:extLst>
      <p:ext uri="{BB962C8B-B14F-4D97-AF65-F5344CB8AC3E}">
        <p14:creationId xmlns:p14="http://schemas.microsoft.com/office/powerpoint/2010/main" val="2400463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27</a:t>
            </a:fld>
            <a:endParaRPr lang="el-GR" dirty="0">
              <a:solidFill>
                <a:prstClr val="black"/>
              </a:solidFill>
            </a:endParaRPr>
          </a:p>
        </p:txBody>
      </p:sp>
    </p:spTree>
    <p:extLst>
      <p:ext uri="{BB962C8B-B14F-4D97-AF65-F5344CB8AC3E}">
        <p14:creationId xmlns:p14="http://schemas.microsoft.com/office/powerpoint/2010/main" val="4062347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547220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7615140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0050907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0026737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7668365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1183028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1730627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8179919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781543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9484615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dirty="0">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dirty="0">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68016BB-DF59-4A3F-82CA-0D7E65797866}"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994105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cSld name="Τίτλος και 4 Αντικείμενα">
    <p:spTree>
      <p:nvGrpSpPr>
        <p:cNvPr id="1" name=""/>
        <p:cNvGrpSpPr/>
        <p:nvPr/>
      </p:nvGrpSpPr>
      <p:grpSpPr>
        <a:xfrm>
          <a:off x="0" y="0"/>
          <a:ext cx="0" cy="0"/>
          <a:chOff x="0" y="0"/>
          <a:chExt cx="0" cy="0"/>
        </a:xfrm>
      </p:grpSpPr>
      <p:sp>
        <p:nvSpPr>
          <p:cNvPr id="2" name="1 - Τίτλος"/>
          <p:cNvSpPr>
            <a:spLocks noGrp="1"/>
          </p:cNvSpPr>
          <p:nvPr>
            <p:ph type="title" sz="quarter"/>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quarter" idx="1"/>
          </p:nvPr>
        </p:nvSpPr>
        <p:spPr>
          <a:xfrm>
            <a:off x="457200" y="1600200"/>
            <a:ext cx="4038600" cy="21859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600200"/>
            <a:ext cx="4038600" cy="21859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57200" y="3938588"/>
            <a:ext cx="4038600" cy="21875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περιεχομένου"/>
          <p:cNvSpPr>
            <a:spLocks noGrp="1"/>
          </p:cNvSpPr>
          <p:nvPr>
            <p:ph sz="quarter" idx="4"/>
          </p:nvPr>
        </p:nvSpPr>
        <p:spPr>
          <a:xfrm>
            <a:off x="4648200" y="3938588"/>
            <a:ext cx="4038600" cy="21875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dirty="0">
              <a:solidFill>
                <a:prstClr val="black">
                  <a:tint val="75000"/>
                </a:prstClr>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l-GR" dirty="0">
              <a:solidFill>
                <a:prstClr val="black">
                  <a:tint val="75000"/>
                </a:prstClr>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81DD5F0-FF5B-41F0-94A2-7B132A01EE9E}"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1559648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5898983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8507530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1019906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1732147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8560561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2804751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994691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2950449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0889551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5688400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987725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022396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File:Electric_kettle_-_%D0%AD%D0%BB%D0%B5%D0%BA%D1%82%D1%80%D0%B8%D1%87%D0%B5%D1%81%D0%BA%D0%B8%D0%B9_%D1%87%D0%B0%D0%B9%D0%BD%D0%B8%D0%BA.JPG" TargetMode="External"/><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hyperlink" Target="http://creativecommons.org/licenses/by-sa/3.0/deed.en"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creativecommons.org/licenses/by-sa/3.0/deed.en" TargetMode="External"/><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hyperlink" Target="http://commons.wikimedia.org/wiki/User:Prokofiev" TargetMode="External"/><Relationship Id="rId5" Type="http://schemas.openxmlformats.org/officeDocument/2006/relationships/hyperlink" Target="http://commons.wikimedia.org/wiki/File:Polymer_2D.png" TargetMode="Externa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hyperlink" Target="http://creativecommons.org/licenses/by/3.0/deed.en" TargetMode="External"/><Relationship Id="rId5" Type="http://schemas.openxmlformats.org/officeDocument/2006/relationships/hyperlink" Target="http://commons.wikimedia.org/wiki/User:GFHund" TargetMode="External"/><Relationship Id="rId4" Type="http://schemas.openxmlformats.org/officeDocument/2006/relationships/hyperlink" Target="http://commons.wikimedia.org/wiki/File:London,Fritz_1928_M%C3%BCnchen.jpg"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commons.wikimedia.org/wiki/File:2_Helium.png" TargetMode="External"/><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hyperlink" Target="http://commons.wikimedia.org/wiki/User:File_Upload_Bot_(Magnus_Manske)"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territorioscuola.com/wikipedia/de.wikipedia.php?title=Datei:Noble_gases_phase_transitions.svg" TargetMode="External"/><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File:Johannes_Diderik_van_der_Waals.jpg" TargetMode="External"/><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hyperlink" Target="http://creativecommons.org/licenses/by-sa/3.0/nl/deed.en"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hyperlink" Target="http://en.wikipedia.org/wiki/London_dispersion_force" TargetMode="Externa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27.wmf"/></Relationships>
</file>

<file path=ppt/slides/_rels/slide4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28.wmf"/><Relationship Id="rId5" Type="http://schemas.openxmlformats.org/officeDocument/2006/relationships/oleObject" Target="../embeddings/oleObject2.bin"/><Relationship Id="rId4" Type="http://schemas.openxmlformats.org/officeDocument/2006/relationships/hyperlink" Target="http://en.wikipedia.org/wiki/File:Debije-boerhaave.jpg"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en.wikipedia.org/wiki/File:Water-elpot-transparent-3D-balls.png" TargetMode="External"/><Relationship Id="rId2" Type="http://schemas.openxmlformats.org/officeDocument/2006/relationships/image" Target="../media/image30.png"/><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3" Type="http://schemas.openxmlformats.org/officeDocument/2006/relationships/hyperlink" Target="http://commons.wikimedia.org/wiki/File:%E5%86%B0%E6%99%B6%E7%BB%93%E6%9E%84.png" TargetMode="External"/><Relationship Id="rId2" Type="http://schemas.openxmlformats.org/officeDocument/2006/relationships/image" Target="../media/image31.png"/><Relationship Id="rId1" Type="http://schemas.openxmlformats.org/officeDocument/2006/relationships/slideLayout" Target="../slideLayouts/slideLayout16.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IgniX"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oleObject" Target="../embeddings/Microsoft_Excel_97-2003_Worksheet1.xls"/><Relationship Id="rId3" Type="http://schemas.openxmlformats.org/officeDocument/2006/relationships/notesSlide" Target="../notesSlides/notesSlide16.xml"/><Relationship Id="rId7" Type="http://schemas.openxmlformats.org/officeDocument/2006/relationships/image" Target="../media/image33.png"/><Relationship Id="rId12" Type="http://schemas.openxmlformats.org/officeDocument/2006/relationships/oleObject" Target="../embeddings/oleObject7.bin"/><Relationship Id="rId2" Type="http://schemas.openxmlformats.org/officeDocument/2006/relationships/slideLayout" Target="../slideLayouts/slideLayout22.xml"/><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35.png"/><Relationship Id="rId5" Type="http://schemas.openxmlformats.org/officeDocument/2006/relationships/image" Target="../media/image32.png"/><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34.png"/><Relationship Id="rId14" Type="http://schemas.openxmlformats.org/officeDocument/2006/relationships/image" Target="../media/image36.emf"/></Relationships>
</file>

<file path=ppt/slides/_rels/slide52.xml.rels><?xml version="1.0" encoding="UTF-8" standalone="yes"?>
<Relationships xmlns="http://schemas.openxmlformats.org/package/2006/relationships"><Relationship Id="rId3" Type="http://schemas.openxmlformats.org/officeDocument/2006/relationships/hyperlink" Target="http://commons.wikimedia.org/wiki/File:Hydrogen_Bond_Quadruple_AngewChemIntEd_1998_v37_p75.jpg" TargetMode="External"/><Relationship Id="rId2" Type="http://schemas.openxmlformats.org/officeDocument/2006/relationships/image" Target="../media/image37.jpeg"/><Relationship Id="rId1" Type="http://schemas.openxmlformats.org/officeDocument/2006/relationships/slideLayout" Target="../slideLayouts/slideLayout16.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ndex.php?title=User:M_stone&amp;action=edit&amp;redlink=1"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17.xml"/><Relationship Id="rId1" Type="http://schemas.openxmlformats.org/officeDocument/2006/relationships/slideLayout" Target="../slideLayouts/slideLayout16.xml"/><Relationship Id="rId5" Type="http://schemas.openxmlformats.org/officeDocument/2006/relationships/hyperlink" Target="http://commons.wikimedia.org/w/index.php?title=User:Elecbullet&amp;action=edit&amp;redlink=1" TargetMode="External"/><Relationship Id="rId4" Type="http://schemas.openxmlformats.org/officeDocument/2006/relationships/hyperlink" Target="http://commons.wikimedia.org/wiki/File:ADN_animation.gif"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preparatorychemistry.com/Bishop_iBook_CF.htm" TargetMode="External"/><Relationship Id="rId2" Type="http://schemas.openxmlformats.org/officeDocument/2006/relationships/hyperlink" Target="http://aic.stanford.edu/sg/bpg/annual/v03/bp03-04.html" TargetMode="Externa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1.xm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File:Liquidnitrogen.jpg" TargetMode="External"/><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hyperlink" Target="http://creativecommons.org/licenses/by-sa/2.0/deed.e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4400" b="1" dirty="0" smtClean="0">
                <a:solidFill>
                  <a:schemeClr val="tx1"/>
                </a:solidFill>
                <a:latin typeface="+mn-lt"/>
              </a:rPr>
              <a:t>Επιστήμη Υλικών ΙΙ (Θ)</a:t>
            </a:r>
            <a:endParaRPr lang="el-GR" sz="44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a:bodyPr>
          <a:lstStyle/>
          <a:p>
            <a:pPr>
              <a:spcBef>
                <a:spcPts val="0"/>
              </a:spcBef>
              <a:spcAft>
                <a:spcPts val="1200"/>
              </a:spcAft>
            </a:pPr>
            <a:r>
              <a:rPr lang="el-GR" sz="2800" b="1" dirty="0" smtClean="0"/>
              <a:t>Ενότητα </a:t>
            </a:r>
            <a:r>
              <a:rPr lang="en-US" sz="2800" b="1" dirty="0" smtClean="0"/>
              <a:t>2</a:t>
            </a:r>
            <a:r>
              <a:rPr lang="el-GR" sz="2800" dirty="0" smtClean="0"/>
              <a:t>:</a:t>
            </a:r>
            <a:r>
              <a:rPr lang="en-US" sz="2800" dirty="0" smtClean="0"/>
              <a:t> </a:t>
            </a:r>
            <a:r>
              <a:rPr lang="el-GR" sz="2800" dirty="0"/>
              <a:t>Διαλύτες και Διαλυτότητα</a:t>
            </a:r>
          </a:p>
          <a:p>
            <a:pPr>
              <a:spcBef>
                <a:spcPts val="0"/>
              </a:spcBef>
            </a:pPr>
            <a:r>
              <a:rPr lang="el-GR" sz="2400" dirty="0" smtClean="0"/>
              <a:t>Σταμάτης Μπογιατζής</a:t>
            </a:r>
            <a:r>
              <a:rPr lang="el-GR" sz="2400" dirty="0"/>
              <a:t>, επίκουρος καθηγητής</a:t>
            </a:r>
          </a:p>
          <a:p>
            <a:pPr>
              <a:spcBef>
                <a:spcPts val="0"/>
              </a:spcBef>
            </a:pPr>
            <a:r>
              <a:rPr lang="el-GR" sz="2400" dirty="0"/>
              <a:t>Τμήμα Συντήρησης Αρχαιοτήτων &amp; Έργων Τέχνης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Τίτλος"/>
          <p:cNvSpPr>
            <a:spLocks noGrp="1"/>
          </p:cNvSpPr>
          <p:nvPr>
            <p:ph type="title"/>
          </p:nvPr>
        </p:nvSpPr>
        <p:spPr/>
        <p:txBody>
          <a:bodyPr>
            <a:normAutofit/>
          </a:bodyPr>
          <a:lstStyle/>
          <a:p>
            <a:r>
              <a:rPr lang="el-GR" dirty="0"/>
              <a:t>Μοριακός όγκος (</a:t>
            </a:r>
            <a:r>
              <a:rPr lang="en-US" dirty="0"/>
              <a:t>V</a:t>
            </a:r>
            <a:r>
              <a:rPr lang="en-US" baseline="-25000" dirty="0"/>
              <a:t>m</a:t>
            </a:r>
            <a:r>
              <a:rPr lang="en-US" dirty="0"/>
              <a:t>)</a:t>
            </a:r>
            <a:r>
              <a:rPr lang="el-GR" dirty="0"/>
              <a:t> </a:t>
            </a:r>
            <a:r>
              <a:rPr lang="el-GR" sz="3200" b="0" dirty="0" smtClean="0"/>
              <a:t>(3 </a:t>
            </a:r>
            <a:r>
              <a:rPr lang="el-GR" sz="3200" b="0" dirty="0"/>
              <a:t>από </a:t>
            </a:r>
            <a:r>
              <a:rPr lang="el-GR" sz="3200" b="0" dirty="0" smtClean="0"/>
              <a:t>3)</a:t>
            </a:r>
            <a:endParaRPr lang="el-GR" sz="3200" dirty="0" smtClean="0"/>
          </a:p>
        </p:txBody>
      </p:sp>
      <p:sp>
        <p:nvSpPr>
          <p:cNvPr id="11267" name="2 - Θέση περιεχομένου"/>
          <p:cNvSpPr>
            <a:spLocks noGrp="1"/>
          </p:cNvSpPr>
          <p:nvPr>
            <p:ph idx="1"/>
          </p:nvPr>
        </p:nvSpPr>
        <p:spPr>
          <a:xfrm>
            <a:off x="457200" y="1428736"/>
            <a:ext cx="8229600" cy="4697427"/>
          </a:xfrm>
        </p:spPr>
        <p:txBody>
          <a:bodyPr>
            <a:noAutofit/>
          </a:bodyPr>
          <a:lstStyle/>
          <a:p>
            <a:pPr>
              <a:lnSpc>
                <a:spcPct val="114000"/>
              </a:lnSpc>
              <a:spcBef>
                <a:spcPts val="1200"/>
              </a:spcBef>
            </a:pPr>
            <a:r>
              <a:rPr lang="el-GR" sz="2400" dirty="0" smtClean="0"/>
              <a:t>Ο μοριακός όγκος </a:t>
            </a:r>
            <a:r>
              <a:rPr lang="en-US" sz="2400" i="1" dirty="0" smtClean="0"/>
              <a:t>V</a:t>
            </a:r>
            <a:r>
              <a:rPr lang="en-US" sz="2400" baseline="-25000" dirty="0" smtClean="0"/>
              <a:t>m </a:t>
            </a:r>
            <a:r>
              <a:rPr lang="en-US" sz="2400" dirty="0" smtClean="0"/>
              <a:t> </a:t>
            </a:r>
            <a:r>
              <a:rPr lang="el-GR" sz="2400" dirty="0" smtClean="0"/>
              <a:t>εκφράζει τον μέσο «ζωτικό» όγκο που καταλαμβάνει ένα </a:t>
            </a:r>
            <a:r>
              <a:rPr lang="en-US" sz="2400" dirty="0" smtClean="0"/>
              <a:t>mol </a:t>
            </a:r>
            <a:r>
              <a:rPr lang="el-GR" sz="2400" dirty="0" smtClean="0"/>
              <a:t>του μορίου λόγω της κίνησής του</a:t>
            </a:r>
            <a:r>
              <a:rPr lang="en-US" sz="2400" dirty="0" smtClean="0"/>
              <a:t> </a:t>
            </a:r>
            <a:r>
              <a:rPr lang="el-GR" sz="2400" dirty="0" smtClean="0"/>
              <a:t>στους</a:t>
            </a:r>
            <a:r>
              <a:rPr lang="en-US" sz="2400" dirty="0" smtClean="0"/>
              <a:t> 25</a:t>
            </a:r>
            <a:r>
              <a:rPr lang="el-GR" sz="2400" dirty="0" smtClean="0"/>
              <a:t> </a:t>
            </a:r>
            <a:r>
              <a:rPr lang="en-US" sz="2400" dirty="0" smtClean="0"/>
              <a:t>C </a:t>
            </a:r>
            <a:r>
              <a:rPr lang="el-GR" sz="2400" dirty="0" smtClean="0"/>
              <a:t>και σε 1 </a:t>
            </a:r>
            <a:r>
              <a:rPr lang="en-US" sz="2400" dirty="0" smtClean="0"/>
              <a:t>atm</a:t>
            </a:r>
            <a:r>
              <a:rPr lang="el-GR" sz="2400" dirty="0" smtClean="0"/>
              <a:t>.</a:t>
            </a:r>
            <a:endParaRPr lang="en-US" sz="2400" dirty="0" smtClean="0"/>
          </a:p>
          <a:p>
            <a:pPr>
              <a:lnSpc>
                <a:spcPct val="114000"/>
              </a:lnSpc>
              <a:spcBef>
                <a:spcPts val="1200"/>
              </a:spcBef>
            </a:pPr>
            <a:r>
              <a:rPr lang="el-GR" sz="2400" dirty="0" smtClean="0"/>
              <a:t>Μονάδες στο </a:t>
            </a:r>
            <a:r>
              <a:rPr lang="en-US" sz="2400" dirty="0" smtClean="0"/>
              <a:t>SI: </a:t>
            </a:r>
            <a:r>
              <a:rPr lang="en-US" sz="2400" b="1" dirty="0" smtClean="0"/>
              <a:t>m</a:t>
            </a:r>
            <a:r>
              <a:rPr lang="en-US" sz="2400" b="1" baseline="30000" dirty="0" smtClean="0"/>
              <a:t>3</a:t>
            </a:r>
            <a:r>
              <a:rPr lang="en-US" sz="2400" b="1" dirty="0" smtClean="0"/>
              <a:t>/mol.</a:t>
            </a:r>
          </a:p>
          <a:p>
            <a:pPr>
              <a:lnSpc>
                <a:spcPct val="114000"/>
              </a:lnSpc>
              <a:spcBef>
                <a:spcPts val="1200"/>
              </a:spcBef>
            </a:pPr>
            <a:r>
              <a:rPr lang="el-GR" sz="2400" dirty="0" smtClean="0"/>
              <a:t>Πρακτικές μονάδες: </a:t>
            </a:r>
            <a:r>
              <a:rPr lang="en-US" sz="2400" b="1" dirty="0" smtClean="0"/>
              <a:t>cm</a:t>
            </a:r>
            <a:r>
              <a:rPr lang="en-US" sz="2400" b="1" baseline="30000" dirty="0" smtClean="0"/>
              <a:t>3</a:t>
            </a:r>
            <a:r>
              <a:rPr lang="en-US" sz="2400" b="1" dirty="0" smtClean="0"/>
              <a:t>/mol.</a:t>
            </a:r>
            <a:endParaRPr lang="en-US"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1396273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Τίτλος"/>
          <p:cNvSpPr>
            <a:spLocks noGrp="1"/>
          </p:cNvSpPr>
          <p:nvPr>
            <p:ph type="title"/>
          </p:nvPr>
        </p:nvSpPr>
        <p:spPr/>
        <p:txBody>
          <a:bodyPr>
            <a:noAutofit/>
          </a:bodyPr>
          <a:lstStyle/>
          <a:p>
            <a:r>
              <a:rPr lang="el-GR" dirty="0" smtClean="0"/>
              <a:t>Πυκνότητα ενέργειας συνοχής </a:t>
            </a:r>
            <a:r>
              <a:rPr lang="el-GR" sz="3200" b="0" dirty="0" smtClean="0"/>
              <a:t>(</a:t>
            </a:r>
            <a:r>
              <a:rPr lang="en-US" sz="3200" b="0" dirty="0" smtClean="0"/>
              <a:t>cohesive energy density)</a:t>
            </a:r>
            <a:r>
              <a:rPr lang="el-GR" sz="3200" b="0" dirty="0" smtClean="0"/>
              <a:t> (1 από 2)</a:t>
            </a:r>
          </a:p>
        </p:txBody>
      </p:sp>
      <p:sp>
        <p:nvSpPr>
          <p:cNvPr id="12293" name="Text Box 6"/>
          <p:cNvSpPr txBox="1">
            <a:spLocks noChangeArrowheads="1"/>
          </p:cNvSpPr>
          <p:nvPr/>
        </p:nvSpPr>
        <p:spPr bwMode="auto">
          <a:xfrm>
            <a:off x="529124" y="1530503"/>
            <a:ext cx="8032976" cy="1200329"/>
          </a:xfrm>
          <a:prstGeom prst="rect">
            <a:avLst/>
          </a:prstGeom>
          <a:noFill/>
          <a:ln w="9525">
            <a:noFill/>
            <a:miter lim="800000"/>
            <a:headEnd/>
            <a:tailEnd/>
          </a:ln>
        </p:spPr>
        <p:txBody>
          <a:bodyPr wrap="square">
            <a:spAutoFit/>
          </a:bodyPr>
          <a:lstStyle/>
          <a:p>
            <a:r>
              <a:rPr lang="el-GR" sz="2400" dirty="0" smtClean="0">
                <a:solidFill>
                  <a:prstClr val="black"/>
                </a:solidFill>
                <a:latin typeface="Calibri"/>
              </a:rPr>
              <a:t>Ως </a:t>
            </a:r>
            <a:r>
              <a:rPr lang="el-GR" sz="2400" dirty="0">
                <a:solidFill>
                  <a:prstClr val="black"/>
                </a:solidFill>
                <a:latin typeface="Calibri"/>
              </a:rPr>
              <a:t>πυκνότητα ενέργειας συνοχής (</a:t>
            </a:r>
            <a:r>
              <a:rPr lang="en-US" sz="2400" dirty="0">
                <a:solidFill>
                  <a:prstClr val="black"/>
                </a:solidFill>
                <a:latin typeface="Calibri"/>
              </a:rPr>
              <a:t>cohesive energy </a:t>
            </a:r>
            <a:r>
              <a:rPr lang="en-US" sz="2400" dirty="0" smtClean="0">
                <a:solidFill>
                  <a:prstClr val="black"/>
                </a:solidFill>
                <a:latin typeface="Calibri"/>
              </a:rPr>
              <a:t>density</a:t>
            </a:r>
            <a:r>
              <a:rPr lang="el-GR" sz="2400" dirty="0" smtClean="0">
                <a:solidFill>
                  <a:prstClr val="black"/>
                </a:solidFill>
                <a:latin typeface="Calibri"/>
              </a:rPr>
              <a:t>, </a:t>
            </a:r>
            <a:r>
              <a:rPr lang="en-US" sz="2400" b="1" i="1" dirty="0" smtClean="0">
                <a:solidFill>
                  <a:prstClr val="black"/>
                </a:solidFill>
                <a:latin typeface="Calibri"/>
                <a:cs typeface="Times New Roman" pitchFamily="18" charset="0"/>
              </a:rPr>
              <a:t>c</a:t>
            </a:r>
            <a:r>
              <a:rPr lang="en-US" sz="2400" dirty="0" smtClean="0">
                <a:solidFill>
                  <a:prstClr val="black"/>
                </a:solidFill>
                <a:latin typeface="Calibri"/>
              </a:rPr>
              <a:t>)</a:t>
            </a:r>
            <a:r>
              <a:rPr lang="el-GR" sz="2400" dirty="0" smtClean="0">
                <a:solidFill>
                  <a:prstClr val="black"/>
                </a:solidFill>
                <a:latin typeface="Calibri"/>
              </a:rPr>
              <a:t> </a:t>
            </a:r>
            <a:r>
              <a:rPr lang="el-GR" sz="2400" dirty="0">
                <a:solidFill>
                  <a:prstClr val="black"/>
                </a:solidFill>
                <a:latin typeface="Calibri"/>
              </a:rPr>
              <a:t>ορίζεται </a:t>
            </a:r>
            <a:r>
              <a:rPr lang="el-GR" sz="2400" dirty="0" smtClean="0">
                <a:solidFill>
                  <a:prstClr val="black"/>
                </a:solidFill>
                <a:latin typeface="Calibri"/>
              </a:rPr>
              <a:t>το </a:t>
            </a:r>
            <a:r>
              <a:rPr lang="el-GR" sz="2400" dirty="0">
                <a:solidFill>
                  <a:prstClr val="black"/>
                </a:solidFill>
                <a:latin typeface="Calibri"/>
              </a:rPr>
              <a:t>πηλίκο της ενέργειας συνοχής προς το μοριακό όγκο των μορίων ενός υλικού.</a:t>
            </a:r>
          </a:p>
        </p:txBody>
      </p:sp>
      <mc:AlternateContent xmlns:mc="http://schemas.openxmlformats.org/markup-compatibility/2006" xmlns:a14="http://schemas.microsoft.com/office/drawing/2010/main">
        <mc:Choice Requires="a14">
          <p:sp>
            <p:nvSpPr>
              <p:cNvPr id="2" name="TextBox 1"/>
              <p:cNvSpPr txBox="1"/>
              <p:nvPr/>
            </p:nvSpPr>
            <p:spPr>
              <a:xfrm>
                <a:off x="620238" y="3795006"/>
                <a:ext cx="2426503" cy="88222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solidFill>
                            <a:prstClr val="black"/>
                          </a:solidFill>
                          <a:latin typeface="Cambria Math" panose="02040503050406030204" pitchFamily="18" charset="0"/>
                        </a:rPr>
                        <m:t>𝑐</m:t>
                      </m:r>
                      <m:r>
                        <a:rPr lang="en-US" sz="2800" i="1" smtClean="0">
                          <a:solidFill>
                            <a:prstClr val="black"/>
                          </a:solidFill>
                          <a:latin typeface="Cambria Math" panose="02040503050406030204" pitchFamily="18" charset="0"/>
                        </a:rPr>
                        <m:t>=</m:t>
                      </m:r>
                      <m:f>
                        <m:fPr>
                          <m:ctrlPr>
                            <a:rPr lang="en-US" sz="2800" i="1" smtClean="0">
                              <a:solidFill>
                                <a:prstClr val="black"/>
                              </a:solidFill>
                              <a:latin typeface="Cambria Math" panose="02040503050406030204" pitchFamily="18" charset="0"/>
                            </a:rPr>
                          </m:ctrlPr>
                        </m:fPr>
                        <m:num>
                          <m:r>
                            <m:rPr>
                              <m:sty m:val="p"/>
                            </m:rPr>
                            <a:rPr lang="el-GR" sz="2800" smtClean="0">
                              <a:solidFill>
                                <a:prstClr val="black"/>
                              </a:solidFill>
                              <a:latin typeface="Cambria Math" panose="02040503050406030204" pitchFamily="18" charset="0"/>
                            </a:rPr>
                            <m:t>Δ</m:t>
                          </m:r>
                          <m:r>
                            <m:rPr>
                              <m:sty m:val="p"/>
                            </m:rPr>
                            <a:rPr lang="en-US" sz="2800" smtClean="0">
                              <a:solidFill>
                                <a:prstClr val="black"/>
                              </a:solidFill>
                              <a:latin typeface="Cambria Math" panose="02040503050406030204" pitchFamily="18" charset="0"/>
                            </a:rPr>
                            <m:t>H</m:t>
                          </m:r>
                          <m:r>
                            <a:rPr lang="en-US" sz="2800" smtClean="0">
                              <a:solidFill>
                                <a:prstClr val="black"/>
                              </a:solidFill>
                              <a:latin typeface="Cambria Math" panose="02040503050406030204" pitchFamily="18" charset="0"/>
                            </a:rPr>
                            <m:t>−</m:t>
                          </m:r>
                          <m:r>
                            <m:rPr>
                              <m:sty m:val="p"/>
                            </m:rPr>
                            <a:rPr lang="en-US" sz="2800" smtClean="0">
                              <a:solidFill>
                                <a:prstClr val="black"/>
                              </a:solidFill>
                              <a:latin typeface="Cambria Math" panose="02040503050406030204" pitchFamily="18" charset="0"/>
                            </a:rPr>
                            <m:t>RT</m:t>
                          </m:r>
                        </m:num>
                        <m:den>
                          <m:sSub>
                            <m:sSubPr>
                              <m:ctrlPr>
                                <a:rPr lang="en-US" sz="2800" i="1" smtClean="0">
                                  <a:solidFill>
                                    <a:prstClr val="black"/>
                                  </a:solidFill>
                                  <a:latin typeface="Cambria Math" panose="02040503050406030204" pitchFamily="18" charset="0"/>
                                </a:rPr>
                              </m:ctrlPr>
                            </m:sSubPr>
                            <m:e>
                              <m:r>
                                <a:rPr lang="en-US" sz="2800" i="1" smtClean="0">
                                  <a:solidFill>
                                    <a:prstClr val="black"/>
                                  </a:solidFill>
                                  <a:latin typeface="Cambria Math" panose="02040503050406030204" pitchFamily="18" charset="0"/>
                                </a:rPr>
                                <m:t>𝑉</m:t>
                              </m:r>
                            </m:e>
                            <m:sub>
                              <m:r>
                                <a:rPr lang="en-US" sz="2800" i="1" smtClean="0">
                                  <a:solidFill>
                                    <a:prstClr val="black"/>
                                  </a:solidFill>
                                  <a:latin typeface="Cambria Math" panose="02040503050406030204" pitchFamily="18" charset="0"/>
                                </a:rPr>
                                <m:t>𝑚</m:t>
                              </m:r>
                            </m:sub>
                          </m:sSub>
                        </m:den>
                      </m:f>
                    </m:oMath>
                  </m:oMathPara>
                </a14:m>
                <a:endParaRPr lang="el-GR" sz="2800" dirty="0">
                  <a:solidFill>
                    <a:prstClr val="black"/>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20238" y="3795006"/>
                <a:ext cx="2426503" cy="882229"/>
              </a:xfrm>
              <a:prstGeom prst="rect">
                <a:avLst/>
              </a:prstGeom>
              <a:blipFill rotWithShape="0">
                <a:blip r:embed="rId2"/>
                <a:stretch>
                  <a:fillRect/>
                </a:stretch>
              </a:blipFill>
            </p:spPr>
            <p:txBody>
              <a:bodyPr/>
              <a:lstStyle/>
              <a:p>
                <a:r>
                  <a:rPr lang="el-GR">
                    <a:noFill/>
                  </a:rPr>
                  <a:t> </a:t>
                </a:r>
              </a:p>
            </p:txBody>
          </p:sp>
        </mc:Fallback>
      </mc:AlternateContent>
      <p:sp>
        <p:nvSpPr>
          <p:cNvPr id="4" name="Rectangle 3"/>
          <p:cNvSpPr txBox="1">
            <a:spLocks noChangeArrowheads="1"/>
          </p:cNvSpPr>
          <p:nvPr/>
        </p:nvSpPr>
        <p:spPr bwMode="auto">
          <a:xfrm>
            <a:off x="4283968" y="2711098"/>
            <a:ext cx="4498032" cy="3984247"/>
          </a:xfrm>
          <a:prstGeom prst="rect">
            <a:avLst/>
          </a:prstGeom>
          <a:noFill/>
          <a:ln w="9525">
            <a:noFill/>
            <a:miter lim="800000"/>
            <a:headEnd/>
            <a:tailEnd/>
          </a:ln>
        </p:spPr>
        <p:txBody>
          <a:bodyPr/>
          <a:lstStyle/>
          <a:p>
            <a:pPr marL="342900" indent="-342900">
              <a:spcBef>
                <a:spcPct val="20000"/>
              </a:spcBef>
              <a:defRPr/>
            </a:pPr>
            <a:r>
              <a:rPr lang="el-GR" sz="2400" kern="0" dirty="0">
                <a:solidFill>
                  <a:prstClr val="black"/>
                </a:solidFill>
                <a:latin typeface="Calibri"/>
              </a:rPr>
              <a:t>όπου</a:t>
            </a:r>
            <a:r>
              <a:rPr lang="en-GB" sz="2400" kern="0" dirty="0">
                <a:solidFill>
                  <a:prstClr val="black"/>
                </a:solidFill>
                <a:latin typeface="Calibri"/>
              </a:rPr>
              <a:t>: </a:t>
            </a:r>
          </a:p>
          <a:p>
            <a:pPr marL="342900" indent="-342900">
              <a:spcBef>
                <a:spcPts val="1200"/>
              </a:spcBef>
              <a:buFontTx/>
              <a:buChar char="•"/>
              <a:defRPr/>
            </a:pPr>
            <a:r>
              <a:rPr lang="en-US" sz="2400" i="1" kern="0" dirty="0">
                <a:solidFill>
                  <a:prstClr val="black"/>
                </a:solidFill>
                <a:latin typeface="Calibri"/>
                <a:cs typeface="Times New Roman" pitchFamily="18" charset="0"/>
              </a:rPr>
              <a:t>c</a:t>
            </a:r>
            <a:r>
              <a:rPr lang="el-GR" sz="2400" i="1" kern="0" dirty="0">
                <a:solidFill>
                  <a:prstClr val="black"/>
                </a:solidFill>
                <a:latin typeface="Calibri"/>
              </a:rPr>
              <a:t> </a:t>
            </a:r>
            <a:r>
              <a:rPr lang="en-GB" sz="2400" kern="0" dirty="0">
                <a:solidFill>
                  <a:prstClr val="black"/>
                </a:solidFill>
                <a:latin typeface="Calibri"/>
              </a:rPr>
              <a:t>= </a:t>
            </a:r>
            <a:r>
              <a:rPr lang="el-GR" sz="2400" kern="0" dirty="0">
                <a:solidFill>
                  <a:prstClr val="black"/>
                </a:solidFill>
                <a:latin typeface="Calibri"/>
              </a:rPr>
              <a:t>Πυκνότητα ενέργειας</a:t>
            </a:r>
            <a:r>
              <a:rPr lang="en-US" sz="2400" kern="0" dirty="0">
                <a:solidFill>
                  <a:prstClr val="black"/>
                </a:solidFill>
                <a:latin typeface="Calibri"/>
              </a:rPr>
              <a:t> </a:t>
            </a:r>
            <a:r>
              <a:rPr lang="el-GR" sz="2400" kern="0" dirty="0">
                <a:solidFill>
                  <a:prstClr val="black"/>
                </a:solidFill>
                <a:latin typeface="Calibri"/>
              </a:rPr>
              <a:t>συνοχής</a:t>
            </a:r>
          </a:p>
          <a:p>
            <a:pPr marL="342900" indent="-342900">
              <a:spcBef>
                <a:spcPts val="1200"/>
              </a:spcBef>
              <a:buFontTx/>
              <a:buChar char="•"/>
              <a:defRPr/>
            </a:pPr>
            <a:r>
              <a:rPr lang="el-GR" sz="2400" kern="0" dirty="0">
                <a:solidFill>
                  <a:prstClr val="black"/>
                </a:solidFill>
                <a:latin typeface="Calibri"/>
              </a:rPr>
              <a:t>Δ</a:t>
            </a:r>
            <a:r>
              <a:rPr lang="en-GB" sz="2400" i="1" kern="0" dirty="0">
                <a:solidFill>
                  <a:prstClr val="black"/>
                </a:solidFill>
                <a:latin typeface="Calibri"/>
              </a:rPr>
              <a:t>H</a:t>
            </a:r>
            <a:r>
              <a:rPr lang="el-GR" sz="2400" i="1" kern="0" dirty="0">
                <a:solidFill>
                  <a:prstClr val="black"/>
                </a:solidFill>
                <a:latin typeface="Calibri"/>
              </a:rPr>
              <a:t> </a:t>
            </a:r>
            <a:r>
              <a:rPr lang="en-GB" sz="2400" kern="0" dirty="0">
                <a:solidFill>
                  <a:prstClr val="black"/>
                </a:solidFill>
                <a:latin typeface="Calibri"/>
              </a:rPr>
              <a:t>= </a:t>
            </a:r>
            <a:r>
              <a:rPr lang="el-GR" sz="2400" kern="0" dirty="0">
                <a:solidFill>
                  <a:prstClr val="black"/>
                </a:solidFill>
                <a:latin typeface="Calibri"/>
              </a:rPr>
              <a:t>θερμότητα </a:t>
            </a:r>
            <a:r>
              <a:rPr lang="el-GR" sz="2400" u="sng" kern="0" dirty="0">
                <a:solidFill>
                  <a:prstClr val="black"/>
                </a:solidFill>
                <a:latin typeface="Calibri"/>
              </a:rPr>
              <a:t>εξαέρωσης</a:t>
            </a:r>
            <a:endParaRPr lang="en-GB" sz="2400" u="sng" kern="0" dirty="0">
              <a:solidFill>
                <a:prstClr val="black"/>
              </a:solidFill>
              <a:latin typeface="Calibri"/>
            </a:endParaRPr>
          </a:p>
          <a:p>
            <a:pPr marL="342900" indent="-342900">
              <a:spcBef>
                <a:spcPts val="1200"/>
              </a:spcBef>
              <a:buFontTx/>
              <a:buChar char="•"/>
              <a:defRPr/>
            </a:pPr>
            <a:r>
              <a:rPr lang="en-GB" sz="2400" kern="0" dirty="0">
                <a:solidFill>
                  <a:prstClr val="black"/>
                </a:solidFill>
                <a:latin typeface="Calibri"/>
              </a:rPr>
              <a:t>R</a:t>
            </a:r>
            <a:r>
              <a:rPr lang="el-GR" sz="2400" kern="0" dirty="0">
                <a:solidFill>
                  <a:prstClr val="black"/>
                </a:solidFill>
                <a:latin typeface="Calibri"/>
              </a:rPr>
              <a:t> </a:t>
            </a:r>
            <a:r>
              <a:rPr lang="en-GB" sz="2400" kern="0" dirty="0">
                <a:solidFill>
                  <a:prstClr val="black"/>
                </a:solidFill>
                <a:latin typeface="Calibri"/>
              </a:rPr>
              <a:t>=</a:t>
            </a:r>
            <a:r>
              <a:rPr lang="el-GR" sz="2400" kern="0" dirty="0">
                <a:solidFill>
                  <a:prstClr val="black"/>
                </a:solidFill>
                <a:latin typeface="Calibri"/>
              </a:rPr>
              <a:t> παγκόσμια σταθερά των αερίων</a:t>
            </a:r>
            <a:r>
              <a:rPr lang="en-GB" sz="2400" kern="0" dirty="0">
                <a:solidFill>
                  <a:prstClr val="black"/>
                </a:solidFill>
                <a:latin typeface="Calibri"/>
              </a:rPr>
              <a:t> </a:t>
            </a:r>
          </a:p>
          <a:p>
            <a:pPr marL="342900" indent="-342900">
              <a:spcBef>
                <a:spcPts val="1200"/>
              </a:spcBef>
              <a:buFontTx/>
              <a:buChar char="•"/>
              <a:defRPr/>
            </a:pPr>
            <a:r>
              <a:rPr lang="en-GB" sz="2400" i="1" kern="0" dirty="0">
                <a:solidFill>
                  <a:prstClr val="black"/>
                </a:solidFill>
                <a:latin typeface="Calibri"/>
              </a:rPr>
              <a:t>T</a:t>
            </a:r>
            <a:r>
              <a:rPr lang="el-GR" sz="2400" i="1" kern="0" dirty="0">
                <a:solidFill>
                  <a:prstClr val="black"/>
                </a:solidFill>
                <a:latin typeface="Calibri"/>
              </a:rPr>
              <a:t> </a:t>
            </a:r>
            <a:r>
              <a:rPr lang="en-GB" sz="2400" kern="0" dirty="0">
                <a:solidFill>
                  <a:prstClr val="black"/>
                </a:solidFill>
                <a:latin typeface="Calibri"/>
              </a:rPr>
              <a:t>=</a:t>
            </a:r>
            <a:r>
              <a:rPr lang="el-GR" sz="2400" kern="0" dirty="0">
                <a:solidFill>
                  <a:prstClr val="black"/>
                </a:solidFill>
                <a:latin typeface="Calibri"/>
              </a:rPr>
              <a:t> θερμοκρασία</a:t>
            </a:r>
            <a:r>
              <a:rPr lang="en-GB" sz="2400" kern="0" dirty="0">
                <a:solidFill>
                  <a:prstClr val="black"/>
                </a:solidFill>
                <a:latin typeface="Calibri"/>
              </a:rPr>
              <a:t> (Kelvin)</a:t>
            </a:r>
          </a:p>
          <a:p>
            <a:pPr marL="342900" indent="-342900">
              <a:spcBef>
                <a:spcPts val="1200"/>
              </a:spcBef>
              <a:buFontTx/>
              <a:buChar char="•"/>
              <a:defRPr/>
            </a:pPr>
            <a:r>
              <a:rPr lang="en-GB" sz="2400" i="1" kern="0" dirty="0">
                <a:solidFill>
                  <a:prstClr val="black"/>
                </a:solidFill>
                <a:latin typeface="Calibri"/>
              </a:rPr>
              <a:t>V</a:t>
            </a:r>
            <a:r>
              <a:rPr lang="en-GB" sz="2400" kern="0" baseline="-25000" dirty="0">
                <a:solidFill>
                  <a:prstClr val="black"/>
                </a:solidFill>
                <a:latin typeface="Calibri"/>
              </a:rPr>
              <a:t>m</a:t>
            </a:r>
            <a:r>
              <a:rPr lang="en-GB" sz="2400" kern="0" dirty="0">
                <a:solidFill>
                  <a:prstClr val="black"/>
                </a:solidFill>
                <a:latin typeface="Calibri"/>
              </a:rPr>
              <a:t> = </a:t>
            </a:r>
            <a:r>
              <a:rPr lang="el-GR" sz="2400" kern="0" dirty="0">
                <a:solidFill>
                  <a:prstClr val="black"/>
                </a:solidFill>
                <a:latin typeface="Calibri"/>
              </a:rPr>
              <a:t>μοριακός όγκος</a:t>
            </a:r>
            <a:r>
              <a:rPr lang="en-GB" sz="2400" kern="0" dirty="0">
                <a:solidFill>
                  <a:prstClr val="black"/>
                </a:solidFill>
                <a:latin typeface="Calibri"/>
              </a:rPr>
              <a:t> </a:t>
            </a:r>
            <a:endParaRPr lang="el-GR" sz="2400" kern="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p14="http://schemas.microsoft.com/office/powerpoint/2010/main" val="32330769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Τίτλος"/>
          <p:cNvSpPr>
            <a:spLocks noGrp="1"/>
          </p:cNvSpPr>
          <p:nvPr>
            <p:ph type="title"/>
          </p:nvPr>
        </p:nvSpPr>
        <p:spPr/>
        <p:txBody>
          <a:bodyPr>
            <a:normAutofit fontScale="90000"/>
          </a:bodyPr>
          <a:lstStyle/>
          <a:p>
            <a:r>
              <a:rPr lang="el-GR" sz="4400" dirty="0"/>
              <a:t>Πυκνότητα ενέργειας συνοχής </a:t>
            </a:r>
            <a:r>
              <a:rPr lang="el-GR" sz="3600" b="0" dirty="0"/>
              <a:t>(</a:t>
            </a:r>
            <a:r>
              <a:rPr lang="en-US" sz="3600" b="0" dirty="0"/>
              <a:t>cohesive energy density)</a:t>
            </a:r>
            <a:r>
              <a:rPr lang="el-GR" sz="3600" b="0" dirty="0"/>
              <a:t> </a:t>
            </a:r>
            <a:r>
              <a:rPr lang="el-GR" sz="3600" b="0" dirty="0" smtClean="0"/>
              <a:t>(2 </a:t>
            </a:r>
            <a:r>
              <a:rPr lang="el-GR" sz="3600" b="0" dirty="0"/>
              <a:t>από </a:t>
            </a:r>
            <a:r>
              <a:rPr lang="el-GR" sz="3600" b="0" dirty="0" smtClean="0"/>
              <a:t>2)</a:t>
            </a:r>
            <a:endParaRPr lang="el-GR" sz="3600" dirty="0" smtClean="0"/>
          </a:p>
        </p:txBody>
      </p:sp>
      <p:sp>
        <p:nvSpPr>
          <p:cNvPr id="12294" name="Text Box 6"/>
          <p:cNvSpPr txBox="1">
            <a:spLocks noChangeArrowheads="1"/>
          </p:cNvSpPr>
          <p:nvPr/>
        </p:nvSpPr>
        <p:spPr bwMode="auto">
          <a:xfrm>
            <a:off x="539552" y="1785926"/>
            <a:ext cx="8104414" cy="3193310"/>
          </a:xfrm>
          <a:prstGeom prst="rect">
            <a:avLst/>
          </a:prstGeom>
          <a:noFill/>
          <a:ln w="9525">
            <a:noFill/>
            <a:miter lim="800000"/>
            <a:headEnd/>
            <a:tailEnd/>
          </a:ln>
        </p:spPr>
        <p:txBody>
          <a:bodyPr wrap="square">
            <a:spAutoFit/>
          </a:bodyPr>
          <a:lstStyle/>
          <a:p>
            <a:pPr marL="324000" indent="-324000">
              <a:lnSpc>
                <a:spcPct val="114000"/>
              </a:lnSpc>
              <a:spcBef>
                <a:spcPts val="1200"/>
              </a:spcBef>
              <a:buFont typeface="Arial" pitchFamily="34" charset="0"/>
              <a:buChar char="•"/>
            </a:pPr>
            <a:r>
              <a:rPr lang="el-GR" sz="2400" dirty="0" smtClean="0">
                <a:solidFill>
                  <a:prstClr val="black"/>
                </a:solidFill>
                <a:latin typeface="Calibri"/>
              </a:rPr>
              <a:t>Η πυκνότητα ενέργειας συνοχής εκφράζει την ενέργεια που απαιτείται για να ξεφύγει </a:t>
            </a:r>
            <a:r>
              <a:rPr lang="el-GR" sz="2400" b="1" dirty="0" smtClean="0">
                <a:solidFill>
                  <a:prstClr val="black"/>
                </a:solidFill>
                <a:latin typeface="Calibri"/>
              </a:rPr>
              <a:t>ένα μόριο </a:t>
            </a:r>
            <a:r>
              <a:rPr lang="el-GR" sz="2400" dirty="0" smtClean="0">
                <a:solidFill>
                  <a:prstClr val="black"/>
                </a:solidFill>
                <a:latin typeface="Calibri"/>
              </a:rPr>
              <a:t>από το περιβάλλον του υπερνικώντας τις δυνάμεις συνοχής.</a:t>
            </a:r>
            <a:endParaRPr lang="en-US" sz="2400" dirty="0" smtClean="0">
              <a:solidFill>
                <a:prstClr val="white">
                  <a:lumMod val="65000"/>
                </a:prstClr>
              </a:solidFill>
              <a:latin typeface="Calibri"/>
            </a:endParaRPr>
          </a:p>
          <a:p>
            <a:pPr marL="324000" indent="-324000">
              <a:lnSpc>
                <a:spcPct val="114000"/>
              </a:lnSpc>
              <a:spcBef>
                <a:spcPts val="1200"/>
              </a:spcBef>
              <a:buFont typeface="Arial" pitchFamily="34" charset="0"/>
              <a:buChar char="•"/>
            </a:pPr>
            <a:r>
              <a:rPr lang="el-GR" sz="2400" dirty="0" smtClean="0">
                <a:solidFill>
                  <a:prstClr val="black"/>
                </a:solidFill>
                <a:latin typeface="Calibri"/>
              </a:rPr>
              <a:t>Οι δυνάμεις συνοχής μπορούν </a:t>
            </a:r>
            <a:r>
              <a:rPr lang="el-GR" sz="2400" dirty="0">
                <a:solidFill>
                  <a:prstClr val="black"/>
                </a:solidFill>
                <a:latin typeface="Calibri"/>
              </a:rPr>
              <a:t>να υπερνικηθούν εάν π.χ. θερμάνουμε μια ποσότητα ενός σώματος με σκοπό να αλλάξει φάση, π.χ. να περάσει από την υγρή στην αέρια </a:t>
            </a:r>
            <a:r>
              <a:rPr lang="el-GR" sz="2400" dirty="0" smtClean="0">
                <a:solidFill>
                  <a:prstClr val="black"/>
                </a:solidFill>
                <a:latin typeface="Calibri"/>
              </a:rPr>
              <a:t>(=εξαέρωση).</a:t>
            </a:r>
            <a:endParaRPr lang="en-US" sz="2400" dirty="0" smtClean="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39434537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Τίτλος"/>
          <p:cNvSpPr>
            <a:spLocks noGrp="1"/>
          </p:cNvSpPr>
          <p:nvPr>
            <p:ph type="title"/>
          </p:nvPr>
        </p:nvSpPr>
        <p:spPr>
          <a:xfrm>
            <a:off x="0" y="116632"/>
            <a:ext cx="9144000" cy="1080120"/>
          </a:xfrm>
        </p:spPr>
        <p:txBody>
          <a:bodyPr>
            <a:noAutofit/>
          </a:bodyPr>
          <a:lstStyle/>
          <a:p>
            <a:r>
              <a:rPr lang="el-GR" dirty="0" smtClean="0"/>
              <a:t>Οι διαμοριακές δυνάμεις που καθορίζουν τη διαλυτότητα</a:t>
            </a:r>
          </a:p>
        </p:txBody>
      </p:sp>
      <p:sp>
        <p:nvSpPr>
          <p:cNvPr id="12294" name="Text Box 6"/>
          <p:cNvSpPr txBox="1">
            <a:spLocks noChangeArrowheads="1"/>
          </p:cNvSpPr>
          <p:nvPr/>
        </p:nvSpPr>
        <p:spPr bwMode="auto">
          <a:xfrm>
            <a:off x="430532" y="1785926"/>
            <a:ext cx="8320438" cy="3744230"/>
          </a:xfrm>
          <a:prstGeom prst="rect">
            <a:avLst/>
          </a:prstGeom>
          <a:noFill/>
          <a:ln w="9525">
            <a:noFill/>
            <a:miter lim="800000"/>
            <a:headEnd/>
            <a:tailEnd/>
          </a:ln>
        </p:spPr>
        <p:txBody>
          <a:bodyPr wrap="square">
            <a:spAutoFit/>
          </a:bodyPr>
          <a:lstStyle/>
          <a:p>
            <a:pPr marL="324000" indent="-324000">
              <a:lnSpc>
                <a:spcPct val="114000"/>
              </a:lnSpc>
              <a:spcBef>
                <a:spcPts val="1200"/>
              </a:spcBef>
              <a:buFont typeface="Arial" pitchFamily="34" charset="0"/>
              <a:buChar char="•"/>
            </a:pPr>
            <a:r>
              <a:rPr lang="el-GR" sz="2400" dirty="0" smtClean="0">
                <a:solidFill>
                  <a:prstClr val="black"/>
                </a:solidFill>
                <a:latin typeface="Calibri"/>
              </a:rPr>
              <a:t>Οι </a:t>
            </a:r>
            <a:r>
              <a:rPr lang="el-GR" sz="2400" dirty="0">
                <a:solidFill>
                  <a:prstClr val="black"/>
                </a:solidFill>
                <a:latin typeface="Calibri"/>
              </a:rPr>
              <a:t>δυνάμεις συνοχής μπορούν επίσης να υπερνικηθούν, αν υποχρεωθούν τα μόρια ενός σώματος να υποδεχτούν στο χώρο που καταλαμβάνουν, τα μόρια ενός ξένου </a:t>
            </a:r>
            <a:r>
              <a:rPr lang="el-GR" sz="2400" dirty="0" smtClean="0">
                <a:solidFill>
                  <a:prstClr val="black"/>
                </a:solidFill>
                <a:latin typeface="Calibri"/>
              </a:rPr>
              <a:t>σώματος. </a:t>
            </a:r>
          </a:p>
          <a:p>
            <a:pPr marL="324000" indent="-324000">
              <a:lnSpc>
                <a:spcPct val="114000"/>
              </a:lnSpc>
              <a:spcBef>
                <a:spcPts val="1200"/>
              </a:spcBef>
              <a:buFont typeface="Arial" pitchFamily="34" charset="0"/>
              <a:buChar char="•"/>
            </a:pPr>
            <a:r>
              <a:rPr lang="el-GR" sz="2400" dirty="0" smtClean="0">
                <a:solidFill>
                  <a:prstClr val="black"/>
                </a:solidFill>
                <a:latin typeface="Calibri"/>
              </a:rPr>
              <a:t>Σε αυτή την περίπτωση είναι δυνατό να ασκηθούν παρόμοιες ελκτικές δυνάμεις, μεταξύ διαφορετικών μορίων.</a:t>
            </a:r>
          </a:p>
          <a:p>
            <a:pPr marL="324000" indent="-324000">
              <a:lnSpc>
                <a:spcPct val="114000"/>
              </a:lnSpc>
              <a:spcBef>
                <a:spcPts val="1200"/>
              </a:spcBef>
              <a:buFont typeface="Arial" pitchFamily="34" charset="0"/>
              <a:buChar char="•"/>
            </a:pPr>
            <a:r>
              <a:rPr lang="el-GR" sz="2400" dirty="0" smtClean="0">
                <a:solidFill>
                  <a:prstClr val="black"/>
                </a:solidFill>
                <a:latin typeface="Calibri"/>
              </a:rPr>
              <a:t>Όταν οι δυνάμεις αυτές είναι ισχυρές, τότε μιλάμε για συνύπαρξη δυο ή περισσότερων ειδών μορίων, και υπό προϋποθέσεις, για </a:t>
            </a:r>
            <a:r>
              <a:rPr lang="el-GR" sz="2400" b="1" dirty="0" err="1" smtClean="0">
                <a:solidFill>
                  <a:prstClr val="black"/>
                </a:solidFill>
                <a:latin typeface="Calibri"/>
              </a:rPr>
              <a:t>διαλυτοποίηση</a:t>
            </a:r>
            <a:r>
              <a:rPr lang="el-GR" sz="2400" dirty="0" smtClean="0">
                <a:solidFill>
                  <a:prstClr val="black"/>
                </a:solidFill>
                <a:latin typeface="Calibri"/>
              </a:rPr>
              <a:t> .</a:t>
            </a:r>
            <a:endParaRPr lang="el-GR" sz="24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32577294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eaLnBrk="1" hangingPunct="1"/>
            <a:r>
              <a:rPr lang="el-GR" sz="4400" dirty="0" smtClean="0"/>
              <a:t>Εξαέρωση ή εξάτμιση των μορίων </a:t>
            </a:r>
            <a:br>
              <a:rPr lang="el-GR" sz="4400" dirty="0" smtClean="0"/>
            </a:br>
            <a:r>
              <a:rPr lang="el-GR" sz="3600" b="0" dirty="0" smtClean="0"/>
              <a:t>(1 από 2)</a:t>
            </a:r>
          </a:p>
        </p:txBody>
      </p:sp>
      <p:sp>
        <p:nvSpPr>
          <p:cNvPr id="13315" name="Rectangle 3"/>
          <p:cNvSpPr>
            <a:spLocks noGrp="1" noChangeArrowheads="1"/>
          </p:cNvSpPr>
          <p:nvPr>
            <p:ph type="body" idx="1"/>
          </p:nvPr>
        </p:nvSpPr>
        <p:spPr>
          <a:xfrm>
            <a:off x="107504" y="1268760"/>
            <a:ext cx="6624736" cy="5544616"/>
          </a:xfrm>
        </p:spPr>
        <p:txBody>
          <a:bodyPr>
            <a:noAutofit/>
          </a:bodyPr>
          <a:lstStyle/>
          <a:p>
            <a:pPr eaLnBrk="1" hangingPunct="1">
              <a:lnSpc>
                <a:spcPct val="110000"/>
              </a:lnSpc>
              <a:spcBef>
                <a:spcPts val="600"/>
              </a:spcBef>
            </a:pPr>
            <a:r>
              <a:rPr lang="el-GR" sz="2400" dirty="0" smtClean="0"/>
              <a:t>Οι δυνάμεις που απαιτούνται για να εισχωρήσει ένας διαλύτης ανάμεσα στα μόρια μιας στερεής ουσίας, να τα ξεχωρίσει και τελικά να τα διαλυτοποιήσει, είναι αντίστοιχη με την ενέργεια που απαιτούν τα μόρια μιας ουσίας για να υπερνικηθούν οι ελκτικές δυνάμεις μεταξύ τους, και συνεπώς, να «ξεκολλήσουν» το ένα από το άλλο και τελικά να εξατμιστούν. </a:t>
            </a:r>
          </a:p>
          <a:p>
            <a:pPr eaLnBrk="1" hangingPunct="1">
              <a:lnSpc>
                <a:spcPct val="110000"/>
              </a:lnSpc>
              <a:spcBef>
                <a:spcPts val="600"/>
              </a:spcBef>
            </a:pPr>
            <a:r>
              <a:rPr lang="el-GR" sz="2400" dirty="0" smtClean="0"/>
              <a:t>Η ενέργεια (σε θερμίδες) που προσφέρθηκε στο υγρό από τη στιγμή που άρχισε να εξατμίζεται μέχρι να μετατραπεί και το τελευταίο μόριο σε αέριο (ατμό) είναι ανάλογη με τις δυνάμεις </a:t>
            </a:r>
            <a:r>
              <a:rPr lang="en-US" sz="2400" dirty="0" smtClean="0"/>
              <a:t>van der Waals </a:t>
            </a:r>
            <a:r>
              <a:rPr lang="el-GR" sz="2400" dirty="0" smtClean="0"/>
              <a:t>που συγκρατούν τα μόρια μαζί.</a:t>
            </a:r>
          </a:p>
          <a:p>
            <a:pPr eaLnBrk="1" hangingPunct="1">
              <a:lnSpc>
                <a:spcPct val="110000"/>
              </a:lnSpc>
              <a:spcBef>
                <a:spcPts val="600"/>
              </a:spcBef>
              <a:buNone/>
            </a:pPr>
            <a:endParaRPr lang="el-GR" sz="2400" dirty="0" smtClean="0"/>
          </a:p>
        </p:txBody>
      </p:sp>
      <p:pic>
        <p:nvPicPr>
          <p:cNvPr id="118786" name="Picture 2" descr="ηλετρικός βραστήρας" title="Εξαέρωση ή εξάτμιση"/>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96218" y="2420888"/>
            <a:ext cx="2364579" cy="2592288"/>
          </a:xfrm>
          <a:prstGeom prst="rect">
            <a:avLst/>
          </a:prstGeom>
          <a:noFill/>
          <a:ln>
            <a:solidFill>
              <a:schemeClr val="tx1"/>
            </a:solidFill>
          </a:ln>
        </p:spPr>
      </p:pic>
      <p:sp>
        <p:nvSpPr>
          <p:cNvPr id="5" name="Rectangle 3"/>
          <p:cNvSpPr>
            <a:spLocks noChangeArrowheads="1"/>
          </p:cNvSpPr>
          <p:nvPr/>
        </p:nvSpPr>
        <p:spPr bwMode="auto">
          <a:xfrm>
            <a:off x="6444208" y="5008736"/>
            <a:ext cx="270855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aseline="-25000">
                <a:solidFill>
                  <a:schemeClr val="tx1"/>
                </a:solidFill>
                <a:latin typeface="Verdana" panose="020B0604030504040204" pitchFamily="34" charset="0"/>
              </a:defRPr>
            </a:lvl1pPr>
            <a:lvl2pPr marL="742950" indent="-285750" eaLnBrk="0" hangingPunct="0">
              <a:defRPr baseline="-25000">
                <a:solidFill>
                  <a:schemeClr val="tx1"/>
                </a:solidFill>
                <a:latin typeface="Verdana" panose="020B0604030504040204" pitchFamily="34" charset="0"/>
              </a:defRPr>
            </a:lvl2pPr>
            <a:lvl3pPr marL="1143000" indent="-228600" eaLnBrk="0" hangingPunct="0">
              <a:defRPr baseline="-25000">
                <a:solidFill>
                  <a:schemeClr val="tx1"/>
                </a:solidFill>
                <a:latin typeface="Verdana" panose="020B0604030504040204" pitchFamily="34" charset="0"/>
              </a:defRPr>
            </a:lvl3pPr>
            <a:lvl4pPr marL="1600200" indent="-228600" eaLnBrk="0" hangingPunct="0">
              <a:defRPr baseline="-25000">
                <a:solidFill>
                  <a:schemeClr val="tx1"/>
                </a:solidFill>
                <a:latin typeface="Verdana" panose="020B0604030504040204" pitchFamily="34" charset="0"/>
              </a:defRPr>
            </a:lvl4pPr>
            <a:lvl5pPr marL="2057400" indent="-228600" eaLnBrk="0" hangingPunct="0">
              <a:defRPr baseline="-25000">
                <a:solidFill>
                  <a:schemeClr val="tx1"/>
                </a:solidFill>
                <a:latin typeface="Verdana" panose="020B0604030504040204" pitchFamily="34" charset="0"/>
              </a:defRPr>
            </a:lvl5pPr>
            <a:lvl6pPr marL="2514600" indent="-228600" eaLnBrk="0" fontAlgn="base" hangingPunct="0">
              <a:spcBef>
                <a:spcPct val="0"/>
              </a:spcBef>
              <a:spcAft>
                <a:spcPct val="0"/>
              </a:spcAft>
              <a:defRPr baseline="-25000">
                <a:solidFill>
                  <a:schemeClr val="tx1"/>
                </a:solidFill>
                <a:latin typeface="Verdana" panose="020B0604030504040204" pitchFamily="34" charset="0"/>
              </a:defRPr>
            </a:lvl6pPr>
            <a:lvl7pPr marL="2971800" indent="-228600" eaLnBrk="0" fontAlgn="base" hangingPunct="0">
              <a:spcBef>
                <a:spcPct val="0"/>
              </a:spcBef>
              <a:spcAft>
                <a:spcPct val="0"/>
              </a:spcAft>
              <a:defRPr baseline="-25000">
                <a:solidFill>
                  <a:schemeClr val="tx1"/>
                </a:solidFill>
                <a:latin typeface="Verdana" panose="020B0604030504040204" pitchFamily="34" charset="0"/>
              </a:defRPr>
            </a:lvl7pPr>
            <a:lvl8pPr marL="3429000" indent="-228600" eaLnBrk="0" fontAlgn="base" hangingPunct="0">
              <a:spcBef>
                <a:spcPct val="0"/>
              </a:spcBef>
              <a:spcAft>
                <a:spcPct val="0"/>
              </a:spcAft>
              <a:defRPr baseline="-25000">
                <a:solidFill>
                  <a:schemeClr val="tx1"/>
                </a:solidFill>
                <a:latin typeface="Verdana" panose="020B0604030504040204" pitchFamily="34" charset="0"/>
              </a:defRPr>
            </a:lvl8pPr>
            <a:lvl9pPr marL="3886200" indent="-228600" eaLnBrk="0" fontAlgn="base" hangingPunct="0">
              <a:spcBef>
                <a:spcPct val="0"/>
              </a:spcBef>
              <a:spcAft>
                <a:spcPct val="0"/>
              </a:spcAft>
              <a:defRPr baseline="-25000">
                <a:solidFill>
                  <a:schemeClr val="tx1"/>
                </a:solidFill>
                <a:latin typeface="Verdana" panose="020B0604030504040204" pitchFamily="34" charset="0"/>
              </a:defRPr>
            </a:lvl9pPr>
          </a:lstStyle>
          <a:p>
            <a:pPr algn="ctr" eaLnBrk="1" hangingPunct="1"/>
            <a:r>
              <a:rPr lang="en-US" sz="1200" baseline="0" dirty="0" smtClean="0">
                <a:solidFill>
                  <a:srgbClr val="595959"/>
                </a:solidFill>
                <a:latin typeface="Calibri" panose="020F0502020204030204" pitchFamily="34" charset="0"/>
              </a:rPr>
              <a:t>“</a:t>
            </a:r>
            <a:r>
              <a:rPr lang="nl-NL" sz="1200" baseline="0" dirty="0">
                <a:solidFill>
                  <a:srgbClr val="595959"/>
                </a:solidFill>
                <a:latin typeface="Calibri" panose="020F0502020204030204" pitchFamily="34" charset="0"/>
                <a:hlinkClick r:id="rId3"/>
              </a:rPr>
              <a:t>Electric kettle - </a:t>
            </a:r>
            <a:r>
              <a:rPr lang="az-Cyrl-AZ" sz="1200" baseline="0" dirty="0">
                <a:solidFill>
                  <a:srgbClr val="595959"/>
                </a:solidFill>
                <a:latin typeface="Calibri" panose="020F0502020204030204" pitchFamily="34" charset="0"/>
                <a:hlinkClick r:id="rId3"/>
              </a:rPr>
              <a:t>Электрический чайник</a:t>
            </a:r>
            <a:r>
              <a:rPr lang="en-US" sz="1200" baseline="0" dirty="0" smtClean="0">
                <a:solidFill>
                  <a:srgbClr val="595959"/>
                </a:solidFill>
                <a:latin typeface="Calibri" panose="020F0502020204030204" pitchFamily="34" charset="0"/>
              </a:rPr>
              <a:t>”, </a:t>
            </a:r>
            <a:r>
              <a:rPr lang="en-US" sz="1200" baseline="0" dirty="0">
                <a:solidFill>
                  <a:srgbClr val="595959"/>
                </a:solidFill>
                <a:latin typeface="Calibri" panose="020F0502020204030204" pitchFamily="34" charset="0"/>
              </a:rPr>
              <a:t> </a:t>
            </a:r>
          </a:p>
          <a:p>
            <a:pPr algn="ctr" eaLnBrk="1" hangingPunct="1"/>
            <a:r>
              <a:rPr lang="el-GR" sz="1200" baseline="0" dirty="0" smtClean="0">
                <a:solidFill>
                  <a:srgbClr val="595959"/>
                </a:solidFill>
                <a:latin typeface="Calibri" panose="020F0502020204030204" pitchFamily="34" charset="0"/>
              </a:rPr>
              <a:t>από</a:t>
            </a:r>
            <a:r>
              <a:rPr lang="en-US" sz="1200" baseline="0" dirty="0">
                <a:solidFill>
                  <a:srgbClr val="595959"/>
                </a:solidFill>
                <a:latin typeface="Calibri" panose="020F0502020204030204" pitchFamily="34" charset="0"/>
              </a:rPr>
              <a:t> Schekinov Alexey Victorovich </a:t>
            </a:r>
            <a:r>
              <a:rPr lang="el-GR" sz="1200" baseline="0" dirty="0" smtClean="0">
                <a:solidFill>
                  <a:srgbClr val="595959"/>
                </a:solidFill>
                <a:latin typeface="Calibri" panose="020F0502020204030204" pitchFamily="34" charset="0"/>
              </a:rPr>
              <a:t>διαθέσιμο με άδεια</a:t>
            </a:r>
            <a:r>
              <a:rPr lang="en-US" sz="1200" baseline="0" dirty="0" smtClean="0">
                <a:solidFill>
                  <a:srgbClr val="595959"/>
                </a:solidFill>
                <a:latin typeface="Calibri" panose="020F0502020204030204" pitchFamily="34" charset="0"/>
              </a:rPr>
              <a:t> </a:t>
            </a:r>
            <a:r>
              <a:rPr lang="en-US" sz="1200" baseline="0" dirty="0">
                <a:solidFill>
                  <a:srgbClr val="595959"/>
                </a:solidFill>
                <a:latin typeface="Calibri" panose="020F0502020204030204" pitchFamily="34" charset="0"/>
                <a:hlinkClick r:id="rId4"/>
              </a:rPr>
              <a:t>CC BY-SA 3.0</a:t>
            </a:r>
            <a:endParaRPr lang="en-US" sz="1200" baseline="0" dirty="0">
              <a:solidFill>
                <a:srgbClr val="595959"/>
              </a:solidFill>
              <a:latin typeface="Calibri" panose="020F0502020204030204"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val="26947620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r>
              <a:rPr lang="el-GR" sz="4400" dirty="0" smtClean="0"/>
              <a:t>Εξαέρωση ή εξάτμιση των μορίων </a:t>
            </a:r>
            <a:br>
              <a:rPr lang="el-GR" sz="4400" dirty="0" smtClean="0"/>
            </a:br>
            <a:r>
              <a:rPr lang="el-GR" sz="3600" b="0" dirty="0" smtClean="0"/>
              <a:t>(2 </a:t>
            </a:r>
            <a:r>
              <a:rPr lang="el-GR" sz="3600" b="0" dirty="0"/>
              <a:t>από </a:t>
            </a:r>
            <a:r>
              <a:rPr lang="el-GR" sz="3600" b="0" dirty="0" smtClean="0"/>
              <a:t>2)</a:t>
            </a:r>
            <a:endParaRPr lang="el-GR" sz="3600" dirty="0" smtClean="0"/>
          </a:p>
        </p:txBody>
      </p:sp>
      <p:sp>
        <p:nvSpPr>
          <p:cNvPr id="13315" name="Rectangle 3"/>
          <p:cNvSpPr>
            <a:spLocks noGrp="1" noChangeArrowheads="1"/>
          </p:cNvSpPr>
          <p:nvPr>
            <p:ph type="body" idx="1"/>
          </p:nvPr>
        </p:nvSpPr>
        <p:spPr>
          <a:xfrm>
            <a:off x="107504" y="1484784"/>
            <a:ext cx="4355976" cy="5189984"/>
          </a:xfrm>
        </p:spPr>
        <p:txBody>
          <a:bodyPr>
            <a:noAutofit/>
          </a:bodyPr>
          <a:lstStyle/>
          <a:p>
            <a:pPr>
              <a:lnSpc>
                <a:spcPct val="110000"/>
              </a:lnSpc>
              <a:spcBef>
                <a:spcPts val="1200"/>
              </a:spcBef>
            </a:pPr>
            <a:r>
              <a:rPr lang="el-GR" sz="2400" dirty="0" smtClean="0"/>
              <a:t>Η ενέργεια που απαιτείται για την παραπάνω διαδικασία ονομάζεται </a:t>
            </a:r>
            <a:r>
              <a:rPr lang="el-GR" sz="2400" b="1" u="sng" dirty="0" smtClean="0"/>
              <a:t>ενέργεια εξαέρωσης</a:t>
            </a:r>
            <a:r>
              <a:rPr lang="en-GB" sz="2400" dirty="0" smtClean="0"/>
              <a:t>.</a:t>
            </a:r>
            <a:r>
              <a:rPr lang="el-GR" sz="2400" dirty="0" smtClean="0"/>
              <a:t> </a:t>
            </a:r>
            <a:endParaRPr lang="en-US" sz="2400" dirty="0" smtClean="0"/>
          </a:p>
          <a:p>
            <a:pPr>
              <a:lnSpc>
                <a:spcPct val="110000"/>
              </a:lnSpc>
              <a:spcBef>
                <a:spcPts val="1200"/>
              </a:spcBef>
            </a:pPr>
            <a:r>
              <a:rPr lang="el-GR" sz="2400" dirty="0" smtClean="0"/>
              <a:t>Ανεξάρτητα από τη θερμοκρασία στην οποία πραγματοποιείται η εξαέρωση (υπό ατμ. πίεση), το υγρό που εξατμίζεται </a:t>
            </a:r>
            <a:r>
              <a:rPr lang="el-GR" sz="2400" b="1" dirty="0" smtClean="0"/>
              <a:t>ευκολότερα</a:t>
            </a:r>
            <a:r>
              <a:rPr lang="el-GR" sz="2400" dirty="0" smtClean="0"/>
              <a:t> έχει μικρότερη ενέργεια συνοχής (λόγω δυνάμεων </a:t>
            </a:r>
            <a:r>
              <a:rPr lang="en-US" sz="2400" dirty="0" smtClean="0"/>
              <a:t>van der Waals).</a:t>
            </a:r>
            <a:endParaRPr lang="el-GR" sz="2400" dirty="0" smtClean="0"/>
          </a:p>
        </p:txBody>
      </p:sp>
      <p:grpSp>
        <p:nvGrpSpPr>
          <p:cNvPr id="11" name="10 - Ομάδα" title="Εξαέρωση ή εξάτμιση των μορίων "/>
          <p:cNvGrpSpPr/>
          <p:nvPr/>
        </p:nvGrpSpPr>
        <p:grpSpPr>
          <a:xfrm>
            <a:off x="4283968" y="1916832"/>
            <a:ext cx="4789734" cy="4107904"/>
            <a:chOff x="4357686" y="2057400"/>
            <a:chExt cx="4572000" cy="3718374"/>
          </a:xfrm>
        </p:grpSpPr>
        <p:graphicFrame>
          <p:nvGraphicFramePr>
            <p:cNvPr id="9" name="3 - Γράφημα" title="Εξαέρωση ή εξάτμιση των μορίων "/>
            <p:cNvGraphicFramePr/>
            <p:nvPr>
              <p:extLst/>
            </p:nvPr>
          </p:nvGraphicFramePr>
          <p:xfrm>
            <a:off x="4357686" y="2057400"/>
            <a:ext cx="4572000" cy="3718374"/>
          </p:xfrm>
          <a:graphic>
            <a:graphicData uri="http://schemas.openxmlformats.org/drawingml/2006/chart">
              <c:chart xmlns:c="http://schemas.openxmlformats.org/drawingml/2006/chart" xmlns:r="http://schemas.openxmlformats.org/officeDocument/2006/relationships" r:id="rId3"/>
            </a:graphicData>
          </a:graphic>
        </p:graphicFrame>
        <p:sp>
          <p:nvSpPr>
            <p:cNvPr id="10" name="9 - TextBox"/>
            <p:cNvSpPr txBox="1"/>
            <p:nvPr/>
          </p:nvSpPr>
          <p:spPr>
            <a:xfrm>
              <a:off x="5786446" y="3000372"/>
              <a:ext cx="2214578" cy="523220"/>
            </a:xfrm>
            <a:prstGeom prst="rect">
              <a:avLst/>
            </a:prstGeom>
            <a:noFill/>
          </p:spPr>
          <p:txBody>
            <a:bodyPr wrap="square" rtlCol="0">
              <a:spAutoFit/>
            </a:bodyPr>
            <a:lstStyle/>
            <a:p>
              <a:pPr algn="ctr"/>
              <a:r>
                <a:rPr lang="el-GR" sz="1400" b="1" dirty="0" smtClean="0">
                  <a:solidFill>
                    <a:prstClr val="black"/>
                  </a:solidFill>
                </a:rPr>
                <a:t>Περιοχή μετάβασης από υγρή </a:t>
              </a:r>
              <a:r>
                <a:rPr lang="el-GR" sz="1400" b="1" dirty="0" smtClean="0">
                  <a:solidFill>
                    <a:prstClr val="black"/>
                  </a:solidFill>
                  <a:sym typeface="Wingdings" pitchFamily="2" charset="2"/>
                </a:rPr>
                <a:t> αέρια φάση</a:t>
              </a:r>
              <a:endParaRPr lang="el-GR" sz="1400" b="1" dirty="0">
                <a:solidFill>
                  <a:prstClr val="black"/>
                </a:solidFill>
              </a:endParaRPr>
            </a:p>
          </p:txBody>
        </p:sp>
      </p:gr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val="36621212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Autofit/>
          </a:bodyPr>
          <a:lstStyle/>
          <a:p>
            <a:pPr eaLnBrk="1" hangingPunct="1"/>
            <a:r>
              <a:rPr lang="el-GR" dirty="0" smtClean="0"/>
              <a:t>Παράμετρος διαλυτότητας του </a:t>
            </a:r>
            <a:r>
              <a:rPr lang="en-US" dirty="0" smtClean="0"/>
              <a:t>Hildebrand</a:t>
            </a:r>
            <a:endParaRPr lang="el-GR" dirty="0" smtClean="0"/>
          </a:p>
        </p:txBody>
      </p:sp>
      <p:sp>
        <p:nvSpPr>
          <p:cNvPr id="14339" name="Rectangle 3"/>
          <p:cNvSpPr>
            <a:spLocks noGrp="1" noChangeArrowheads="1"/>
          </p:cNvSpPr>
          <p:nvPr>
            <p:ph type="body" idx="1"/>
          </p:nvPr>
        </p:nvSpPr>
        <p:spPr>
          <a:xfrm>
            <a:off x="179512" y="1484784"/>
            <a:ext cx="6120680" cy="5231504"/>
          </a:xfrm>
          <a:noFill/>
        </p:spPr>
        <p:txBody>
          <a:bodyPr>
            <a:noAutofit/>
          </a:bodyPr>
          <a:lstStyle/>
          <a:p>
            <a:pPr eaLnBrk="1" hangingPunct="1">
              <a:lnSpc>
                <a:spcPct val="114000"/>
              </a:lnSpc>
              <a:spcBef>
                <a:spcPts val="1200"/>
              </a:spcBef>
            </a:pPr>
            <a:r>
              <a:rPr lang="el-GR" sz="2400" dirty="0" smtClean="0"/>
              <a:t>Για να συμβεί η διαλύτωση τα μόρια του υλικού πρέπει να ξεχωρίσουν μέσω της παρεμβολής μορίων διαλύτη.</a:t>
            </a:r>
          </a:p>
          <a:p>
            <a:pPr eaLnBrk="1" hangingPunct="1">
              <a:lnSpc>
                <a:spcPct val="114000"/>
              </a:lnSpc>
              <a:spcBef>
                <a:spcPts val="1200"/>
              </a:spcBef>
            </a:pPr>
            <a:r>
              <a:rPr lang="el-GR" sz="2400" dirty="0" smtClean="0"/>
              <a:t>Για να συμβεί ο διαχωρισμός αυτός πρέπει να υπερνικηθούν οι δυνάμεις συνοχής.</a:t>
            </a:r>
          </a:p>
          <a:p>
            <a:pPr eaLnBrk="1" hangingPunct="1">
              <a:lnSpc>
                <a:spcPct val="114000"/>
              </a:lnSpc>
              <a:spcBef>
                <a:spcPts val="1200"/>
              </a:spcBef>
            </a:pPr>
            <a:r>
              <a:rPr lang="el-GR" sz="2400" dirty="0" smtClean="0"/>
              <a:t>Αυτό απαιτεί ενέργειες παρόμοιες με εκείνες που απαιτούνται για την εξαέρωση</a:t>
            </a:r>
          </a:p>
          <a:p>
            <a:pPr eaLnBrk="1" hangingPunct="1">
              <a:lnSpc>
                <a:spcPct val="114000"/>
              </a:lnSpc>
              <a:spcBef>
                <a:spcPts val="1200"/>
              </a:spcBef>
            </a:pPr>
            <a:r>
              <a:rPr lang="el-GR" sz="2400" dirty="0" smtClean="0"/>
              <a:t>Η παράμετρος διαλυτότητας του</a:t>
            </a:r>
            <a:r>
              <a:rPr lang="en-US" sz="2400" dirty="0" smtClean="0"/>
              <a:t> </a:t>
            </a:r>
            <a:r>
              <a:rPr lang="en-GB" sz="2400" dirty="0" smtClean="0"/>
              <a:t>Hildebrand</a:t>
            </a:r>
            <a:r>
              <a:rPr lang="el-GR" sz="2400" b="1" dirty="0" smtClean="0"/>
              <a:t> (</a:t>
            </a:r>
            <a:r>
              <a:rPr lang="el-GR" sz="2400" b="1" i="1" dirty="0" smtClean="0">
                <a:cs typeface="Times New Roman" pitchFamily="18" charset="0"/>
              </a:rPr>
              <a:t>δ</a:t>
            </a:r>
            <a:r>
              <a:rPr lang="el-GR" sz="2400" b="1" dirty="0" smtClean="0"/>
              <a:t>) </a:t>
            </a:r>
            <a:r>
              <a:rPr lang="el-GR" sz="2400" dirty="0" smtClean="0"/>
              <a:t>εκφράζει την </a:t>
            </a:r>
            <a:r>
              <a:rPr lang="el-GR" sz="2400" b="1" dirty="0" smtClean="0"/>
              <a:t>σχετική</a:t>
            </a:r>
            <a:r>
              <a:rPr lang="el-GR" sz="2400" dirty="0" smtClean="0"/>
              <a:t> διαλυτική ικανότητα ενός συγκεκριμένου διαλύτη.</a:t>
            </a:r>
            <a:r>
              <a:rPr lang="en-GB" sz="2400" dirty="0" smtClean="0"/>
              <a:t> </a:t>
            </a:r>
            <a:endParaRPr lang="el-GR" sz="2400" dirty="0" smtClean="0"/>
          </a:p>
          <a:p>
            <a:pPr eaLnBrk="1" hangingPunct="1">
              <a:lnSpc>
                <a:spcPct val="114000"/>
              </a:lnSpc>
              <a:spcBef>
                <a:spcPts val="1200"/>
              </a:spcBef>
            </a:pPr>
            <a:endParaRPr lang="el-GR" sz="2400" dirty="0" smtClean="0"/>
          </a:p>
        </p:txBody>
      </p:sp>
      <mc:AlternateContent xmlns:mc="http://schemas.openxmlformats.org/markup-compatibility/2006" xmlns:a14="http://schemas.microsoft.com/office/drawing/2010/main">
        <mc:Choice Requires="a14">
          <p:sp>
            <p:nvSpPr>
              <p:cNvPr id="2" name="TextBox 1"/>
              <p:cNvSpPr txBox="1"/>
              <p:nvPr/>
            </p:nvSpPr>
            <p:spPr>
              <a:xfrm>
                <a:off x="6156176" y="2924944"/>
                <a:ext cx="2784608" cy="10911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sz="2400" i="1" smtClean="0">
                          <a:solidFill>
                            <a:prstClr val="black"/>
                          </a:solidFill>
                          <a:latin typeface="Cambria Math" panose="02040503050406030204" pitchFamily="18" charset="0"/>
                        </a:rPr>
                        <m:t>𝛿</m:t>
                      </m:r>
                      <m:r>
                        <a:rPr lang="el-GR" sz="2400" i="1" smtClean="0">
                          <a:solidFill>
                            <a:prstClr val="black"/>
                          </a:solidFill>
                          <a:latin typeface="Cambria Math" panose="02040503050406030204" pitchFamily="18" charset="0"/>
                        </a:rPr>
                        <m:t>=</m:t>
                      </m:r>
                      <m:rad>
                        <m:radPr>
                          <m:degHide m:val="on"/>
                          <m:ctrlPr>
                            <a:rPr lang="el-GR" sz="2400" i="1" smtClean="0">
                              <a:solidFill>
                                <a:prstClr val="black"/>
                              </a:solidFill>
                              <a:latin typeface="Cambria Math" panose="02040503050406030204" pitchFamily="18" charset="0"/>
                            </a:rPr>
                          </m:ctrlPr>
                        </m:radPr>
                        <m:deg/>
                        <m:e>
                          <m:r>
                            <a:rPr lang="en-US" sz="2400" i="1" smtClean="0">
                              <a:solidFill>
                                <a:prstClr val="black"/>
                              </a:solidFill>
                              <a:latin typeface="Cambria Math" panose="02040503050406030204" pitchFamily="18" charset="0"/>
                            </a:rPr>
                            <m:t>𝑐</m:t>
                          </m:r>
                        </m:e>
                      </m:rad>
                      <m:r>
                        <a:rPr lang="en-US" sz="2400" i="1" smtClean="0">
                          <a:solidFill>
                            <a:prstClr val="black"/>
                          </a:solidFill>
                          <a:latin typeface="Cambria Math" panose="02040503050406030204" pitchFamily="18" charset="0"/>
                        </a:rPr>
                        <m:t>=</m:t>
                      </m:r>
                      <m:rad>
                        <m:radPr>
                          <m:degHide m:val="on"/>
                          <m:ctrlPr>
                            <a:rPr lang="en-US" sz="2400" i="1" smtClean="0">
                              <a:solidFill>
                                <a:prstClr val="black"/>
                              </a:solidFill>
                              <a:latin typeface="Cambria Math" panose="02040503050406030204" pitchFamily="18" charset="0"/>
                            </a:rPr>
                          </m:ctrlPr>
                        </m:radPr>
                        <m:deg/>
                        <m:e>
                          <m:f>
                            <m:fPr>
                              <m:ctrlPr>
                                <a:rPr lang="en-US" sz="2400" i="1" smtClean="0">
                                  <a:solidFill>
                                    <a:prstClr val="black"/>
                                  </a:solidFill>
                                  <a:latin typeface="Cambria Math" panose="02040503050406030204" pitchFamily="18" charset="0"/>
                                </a:rPr>
                              </m:ctrlPr>
                            </m:fPr>
                            <m:num>
                              <m:r>
                                <m:rPr>
                                  <m:sty m:val="p"/>
                                </m:rPr>
                                <a:rPr lang="el-GR" sz="2400" smtClean="0">
                                  <a:solidFill>
                                    <a:prstClr val="black"/>
                                  </a:solidFill>
                                  <a:latin typeface="Cambria Math" panose="02040503050406030204" pitchFamily="18" charset="0"/>
                                </a:rPr>
                                <m:t>Δ</m:t>
                              </m:r>
                              <m:r>
                                <m:rPr>
                                  <m:sty m:val="p"/>
                                </m:rPr>
                                <a:rPr lang="en-US" sz="2400" smtClean="0">
                                  <a:solidFill>
                                    <a:prstClr val="black"/>
                                  </a:solidFill>
                                  <a:latin typeface="Cambria Math" panose="02040503050406030204" pitchFamily="18" charset="0"/>
                                </a:rPr>
                                <m:t>H</m:t>
                              </m:r>
                              <m:r>
                                <a:rPr lang="en-US" sz="2400" smtClean="0">
                                  <a:solidFill>
                                    <a:prstClr val="black"/>
                                  </a:solidFill>
                                  <a:latin typeface="Cambria Math" panose="02040503050406030204" pitchFamily="18" charset="0"/>
                                </a:rPr>
                                <m:t>−</m:t>
                              </m:r>
                              <m:r>
                                <m:rPr>
                                  <m:sty m:val="p"/>
                                </m:rPr>
                                <a:rPr lang="en-US" sz="2400" smtClean="0">
                                  <a:solidFill>
                                    <a:prstClr val="black"/>
                                  </a:solidFill>
                                  <a:latin typeface="Cambria Math" panose="02040503050406030204" pitchFamily="18" charset="0"/>
                                </a:rPr>
                                <m:t>RT</m:t>
                              </m:r>
                            </m:num>
                            <m:den>
                              <m:sSub>
                                <m:sSubPr>
                                  <m:ctrlPr>
                                    <a:rPr lang="en-US" sz="2400" i="1" smtClean="0">
                                      <a:solidFill>
                                        <a:prstClr val="black"/>
                                      </a:solidFill>
                                      <a:latin typeface="Cambria Math" panose="02040503050406030204" pitchFamily="18" charset="0"/>
                                    </a:rPr>
                                  </m:ctrlPr>
                                </m:sSubPr>
                                <m:e>
                                  <m:r>
                                    <a:rPr lang="en-US" sz="2400" i="1" smtClean="0">
                                      <a:solidFill>
                                        <a:prstClr val="black"/>
                                      </a:solidFill>
                                      <a:latin typeface="Cambria Math" panose="02040503050406030204" pitchFamily="18" charset="0"/>
                                    </a:rPr>
                                    <m:t>𝑉</m:t>
                                  </m:r>
                                </m:e>
                                <m:sub>
                                  <m:r>
                                    <a:rPr lang="en-US" sz="2400" i="1" smtClean="0">
                                      <a:solidFill>
                                        <a:prstClr val="black"/>
                                      </a:solidFill>
                                      <a:latin typeface="Cambria Math" panose="02040503050406030204" pitchFamily="18" charset="0"/>
                                    </a:rPr>
                                    <m:t>𝑚</m:t>
                                  </m:r>
                                </m:sub>
                              </m:sSub>
                            </m:den>
                          </m:f>
                        </m:e>
                      </m:rad>
                    </m:oMath>
                  </m:oMathPara>
                </a14:m>
                <a:endParaRPr lang="el-GR" sz="2400" dirty="0">
                  <a:solidFill>
                    <a:prstClr val="black"/>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156176" y="2924944"/>
                <a:ext cx="2784608" cy="1091196"/>
              </a:xfrm>
              <a:prstGeom prst="rect">
                <a:avLst/>
              </a:prstGeom>
              <a:blipFill rotWithShape="0">
                <a:blip r:embed="rId3"/>
                <a:stretch>
                  <a:fillRect/>
                </a:stretch>
              </a:blipFill>
            </p:spPr>
            <p:txBody>
              <a:bodyPr/>
              <a:lstStyle/>
              <a:p>
                <a:r>
                  <a:rPr lang="el-GR">
                    <a:noFill/>
                  </a:rPr>
                  <a:t> </a:t>
                </a:r>
              </a:p>
            </p:txBody>
          </p:sp>
        </mc:Fallback>
      </mc:AlternateContent>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spTree>
    <p:extLst>
      <p:ext uri="{BB962C8B-B14F-4D97-AF65-F5344CB8AC3E}">
        <p14:creationId xmlns:p14="http://schemas.microsoft.com/office/powerpoint/2010/main" val="28733522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33010" cy="908720"/>
          </a:xfrm>
        </p:spPr>
        <p:txBody>
          <a:bodyPr>
            <a:noAutofit/>
          </a:bodyPr>
          <a:lstStyle/>
          <a:p>
            <a:r>
              <a:rPr lang="el-GR" dirty="0"/>
              <a:t>Κλίμακα διαλυτότητας του </a:t>
            </a:r>
            <a:r>
              <a:rPr lang="en-US" dirty="0" smtClean="0"/>
              <a:t>Hildebrand</a:t>
            </a:r>
            <a:r>
              <a:rPr lang="el-GR" dirty="0" smtClean="0"/>
              <a:t/>
            </a:r>
            <a:br>
              <a:rPr lang="el-GR" dirty="0" smtClean="0"/>
            </a:br>
            <a:r>
              <a:rPr lang="el-GR" sz="3200" b="0" dirty="0" smtClean="0"/>
              <a:t>(1 από 3)</a:t>
            </a:r>
            <a:endParaRPr lang="el-GR" sz="3200" b="0" dirty="0"/>
          </a:p>
        </p:txBody>
      </p:sp>
      <p:sp>
        <p:nvSpPr>
          <p:cNvPr id="3" name="Θέση περιεχομένου 2"/>
          <p:cNvSpPr>
            <a:spLocks noGrp="1"/>
          </p:cNvSpPr>
          <p:nvPr>
            <p:ph idx="1"/>
          </p:nvPr>
        </p:nvSpPr>
        <p:spPr>
          <a:xfrm>
            <a:off x="190502" y="1025352"/>
            <a:ext cx="8953498" cy="1080120"/>
          </a:xfrm>
        </p:spPr>
        <p:txBody>
          <a:bodyPr>
            <a:normAutofit/>
          </a:bodyPr>
          <a:lstStyle/>
          <a:p>
            <a:pPr marL="0" indent="0">
              <a:buNone/>
            </a:pPr>
            <a:r>
              <a:rPr lang="el-GR" sz="2400" dirty="0"/>
              <a:t>Οι διαλύτες κατατάσσονται ανάλογα με την τιμή της παραμέτρου </a:t>
            </a:r>
            <a:r>
              <a:rPr lang="en-US" sz="2400" dirty="0"/>
              <a:t>Hildebrand</a:t>
            </a:r>
            <a:r>
              <a:rPr lang="el-GR" sz="2400" dirty="0"/>
              <a:t> </a:t>
            </a:r>
            <a:r>
              <a:rPr lang="el-GR" sz="2400" b="1" dirty="0" smtClean="0"/>
              <a:t>δ.</a:t>
            </a:r>
            <a:endParaRPr lang="el-GR" sz="2400" b="1" dirty="0"/>
          </a:p>
          <a:p>
            <a:endParaRPr lang="el-GR" dirty="0"/>
          </a:p>
        </p:txBody>
      </p:sp>
      <p:graphicFrame>
        <p:nvGraphicFramePr>
          <p:cNvPr id="6" name="Πίνακας 5" title="Κλίμακα διαλυτότητας του Hildebrand"/>
          <p:cNvGraphicFramePr>
            <a:graphicFrameLocks noGrp="1"/>
          </p:cNvGraphicFramePr>
          <p:nvPr>
            <p:extLst/>
          </p:nvPr>
        </p:nvGraphicFramePr>
        <p:xfrm>
          <a:off x="1619251" y="1890324"/>
          <a:ext cx="6096000" cy="4820920"/>
        </p:xfrm>
        <a:graphic>
          <a:graphicData uri="http://schemas.openxmlformats.org/drawingml/2006/table">
            <a:tbl>
              <a:tblPr firstRow="1" bandRow="1">
                <a:tableStyleId>{5940675A-B579-460E-94D1-54222C63F5DA}</a:tableStyleId>
              </a:tblPr>
              <a:tblGrid>
                <a:gridCol w="3048000"/>
                <a:gridCol w="3048000"/>
              </a:tblGrid>
              <a:tr h="370840">
                <a:tc>
                  <a:txBody>
                    <a:bodyPr/>
                    <a:lstStyle/>
                    <a:p>
                      <a:r>
                        <a:rPr lang="en-US" b="1" dirty="0" smtClean="0"/>
                        <a:t>Solvent</a:t>
                      </a:r>
                      <a:endParaRPr lang="el-GR" b="1" dirty="0"/>
                    </a:p>
                  </a:txBody>
                  <a:tcPr/>
                </a:tc>
                <a:tc>
                  <a:txBody>
                    <a:bodyPr/>
                    <a:lstStyle/>
                    <a:p>
                      <a:r>
                        <a:rPr lang="el-GR" b="1" dirty="0" smtClean="0"/>
                        <a:t>δ(</a:t>
                      </a:r>
                      <a:r>
                        <a:rPr lang="en-US" b="1" dirty="0" smtClean="0"/>
                        <a:t>SI)</a:t>
                      </a:r>
                      <a:endParaRPr lang="el-GR" b="1" dirty="0"/>
                    </a:p>
                  </a:txBody>
                  <a:tcPr/>
                </a:tc>
              </a:tr>
              <a:tr h="370840">
                <a:tc>
                  <a:txBody>
                    <a:bodyPr/>
                    <a:lstStyle/>
                    <a:p>
                      <a:r>
                        <a:rPr lang="en-US" dirty="0" smtClean="0"/>
                        <a:t>n-</a:t>
                      </a:r>
                      <a:r>
                        <a:rPr lang="el-GR" dirty="0" smtClean="0"/>
                        <a:t>εξάνιο</a:t>
                      </a:r>
                      <a:endParaRPr lang="el-GR" dirty="0"/>
                    </a:p>
                  </a:txBody>
                  <a:tcPr/>
                </a:tc>
                <a:tc>
                  <a:txBody>
                    <a:bodyPr/>
                    <a:lstStyle/>
                    <a:p>
                      <a:r>
                        <a:rPr lang="en-US" dirty="0" smtClean="0"/>
                        <a:t>14.90</a:t>
                      </a:r>
                      <a:endParaRPr lang="el-GR" dirty="0"/>
                    </a:p>
                  </a:txBody>
                  <a:tcPr/>
                </a:tc>
              </a:tr>
              <a:tr h="370840">
                <a:tc>
                  <a:txBody>
                    <a:bodyPr/>
                    <a:lstStyle/>
                    <a:p>
                      <a:r>
                        <a:rPr lang="en-US" dirty="0" smtClean="0"/>
                        <a:t>n-</a:t>
                      </a:r>
                      <a:r>
                        <a:rPr lang="el-GR" dirty="0" smtClean="0"/>
                        <a:t>επτάνιο</a:t>
                      </a:r>
                      <a:endParaRPr lang="el-GR" dirty="0"/>
                    </a:p>
                  </a:txBody>
                  <a:tcPr/>
                </a:tc>
                <a:tc>
                  <a:txBody>
                    <a:bodyPr/>
                    <a:lstStyle/>
                    <a:p>
                      <a:r>
                        <a:rPr lang="en-US" dirty="0" smtClean="0"/>
                        <a:t>15.30</a:t>
                      </a:r>
                      <a:endParaRPr lang="el-GR" dirty="0"/>
                    </a:p>
                  </a:txBody>
                  <a:tcPr/>
                </a:tc>
              </a:tr>
              <a:tr h="370840">
                <a:tc>
                  <a:txBody>
                    <a:bodyPr/>
                    <a:lstStyle/>
                    <a:p>
                      <a:r>
                        <a:rPr lang="el-GR" dirty="0" smtClean="0"/>
                        <a:t>Διαιθυλαιθέρας</a:t>
                      </a:r>
                      <a:endParaRPr lang="el-GR" dirty="0"/>
                    </a:p>
                  </a:txBody>
                  <a:tcPr/>
                </a:tc>
                <a:tc>
                  <a:txBody>
                    <a:bodyPr/>
                    <a:lstStyle/>
                    <a:p>
                      <a:r>
                        <a:rPr lang="en-US" dirty="0" smtClean="0"/>
                        <a:t>15.40</a:t>
                      </a:r>
                      <a:endParaRPr lang="el-GR" dirty="0"/>
                    </a:p>
                  </a:txBody>
                  <a:tcPr/>
                </a:tc>
              </a:tr>
              <a:tr h="370840">
                <a:tc>
                  <a:txBody>
                    <a:bodyPr/>
                    <a:lstStyle/>
                    <a:p>
                      <a:r>
                        <a:rPr lang="en-US" dirty="0" smtClean="0"/>
                        <a:t>1,1,1 </a:t>
                      </a:r>
                      <a:r>
                        <a:rPr lang="el-GR" dirty="0" smtClean="0"/>
                        <a:t>τριχλωροαιθάνιο</a:t>
                      </a:r>
                      <a:endParaRPr lang="el-GR" dirty="0"/>
                    </a:p>
                  </a:txBody>
                  <a:tcPr/>
                </a:tc>
                <a:tc>
                  <a:txBody>
                    <a:bodyPr/>
                    <a:lstStyle/>
                    <a:p>
                      <a:r>
                        <a:rPr lang="en-US" dirty="0" smtClean="0"/>
                        <a:t>15.80</a:t>
                      </a:r>
                      <a:endParaRPr lang="el-GR" dirty="0"/>
                    </a:p>
                  </a:txBody>
                  <a:tcPr/>
                </a:tc>
              </a:tr>
              <a:tr h="370840">
                <a:tc>
                  <a:txBody>
                    <a:bodyPr/>
                    <a:lstStyle/>
                    <a:p>
                      <a:r>
                        <a:rPr lang="en-US" dirty="0" smtClean="0"/>
                        <a:t>n-</a:t>
                      </a:r>
                      <a:r>
                        <a:rPr lang="el-GR" dirty="0" smtClean="0"/>
                        <a:t>δωδεκάνιο</a:t>
                      </a:r>
                      <a:endParaRPr lang="el-GR" dirty="0"/>
                    </a:p>
                  </a:txBody>
                  <a:tcPr/>
                </a:tc>
                <a:tc>
                  <a:txBody>
                    <a:bodyPr/>
                    <a:lstStyle/>
                    <a:p>
                      <a:r>
                        <a:rPr lang="en-US" dirty="0" smtClean="0"/>
                        <a:t>16.00</a:t>
                      </a:r>
                      <a:endParaRPr lang="el-GR" dirty="0"/>
                    </a:p>
                  </a:txBody>
                  <a:tcPr/>
                </a:tc>
              </a:tr>
              <a:tr h="370840">
                <a:tc>
                  <a:txBody>
                    <a:bodyPr/>
                    <a:lstStyle/>
                    <a:p>
                      <a:r>
                        <a:rPr lang="en-US" dirty="0" smtClean="0"/>
                        <a:t>White spirit</a:t>
                      </a:r>
                      <a:endParaRPr lang="el-GR" dirty="0"/>
                    </a:p>
                  </a:txBody>
                  <a:tcPr/>
                </a:tc>
                <a:tc>
                  <a:txBody>
                    <a:bodyPr/>
                    <a:lstStyle/>
                    <a:p>
                      <a:r>
                        <a:rPr lang="en-US" dirty="0" smtClean="0"/>
                        <a:t>16.10</a:t>
                      </a:r>
                      <a:endParaRPr lang="el-GR" dirty="0"/>
                    </a:p>
                  </a:txBody>
                  <a:tcPr/>
                </a:tc>
              </a:tr>
              <a:tr h="370840">
                <a:tc>
                  <a:txBody>
                    <a:bodyPr/>
                    <a:lstStyle/>
                    <a:p>
                      <a:r>
                        <a:rPr lang="el-GR" dirty="0" smtClean="0"/>
                        <a:t>τερεβινθέλαιο</a:t>
                      </a:r>
                      <a:endParaRPr lang="el-GR" dirty="0"/>
                    </a:p>
                  </a:txBody>
                  <a:tcPr/>
                </a:tc>
                <a:tc>
                  <a:txBody>
                    <a:bodyPr/>
                    <a:lstStyle/>
                    <a:p>
                      <a:r>
                        <a:rPr lang="en-US" dirty="0" smtClean="0"/>
                        <a:t>16.60</a:t>
                      </a:r>
                      <a:endParaRPr lang="el-GR" dirty="0"/>
                    </a:p>
                  </a:txBody>
                  <a:tcPr/>
                </a:tc>
              </a:tr>
              <a:tr h="370840">
                <a:tc>
                  <a:txBody>
                    <a:bodyPr/>
                    <a:lstStyle/>
                    <a:p>
                      <a:r>
                        <a:rPr lang="el-GR" dirty="0" smtClean="0"/>
                        <a:t>κυκλοεξάνιο</a:t>
                      </a:r>
                      <a:endParaRPr lang="el-GR" dirty="0"/>
                    </a:p>
                  </a:txBody>
                  <a:tcPr/>
                </a:tc>
                <a:tc>
                  <a:txBody>
                    <a:bodyPr/>
                    <a:lstStyle/>
                    <a:p>
                      <a:r>
                        <a:rPr lang="en-US" dirty="0" smtClean="0"/>
                        <a:t>16.80</a:t>
                      </a:r>
                      <a:endParaRPr lang="el-GR" dirty="0"/>
                    </a:p>
                  </a:txBody>
                  <a:tcPr/>
                </a:tc>
              </a:tr>
              <a:tr h="370840">
                <a:tc>
                  <a:txBody>
                    <a:bodyPr/>
                    <a:lstStyle/>
                    <a:p>
                      <a:r>
                        <a:rPr lang="el-GR" dirty="0" smtClean="0"/>
                        <a:t>Οξικός αμυλεστέρας</a:t>
                      </a:r>
                      <a:endParaRPr lang="el-GR" dirty="0"/>
                    </a:p>
                  </a:txBody>
                  <a:tcPr/>
                </a:tc>
                <a:tc>
                  <a:txBody>
                    <a:bodyPr/>
                    <a:lstStyle/>
                    <a:p>
                      <a:r>
                        <a:rPr lang="en-US" dirty="0" smtClean="0"/>
                        <a:t>17.10</a:t>
                      </a:r>
                      <a:endParaRPr lang="el-GR" dirty="0"/>
                    </a:p>
                  </a:txBody>
                  <a:tcPr/>
                </a:tc>
              </a:tr>
              <a:tr h="370840">
                <a:tc>
                  <a:txBody>
                    <a:bodyPr/>
                    <a:lstStyle/>
                    <a:p>
                      <a:r>
                        <a:rPr lang="el-GR" dirty="0" smtClean="0"/>
                        <a:t>τετραχλωράνθρακας</a:t>
                      </a:r>
                      <a:endParaRPr lang="el-GR" dirty="0"/>
                    </a:p>
                  </a:txBody>
                  <a:tcPr/>
                </a:tc>
                <a:tc>
                  <a:txBody>
                    <a:bodyPr/>
                    <a:lstStyle/>
                    <a:p>
                      <a:r>
                        <a:rPr lang="en-US" dirty="0" smtClean="0"/>
                        <a:t>18.00</a:t>
                      </a:r>
                      <a:endParaRPr lang="el-GR" dirty="0"/>
                    </a:p>
                  </a:txBody>
                  <a:tcPr/>
                </a:tc>
              </a:tr>
              <a:tr h="370840">
                <a:tc>
                  <a:txBody>
                    <a:bodyPr/>
                    <a:lstStyle/>
                    <a:p>
                      <a:r>
                        <a:rPr lang="el-GR" dirty="0" smtClean="0"/>
                        <a:t>ξυλένιο</a:t>
                      </a:r>
                      <a:endParaRPr lang="el-GR" dirty="0"/>
                    </a:p>
                  </a:txBody>
                  <a:tcPr/>
                </a:tc>
                <a:tc>
                  <a:txBody>
                    <a:bodyPr/>
                    <a:lstStyle/>
                    <a:p>
                      <a:r>
                        <a:rPr lang="en-US" dirty="0" smtClean="0"/>
                        <a:t>18.20</a:t>
                      </a:r>
                      <a:endParaRPr lang="el-GR" dirty="0"/>
                    </a:p>
                  </a:txBody>
                  <a:tcPr/>
                </a:tc>
              </a:tr>
              <a:tr h="370840">
                <a:tc>
                  <a:txBody>
                    <a:bodyPr/>
                    <a:lstStyle/>
                    <a:p>
                      <a:r>
                        <a:rPr lang="el-GR" dirty="0" smtClean="0"/>
                        <a:t>Οξικός αιθυλεστέρας</a:t>
                      </a:r>
                      <a:endParaRPr lang="el-GR" dirty="0"/>
                    </a:p>
                  </a:txBody>
                  <a:tcPr/>
                </a:tc>
                <a:tc>
                  <a:txBody>
                    <a:bodyPr/>
                    <a:lstStyle/>
                    <a:p>
                      <a:r>
                        <a:rPr lang="en-US" dirty="0" smtClean="0"/>
                        <a:t>18.20</a:t>
                      </a:r>
                      <a:endParaRPr lang="el-GR" dirty="0"/>
                    </a:p>
                  </a:txBody>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spTree>
    <p:extLst>
      <p:ext uri="{BB962C8B-B14F-4D97-AF65-F5344CB8AC3E}">
        <p14:creationId xmlns:p14="http://schemas.microsoft.com/office/powerpoint/2010/main" val="32701341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Κλίμακα διαλυτότητας του </a:t>
            </a:r>
            <a:r>
              <a:rPr lang="en-US" sz="4400" dirty="0"/>
              <a:t>Hildebrand</a:t>
            </a:r>
            <a:r>
              <a:rPr lang="el-GR" dirty="0"/>
              <a:t/>
            </a:r>
            <a:br>
              <a:rPr lang="el-GR" dirty="0"/>
            </a:br>
            <a:r>
              <a:rPr lang="el-GR" sz="3600" b="0" dirty="0" smtClean="0"/>
              <a:t>(2 </a:t>
            </a:r>
            <a:r>
              <a:rPr lang="el-GR" sz="3600" b="0" dirty="0"/>
              <a:t>από </a:t>
            </a:r>
            <a:r>
              <a:rPr lang="el-GR" sz="3600" b="0" dirty="0" smtClean="0"/>
              <a:t>3)</a:t>
            </a:r>
            <a:endParaRPr lang="el-GR" sz="3600" dirty="0"/>
          </a:p>
        </p:txBody>
      </p:sp>
      <p:graphicFrame>
        <p:nvGraphicFramePr>
          <p:cNvPr id="5" name="Θέση περιεχομένου 4" title="Κλίμακα διαλυτότητας του Hildebrand"/>
          <p:cNvGraphicFramePr>
            <a:graphicFrameLocks noGrp="1"/>
          </p:cNvGraphicFramePr>
          <p:nvPr>
            <p:ph idx="1"/>
            <p:extLst/>
          </p:nvPr>
        </p:nvGraphicFramePr>
        <p:xfrm>
          <a:off x="457200" y="1268760"/>
          <a:ext cx="8229600" cy="4820920"/>
        </p:xfrm>
        <a:graphic>
          <a:graphicData uri="http://schemas.openxmlformats.org/drawingml/2006/table">
            <a:tbl>
              <a:tblPr firstRow="1" bandRow="1">
                <a:tableStyleId>{5940675A-B579-460E-94D1-54222C63F5DA}</a:tableStyleId>
              </a:tblPr>
              <a:tblGrid>
                <a:gridCol w="4114800"/>
                <a:gridCol w="4114800"/>
              </a:tblGrid>
              <a:tr h="370840">
                <a:tc>
                  <a:txBody>
                    <a:bodyPr/>
                    <a:lstStyle/>
                    <a:p>
                      <a:r>
                        <a:rPr lang="en-US" b="1" dirty="0" smtClean="0"/>
                        <a:t>Solvent</a:t>
                      </a:r>
                      <a:endParaRPr lang="el-GR" b="1" dirty="0"/>
                    </a:p>
                  </a:txBody>
                  <a:tcPr/>
                </a:tc>
                <a:tc>
                  <a:txBody>
                    <a:bodyPr/>
                    <a:lstStyle/>
                    <a:p>
                      <a:r>
                        <a:rPr lang="el-GR" b="1" dirty="0" smtClean="0"/>
                        <a:t>δ(</a:t>
                      </a:r>
                      <a:r>
                        <a:rPr lang="en-US" b="1" dirty="0" smtClean="0"/>
                        <a:t>SI)</a:t>
                      </a:r>
                      <a:endParaRPr lang="el-GR" b="1" dirty="0"/>
                    </a:p>
                  </a:txBody>
                  <a:tcPr/>
                </a:tc>
              </a:tr>
              <a:tr h="370840">
                <a:tc>
                  <a:txBody>
                    <a:bodyPr/>
                    <a:lstStyle/>
                    <a:p>
                      <a:r>
                        <a:rPr lang="el-GR" dirty="0" smtClean="0"/>
                        <a:t>τολουόλιο</a:t>
                      </a:r>
                      <a:endParaRPr lang="el-GR" dirty="0"/>
                    </a:p>
                  </a:txBody>
                  <a:tcPr/>
                </a:tc>
                <a:tc>
                  <a:txBody>
                    <a:bodyPr/>
                    <a:lstStyle/>
                    <a:p>
                      <a:r>
                        <a:rPr lang="en-US" dirty="0" smtClean="0"/>
                        <a:t>18.30</a:t>
                      </a:r>
                      <a:endParaRPr lang="el-GR" dirty="0"/>
                    </a:p>
                  </a:txBody>
                  <a:tcPr/>
                </a:tc>
              </a:tr>
              <a:tr h="370840">
                <a:tc>
                  <a:txBody>
                    <a:bodyPr/>
                    <a:lstStyle/>
                    <a:p>
                      <a:r>
                        <a:rPr lang="el-GR" dirty="0" smtClean="0"/>
                        <a:t>τετραϋδροφουράνιο </a:t>
                      </a:r>
                      <a:r>
                        <a:rPr lang="en-US" dirty="0" smtClean="0"/>
                        <a:t>(THF)</a:t>
                      </a:r>
                      <a:endParaRPr lang="el-GR" dirty="0"/>
                    </a:p>
                  </a:txBody>
                  <a:tcPr/>
                </a:tc>
                <a:tc>
                  <a:txBody>
                    <a:bodyPr/>
                    <a:lstStyle/>
                    <a:p>
                      <a:r>
                        <a:rPr lang="en-US" dirty="0" smtClean="0"/>
                        <a:t>18.50</a:t>
                      </a:r>
                      <a:endParaRPr lang="el-GR" dirty="0"/>
                    </a:p>
                  </a:txBody>
                  <a:tcPr/>
                </a:tc>
              </a:tr>
              <a:tr h="370840">
                <a:tc>
                  <a:txBody>
                    <a:bodyPr/>
                    <a:lstStyle/>
                    <a:p>
                      <a:r>
                        <a:rPr lang="el-GR" dirty="0" smtClean="0"/>
                        <a:t>βενζόλιο</a:t>
                      </a:r>
                      <a:endParaRPr lang="el-GR" dirty="0"/>
                    </a:p>
                  </a:txBody>
                  <a:tcPr/>
                </a:tc>
                <a:tc>
                  <a:txBody>
                    <a:bodyPr/>
                    <a:lstStyle/>
                    <a:p>
                      <a:r>
                        <a:rPr lang="en-US" dirty="0" smtClean="0"/>
                        <a:t>18.70</a:t>
                      </a:r>
                      <a:endParaRPr lang="el-GR" dirty="0"/>
                    </a:p>
                  </a:txBody>
                  <a:tcPr/>
                </a:tc>
              </a:tr>
              <a:tr h="370840">
                <a:tc>
                  <a:txBody>
                    <a:bodyPr/>
                    <a:lstStyle/>
                    <a:p>
                      <a:r>
                        <a:rPr lang="el-GR" dirty="0" smtClean="0"/>
                        <a:t>χλωροφόρμιο</a:t>
                      </a:r>
                      <a:endParaRPr lang="el-GR" dirty="0"/>
                    </a:p>
                  </a:txBody>
                  <a:tcPr/>
                </a:tc>
                <a:tc>
                  <a:txBody>
                    <a:bodyPr/>
                    <a:lstStyle/>
                    <a:p>
                      <a:r>
                        <a:rPr lang="en-US" dirty="0" smtClean="0"/>
                        <a:t>18.70</a:t>
                      </a:r>
                      <a:endParaRPr lang="el-GR" dirty="0"/>
                    </a:p>
                  </a:txBody>
                  <a:tcPr/>
                </a:tc>
              </a:tr>
              <a:tr h="370840">
                <a:tc>
                  <a:txBody>
                    <a:bodyPr/>
                    <a:lstStyle/>
                    <a:p>
                      <a:r>
                        <a:rPr lang="el-GR" dirty="0" smtClean="0"/>
                        <a:t>τριχλωροαιθυλένιο</a:t>
                      </a:r>
                      <a:endParaRPr lang="el-GR" dirty="0"/>
                    </a:p>
                  </a:txBody>
                  <a:tcPr/>
                </a:tc>
                <a:tc>
                  <a:txBody>
                    <a:bodyPr/>
                    <a:lstStyle/>
                    <a:p>
                      <a:r>
                        <a:rPr lang="en-US" dirty="0" smtClean="0"/>
                        <a:t>18.70</a:t>
                      </a:r>
                      <a:endParaRPr lang="el-GR" dirty="0"/>
                    </a:p>
                  </a:txBody>
                  <a:tcPr/>
                </a:tc>
              </a:tr>
              <a:tr h="370840">
                <a:tc>
                  <a:txBody>
                    <a:bodyPr/>
                    <a:lstStyle/>
                    <a:p>
                      <a:r>
                        <a:rPr lang="el-GR" dirty="0" smtClean="0"/>
                        <a:t>μεθυλ-αιθυλ-κετόνη (ΜΕΚ)</a:t>
                      </a:r>
                      <a:endParaRPr lang="el-GR" dirty="0"/>
                    </a:p>
                  </a:txBody>
                  <a:tcPr/>
                </a:tc>
                <a:tc>
                  <a:txBody>
                    <a:bodyPr/>
                    <a:lstStyle/>
                    <a:p>
                      <a:r>
                        <a:rPr lang="en-US" dirty="0" smtClean="0"/>
                        <a:t>19.30</a:t>
                      </a:r>
                      <a:endParaRPr lang="el-GR" dirty="0"/>
                    </a:p>
                  </a:txBody>
                  <a:tcPr/>
                </a:tc>
              </a:tr>
              <a:tr h="370840">
                <a:tc>
                  <a:txBody>
                    <a:bodyPr/>
                    <a:lstStyle/>
                    <a:p>
                      <a:r>
                        <a:rPr lang="el-GR" dirty="0" smtClean="0"/>
                        <a:t>ακετόνη</a:t>
                      </a:r>
                      <a:endParaRPr lang="el-GR" dirty="0"/>
                    </a:p>
                  </a:txBody>
                  <a:tcPr/>
                </a:tc>
                <a:tc>
                  <a:txBody>
                    <a:bodyPr/>
                    <a:lstStyle/>
                    <a:p>
                      <a:r>
                        <a:rPr lang="en-US" dirty="0" smtClean="0"/>
                        <a:t>19.70</a:t>
                      </a:r>
                      <a:endParaRPr lang="el-GR" dirty="0"/>
                    </a:p>
                  </a:txBody>
                  <a:tcPr/>
                </a:tc>
              </a:tr>
              <a:tr h="370840">
                <a:tc>
                  <a:txBody>
                    <a:bodyPr/>
                    <a:lstStyle/>
                    <a:p>
                      <a:r>
                        <a:rPr lang="el-GR" dirty="0" smtClean="0"/>
                        <a:t>διακετονο-αλκοόλη</a:t>
                      </a:r>
                      <a:endParaRPr lang="el-GR" dirty="0"/>
                    </a:p>
                  </a:txBody>
                  <a:tcPr/>
                </a:tc>
                <a:tc>
                  <a:txBody>
                    <a:bodyPr/>
                    <a:lstStyle/>
                    <a:p>
                      <a:r>
                        <a:rPr lang="en-US" dirty="0" smtClean="0"/>
                        <a:t>20.20</a:t>
                      </a:r>
                      <a:endParaRPr lang="el-GR" dirty="0"/>
                    </a:p>
                  </a:txBody>
                  <a:tcPr/>
                </a:tc>
              </a:tr>
              <a:tr h="370840">
                <a:tc>
                  <a:txBody>
                    <a:bodyPr/>
                    <a:lstStyle/>
                    <a:p>
                      <a:r>
                        <a:rPr lang="el-GR" dirty="0" smtClean="0"/>
                        <a:t>διχλωροαιθυλένιο</a:t>
                      </a:r>
                      <a:endParaRPr lang="el-GR" dirty="0"/>
                    </a:p>
                  </a:txBody>
                  <a:tcPr/>
                </a:tc>
                <a:tc>
                  <a:txBody>
                    <a:bodyPr/>
                    <a:lstStyle/>
                    <a:p>
                      <a:r>
                        <a:rPr lang="en-US" dirty="0" smtClean="0"/>
                        <a:t>20.20</a:t>
                      </a:r>
                      <a:endParaRPr lang="el-GR" dirty="0"/>
                    </a:p>
                  </a:txBody>
                  <a:tcPr/>
                </a:tc>
              </a:tr>
              <a:tr h="370840">
                <a:tc>
                  <a:txBody>
                    <a:bodyPr/>
                    <a:lstStyle/>
                    <a:p>
                      <a:r>
                        <a:rPr lang="el-GR" dirty="0" smtClean="0"/>
                        <a:t>διχλωρομεθάνιο</a:t>
                      </a:r>
                      <a:endParaRPr lang="el-GR" dirty="0"/>
                    </a:p>
                  </a:txBody>
                  <a:tcPr/>
                </a:tc>
                <a:tc>
                  <a:txBody>
                    <a:bodyPr/>
                    <a:lstStyle/>
                    <a:p>
                      <a:r>
                        <a:rPr lang="en-US" dirty="0" smtClean="0"/>
                        <a:t>20.20</a:t>
                      </a:r>
                      <a:endParaRPr lang="el-GR" dirty="0"/>
                    </a:p>
                  </a:txBody>
                  <a:tcPr/>
                </a:tc>
              </a:tr>
              <a:tr h="370840">
                <a:tc>
                  <a:txBody>
                    <a:bodyPr/>
                    <a:lstStyle/>
                    <a:p>
                      <a:r>
                        <a:rPr lang="en-US" dirty="0" smtClean="0"/>
                        <a:t>Cellosolve®</a:t>
                      </a:r>
                      <a:endParaRPr lang="el-GR" dirty="0"/>
                    </a:p>
                  </a:txBody>
                  <a:tcPr/>
                </a:tc>
                <a:tc>
                  <a:txBody>
                    <a:bodyPr/>
                    <a:lstStyle/>
                    <a:p>
                      <a:r>
                        <a:rPr lang="en-US" dirty="0" smtClean="0"/>
                        <a:t>21.90</a:t>
                      </a:r>
                      <a:endParaRPr lang="el-GR" dirty="0"/>
                    </a:p>
                  </a:txBody>
                  <a:tcPr/>
                </a:tc>
              </a:tr>
              <a:tr h="370840">
                <a:tc>
                  <a:txBody>
                    <a:bodyPr/>
                    <a:lstStyle/>
                    <a:p>
                      <a:r>
                        <a:rPr lang="el-GR" dirty="0" smtClean="0"/>
                        <a:t>διμεθυλοφορμαμίδιο (</a:t>
                      </a:r>
                      <a:r>
                        <a:rPr lang="en-US" dirty="0" smtClean="0"/>
                        <a:t>DMF)</a:t>
                      </a:r>
                      <a:endParaRPr lang="el-GR" dirty="0"/>
                    </a:p>
                  </a:txBody>
                  <a:tcPr/>
                </a:tc>
                <a:tc>
                  <a:txBody>
                    <a:bodyPr/>
                    <a:lstStyle/>
                    <a:p>
                      <a:r>
                        <a:rPr lang="en-US" dirty="0" smtClean="0"/>
                        <a:t>24.70</a:t>
                      </a:r>
                      <a:endParaRPr lang="el-GR" dirty="0"/>
                    </a:p>
                  </a:txBody>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spTree>
    <p:extLst>
      <p:ext uri="{BB962C8B-B14F-4D97-AF65-F5344CB8AC3E}">
        <p14:creationId xmlns:p14="http://schemas.microsoft.com/office/powerpoint/2010/main" val="28080492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Κλίμακα διαλυτότητας του </a:t>
            </a:r>
            <a:r>
              <a:rPr lang="en-US" sz="4400" dirty="0"/>
              <a:t>Hildebrand</a:t>
            </a:r>
            <a:r>
              <a:rPr lang="el-GR" dirty="0"/>
              <a:t/>
            </a:r>
            <a:br>
              <a:rPr lang="el-GR" dirty="0"/>
            </a:br>
            <a:r>
              <a:rPr lang="el-GR" sz="3600" b="0" dirty="0" smtClean="0"/>
              <a:t>(</a:t>
            </a:r>
            <a:r>
              <a:rPr lang="en-US" sz="3600" b="0" dirty="0" smtClean="0"/>
              <a:t>3</a:t>
            </a:r>
            <a:r>
              <a:rPr lang="el-GR" sz="3600" b="0" dirty="0" smtClean="0"/>
              <a:t> </a:t>
            </a:r>
            <a:r>
              <a:rPr lang="el-GR" sz="3600" b="0" dirty="0"/>
              <a:t>από </a:t>
            </a:r>
            <a:r>
              <a:rPr lang="el-GR" sz="3600" b="0" dirty="0" smtClean="0"/>
              <a:t>3)</a:t>
            </a:r>
            <a:endParaRPr lang="el-GR" sz="3600" dirty="0"/>
          </a:p>
        </p:txBody>
      </p:sp>
      <p:graphicFrame>
        <p:nvGraphicFramePr>
          <p:cNvPr id="5" name="Θέση περιεχομένου 4" title="Κλίμακα διαλυτότητας του Hildebrand"/>
          <p:cNvGraphicFramePr>
            <a:graphicFrameLocks noGrp="1"/>
          </p:cNvGraphicFramePr>
          <p:nvPr>
            <p:ph idx="1"/>
            <p:extLst/>
          </p:nvPr>
        </p:nvGraphicFramePr>
        <p:xfrm>
          <a:off x="683568" y="1965151"/>
          <a:ext cx="8229600" cy="2590800"/>
        </p:xfrm>
        <a:graphic>
          <a:graphicData uri="http://schemas.openxmlformats.org/drawingml/2006/table">
            <a:tbl>
              <a:tblPr firstRow="1" bandRow="1">
                <a:tableStyleId>{5940675A-B579-460E-94D1-54222C63F5DA}</a:tableStyleId>
              </a:tblPr>
              <a:tblGrid>
                <a:gridCol w="4114800"/>
                <a:gridCol w="4114800"/>
              </a:tblGrid>
              <a:tr h="284190">
                <a:tc>
                  <a:txBody>
                    <a:bodyPr/>
                    <a:lstStyle/>
                    <a:p>
                      <a:r>
                        <a:rPr lang="en-US" b="1" dirty="0" smtClean="0"/>
                        <a:t>Solvent</a:t>
                      </a:r>
                      <a:endParaRPr lang="el-GR" b="1" dirty="0"/>
                    </a:p>
                  </a:txBody>
                  <a:tcPr/>
                </a:tc>
                <a:tc>
                  <a:txBody>
                    <a:bodyPr/>
                    <a:lstStyle/>
                    <a:p>
                      <a:r>
                        <a:rPr lang="el-GR" b="1" dirty="0" smtClean="0"/>
                        <a:t>δ(</a:t>
                      </a:r>
                      <a:r>
                        <a:rPr lang="en-US" b="1" dirty="0" smtClean="0"/>
                        <a:t>SI)</a:t>
                      </a:r>
                      <a:endParaRPr lang="el-GR" b="1" dirty="0"/>
                    </a:p>
                  </a:txBody>
                  <a:tcPr/>
                </a:tc>
              </a:tr>
              <a:tr h="370840">
                <a:tc>
                  <a:txBody>
                    <a:bodyPr/>
                    <a:lstStyle/>
                    <a:p>
                      <a:r>
                        <a:rPr lang="el-GR" dirty="0" smtClean="0"/>
                        <a:t>αιθυλική</a:t>
                      </a:r>
                      <a:r>
                        <a:rPr lang="el-GR" baseline="0" dirty="0" smtClean="0"/>
                        <a:t> αλκοόλη (αιθανόλη)</a:t>
                      </a:r>
                      <a:endParaRPr lang="el-GR" dirty="0"/>
                    </a:p>
                  </a:txBody>
                  <a:tcPr/>
                </a:tc>
                <a:tc>
                  <a:txBody>
                    <a:bodyPr/>
                    <a:lstStyle/>
                    <a:p>
                      <a:r>
                        <a:rPr lang="en-US" dirty="0" smtClean="0"/>
                        <a:t>29.70</a:t>
                      </a:r>
                      <a:endParaRPr lang="el-GR" dirty="0"/>
                    </a:p>
                  </a:txBody>
                  <a:tcPr/>
                </a:tc>
              </a:tr>
              <a:tr h="370840">
                <a:tc>
                  <a:txBody>
                    <a:bodyPr/>
                    <a:lstStyle/>
                    <a:p>
                      <a:r>
                        <a:rPr lang="el-GR" dirty="0" smtClean="0"/>
                        <a:t>διμεθυλοσουλφοξείδιο (</a:t>
                      </a:r>
                      <a:r>
                        <a:rPr lang="en-US" dirty="0" smtClean="0"/>
                        <a:t>DMSO)</a:t>
                      </a:r>
                      <a:endParaRPr lang="el-GR" dirty="0"/>
                    </a:p>
                  </a:txBody>
                  <a:tcPr/>
                </a:tc>
                <a:tc>
                  <a:txBody>
                    <a:bodyPr/>
                    <a:lstStyle/>
                    <a:p>
                      <a:r>
                        <a:rPr lang="en-US" dirty="0" smtClean="0"/>
                        <a:t>26.40</a:t>
                      </a:r>
                      <a:endParaRPr lang="el-GR" dirty="0"/>
                    </a:p>
                  </a:txBody>
                  <a:tcPr/>
                </a:tc>
              </a:tr>
              <a:tr h="370840">
                <a:tc>
                  <a:txBody>
                    <a:bodyPr/>
                    <a:lstStyle/>
                    <a:p>
                      <a:r>
                        <a:rPr lang="el-GR" dirty="0" smtClean="0"/>
                        <a:t>μεθανόλη</a:t>
                      </a:r>
                      <a:endParaRPr lang="el-GR" dirty="0"/>
                    </a:p>
                  </a:txBody>
                  <a:tcPr/>
                </a:tc>
                <a:tc>
                  <a:txBody>
                    <a:bodyPr/>
                    <a:lstStyle/>
                    <a:p>
                      <a:r>
                        <a:rPr lang="en-US" dirty="0" smtClean="0"/>
                        <a:t>29.70</a:t>
                      </a:r>
                      <a:endParaRPr lang="el-GR" dirty="0"/>
                    </a:p>
                  </a:txBody>
                  <a:tcPr/>
                </a:tc>
              </a:tr>
              <a:tr h="370840">
                <a:tc>
                  <a:txBody>
                    <a:bodyPr/>
                    <a:lstStyle/>
                    <a:p>
                      <a:r>
                        <a:rPr lang="el-GR" dirty="0" smtClean="0"/>
                        <a:t>προπυλενογλυκόλη</a:t>
                      </a:r>
                      <a:endParaRPr lang="el-GR" dirty="0"/>
                    </a:p>
                  </a:txBody>
                  <a:tcPr/>
                </a:tc>
                <a:tc>
                  <a:txBody>
                    <a:bodyPr/>
                    <a:lstStyle/>
                    <a:p>
                      <a:r>
                        <a:rPr lang="en-US" dirty="0" smtClean="0"/>
                        <a:t>30.70</a:t>
                      </a:r>
                      <a:endParaRPr lang="el-GR" dirty="0"/>
                    </a:p>
                  </a:txBody>
                  <a:tcPr/>
                </a:tc>
              </a:tr>
              <a:tr h="370840">
                <a:tc>
                  <a:txBody>
                    <a:bodyPr/>
                    <a:lstStyle/>
                    <a:p>
                      <a:r>
                        <a:rPr lang="el-GR" dirty="0" smtClean="0"/>
                        <a:t>αιθυλενογλυκόλη</a:t>
                      </a:r>
                      <a:endParaRPr lang="el-GR" dirty="0"/>
                    </a:p>
                  </a:txBody>
                  <a:tcPr/>
                </a:tc>
                <a:tc>
                  <a:txBody>
                    <a:bodyPr/>
                    <a:lstStyle/>
                    <a:p>
                      <a:r>
                        <a:rPr lang="en-US" dirty="0" smtClean="0"/>
                        <a:t>34.90</a:t>
                      </a:r>
                      <a:endParaRPr lang="el-GR" dirty="0"/>
                    </a:p>
                  </a:txBody>
                  <a:tcPr/>
                </a:tc>
              </a:tr>
              <a:tr h="370840">
                <a:tc>
                  <a:txBody>
                    <a:bodyPr/>
                    <a:lstStyle/>
                    <a:p>
                      <a:r>
                        <a:rPr lang="el-GR" dirty="0" smtClean="0"/>
                        <a:t>νερό</a:t>
                      </a:r>
                      <a:endParaRPr lang="el-GR" dirty="0"/>
                    </a:p>
                  </a:txBody>
                  <a:tcPr/>
                </a:tc>
                <a:tc>
                  <a:txBody>
                    <a:bodyPr/>
                    <a:lstStyle/>
                    <a:p>
                      <a:r>
                        <a:rPr lang="en-US" dirty="0" smtClean="0"/>
                        <a:t>48.00</a:t>
                      </a:r>
                      <a:endParaRPr lang="el-GR" dirty="0"/>
                    </a:p>
                  </a:txBody>
                  <a:tcPr/>
                </a:tc>
              </a:tr>
            </a:tbl>
          </a:graphicData>
        </a:graphic>
      </p:graphicFrame>
      <p:sp>
        <p:nvSpPr>
          <p:cNvPr id="6" name="Ορθογώνιο 5"/>
          <p:cNvSpPr/>
          <p:nvPr/>
        </p:nvSpPr>
        <p:spPr>
          <a:xfrm>
            <a:off x="611560" y="6021288"/>
            <a:ext cx="7128792" cy="369332"/>
          </a:xfrm>
          <a:prstGeom prst="rect">
            <a:avLst/>
          </a:prstGeom>
        </p:spPr>
        <p:txBody>
          <a:bodyPr wrap="square">
            <a:spAutoFit/>
          </a:bodyPr>
          <a:lstStyle/>
          <a:p>
            <a:r>
              <a:rPr lang="en-GB" dirty="0">
                <a:solidFill>
                  <a:prstClr val="black"/>
                </a:solidFill>
                <a:latin typeface="Calibri"/>
              </a:rPr>
              <a:t>Barton, </a:t>
            </a:r>
            <a:r>
              <a:rPr lang="en-GB" i="1" dirty="0">
                <a:solidFill>
                  <a:prstClr val="black"/>
                </a:solidFill>
                <a:latin typeface="Calibri"/>
              </a:rPr>
              <a:t>Handbook of Solubility Parameters</a:t>
            </a:r>
            <a:r>
              <a:rPr lang="en-GB" dirty="0">
                <a:solidFill>
                  <a:prstClr val="black"/>
                </a:solidFill>
                <a:latin typeface="Calibri"/>
              </a:rPr>
              <a:t>, CRC Press, 1983</a:t>
            </a:r>
            <a:endParaRPr lang="el-GR"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spTree>
    <p:extLst>
      <p:ext uri="{BB962C8B-B14F-4D97-AF65-F5344CB8AC3E}">
        <p14:creationId xmlns:p14="http://schemas.microsoft.com/office/powerpoint/2010/main" val="1707608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eaLnBrk="1" hangingPunct="1"/>
            <a:r>
              <a:rPr lang="el-GR" dirty="0" smtClean="0"/>
              <a:t>Έλξεις μεταξύ μορίων </a:t>
            </a:r>
            <a:r>
              <a:rPr lang="el-GR" sz="3200" b="0" dirty="0" smtClean="0"/>
              <a:t>(1 από 2)</a:t>
            </a:r>
          </a:p>
        </p:txBody>
      </p:sp>
      <p:sp>
        <p:nvSpPr>
          <p:cNvPr id="6147" name="Rectangle 3"/>
          <p:cNvSpPr>
            <a:spLocks noGrp="1" noChangeArrowheads="1"/>
          </p:cNvSpPr>
          <p:nvPr>
            <p:ph type="body" idx="1"/>
          </p:nvPr>
        </p:nvSpPr>
        <p:spPr>
          <a:xfrm>
            <a:off x="467544" y="1340768"/>
            <a:ext cx="8352927" cy="5328592"/>
          </a:xfrm>
        </p:spPr>
        <p:txBody>
          <a:bodyPr>
            <a:noAutofit/>
          </a:bodyPr>
          <a:lstStyle/>
          <a:p>
            <a:pPr eaLnBrk="1" hangingPunct="1">
              <a:lnSpc>
                <a:spcPct val="114000"/>
              </a:lnSpc>
              <a:spcBef>
                <a:spcPts val="1200"/>
              </a:spcBef>
            </a:pPr>
            <a:r>
              <a:rPr lang="el-GR" sz="2400" dirty="0" smtClean="0"/>
              <a:t>Για να κατανοήσουμε τη διαλυτότητα, θα πρέπει να εξετάσουμε τις </a:t>
            </a:r>
            <a:r>
              <a:rPr lang="el-GR" sz="2400" b="1" dirty="0" smtClean="0"/>
              <a:t>έλξεις</a:t>
            </a:r>
            <a:r>
              <a:rPr lang="el-GR" sz="2400" dirty="0" smtClean="0"/>
              <a:t> μεταξύ των μορίων</a:t>
            </a:r>
          </a:p>
          <a:p>
            <a:pPr eaLnBrk="1" hangingPunct="1">
              <a:lnSpc>
                <a:spcPct val="114000"/>
              </a:lnSpc>
              <a:spcBef>
                <a:spcPts val="1200"/>
              </a:spcBef>
            </a:pPr>
            <a:r>
              <a:rPr lang="el-GR" sz="2400" dirty="0" smtClean="0"/>
              <a:t>Μεταξύ των μορίων των χημικών ενώσεων που απαρτίζουν τα υλικά ασκούνται δυνάμεις.</a:t>
            </a:r>
          </a:p>
          <a:p>
            <a:pPr eaLnBrk="1" hangingPunct="1">
              <a:lnSpc>
                <a:spcPct val="114000"/>
              </a:lnSpc>
              <a:spcBef>
                <a:spcPts val="1200"/>
              </a:spcBef>
            </a:pPr>
            <a:r>
              <a:rPr lang="el-GR" sz="2400" dirty="0" smtClean="0"/>
              <a:t>Το είδος και η ένταση των δυνάμεων αυτών καθορίζουν τη φυσική κατάστασή τους (στερεά, υγρή ή αέρια), καθώς και τον βαθμό που διαφορετικά είδη μορίων συνυπάρχουν σε ένα υλικό.</a:t>
            </a:r>
          </a:p>
          <a:p>
            <a:pPr>
              <a:lnSpc>
                <a:spcPct val="114000"/>
              </a:lnSpc>
              <a:spcBef>
                <a:spcPts val="1200"/>
              </a:spcBef>
            </a:pPr>
            <a:r>
              <a:rPr lang="el-GR" sz="2400" dirty="0" smtClean="0"/>
              <a:t> Τα υγρά και τα στερεά διαφέρουν από τα αέρια κατά το ότι τα μόριά τους έλκονται μεταξύ τους από διαμοριακές δυνάμεις.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31205038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dirty="0" smtClean="0"/>
              <a:t>Πώς χρησιμοποιούμε την κλίμακα διαλυτότητας; </a:t>
            </a:r>
            <a:r>
              <a:rPr lang="el-GR" sz="3200" b="0" dirty="0" smtClean="0"/>
              <a:t>(1 από 2)</a:t>
            </a:r>
            <a:endParaRPr lang="el-GR" sz="3200" b="0" dirty="0"/>
          </a:p>
        </p:txBody>
      </p:sp>
      <p:sp>
        <p:nvSpPr>
          <p:cNvPr id="3" name="2 - Θέση περιεχομένου"/>
          <p:cNvSpPr>
            <a:spLocks noGrp="1"/>
          </p:cNvSpPr>
          <p:nvPr>
            <p:ph idx="1"/>
          </p:nvPr>
        </p:nvSpPr>
        <p:spPr>
          <a:xfrm>
            <a:off x="457200" y="1484784"/>
            <a:ext cx="8229600" cy="4752528"/>
          </a:xfrm>
        </p:spPr>
        <p:txBody>
          <a:bodyPr>
            <a:normAutofit/>
          </a:bodyPr>
          <a:lstStyle/>
          <a:p>
            <a:pPr marL="0" indent="0">
              <a:spcBef>
                <a:spcPts val="2400"/>
              </a:spcBef>
              <a:buNone/>
            </a:pPr>
            <a:r>
              <a:rPr lang="el-GR" sz="2400" dirty="0" smtClean="0"/>
              <a:t>Η λογική πίσω από τους μηχανισμούς της διαλυτοποίησης μορίων και υλικών είναι :</a:t>
            </a:r>
          </a:p>
          <a:p>
            <a:pPr>
              <a:spcBef>
                <a:spcPts val="2400"/>
              </a:spcBef>
            </a:pPr>
            <a:r>
              <a:rPr lang="el-GR" sz="2400" dirty="0" smtClean="0"/>
              <a:t>«Καλή» </a:t>
            </a:r>
            <a:r>
              <a:rPr lang="el-GR" sz="2400" dirty="0" err="1" smtClean="0"/>
              <a:t>διαλυτοποίηση</a:t>
            </a:r>
            <a:r>
              <a:rPr lang="el-GR" sz="2400" dirty="0" smtClean="0"/>
              <a:t> σημαίνει ότι τα μόρια του διαλύτη ανταγωνίζονται με επιτυχία για να καταλάβουν θέσεις ανάμεσα στα μόρια του υλικού.</a:t>
            </a:r>
          </a:p>
          <a:p>
            <a:pPr>
              <a:spcBef>
                <a:spcPts val="2400"/>
              </a:spcBef>
            </a:pPr>
            <a:r>
              <a:rPr lang="el-GR" sz="2400" dirty="0" smtClean="0"/>
              <a:t>Συνεπώς, οι διαμοριακές δυνάμεις </a:t>
            </a:r>
            <a:r>
              <a:rPr lang="en-US" sz="2400" dirty="0" smtClean="0"/>
              <a:t>van der Waals </a:t>
            </a:r>
            <a:r>
              <a:rPr lang="el-GR" sz="2400" dirty="0" smtClean="0"/>
              <a:t>μεταξύ των μορίων του διαλύτη και των μορίων του υλικού πρέπει να είναι ίσες ή ισχυρότερες από τις αντίστοιχες δυνάμεις μεταξύ των μορίων του υλικού.</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spTree>
    <p:extLst>
      <p:ext uri="{BB962C8B-B14F-4D97-AF65-F5344CB8AC3E}">
        <p14:creationId xmlns:p14="http://schemas.microsoft.com/office/powerpoint/2010/main" val="10842927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dirty="0" smtClean="0"/>
              <a:t>Πώς χρησιμοποιούμε την κλίμακα διαλυτότητας; </a:t>
            </a:r>
            <a:r>
              <a:rPr lang="el-GR" sz="3200" b="0" dirty="0" smtClean="0"/>
              <a:t>(2 από 2)</a:t>
            </a:r>
            <a:endParaRPr lang="el-GR" sz="3200" b="0" dirty="0"/>
          </a:p>
        </p:txBody>
      </p:sp>
      <p:sp>
        <p:nvSpPr>
          <p:cNvPr id="3" name="2 - Θέση περιεχομένου"/>
          <p:cNvSpPr>
            <a:spLocks noGrp="1"/>
          </p:cNvSpPr>
          <p:nvPr>
            <p:ph idx="1"/>
          </p:nvPr>
        </p:nvSpPr>
        <p:spPr>
          <a:xfrm>
            <a:off x="423272" y="1700808"/>
            <a:ext cx="8229600" cy="1289304"/>
          </a:xfrm>
        </p:spPr>
        <p:txBody>
          <a:bodyPr>
            <a:normAutofit/>
          </a:bodyPr>
          <a:lstStyle/>
          <a:p>
            <a:r>
              <a:rPr lang="el-GR" sz="2400" dirty="0" smtClean="0"/>
              <a:t>Από τον παραπάνω συλλογισμό προκύπτει η απλουστευτικός κανόνας :</a:t>
            </a:r>
          </a:p>
        </p:txBody>
      </p:sp>
      <p:sp>
        <p:nvSpPr>
          <p:cNvPr id="5" name="TextBox 4"/>
          <p:cNvSpPr txBox="1"/>
          <p:nvPr/>
        </p:nvSpPr>
        <p:spPr>
          <a:xfrm>
            <a:off x="1541643" y="3645024"/>
            <a:ext cx="5992859" cy="646331"/>
          </a:xfrm>
          <a:prstGeom prst="rect">
            <a:avLst/>
          </a:prstGeom>
          <a:noFill/>
          <a:ln w="28575">
            <a:solidFill>
              <a:srgbClr val="820000"/>
            </a:solidFill>
          </a:ln>
        </p:spPr>
        <p:txBody>
          <a:bodyPr wrap="none" rtlCol="0">
            <a:spAutoFit/>
          </a:bodyPr>
          <a:lstStyle/>
          <a:p>
            <a:r>
              <a:rPr lang="el-GR" sz="3600" dirty="0" smtClean="0">
                <a:solidFill>
                  <a:prstClr val="black"/>
                </a:solidFill>
                <a:latin typeface="Calibri"/>
              </a:rPr>
              <a:t>«τα </a:t>
            </a:r>
            <a:r>
              <a:rPr lang="el-GR" sz="3600" dirty="0">
                <a:solidFill>
                  <a:prstClr val="black"/>
                </a:solidFill>
                <a:latin typeface="Calibri"/>
              </a:rPr>
              <a:t>όμοια διαλύουν τα όμοια</a:t>
            </a:r>
            <a:r>
              <a:rPr lang="el-GR" sz="3600" dirty="0" smtClean="0">
                <a:solidFill>
                  <a:prstClr val="black"/>
                </a:solidFill>
                <a:latin typeface="Calibri"/>
              </a:rPr>
              <a:t>»</a:t>
            </a:r>
            <a:endParaRPr lang="el-GR" sz="36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spTree>
    <p:extLst>
      <p:ext uri="{BB962C8B-B14F-4D97-AF65-F5344CB8AC3E}">
        <p14:creationId xmlns:p14="http://schemas.microsoft.com/office/powerpoint/2010/main" val="24607668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t>Χρήση της κλίμακας διαλυτότητας του Hildebrand</a:t>
            </a:r>
          </a:p>
        </p:txBody>
      </p:sp>
      <p:sp>
        <p:nvSpPr>
          <p:cNvPr id="7" name="Ορθογώνιο 6"/>
          <p:cNvSpPr/>
          <p:nvPr/>
        </p:nvSpPr>
        <p:spPr>
          <a:xfrm>
            <a:off x="337520" y="1516422"/>
            <a:ext cx="4968552" cy="2308324"/>
          </a:xfrm>
          <a:prstGeom prst="rect">
            <a:avLst/>
          </a:prstGeom>
          <a:ln w="19050">
            <a:solidFill>
              <a:srgbClr val="820000"/>
            </a:solidFill>
          </a:ln>
        </p:spPr>
        <p:txBody>
          <a:bodyPr wrap="square">
            <a:spAutoFit/>
          </a:bodyPr>
          <a:lstStyle/>
          <a:p>
            <a:r>
              <a:rPr lang="el-GR" sz="2400" dirty="0">
                <a:solidFill>
                  <a:prstClr val="black"/>
                </a:solidFill>
                <a:latin typeface="Calibri"/>
              </a:rPr>
              <a:t>Εάν π.χ. η ακετόνη διαλυτοποιεί ένα υλικό, τότε περιμένουμε να το διαλυτοποιούν και οι διαλύτες που είναι γειτονικοί στην κατάταξη (όπως η μεθυλο-αιθυλοκετόνη, ή η διακετοναλκοόλη).</a:t>
            </a:r>
          </a:p>
        </p:txBody>
      </p:sp>
      <p:sp>
        <p:nvSpPr>
          <p:cNvPr id="6" name="AutoShape 5" title="βέλος με φορά δεξιά"/>
          <p:cNvSpPr>
            <a:spLocks noChangeArrowheads="1"/>
          </p:cNvSpPr>
          <p:nvPr/>
        </p:nvSpPr>
        <p:spPr bwMode="auto">
          <a:xfrm>
            <a:off x="5306072" y="1834703"/>
            <a:ext cx="638175" cy="409575"/>
          </a:xfrm>
          <a:prstGeom prst="rightArrow">
            <a:avLst>
              <a:gd name="adj1" fmla="val 50000"/>
              <a:gd name="adj2" fmla="val 37500"/>
            </a:avLst>
          </a:prstGeom>
          <a:solidFill>
            <a:srgbClr val="820000"/>
          </a:solidFill>
          <a:ln w="9525">
            <a:solidFill>
              <a:srgbClr val="820000"/>
            </a:solidFill>
            <a:miter lim="800000"/>
            <a:headEnd/>
            <a:tailEnd/>
          </a:ln>
        </p:spPr>
        <p:txBody>
          <a:bodyPr wrap="none" anchor="ct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dirty="0">
              <a:solidFill>
                <a:prstClr val="black"/>
              </a:solidFill>
            </a:endParaRPr>
          </a:p>
        </p:txBody>
      </p:sp>
      <p:graphicFrame>
        <p:nvGraphicFramePr>
          <p:cNvPr id="5" name="Πίνακας 4" title="Χρήση της κλίμακας διαλυτότητας του Hildebrand"/>
          <p:cNvGraphicFramePr>
            <a:graphicFrameLocks noGrp="1"/>
          </p:cNvGraphicFramePr>
          <p:nvPr>
            <p:extLst/>
          </p:nvPr>
        </p:nvGraphicFramePr>
        <p:xfrm>
          <a:off x="6026152" y="1618679"/>
          <a:ext cx="2962672" cy="1854200"/>
        </p:xfrm>
        <a:graphic>
          <a:graphicData uri="http://schemas.openxmlformats.org/drawingml/2006/table">
            <a:tbl>
              <a:tblPr firstRow="1" bandRow="1">
                <a:tableStyleId>{5940675A-B579-460E-94D1-54222C63F5DA}</a:tableStyleId>
              </a:tblPr>
              <a:tblGrid>
                <a:gridCol w="2170584"/>
                <a:gridCol w="792088"/>
              </a:tblGrid>
              <a:tr h="370840">
                <a:tc>
                  <a:txBody>
                    <a:bodyPr/>
                    <a:lstStyle/>
                    <a:p>
                      <a:r>
                        <a:rPr lang="el-GR" dirty="0" smtClean="0"/>
                        <a:t>μεθυλαιθυλκετόνη</a:t>
                      </a:r>
                      <a:endParaRPr lang="el-GR" dirty="0"/>
                    </a:p>
                  </a:txBody>
                  <a:tcPr/>
                </a:tc>
                <a:tc>
                  <a:txBody>
                    <a:bodyPr/>
                    <a:lstStyle/>
                    <a:p>
                      <a:r>
                        <a:rPr lang="en-US" dirty="0" smtClean="0"/>
                        <a:t>19.30</a:t>
                      </a:r>
                      <a:endParaRPr lang="el-GR" dirty="0"/>
                    </a:p>
                  </a:txBody>
                  <a:tcPr/>
                </a:tc>
              </a:tr>
              <a:tr h="370840">
                <a:tc>
                  <a:txBody>
                    <a:bodyPr/>
                    <a:lstStyle/>
                    <a:p>
                      <a:r>
                        <a:rPr lang="el-GR" dirty="0" smtClean="0"/>
                        <a:t>ακετόνη</a:t>
                      </a:r>
                      <a:endParaRPr lang="el-GR" dirty="0"/>
                    </a:p>
                  </a:txBody>
                  <a:tcPr/>
                </a:tc>
                <a:tc>
                  <a:txBody>
                    <a:bodyPr/>
                    <a:lstStyle/>
                    <a:p>
                      <a:r>
                        <a:rPr lang="en-US" dirty="0" smtClean="0"/>
                        <a:t>19.70</a:t>
                      </a:r>
                      <a:endParaRPr lang="el-GR" dirty="0"/>
                    </a:p>
                  </a:txBody>
                  <a:tcPr/>
                </a:tc>
              </a:tr>
              <a:tr h="370840">
                <a:tc>
                  <a:txBody>
                    <a:bodyPr/>
                    <a:lstStyle/>
                    <a:p>
                      <a:r>
                        <a:rPr lang="el-GR" dirty="0" smtClean="0"/>
                        <a:t>διακετονοαλκοόλη</a:t>
                      </a:r>
                      <a:endParaRPr lang="el-GR" dirty="0"/>
                    </a:p>
                  </a:txBody>
                  <a:tcPr/>
                </a:tc>
                <a:tc>
                  <a:txBody>
                    <a:bodyPr/>
                    <a:lstStyle/>
                    <a:p>
                      <a:r>
                        <a:rPr lang="en-US" dirty="0" smtClean="0"/>
                        <a:t>20.20</a:t>
                      </a:r>
                      <a:endParaRPr lang="el-GR" dirty="0"/>
                    </a:p>
                  </a:txBody>
                  <a:tcPr/>
                </a:tc>
              </a:tr>
              <a:tr h="370840">
                <a:tc>
                  <a:txBody>
                    <a:bodyPr/>
                    <a:lstStyle/>
                    <a:p>
                      <a:r>
                        <a:rPr lang="el-GR" dirty="0" smtClean="0"/>
                        <a:t>διχλωροαιθυλένιο</a:t>
                      </a:r>
                      <a:endParaRPr lang="el-GR" dirty="0"/>
                    </a:p>
                  </a:txBody>
                  <a:tcPr/>
                </a:tc>
                <a:tc>
                  <a:txBody>
                    <a:bodyPr/>
                    <a:lstStyle/>
                    <a:p>
                      <a:r>
                        <a:rPr lang="en-US" dirty="0" smtClean="0"/>
                        <a:t>20.20</a:t>
                      </a:r>
                      <a:endParaRPr lang="el-GR" dirty="0"/>
                    </a:p>
                  </a:txBody>
                  <a:tcPr/>
                </a:tc>
              </a:tr>
              <a:tr h="370840">
                <a:tc>
                  <a:txBody>
                    <a:bodyPr/>
                    <a:lstStyle/>
                    <a:p>
                      <a:r>
                        <a:rPr lang="el-GR" dirty="0" smtClean="0"/>
                        <a:t>διχλωρομεθάνιο</a:t>
                      </a:r>
                      <a:endParaRPr lang="el-GR" dirty="0"/>
                    </a:p>
                  </a:txBody>
                  <a:tcPr/>
                </a:tc>
                <a:tc>
                  <a:txBody>
                    <a:bodyPr/>
                    <a:lstStyle/>
                    <a:p>
                      <a:r>
                        <a:rPr lang="en-US" dirty="0" smtClean="0"/>
                        <a:t>20.20</a:t>
                      </a:r>
                      <a:endParaRPr lang="el-GR" dirty="0"/>
                    </a:p>
                  </a:txBody>
                  <a:tcPr/>
                </a:tc>
              </a:tr>
            </a:tbl>
          </a:graphicData>
        </a:graphic>
      </p:graphicFrame>
      <p:sp>
        <p:nvSpPr>
          <p:cNvPr id="10" name="Ορθογώνιο 9"/>
          <p:cNvSpPr/>
          <p:nvPr/>
        </p:nvSpPr>
        <p:spPr>
          <a:xfrm>
            <a:off x="409528" y="4264679"/>
            <a:ext cx="4896544" cy="1200329"/>
          </a:xfrm>
          <a:prstGeom prst="rect">
            <a:avLst/>
          </a:prstGeom>
          <a:ln w="19050">
            <a:solidFill>
              <a:srgbClr val="004A82"/>
            </a:solidFill>
          </a:ln>
        </p:spPr>
        <p:txBody>
          <a:bodyPr wrap="square">
            <a:spAutoFit/>
          </a:bodyPr>
          <a:lstStyle/>
          <a:p>
            <a:r>
              <a:rPr lang="el-GR" sz="2400" dirty="0">
                <a:solidFill>
                  <a:prstClr val="black"/>
                </a:solidFill>
                <a:latin typeface="Calibri"/>
              </a:rPr>
              <a:t>Αντίθετα, η αιθυλική αλκοόλη και οι γειτονικοί διαλύτες δεν αναμένουμε να διαλυτοποιούν το υλικό αυτό</a:t>
            </a:r>
          </a:p>
        </p:txBody>
      </p:sp>
      <p:sp>
        <p:nvSpPr>
          <p:cNvPr id="9" name="AutoShape 5" title="βέλος με φορά δεξιά"/>
          <p:cNvSpPr>
            <a:spLocks noChangeArrowheads="1"/>
          </p:cNvSpPr>
          <p:nvPr/>
        </p:nvSpPr>
        <p:spPr bwMode="auto">
          <a:xfrm>
            <a:off x="5306072" y="4437112"/>
            <a:ext cx="638175" cy="409575"/>
          </a:xfrm>
          <a:prstGeom prst="rightArrow">
            <a:avLst>
              <a:gd name="adj1" fmla="val 50000"/>
              <a:gd name="adj2" fmla="val 37500"/>
            </a:avLst>
          </a:prstGeom>
          <a:solidFill>
            <a:srgbClr val="004A82"/>
          </a:solidFill>
          <a:ln w="9525">
            <a:solidFill>
              <a:srgbClr val="004A82"/>
            </a:solidFill>
            <a:miter lim="800000"/>
            <a:headEnd/>
            <a:tailEnd/>
          </a:ln>
        </p:spPr>
        <p:txBody>
          <a:bodyPr wrap="none" anchor="ct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dirty="0">
              <a:solidFill>
                <a:prstClr val="black"/>
              </a:solidFill>
            </a:endParaRPr>
          </a:p>
        </p:txBody>
      </p:sp>
      <p:graphicFrame>
        <p:nvGraphicFramePr>
          <p:cNvPr id="8" name="Πίνακας 7" title="Χρήση της κλίμακας διαλυτότητας του Hildebrand"/>
          <p:cNvGraphicFramePr>
            <a:graphicFrameLocks noGrp="1"/>
          </p:cNvGraphicFramePr>
          <p:nvPr>
            <p:extLst/>
          </p:nvPr>
        </p:nvGraphicFramePr>
        <p:xfrm>
          <a:off x="6026152" y="4264679"/>
          <a:ext cx="2952328" cy="1854200"/>
        </p:xfrm>
        <a:graphic>
          <a:graphicData uri="http://schemas.openxmlformats.org/drawingml/2006/table">
            <a:tbl>
              <a:tblPr firstRow="1" bandRow="1">
                <a:tableStyleId>{5940675A-B579-460E-94D1-54222C63F5DA}</a:tableStyleId>
              </a:tblPr>
              <a:tblGrid>
                <a:gridCol w="2160240"/>
                <a:gridCol w="792088"/>
              </a:tblGrid>
              <a:tr h="370840">
                <a:tc>
                  <a:txBody>
                    <a:bodyPr/>
                    <a:lstStyle/>
                    <a:p>
                      <a:r>
                        <a:rPr lang="el-GR" dirty="0" smtClean="0"/>
                        <a:t>αιθανόλη</a:t>
                      </a:r>
                      <a:endParaRPr lang="el-GR" dirty="0"/>
                    </a:p>
                  </a:txBody>
                  <a:tcPr/>
                </a:tc>
                <a:tc>
                  <a:txBody>
                    <a:bodyPr/>
                    <a:lstStyle/>
                    <a:p>
                      <a:r>
                        <a:rPr lang="en-US" dirty="0" smtClean="0"/>
                        <a:t>29.70</a:t>
                      </a:r>
                      <a:endParaRPr lang="el-GR" dirty="0"/>
                    </a:p>
                  </a:txBody>
                  <a:tcPr/>
                </a:tc>
              </a:tr>
              <a:tr h="370840">
                <a:tc>
                  <a:txBody>
                    <a:bodyPr/>
                    <a:lstStyle/>
                    <a:p>
                      <a:r>
                        <a:rPr lang="en-US" dirty="0" smtClean="0"/>
                        <a:t>DMSO</a:t>
                      </a:r>
                      <a:endParaRPr lang="el-GR" dirty="0"/>
                    </a:p>
                  </a:txBody>
                  <a:tcPr/>
                </a:tc>
                <a:tc>
                  <a:txBody>
                    <a:bodyPr/>
                    <a:lstStyle/>
                    <a:p>
                      <a:r>
                        <a:rPr lang="en-US" dirty="0" smtClean="0"/>
                        <a:t>26.40</a:t>
                      </a:r>
                      <a:endParaRPr lang="el-GR" dirty="0"/>
                    </a:p>
                  </a:txBody>
                  <a:tcPr/>
                </a:tc>
              </a:tr>
              <a:tr h="370840">
                <a:tc>
                  <a:txBody>
                    <a:bodyPr/>
                    <a:lstStyle/>
                    <a:p>
                      <a:r>
                        <a:rPr lang="el-GR" dirty="0" smtClean="0"/>
                        <a:t>μεθανόλη</a:t>
                      </a:r>
                      <a:endParaRPr lang="el-GR" dirty="0"/>
                    </a:p>
                  </a:txBody>
                  <a:tcPr/>
                </a:tc>
                <a:tc>
                  <a:txBody>
                    <a:bodyPr/>
                    <a:lstStyle/>
                    <a:p>
                      <a:r>
                        <a:rPr lang="en-US" dirty="0" smtClean="0"/>
                        <a:t>29.70</a:t>
                      </a:r>
                      <a:endParaRPr lang="el-GR" dirty="0"/>
                    </a:p>
                  </a:txBody>
                  <a:tcPr/>
                </a:tc>
              </a:tr>
              <a:tr h="370840">
                <a:tc>
                  <a:txBody>
                    <a:bodyPr/>
                    <a:lstStyle/>
                    <a:p>
                      <a:r>
                        <a:rPr lang="el-GR" dirty="0" smtClean="0"/>
                        <a:t>προπυλενογλυκόλη</a:t>
                      </a:r>
                      <a:endParaRPr lang="el-GR" dirty="0"/>
                    </a:p>
                  </a:txBody>
                  <a:tcPr/>
                </a:tc>
                <a:tc>
                  <a:txBody>
                    <a:bodyPr/>
                    <a:lstStyle/>
                    <a:p>
                      <a:r>
                        <a:rPr lang="en-US" dirty="0" smtClean="0"/>
                        <a:t>30.70</a:t>
                      </a:r>
                      <a:endParaRPr lang="el-GR" dirty="0"/>
                    </a:p>
                  </a:txBody>
                  <a:tcPr/>
                </a:tc>
              </a:tr>
              <a:tr h="370840">
                <a:tc>
                  <a:txBody>
                    <a:bodyPr/>
                    <a:lstStyle/>
                    <a:p>
                      <a:r>
                        <a:rPr lang="el-GR" dirty="0" smtClean="0"/>
                        <a:t>αιθυλενογλυκόλη</a:t>
                      </a:r>
                      <a:endParaRPr lang="el-GR" dirty="0"/>
                    </a:p>
                  </a:txBody>
                  <a:tcPr/>
                </a:tc>
                <a:tc>
                  <a:txBody>
                    <a:bodyPr/>
                    <a:lstStyle/>
                    <a:p>
                      <a:r>
                        <a:rPr lang="en-US" dirty="0" smtClean="0"/>
                        <a:t>34.90</a:t>
                      </a:r>
                      <a:endParaRPr lang="el-GR" dirty="0"/>
                    </a:p>
                  </a:txBody>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spTree>
    <p:extLst>
      <p:ext uri="{BB962C8B-B14F-4D97-AF65-F5344CB8AC3E}">
        <p14:creationId xmlns:p14="http://schemas.microsoft.com/office/powerpoint/2010/main" val="24936872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725470"/>
          </a:xfrm>
        </p:spPr>
        <p:txBody>
          <a:bodyPr>
            <a:normAutofit/>
          </a:bodyPr>
          <a:lstStyle/>
          <a:p>
            <a:pPr eaLnBrk="1" hangingPunct="1"/>
            <a:r>
              <a:rPr lang="el-GR" dirty="0" smtClean="0"/>
              <a:t>Διαλυτοποίηση και διόγκωση </a:t>
            </a:r>
            <a:r>
              <a:rPr lang="el-GR" sz="3200" b="0" dirty="0" smtClean="0"/>
              <a:t>(1 από 2)</a:t>
            </a:r>
          </a:p>
        </p:txBody>
      </p:sp>
      <p:sp>
        <p:nvSpPr>
          <p:cNvPr id="19459" name="Rectangle 3"/>
          <p:cNvSpPr>
            <a:spLocks noGrp="1" noChangeArrowheads="1"/>
          </p:cNvSpPr>
          <p:nvPr>
            <p:ph type="body" idx="1"/>
          </p:nvPr>
        </p:nvSpPr>
        <p:spPr>
          <a:xfrm>
            <a:off x="333873" y="1340768"/>
            <a:ext cx="8352927" cy="4176464"/>
          </a:xfrm>
          <a:noFill/>
        </p:spPr>
        <p:txBody>
          <a:bodyPr>
            <a:noAutofit/>
          </a:bodyPr>
          <a:lstStyle/>
          <a:p>
            <a:pPr eaLnBrk="1" hangingPunct="1">
              <a:lnSpc>
                <a:spcPct val="114000"/>
              </a:lnSpc>
              <a:spcBef>
                <a:spcPts val="1200"/>
              </a:spcBef>
            </a:pPr>
            <a:r>
              <a:rPr lang="el-GR" sz="2400" dirty="0" smtClean="0"/>
              <a:t>Θέλουμε να αφαιρέσουμε από το αντικείμενο ή έργο τέχνης ένα οξειδωμένο στρώμα ρητίνης.</a:t>
            </a:r>
          </a:p>
          <a:p>
            <a:pPr eaLnBrk="1" hangingPunct="1">
              <a:lnSpc>
                <a:spcPct val="114000"/>
              </a:lnSpc>
              <a:spcBef>
                <a:spcPts val="1200"/>
              </a:spcBef>
            </a:pPr>
            <a:r>
              <a:rPr lang="el-GR" sz="2400" dirty="0" smtClean="0"/>
              <a:t> Η χρήση του διαλύτη δεν διαλυτοποιεί το υλικό με τον τρόπο που διαλυτοποιούνται τα συνήθη μικρά μόρια, αλλά προκαλεί </a:t>
            </a:r>
            <a:r>
              <a:rPr lang="el-GR" sz="2400" b="1" dirty="0" smtClean="0"/>
              <a:t>διόγκωση του στερεού</a:t>
            </a:r>
            <a:r>
              <a:rPr lang="el-GR" sz="2400" dirty="0" smtClean="0"/>
              <a:t> και τη μεταβολή του σε ένα είδος </a:t>
            </a:r>
            <a:r>
              <a:rPr lang="el-GR" sz="2400" b="1" dirty="0" smtClean="0"/>
              <a:t>ζελέ (πηκτή=</a:t>
            </a:r>
            <a:r>
              <a:rPr lang="en-US" sz="2400" b="1" dirty="0" smtClean="0"/>
              <a:t>gel</a:t>
            </a:r>
            <a:r>
              <a:rPr lang="el-GR" sz="2400" b="1" dirty="0" smtClean="0"/>
              <a:t>)</a:t>
            </a:r>
            <a:r>
              <a:rPr lang="el-GR" sz="2400" dirty="0"/>
              <a:t>.</a:t>
            </a:r>
            <a:endParaRPr lang="el-GR" sz="2400" dirty="0" smtClean="0"/>
          </a:p>
          <a:p>
            <a:pPr eaLnBrk="1" hangingPunct="1">
              <a:lnSpc>
                <a:spcPct val="114000"/>
              </a:lnSpc>
              <a:spcBef>
                <a:spcPts val="1200"/>
              </a:spcBef>
            </a:pPr>
            <a:r>
              <a:rPr lang="el-GR" sz="2400" dirty="0" smtClean="0"/>
              <a:t>Ο διαλύτης δηλαδή, διεισδύει ανάμεσα στα μακρομόρια και τα απομακρύνει μεταξύ τους.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spTree>
    <p:extLst>
      <p:ext uri="{BB962C8B-B14F-4D97-AF65-F5344CB8AC3E}">
        <p14:creationId xmlns:p14="http://schemas.microsoft.com/office/powerpoint/2010/main" val="35583171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Διαλυτοποίηση και διόγκωση </a:t>
            </a:r>
            <a:r>
              <a:rPr lang="el-GR" sz="3200" b="0" dirty="0" smtClean="0"/>
              <a:t>(2 </a:t>
            </a:r>
            <a:r>
              <a:rPr lang="el-GR" sz="3200" b="0" dirty="0"/>
              <a:t>από </a:t>
            </a:r>
            <a:r>
              <a:rPr lang="el-GR" sz="3200" b="0" dirty="0" smtClean="0"/>
              <a:t>2)</a:t>
            </a:r>
            <a:endParaRPr lang="el-GR" dirty="0"/>
          </a:p>
        </p:txBody>
      </p:sp>
      <p:grpSp>
        <p:nvGrpSpPr>
          <p:cNvPr id="5" name="24 - Ομάδα" title="Διαλυτοποίηση και διόγκωση "/>
          <p:cNvGrpSpPr/>
          <p:nvPr/>
        </p:nvGrpSpPr>
        <p:grpSpPr>
          <a:xfrm>
            <a:off x="899592" y="1196752"/>
            <a:ext cx="7042918" cy="5429264"/>
            <a:chOff x="2857488" y="1428736"/>
            <a:chExt cx="7042918" cy="5429264"/>
          </a:xfrm>
        </p:grpSpPr>
        <p:sp>
          <p:nvSpPr>
            <p:cNvPr id="6" name="21 - Ορθογώνιο"/>
            <p:cNvSpPr/>
            <p:nvPr/>
          </p:nvSpPr>
          <p:spPr>
            <a:xfrm>
              <a:off x="4143372" y="5715016"/>
              <a:ext cx="5000628" cy="1142984"/>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grpSp>
          <p:nvGrpSpPr>
            <p:cNvPr id="7" name="15 - Ομάδα"/>
            <p:cNvGrpSpPr/>
            <p:nvPr/>
          </p:nvGrpSpPr>
          <p:grpSpPr>
            <a:xfrm>
              <a:off x="6700418" y="2928934"/>
              <a:ext cx="3199988" cy="2952751"/>
              <a:chOff x="3786182" y="2786058"/>
              <a:chExt cx="3199988" cy="2952751"/>
            </a:xfrm>
          </p:grpSpPr>
          <p:pic>
            <p:nvPicPr>
              <p:cNvPr id="21" name="Picture 2" descr="http://upload.wikimedia.org/wikipedia/commons/c/c7/Polymer_2D.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10800000">
                <a:off x="4071934" y="3857628"/>
                <a:ext cx="2914236" cy="1881181"/>
              </a:xfrm>
              <a:prstGeom prst="rect">
                <a:avLst/>
              </a:prstGeom>
              <a:noFill/>
            </p:spPr>
          </p:pic>
          <p:pic>
            <p:nvPicPr>
              <p:cNvPr id="22" name="Picture 2" descr="http://upload.wikimedia.org/wikipedia/commons/c/c7/Polymer_2D.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786182" y="2786058"/>
                <a:ext cx="2914236" cy="1881181"/>
              </a:xfrm>
              <a:prstGeom prst="rect">
                <a:avLst/>
              </a:prstGeom>
              <a:noFill/>
            </p:spPr>
          </p:pic>
        </p:grpSp>
        <p:grpSp>
          <p:nvGrpSpPr>
            <p:cNvPr id="8" name="12 - Ομάδα"/>
            <p:cNvGrpSpPr/>
            <p:nvPr/>
          </p:nvGrpSpPr>
          <p:grpSpPr>
            <a:xfrm>
              <a:off x="4286248" y="3857628"/>
              <a:ext cx="2485608" cy="2095495"/>
              <a:chOff x="4143372" y="3929066"/>
              <a:chExt cx="2485608" cy="2095495"/>
            </a:xfrm>
          </p:grpSpPr>
          <p:pic>
            <p:nvPicPr>
              <p:cNvPr id="19" name="Picture 2" descr="http://upload.wikimedia.org/wikipedia/commons/c/c7/Polymer_2D.pn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43372" y="3929066"/>
                <a:ext cx="2485608" cy="1881181"/>
              </a:xfrm>
              <a:prstGeom prst="rect">
                <a:avLst/>
              </a:prstGeom>
              <a:noFill/>
            </p:spPr>
          </p:pic>
          <p:pic>
            <p:nvPicPr>
              <p:cNvPr id="20" name="Picture 2" descr="http://upload.wikimedia.org/wikipedia/commons/c/c7/Polymer_2D.png"/>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10800000">
                <a:off x="4271526" y="4143380"/>
                <a:ext cx="2300738" cy="1881181"/>
              </a:xfrm>
              <a:prstGeom prst="rect">
                <a:avLst/>
              </a:prstGeom>
              <a:noFill/>
            </p:spPr>
          </p:pic>
        </p:grpSp>
        <p:sp>
          <p:nvSpPr>
            <p:cNvPr id="9" name="Text Box 5"/>
            <p:cNvSpPr txBox="1">
              <a:spLocks noChangeArrowheads="1"/>
            </p:cNvSpPr>
            <p:nvPr/>
          </p:nvSpPr>
          <p:spPr bwMode="auto">
            <a:xfrm>
              <a:off x="4357686" y="1428736"/>
              <a:ext cx="2067554" cy="369332"/>
            </a:xfrm>
            <a:prstGeom prst="rect">
              <a:avLst/>
            </a:prstGeom>
            <a:noFill/>
            <a:ln w="9525">
              <a:noFill/>
              <a:miter lim="800000"/>
              <a:headEnd/>
              <a:tailEnd/>
            </a:ln>
          </p:spPr>
          <p:txBody>
            <a:bodyPr wrap="none">
              <a:spAutoFit/>
            </a:bodyPr>
            <a:lstStyle/>
            <a:p>
              <a:r>
                <a:rPr lang="el-GR" dirty="0">
                  <a:solidFill>
                    <a:srgbClr val="3F3F3F"/>
                  </a:solidFill>
                </a:rPr>
                <a:t>Επιφάνεια του φιλμ</a:t>
              </a:r>
            </a:p>
          </p:txBody>
        </p:sp>
        <p:sp>
          <p:nvSpPr>
            <p:cNvPr id="10" name="Line 6"/>
            <p:cNvSpPr>
              <a:spLocks noChangeShapeType="1"/>
            </p:cNvSpPr>
            <p:nvPr/>
          </p:nvSpPr>
          <p:spPr bwMode="auto">
            <a:xfrm>
              <a:off x="5286380" y="1785926"/>
              <a:ext cx="276220" cy="2100274"/>
            </a:xfrm>
            <a:prstGeom prst="line">
              <a:avLst/>
            </a:prstGeom>
            <a:noFill/>
            <a:ln w="9525">
              <a:solidFill>
                <a:schemeClr val="tx1"/>
              </a:solidFill>
              <a:round/>
              <a:headEnd/>
              <a:tailEnd type="triangle" w="med" len="med"/>
            </a:ln>
          </p:spPr>
          <p:txBody>
            <a:bodyPr/>
            <a:lstStyle/>
            <a:p>
              <a:endParaRPr lang="el-GR" dirty="0">
                <a:solidFill>
                  <a:prstClr val="black"/>
                </a:solidFill>
              </a:endParaRPr>
            </a:p>
          </p:txBody>
        </p:sp>
        <p:sp>
          <p:nvSpPr>
            <p:cNvPr id="11" name="Line 7"/>
            <p:cNvSpPr>
              <a:spLocks noChangeShapeType="1"/>
            </p:cNvSpPr>
            <p:nvPr/>
          </p:nvSpPr>
          <p:spPr bwMode="auto">
            <a:xfrm>
              <a:off x="4076688" y="4257684"/>
              <a:ext cx="0" cy="1219200"/>
            </a:xfrm>
            <a:prstGeom prst="line">
              <a:avLst/>
            </a:prstGeom>
            <a:noFill/>
            <a:ln w="28575">
              <a:solidFill>
                <a:schemeClr val="hlink"/>
              </a:solidFill>
              <a:round/>
              <a:headEnd type="triangle" w="med" len="med"/>
              <a:tailEnd type="triangle" w="med" len="med"/>
            </a:ln>
          </p:spPr>
          <p:txBody>
            <a:bodyPr/>
            <a:lstStyle/>
            <a:p>
              <a:endParaRPr lang="el-GR" dirty="0">
                <a:solidFill>
                  <a:prstClr val="black"/>
                </a:solidFill>
              </a:endParaRPr>
            </a:p>
          </p:txBody>
        </p:sp>
        <p:sp>
          <p:nvSpPr>
            <p:cNvPr id="12" name="Text Box 9"/>
            <p:cNvSpPr txBox="1">
              <a:spLocks noChangeArrowheads="1"/>
            </p:cNvSpPr>
            <p:nvPr/>
          </p:nvSpPr>
          <p:spPr bwMode="auto">
            <a:xfrm>
              <a:off x="2857488" y="4714884"/>
              <a:ext cx="1219200" cy="830997"/>
            </a:xfrm>
            <a:prstGeom prst="rect">
              <a:avLst/>
            </a:prstGeom>
            <a:noFill/>
            <a:ln w="9525">
              <a:noFill/>
              <a:miter lim="800000"/>
              <a:headEnd/>
              <a:tailEnd/>
            </a:ln>
          </p:spPr>
          <p:txBody>
            <a:bodyPr>
              <a:spAutoFit/>
            </a:bodyPr>
            <a:lstStyle/>
            <a:p>
              <a:pPr algn="r"/>
              <a:r>
                <a:rPr lang="el-GR" sz="1600" b="1" dirty="0">
                  <a:solidFill>
                    <a:srgbClr val="002060"/>
                  </a:solidFill>
                </a:rPr>
                <a:t>Αρχικό πάχος του φιλμ</a:t>
              </a:r>
            </a:p>
          </p:txBody>
        </p:sp>
        <p:sp>
          <p:nvSpPr>
            <p:cNvPr id="13" name="Text Box 10"/>
            <p:cNvSpPr txBox="1">
              <a:spLocks noChangeArrowheads="1"/>
            </p:cNvSpPr>
            <p:nvPr/>
          </p:nvSpPr>
          <p:spPr bwMode="auto">
            <a:xfrm>
              <a:off x="5791200" y="2971800"/>
              <a:ext cx="1219200" cy="1077218"/>
            </a:xfrm>
            <a:prstGeom prst="rect">
              <a:avLst/>
            </a:prstGeom>
            <a:noFill/>
            <a:ln w="9525">
              <a:noFill/>
              <a:miter lim="800000"/>
              <a:headEnd/>
              <a:tailEnd/>
            </a:ln>
          </p:spPr>
          <p:txBody>
            <a:bodyPr>
              <a:spAutoFit/>
            </a:bodyPr>
            <a:lstStyle/>
            <a:p>
              <a:pPr algn="r"/>
              <a:r>
                <a:rPr lang="el-GR" sz="1600" b="1" dirty="0">
                  <a:solidFill>
                    <a:srgbClr val="002060"/>
                  </a:solidFill>
                </a:rPr>
                <a:t>πάχος του φιλμ κατά τη διόγκωση</a:t>
              </a:r>
            </a:p>
          </p:txBody>
        </p:sp>
        <p:sp>
          <p:nvSpPr>
            <p:cNvPr id="14" name="Text Box 11"/>
            <p:cNvSpPr txBox="1">
              <a:spLocks noChangeArrowheads="1"/>
            </p:cNvSpPr>
            <p:nvPr/>
          </p:nvSpPr>
          <p:spPr bwMode="auto">
            <a:xfrm>
              <a:off x="6934200" y="2286000"/>
              <a:ext cx="2003425" cy="366713"/>
            </a:xfrm>
            <a:prstGeom prst="rect">
              <a:avLst/>
            </a:prstGeom>
            <a:noFill/>
            <a:ln w="9525">
              <a:noFill/>
              <a:miter lim="800000"/>
              <a:headEnd/>
              <a:tailEnd/>
            </a:ln>
          </p:spPr>
          <p:txBody>
            <a:bodyPr wrap="none">
              <a:spAutoFit/>
            </a:bodyPr>
            <a:lstStyle/>
            <a:p>
              <a:r>
                <a:rPr lang="el-GR" dirty="0">
                  <a:solidFill>
                    <a:srgbClr val="3F3F3F"/>
                  </a:solidFill>
                </a:rPr>
                <a:t>Φάση του διαλύτη</a:t>
              </a:r>
            </a:p>
          </p:txBody>
        </p:sp>
        <p:cxnSp>
          <p:nvCxnSpPr>
            <p:cNvPr id="15" name="20 - Ευθύγραμμο βέλος σύνδεσης"/>
            <p:cNvCxnSpPr/>
            <p:nvPr/>
          </p:nvCxnSpPr>
          <p:spPr>
            <a:xfrm rot="5400000">
              <a:off x="5965835" y="4535495"/>
              <a:ext cx="2214578" cy="1588"/>
            </a:xfrm>
            <a:prstGeom prst="straightConnector1">
              <a:avLst/>
            </a:prstGeom>
            <a:ln w="38100">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22 - Ευθεία γραμμή σύνδεσης"/>
            <p:cNvCxnSpPr/>
            <p:nvPr/>
          </p:nvCxnSpPr>
          <p:spPr>
            <a:xfrm>
              <a:off x="4143372" y="4000504"/>
              <a:ext cx="2500330" cy="1588"/>
            </a:xfrm>
            <a:prstGeom prst="line">
              <a:avLst/>
            </a:prstGeom>
            <a:ln w="381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23 - Ευθεία γραμμή σύνδεσης"/>
            <p:cNvCxnSpPr/>
            <p:nvPr/>
          </p:nvCxnSpPr>
          <p:spPr>
            <a:xfrm>
              <a:off x="7072330" y="3000372"/>
              <a:ext cx="2500330" cy="1588"/>
            </a:xfrm>
            <a:prstGeom prst="line">
              <a:avLst/>
            </a:prstGeom>
            <a:ln w="381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Line 6"/>
            <p:cNvSpPr>
              <a:spLocks noChangeShapeType="1"/>
            </p:cNvSpPr>
            <p:nvPr/>
          </p:nvSpPr>
          <p:spPr bwMode="auto">
            <a:xfrm>
              <a:off x="5572132" y="1785926"/>
              <a:ext cx="1643074" cy="1143008"/>
            </a:xfrm>
            <a:prstGeom prst="line">
              <a:avLst/>
            </a:prstGeom>
            <a:noFill/>
            <a:ln w="9525">
              <a:solidFill>
                <a:schemeClr val="tx1"/>
              </a:solidFill>
              <a:round/>
              <a:headEnd/>
              <a:tailEnd type="triangle" w="med" len="med"/>
            </a:ln>
          </p:spPr>
          <p:txBody>
            <a:bodyPr/>
            <a:lstStyle/>
            <a:p>
              <a:endParaRPr lang="el-GR" dirty="0">
                <a:solidFill>
                  <a:prstClr val="black"/>
                </a:solidFill>
              </a:endParaRPr>
            </a:p>
          </p:txBody>
        </p:sp>
      </p:grpSp>
      <p:sp>
        <p:nvSpPr>
          <p:cNvPr id="23" name="Rectangle 3"/>
          <p:cNvSpPr>
            <a:spLocks noChangeArrowheads="1"/>
          </p:cNvSpPr>
          <p:nvPr/>
        </p:nvSpPr>
        <p:spPr bwMode="auto">
          <a:xfrm rot="16200000">
            <a:off x="-1048383" y="4252067"/>
            <a:ext cx="31632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aseline="-25000">
                <a:solidFill>
                  <a:schemeClr val="tx1"/>
                </a:solidFill>
                <a:latin typeface="Verdana" panose="020B0604030504040204" pitchFamily="34" charset="0"/>
              </a:defRPr>
            </a:lvl1pPr>
            <a:lvl2pPr marL="742950" indent="-285750" eaLnBrk="0" hangingPunct="0">
              <a:defRPr baseline="-25000">
                <a:solidFill>
                  <a:schemeClr val="tx1"/>
                </a:solidFill>
                <a:latin typeface="Verdana" panose="020B0604030504040204" pitchFamily="34" charset="0"/>
              </a:defRPr>
            </a:lvl2pPr>
            <a:lvl3pPr marL="1143000" indent="-228600" eaLnBrk="0" hangingPunct="0">
              <a:defRPr baseline="-25000">
                <a:solidFill>
                  <a:schemeClr val="tx1"/>
                </a:solidFill>
                <a:latin typeface="Verdana" panose="020B0604030504040204" pitchFamily="34" charset="0"/>
              </a:defRPr>
            </a:lvl3pPr>
            <a:lvl4pPr marL="1600200" indent="-228600" eaLnBrk="0" hangingPunct="0">
              <a:defRPr baseline="-25000">
                <a:solidFill>
                  <a:schemeClr val="tx1"/>
                </a:solidFill>
                <a:latin typeface="Verdana" panose="020B0604030504040204" pitchFamily="34" charset="0"/>
              </a:defRPr>
            </a:lvl4pPr>
            <a:lvl5pPr marL="2057400" indent="-228600" eaLnBrk="0" hangingPunct="0">
              <a:defRPr baseline="-25000">
                <a:solidFill>
                  <a:schemeClr val="tx1"/>
                </a:solidFill>
                <a:latin typeface="Verdana" panose="020B0604030504040204" pitchFamily="34" charset="0"/>
              </a:defRPr>
            </a:lvl5pPr>
            <a:lvl6pPr marL="2514600" indent="-228600" eaLnBrk="0" fontAlgn="base" hangingPunct="0">
              <a:spcBef>
                <a:spcPct val="0"/>
              </a:spcBef>
              <a:spcAft>
                <a:spcPct val="0"/>
              </a:spcAft>
              <a:defRPr baseline="-25000">
                <a:solidFill>
                  <a:schemeClr val="tx1"/>
                </a:solidFill>
                <a:latin typeface="Verdana" panose="020B0604030504040204" pitchFamily="34" charset="0"/>
              </a:defRPr>
            </a:lvl6pPr>
            <a:lvl7pPr marL="2971800" indent="-228600" eaLnBrk="0" fontAlgn="base" hangingPunct="0">
              <a:spcBef>
                <a:spcPct val="0"/>
              </a:spcBef>
              <a:spcAft>
                <a:spcPct val="0"/>
              </a:spcAft>
              <a:defRPr baseline="-25000">
                <a:solidFill>
                  <a:schemeClr val="tx1"/>
                </a:solidFill>
                <a:latin typeface="Verdana" panose="020B0604030504040204" pitchFamily="34" charset="0"/>
              </a:defRPr>
            </a:lvl7pPr>
            <a:lvl8pPr marL="3429000" indent="-228600" eaLnBrk="0" fontAlgn="base" hangingPunct="0">
              <a:spcBef>
                <a:spcPct val="0"/>
              </a:spcBef>
              <a:spcAft>
                <a:spcPct val="0"/>
              </a:spcAft>
              <a:defRPr baseline="-25000">
                <a:solidFill>
                  <a:schemeClr val="tx1"/>
                </a:solidFill>
                <a:latin typeface="Verdana" panose="020B0604030504040204" pitchFamily="34" charset="0"/>
              </a:defRPr>
            </a:lvl8pPr>
            <a:lvl9pPr marL="3886200" indent="-228600" eaLnBrk="0" fontAlgn="base" hangingPunct="0">
              <a:spcBef>
                <a:spcPct val="0"/>
              </a:spcBef>
              <a:spcAft>
                <a:spcPct val="0"/>
              </a:spcAft>
              <a:defRPr baseline="-25000">
                <a:solidFill>
                  <a:schemeClr val="tx1"/>
                </a:solidFill>
                <a:latin typeface="Verdana" panose="020B0604030504040204" pitchFamily="34" charset="0"/>
              </a:defRPr>
            </a:lvl9pPr>
          </a:lstStyle>
          <a:p>
            <a:pPr algn="ctr" eaLnBrk="1" hangingPunct="1"/>
            <a:r>
              <a:rPr lang="el-GR" sz="1200" baseline="0" dirty="0" smtClean="0">
                <a:solidFill>
                  <a:srgbClr val="595959"/>
                </a:solidFill>
                <a:latin typeface="Calibri" panose="020F0502020204030204" pitchFamily="34" charset="0"/>
              </a:rPr>
              <a:t>Αναδημιουργία από </a:t>
            </a:r>
            <a:r>
              <a:rPr lang="en-US" sz="1200" baseline="0" dirty="0" smtClean="0">
                <a:solidFill>
                  <a:srgbClr val="595959"/>
                </a:solidFill>
                <a:latin typeface="Calibri" panose="020F0502020204030204" pitchFamily="34" charset="0"/>
              </a:rPr>
              <a:t>“</a:t>
            </a:r>
            <a:r>
              <a:rPr lang="nl-NL" sz="1200" baseline="0" dirty="0">
                <a:solidFill>
                  <a:srgbClr val="595959"/>
                </a:solidFill>
                <a:latin typeface="Calibri" panose="020F0502020204030204" pitchFamily="34" charset="0"/>
                <a:hlinkClick r:id="rId5"/>
              </a:rPr>
              <a:t>Polymer 2D</a:t>
            </a:r>
            <a:r>
              <a:rPr lang="en-US" sz="1200" baseline="0" dirty="0" smtClean="0">
                <a:solidFill>
                  <a:srgbClr val="595959"/>
                </a:solidFill>
                <a:latin typeface="Calibri" panose="020F0502020204030204" pitchFamily="34" charset="0"/>
              </a:rPr>
              <a:t>”, </a:t>
            </a:r>
            <a:r>
              <a:rPr lang="en-US" sz="1200" baseline="0" dirty="0">
                <a:solidFill>
                  <a:srgbClr val="595959"/>
                </a:solidFill>
                <a:latin typeface="Calibri" panose="020F0502020204030204" pitchFamily="34" charset="0"/>
              </a:rPr>
              <a:t> </a:t>
            </a:r>
          </a:p>
          <a:p>
            <a:pPr algn="ctr" eaLnBrk="1" hangingPunct="1"/>
            <a:r>
              <a:rPr lang="el-GR" sz="1200" baseline="0" dirty="0" smtClean="0">
                <a:solidFill>
                  <a:srgbClr val="595959"/>
                </a:solidFill>
                <a:latin typeface="Calibri" panose="020F0502020204030204" pitchFamily="34" charset="0"/>
              </a:rPr>
              <a:t>από</a:t>
            </a:r>
            <a:r>
              <a:rPr lang="en-US" sz="1200" baseline="0" dirty="0">
                <a:solidFill>
                  <a:srgbClr val="595959"/>
                </a:solidFill>
                <a:latin typeface="Calibri" panose="020F0502020204030204" pitchFamily="34" charset="0"/>
              </a:rPr>
              <a:t> </a:t>
            </a:r>
            <a:r>
              <a:rPr lang="en-US" sz="1200" baseline="0" dirty="0" smtClean="0">
                <a:solidFill>
                  <a:srgbClr val="595959"/>
                </a:solidFill>
                <a:latin typeface="Calibri" panose="020F0502020204030204" pitchFamily="34" charset="0"/>
                <a:hlinkClick r:id="rId6"/>
              </a:rPr>
              <a:t>Prokofiev</a:t>
            </a:r>
            <a:r>
              <a:rPr lang="el-GR" sz="1200" baseline="0" dirty="0" smtClean="0">
                <a:solidFill>
                  <a:srgbClr val="595959"/>
                </a:solidFill>
                <a:latin typeface="Calibri" panose="020F0502020204030204" pitchFamily="34" charset="0"/>
              </a:rPr>
              <a:t> διαθέσιμο με άδεια</a:t>
            </a:r>
            <a:r>
              <a:rPr lang="en-US" sz="1200" baseline="0" dirty="0" smtClean="0">
                <a:solidFill>
                  <a:srgbClr val="595959"/>
                </a:solidFill>
                <a:latin typeface="Calibri" panose="020F0502020204030204" pitchFamily="34" charset="0"/>
              </a:rPr>
              <a:t> </a:t>
            </a:r>
            <a:r>
              <a:rPr lang="en-US" sz="1200" baseline="0" dirty="0">
                <a:solidFill>
                  <a:srgbClr val="595959"/>
                </a:solidFill>
                <a:latin typeface="Calibri" panose="020F0502020204030204" pitchFamily="34" charset="0"/>
                <a:hlinkClick r:id="rId7"/>
              </a:rPr>
              <a:t>CC BY-SA 3.0</a:t>
            </a:r>
            <a:endParaRPr lang="en-US" sz="1200" baseline="0" dirty="0">
              <a:solidFill>
                <a:srgbClr val="595959"/>
              </a:solidFill>
              <a:latin typeface="Calibri" panose="020F0502020204030204" pitchFamily="34"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spTree>
    <p:extLst>
      <p:ext uri="{BB962C8B-B14F-4D97-AF65-F5344CB8AC3E}">
        <p14:creationId xmlns:p14="http://schemas.microsoft.com/office/powerpoint/2010/main" val="28410403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Autofit/>
          </a:bodyPr>
          <a:lstStyle/>
          <a:p>
            <a:pPr eaLnBrk="1" hangingPunct="1"/>
            <a:r>
              <a:rPr lang="el-GR" dirty="0" smtClean="0"/>
              <a:t>Αφαίρεση στρώματος φυσικού πολυμερούς με διαλύτες </a:t>
            </a:r>
            <a:r>
              <a:rPr lang="el-GR" sz="3200" b="0" dirty="0" smtClean="0"/>
              <a:t>(1 από 2)</a:t>
            </a:r>
          </a:p>
        </p:txBody>
      </p:sp>
      <p:sp>
        <p:nvSpPr>
          <p:cNvPr id="20487" name="Text Box 12"/>
          <p:cNvSpPr txBox="1">
            <a:spLocks noChangeArrowheads="1"/>
          </p:cNvSpPr>
          <p:nvPr/>
        </p:nvSpPr>
        <p:spPr bwMode="auto">
          <a:xfrm>
            <a:off x="179512" y="1708138"/>
            <a:ext cx="4536504" cy="4432367"/>
          </a:xfrm>
          <a:prstGeom prst="rect">
            <a:avLst/>
          </a:prstGeom>
          <a:noFill/>
          <a:ln w="9525">
            <a:noFill/>
            <a:miter lim="800000"/>
            <a:headEnd/>
            <a:tailEnd/>
          </a:ln>
        </p:spPr>
        <p:txBody>
          <a:bodyPr wrap="square">
            <a:spAutoFit/>
          </a:bodyPr>
          <a:lstStyle/>
          <a:p>
            <a:pPr marL="342900" indent="-342900">
              <a:lnSpc>
                <a:spcPct val="114000"/>
              </a:lnSpc>
              <a:spcBef>
                <a:spcPts val="1200"/>
              </a:spcBef>
              <a:buFont typeface="Arial" panose="020B0604020202020204" pitchFamily="34" charset="0"/>
              <a:buChar char="•"/>
            </a:pPr>
            <a:r>
              <a:rPr lang="el-GR" sz="2400" dirty="0" smtClean="0">
                <a:solidFill>
                  <a:prstClr val="black"/>
                </a:solidFill>
                <a:latin typeface="Calibri"/>
              </a:rPr>
              <a:t>Υπολογίζεται η διόγκωση ενός στρώματος πολυμερισμένου λινελαίου  </a:t>
            </a:r>
            <a:r>
              <a:rPr lang="el-GR" sz="2400" dirty="0">
                <a:solidFill>
                  <a:prstClr val="black"/>
                </a:solidFill>
                <a:latin typeface="Calibri"/>
              </a:rPr>
              <a:t>αφού </a:t>
            </a:r>
            <a:r>
              <a:rPr lang="el-GR" sz="2400" dirty="0" smtClean="0">
                <a:solidFill>
                  <a:prstClr val="black"/>
                </a:solidFill>
                <a:latin typeface="Calibri"/>
              </a:rPr>
              <a:t>επιδράσουμε με διάφορους </a:t>
            </a:r>
            <a:r>
              <a:rPr lang="el-GR" sz="2400" dirty="0">
                <a:solidFill>
                  <a:prstClr val="black"/>
                </a:solidFill>
                <a:latin typeface="Calibri"/>
              </a:rPr>
              <a:t>διαλύτες</a:t>
            </a:r>
            <a:r>
              <a:rPr lang="el-GR" sz="2400" dirty="0" smtClean="0">
                <a:solidFill>
                  <a:prstClr val="black"/>
                </a:solidFill>
                <a:latin typeface="Calibri"/>
              </a:rPr>
              <a:t>.</a:t>
            </a:r>
          </a:p>
          <a:p>
            <a:pPr marL="342900" indent="-342900">
              <a:lnSpc>
                <a:spcPct val="114000"/>
              </a:lnSpc>
              <a:spcBef>
                <a:spcPts val="1200"/>
              </a:spcBef>
              <a:buFont typeface="Arial" panose="020B0604020202020204" pitchFamily="34" charset="0"/>
              <a:buChar char="•"/>
            </a:pPr>
            <a:r>
              <a:rPr lang="el-GR" sz="2400" dirty="0" smtClean="0">
                <a:solidFill>
                  <a:prstClr val="black"/>
                </a:solidFill>
                <a:latin typeface="Calibri"/>
              </a:rPr>
              <a:t>Το χλωροφόρμιο διογκώνει το φιλμ του λινελαίου έξη φορές περισσότερο από το αιθυλενοδιχλωρίδιο </a:t>
            </a:r>
            <a:r>
              <a:rPr lang="en-GB" sz="2400" dirty="0" smtClean="0">
                <a:solidFill>
                  <a:prstClr val="black"/>
                </a:solidFill>
                <a:latin typeface="Calibri"/>
              </a:rPr>
              <a:t> </a:t>
            </a:r>
            <a:r>
              <a:rPr lang="el-GR" sz="2400" dirty="0" smtClean="0">
                <a:solidFill>
                  <a:prstClr val="black"/>
                </a:solidFill>
                <a:latin typeface="Calibri"/>
              </a:rPr>
              <a:t>και δέκα φορές περισσότερο από το τολουόλιο.</a:t>
            </a:r>
          </a:p>
        </p:txBody>
      </p:sp>
      <p:graphicFrame>
        <p:nvGraphicFramePr>
          <p:cNvPr id="15" name="3 - Γράφημα"/>
          <p:cNvGraphicFramePr/>
          <p:nvPr/>
        </p:nvGraphicFramePr>
        <p:xfrm>
          <a:off x="3571868" y="1457316"/>
          <a:ext cx="5214974" cy="3943368"/>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Ομάδα 4"/>
          <p:cNvGrpSpPr/>
          <p:nvPr/>
        </p:nvGrpSpPr>
        <p:grpSpPr>
          <a:xfrm>
            <a:off x="5000628" y="1362075"/>
            <a:ext cx="3857651" cy="3209933"/>
            <a:chOff x="5000628" y="1362075"/>
            <a:chExt cx="3857651" cy="3209933"/>
          </a:xfrm>
        </p:grpSpPr>
        <p:grpSp>
          <p:nvGrpSpPr>
            <p:cNvPr id="2" name="Group 11"/>
            <p:cNvGrpSpPr>
              <a:grpSpLocks/>
            </p:cNvGrpSpPr>
            <p:nvPr/>
          </p:nvGrpSpPr>
          <p:grpSpPr bwMode="auto">
            <a:xfrm>
              <a:off x="5643570" y="1643050"/>
              <a:ext cx="714380" cy="2928958"/>
              <a:chOff x="3456" y="960"/>
              <a:chExt cx="192" cy="2160"/>
            </a:xfrm>
          </p:grpSpPr>
          <p:grpSp>
            <p:nvGrpSpPr>
              <p:cNvPr id="3" name="Group 9"/>
              <p:cNvGrpSpPr>
                <a:grpSpLocks/>
              </p:cNvGrpSpPr>
              <p:nvPr/>
            </p:nvGrpSpPr>
            <p:grpSpPr bwMode="auto">
              <a:xfrm>
                <a:off x="3456" y="960"/>
                <a:ext cx="192" cy="2160"/>
                <a:chOff x="3456" y="960"/>
                <a:chExt cx="192" cy="2160"/>
              </a:xfrm>
            </p:grpSpPr>
            <p:sp>
              <p:nvSpPr>
                <p:cNvPr id="20493" name="Line 7"/>
                <p:cNvSpPr>
                  <a:spLocks noChangeShapeType="1"/>
                </p:cNvSpPr>
                <p:nvPr/>
              </p:nvSpPr>
              <p:spPr bwMode="auto">
                <a:xfrm>
                  <a:off x="3456" y="960"/>
                  <a:ext cx="0" cy="2160"/>
                </a:xfrm>
                <a:prstGeom prst="line">
                  <a:avLst/>
                </a:prstGeom>
                <a:noFill/>
                <a:ln w="19050">
                  <a:solidFill>
                    <a:srgbClr val="FF3300"/>
                  </a:solidFill>
                  <a:prstDash val="sysDot"/>
                  <a:round/>
                  <a:headEnd/>
                  <a:tailEnd/>
                </a:ln>
              </p:spPr>
              <p:txBody>
                <a:bodyPr/>
                <a:lstStyle/>
                <a:p>
                  <a:endParaRPr lang="el-GR" dirty="0">
                    <a:solidFill>
                      <a:prstClr val="black"/>
                    </a:solidFill>
                  </a:endParaRPr>
                </a:p>
              </p:txBody>
            </p:sp>
            <p:sp>
              <p:nvSpPr>
                <p:cNvPr id="20494" name="Line 8"/>
                <p:cNvSpPr>
                  <a:spLocks noChangeShapeType="1"/>
                </p:cNvSpPr>
                <p:nvPr/>
              </p:nvSpPr>
              <p:spPr bwMode="auto">
                <a:xfrm>
                  <a:off x="3648" y="960"/>
                  <a:ext cx="0" cy="2160"/>
                </a:xfrm>
                <a:prstGeom prst="line">
                  <a:avLst/>
                </a:prstGeom>
                <a:noFill/>
                <a:ln w="19050">
                  <a:solidFill>
                    <a:srgbClr val="FF3300"/>
                  </a:solidFill>
                  <a:prstDash val="sysDot"/>
                  <a:round/>
                  <a:headEnd/>
                  <a:tailEnd/>
                </a:ln>
              </p:spPr>
              <p:txBody>
                <a:bodyPr/>
                <a:lstStyle/>
                <a:p>
                  <a:endParaRPr lang="el-GR" dirty="0">
                    <a:solidFill>
                      <a:prstClr val="black"/>
                    </a:solidFill>
                  </a:endParaRPr>
                </a:p>
              </p:txBody>
            </p:sp>
          </p:grpSp>
          <p:sp>
            <p:nvSpPr>
              <p:cNvPr id="20492" name="Rectangle 10"/>
              <p:cNvSpPr>
                <a:spLocks noChangeArrowheads="1"/>
              </p:cNvSpPr>
              <p:nvPr/>
            </p:nvSpPr>
            <p:spPr bwMode="auto">
              <a:xfrm>
                <a:off x="3456" y="1008"/>
                <a:ext cx="192" cy="2007"/>
              </a:xfrm>
              <a:prstGeom prst="rect">
                <a:avLst/>
              </a:prstGeom>
              <a:solidFill>
                <a:srgbClr val="FFC000">
                  <a:alpha val="21000"/>
                </a:srgbClr>
              </a:solidFill>
              <a:ln w="9525">
                <a:solidFill>
                  <a:schemeClr val="tx1"/>
                </a:solidFill>
                <a:prstDash val="sysDot"/>
                <a:miter lim="800000"/>
                <a:headEnd/>
                <a:tailEnd/>
              </a:ln>
            </p:spPr>
            <p:txBody>
              <a:bodyPr wrap="none" anchor="ctr"/>
              <a:lstStyle/>
              <a:p>
                <a:endParaRPr lang="el-GR" dirty="0">
                  <a:solidFill>
                    <a:prstClr val="black"/>
                  </a:solidFill>
                </a:endParaRPr>
              </a:p>
            </p:txBody>
          </p:sp>
        </p:grpSp>
        <p:sp>
          <p:nvSpPr>
            <p:cNvPr id="14" name="13 - Ελεύθερη σχεδίαση"/>
            <p:cNvSpPr/>
            <p:nvPr/>
          </p:nvSpPr>
          <p:spPr>
            <a:xfrm>
              <a:off x="5000628" y="1362075"/>
              <a:ext cx="3857651" cy="3200400"/>
            </a:xfrm>
            <a:custGeom>
              <a:avLst/>
              <a:gdLst>
                <a:gd name="connsiteX0" fmla="*/ 0 w 3248025"/>
                <a:gd name="connsiteY0" fmla="*/ 2971800 h 3200400"/>
                <a:gd name="connsiteX1" fmla="*/ 438150 w 3248025"/>
                <a:gd name="connsiteY1" fmla="*/ 2962275 h 3200400"/>
                <a:gd name="connsiteX2" fmla="*/ 723900 w 3248025"/>
                <a:gd name="connsiteY2" fmla="*/ 2771775 h 3200400"/>
                <a:gd name="connsiteX3" fmla="*/ 790575 w 3248025"/>
                <a:gd name="connsiteY3" fmla="*/ 390525 h 3200400"/>
                <a:gd name="connsiteX4" fmla="*/ 914400 w 3248025"/>
                <a:gd name="connsiteY4" fmla="*/ 428625 h 3200400"/>
                <a:gd name="connsiteX5" fmla="*/ 981075 w 3248025"/>
                <a:gd name="connsiteY5" fmla="*/ 2314575 h 3200400"/>
                <a:gd name="connsiteX6" fmla="*/ 1114425 w 3248025"/>
                <a:gd name="connsiteY6" fmla="*/ 2743200 h 3200400"/>
                <a:gd name="connsiteX7" fmla="*/ 1533525 w 3248025"/>
                <a:gd name="connsiteY7" fmla="*/ 2971800 h 3200400"/>
                <a:gd name="connsiteX8" fmla="*/ 2362200 w 3248025"/>
                <a:gd name="connsiteY8" fmla="*/ 3000375 h 3200400"/>
                <a:gd name="connsiteX9" fmla="*/ 3019425 w 3248025"/>
                <a:gd name="connsiteY9" fmla="*/ 3000375 h 3200400"/>
                <a:gd name="connsiteX10" fmla="*/ 3181350 w 3248025"/>
                <a:gd name="connsiteY10" fmla="*/ 2990850 h 3200400"/>
                <a:gd name="connsiteX11" fmla="*/ 3200400 w 3248025"/>
                <a:gd name="connsiteY11" fmla="*/ 2981325 h 3200400"/>
                <a:gd name="connsiteX12" fmla="*/ 3248025 w 3248025"/>
                <a:gd name="connsiteY12" fmla="*/ 299085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48025" h="3200400">
                  <a:moveTo>
                    <a:pt x="0" y="2971800"/>
                  </a:moveTo>
                  <a:cubicBezTo>
                    <a:pt x="158750" y="2983706"/>
                    <a:pt x="317500" y="2995612"/>
                    <a:pt x="438150" y="2962275"/>
                  </a:cubicBezTo>
                  <a:cubicBezTo>
                    <a:pt x="558800" y="2928938"/>
                    <a:pt x="665163" y="3200400"/>
                    <a:pt x="723900" y="2771775"/>
                  </a:cubicBezTo>
                  <a:cubicBezTo>
                    <a:pt x="782638" y="2343150"/>
                    <a:pt x="758825" y="781050"/>
                    <a:pt x="790575" y="390525"/>
                  </a:cubicBezTo>
                  <a:cubicBezTo>
                    <a:pt x="822325" y="0"/>
                    <a:pt x="882650" y="107950"/>
                    <a:pt x="914400" y="428625"/>
                  </a:cubicBezTo>
                  <a:cubicBezTo>
                    <a:pt x="946150" y="749300"/>
                    <a:pt x="947738" y="1928813"/>
                    <a:pt x="981075" y="2314575"/>
                  </a:cubicBezTo>
                  <a:cubicBezTo>
                    <a:pt x="1014412" y="2700337"/>
                    <a:pt x="1022350" y="2633663"/>
                    <a:pt x="1114425" y="2743200"/>
                  </a:cubicBezTo>
                  <a:cubicBezTo>
                    <a:pt x="1206500" y="2852737"/>
                    <a:pt x="1325563" y="2928938"/>
                    <a:pt x="1533525" y="2971800"/>
                  </a:cubicBezTo>
                  <a:cubicBezTo>
                    <a:pt x="1741487" y="3014662"/>
                    <a:pt x="2114550" y="2995613"/>
                    <a:pt x="2362200" y="3000375"/>
                  </a:cubicBezTo>
                  <a:cubicBezTo>
                    <a:pt x="2609850" y="3005137"/>
                    <a:pt x="2882900" y="3001962"/>
                    <a:pt x="3019425" y="3000375"/>
                  </a:cubicBezTo>
                  <a:cubicBezTo>
                    <a:pt x="3155950" y="2998788"/>
                    <a:pt x="3151187" y="2994025"/>
                    <a:pt x="3181350" y="2990850"/>
                  </a:cubicBezTo>
                  <a:cubicBezTo>
                    <a:pt x="3211513" y="2987675"/>
                    <a:pt x="3189288" y="2981325"/>
                    <a:pt x="3200400" y="2981325"/>
                  </a:cubicBezTo>
                  <a:cubicBezTo>
                    <a:pt x="3211512" y="2981325"/>
                    <a:pt x="3248025" y="2990850"/>
                    <a:pt x="3248025" y="299085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solidFill>
                  <a:prstClr val="black"/>
                </a:solidFill>
              </a:endParaRPr>
            </a:p>
          </p:txBody>
        </p:sp>
      </p:grpSp>
      <p:sp>
        <p:nvSpPr>
          <p:cNvPr id="20484" name="Text Box 5"/>
          <p:cNvSpPr txBox="1">
            <a:spLocks noChangeArrowheads="1"/>
          </p:cNvSpPr>
          <p:nvPr/>
        </p:nvSpPr>
        <p:spPr bwMode="auto">
          <a:xfrm>
            <a:off x="4283968" y="5373216"/>
            <a:ext cx="4786314" cy="923330"/>
          </a:xfrm>
          <a:prstGeom prst="rect">
            <a:avLst/>
          </a:prstGeom>
          <a:noFill/>
          <a:ln w="9525">
            <a:noFill/>
            <a:miter lim="800000"/>
            <a:headEnd/>
            <a:tailEnd/>
          </a:ln>
        </p:spPr>
        <p:txBody>
          <a:bodyPr wrap="square">
            <a:spAutoFit/>
          </a:bodyPr>
          <a:lstStyle/>
          <a:p>
            <a:pPr algn="ctr"/>
            <a:r>
              <a:rPr lang="el-GR" dirty="0" smtClean="0">
                <a:solidFill>
                  <a:prstClr val="black"/>
                </a:solidFill>
                <a:latin typeface="Calibri"/>
              </a:rPr>
              <a:t>(</a:t>
            </a:r>
            <a:r>
              <a:rPr lang="en-US" dirty="0" smtClean="0">
                <a:solidFill>
                  <a:prstClr val="black"/>
                </a:solidFill>
                <a:latin typeface="Calibri"/>
              </a:rPr>
              <a:t>Burke, J., Solubility Parameters and Application, </a:t>
            </a:r>
            <a:r>
              <a:rPr lang="en-US" i="1" dirty="0" smtClean="0">
                <a:solidFill>
                  <a:prstClr val="black"/>
                </a:solidFill>
                <a:latin typeface="Calibri"/>
              </a:rPr>
              <a:t>The Book and Paper Group</a:t>
            </a:r>
            <a:r>
              <a:rPr lang="en-US" dirty="0" smtClean="0">
                <a:solidFill>
                  <a:prstClr val="black"/>
                </a:solidFill>
                <a:latin typeface="Calibri"/>
              </a:rPr>
              <a:t>, </a:t>
            </a:r>
            <a:r>
              <a:rPr lang="en-US" i="1" dirty="0" smtClean="0">
                <a:solidFill>
                  <a:prstClr val="black"/>
                </a:solidFill>
                <a:latin typeface="Calibri"/>
              </a:rPr>
              <a:t>J. American Inst. for Conserv.,</a:t>
            </a:r>
            <a:r>
              <a:rPr lang="en-US" dirty="0" smtClean="0">
                <a:solidFill>
                  <a:prstClr val="black"/>
                </a:solidFill>
                <a:latin typeface="Calibri"/>
              </a:rPr>
              <a:t> v. 3, 1984</a:t>
            </a:r>
            <a:endParaRPr lang="el-GR"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dirty="0">
              <a:solidFill>
                <a:prstClr val="black"/>
              </a:solidFill>
            </a:endParaRPr>
          </a:p>
        </p:txBody>
      </p:sp>
    </p:spTree>
    <p:extLst>
      <p:ext uri="{BB962C8B-B14F-4D97-AF65-F5344CB8AC3E}">
        <p14:creationId xmlns:p14="http://schemas.microsoft.com/office/powerpoint/2010/main" val="23390150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Autofit/>
          </a:bodyPr>
          <a:lstStyle/>
          <a:p>
            <a:r>
              <a:rPr lang="el-GR" dirty="0" smtClean="0"/>
              <a:t>Αφαίρεση στρώματος φυσικού πολυμερούς με διαλύτες </a:t>
            </a:r>
            <a:r>
              <a:rPr lang="el-GR" sz="3200" b="0" dirty="0" smtClean="0"/>
              <a:t>(2 από 2)</a:t>
            </a:r>
          </a:p>
        </p:txBody>
      </p:sp>
      <p:sp>
        <p:nvSpPr>
          <p:cNvPr id="20485" name="Rectangle 6"/>
          <p:cNvSpPr>
            <a:spLocks noGrp="1" noChangeArrowheads="1"/>
          </p:cNvSpPr>
          <p:nvPr>
            <p:ph type="body" idx="1"/>
          </p:nvPr>
        </p:nvSpPr>
        <p:spPr>
          <a:xfrm>
            <a:off x="323528" y="1749867"/>
            <a:ext cx="4177374" cy="2787764"/>
          </a:xfrm>
        </p:spPr>
        <p:txBody>
          <a:bodyPr>
            <a:normAutofit/>
          </a:bodyPr>
          <a:lstStyle/>
          <a:p>
            <a:pPr eaLnBrk="1" hangingPunct="1">
              <a:lnSpc>
                <a:spcPct val="114000"/>
              </a:lnSpc>
              <a:spcBef>
                <a:spcPts val="1200"/>
              </a:spcBef>
            </a:pPr>
            <a:r>
              <a:rPr lang="el-GR" sz="2400" dirty="0" smtClean="0"/>
              <a:t>Διαλύτες με παράμετρο διαλυτότητας μεταξύ 19 και 20 αναμένεται να διογκώνουν σε μεγάλο βαθμό το φιλμ.</a:t>
            </a:r>
            <a:endParaRPr lang="en-GB" sz="2400" dirty="0" smtClean="0"/>
          </a:p>
        </p:txBody>
      </p:sp>
      <p:grpSp>
        <p:nvGrpSpPr>
          <p:cNvPr id="2" name="Group 15"/>
          <p:cNvGrpSpPr>
            <a:grpSpLocks/>
          </p:cNvGrpSpPr>
          <p:nvPr/>
        </p:nvGrpSpPr>
        <p:grpSpPr bwMode="auto">
          <a:xfrm>
            <a:off x="208765" y="4318441"/>
            <a:ext cx="5610227" cy="1238922"/>
            <a:chOff x="-27" y="2903"/>
            <a:chExt cx="3534" cy="803"/>
          </a:xfrm>
        </p:grpSpPr>
        <p:sp>
          <p:nvSpPr>
            <p:cNvPr id="20490" name="Text Box 14"/>
            <p:cNvSpPr txBox="1">
              <a:spLocks noChangeArrowheads="1"/>
            </p:cNvSpPr>
            <p:nvPr/>
          </p:nvSpPr>
          <p:spPr bwMode="auto">
            <a:xfrm>
              <a:off x="-27" y="3167"/>
              <a:ext cx="3154" cy="539"/>
            </a:xfrm>
            <a:prstGeom prst="rect">
              <a:avLst/>
            </a:prstGeom>
            <a:noFill/>
            <a:ln w="9525">
              <a:noFill/>
              <a:miter lim="800000"/>
              <a:headEnd/>
              <a:tailEnd/>
            </a:ln>
          </p:spPr>
          <p:txBody>
            <a:bodyPr wrap="square">
              <a:spAutoFit/>
            </a:bodyPr>
            <a:lstStyle/>
            <a:p>
              <a:r>
                <a:rPr lang="el-GR" sz="2400" dirty="0">
                  <a:solidFill>
                    <a:prstClr val="black"/>
                  </a:solidFill>
                  <a:latin typeface="Calibri"/>
                </a:rPr>
                <a:t>Προσέξτε την περίπτωση της </a:t>
              </a:r>
              <a:r>
                <a:rPr lang="el-GR" sz="2400" dirty="0" smtClean="0">
                  <a:solidFill>
                    <a:prstClr val="black"/>
                  </a:solidFill>
                  <a:latin typeface="Calibri"/>
                </a:rPr>
                <a:t>ακετόνης και </a:t>
              </a:r>
              <a:r>
                <a:rPr lang="el-GR" sz="2400" dirty="0">
                  <a:solidFill>
                    <a:prstClr val="black"/>
                  </a:solidFill>
                  <a:latin typeface="Calibri"/>
                </a:rPr>
                <a:t>της μεθυλο-αιθυλοκετόνης</a:t>
              </a:r>
            </a:p>
          </p:txBody>
        </p:sp>
        <p:sp>
          <p:nvSpPr>
            <p:cNvPr id="20489" name="AutoShape 13"/>
            <p:cNvSpPr>
              <a:spLocks noChangeArrowheads="1"/>
            </p:cNvSpPr>
            <p:nvPr/>
          </p:nvSpPr>
          <p:spPr bwMode="auto">
            <a:xfrm rot="20010415">
              <a:off x="2747" y="2903"/>
              <a:ext cx="760" cy="250"/>
            </a:xfrm>
            <a:prstGeom prst="rightArrow">
              <a:avLst>
                <a:gd name="adj1" fmla="val 50000"/>
                <a:gd name="adj2" fmla="val 95053"/>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w="9525">
              <a:solidFill>
                <a:srgbClr val="FF0000"/>
              </a:solidFill>
              <a:prstDash val="sysDash"/>
              <a:miter lim="800000"/>
              <a:headEnd/>
              <a:tailEnd/>
            </a:ln>
          </p:spPr>
          <p:txBody>
            <a:bodyPr wrap="none" anchor="ctr"/>
            <a:lstStyle/>
            <a:p>
              <a:endParaRPr lang="el-GR" dirty="0">
                <a:solidFill>
                  <a:prstClr val="black"/>
                </a:solidFill>
              </a:endParaRPr>
            </a:p>
          </p:txBody>
        </p:sp>
      </p:grpSp>
      <p:grpSp>
        <p:nvGrpSpPr>
          <p:cNvPr id="7" name="Ομάδα 6"/>
          <p:cNvGrpSpPr/>
          <p:nvPr/>
        </p:nvGrpSpPr>
        <p:grpSpPr>
          <a:xfrm>
            <a:off x="3571868" y="1362075"/>
            <a:ext cx="5286411" cy="4038609"/>
            <a:chOff x="3571868" y="1362075"/>
            <a:chExt cx="5286411" cy="4038609"/>
          </a:xfrm>
        </p:grpSpPr>
        <p:graphicFrame>
          <p:nvGraphicFramePr>
            <p:cNvPr id="15" name="3 - Γράφημα"/>
            <p:cNvGraphicFramePr/>
            <p:nvPr>
              <p:extLst/>
            </p:nvPr>
          </p:nvGraphicFramePr>
          <p:xfrm>
            <a:off x="3571868" y="1457316"/>
            <a:ext cx="5214974" cy="3943368"/>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Ομάδα 5"/>
            <p:cNvGrpSpPr/>
            <p:nvPr/>
          </p:nvGrpSpPr>
          <p:grpSpPr>
            <a:xfrm>
              <a:off x="5000628" y="1362075"/>
              <a:ext cx="3857651" cy="3209933"/>
              <a:chOff x="5000628" y="1362075"/>
              <a:chExt cx="3857651" cy="3209933"/>
            </a:xfrm>
          </p:grpSpPr>
          <p:grpSp>
            <p:nvGrpSpPr>
              <p:cNvPr id="3" name="Group 11"/>
              <p:cNvGrpSpPr>
                <a:grpSpLocks/>
              </p:cNvGrpSpPr>
              <p:nvPr/>
            </p:nvGrpSpPr>
            <p:grpSpPr bwMode="auto">
              <a:xfrm>
                <a:off x="5786446" y="1643050"/>
                <a:ext cx="585798" cy="2928958"/>
                <a:chOff x="3456" y="960"/>
                <a:chExt cx="192" cy="2160"/>
              </a:xfrm>
            </p:grpSpPr>
            <p:grpSp>
              <p:nvGrpSpPr>
                <p:cNvPr id="4" name="Group 9"/>
                <p:cNvGrpSpPr>
                  <a:grpSpLocks/>
                </p:cNvGrpSpPr>
                <p:nvPr/>
              </p:nvGrpSpPr>
              <p:grpSpPr bwMode="auto">
                <a:xfrm>
                  <a:off x="3456" y="960"/>
                  <a:ext cx="192" cy="2160"/>
                  <a:chOff x="3456" y="960"/>
                  <a:chExt cx="192" cy="2160"/>
                </a:xfrm>
              </p:grpSpPr>
              <p:sp>
                <p:nvSpPr>
                  <p:cNvPr id="20493" name="Line 7"/>
                  <p:cNvSpPr>
                    <a:spLocks noChangeShapeType="1"/>
                  </p:cNvSpPr>
                  <p:nvPr/>
                </p:nvSpPr>
                <p:spPr bwMode="auto">
                  <a:xfrm>
                    <a:off x="3456" y="960"/>
                    <a:ext cx="0" cy="2160"/>
                  </a:xfrm>
                  <a:prstGeom prst="line">
                    <a:avLst/>
                  </a:prstGeom>
                  <a:noFill/>
                  <a:ln w="19050">
                    <a:solidFill>
                      <a:srgbClr val="FF3300"/>
                    </a:solidFill>
                    <a:prstDash val="sysDot"/>
                    <a:round/>
                    <a:headEnd/>
                    <a:tailEnd/>
                  </a:ln>
                </p:spPr>
                <p:txBody>
                  <a:bodyPr/>
                  <a:lstStyle/>
                  <a:p>
                    <a:endParaRPr lang="el-GR" dirty="0">
                      <a:solidFill>
                        <a:prstClr val="black"/>
                      </a:solidFill>
                    </a:endParaRPr>
                  </a:p>
                </p:txBody>
              </p:sp>
              <p:sp>
                <p:nvSpPr>
                  <p:cNvPr id="20494" name="Line 8"/>
                  <p:cNvSpPr>
                    <a:spLocks noChangeShapeType="1"/>
                  </p:cNvSpPr>
                  <p:nvPr/>
                </p:nvSpPr>
                <p:spPr bwMode="auto">
                  <a:xfrm>
                    <a:off x="3648" y="960"/>
                    <a:ext cx="0" cy="2160"/>
                  </a:xfrm>
                  <a:prstGeom prst="line">
                    <a:avLst/>
                  </a:prstGeom>
                  <a:noFill/>
                  <a:ln w="19050">
                    <a:solidFill>
                      <a:srgbClr val="FF3300"/>
                    </a:solidFill>
                    <a:prstDash val="sysDot"/>
                    <a:round/>
                    <a:headEnd/>
                    <a:tailEnd/>
                  </a:ln>
                </p:spPr>
                <p:txBody>
                  <a:bodyPr/>
                  <a:lstStyle/>
                  <a:p>
                    <a:endParaRPr lang="el-GR" dirty="0">
                      <a:solidFill>
                        <a:prstClr val="black"/>
                      </a:solidFill>
                    </a:endParaRPr>
                  </a:p>
                </p:txBody>
              </p:sp>
            </p:grpSp>
            <p:sp>
              <p:nvSpPr>
                <p:cNvPr id="20492" name="Rectangle 10"/>
                <p:cNvSpPr>
                  <a:spLocks noChangeArrowheads="1"/>
                </p:cNvSpPr>
                <p:nvPr/>
              </p:nvSpPr>
              <p:spPr bwMode="auto">
                <a:xfrm>
                  <a:off x="3456" y="1008"/>
                  <a:ext cx="192" cy="2007"/>
                </a:xfrm>
                <a:prstGeom prst="rect">
                  <a:avLst/>
                </a:prstGeom>
                <a:solidFill>
                  <a:srgbClr val="FFC000">
                    <a:alpha val="12000"/>
                  </a:srgbClr>
                </a:solidFill>
                <a:ln w="9525">
                  <a:solidFill>
                    <a:schemeClr val="accent2">
                      <a:lumMod val="40000"/>
                      <a:lumOff val="60000"/>
                    </a:schemeClr>
                  </a:solidFill>
                  <a:prstDash val="sysDot"/>
                  <a:miter lim="800000"/>
                  <a:headEnd/>
                  <a:tailEnd/>
                </a:ln>
              </p:spPr>
              <p:txBody>
                <a:bodyPr wrap="none" anchor="ctr"/>
                <a:lstStyle/>
                <a:p>
                  <a:endParaRPr lang="el-GR" dirty="0">
                    <a:solidFill>
                      <a:prstClr val="black"/>
                    </a:solidFill>
                  </a:endParaRPr>
                </a:p>
              </p:txBody>
            </p:sp>
          </p:grpSp>
          <p:sp>
            <p:nvSpPr>
              <p:cNvPr id="16" name="15 - Έλλειψη"/>
              <p:cNvSpPr/>
              <p:nvPr/>
            </p:nvSpPr>
            <p:spPr>
              <a:xfrm rot="1921781">
                <a:off x="5866574" y="4102594"/>
                <a:ext cx="500066" cy="43169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7" name="16 - Ελεύθερη σχεδίαση"/>
              <p:cNvSpPr/>
              <p:nvPr/>
            </p:nvSpPr>
            <p:spPr>
              <a:xfrm>
                <a:off x="5000628" y="1362075"/>
                <a:ext cx="3857651" cy="3200400"/>
              </a:xfrm>
              <a:custGeom>
                <a:avLst/>
                <a:gdLst>
                  <a:gd name="connsiteX0" fmla="*/ 0 w 3248025"/>
                  <a:gd name="connsiteY0" fmla="*/ 2971800 h 3200400"/>
                  <a:gd name="connsiteX1" fmla="*/ 438150 w 3248025"/>
                  <a:gd name="connsiteY1" fmla="*/ 2962275 h 3200400"/>
                  <a:gd name="connsiteX2" fmla="*/ 723900 w 3248025"/>
                  <a:gd name="connsiteY2" fmla="*/ 2771775 h 3200400"/>
                  <a:gd name="connsiteX3" fmla="*/ 790575 w 3248025"/>
                  <a:gd name="connsiteY3" fmla="*/ 390525 h 3200400"/>
                  <a:gd name="connsiteX4" fmla="*/ 914400 w 3248025"/>
                  <a:gd name="connsiteY4" fmla="*/ 428625 h 3200400"/>
                  <a:gd name="connsiteX5" fmla="*/ 981075 w 3248025"/>
                  <a:gd name="connsiteY5" fmla="*/ 2314575 h 3200400"/>
                  <a:gd name="connsiteX6" fmla="*/ 1114425 w 3248025"/>
                  <a:gd name="connsiteY6" fmla="*/ 2743200 h 3200400"/>
                  <a:gd name="connsiteX7" fmla="*/ 1533525 w 3248025"/>
                  <a:gd name="connsiteY7" fmla="*/ 2971800 h 3200400"/>
                  <a:gd name="connsiteX8" fmla="*/ 2362200 w 3248025"/>
                  <a:gd name="connsiteY8" fmla="*/ 3000375 h 3200400"/>
                  <a:gd name="connsiteX9" fmla="*/ 3019425 w 3248025"/>
                  <a:gd name="connsiteY9" fmla="*/ 3000375 h 3200400"/>
                  <a:gd name="connsiteX10" fmla="*/ 3181350 w 3248025"/>
                  <a:gd name="connsiteY10" fmla="*/ 2990850 h 3200400"/>
                  <a:gd name="connsiteX11" fmla="*/ 3200400 w 3248025"/>
                  <a:gd name="connsiteY11" fmla="*/ 2981325 h 3200400"/>
                  <a:gd name="connsiteX12" fmla="*/ 3248025 w 3248025"/>
                  <a:gd name="connsiteY12" fmla="*/ 299085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48025" h="3200400">
                    <a:moveTo>
                      <a:pt x="0" y="2971800"/>
                    </a:moveTo>
                    <a:cubicBezTo>
                      <a:pt x="158750" y="2983706"/>
                      <a:pt x="317500" y="2995612"/>
                      <a:pt x="438150" y="2962275"/>
                    </a:cubicBezTo>
                    <a:cubicBezTo>
                      <a:pt x="558800" y="2928938"/>
                      <a:pt x="665163" y="3200400"/>
                      <a:pt x="723900" y="2771775"/>
                    </a:cubicBezTo>
                    <a:cubicBezTo>
                      <a:pt x="782638" y="2343150"/>
                      <a:pt x="758825" y="781050"/>
                      <a:pt x="790575" y="390525"/>
                    </a:cubicBezTo>
                    <a:cubicBezTo>
                      <a:pt x="822325" y="0"/>
                      <a:pt x="882650" y="107950"/>
                      <a:pt x="914400" y="428625"/>
                    </a:cubicBezTo>
                    <a:cubicBezTo>
                      <a:pt x="946150" y="749300"/>
                      <a:pt x="947738" y="1928813"/>
                      <a:pt x="981075" y="2314575"/>
                    </a:cubicBezTo>
                    <a:cubicBezTo>
                      <a:pt x="1014412" y="2700337"/>
                      <a:pt x="1022350" y="2633663"/>
                      <a:pt x="1114425" y="2743200"/>
                    </a:cubicBezTo>
                    <a:cubicBezTo>
                      <a:pt x="1206500" y="2852737"/>
                      <a:pt x="1325563" y="2928938"/>
                      <a:pt x="1533525" y="2971800"/>
                    </a:cubicBezTo>
                    <a:cubicBezTo>
                      <a:pt x="1741487" y="3014662"/>
                      <a:pt x="2114550" y="2995613"/>
                      <a:pt x="2362200" y="3000375"/>
                    </a:cubicBezTo>
                    <a:cubicBezTo>
                      <a:pt x="2609850" y="3005137"/>
                      <a:pt x="2882900" y="3001962"/>
                      <a:pt x="3019425" y="3000375"/>
                    </a:cubicBezTo>
                    <a:cubicBezTo>
                      <a:pt x="3155950" y="2998788"/>
                      <a:pt x="3151187" y="2994025"/>
                      <a:pt x="3181350" y="2990850"/>
                    </a:cubicBezTo>
                    <a:cubicBezTo>
                      <a:pt x="3211513" y="2987675"/>
                      <a:pt x="3189288" y="2981325"/>
                      <a:pt x="3200400" y="2981325"/>
                    </a:cubicBezTo>
                    <a:cubicBezTo>
                      <a:pt x="3211512" y="2981325"/>
                      <a:pt x="3248025" y="2990850"/>
                      <a:pt x="3248025" y="299085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solidFill>
                    <a:prstClr val="black"/>
                  </a:solidFill>
                </a:endParaRPr>
              </a:p>
            </p:txBody>
          </p:sp>
        </p:grpSp>
      </p:grpSp>
      <p:sp>
        <p:nvSpPr>
          <p:cNvPr id="20484" name="Text Box 5"/>
          <p:cNvSpPr txBox="1">
            <a:spLocks noChangeArrowheads="1"/>
          </p:cNvSpPr>
          <p:nvPr/>
        </p:nvSpPr>
        <p:spPr bwMode="auto">
          <a:xfrm>
            <a:off x="4000496" y="5733256"/>
            <a:ext cx="5143504" cy="923330"/>
          </a:xfrm>
          <a:prstGeom prst="rect">
            <a:avLst/>
          </a:prstGeom>
          <a:noFill/>
          <a:ln w="9525">
            <a:noFill/>
            <a:miter lim="800000"/>
            <a:headEnd/>
            <a:tailEnd/>
          </a:ln>
        </p:spPr>
        <p:txBody>
          <a:bodyPr wrap="square">
            <a:spAutoFit/>
          </a:bodyPr>
          <a:lstStyle/>
          <a:p>
            <a:pPr algn="ctr"/>
            <a:r>
              <a:rPr lang="el-GR" dirty="0" smtClean="0">
                <a:solidFill>
                  <a:prstClr val="black"/>
                </a:solidFill>
                <a:latin typeface="Calibri"/>
              </a:rPr>
              <a:t>(</a:t>
            </a:r>
            <a:r>
              <a:rPr lang="en-US" dirty="0" smtClean="0">
                <a:solidFill>
                  <a:prstClr val="black"/>
                </a:solidFill>
                <a:latin typeface="Calibri"/>
              </a:rPr>
              <a:t>Burke, J., Solubility Parameters and Application, </a:t>
            </a:r>
            <a:r>
              <a:rPr lang="en-US" i="1" dirty="0" smtClean="0">
                <a:solidFill>
                  <a:prstClr val="black"/>
                </a:solidFill>
                <a:latin typeface="Calibri"/>
              </a:rPr>
              <a:t>The Book and Paper Group</a:t>
            </a:r>
            <a:r>
              <a:rPr lang="en-US" dirty="0" smtClean="0">
                <a:solidFill>
                  <a:prstClr val="black"/>
                </a:solidFill>
                <a:latin typeface="Calibri"/>
              </a:rPr>
              <a:t>, </a:t>
            </a:r>
            <a:r>
              <a:rPr lang="en-US" i="1" dirty="0" smtClean="0">
                <a:solidFill>
                  <a:prstClr val="black"/>
                </a:solidFill>
                <a:latin typeface="Calibri"/>
              </a:rPr>
              <a:t>J. American Inst. for Conserv.,</a:t>
            </a:r>
            <a:r>
              <a:rPr lang="en-US" dirty="0" smtClean="0">
                <a:solidFill>
                  <a:prstClr val="black"/>
                </a:solidFill>
                <a:latin typeface="Calibri"/>
              </a:rPr>
              <a:t> v. 3, 1984</a:t>
            </a:r>
            <a:endParaRPr lang="el-GR" dirty="0">
              <a:solidFill>
                <a:prstClr val="black"/>
              </a:solidFill>
              <a:latin typeface="Calibri"/>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spTree>
    <p:extLst>
      <p:ext uri="{BB962C8B-B14F-4D97-AF65-F5344CB8AC3E}">
        <p14:creationId xmlns:p14="http://schemas.microsoft.com/office/powerpoint/2010/main" val="168204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Autofit/>
          </a:bodyPr>
          <a:lstStyle/>
          <a:p>
            <a:pPr eaLnBrk="1" hangingPunct="1"/>
            <a:r>
              <a:rPr lang="el-GR" dirty="0" smtClean="0"/>
              <a:t>Τα μόρια των ευγενών αερίων</a:t>
            </a:r>
          </a:p>
        </p:txBody>
      </p:sp>
      <p:sp>
        <p:nvSpPr>
          <p:cNvPr id="8195" name="Rectangle 3"/>
          <p:cNvSpPr>
            <a:spLocks noGrp="1" noChangeArrowheads="1"/>
          </p:cNvSpPr>
          <p:nvPr>
            <p:ph type="body" idx="1"/>
          </p:nvPr>
        </p:nvSpPr>
        <p:spPr>
          <a:xfrm>
            <a:off x="457200" y="1196752"/>
            <a:ext cx="8435280" cy="3600400"/>
          </a:xfrm>
        </p:spPr>
        <p:txBody>
          <a:bodyPr>
            <a:noAutofit/>
          </a:bodyPr>
          <a:lstStyle/>
          <a:p>
            <a:pPr>
              <a:lnSpc>
                <a:spcPct val="110000"/>
              </a:lnSpc>
              <a:spcBef>
                <a:spcPts val="1000"/>
              </a:spcBef>
            </a:pPr>
            <a:r>
              <a:rPr lang="el-GR" sz="2400" dirty="0" smtClean="0"/>
              <a:t>Τα μόρια των ευγενών αερίων (</a:t>
            </a:r>
            <a:r>
              <a:rPr lang="en-US" sz="2400" dirty="0" smtClean="0"/>
              <a:t>He, Ne, Ar, Kr</a:t>
            </a:r>
            <a:r>
              <a:rPr lang="el-GR" sz="2400" dirty="0" smtClean="0"/>
              <a:t>, </a:t>
            </a:r>
            <a:r>
              <a:rPr lang="en-US" sz="2400" dirty="0" smtClean="0"/>
              <a:t>Xe, Rn) </a:t>
            </a:r>
            <a:r>
              <a:rPr lang="el-GR" sz="2400" dirty="0" smtClean="0"/>
              <a:t>είναι μονατομικά.</a:t>
            </a:r>
          </a:p>
          <a:p>
            <a:pPr>
              <a:lnSpc>
                <a:spcPct val="110000"/>
              </a:lnSpc>
              <a:spcBef>
                <a:spcPts val="1000"/>
              </a:spcBef>
            </a:pPr>
            <a:r>
              <a:rPr lang="el-GR" sz="2400" dirty="0" smtClean="0"/>
              <a:t>Γιαυτό μελετώνται πιο εύκολα από μεγαλύτερα, πολυατομικά μόρια.</a:t>
            </a:r>
          </a:p>
          <a:p>
            <a:pPr>
              <a:lnSpc>
                <a:spcPct val="110000"/>
              </a:lnSpc>
              <a:spcBef>
                <a:spcPts val="1000"/>
              </a:spcBef>
            </a:pPr>
            <a:r>
              <a:rPr lang="el-GR" sz="2400" dirty="0" smtClean="0"/>
              <a:t>Ας</a:t>
            </a:r>
            <a:r>
              <a:rPr lang="en-US" sz="2400" dirty="0" smtClean="0"/>
              <a:t> </a:t>
            </a:r>
            <a:r>
              <a:rPr lang="el-GR" sz="2400" dirty="0" smtClean="0"/>
              <a:t>δούμε τι συμβαίνει σε αυτά: Τα ηλεκτρόνια που κινούνται γύρω από τον πυρήνα των ατόμων τους δημιουργούν ένα μαγνητικό πεδίο που είναι (κατά μέσο όρο) ομοιόμορφα κατανεμημένο στο χώρο του ατόμου.</a:t>
            </a:r>
            <a:endParaRPr lang="en-GB" sz="1400" dirty="0" smtClean="0"/>
          </a:p>
        </p:txBody>
      </p:sp>
      <p:grpSp>
        <p:nvGrpSpPr>
          <p:cNvPr id="2" name="Ομάδα 1" title="Τα μόρια των ευγενών αερίων"/>
          <p:cNvGrpSpPr/>
          <p:nvPr/>
        </p:nvGrpSpPr>
        <p:grpSpPr>
          <a:xfrm>
            <a:off x="179512" y="4000500"/>
            <a:ext cx="8572540" cy="2668860"/>
            <a:chOff x="-142908" y="4000500"/>
            <a:chExt cx="8572540" cy="2857500"/>
          </a:xfrm>
        </p:grpSpPr>
        <p:grpSp>
          <p:nvGrpSpPr>
            <p:cNvPr id="8" name="7 - Ομάδα"/>
            <p:cNvGrpSpPr/>
            <p:nvPr/>
          </p:nvGrpSpPr>
          <p:grpSpPr>
            <a:xfrm>
              <a:off x="-142908" y="4000500"/>
              <a:ext cx="8572540" cy="2857500"/>
              <a:chOff x="-142908" y="4000500"/>
              <a:chExt cx="8572540" cy="2857500"/>
            </a:xfrm>
          </p:grpSpPr>
          <p:pic>
            <p:nvPicPr>
              <p:cNvPr id="2050" name="Picture 2" descr="D:\Dropbox\TEI\ΜΑΘΗΜΑΤΑ-ΕΡΓΑΣΤΗΡΙΑ\CHEM IMAGES_WIKIMEDIA COMMONS\Elektronskal_36.png" title="Τα μόρια των ευγενών αερίων"/>
              <p:cNvPicPr>
                <a:picLocks noChangeAspect="1" noChangeArrowheads="1"/>
              </p:cNvPicPr>
              <p:nvPr/>
            </p:nvPicPr>
            <p:blipFill>
              <a:blip r:embed="rId3"/>
              <a:srcRect/>
              <a:stretch>
                <a:fillRect/>
              </a:stretch>
            </p:blipFill>
            <p:spPr bwMode="auto">
              <a:xfrm>
                <a:off x="5572132" y="4000500"/>
                <a:ext cx="2857500" cy="2857500"/>
              </a:xfrm>
              <a:prstGeom prst="rect">
                <a:avLst/>
              </a:prstGeom>
              <a:noFill/>
            </p:spPr>
          </p:pic>
          <p:pic>
            <p:nvPicPr>
              <p:cNvPr id="2051" name="Picture 3" descr="D:\Dropbox\TEI\ΜΑΘΗΜΑΤΑ-ΕΡΓΑΣΤΗΡΙΑ\CHEM IMAGES_WIKIMEDIA COMMONS\Elektronskal_2.png" title="Τα μόρια των ευγενών αερίων"/>
              <p:cNvPicPr>
                <a:picLocks noChangeAspect="1" noChangeArrowheads="1"/>
              </p:cNvPicPr>
              <p:nvPr/>
            </p:nvPicPr>
            <p:blipFill>
              <a:blip r:embed="rId4"/>
              <a:srcRect/>
              <a:stretch>
                <a:fillRect/>
              </a:stretch>
            </p:blipFill>
            <p:spPr bwMode="auto">
              <a:xfrm>
                <a:off x="-142908" y="4000500"/>
                <a:ext cx="2857500" cy="2857500"/>
              </a:xfrm>
              <a:prstGeom prst="rect">
                <a:avLst/>
              </a:prstGeom>
              <a:noFill/>
            </p:spPr>
          </p:pic>
          <p:pic>
            <p:nvPicPr>
              <p:cNvPr id="2052" name="Picture 4" descr="D:\Dropbox\TEI\ΜΑΘΗΜΑΤΑ-ΕΡΓΑΣΤΗΡΙΑ\CHEM IMAGES_WIKIMEDIA COMMONS\Elektronskal_18.png" title="Τα μόρια των ευγενών αερίων"/>
              <p:cNvPicPr>
                <a:picLocks noChangeAspect="1" noChangeArrowheads="1"/>
              </p:cNvPicPr>
              <p:nvPr/>
            </p:nvPicPr>
            <p:blipFill>
              <a:blip r:embed="rId5"/>
              <a:srcRect/>
              <a:stretch>
                <a:fillRect/>
              </a:stretch>
            </p:blipFill>
            <p:spPr bwMode="auto">
              <a:xfrm>
                <a:off x="3286116" y="4000500"/>
                <a:ext cx="2857500" cy="2857500"/>
              </a:xfrm>
              <a:prstGeom prst="rect">
                <a:avLst/>
              </a:prstGeom>
              <a:noFill/>
            </p:spPr>
          </p:pic>
          <p:pic>
            <p:nvPicPr>
              <p:cNvPr id="2053" name="Picture 5" descr="D:\Dropbox\TEI\ΜΑΘΗΜΑΤΑ-ΕΡΓΑΣΤΗΡΙΑ\CHEM IMAGES_WIKIMEDIA COMMONS\Elektronskal_10.png" title="Τα μόρια των ευγενών αερίων"/>
              <p:cNvPicPr>
                <a:picLocks noChangeAspect="1" noChangeArrowheads="1"/>
              </p:cNvPicPr>
              <p:nvPr/>
            </p:nvPicPr>
            <p:blipFill>
              <a:blip r:embed="rId6"/>
              <a:srcRect/>
              <a:stretch>
                <a:fillRect/>
              </a:stretch>
            </p:blipFill>
            <p:spPr bwMode="auto">
              <a:xfrm>
                <a:off x="1357290" y="4000500"/>
                <a:ext cx="2857500" cy="2857500"/>
              </a:xfrm>
              <a:prstGeom prst="rect">
                <a:avLst/>
              </a:prstGeom>
              <a:noFill/>
            </p:spPr>
          </p:pic>
        </p:grpSp>
        <p:grpSp>
          <p:nvGrpSpPr>
            <p:cNvPr id="13" name="12 - Ομάδα"/>
            <p:cNvGrpSpPr/>
            <p:nvPr/>
          </p:nvGrpSpPr>
          <p:grpSpPr>
            <a:xfrm>
              <a:off x="1071538" y="6357958"/>
              <a:ext cx="6256655" cy="430887"/>
              <a:chOff x="1071538" y="6357958"/>
              <a:chExt cx="6256655" cy="430887"/>
            </a:xfrm>
          </p:grpSpPr>
          <p:sp>
            <p:nvSpPr>
              <p:cNvPr id="9" name="8 - TextBox"/>
              <p:cNvSpPr txBox="1"/>
              <p:nvPr/>
            </p:nvSpPr>
            <p:spPr>
              <a:xfrm>
                <a:off x="1071538" y="6357958"/>
                <a:ext cx="596638" cy="430887"/>
              </a:xfrm>
              <a:prstGeom prst="rect">
                <a:avLst/>
              </a:prstGeom>
              <a:noFill/>
            </p:spPr>
            <p:txBody>
              <a:bodyPr wrap="none" rtlCol="0">
                <a:spAutoFit/>
              </a:bodyPr>
              <a:lstStyle/>
              <a:p>
                <a:r>
                  <a:rPr lang="en-US" sz="2200" baseline="30000" dirty="0" smtClean="0">
                    <a:solidFill>
                      <a:prstClr val="black"/>
                    </a:solidFill>
                    <a:latin typeface="Calibri"/>
                  </a:rPr>
                  <a:t>2</a:t>
                </a:r>
                <a:r>
                  <a:rPr lang="en-US" sz="2200" dirty="0" smtClean="0">
                    <a:solidFill>
                      <a:prstClr val="black"/>
                    </a:solidFill>
                    <a:latin typeface="Calibri"/>
                  </a:rPr>
                  <a:t>He</a:t>
                </a:r>
                <a:endParaRPr lang="el-GR" sz="2200" dirty="0">
                  <a:solidFill>
                    <a:prstClr val="black"/>
                  </a:solidFill>
                  <a:latin typeface="Calibri"/>
                </a:endParaRPr>
              </a:p>
            </p:txBody>
          </p:sp>
          <p:sp>
            <p:nvSpPr>
              <p:cNvPr id="10" name="9 - TextBox"/>
              <p:cNvSpPr txBox="1"/>
              <p:nvPr/>
            </p:nvSpPr>
            <p:spPr>
              <a:xfrm>
                <a:off x="2571736" y="6357958"/>
                <a:ext cx="697627" cy="430887"/>
              </a:xfrm>
              <a:prstGeom prst="rect">
                <a:avLst/>
              </a:prstGeom>
              <a:noFill/>
            </p:spPr>
            <p:txBody>
              <a:bodyPr wrap="none" rtlCol="0">
                <a:spAutoFit/>
              </a:bodyPr>
              <a:lstStyle/>
              <a:p>
                <a:r>
                  <a:rPr lang="en-US" sz="2200" baseline="30000" dirty="0" smtClean="0">
                    <a:solidFill>
                      <a:prstClr val="black"/>
                    </a:solidFill>
                    <a:latin typeface="Calibri"/>
                  </a:rPr>
                  <a:t>10</a:t>
                </a:r>
                <a:r>
                  <a:rPr lang="en-US" sz="2200" dirty="0" smtClean="0">
                    <a:solidFill>
                      <a:prstClr val="black"/>
                    </a:solidFill>
                    <a:latin typeface="Calibri"/>
                  </a:rPr>
                  <a:t>Ne</a:t>
                </a:r>
                <a:endParaRPr lang="el-GR" sz="2200" dirty="0">
                  <a:solidFill>
                    <a:prstClr val="black"/>
                  </a:solidFill>
                  <a:latin typeface="Calibri"/>
                </a:endParaRPr>
              </a:p>
            </p:txBody>
          </p:sp>
          <p:sp>
            <p:nvSpPr>
              <p:cNvPr id="11" name="10 - TextBox"/>
              <p:cNvSpPr txBox="1"/>
              <p:nvPr/>
            </p:nvSpPr>
            <p:spPr>
              <a:xfrm>
                <a:off x="4572000" y="6357958"/>
                <a:ext cx="635110" cy="430887"/>
              </a:xfrm>
              <a:prstGeom prst="rect">
                <a:avLst/>
              </a:prstGeom>
              <a:noFill/>
            </p:spPr>
            <p:txBody>
              <a:bodyPr wrap="none" rtlCol="0">
                <a:spAutoFit/>
              </a:bodyPr>
              <a:lstStyle/>
              <a:p>
                <a:r>
                  <a:rPr lang="en-US" sz="2200" baseline="30000" dirty="0" smtClean="0">
                    <a:solidFill>
                      <a:prstClr val="black"/>
                    </a:solidFill>
                    <a:latin typeface="Calibri"/>
                  </a:rPr>
                  <a:t>28</a:t>
                </a:r>
                <a:r>
                  <a:rPr lang="en-US" sz="2200" dirty="0" smtClean="0">
                    <a:solidFill>
                      <a:prstClr val="black"/>
                    </a:solidFill>
                    <a:latin typeface="Calibri"/>
                  </a:rPr>
                  <a:t>Ar</a:t>
                </a:r>
                <a:endParaRPr lang="el-GR" sz="2200" dirty="0">
                  <a:solidFill>
                    <a:prstClr val="black"/>
                  </a:solidFill>
                  <a:latin typeface="Calibri"/>
                </a:endParaRPr>
              </a:p>
            </p:txBody>
          </p:sp>
          <p:sp>
            <p:nvSpPr>
              <p:cNvPr id="12" name="11 - TextBox"/>
              <p:cNvSpPr txBox="1"/>
              <p:nvPr/>
            </p:nvSpPr>
            <p:spPr>
              <a:xfrm>
                <a:off x="6715140" y="6357958"/>
                <a:ext cx="613053" cy="430887"/>
              </a:xfrm>
              <a:prstGeom prst="rect">
                <a:avLst/>
              </a:prstGeom>
              <a:noFill/>
            </p:spPr>
            <p:txBody>
              <a:bodyPr wrap="none" rtlCol="0">
                <a:spAutoFit/>
              </a:bodyPr>
              <a:lstStyle/>
              <a:p>
                <a:r>
                  <a:rPr lang="en-US" sz="2200" baseline="30000" dirty="0" smtClean="0">
                    <a:solidFill>
                      <a:prstClr val="black"/>
                    </a:solidFill>
                    <a:latin typeface="Calibri"/>
                  </a:rPr>
                  <a:t>36</a:t>
                </a:r>
                <a:r>
                  <a:rPr lang="en-US" sz="2200" dirty="0" smtClean="0">
                    <a:solidFill>
                      <a:prstClr val="black"/>
                    </a:solidFill>
                    <a:latin typeface="Calibri"/>
                  </a:rPr>
                  <a:t>Kr</a:t>
                </a:r>
                <a:endParaRPr lang="el-GR" sz="2200" dirty="0">
                  <a:solidFill>
                    <a:prstClr val="black"/>
                  </a:solidFill>
                  <a:latin typeface="Calibri"/>
                </a:endParaRPr>
              </a:p>
            </p:txBody>
          </p:sp>
        </p:grpSp>
      </p:gr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dirty="0">
              <a:solidFill>
                <a:prstClr val="black"/>
              </a:solidFill>
            </a:endParaRPr>
          </a:p>
        </p:txBody>
      </p:sp>
    </p:spTree>
    <p:extLst>
      <p:ext uri="{BB962C8B-B14F-4D97-AF65-F5344CB8AC3E}">
        <p14:creationId xmlns:p14="http://schemas.microsoft.com/office/powerpoint/2010/main" val="36695002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Autofit/>
          </a:bodyPr>
          <a:lstStyle/>
          <a:p>
            <a:r>
              <a:rPr lang="el-GR" dirty="0" smtClean="0"/>
              <a:t>Εμφάνιση διπόλων στα ευγενή αέρια</a:t>
            </a:r>
          </a:p>
        </p:txBody>
      </p:sp>
      <p:sp>
        <p:nvSpPr>
          <p:cNvPr id="8195" name="Rectangle 3"/>
          <p:cNvSpPr>
            <a:spLocks noGrp="1" noChangeArrowheads="1"/>
          </p:cNvSpPr>
          <p:nvPr>
            <p:ph type="body" idx="1"/>
          </p:nvPr>
        </p:nvSpPr>
        <p:spPr>
          <a:xfrm>
            <a:off x="550054" y="1196752"/>
            <a:ext cx="8342425" cy="4536504"/>
          </a:xfrm>
        </p:spPr>
        <p:txBody>
          <a:bodyPr>
            <a:noAutofit/>
          </a:bodyPr>
          <a:lstStyle/>
          <a:p>
            <a:pPr eaLnBrk="1" hangingPunct="1">
              <a:lnSpc>
                <a:spcPct val="110000"/>
              </a:lnSpc>
              <a:spcBef>
                <a:spcPts val="600"/>
              </a:spcBef>
            </a:pPr>
            <a:r>
              <a:rPr lang="el-GR" sz="2400" dirty="0" smtClean="0"/>
              <a:t>Η κίνηση των ηλεκτρονίων όμως δεν είναι «συντονισμένη».</a:t>
            </a:r>
          </a:p>
          <a:p>
            <a:pPr eaLnBrk="1" hangingPunct="1">
              <a:lnSpc>
                <a:spcPct val="110000"/>
              </a:lnSpc>
              <a:spcBef>
                <a:spcPts val="600"/>
              </a:spcBef>
            </a:pPr>
            <a:r>
              <a:rPr lang="el-GR" sz="2400" dirty="0" smtClean="0"/>
              <a:t>Αποτέλεσμα: κάποια χρονική στιγμή τα πιο πολλά από τα κινούμενα ηλεκτρόνια θα βρεθούν σε μια περιοχή του χώρου γύρω από το άτομο.</a:t>
            </a:r>
          </a:p>
          <a:p>
            <a:pPr eaLnBrk="1" hangingPunct="1">
              <a:lnSpc>
                <a:spcPct val="110000"/>
              </a:lnSpc>
              <a:spcBef>
                <a:spcPts val="600"/>
              </a:spcBef>
            </a:pPr>
            <a:r>
              <a:rPr lang="el-GR" sz="2400" dirty="0" smtClean="0"/>
              <a:t>Αυτές οι περιοχές θα έχουν </a:t>
            </a:r>
            <a:r>
              <a:rPr lang="el-GR" sz="2400" b="1" dirty="0" smtClean="0"/>
              <a:t>αρνητικό φορτίο</a:t>
            </a:r>
          </a:p>
          <a:p>
            <a:pPr eaLnBrk="1" hangingPunct="1">
              <a:lnSpc>
                <a:spcPct val="110000"/>
              </a:lnSpc>
              <a:spcBef>
                <a:spcPts val="600"/>
              </a:spcBef>
            </a:pPr>
            <a:r>
              <a:rPr lang="el-GR" sz="2400" dirty="0" smtClean="0"/>
              <a:t>Το αρνητικό φορτίο είναι </a:t>
            </a:r>
            <a:r>
              <a:rPr lang="el-GR" sz="2400" b="1" dirty="0" smtClean="0"/>
              <a:t>παροδικό</a:t>
            </a:r>
            <a:r>
              <a:rPr lang="el-GR" sz="2400" dirty="0" smtClean="0"/>
              <a:t>, δηλ. την επόμενη στιγμή καταστρέφεται και σχηματίζεται σε άλλη περιοχή του μορίου.</a:t>
            </a:r>
          </a:p>
        </p:txBody>
      </p:sp>
      <p:grpSp>
        <p:nvGrpSpPr>
          <p:cNvPr id="4" name="Ομάδα 3"/>
          <p:cNvGrpSpPr/>
          <p:nvPr/>
        </p:nvGrpSpPr>
        <p:grpSpPr>
          <a:xfrm>
            <a:off x="1080590" y="4045359"/>
            <a:ext cx="7294591" cy="1785950"/>
            <a:chOff x="1080590" y="4045359"/>
            <a:chExt cx="7294591" cy="1785950"/>
          </a:xfrm>
        </p:grpSpPr>
        <p:pic>
          <p:nvPicPr>
            <p:cNvPr id="11" name="Picture 5" descr="D:\Dropbox\TEI\ΜΑΘΗΜΑΤΑ-ΕΡΓΑΣΤΗΡΙΑ\CHEM IMAGES_WIKIMEDIA COMMONS\Elektronskal_10.png" title="Εμφάνιση διπόλων στα ευγενή αέρια"/>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80590" y="4045359"/>
              <a:ext cx="1643074" cy="1643074"/>
            </a:xfrm>
            <a:prstGeom prst="rect">
              <a:avLst/>
            </a:prstGeom>
            <a:noFill/>
          </p:spPr>
        </p:pic>
        <p:pic>
          <p:nvPicPr>
            <p:cNvPr id="12" name="Picture 2" descr="D:\Dropbox\TEI\ΜΑΘΗΜΑΤΑ-ΕΡΓΑΣΤΗΡΙΑ\CHEM IMAGES_WIKIMEDIA COMMONS\Elektronskal_10a.png" title="Εμφάνιση διπόλων στα ευγενή αέρια"/>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43219" y="4188235"/>
              <a:ext cx="1714512" cy="1643074"/>
            </a:xfrm>
            <a:prstGeom prst="rect">
              <a:avLst/>
            </a:prstGeom>
            <a:noFill/>
          </p:spPr>
        </p:pic>
        <p:pic>
          <p:nvPicPr>
            <p:cNvPr id="13" name="Picture 3" descr="D:\Dropbox\TEI\ΜΑΘΗΜΑΤΑ-ΕΡΓΑΣΤΗΡΙΑ\CHEM IMAGES_WIKIMEDIA COMMONS\Elektronskal_10b.png" title="Εμφάνιση διπόλων στα ευγενή αέρια"/>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84747" y="4116797"/>
              <a:ext cx="1714512" cy="1714512"/>
            </a:xfrm>
            <a:prstGeom prst="rect">
              <a:avLst/>
            </a:prstGeom>
            <a:noFill/>
          </p:spPr>
        </p:pic>
        <p:sp>
          <p:nvSpPr>
            <p:cNvPr id="14" name="13 - TextBox"/>
            <p:cNvSpPr txBox="1"/>
            <p:nvPr/>
          </p:nvSpPr>
          <p:spPr>
            <a:xfrm>
              <a:off x="5410040" y="4405231"/>
              <a:ext cx="442750" cy="461665"/>
            </a:xfrm>
            <a:prstGeom prst="rect">
              <a:avLst/>
            </a:prstGeom>
            <a:noFill/>
          </p:spPr>
          <p:txBody>
            <a:bodyPr wrap="none" rtlCol="0">
              <a:spAutoFit/>
            </a:bodyPr>
            <a:lstStyle/>
            <a:p>
              <a:r>
                <a:rPr lang="el-GR" sz="2400" b="1" dirty="0" smtClean="0">
                  <a:solidFill>
                    <a:prstClr val="black"/>
                  </a:solidFill>
                  <a:latin typeface="Calibri"/>
                </a:rPr>
                <a:t>δ-</a:t>
              </a:r>
              <a:endParaRPr lang="el-GR" sz="2400" b="1" dirty="0">
                <a:solidFill>
                  <a:prstClr val="black"/>
                </a:solidFill>
                <a:latin typeface="Calibri"/>
              </a:endParaRPr>
            </a:p>
          </p:txBody>
        </p:sp>
        <p:sp>
          <p:nvSpPr>
            <p:cNvPr id="15" name="14 - TextBox"/>
            <p:cNvSpPr txBox="1"/>
            <p:nvPr/>
          </p:nvSpPr>
          <p:spPr>
            <a:xfrm>
              <a:off x="6358495" y="4188235"/>
              <a:ext cx="442750" cy="461665"/>
            </a:xfrm>
            <a:prstGeom prst="rect">
              <a:avLst/>
            </a:prstGeom>
            <a:noFill/>
          </p:spPr>
          <p:txBody>
            <a:bodyPr wrap="none" rtlCol="0">
              <a:spAutoFit/>
            </a:bodyPr>
            <a:lstStyle/>
            <a:p>
              <a:r>
                <a:rPr lang="el-GR" sz="2400" b="1" dirty="0" smtClean="0">
                  <a:solidFill>
                    <a:prstClr val="black"/>
                  </a:solidFill>
                  <a:latin typeface="Calibri"/>
                </a:rPr>
                <a:t>δ-</a:t>
              </a:r>
              <a:endParaRPr lang="el-GR" sz="2400" b="1" dirty="0">
                <a:solidFill>
                  <a:prstClr val="black"/>
                </a:solidFill>
                <a:latin typeface="Calibri"/>
              </a:endParaRPr>
            </a:p>
          </p:txBody>
        </p:sp>
        <p:sp>
          <p:nvSpPr>
            <p:cNvPr id="16" name="15 - TextBox"/>
            <p:cNvSpPr txBox="1"/>
            <p:nvPr/>
          </p:nvSpPr>
          <p:spPr>
            <a:xfrm>
              <a:off x="3879855" y="4190917"/>
              <a:ext cx="516488" cy="461665"/>
            </a:xfrm>
            <a:prstGeom prst="rect">
              <a:avLst/>
            </a:prstGeom>
            <a:noFill/>
          </p:spPr>
          <p:txBody>
            <a:bodyPr wrap="none" rtlCol="0">
              <a:spAutoFit/>
            </a:bodyPr>
            <a:lstStyle/>
            <a:p>
              <a:r>
                <a:rPr lang="el-GR" sz="2400" b="1" dirty="0" smtClean="0">
                  <a:solidFill>
                    <a:prstClr val="black"/>
                  </a:solidFill>
                  <a:latin typeface="Calibri"/>
                </a:rPr>
                <a:t>δ+</a:t>
              </a:r>
              <a:endParaRPr lang="el-GR" sz="2400" b="1" dirty="0">
                <a:solidFill>
                  <a:prstClr val="black"/>
                </a:solidFill>
                <a:latin typeface="Calibri"/>
              </a:endParaRPr>
            </a:p>
          </p:txBody>
        </p:sp>
        <p:sp>
          <p:nvSpPr>
            <p:cNvPr id="17" name="16 - TextBox"/>
            <p:cNvSpPr txBox="1"/>
            <p:nvPr/>
          </p:nvSpPr>
          <p:spPr>
            <a:xfrm>
              <a:off x="7858693" y="4974053"/>
              <a:ext cx="516488" cy="461665"/>
            </a:xfrm>
            <a:prstGeom prst="rect">
              <a:avLst/>
            </a:prstGeom>
            <a:noFill/>
          </p:spPr>
          <p:txBody>
            <a:bodyPr wrap="none" rtlCol="0">
              <a:spAutoFit/>
            </a:bodyPr>
            <a:lstStyle/>
            <a:p>
              <a:r>
                <a:rPr lang="el-GR" sz="2400" b="1" dirty="0" smtClean="0">
                  <a:solidFill>
                    <a:prstClr val="black"/>
                  </a:solidFill>
                  <a:latin typeface="Calibri"/>
                </a:rPr>
                <a:t>δ+</a:t>
              </a:r>
              <a:endParaRPr lang="el-GR" sz="2400" b="1" dirty="0">
                <a:solidFill>
                  <a:prstClr val="black"/>
                </a:solidFill>
                <a:latin typeface="Calibri"/>
              </a:endParaRPr>
            </a:p>
          </p:txBody>
        </p:sp>
      </p:grpSp>
      <p:sp>
        <p:nvSpPr>
          <p:cNvPr id="2" name="Ορθογώνιο 1"/>
          <p:cNvSpPr/>
          <p:nvPr/>
        </p:nvSpPr>
        <p:spPr>
          <a:xfrm>
            <a:off x="499792" y="5718008"/>
            <a:ext cx="8208912" cy="1139992"/>
          </a:xfrm>
          <a:prstGeom prst="rect">
            <a:avLst/>
          </a:prstGeom>
        </p:spPr>
        <p:txBody>
          <a:bodyPr wrap="square">
            <a:spAutoFit/>
          </a:bodyPr>
          <a:lstStyle/>
          <a:p>
            <a:pPr marL="285750" indent="-285750">
              <a:lnSpc>
                <a:spcPct val="80000"/>
              </a:lnSpc>
              <a:spcBef>
                <a:spcPts val="1200"/>
              </a:spcBef>
              <a:buFont typeface="Arial" panose="020B0604020202020204" pitchFamily="34" charset="0"/>
              <a:buChar char="•"/>
            </a:pPr>
            <a:r>
              <a:rPr lang="el-GR" sz="2400" dirty="0">
                <a:solidFill>
                  <a:prstClr val="black"/>
                </a:solidFill>
                <a:latin typeface="Calibri"/>
              </a:rPr>
              <a:t>Την ίδια στιγμή, σε άλλη περιοχή του μορίου θα εμφανίζεται ένα </a:t>
            </a:r>
            <a:r>
              <a:rPr lang="el-GR" sz="2400" b="1" dirty="0">
                <a:solidFill>
                  <a:prstClr val="black"/>
                </a:solidFill>
                <a:latin typeface="Calibri"/>
              </a:rPr>
              <a:t>θετικό</a:t>
            </a:r>
            <a:r>
              <a:rPr lang="el-GR" sz="2400" dirty="0">
                <a:solidFill>
                  <a:prstClr val="black"/>
                </a:solidFill>
                <a:latin typeface="Calibri"/>
              </a:rPr>
              <a:t> φορτίο.</a:t>
            </a:r>
          </a:p>
          <a:p>
            <a:pPr marL="285750" indent="-285750">
              <a:lnSpc>
                <a:spcPct val="80000"/>
              </a:lnSpc>
              <a:spcBef>
                <a:spcPts val="1200"/>
              </a:spcBef>
              <a:buFont typeface="Arial" panose="020B0604020202020204" pitchFamily="34" charset="0"/>
              <a:buChar char="•"/>
            </a:pPr>
            <a:r>
              <a:rPr lang="el-GR" sz="2400" dirty="0">
                <a:solidFill>
                  <a:prstClr val="black"/>
                </a:solidFill>
                <a:latin typeface="Calibri"/>
              </a:rPr>
              <a:t>Συνεπώς, τελικά σχηματίζεται ένα (παροδικό) </a:t>
            </a:r>
            <a:r>
              <a:rPr lang="el-GR" sz="2400" b="1" dirty="0">
                <a:solidFill>
                  <a:prstClr val="black"/>
                </a:solidFill>
                <a:latin typeface="Calibri"/>
              </a:rPr>
              <a:t>δίπολο</a:t>
            </a:r>
            <a:endParaRPr lang="en-GB" sz="2400" b="1"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dirty="0">
              <a:solidFill>
                <a:prstClr val="black"/>
              </a:solidFill>
            </a:endParaRPr>
          </a:p>
        </p:txBody>
      </p:sp>
    </p:spTree>
    <p:extLst>
      <p:ext uri="{BB962C8B-B14F-4D97-AF65-F5344CB8AC3E}">
        <p14:creationId xmlns:p14="http://schemas.microsoft.com/office/powerpoint/2010/main" val="22585770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Autofit/>
          </a:bodyPr>
          <a:lstStyle/>
          <a:p>
            <a:pPr eaLnBrk="1" hangingPunct="1"/>
            <a:r>
              <a:rPr lang="el-GR" dirty="0" smtClean="0"/>
              <a:t>Δυνάμεις διπόλων εξ επαγωγής στο άτομο του </a:t>
            </a:r>
            <a:r>
              <a:rPr lang="en-US" b="1" dirty="0" smtClean="0"/>
              <a:t>Ne</a:t>
            </a:r>
            <a:endParaRPr lang="el-GR" b="1" dirty="0" smtClean="0"/>
          </a:p>
        </p:txBody>
      </p:sp>
      <p:sp>
        <p:nvSpPr>
          <p:cNvPr id="8195" name="Rectangle 3" title="Δυνάμεις διπόλων εξ επαγωγής στο άτομο του Ne"/>
          <p:cNvSpPr>
            <a:spLocks noGrp="1" noChangeArrowheads="1"/>
          </p:cNvSpPr>
          <p:nvPr>
            <p:ph type="body" idx="1"/>
          </p:nvPr>
        </p:nvSpPr>
        <p:spPr>
          <a:xfrm>
            <a:off x="550055" y="1428736"/>
            <a:ext cx="8043890" cy="4376528"/>
          </a:xfrm>
        </p:spPr>
        <p:txBody>
          <a:bodyPr>
            <a:noAutofit/>
          </a:bodyPr>
          <a:lstStyle/>
          <a:p>
            <a:pPr eaLnBrk="1" hangingPunct="1">
              <a:lnSpc>
                <a:spcPct val="80000"/>
              </a:lnSpc>
            </a:pPr>
            <a:endParaRPr lang="en-US" sz="2400" dirty="0" smtClean="0"/>
          </a:p>
          <a:p>
            <a:pPr>
              <a:lnSpc>
                <a:spcPct val="80000"/>
              </a:lnSpc>
            </a:pPr>
            <a:r>
              <a:rPr lang="el-GR" sz="2400" b="1" dirty="0" smtClean="0"/>
              <a:t>Άτομο (= μόριο) του στοιχείου </a:t>
            </a:r>
            <a:r>
              <a:rPr lang="en-US" sz="2400" b="1" baseline="30000" dirty="0" smtClean="0"/>
              <a:t>10</a:t>
            </a:r>
            <a:r>
              <a:rPr lang="en-US" sz="2400" b="1" dirty="0" smtClean="0"/>
              <a:t>Ne</a:t>
            </a:r>
            <a:r>
              <a:rPr lang="el-GR" sz="2400" b="1" dirty="0" smtClean="0"/>
              <a:t> </a:t>
            </a:r>
            <a:r>
              <a:rPr lang="en-US" sz="2400" dirty="0" smtClean="0"/>
              <a:t>: </a:t>
            </a:r>
            <a:r>
              <a:rPr lang="el-GR" sz="2400" dirty="0" smtClean="0"/>
              <a:t>Ας δούμε τι συμβαίνει σε ένα στιγμιότυπο.</a:t>
            </a:r>
          </a:p>
        </p:txBody>
      </p:sp>
      <p:grpSp>
        <p:nvGrpSpPr>
          <p:cNvPr id="3" name="Ομάδα 2" title="Δυνάμεις διπόλων εξ επαγωγής στο άτομο του Ne"/>
          <p:cNvGrpSpPr/>
          <p:nvPr/>
        </p:nvGrpSpPr>
        <p:grpSpPr>
          <a:xfrm>
            <a:off x="214282" y="2607463"/>
            <a:ext cx="8543400" cy="3250429"/>
            <a:chOff x="214282" y="2607463"/>
            <a:chExt cx="8543400" cy="3250429"/>
          </a:xfrm>
        </p:grpSpPr>
        <p:grpSp>
          <p:nvGrpSpPr>
            <p:cNvPr id="11" name="10 - Ομάδα"/>
            <p:cNvGrpSpPr/>
            <p:nvPr/>
          </p:nvGrpSpPr>
          <p:grpSpPr>
            <a:xfrm>
              <a:off x="214282" y="2607463"/>
              <a:ext cx="1899666" cy="1643074"/>
              <a:chOff x="3214678" y="4929198"/>
              <a:chExt cx="1899666" cy="1643074"/>
            </a:xfrm>
          </p:grpSpPr>
          <p:pic>
            <p:nvPicPr>
              <p:cNvPr id="3074" name="Picture 2" descr="D:\Dropbox\TEI\ΜΑΘΗΜΑΤΑ-ΕΡΓΑΣΤΗΡΙΑ\CHEM IMAGES_WIKIMEDIA COMMONS\Elektronskal_10a.png" title="Δυνάμεις διπόλων εξ επαγωγής στο άτομο του N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14678" y="4929198"/>
                <a:ext cx="1714512" cy="1643074"/>
              </a:xfrm>
              <a:prstGeom prst="rect">
                <a:avLst/>
              </a:prstGeom>
              <a:noFill/>
            </p:spPr>
          </p:pic>
          <p:sp>
            <p:nvSpPr>
              <p:cNvPr id="7" name="6 - TextBox"/>
              <p:cNvSpPr txBox="1"/>
              <p:nvPr/>
            </p:nvSpPr>
            <p:spPr>
              <a:xfrm>
                <a:off x="4714876" y="5500702"/>
                <a:ext cx="399468" cy="400110"/>
              </a:xfrm>
              <a:prstGeom prst="rect">
                <a:avLst/>
              </a:prstGeom>
              <a:noFill/>
            </p:spPr>
            <p:txBody>
              <a:bodyPr wrap="none" rtlCol="0">
                <a:spAutoFit/>
              </a:bodyPr>
              <a:lstStyle/>
              <a:p>
                <a:r>
                  <a:rPr lang="el-GR" sz="2000" b="1" dirty="0" smtClean="0">
                    <a:solidFill>
                      <a:prstClr val="black"/>
                    </a:solidFill>
                    <a:latin typeface="Calibri"/>
                  </a:rPr>
                  <a:t>δ-</a:t>
                </a:r>
                <a:endParaRPr lang="el-GR" sz="2000" b="1" dirty="0">
                  <a:solidFill>
                    <a:prstClr val="black"/>
                  </a:solidFill>
                  <a:latin typeface="Calibri"/>
                </a:endParaRPr>
              </a:p>
            </p:txBody>
          </p:sp>
          <p:sp>
            <p:nvSpPr>
              <p:cNvPr id="9" name="8 - TextBox"/>
              <p:cNvSpPr txBox="1"/>
              <p:nvPr/>
            </p:nvSpPr>
            <p:spPr>
              <a:xfrm>
                <a:off x="3214678" y="5000636"/>
                <a:ext cx="449162" cy="400110"/>
              </a:xfrm>
              <a:prstGeom prst="rect">
                <a:avLst/>
              </a:prstGeom>
              <a:noFill/>
            </p:spPr>
            <p:txBody>
              <a:bodyPr wrap="none" rtlCol="0">
                <a:spAutoFit/>
              </a:bodyPr>
              <a:lstStyle/>
              <a:p>
                <a:r>
                  <a:rPr lang="el-GR" sz="2000" b="1" dirty="0" smtClean="0">
                    <a:solidFill>
                      <a:prstClr val="black"/>
                    </a:solidFill>
                    <a:latin typeface="Calibri"/>
                  </a:rPr>
                  <a:t>δ+</a:t>
                </a:r>
                <a:endParaRPr lang="el-GR" sz="2000" b="1" dirty="0">
                  <a:solidFill>
                    <a:prstClr val="black"/>
                  </a:solidFill>
                  <a:latin typeface="Calibri"/>
                </a:endParaRPr>
              </a:p>
            </p:txBody>
          </p:sp>
        </p:grpSp>
        <p:grpSp>
          <p:nvGrpSpPr>
            <p:cNvPr id="12" name="11 - Ομάδα"/>
            <p:cNvGrpSpPr/>
            <p:nvPr/>
          </p:nvGrpSpPr>
          <p:grpSpPr>
            <a:xfrm>
              <a:off x="2357422" y="3143248"/>
              <a:ext cx="1899666" cy="1643074"/>
              <a:chOff x="3214678" y="4929198"/>
              <a:chExt cx="1899666" cy="1643074"/>
            </a:xfrm>
          </p:grpSpPr>
          <p:pic>
            <p:nvPicPr>
              <p:cNvPr id="13" name="Picture 2" descr="D:\Dropbox\TEI\ΜΑΘΗΜΑΤΑ-ΕΡΓΑΣΤΗΡΙΑ\CHEM IMAGES_WIKIMEDIA COMMONS\Elektronskal_10a.png" title="Δυνάμεις διπόλων εξ επαγωγής στο άτομο του N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14678" y="4929198"/>
                <a:ext cx="1714512" cy="1643074"/>
              </a:xfrm>
              <a:prstGeom prst="rect">
                <a:avLst/>
              </a:prstGeom>
              <a:noFill/>
            </p:spPr>
          </p:pic>
          <p:sp>
            <p:nvSpPr>
              <p:cNvPr id="14" name="13 - TextBox"/>
              <p:cNvSpPr txBox="1"/>
              <p:nvPr/>
            </p:nvSpPr>
            <p:spPr>
              <a:xfrm>
                <a:off x="4714876" y="5500702"/>
                <a:ext cx="399468" cy="400110"/>
              </a:xfrm>
              <a:prstGeom prst="rect">
                <a:avLst/>
              </a:prstGeom>
              <a:noFill/>
            </p:spPr>
            <p:txBody>
              <a:bodyPr wrap="none" rtlCol="0">
                <a:spAutoFit/>
              </a:bodyPr>
              <a:lstStyle/>
              <a:p>
                <a:r>
                  <a:rPr lang="el-GR" sz="2000" b="1" dirty="0" smtClean="0">
                    <a:solidFill>
                      <a:prstClr val="black"/>
                    </a:solidFill>
                  </a:rPr>
                  <a:t>δ-</a:t>
                </a:r>
                <a:endParaRPr lang="el-GR" sz="2000" b="1" dirty="0">
                  <a:solidFill>
                    <a:prstClr val="black"/>
                  </a:solidFill>
                </a:endParaRPr>
              </a:p>
            </p:txBody>
          </p:sp>
          <p:sp>
            <p:nvSpPr>
              <p:cNvPr id="15" name="14 - TextBox"/>
              <p:cNvSpPr txBox="1"/>
              <p:nvPr/>
            </p:nvSpPr>
            <p:spPr>
              <a:xfrm>
                <a:off x="3214678" y="5000636"/>
                <a:ext cx="449162" cy="400110"/>
              </a:xfrm>
              <a:prstGeom prst="rect">
                <a:avLst/>
              </a:prstGeom>
              <a:noFill/>
            </p:spPr>
            <p:txBody>
              <a:bodyPr wrap="none" rtlCol="0">
                <a:spAutoFit/>
              </a:bodyPr>
              <a:lstStyle/>
              <a:p>
                <a:r>
                  <a:rPr lang="el-GR" sz="2000" b="1" dirty="0" smtClean="0">
                    <a:solidFill>
                      <a:prstClr val="black"/>
                    </a:solidFill>
                    <a:latin typeface="Calibri"/>
                  </a:rPr>
                  <a:t>δ+</a:t>
                </a:r>
                <a:endParaRPr lang="el-GR" sz="2000" b="1" dirty="0">
                  <a:solidFill>
                    <a:prstClr val="black"/>
                  </a:solidFill>
                  <a:latin typeface="Calibri"/>
                </a:endParaRPr>
              </a:p>
            </p:txBody>
          </p:sp>
        </p:grpSp>
        <p:grpSp>
          <p:nvGrpSpPr>
            <p:cNvPr id="16" name="15 - Ομάδα"/>
            <p:cNvGrpSpPr/>
            <p:nvPr/>
          </p:nvGrpSpPr>
          <p:grpSpPr>
            <a:xfrm>
              <a:off x="4786314" y="3286124"/>
              <a:ext cx="1899666" cy="1643074"/>
              <a:chOff x="3214678" y="4929198"/>
              <a:chExt cx="1899666" cy="1643074"/>
            </a:xfrm>
          </p:grpSpPr>
          <p:pic>
            <p:nvPicPr>
              <p:cNvPr id="17" name="Picture 2" descr="D:\Dropbox\TEI\ΜΑΘΗΜΑΤΑ-ΕΡΓΑΣΤΗΡΙΑ\CHEM IMAGES_WIKIMEDIA COMMONS\Elektronskal_10a.png" title="Δυνάμεις διπόλων εξ επαγωγής στο άτομο του N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14678" y="4929198"/>
                <a:ext cx="1714512" cy="1643074"/>
              </a:xfrm>
              <a:prstGeom prst="rect">
                <a:avLst/>
              </a:prstGeom>
              <a:noFill/>
            </p:spPr>
          </p:pic>
          <p:sp>
            <p:nvSpPr>
              <p:cNvPr id="18" name="17 - TextBox"/>
              <p:cNvSpPr txBox="1"/>
              <p:nvPr/>
            </p:nvSpPr>
            <p:spPr>
              <a:xfrm>
                <a:off x="4714876" y="5500702"/>
                <a:ext cx="399468" cy="400110"/>
              </a:xfrm>
              <a:prstGeom prst="rect">
                <a:avLst/>
              </a:prstGeom>
              <a:noFill/>
            </p:spPr>
            <p:txBody>
              <a:bodyPr wrap="none" rtlCol="0">
                <a:spAutoFit/>
              </a:bodyPr>
              <a:lstStyle/>
              <a:p>
                <a:r>
                  <a:rPr lang="el-GR" sz="2000" b="1" dirty="0" smtClean="0">
                    <a:solidFill>
                      <a:prstClr val="black"/>
                    </a:solidFill>
                    <a:latin typeface="Calibri"/>
                  </a:rPr>
                  <a:t>δ-</a:t>
                </a:r>
                <a:endParaRPr lang="el-GR" sz="2000" b="1" dirty="0">
                  <a:solidFill>
                    <a:prstClr val="black"/>
                  </a:solidFill>
                  <a:latin typeface="Calibri"/>
                </a:endParaRPr>
              </a:p>
            </p:txBody>
          </p:sp>
          <p:sp>
            <p:nvSpPr>
              <p:cNvPr id="19" name="18 - TextBox"/>
              <p:cNvSpPr txBox="1"/>
              <p:nvPr/>
            </p:nvSpPr>
            <p:spPr>
              <a:xfrm>
                <a:off x="3214678" y="5000636"/>
                <a:ext cx="449162" cy="400110"/>
              </a:xfrm>
              <a:prstGeom prst="rect">
                <a:avLst/>
              </a:prstGeom>
              <a:noFill/>
            </p:spPr>
            <p:txBody>
              <a:bodyPr wrap="none" rtlCol="0">
                <a:spAutoFit/>
              </a:bodyPr>
              <a:lstStyle/>
              <a:p>
                <a:r>
                  <a:rPr lang="el-GR" sz="2000" b="1" dirty="0" smtClean="0">
                    <a:solidFill>
                      <a:prstClr val="black"/>
                    </a:solidFill>
                    <a:latin typeface="Calibri"/>
                  </a:rPr>
                  <a:t>δ+</a:t>
                </a:r>
                <a:endParaRPr lang="el-GR" sz="2000" b="1" dirty="0">
                  <a:solidFill>
                    <a:prstClr val="black"/>
                  </a:solidFill>
                  <a:latin typeface="Calibri"/>
                </a:endParaRPr>
              </a:p>
            </p:txBody>
          </p:sp>
        </p:grpSp>
        <p:grpSp>
          <p:nvGrpSpPr>
            <p:cNvPr id="20" name="19 - Ομάδα"/>
            <p:cNvGrpSpPr/>
            <p:nvPr/>
          </p:nvGrpSpPr>
          <p:grpSpPr>
            <a:xfrm>
              <a:off x="6858016" y="4214818"/>
              <a:ext cx="1899666" cy="1643074"/>
              <a:chOff x="3214678" y="4929198"/>
              <a:chExt cx="1899666" cy="1643074"/>
            </a:xfrm>
          </p:grpSpPr>
          <p:pic>
            <p:nvPicPr>
              <p:cNvPr id="21" name="Picture 2" descr="D:\Dropbox\TEI\ΜΑΘΗΜΑΤΑ-ΕΡΓΑΣΤΗΡΙΑ\CHEM IMAGES_WIKIMEDIA COMMONS\Elektronskal_10a.png" title="Δυνάμεις διπόλων εξ επαγωγής στο άτομο του N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14678" y="4929198"/>
                <a:ext cx="1714512" cy="1643074"/>
              </a:xfrm>
              <a:prstGeom prst="rect">
                <a:avLst/>
              </a:prstGeom>
              <a:noFill/>
            </p:spPr>
          </p:pic>
          <p:sp>
            <p:nvSpPr>
              <p:cNvPr id="22" name="21 - TextBox"/>
              <p:cNvSpPr txBox="1"/>
              <p:nvPr/>
            </p:nvSpPr>
            <p:spPr>
              <a:xfrm>
                <a:off x="4714876" y="5500702"/>
                <a:ext cx="399468" cy="400110"/>
              </a:xfrm>
              <a:prstGeom prst="rect">
                <a:avLst/>
              </a:prstGeom>
              <a:noFill/>
            </p:spPr>
            <p:txBody>
              <a:bodyPr wrap="none" rtlCol="0">
                <a:spAutoFit/>
              </a:bodyPr>
              <a:lstStyle/>
              <a:p>
                <a:r>
                  <a:rPr lang="el-GR" sz="2000" b="1" dirty="0" smtClean="0">
                    <a:solidFill>
                      <a:prstClr val="black"/>
                    </a:solidFill>
                    <a:latin typeface="Calibri"/>
                  </a:rPr>
                  <a:t>δ-</a:t>
                </a:r>
                <a:endParaRPr lang="el-GR" sz="2000" b="1" dirty="0">
                  <a:solidFill>
                    <a:prstClr val="black"/>
                  </a:solidFill>
                  <a:latin typeface="Calibri"/>
                </a:endParaRPr>
              </a:p>
            </p:txBody>
          </p:sp>
          <p:sp>
            <p:nvSpPr>
              <p:cNvPr id="23" name="22 - TextBox"/>
              <p:cNvSpPr txBox="1"/>
              <p:nvPr/>
            </p:nvSpPr>
            <p:spPr>
              <a:xfrm>
                <a:off x="3214678" y="5000636"/>
                <a:ext cx="449162" cy="400110"/>
              </a:xfrm>
              <a:prstGeom prst="rect">
                <a:avLst/>
              </a:prstGeom>
              <a:noFill/>
            </p:spPr>
            <p:txBody>
              <a:bodyPr wrap="none" rtlCol="0">
                <a:spAutoFit/>
              </a:bodyPr>
              <a:lstStyle/>
              <a:p>
                <a:r>
                  <a:rPr lang="el-GR" sz="2000" b="1" dirty="0" smtClean="0">
                    <a:solidFill>
                      <a:prstClr val="black"/>
                    </a:solidFill>
                    <a:latin typeface="Calibri"/>
                  </a:rPr>
                  <a:t>δ+</a:t>
                </a:r>
                <a:endParaRPr lang="el-GR" sz="2000" b="1" dirty="0">
                  <a:solidFill>
                    <a:prstClr val="black"/>
                  </a:solidFill>
                  <a:latin typeface="Calibri"/>
                </a:endParaRPr>
              </a:p>
            </p:txBody>
          </p:sp>
        </p:grpSp>
        <p:sp>
          <p:nvSpPr>
            <p:cNvPr id="24" name="23 - TextBox"/>
            <p:cNvSpPr txBox="1"/>
            <p:nvPr/>
          </p:nvSpPr>
          <p:spPr>
            <a:xfrm rot="1555265">
              <a:off x="1879797" y="3483097"/>
              <a:ext cx="651140" cy="523220"/>
            </a:xfrm>
            <a:prstGeom prst="rect">
              <a:avLst/>
            </a:prstGeom>
            <a:noFill/>
          </p:spPr>
          <p:txBody>
            <a:bodyPr wrap="none" rtlCol="0">
              <a:spAutoFit/>
            </a:bodyPr>
            <a:lstStyle/>
            <a:p>
              <a:r>
                <a:rPr lang="el-GR" sz="2800" b="1" dirty="0" smtClean="0">
                  <a:solidFill>
                    <a:srgbClr val="C00000"/>
                  </a:solidFill>
                </a:rPr>
                <a:t>.... </a:t>
              </a:r>
              <a:endParaRPr lang="el-GR" sz="2800" b="1" dirty="0">
                <a:solidFill>
                  <a:srgbClr val="C00000"/>
                </a:solidFill>
              </a:endParaRPr>
            </a:p>
          </p:txBody>
        </p:sp>
        <p:sp>
          <p:nvSpPr>
            <p:cNvPr id="25" name="24 - TextBox"/>
            <p:cNvSpPr txBox="1"/>
            <p:nvPr/>
          </p:nvSpPr>
          <p:spPr>
            <a:xfrm rot="20917622">
              <a:off x="4246429" y="3490555"/>
              <a:ext cx="651140" cy="523220"/>
            </a:xfrm>
            <a:prstGeom prst="rect">
              <a:avLst/>
            </a:prstGeom>
            <a:noFill/>
          </p:spPr>
          <p:txBody>
            <a:bodyPr wrap="none" rtlCol="0">
              <a:spAutoFit/>
            </a:bodyPr>
            <a:lstStyle/>
            <a:p>
              <a:r>
                <a:rPr lang="el-GR" sz="2800" b="1" dirty="0" smtClean="0">
                  <a:solidFill>
                    <a:srgbClr val="C00000"/>
                  </a:solidFill>
                </a:rPr>
                <a:t>.... </a:t>
              </a:r>
              <a:endParaRPr lang="el-GR" sz="2800" b="1" dirty="0">
                <a:solidFill>
                  <a:srgbClr val="C00000"/>
                </a:solidFill>
              </a:endParaRPr>
            </a:p>
          </p:txBody>
        </p:sp>
        <p:sp>
          <p:nvSpPr>
            <p:cNvPr id="26" name="25 - TextBox"/>
            <p:cNvSpPr txBox="1"/>
            <p:nvPr/>
          </p:nvSpPr>
          <p:spPr>
            <a:xfrm rot="1788692">
              <a:off x="6445886" y="4142385"/>
              <a:ext cx="681597" cy="523220"/>
            </a:xfrm>
            <a:prstGeom prst="rect">
              <a:avLst/>
            </a:prstGeom>
            <a:noFill/>
          </p:spPr>
          <p:txBody>
            <a:bodyPr wrap="none" rtlCol="0">
              <a:spAutoFit/>
            </a:bodyPr>
            <a:lstStyle/>
            <a:p>
              <a:r>
                <a:rPr lang="el-GR" sz="2800" b="1" dirty="0" smtClean="0">
                  <a:solidFill>
                    <a:srgbClr val="C00000"/>
                  </a:solidFill>
                </a:rPr>
                <a:t>.... </a:t>
              </a:r>
              <a:endParaRPr lang="el-GR" sz="2800" b="1" dirty="0">
                <a:solidFill>
                  <a:srgbClr val="C00000"/>
                </a:solidFill>
                <a:latin typeface="Calibri"/>
              </a:endParaRPr>
            </a:p>
          </p:txBody>
        </p:sp>
      </p:grpSp>
      <p:sp>
        <p:nvSpPr>
          <p:cNvPr id="2" name="Ορθογώνιο 1"/>
          <p:cNvSpPr/>
          <p:nvPr/>
        </p:nvSpPr>
        <p:spPr>
          <a:xfrm>
            <a:off x="314677" y="5857892"/>
            <a:ext cx="8535333" cy="690638"/>
          </a:xfrm>
          <a:prstGeom prst="rect">
            <a:avLst/>
          </a:prstGeom>
        </p:spPr>
        <p:txBody>
          <a:bodyPr wrap="square">
            <a:spAutoFit/>
          </a:bodyPr>
          <a:lstStyle/>
          <a:p>
            <a:pPr marL="342900" indent="-342900">
              <a:lnSpc>
                <a:spcPct val="80000"/>
              </a:lnSpc>
              <a:buFont typeface="Arial" panose="020B0604020202020204" pitchFamily="34" charset="0"/>
              <a:buChar char="•"/>
            </a:pPr>
            <a:r>
              <a:rPr lang="el-GR" sz="2400" dirty="0">
                <a:solidFill>
                  <a:prstClr val="black"/>
                </a:solidFill>
                <a:latin typeface="Calibri"/>
              </a:rPr>
              <a:t>Αναπτύσσονται εξ επαγωγής </a:t>
            </a:r>
            <a:r>
              <a:rPr lang="el-GR" sz="2400" b="1" dirty="0">
                <a:solidFill>
                  <a:srgbClr val="820000"/>
                </a:solidFill>
                <a:latin typeface="Calibri"/>
              </a:rPr>
              <a:t>ελκτικές δυνάμεις </a:t>
            </a:r>
            <a:r>
              <a:rPr lang="el-GR" sz="2400" dirty="0">
                <a:solidFill>
                  <a:prstClr val="black"/>
                </a:solidFill>
                <a:latin typeface="Calibri"/>
              </a:rPr>
              <a:t>μεταξύ των παροδικών διπόλων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dirty="0">
              <a:solidFill>
                <a:prstClr val="black"/>
              </a:solidFill>
            </a:endParaRPr>
          </a:p>
        </p:txBody>
      </p:sp>
    </p:spTree>
    <p:extLst>
      <p:ext uri="{BB962C8B-B14F-4D97-AF65-F5344CB8AC3E}">
        <p14:creationId xmlns:p14="http://schemas.microsoft.com/office/powerpoint/2010/main" val="2450260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r>
              <a:rPr lang="el-GR" dirty="0" smtClean="0"/>
              <a:t>Έλξεις μεταξύ μορίων </a:t>
            </a:r>
            <a:r>
              <a:rPr lang="el-GR" sz="3200" b="0" dirty="0" smtClean="0"/>
              <a:t>(2 </a:t>
            </a:r>
            <a:r>
              <a:rPr lang="el-GR" sz="3200" b="0" dirty="0"/>
              <a:t>από </a:t>
            </a:r>
            <a:r>
              <a:rPr lang="el-GR" sz="3200" b="0" dirty="0" smtClean="0"/>
              <a:t>2)</a:t>
            </a:r>
            <a:endParaRPr lang="el-GR" sz="3200" dirty="0" smtClean="0"/>
          </a:p>
        </p:txBody>
      </p:sp>
      <p:sp>
        <p:nvSpPr>
          <p:cNvPr id="6147" name="Rectangle 3"/>
          <p:cNvSpPr>
            <a:spLocks noGrp="1" noChangeArrowheads="1"/>
          </p:cNvSpPr>
          <p:nvPr>
            <p:ph type="body" idx="1"/>
          </p:nvPr>
        </p:nvSpPr>
        <p:spPr>
          <a:xfrm>
            <a:off x="285720" y="1340768"/>
            <a:ext cx="5143536" cy="5400600"/>
          </a:xfrm>
        </p:spPr>
        <p:txBody>
          <a:bodyPr>
            <a:normAutofit/>
          </a:bodyPr>
          <a:lstStyle/>
          <a:p>
            <a:pPr>
              <a:lnSpc>
                <a:spcPct val="114000"/>
              </a:lnSpc>
              <a:spcBef>
                <a:spcPts val="2400"/>
              </a:spcBef>
            </a:pPr>
            <a:r>
              <a:rPr lang="el-GR" sz="2400" dirty="0" smtClean="0"/>
              <a:t>Τα </a:t>
            </a:r>
            <a:r>
              <a:rPr lang="el-GR" sz="2400" b="1" dirty="0" smtClean="0"/>
              <a:t>καθαρά σώματα</a:t>
            </a:r>
            <a:r>
              <a:rPr lang="el-GR" sz="2400" dirty="0" smtClean="0"/>
              <a:t>, απαρτίζονται από μόρια ενός μόνο είδους. Συνεπώς ασκούνται </a:t>
            </a:r>
            <a:r>
              <a:rPr lang="el-GR" sz="2400" b="1" dirty="0" smtClean="0">
                <a:solidFill>
                  <a:srgbClr val="004A82"/>
                </a:solidFill>
              </a:rPr>
              <a:t>δυνάμεις μεταξύ ομοειδών μορίων.</a:t>
            </a:r>
            <a:r>
              <a:rPr lang="el-GR" sz="2400" dirty="0" smtClean="0"/>
              <a:t> Σε αυτή την έλξη βασίζονται πολλά φαινόμενα όπως της υγροποίησης (τήξης) και της εξάτμισης.</a:t>
            </a:r>
          </a:p>
          <a:p>
            <a:pPr eaLnBrk="1" hangingPunct="1">
              <a:lnSpc>
                <a:spcPct val="114000"/>
              </a:lnSpc>
              <a:spcBef>
                <a:spcPts val="2400"/>
              </a:spcBef>
            </a:pPr>
            <a:r>
              <a:rPr lang="el-GR" sz="2400" dirty="0" smtClean="0"/>
              <a:t>Στα μίγματα (και συνεπώς στα </a:t>
            </a:r>
            <a:r>
              <a:rPr lang="el-GR" sz="2400" b="1" dirty="0" smtClean="0"/>
              <a:t>διαλύματα</a:t>
            </a:r>
            <a:r>
              <a:rPr lang="el-GR" sz="2400" dirty="0" smtClean="0"/>
              <a:t>) ασκούνται δυνάμεις και</a:t>
            </a:r>
            <a:r>
              <a:rPr lang="el-GR" sz="2400" b="1" dirty="0" smtClean="0">
                <a:solidFill>
                  <a:srgbClr val="225616"/>
                </a:solidFill>
              </a:rPr>
              <a:t> μεταξύ διαφορετικών</a:t>
            </a:r>
            <a:r>
              <a:rPr lang="el-GR" sz="2400" u="sng" dirty="0" smtClean="0">
                <a:solidFill>
                  <a:srgbClr val="225616"/>
                </a:solidFill>
              </a:rPr>
              <a:t> </a:t>
            </a:r>
            <a:r>
              <a:rPr lang="el-GR" sz="2400" b="1" dirty="0" smtClean="0">
                <a:solidFill>
                  <a:srgbClr val="225616"/>
                </a:solidFill>
              </a:rPr>
              <a:t>μορίων.</a:t>
            </a:r>
            <a:r>
              <a:rPr lang="el-GR" sz="2400" b="1" dirty="0" smtClean="0"/>
              <a:t> </a:t>
            </a:r>
            <a:r>
              <a:rPr lang="el-GR" sz="2400" dirty="0" smtClean="0"/>
              <a:t>Όσο πιο έντονη η έλξη, τόσο σταθερότερο το διάλυμα. </a:t>
            </a:r>
          </a:p>
        </p:txBody>
      </p:sp>
      <p:grpSp>
        <p:nvGrpSpPr>
          <p:cNvPr id="116" name="115 - Ομάδα" descr="σχηματικά δυνάμεις μεταξύ ομοειδών μορίων" title="Έλξεις μεταξύ μορίων"/>
          <p:cNvGrpSpPr/>
          <p:nvPr/>
        </p:nvGrpSpPr>
        <p:grpSpPr>
          <a:xfrm>
            <a:off x="6003341" y="1465052"/>
            <a:ext cx="2374167" cy="2154681"/>
            <a:chOff x="4857752" y="1928802"/>
            <a:chExt cx="2071702" cy="1857388"/>
          </a:xfrm>
        </p:grpSpPr>
        <p:sp>
          <p:nvSpPr>
            <p:cNvPr id="5" name="4 - Έλλειψη"/>
            <p:cNvSpPr/>
            <p:nvPr/>
          </p:nvSpPr>
          <p:spPr>
            <a:xfrm>
              <a:off x="5053018" y="2659853"/>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6" name="5 - Έλλειψη"/>
            <p:cNvSpPr/>
            <p:nvPr/>
          </p:nvSpPr>
          <p:spPr>
            <a:xfrm>
              <a:off x="5205418" y="2812253"/>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7" name="6 - Έλλειψη"/>
            <p:cNvSpPr/>
            <p:nvPr/>
          </p:nvSpPr>
          <p:spPr>
            <a:xfrm>
              <a:off x="5357818" y="2964653"/>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8" name="7 - Έλλειψη"/>
            <p:cNvSpPr/>
            <p:nvPr/>
          </p:nvSpPr>
          <p:spPr>
            <a:xfrm>
              <a:off x="5286380" y="2607463"/>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9" name="8 - Έλλειψη"/>
            <p:cNvSpPr/>
            <p:nvPr/>
          </p:nvSpPr>
          <p:spPr>
            <a:xfrm>
              <a:off x="5429256" y="2750339"/>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0" name="9 - Έλλειψη"/>
            <p:cNvSpPr/>
            <p:nvPr/>
          </p:nvSpPr>
          <p:spPr>
            <a:xfrm>
              <a:off x="5572132" y="2964653"/>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1" name="10 - Έλλειψη"/>
            <p:cNvSpPr/>
            <p:nvPr/>
          </p:nvSpPr>
          <p:spPr>
            <a:xfrm>
              <a:off x="5214942" y="2393149"/>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2" name="11 - Έλλειψη"/>
            <p:cNvSpPr/>
            <p:nvPr/>
          </p:nvSpPr>
          <p:spPr>
            <a:xfrm>
              <a:off x="5643570" y="2750339"/>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3" name="12 - Έλλειψη"/>
            <p:cNvSpPr/>
            <p:nvPr/>
          </p:nvSpPr>
          <p:spPr>
            <a:xfrm>
              <a:off x="5857884" y="2821777"/>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4" name="13 - Έλλειψη"/>
            <p:cNvSpPr/>
            <p:nvPr/>
          </p:nvSpPr>
          <p:spPr>
            <a:xfrm>
              <a:off x="5500694" y="2250273"/>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5" name="14 - Έλλειψη"/>
            <p:cNvSpPr/>
            <p:nvPr/>
          </p:nvSpPr>
          <p:spPr>
            <a:xfrm>
              <a:off x="5500694" y="2536025"/>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6" name="15 - Έλλειψη"/>
            <p:cNvSpPr/>
            <p:nvPr/>
          </p:nvSpPr>
          <p:spPr>
            <a:xfrm>
              <a:off x="5805494" y="2555073"/>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7" name="16 - Έλλειψη"/>
            <p:cNvSpPr/>
            <p:nvPr/>
          </p:nvSpPr>
          <p:spPr>
            <a:xfrm>
              <a:off x="6034102" y="2712243"/>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8" name="17 - Έλλειψη"/>
            <p:cNvSpPr/>
            <p:nvPr/>
          </p:nvSpPr>
          <p:spPr>
            <a:xfrm>
              <a:off x="5786446" y="2321711"/>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9" name="18 - Έλλειψη"/>
            <p:cNvSpPr/>
            <p:nvPr/>
          </p:nvSpPr>
          <p:spPr>
            <a:xfrm>
              <a:off x="6338902" y="3017043"/>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0" name="19 - Έλλειψη"/>
            <p:cNvSpPr/>
            <p:nvPr/>
          </p:nvSpPr>
          <p:spPr>
            <a:xfrm>
              <a:off x="6267464" y="2659853"/>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1" name="20 - Έλλειψη"/>
            <p:cNvSpPr/>
            <p:nvPr/>
          </p:nvSpPr>
          <p:spPr>
            <a:xfrm>
              <a:off x="6410340" y="2802729"/>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2" name="21 - Έλλειψη"/>
            <p:cNvSpPr/>
            <p:nvPr/>
          </p:nvSpPr>
          <p:spPr>
            <a:xfrm>
              <a:off x="6553216" y="3017043"/>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3" name="22 - Έλλειψη"/>
            <p:cNvSpPr/>
            <p:nvPr/>
          </p:nvSpPr>
          <p:spPr>
            <a:xfrm>
              <a:off x="6196026" y="2445539"/>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4" name="23 - Έλλειψη"/>
            <p:cNvSpPr/>
            <p:nvPr/>
          </p:nvSpPr>
          <p:spPr>
            <a:xfrm>
              <a:off x="6624654" y="2802729"/>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5" name="24 - Έλλειψη"/>
            <p:cNvSpPr/>
            <p:nvPr/>
          </p:nvSpPr>
          <p:spPr>
            <a:xfrm>
              <a:off x="5929322" y="2035959"/>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6" name="25 - Έλλειψη"/>
            <p:cNvSpPr/>
            <p:nvPr/>
          </p:nvSpPr>
          <p:spPr>
            <a:xfrm>
              <a:off x="6072198" y="2250273"/>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7" name="26 - Έλλειψη"/>
            <p:cNvSpPr/>
            <p:nvPr/>
          </p:nvSpPr>
          <p:spPr>
            <a:xfrm>
              <a:off x="6481778" y="2588415"/>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8" name="27 - Έλλειψη"/>
            <p:cNvSpPr/>
            <p:nvPr/>
          </p:nvSpPr>
          <p:spPr>
            <a:xfrm>
              <a:off x="5572132" y="3178967"/>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9" name="28 - Έλλειψη"/>
            <p:cNvSpPr/>
            <p:nvPr/>
          </p:nvSpPr>
          <p:spPr>
            <a:xfrm>
              <a:off x="5695960" y="3302795"/>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0" name="29 - Έλλειψη"/>
            <p:cNvSpPr/>
            <p:nvPr/>
          </p:nvSpPr>
          <p:spPr>
            <a:xfrm>
              <a:off x="5848360" y="3455195"/>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1" name="30 - Έλλειψη"/>
            <p:cNvSpPr/>
            <p:nvPr/>
          </p:nvSpPr>
          <p:spPr>
            <a:xfrm>
              <a:off x="6000760" y="3607595"/>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2" name="31 - Έλλειψη"/>
            <p:cNvSpPr/>
            <p:nvPr/>
          </p:nvSpPr>
          <p:spPr>
            <a:xfrm>
              <a:off x="5929322" y="3250405"/>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3" name="32 - Έλλειψη"/>
            <p:cNvSpPr/>
            <p:nvPr/>
          </p:nvSpPr>
          <p:spPr>
            <a:xfrm>
              <a:off x="6072198" y="3393281"/>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4" name="33 - Έλλειψη"/>
            <p:cNvSpPr/>
            <p:nvPr/>
          </p:nvSpPr>
          <p:spPr>
            <a:xfrm>
              <a:off x="5715008" y="2107397"/>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5" name="34 - Έλλειψη"/>
            <p:cNvSpPr/>
            <p:nvPr/>
          </p:nvSpPr>
          <p:spPr>
            <a:xfrm>
              <a:off x="5857884" y="3036091"/>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6" name="35 - Έλλειψη"/>
            <p:cNvSpPr/>
            <p:nvPr/>
          </p:nvSpPr>
          <p:spPr>
            <a:xfrm>
              <a:off x="6286512" y="3393281"/>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7" name="36 - Έλλειψη"/>
            <p:cNvSpPr/>
            <p:nvPr/>
          </p:nvSpPr>
          <p:spPr>
            <a:xfrm>
              <a:off x="6000760" y="2536025"/>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8" name="37 - Έλλειψη"/>
            <p:cNvSpPr/>
            <p:nvPr/>
          </p:nvSpPr>
          <p:spPr>
            <a:xfrm>
              <a:off x="6143636" y="2893215"/>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9" name="38 - Έλλειψη"/>
            <p:cNvSpPr/>
            <p:nvPr/>
          </p:nvSpPr>
          <p:spPr>
            <a:xfrm>
              <a:off x="6143636" y="3178967"/>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40" name="39 - Έλλειψη"/>
            <p:cNvSpPr/>
            <p:nvPr/>
          </p:nvSpPr>
          <p:spPr>
            <a:xfrm>
              <a:off x="6448436" y="3198015"/>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44" name="43 - Ευθύγραμμο βέλος σύνδεσης"/>
            <p:cNvCxnSpPr>
              <a:stCxn id="15" idx="0"/>
            </p:cNvCxnSpPr>
            <p:nvPr/>
          </p:nvCxnSpPr>
          <p:spPr>
            <a:xfrm rot="5400000" flipH="1" flipV="1">
              <a:off x="5447115" y="2411009"/>
              <a:ext cx="214314" cy="35719"/>
            </a:xfrm>
            <a:prstGeom prst="straightConnector1">
              <a:avLst/>
            </a:prstGeom>
            <a:ln>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45 - Ευθύγραμμο βέλος σύνδεσης"/>
            <p:cNvCxnSpPr>
              <a:endCxn id="14" idx="3"/>
            </p:cNvCxnSpPr>
            <p:nvPr/>
          </p:nvCxnSpPr>
          <p:spPr>
            <a:xfrm flipV="1">
              <a:off x="5286380" y="2311249"/>
              <a:ext cx="224776" cy="81900"/>
            </a:xfrm>
            <a:prstGeom prst="straightConnector1">
              <a:avLst/>
            </a:prstGeom>
            <a:ln>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49 - Ευθύγραμμο βέλος σύνδεσης"/>
            <p:cNvCxnSpPr/>
            <p:nvPr/>
          </p:nvCxnSpPr>
          <p:spPr>
            <a:xfrm>
              <a:off x="5929322" y="2893215"/>
              <a:ext cx="214314" cy="1588"/>
            </a:xfrm>
            <a:prstGeom prst="straightConnector1">
              <a:avLst/>
            </a:prstGeom>
            <a:ln>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50 - Ευθύγραμμο βέλος σύνδεσης"/>
            <p:cNvCxnSpPr/>
            <p:nvPr/>
          </p:nvCxnSpPr>
          <p:spPr>
            <a:xfrm rot="5400000">
              <a:off x="5572132" y="2178835"/>
              <a:ext cx="142876" cy="142876"/>
            </a:xfrm>
            <a:prstGeom prst="straightConnector1">
              <a:avLst/>
            </a:prstGeom>
            <a:ln>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51 - Ευθύγραμμο βέλος σύνδεσης"/>
            <p:cNvCxnSpPr>
              <a:stCxn id="18" idx="4"/>
              <a:endCxn id="16" idx="7"/>
            </p:cNvCxnSpPr>
            <p:nvPr/>
          </p:nvCxnSpPr>
          <p:spPr>
            <a:xfrm rot="16200000" flipH="1">
              <a:off x="5758124" y="2457189"/>
              <a:ext cx="172386" cy="44305"/>
            </a:xfrm>
            <a:prstGeom prst="straightConnector1">
              <a:avLst/>
            </a:prstGeom>
            <a:ln>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4" name="113 - Ορθογώνιο"/>
            <p:cNvSpPr/>
            <p:nvPr/>
          </p:nvSpPr>
          <p:spPr>
            <a:xfrm>
              <a:off x="4857752" y="1928802"/>
              <a:ext cx="2071702" cy="1857388"/>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grpSp>
      <p:grpSp>
        <p:nvGrpSpPr>
          <p:cNvPr id="117" name="116 - Ομάδα" descr="σχηματικά δυνάμεις μεταξύ διαφορετικών μορίων" title="Έλξεις μεταξύ μορίων"/>
          <p:cNvGrpSpPr/>
          <p:nvPr/>
        </p:nvGrpSpPr>
        <p:grpSpPr>
          <a:xfrm>
            <a:off x="6003341" y="4251134"/>
            <a:ext cx="2374167" cy="2154681"/>
            <a:chOff x="5000628" y="4071942"/>
            <a:chExt cx="2071702" cy="1857388"/>
          </a:xfrm>
        </p:grpSpPr>
        <p:sp>
          <p:nvSpPr>
            <p:cNvPr id="6154" name="Rectangle 17"/>
            <p:cNvSpPr>
              <a:spLocks noChangeArrowheads="1"/>
            </p:cNvSpPr>
            <p:nvPr/>
          </p:nvSpPr>
          <p:spPr bwMode="auto">
            <a:xfrm>
              <a:off x="5500694" y="5286388"/>
              <a:ext cx="184150" cy="641350"/>
            </a:xfrm>
            <a:prstGeom prst="rect">
              <a:avLst/>
            </a:prstGeom>
            <a:noFill/>
            <a:ln w="9525">
              <a:noFill/>
              <a:miter lim="800000"/>
              <a:headEnd/>
              <a:tailEnd/>
            </a:ln>
          </p:spPr>
          <p:txBody>
            <a:bodyPr wrap="none" anchor="ctr">
              <a:spAutoFit/>
            </a:bodyPr>
            <a:lstStyle/>
            <a:p>
              <a:endParaRPr lang="el-GR" dirty="0">
                <a:solidFill>
                  <a:prstClr val="black"/>
                </a:solidFill>
              </a:endParaRPr>
            </a:p>
            <a:p>
              <a:pPr eaLnBrk="0" hangingPunct="0"/>
              <a:endParaRPr lang="el-GR" dirty="0">
                <a:solidFill>
                  <a:prstClr val="black"/>
                </a:solidFill>
              </a:endParaRPr>
            </a:p>
          </p:txBody>
        </p:sp>
        <p:sp>
          <p:nvSpPr>
            <p:cNvPr id="56" name="55 - Έλλειψη"/>
            <p:cNvSpPr/>
            <p:nvPr/>
          </p:nvSpPr>
          <p:spPr>
            <a:xfrm>
              <a:off x="5173672" y="4848248"/>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57" name="56 - Έλλειψη"/>
            <p:cNvSpPr/>
            <p:nvPr/>
          </p:nvSpPr>
          <p:spPr>
            <a:xfrm>
              <a:off x="5326072" y="5000648"/>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58" name="57 - Έλλειψη"/>
            <p:cNvSpPr/>
            <p:nvPr/>
          </p:nvSpPr>
          <p:spPr>
            <a:xfrm>
              <a:off x="5478472" y="5153048"/>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59" name="58 - Έλλειψη"/>
            <p:cNvSpPr/>
            <p:nvPr/>
          </p:nvSpPr>
          <p:spPr>
            <a:xfrm>
              <a:off x="5407034" y="4795858"/>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60" name="59 - Έλλειψη"/>
            <p:cNvSpPr/>
            <p:nvPr/>
          </p:nvSpPr>
          <p:spPr>
            <a:xfrm>
              <a:off x="5549910" y="4938734"/>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61" name="60 - Έλλειψη"/>
            <p:cNvSpPr/>
            <p:nvPr/>
          </p:nvSpPr>
          <p:spPr>
            <a:xfrm>
              <a:off x="5692786" y="5153048"/>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62" name="61 - Έλλειψη"/>
            <p:cNvSpPr/>
            <p:nvPr/>
          </p:nvSpPr>
          <p:spPr>
            <a:xfrm>
              <a:off x="5335596" y="4581544"/>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63" name="62 - Έλλειψη"/>
            <p:cNvSpPr/>
            <p:nvPr/>
          </p:nvSpPr>
          <p:spPr>
            <a:xfrm>
              <a:off x="5764224" y="4938734"/>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64" name="63 - Έλλειψη"/>
            <p:cNvSpPr/>
            <p:nvPr/>
          </p:nvSpPr>
          <p:spPr>
            <a:xfrm>
              <a:off x="5978538" y="5010172"/>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65" name="64 - Έλλειψη"/>
            <p:cNvSpPr/>
            <p:nvPr/>
          </p:nvSpPr>
          <p:spPr>
            <a:xfrm>
              <a:off x="5621348" y="4438668"/>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66" name="65 - Έλλειψη"/>
            <p:cNvSpPr/>
            <p:nvPr/>
          </p:nvSpPr>
          <p:spPr>
            <a:xfrm>
              <a:off x="5621348" y="4724420"/>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67" name="66 - Έλλειψη"/>
            <p:cNvSpPr/>
            <p:nvPr/>
          </p:nvSpPr>
          <p:spPr>
            <a:xfrm>
              <a:off x="5926148" y="4743468"/>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68" name="67 - Έλλειψη"/>
            <p:cNvSpPr/>
            <p:nvPr/>
          </p:nvSpPr>
          <p:spPr>
            <a:xfrm>
              <a:off x="6154756" y="4900638"/>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69" name="68 - Έλλειψη"/>
            <p:cNvSpPr/>
            <p:nvPr/>
          </p:nvSpPr>
          <p:spPr>
            <a:xfrm>
              <a:off x="5907100" y="4510106"/>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70" name="69 - Έλλειψη"/>
            <p:cNvSpPr/>
            <p:nvPr/>
          </p:nvSpPr>
          <p:spPr>
            <a:xfrm>
              <a:off x="6459556" y="5205438"/>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71" name="70 - Έλλειψη"/>
            <p:cNvSpPr/>
            <p:nvPr/>
          </p:nvSpPr>
          <p:spPr>
            <a:xfrm>
              <a:off x="6388118" y="4848248"/>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72" name="71 - Έλλειψη"/>
            <p:cNvSpPr/>
            <p:nvPr/>
          </p:nvSpPr>
          <p:spPr>
            <a:xfrm>
              <a:off x="6530994" y="4991124"/>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73" name="72 - Έλλειψη"/>
            <p:cNvSpPr/>
            <p:nvPr/>
          </p:nvSpPr>
          <p:spPr>
            <a:xfrm>
              <a:off x="6673870" y="5205438"/>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74" name="73 - Έλλειψη"/>
            <p:cNvSpPr/>
            <p:nvPr/>
          </p:nvSpPr>
          <p:spPr>
            <a:xfrm>
              <a:off x="6316680" y="4633934"/>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75" name="74 - Έλλειψη"/>
            <p:cNvSpPr/>
            <p:nvPr/>
          </p:nvSpPr>
          <p:spPr>
            <a:xfrm>
              <a:off x="6745308" y="4991124"/>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76" name="75 - Έλλειψη"/>
            <p:cNvSpPr/>
            <p:nvPr/>
          </p:nvSpPr>
          <p:spPr>
            <a:xfrm>
              <a:off x="6049976" y="4224354"/>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77" name="76 - Έλλειψη"/>
            <p:cNvSpPr/>
            <p:nvPr/>
          </p:nvSpPr>
          <p:spPr>
            <a:xfrm>
              <a:off x="6192852" y="4438668"/>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78" name="77 - Έλλειψη"/>
            <p:cNvSpPr/>
            <p:nvPr/>
          </p:nvSpPr>
          <p:spPr>
            <a:xfrm>
              <a:off x="6602432" y="4776810"/>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79" name="78 - Έλλειψη"/>
            <p:cNvSpPr/>
            <p:nvPr/>
          </p:nvSpPr>
          <p:spPr>
            <a:xfrm>
              <a:off x="5692786" y="5367362"/>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80" name="79 - Έλλειψη"/>
            <p:cNvSpPr/>
            <p:nvPr/>
          </p:nvSpPr>
          <p:spPr>
            <a:xfrm>
              <a:off x="5816614" y="5491190"/>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81" name="80 - Έλλειψη"/>
            <p:cNvSpPr/>
            <p:nvPr/>
          </p:nvSpPr>
          <p:spPr>
            <a:xfrm>
              <a:off x="5969014" y="5643590"/>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82" name="81 - Έλλειψη"/>
            <p:cNvSpPr/>
            <p:nvPr/>
          </p:nvSpPr>
          <p:spPr>
            <a:xfrm>
              <a:off x="6121414" y="5795990"/>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83" name="82 - Έλλειψη"/>
            <p:cNvSpPr/>
            <p:nvPr/>
          </p:nvSpPr>
          <p:spPr>
            <a:xfrm>
              <a:off x="6049976" y="5438800"/>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84" name="83 - Έλλειψη"/>
            <p:cNvSpPr/>
            <p:nvPr/>
          </p:nvSpPr>
          <p:spPr>
            <a:xfrm>
              <a:off x="6192852" y="5581676"/>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85" name="84 - Έλλειψη"/>
            <p:cNvSpPr/>
            <p:nvPr/>
          </p:nvSpPr>
          <p:spPr>
            <a:xfrm>
              <a:off x="5835662" y="4295792"/>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86" name="85 - Έλλειψη"/>
            <p:cNvSpPr/>
            <p:nvPr/>
          </p:nvSpPr>
          <p:spPr>
            <a:xfrm>
              <a:off x="5978538" y="5224486"/>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87" name="86 - Έλλειψη"/>
            <p:cNvSpPr/>
            <p:nvPr/>
          </p:nvSpPr>
          <p:spPr>
            <a:xfrm>
              <a:off x="6407166" y="5581676"/>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88" name="87 - Έλλειψη"/>
            <p:cNvSpPr/>
            <p:nvPr/>
          </p:nvSpPr>
          <p:spPr>
            <a:xfrm>
              <a:off x="6121414" y="4724420"/>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89" name="88 - Έλλειψη"/>
            <p:cNvSpPr/>
            <p:nvPr/>
          </p:nvSpPr>
          <p:spPr>
            <a:xfrm>
              <a:off x="6264290" y="5081610"/>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90" name="89 - Έλλειψη"/>
            <p:cNvSpPr/>
            <p:nvPr/>
          </p:nvSpPr>
          <p:spPr>
            <a:xfrm>
              <a:off x="6264290" y="5367362"/>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91" name="90 - Έλλειψη"/>
            <p:cNvSpPr/>
            <p:nvPr/>
          </p:nvSpPr>
          <p:spPr>
            <a:xfrm>
              <a:off x="6569090" y="5386410"/>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92" name="91 - Ευθύγραμμο βέλος σύνδεσης"/>
            <p:cNvCxnSpPr>
              <a:stCxn id="66" idx="0"/>
            </p:cNvCxnSpPr>
            <p:nvPr/>
          </p:nvCxnSpPr>
          <p:spPr>
            <a:xfrm rot="5400000" flipH="1" flipV="1">
              <a:off x="5567769" y="4599404"/>
              <a:ext cx="214314" cy="35719"/>
            </a:xfrm>
            <a:prstGeom prst="straightConnector1">
              <a:avLst/>
            </a:prstGeom>
            <a:ln>
              <a:solidFill>
                <a:srgbClr val="00CC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92 - Ευθύγραμμο βέλος σύνδεσης"/>
            <p:cNvCxnSpPr>
              <a:endCxn id="65" idx="3"/>
            </p:cNvCxnSpPr>
            <p:nvPr/>
          </p:nvCxnSpPr>
          <p:spPr>
            <a:xfrm flipV="1">
              <a:off x="5407034" y="4499644"/>
              <a:ext cx="224776" cy="81900"/>
            </a:xfrm>
            <a:prstGeom prst="straightConnector1">
              <a:avLst/>
            </a:prstGeom>
            <a:ln>
              <a:solidFill>
                <a:srgbClr val="00CC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93 - Ευθύγραμμο βέλος σύνδεσης"/>
            <p:cNvCxnSpPr/>
            <p:nvPr/>
          </p:nvCxnSpPr>
          <p:spPr>
            <a:xfrm>
              <a:off x="6049976" y="5081610"/>
              <a:ext cx="214314" cy="1588"/>
            </a:xfrm>
            <a:prstGeom prst="straightConnector1">
              <a:avLst/>
            </a:prstGeom>
            <a:ln>
              <a:solidFill>
                <a:srgbClr val="00CC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94 - Ευθύγραμμο βέλος σύνδεσης"/>
            <p:cNvCxnSpPr/>
            <p:nvPr/>
          </p:nvCxnSpPr>
          <p:spPr>
            <a:xfrm rot="5400000">
              <a:off x="5692786" y="4367230"/>
              <a:ext cx="142876" cy="142876"/>
            </a:xfrm>
            <a:prstGeom prst="straightConnector1">
              <a:avLst/>
            </a:prstGeom>
            <a:ln>
              <a:solidFill>
                <a:srgbClr val="00CC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95 - Ευθύγραμμο βέλος σύνδεσης"/>
            <p:cNvCxnSpPr>
              <a:stCxn id="69" idx="4"/>
              <a:endCxn id="67" idx="7"/>
            </p:cNvCxnSpPr>
            <p:nvPr/>
          </p:nvCxnSpPr>
          <p:spPr>
            <a:xfrm rot="16200000" flipH="1">
              <a:off x="5878778" y="4645584"/>
              <a:ext cx="172386" cy="44305"/>
            </a:xfrm>
            <a:prstGeom prst="straightConnector1">
              <a:avLst/>
            </a:prstGeom>
            <a:ln>
              <a:solidFill>
                <a:srgbClr val="00CC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96 - Ευθύγραμμο βέλος σύνδεσης"/>
            <p:cNvCxnSpPr>
              <a:stCxn id="80" idx="7"/>
            </p:cNvCxnSpPr>
            <p:nvPr/>
          </p:nvCxnSpPr>
          <p:spPr>
            <a:xfrm rot="5400000" flipH="1" flipV="1">
              <a:off x="5843059" y="5330455"/>
              <a:ext cx="205728" cy="136667"/>
            </a:xfrm>
            <a:prstGeom prst="straightConnector1">
              <a:avLst/>
            </a:prstGeom>
            <a:ln>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97 - Ευθύγραμμο βέλος σύνδεσης"/>
            <p:cNvCxnSpPr>
              <a:stCxn id="79" idx="7"/>
            </p:cNvCxnSpPr>
            <p:nvPr/>
          </p:nvCxnSpPr>
          <p:spPr>
            <a:xfrm rot="5400000" flipH="1" flipV="1">
              <a:off x="5807341" y="5231883"/>
              <a:ext cx="92363" cy="199520"/>
            </a:xfrm>
            <a:prstGeom prst="straightConnector1">
              <a:avLst/>
            </a:prstGeom>
            <a:ln>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98 - Ευθύγραμμο βέλος σύνδεσης"/>
            <p:cNvCxnSpPr>
              <a:stCxn id="64" idx="5"/>
              <a:endCxn id="86" idx="7"/>
            </p:cNvCxnSpPr>
            <p:nvPr/>
          </p:nvCxnSpPr>
          <p:spPr>
            <a:xfrm rot="5400000">
              <a:off x="5957614" y="5153048"/>
              <a:ext cx="163800" cy="1588"/>
            </a:xfrm>
            <a:prstGeom prst="straightConnector1">
              <a:avLst/>
            </a:prstGeom>
            <a:ln>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103 - Ευθύγραμμο βέλος σύνδεσης"/>
            <p:cNvCxnSpPr>
              <a:endCxn id="60" idx="4"/>
            </p:cNvCxnSpPr>
            <p:nvPr/>
          </p:nvCxnSpPr>
          <p:spPr>
            <a:xfrm flipV="1">
              <a:off x="5407035" y="5010172"/>
              <a:ext cx="178594" cy="20925"/>
            </a:xfrm>
            <a:prstGeom prst="straightConnector1">
              <a:avLst/>
            </a:prstGeom>
            <a:ln>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6" name="105 - Ευθύγραμμο βέλος σύνδεσης"/>
            <p:cNvCxnSpPr>
              <a:endCxn id="77" idx="2"/>
            </p:cNvCxnSpPr>
            <p:nvPr/>
          </p:nvCxnSpPr>
          <p:spPr>
            <a:xfrm rot="16200000" flipH="1">
              <a:off x="6067836" y="4349370"/>
              <a:ext cx="178595" cy="71438"/>
            </a:xfrm>
            <a:prstGeom prst="straightConnector1">
              <a:avLst/>
            </a:prstGeom>
            <a:ln>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9" name="108 - Ευθύγραμμο βέλος σύνδεσης"/>
            <p:cNvCxnSpPr>
              <a:endCxn id="69" idx="7"/>
            </p:cNvCxnSpPr>
            <p:nvPr/>
          </p:nvCxnSpPr>
          <p:spPr>
            <a:xfrm rot="5400000">
              <a:off x="5896639" y="4367230"/>
              <a:ext cx="224776" cy="81901"/>
            </a:xfrm>
            <a:prstGeom prst="straightConnector1">
              <a:avLst/>
            </a:prstGeom>
            <a:ln>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1" name="110 - Ευθύγραμμο βέλος σύνδεσης"/>
            <p:cNvCxnSpPr>
              <a:endCxn id="76" idx="1"/>
            </p:cNvCxnSpPr>
            <p:nvPr/>
          </p:nvCxnSpPr>
          <p:spPr>
            <a:xfrm flipV="1">
              <a:off x="5907100" y="4234816"/>
              <a:ext cx="153338" cy="60974"/>
            </a:xfrm>
            <a:prstGeom prst="straightConnector1">
              <a:avLst/>
            </a:prstGeom>
            <a:ln>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5" name="114 - Ορθογώνιο"/>
            <p:cNvSpPr/>
            <p:nvPr/>
          </p:nvSpPr>
          <p:spPr>
            <a:xfrm>
              <a:off x="5000628" y="4071942"/>
              <a:ext cx="2071702" cy="1857388"/>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gr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16335442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550055" y="1285860"/>
            <a:ext cx="8043890" cy="4234237"/>
          </a:xfrm>
        </p:spPr>
        <p:txBody>
          <a:bodyPr>
            <a:noAutofit/>
          </a:bodyPr>
          <a:lstStyle/>
          <a:p>
            <a:pPr eaLnBrk="1" hangingPunct="1">
              <a:lnSpc>
                <a:spcPct val="80000"/>
              </a:lnSpc>
            </a:pPr>
            <a:endParaRPr lang="en-US" sz="2400" dirty="0" smtClean="0"/>
          </a:p>
          <a:p>
            <a:pPr>
              <a:lnSpc>
                <a:spcPct val="80000"/>
              </a:lnSpc>
            </a:pPr>
            <a:r>
              <a:rPr lang="el-GR" sz="2400" b="1" dirty="0" smtClean="0"/>
              <a:t>Άτομο (= μόριο) του στοιχείου </a:t>
            </a:r>
            <a:r>
              <a:rPr lang="en-US" sz="2400" b="1" baseline="30000" dirty="0" smtClean="0"/>
              <a:t>18</a:t>
            </a:r>
            <a:r>
              <a:rPr lang="en-US" sz="2400" b="1" dirty="0" smtClean="0"/>
              <a:t>Ar</a:t>
            </a:r>
            <a:r>
              <a:rPr lang="el-GR" sz="2400" b="1" dirty="0" smtClean="0"/>
              <a:t> </a:t>
            </a:r>
            <a:r>
              <a:rPr lang="en-US" sz="2400" dirty="0" smtClean="0"/>
              <a:t>: </a:t>
            </a:r>
            <a:r>
              <a:rPr lang="el-GR" sz="2400" dirty="0" smtClean="0"/>
              <a:t>Ας δούμε τι συμβαίνει σε ένα στιγμιότυπο.</a:t>
            </a:r>
          </a:p>
          <a:p>
            <a:pPr eaLnBrk="1" hangingPunct="1">
              <a:lnSpc>
                <a:spcPct val="80000"/>
              </a:lnSpc>
            </a:pPr>
            <a:endParaRPr lang="el-GR" sz="2400" dirty="0" smtClean="0"/>
          </a:p>
          <a:p>
            <a:pPr eaLnBrk="1" hangingPunct="1">
              <a:lnSpc>
                <a:spcPct val="80000"/>
              </a:lnSpc>
            </a:pPr>
            <a:endParaRPr lang="el-GR" sz="2400" dirty="0" smtClean="0"/>
          </a:p>
          <a:p>
            <a:pPr eaLnBrk="1" hangingPunct="1">
              <a:lnSpc>
                <a:spcPct val="80000"/>
              </a:lnSpc>
            </a:pPr>
            <a:endParaRPr lang="el-GR" sz="2400" dirty="0" smtClean="0"/>
          </a:p>
          <a:p>
            <a:pPr eaLnBrk="1" hangingPunct="1">
              <a:lnSpc>
                <a:spcPct val="80000"/>
              </a:lnSpc>
            </a:pPr>
            <a:endParaRPr lang="el-GR" sz="2400" dirty="0" smtClean="0"/>
          </a:p>
          <a:p>
            <a:pPr eaLnBrk="1" hangingPunct="1">
              <a:lnSpc>
                <a:spcPct val="80000"/>
              </a:lnSpc>
            </a:pPr>
            <a:endParaRPr lang="el-GR" sz="2400" dirty="0" smtClean="0"/>
          </a:p>
          <a:p>
            <a:pPr eaLnBrk="1" hangingPunct="1">
              <a:lnSpc>
                <a:spcPct val="80000"/>
              </a:lnSpc>
            </a:pPr>
            <a:endParaRPr lang="el-GR" sz="2400" dirty="0" smtClean="0"/>
          </a:p>
          <a:p>
            <a:pPr eaLnBrk="1" hangingPunct="1">
              <a:lnSpc>
                <a:spcPct val="80000"/>
              </a:lnSpc>
            </a:pPr>
            <a:endParaRPr lang="el-GR" sz="2400" dirty="0" smtClean="0"/>
          </a:p>
          <a:p>
            <a:pPr eaLnBrk="1" hangingPunct="1">
              <a:lnSpc>
                <a:spcPct val="80000"/>
              </a:lnSpc>
            </a:pPr>
            <a:endParaRPr lang="el-GR" sz="2400" dirty="0" smtClean="0"/>
          </a:p>
          <a:p>
            <a:pPr eaLnBrk="1" hangingPunct="1">
              <a:lnSpc>
                <a:spcPct val="80000"/>
              </a:lnSpc>
            </a:pPr>
            <a:endParaRPr lang="en-GB" sz="2400" dirty="0" smtClean="0"/>
          </a:p>
        </p:txBody>
      </p:sp>
      <p:sp>
        <p:nvSpPr>
          <p:cNvPr id="8194" name="Rectangle 2"/>
          <p:cNvSpPr>
            <a:spLocks noGrp="1" noChangeArrowheads="1"/>
          </p:cNvSpPr>
          <p:nvPr>
            <p:ph type="title"/>
          </p:nvPr>
        </p:nvSpPr>
        <p:spPr>
          <a:xfrm>
            <a:off x="0" y="116632"/>
            <a:ext cx="9148144" cy="908720"/>
          </a:xfrm>
        </p:spPr>
        <p:txBody>
          <a:bodyPr>
            <a:noAutofit/>
          </a:bodyPr>
          <a:lstStyle/>
          <a:p>
            <a:pPr eaLnBrk="1" hangingPunct="1"/>
            <a:r>
              <a:rPr lang="el-GR" dirty="0" smtClean="0"/>
              <a:t>Δυνάμεις </a:t>
            </a:r>
            <a:r>
              <a:rPr lang="en-US" dirty="0" smtClean="0"/>
              <a:t>Van der Waals</a:t>
            </a:r>
            <a:r>
              <a:rPr lang="el-GR" dirty="0" smtClean="0"/>
              <a:t> στο άτομο του </a:t>
            </a:r>
            <a:r>
              <a:rPr lang="en-US" b="1" dirty="0" smtClean="0"/>
              <a:t>Ar</a:t>
            </a:r>
            <a:endParaRPr lang="el-GR" b="1" dirty="0" smtClean="0"/>
          </a:p>
        </p:txBody>
      </p:sp>
      <p:grpSp>
        <p:nvGrpSpPr>
          <p:cNvPr id="2" name="10 - Ομάδα" title="Δυνάμεις Van der Waals στο άτομο του Ar"/>
          <p:cNvGrpSpPr/>
          <p:nvPr/>
        </p:nvGrpSpPr>
        <p:grpSpPr>
          <a:xfrm>
            <a:off x="0" y="2500306"/>
            <a:ext cx="2417131" cy="886173"/>
            <a:chOff x="2783775" y="5137749"/>
            <a:chExt cx="2417131" cy="886173"/>
          </a:xfrm>
        </p:grpSpPr>
        <p:sp>
          <p:nvSpPr>
            <p:cNvPr id="7" name="6 - TextBox"/>
            <p:cNvSpPr txBox="1"/>
            <p:nvPr/>
          </p:nvSpPr>
          <p:spPr>
            <a:xfrm>
              <a:off x="4714876" y="5500702"/>
              <a:ext cx="486030" cy="523220"/>
            </a:xfrm>
            <a:prstGeom prst="rect">
              <a:avLst/>
            </a:prstGeom>
            <a:noFill/>
          </p:spPr>
          <p:txBody>
            <a:bodyPr wrap="none" rtlCol="0">
              <a:spAutoFit/>
            </a:bodyPr>
            <a:lstStyle/>
            <a:p>
              <a:r>
                <a:rPr lang="el-GR" sz="2800" b="1" dirty="0" smtClean="0">
                  <a:solidFill>
                    <a:prstClr val="black"/>
                  </a:solidFill>
                </a:rPr>
                <a:t>δ-</a:t>
              </a:r>
              <a:endParaRPr lang="el-GR" sz="2800" b="1" dirty="0">
                <a:solidFill>
                  <a:prstClr val="black"/>
                </a:solidFill>
              </a:endParaRPr>
            </a:p>
          </p:txBody>
        </p:sp>
        <p:sp>
          <p:nvSpPr>
            <p:cNvPr id="9" name="8 - TextBox"/>
            <p:cNvSpPr txBox="1"/>
            <p:nvPr/>
          </p:nvSpPr>
          <p:spPr>
            <a:xfrm>
              <a:off x="2783775" y="5137749"/>
              <a:ext cx="554960" cy="523220"/>
            </a:xfrm>
            <a:prstGeom prst="rect">
              <a:avLst/>
            </a:prstGeom>
            <a:noFill/>
          </p:spPr>
          <p:txBody>
            <a:bodyPr wrap="none" rtlCol="0">
              <a:spAutoFit/>
            </a:bodyPr>
            <a:lstStyle/>
            <a:p>
              <a:r>
                <a:rPr lang="el-GR" sz="2800" b="1" dirty="0" smtClean="0">
                  <a:solidFill>
                    <a:prstClr val="black"/>
                  </a:solidFill>
                </a:rPr>
                <a:t>δ+</a:t>
              </a:r>
              <a:endParaRPr lang="el-GR" sz="2800" b="1" dirty="0">
                <a:solidFill>
                  <a:prstClr val="black"/>
                </a:solidFill>
              </a:endParaRPr>
            </a:p>
          </p:txBody>
        </p:sp>
      </p:grpSp>
      <p:grpSp>
        <p:nvGrpSpPr>
          <p:cNvPr id="6" name="Ομάδα 5" title="Δυνάμεις Van der Waals στο άτομο του Ar"/>
          <p:cNvGrpSpPr/>
          <p:nvPr/>
        </p:nvGrpSpPr>
        <p:grpSpPr>
          <a:xfrm>
            <a:off x="270748" y="2428868"/>
            <a:ext cx="8894702" cy="3975872"/>
            <a:chOff x="270748" y="2428868"/>
            <a:chExt cx="8894702" cy="3975872"/>
          </a:xfrm>
        </p:grpSpPr>
        <p:pic>
          <p:nvPicPr>
            <p:cNvPr id="29" name="Picture 2" descr="D:\Dropbox\TEI\ΜΑΘΗΜΑΤΑ-ΕΡΓΑΣΤΗΡΙΑ\CHEM IMAGES_WIKIMEDIA COMMONS\Elektronskal_18a.png" title="Δυνάμεις Van der Waals στο άτομο του A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35952" y="4198892"/>
              <a:ext cx="1729498" cy="1614198"/>
            </a:xfrm>
            <a:prstGeom prst="rect">
              <a:avLst/>
            </a:prstGeom>
            <a:noFill/>
          </p:spPr>
        </p:pic>
        <p:pic>
          <p:nvPicPr>
            <p:cNvPr id="28" name="Picture 2" descr="D:\Dropbox\TEI\ΜΑΘΗΜΑΤΑ-ΕΡΓΑΣΤΗΡΙΑ\CHEM IMAGES_WIKIMEDIA COMMONS\Elektronskal_18a.png" title="Δυνάμεις Van der Waals στο άτομο του A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43783" y="3080779"/>
              <a:ext cx="1702843" cy="1589320"/>
            </a:xfrm>
            <a:prstGeom prst="rect">
              <a:avLst/>
            </a:prstGeom>
            <a:noFill/>
          </p:spPr>
        </p:pic>
        <p:pic>
          <p:nvPicPr>
            <p:cNvPr id="4098" name="Picture 2" descr="D:\Dropbox\TEI\ΜΑΘΗΜΑΤΑ-ΕΡΓΑΣΤΗΡΙΑ\CHEM IMAGES_WIKIMEDIA COMMONS\Elektronskal_18a.png" title="Δυνάμεις Van der Waals στο άτομο του A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0748" y="2428868"/>
              <a:ext cx="1683896" cy="1571636"/>
            </a:xfrm>
            <a:prstGeom prst="rect">
              <a:avLst/>
            </a:prstGeom>
            <a:noFill/>
          </p:spPr>
        </p:pic>
        <p:pic>
          <p:nvPicPr>
            <p:cNvPr id="27" name="Picture 2" descr="D:\Dropbox\TEI\ΜΑΘΗΜΑΤΑ-ΕΡΓΑΣΤΗΡΙΑ\CHEM IMAGES_WIKIMEDIA COMMONS\Elektronskal_18a.png" title="Δυνάμεις Van der Waals στο άτομο του A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89778" y="3140905"/>
              <a:ext cx="1724012" cy="1609078"/>
            </a:xfrm>
            <a:prstGeom prst="rect">
              <a:avLst/>
            </a:prstGeom>
            <a:noFill/>
          </p:spPr>
        </p:pic>
        <p:grpSp>
          <p:nvGrpSpPr>
            <p:cNvPr id="3" name="11 - Ομάδα"/>
            <p:cNvGrpSpPr/>
            <p:nvPr/>
          </p:nvGrpSpPr>
          <p:grpSpPr>
            <a:xfrm>
              <a:off x="2571736" y="3429000"/>
              <a:ext cx="2200542" cy="880410"/>
              <a:chOff x="3000364" y="5143512"/>
              <a:chExt cx="2200542" cy="880410"/>
            </a:xfrm>
          </p:grpSpPr>
          <p:sp>
            <p:nvSpPr>
              <p:cNvPr id="14" name="13 - TextBox"/>
              <p:cNvSpPr txBox="1"/>
              <p:nvPr/>
            </p:nvSpPr>
            <p:spPr>
              <a:xfrm>
                <a:off x="4714876" y="5500702"/>
                <a:ext cx="486030" cy="523220"/>
              </a:xfrm>
              <a:prstGeom prst="rect">
                <a:avLst/>
              </a:prstGeom>
              <a:noFill/>
            </p:spPr>
            <p:txBody>
              <a:bodyPr wrap="none" rtlCol="0">
                <a:spAutoFit/>
              </a:bodyPr>
              <a:lstStyle/>
              <a:p>
                <a:r>
                  <a:rPr lang="el-GR" sz="2800" b="1" dirty="0" smtClean="0">
                    <a:solidFill>
                      <a:prstClr val="black"/>
                    </a:solidFill>
                  </a:rPr>
                  <a:t>δ-</a:t>
                </a:r>
                <a:endParaRPr lang="el-GR" sz="2800" b="1" dirty="0">
                  <a:solidFill>
                    <a:prstClr val="black"/>
                  </a:solidFill>
                </a:endParaRPr>
              </a:p>
            </p:txBody>
          </p:sp>
          <p:sp>
            <p:nvSpPr>
              <p:cNvPr id="15" name="14 - TextBox"/>
              <p:cNvSpPr txBox="1"/>
              <p:nvPr/>
            </p:nvSpPr>
            <p:spPr>
              <a:xfrm>
                <a:off x="3000364" y="5143512"/>
                <a:ext cx="554960" cy="523220"/>
              </a:xfrm>
              <a:prstGeom prst="rect">
                <a:avLst/>
              </a:prstGeom>
              <a:noFill/>
            </p:spPr>
            <p:txBody>
              <a:bodyPr wrap="none" rtlCol="0">
                <a:spAutoFit/>
              </a:bodyPr>
              <a:lstStyle/>
              <a:p>
                <a:r>
                  <a:rPr lang="el-GR" sz="2800" b="1" dirty="0" smtClean="0">
                    <a:solidFill>
                      <a:prstClr val="black"/>
                    </a:solidFill>
                  </a:rPr>
                  <a:t>δ+</a:t>
                </a:r>
                <a:endParaRPr lang="el-GR" sz="2800" b="1" dirty="0">
                  <a:solidFill>
                    <a:prstClr val="black"/>
                  </a:solidFill>
                </a:endParaRPr>
              </a:p>
            </p:txBody>
          </p:sp>
        </p:grpSp>
        <p:grpSp>
          <p:nvGrpSpPr>
            <p:cNvPr id="4" name="15 - Ομάδα"/>
            <p:cNvGrpSpPr/>
            <p:nvPr/>
          </p:nvGrpSpPr>
          <p:grpSpPr>
            <a:xfrm>
              <a:off x="5143504" y="3000372"/>
              <a:ext cx="2806290" cy="1498295"/>
              <a:chOff x="3214678" y="5000636"/>
              <a:chExt cx="2806290" cy="1498295"/>
            </a:xfrm>
          </p:grpSpPr>
          <p:sp>
            <p:nvSpPr>
              <p:cNvPr id="18" name="17 - TextBox"/>
              <p:cNvSpPr txBox="1"/>
              <p:nvPr/>
            </p:nvSpPr>
            <p:spPr>
              <a:xfrm>
                <a:off x="5534938" y="5975711"/>
                <a:ext cx="486030" cy="523220"/>
              </a:xfrm>
              <a:prstGeom prst="rect">
                <a:avLst/>
              </a:prstGeom>
              <a:noFill/>
            </p:spPr>
            <p:txBody>
              <a:bodyPr wrap="none" rtlCol="0">
                <a:spAutoFit/>
              </a:bodyPr>
              <a:lstStyle/>
              <a:p>
                <a:r>
                  <a:rPr lang="el-GR" sz="2800" b="1" dirty="0" smtClean="0">
                    <a:solidFill>
                      <a:prstClr val="black"/>
                    </a:solidFill>
                  </a:rPr>
                  <a:t>δ-</a:t>
                </a:r>
                <a:endParaRPr lang="el-GR" sz="2800" b="1" dirty="0">
                  <a:solidFill>
                    <a:prstClr val="black"/>
                  </a:solidFill>
                </a:endParaRPr>
              </a:p>
            </p:txBody>
          </p:sp>
          <p:sp>
            <p:nvSpPr>
              <p:cNvPr id="19" name="18 - TextBox"/>
              <p:cNvSpPr txBox="1"/>
              <p:nvPr/>
            </p:nvSpPr>
            <p:spPr>
              <a:xfrm>
                <a:off x="3214678" y="5000636"/>
                <a:ext cx="554960" cy="523220"/>
              </a:xfrm>
              <a:prstGeom prst="rect">
                <a:avLst/>
              </a:prstGeom>
              <a:noFill/>
            </p:spPr>
            <p:txBody>
              <a:bodyPr wrap="none" rtlCol="0">
                <a:spAutoFit/>
              </a:bodyPr>
              <a:lstStyle/>
              <a:p>
                <a:r>
                  <a:rPr lang="el-GR" sz="2800" b="1" dirty="0" smtClean="0">
                    <a:solidFill>
                      <a:prstClr val="black"/>
                    </a:solidFill>
                  </a:rPr>
                  <a:t>δ+</a:t>
                </a:r>
                <a:endParaRPr lang="el-GR" sz="2800" b="1" dirty="0">
                  <a:solidFill>
                    <a:prstClr val="black"/>
                  </a:solidFill>
                </a:endParaRPr>
              </a:p>
            </p:txBody>
          </p:sp>
        </p:grpSp>
        <p:grpSp>
          <p:nvGrpSpPr>
            <p:cNvPr id="5" name="19 - Ομάδα"/>
            <p:cNvGrpSpPr/>
            <p:nvPr/>
          </p:nvGrpSpPr>
          <p:grpSpPr>
            <a:xfrm>
              <a:off x="6109996" y="4617423"/>
              <a:ext cx="3038148" cy="1787317"/>
              <a:chOff x="3214678" y="5000636"/>
              <a:chExt cx="2327264" cy="1066739"/>
            </a:xfrm>
          </p:grpSpPr>
          <p:sp>
            <p:nvSpPr>
              <p:cNvPr id="22" name="21 - TextBox"/>
              <p:cNvSpPr txBox="1"/>
              <p:nvPr/>
            </p:nvSpPr>
            <p:spPr>
              <a:xfrm>
                <a:off x="5055912" y="5544155"/>
                <a:ext cx="486030" cy="523220"/>
              </a:xfrm>
              <a:prstGeom prst="rect">
                <a:avLst/>
              </a:prstGeom>
              <a:noFill/>
            </p:spPr>
            <p:txBody>
              <a:bodyPr wrap="none" rtlCol="0">
                <a:spAutoFit/>
              </a:bodyPr>
              <a:lstStyle/>
              <a:p>
                <a:r>
                  <a:rPr lang="el-GR" sz="2800" b="1" dirty="0" smtClean="0">
                    <a:solidFill>
                      <a:prstClr val="black"/>
                    </a:solidFill>
                  </a:rPr>
                  <a:t>δ-</a:t>
                </a:r>
                <a:endParaRPr lang="el-GR" sz="2800" b="1" dirty="0">
                  <a:solidFill>
                    <a:prstClr val="black"/>
                  </a:solidFill>
                </a:endParaRPr>
              </a:p>
            </p:txBody>
          </p:sp>
          <p:sp>
            <p:nvSpPr>
              <p:cNvPr id="23" name="22 - TextBox"/>
              <p:cNvSpPr txBox="1"/>
              <p:nvPr/>
            </p:nvSpPr>
            <p:spPr>
              <a:xfrm>
                <a:off x="3214678" y="5000636"/>
                <a:ext cx="554960" cy="523220"/>
              </a:xfrm>
              <a:prstGeom prst="rect">
                <a:avLst/>
              </a:prstGeom>
              <a:noFill/>
            </p:spPr>
            <p:txBody>
              <a:bodyPr wrap="none" rtlCol="0">
                <a:spAutoFit/>
              </a:bodyPr>
              <a:lstStyle/>
              <a:p>
                <a:r>
                  <a:rPr lang="el-GR" sz="2800" b="1" dirty="0" smtClean="0">
                    <a:solidFill>
                      <a:prstClr val="black"/>
                    </a:solidFill>
                  </a:rPr>
                  <a:t>δ+</a:t>
                </a:r>
                <a:endParaRPr lang="el-GR" sz="2800" b="1" dirty="0">
                  <a:solidFill>
                    <a:prstClr val="black"/>
                  </a:solidFill>
                </a:endParaRPr>
              </a:p>
            </p:txBody>
          </p:sp>
        </p:grpSp>
        <p:sp>
          <p:nvSpPr>
            <p:cNvPr id="24" name="23 - TextBox"/>
            <p:cNvSpPr txBox="1"/>
            <p:nvPr/>
          </p:nvSpPr>
          <p:spPr>
            <a:xfrm rot="1555265">
              <a:off x="1964171" y="3044280"/>
              <a:ext cx="915635" cy="769441"/>
            </a:xfrm>
            <a:prstGeom prst="rect">
              <a:avLst/>
            </a:prstGeom>
            <a:noFill/>
          </p:spPr>
          <p:txBody>
            <a:bodyPr wrap="none" rtlCol="0">
              <a:spAutoFit/>
            </a:bodyPr>
            <a:lstStyle/>
            <a:p>
              <a:r>
                <a:rPr lang="el-GR" sz="4400" b="1" dirty="0" smtClean="0">
                  <a:solidFill>
                    <a:srgbClr val="C00000"/>
                  </a:solidFill>
                </a:rPr>
                <a:t>.... </a:t>
              </a:r>
              <a:endParaRPr lang="el-GR" sz="4400" b="1" dirty="0">
                <a:solidFill>
                  <a:srgbClr val="C00000"/>
                </a:solidFill>
              </a:endParaRPr>
            </a:p>
          </p:txBody>
        </p:sp>
        <p:sp>
          <p:nvSpPr>
            <p:cNvPr id="25" name="24 - TextBox"/>
            <p:cNvSpPr txBox="1"/>
            <p:nvPr/>
          </p:nvSpPr>
          <p:spPr>
            <a:xfrm rot="20136203">
              <a:off x="4690029" y="3369436"/>
              <a:ext cx="915635" cy="769441"/>
            </a:xfrm>
            <a:prstGeom prst="rect">
              <a:avLst/>
            </a:prstGeom>
            <a:noFill/>
          </p:spPr>
          <p:txBody>
            <a:bodyPr wrap="none" rtlCol="0">
              <a:spAutoFit/>
            </a:bodyPr>
            <a:lstStyle/>
            <a:p>
              <a:r>
                <a:rPr lang="el-GR" sz="4400" b="1" dirty="0" smtClean="0">
                  <a:solidFill>
                    <a:srgbClr val="C00000"/>
                  </a:solidFill>
                </a:rPr>
                <a:t>.... </a:t>
              </a:r>
              <a:endParaRPr lang="el-GR" sz="4400" b="1" dirty="0">
                <a:solidFill>
                  <a:srgbClr val="C00000"/>
                </a:solidFill>
              </a:endParaRPr>
            </a:p>
          </p:txBody>
        </p:sp>
        <p:sp>
          <p:nvSpPr>
            <p:cNvPr id="26" name="25 - TextBox"/>
            <p:cNvSpPr txBox="1"/>
            <p:nvPr/>
          </p:nvSpPr>
          <p:spPr>
            <a:xfrm rot="1788692">
              <a:off x="6903480" y="3947809"/>
              <a:ext cx="915635" cy="769441"/>
            </a:xfrm>
            <a:prstGeom prst="rect">
              <a:avLst/>
            </a:prstGeom>
            <a:noFill/>
          </p:spPr>
          <p:txBody>
            <a:bodyPr wrap="none" rtlCol="0">
              <a:spAutoFit/>
            </a:bodyPr>
            <a:lstStyle/>
            <a:p>
              <a:r>
                <a:rPr lang="el-GR" sz="4400" b="1" dirty="0" smtClean="0">
                  <a:solidFill>
                    <a:srgbClr val="C00000"/>
                  </a:solidFill>
                </a:rPr>
                <a:t>.... </a:t>
              </a:r>
              <a:endParaRPr lang="el-GR" sz="4400" b="1" dirty="0">
                <a:solidFill>
                  <a:srgbClr val="C00000"/>
                </a:solidFill>
              </a:endParaRPr>
            </a:p>
          </p:txBody>
        </p:sp>
      </p:grpSp>
      <p:sp>
        <p:nvSpPr>
          <p:cNvPr id="8" name="Ορθογώνιο 7"/>
          <p:cNvSpPr/>
          <p:nvPr/>
        </p:nvSpPr>
        <p:spPr>
          <a:xfrm>
            <a:off x="208379" y="5806720"/>
            <a:ext cx="7884646" cy="683264"/>
          </a:xfrm>
          <a:prstGeom prst="rect">
            <a:avLst/>
          </a:prstGeom>
        </p:spPr>
        <p:txBody>
          <a:bodyPr wrap="square">
            <a:spAutoFit/>
          </a:bodyPr>
          <a:lstStyle/>
          <a:p>
            <a:pPr marL="285750" indent="-285750">
              <a:lnSpc>
                <a:spcPct val="80000"/>
              </a:lnSpc>
              <a:buFont typeface="Arial" panose="020B0604020202020204" pitchFamily="34" charset="0"/>
              <a:buChar char="•"/>
            </a:pPr>
            <a:r>
              <a:rPr lang="el-GR" sz="2400" dirty="0">
                <a:solidFill>
                  <a:prstClr val="black"/>
                </a:solidFill>
                <a:latin typeface="Calibri"/>
              </a:rPr>
              <a:t>Οι </a:t>
            </a:r>
            <a:r>
              <a:rPr lang="el-GR" sz="2400" b="1" dirty="0">
                <a:solidFill>
                  <a:srgbClr val="820000"/>
                </a:solidFill>
                <a:latin typeface="Calibri"/>
              </a:rPr>
              <a:t>ελκτικές δυνάμεις </a:t>
            </a:r>
            <a:r>
              <a:rPr lang="el-GR" sz="2400" dirty="0">
                <a:solidFill>
                  <a:prstClr val="black"/>
                </a:solidFill>
                <a:latin typeface="Calibri"/>
              </a:rPr>
              <a:t>που</a:t>
            </a:r>
            <a:r>
              <a:rPr lang="el-GR" sz="2400" b="1" dirty="0">
                <a:solidFill>
                  <a:srgbClr val="C00000"/>
                </a:solidFill>
                <a:latin typeface="Calibri"/>
              </a:rPr>
              <a:t> </a:t>
            </a:r>
            <a:r>
              <a:rPr lang="el-GR" sz="2400" dirty="0">
                <a:solidFill>
                  <a:prstClr val="black"/>
                </a:solidFill>
                <a:latin typeface="Calibri"/>
              </a:rPr>
              <a:t>αναπτύσσονται στιγμιαία μεταξύ των παροδικών διπόλων είναι </a:t>
            </a:r>
            <a:r>
              <a:rPr lang="el-GR" sz="2400" b="1" dirty="0">
                <a:solidFill>
                  <a:prstClr val="black"/>
                </a:solidFill>
                <a:latin typeface="Calibri"/>
              </a:rPr>
              <a:t>πιο έντονες</a:t>
            </a:r>
          </a:p>
        </p:txBody>
      </p:sp>
      <p:sp>
        <p:nvSpPr>
          <p:cNvPr id="10" name="Θέση αριθμού διαφάνειας 9"/>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dirty="0">
              <a:solidFill>
                <a:prstClr val="black"/>
              </a:solidFill>
            </a:endParaRPr>
          </a:p>
        </p:txBody>
      </p:sp>
    </p:spTree>
    <p:extLst>
      <p:ext uri="{BB962C8B-B14F-4D97-AF65-F5344CB8AC3E}">
        <p14:creationId xmlns:p14="http://schemas.microsoft.com/office/powerpoint/2010/main" val="22290472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550055" y="1142984"/>
            <a:ext cx="8043890" cy="5429288"/>
          </a:xfrm>
        </p:spPr>
        <p:txBody>
          <a:bodyPr>
            <a:noAutofit/>
          </a:bodyPr>
          <a:lstStyle/>
          <a:p>
            <a:pPr eaLnBrk="1" hangingPunct="1">
              <a:lnSpc>
                <a:spcPct val="80000"/>
              </a:lnSpc>
            </a:pPr>
            <a:endParaRPr lang="en-US" sz="2400" dirty="0" smtClean="0"/>
          </a:p>
          <a:p>
            <a:pPr>
              <a:lnSpc>
                <a:spcPct val="80000"/>
              </a:lnSpc>
              <a:spcAft>
                <a:spcPts val="25200"/>
              </a:spcAft>
            </a:pPr>
            <a:r>
              <a:rPr lang="el-GR" sz="2400" b="1" dirty="0" smtClean="0"/>
              <a:t>Άτομο (= μόριο) του στοιχείου </a:t>
            </a:r>
            <a:r>
              <a:rPr lang="en-US" sz="2400" b="1" baseline="30000" dirty="0" smtClean="0"/>
              <a:t>36</a:t>
            </a:r>
            <a:r>
              <a:rPr lang="en-US" sz="2400" b="1" dirty="0" smtClean="0"/>
              <a:t>Kr</a:t>
            </a:r>
            <a:r>
              <a:rPr lang="el-GR" sz="2400" b="1" dirty="0" smtClean="0"/>
              <a:t> </a:t>
            </a:r>
            <a:r>
              <a:rPr lang="en-US" sz="2400" dirty="0" smtClean="0"/>
              <a:t>: </a:t>
            </a:r>
            <a:r>
              <a:rPr lang="el-GR" sz="2400" dirty="0" smtClean="0"/>
              <a:t>Ας δούμε τι συμβαίνει σε ένα στιγμιότυπο.</a:t>
            </a:r>
          </a:p>
          <a:p>
            <a:pPr>
              <a:lnSpc>
                <a:spcPct val="80000"/>
              </a:lnSpc>
            </a:pPr>
            <a:r>
              <a:rPr lang="el-GR" sz="2400" dirty="0" smtClean="0"/>
              <a:t>Οι </a:t>
            </a:r>
            <a:r>
              <a:rPr lang="el-GR" sz="2400" b="1" dirty="0" smtClean="0">
                <a:solidFill>
                  <a:srgbClr val="820000"/>
                </a:solidFill>
              </a:rPr>
              <a:t>ελκτικές δυνάμεις </a:t>
            </a:r>
            <a:r>
              <a:rPr lang="el-GR" sz="2400" dirty="0" smtClean="0"/>
              <a:t>που</a:t>
            </a:r>
            <a:r>
              <a:rPr lang="el-GR" sz="2400" b="1" dirty="0" smtClean="0">
                <a:solidFill>
                  <a:srgbClr val="C00000"/>
                </a:solidFill>
              </a:rPr>
              <a:t> </a:t>
            </a:r>
            <a:r>
              <a:rPr lang="el-GR" sz="2400" dirty="0" smtClean="0"/>
              <a:t>αναπτύσσονται στιγμιαία μεταξύ των παροδικών διπόλων είναι </a:t>
            </a:r>
            <a:r>
              <a:rPr lang="el-GR" sz="2400" b="1" dirty="0" smtClean="0"/>
              <a:t>ακόμα πιο έντονες</a:t>
            </a:r>
          </a:p>
          <a:p>
            <a:pPr eaLnBrk="1" hangingPunct="1">
              <a:lnSpc>
                <a:spcPct val="80000"/>
              </a:lnSpc>
            </a:pPr>
            <a:endParaRPr lang="en-GB" sz="2400" dirty="0" smtClean="0"/>
          </a:p>
        </p:txBody>
      </p:sp>
      <p:sp>
        <p:nvSpPr>
          <p:cNvPr id="8194" name="Rectangle 2"/>
          <p:cNvSpPr>
            <a:spLocks noGrp="1" noChangeArrowheads="1"/>
          </p:cNvSpPr>
          <p:nvPr>
            <p:ph type="title"/>
          </p:nvPr>
        </p:nvSpPr>
        <p:spPr>
          <a:xfrm>
            <a:off x="0" y="116632"/>
            <a:ext cx="9144000" cy="908720"/>
          </a:xfrm>
        </p:spPr>
        <p:txBody>
          <a:bodyPr>
            <a:noAutofit/>
          </a:bodyPr>
          <a:lstStyle/>
          <a:p>
            <a:pPr eaLnBrk="1" hangingPunct="1"/>
            <a:r>
              <a:rPr lang="el-GR" dirty="0" smtClean="0"/>
              <a:t>Δυνάμεις </a:t>
            </a:r>
            <a:r>
              <a:rPr lang="en-US" dirty="0" smtClean="0"/>
              <a:t>Van der Waals</a:t>
            </a:r>
            <a:r>
              <a:rPr lang="el-GR" dirty="0" smtClean="0"/>
              <a:t> στο άτομο του </a:t>
            </a:r>
            <a:r>
              <a:rPr lang="en-US" b="1" dirty="0" smtClean="0"/>
              <a:t>Kr</a:t>
            </a:r>
            <a:endParaRPr lang="el-GR" b="1" dirty="0" smtClean="0"/>
          </a:p>
        </p:txBody>
      </p:sp>
      <p:grpSp>
        <p:nvGrpSpPr>
          <p:cNvPr id="2" name="Ομάδα 1"/>
          <p:cNvGrpSpPr/>
          <p:nvPr/>
        </p:nvGrpSpPr>
        <p:grpSpPr>
          <a:xfrm>
            <a:off x="253069" y="2519280"/>
            <a:ext cx="8340533" cy="2445206"/>
            <a:chOff x="253069" y="2519280"/>
            <a:chExt cx="8340533" cy="2445206"/>
          </a:xfrm>
        </p:grpSpPr>
        <p:pic>
          <p:nvPicPr>
            <p:cNvPr id="20" name="Picture 2" descr="D:\Dropbox\TEI\ΜΑΘΗΜΑΤΑ-ΕΡΓΑΣΤΗΡΙΑ\CHEM IMAGES_WIKIMEDIA COMMONS\Elektronskal_36a.png" title="Δυνάμεις Van der Waals στο άτομο του A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2647" y="2636912"/>
              <a:ext cx="1656184" cy="1607494"/>
            </a:xfrm>
            <a:prstGeom prst="rect">
              <a:avLst/>
            </a:prstGeom>
            <a:noFill/>
          </p:spPr>
        </p:pic>
        <p:sp>
          <p:nvSpPr>
            <p:cNvPr id="21" name="8 - TextBox"/>
            <p:cNvSpPr txBox="1"/>
            <p:nvPr/>
          </p:nvSpPr>
          <p:spPr>
            <a:xfrm>
              <a:off x="253069" y="2519280"/>
              <a:ext cx="659155" cy="646331"/>
            </a:xfrm>
            <a:prstGeom prst="rect">
              <a:avLst/>
            </a:prstGeom>
            <a:noFill/>
          </p:spPr>
          <p:txBody>
            <a:bodyPr wrap="non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3600" b="1" dirty="0" smtClean="0">
                  <a:solidFill>
                    <a:prstClr val="black"/>
                  </a:solidFill>
                </a:rPr>
                <a:t>δ+</a:t>
              </a:r>
              <a:endParaRPr lang="el-GR" sz="3600" b="1" dirty="0">
                <a:solidFill>
                  <a:prstClr val="black"/>
                </a:solidFill>
              </a:endParaRPr>
            </a:p>
          </p:txBody>
        </p:sp>
        <p:sp>
          <p:nvSpPr>
            <p:cNvPr id="22" name="6 - TextBox"/>
            <p:cNvSpPr txBox="1"/>
            <p:nvPr/>
          </p:nvSpPr>
          <p:spPr>
            <a:xfrm>
              <a:off x="1953336" y="3598075"/>
              <a:ext cx="570990" cy="646331"/>
            </a:xfrm>
            <a:prstGeom prst="rect">
              <a:avLst/>
            </a:prstGeom>
            <a:noFill/>
          </p:spPr>
          <p:txBody>
            <a:bodyPr wrap="non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3600" b="1" dirty="0" smtClean="0">
                  <a:solidFill>
                    <a:prstClr val="black"/>
                  </a:solidFill>
                </a:rPr>
                <a:t>δ-</a:t>
              </a:r>
              <a:endParaRPr lang="el-GR" sz="3600" b="1" dirty="0">
                <a:solidFill>
                  <a:prstClr val="black"/>
                </a:solidFill>
              </a:endParaRPr>
            </a:p>
          </p:txBody>
        </p:sp>
        <p:sp>
          <p:nvSpPr>
            <p:cNvPr id="23" name="23 - TextBox"/>
            <p:cNvSpPr txBox="1"/>
            <p:nvPr/>
          </p:nvSpPr>
          <p:spPr>
            <a:xfrm rot="1555265">
              <a:off x="2346004" y="3267041"/>
              <a:ext cx="1079142" cy="923330"/>
            </a:xfrm>
            <a:prstGeom prst="rect">
              <a:avLst/>
            </a:prstGeom>
            <a:noFill/>
          </p:spPr>
          <p:txBody>
            <a:bodyPr wrap="non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5400" b="1" dirty="0" smtClean="0">
                  <a:solidFill>
                    <a:srgbClr val="C00000"/>
                  </a:solidFill>
                </a:rPr>
                <a:t>.... </a:t>
              </a:r>
              <a:endParaRPr lang="el-GR" sz="5400" b="1" dirty="0">
                <a:solidFill>
                  <a:srgbClr val="C00000"/>
                </a:solidFill>
              </a:endParaRPr>
            </a:p>
          </p:txBody>
        </p:sp>
        <p:pic>
          <p:nvPicPr>
            <p:cNvPr id="26" name="Picture 2" descr="D:\Dropbox\TEI\ΜΑΘΗΜΑΤΑ-ΕΡΓΑΣΤΗΡΙΑ\CHEM IMAGES_WIKIMEDIA COMMONS\Elektronskal_36a.png" title="Δυνάμεις Van der Waals στο άτομο του A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96042" y="3356992"/>
              <a:ext cx="1656184" cy="1607494"/>
            </a:xfrm>
            <a:prstGeom prst="rect">
              <a:avLst/>
            </a:prstGeom>
            <a:noFill/>
          </p:spPr>
        </p:pic>
        <p:sp>
          <p:nvSpPr>
            <p:cNvPr id="27" name="8 - TextBox"/>
            <p:cNvSpPr txBox="1"/>
            <p:nvPr/>
          </p:nvSpPr>
          <p:spPr>
            <a:xfrm>
              <a:off x="2951905" y="3718671"/>
              <a:ext cx="659155" cy="646331"/>
            </a:xfrm>
            <a:prstGeom prst="rect">
              <a:avLst/>
            </a:prstGeom>
            <a:noFill/>
          </p:spPr>
          <p:txBody>
            <a:bodyPr wrap="non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3600" b="1" dirty="0" smtClean="0">
                  <a:solidFill>
                    <a:prstClr val="black"/>
                  </a:solidFill>
                </a:rPr>
                <a:t>δ+</a:t>
              </a:r>
              <a:endParaRPr lang="el-GR" sz="3600" b="1" dirty="0">
                <a:solidFill>
                  <a:prstClr val="black"/>
                </a:solidFill>
              </a:endParaRPr>
            </a:p>
          </p:txBody>
        </p:sp>
        <p:sp>
          <p:nvSpPr>
            <p:cNvPr id="28" name="6 - TextBox"/>
            <p:cNvSpPr txBox="1"/>
            <p:nvPr/>
          </p:nvSpPr>
          <p:spPr>
            <a:xfrm>
              <a:off x="4935600" y="4041836"/>
              <a:ext cx="570990" cy="646331"/>
            </a:xfrm>
            <a:prstGeom prst="rect">
              <a:avLst/>
            </a:prstGeom>
            <a:noFill/>
          </p:spPr>
          <p:txBody>
            <a:bodyPr wrap="non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3600" b="1" dirty="0" smtClean="0">
                  <a:solidFill>
                    <a:prstClr val="black"/>
                  </a:solidFill>
                </a:rPr>
                <a:t>δ-</a:t>
              </a:r>
              <a:endParaRPr lang="el-GR" sz="3600" b="1" dirty="0">
                <a:solidFill>
                  <a:prstClr val="black"/>
                </a:solidFill>
              </a:endParaRPr>
            </a:p>
          </p:txBody>
        </p:sp>
        <p:sp>
          <p:nvSpPr>
            <p:cNvPr id="29" name="24 - TextBox"/>
            <p:cNvSpPr txBox="1"/>
            <p:nvPr/>
          </p:nvSpPr>
          <p:spPr>
            <a:xfrm rot="20136203">
              <a:off x="5264005" y="3521354"/>
              <a:ext cx="1079142" cy="923330"/>
            </a:xfrm>
            <a:prstGeom prst="rect">
              <a:avLst/>
            </a:prstGeom>
            <a:noFill/>
          </p:spPr>
          <p:txBody>
            <a:bodyPr wrap="non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5400" b="1" dirty="0" smtClean="0">
                  <a:solidFill>
                    <a:srgbClr val="C00000"/>
                  </a:solidFill>
                </a:rPr>
                <a:t>.... </a:t>
              </a:r>
              <a:endParaRPr lang="el-GR" sz="5400" b="1" dirty="0">
                <a:solidFill>
                  <a:srgbClr val="C00000"/>
                </a:solidFill>
              </a:endParaRPr>
            </a:p>
          </p:txBody>
        </p:sp>
        <p:pic>
          <p:nvPicPr>
            <p:cNvPr id="32" name="Picture 2" descr="D:\Dropbox\TEI\ΜΑΘΗΜΑΤΑ-ΕΡΓΑΣΤΗΡΙΑ\CHEM IMAGES_WIKIMEDIA COMMONS\Elektronskal_36a.png" title="Δυνάμεις Van der Waals στο άτομο του A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15153" y="3057318"/>
              <a:ext cx="1656184" cy="1607494"/>
            </a:xfrm>
            <a:prstGeom prst="rect">
              <a:avLst/>
            </a:prstGeom>
            <a:noFill/>
          </p:spPr>
        </p:pic>
        <p:sp>
          <p:nvSpPr>
            <p:cNvPr id="33" name="8 - TextBox"/>
            <p:cNvSpPr txBox="1"/>
            <p:nvPr/>
          </p:nvSpPr>
          <p:spPr>
            <a:xfrm>
              <a:off x="5934867" y="3395505"/>
              <a:ext cx="659155" cy="646331"/>
            </a:xfrm>
            <a:prstGeom prst="rect">
              <a:avLst/>
            </a:prstGeom>
            <a:noFill/>
          </p:spPr>
          <p:txBody>
            <a:bodyPr wrap="non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3600" b="1" dirty="0" smtClean="0">
                  <a:solidFill>
                    <a:prstClr val="black"/>
                  </a:solidFill>
                </a:rPr>
                <a:t>δ+</a:t>
              </a:r>
              <a:endParaRPr lang="el-GR" sz="3600" b="1" dirty="0">
                <a:solidFill>
                  <a:prstClr val="black"/>
                </a:solidFill>
              </a:endParaRPr>
            </a:p>
          </p:txBody>
        </p:sp>
        <p:sp>
          <p:nvSpPr>
            <p:cNvPr id="34" name="6 - TextBox"/>
            <p:cNvSpPr txBox="1"/>
            <p:nvPr/>
          </p:nvSpPr>
          <p:spPr>
            <a:xfrm>
              <a:off x="8022612" y="4208698"/>
              <a:ext cx="570990" cy="646331"/>
            </a:xfrm>
            <a:prstGeom prst="rect">
              <a:avLst/>
            </a:prstGeom>
            <a:noFill/>
          </p:spPr>
          <p:txBody>
            <a:bodyPr wrap="non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3600" b="1" dirty="0" smtClean="0">
                  <a:solidFill>
                    <a:prstClr val="black"/>
                  </a:solidFill>
                </a:rPr>
                <a:t>δ-</a:t>
              </a:r>
              <a:endParaRPr lang="el-GR" sz="3600" b="1" dirty="0">
                <a:solidFill>
                  <a:prstClr val="black"/>
                </a:solidFill>
              </a:endParaRPr>
            </a:p>
          </p:txBody>
        </p:sp>
      </p:gr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dirty="0">
              <a:solidFill>
                <a:prstClr val="black"/>
              </a:solidFill>
            </a:endParaRPr>
          </a:p>
        </p:txBody>
      </p:sp>
    </p:spTree>
    <p:extLst>
      <p:ext uri="{BB962C8B-B14F-4D97-AF65-F5344CB8AC3E}">
        <p14:creationId xmlns:p14="http://schemas.microsoft.com/office/powerpoint/2010/main" val="30886801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Εμφάνιση δυνάμεων διασποράς</a:t>
            </a:r>
            <a:endParaRPr lang="el-GR" dirty="0"/>
          </a:p>
        </p:txBody>
      </p:sp>
      <p:sp>
        <p:nvSpPr>
          <p:cNvPr id="7" name="6 - Έλλειψη"/>
          <p:cNvSpPr/>
          <p:nvPr/>
        </p:nvSpPr>
        <p:spPr>
          <a:xfrm>
            <a:off x="642910" y="2500306"/>
            <a:ext cx="1857388" cy="178595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b="1" dirty="0" smtClean="0">
                <a:solidFill>
                  <a:prstClr val="white"/>
                </a:solidFill>
              </a:rPr>
              <a:t>Μόριο</a:t>
            </a:r>
            <a:endParaRPr lang="el-GR" sz="2200" b="1" dirty="0">
              <a:solidFill>
                <a:prstClr val="white"/>
              </a:solidFill>
            </a:endParaRPr>
          </a:p>
        </p:txBody>
      </p:sp>
      <p:sp>
        <p:nvSpPr>
          <p:cNvPr id="3" name="2 - Θέση περιεχομένου"/>
          <p:cNvSpPr>
            <a:spLocks noGrp="1"/>
          </p:cNvSpPr>
          <p:nvPr>
            <p:ph idx="1"/>
          </p:nvPr>
        </p:nvSpPr>
        <p:spPr>
          <a:xfrm>
            <a:off x="2377919" y="2314580"/>
            <a:ext cx="4214842" cy="900106"/>
          </a:xfrm>
        </p:spPr>
        <p:txBody>
          <a:bodyPr>
            <a:normAutofit/>
          </a:bodyPr>
          <a:lstStyle/>
          <a:p>
            <a:pPr algn="ctr">
              <a:buNone/>
            </a:pPr>
            <a:r>
              <a:rPr lang="el-GR" sz="2400" dirty="0" smtClean="0"/>
              <a:t>Διαταραχή της συμμετρίας του φορτίου</a:t>
            </a:r>
            <a:endParaRPr lang="el-GR" sz="2400" dirty="0"/>
          </a:p>
        </p:txBody>
      </p:sp>
      <p:sp>
        <p:nvSpPr>
          <p:cNvPr id="8" name="7 - Δεξιό βέλος" title="βέλος με φορά δεξιά"/>
          <p:cNvSpPr/>
          <p:nvPr/>
        </p:nvSpPr>
        <p:spPr>
          <a:xfrm>
            <a:off x="3000364" y="3000372"/>
            <a:ext cx="2643206" cy="857256"/>
          </a:xfrm>
          <a:prstGeom prst="rightArrow">
            <a:avLst/>
          </a:prstGeom>
          <a:solidFill>
            <a:srgbClr val="82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grpSp>
        <p:nvGrpSpPr>
          <p:cNvPr id="12" name="Ομάδα 11"/>
          <p:cNvGrpSpPr/>
          <p:nvPr/>
        </p:nvGrpSpPr>
        <p:grpSpPr>
          <a:xfrm>
            <a:off x="6143636" y="2928934"/>
            <a:ext cx="2428892" cy="1000132"/>
            <a:chOff x="6143636" y="2928934"/>
            <a:chExt cx="2428892" cy="1000132"/>
          </a:xfrm>
        </p:grpSpPr>
        <p:sp>
          <p:nvSpPr>
            <p:cNvPr id="4" name="3 - Έλλειψη"/>
            <p:cNvSpPr/>
            <p:nvPr/>
          </p:nvSpPr>
          <p:spPr>
            <a:xfrm>
              <a:off x="6143636" y="2928934"/>
              <a:ext cx="2428892" cy="1000132"/>
            </a:xfrm>
            <a:prstGeom prst="ellipse">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b="1" dirty="0" smtClean="0">
                  <a:solidFill>
                    <a:prstClr val="white"/>
                  </a:solidFill>
                </a:rPr>
                <a:t>Μόριο</a:t>
              </a:r>
              <a:endParaRPr lang="el-GR" sz="2200" b="1" dirty="0">
                <a:solidFill>
                  <a:prstClr val="white"/>
                </a:solidFill>
              </a:endParaRPr>
            </a:p>
          </p:txBody>
        </p:sp>
        <p:sp>
          <p:nvSpPr>
            <p:cNvPr id="5" name="4 - TextBox"/>
            <p:cNvSpPr txBox="1"/>
            <p:nvPr/>
          </p:nvSpPr>
          <p:spPr>
            <a:xfrm>
              <a:off x="6286512" y="3214686"/>
              <a:ext cx="549634" cy="430887"/>
            </a:xfrm>
            <a:prstGeom prst="rect">
              <a:avLst/>
            </a:prstGeom>
            <a:noFill/>
          </p:spPr>
          <p:txBody>
            <a:bodyPr wrap="square" rtlCol="0">
              <a:spAutoFit/>
            </a:bodyPr>
            <a:lstStyle/>
            <a:p>
              <a:r>
                <a:rPr lang="el-GR" sz="2200" dirty="0" smtClean="0">
                  <a:solidFill>
                    <a:prstClr val="black"/>
                  </a:solidFill>
                  <a:latin typeface="Calibri"/>
                </a:rPr>
                <a:t>δ+</a:t>
              </a:r>
              <a:endParaRPr lang="el-GR" sz="2200" dirty="0">
                <a:solidFill>
                  <a:prstClr val="black"/>
                </a:solidFill>
                <a:latin typeface="Calibri"/>
              </a:endParaRPr>
            </a:p>
          </p:txBody>
        </p:sp>
        <p:sp>
          <p:nvSpPr>
            <p:cNvPr id="6" name="5 - TextBox"/>
            <p:cNvSpPr txBox="1"/>
            <p:nvPr/>
          </p:nvSpPr>
          <p:spPr>
            <a:xfrm>
              <a:off x="7929586" y="3214686"/>
              <a:ext cx="503516" cy="430887"/>
            </a:xfrm>
            <a:prstGeom prst="rect">
              <a:avLst/>
            </a:prstGeom>
            <a:noFill/>
          </p:spPr>
          <p:txBody>
            <a:bodyPr wrap="square" rtlCol="0">
              <a:spAutoFit/>
            </a:bodyPr>
            <a:lstStyle/>
            <a:p>
              <a:r>
                <a:rPr lang="el-GR" sz="2200" dirty="0" smtClean="0">
                  <a:solidFill>
                    <a:prstClr val="white"/>
                  </a:solidFill>
                  <a:latin typeface="Calibri"/>
                </a:rPr>
                <a:t>δ-</a:t>
              </a:r>
              <a:endParaRPr lang="el-GR" sz="2200" dirty="0">
                <a:solidFill>
                  <a:prstClr val="white"/>
                </a:solidFill>
                <a:latin typeface="Calibri"/>
              </a:endParaRPr>
            </a:p>
          </p:txBody>
        </p:sp>
      </p:grpSp>
      <p:sp>
        <p:nvSpPr>
          <p:cNvPr id="9" name="8 - TextBox"/>
          <p:cNvSpPr txBox="1"/>
          <p:nvPr/>
        </p:nvSpPr>
        <p:spPr>
          <a:xfrm>
            <a:off x="142844" y="4572008"/>
            <a:ext cx="2928958" cy="1569660"/>
          </a:xfrm>
          <a:prstGeom prst="rect">
            <a:avLst/>
          </a:prstGeom>
          <a:noFill/>
        </p:spPr>
        <p:txBody>
          <a:bodyPr wrap="square" rtlCol="0">
            <a:spAutoFit/>
          </a:bodyPr>
          <a:lstStyle/>
          <a:p>
            <a:pPr algn="ctr"/>
            <a:r>
              <a:rPr lang="el-GR" sz="2400" dirty="0" smtClean="0">
                <a:solidFill>
                  <a:prstClr val="black"/>
                </a:solidFill>
                <a:latin typeface="Calibri"/>
              </a:rPr>
              <a:t>Αρχικά:</a:t>
            </a:r>
          </a:p>
          <a:p>
            <a:pPr algn="ctr"/>
            <a:r>
              <a:rPr lang="el-GR" sz="2400" dirty="0" smtClean="0">
                <a:solidFill>
                  <a:prstClr val="black"/>
                </a:solidFill>
                <a:latin typeface="Calibri"/>
              </a:rPr>
              <a:t>Συμμετρικά ή «σφαιρικά» κατανεμημένο φορτίο</a:t>
            </a:r>
            <a:endParaRPr lang="el-GR" sz="2400" dirty="0">
              <a:solidFill>
                <a:prstClr val="black"/>
              </a:solidFill>
              <a:latin typeface="Calibri"/>
            </a:endParaRPr>
          </a:p>
        </p:txBody>
      </p:sp>
      <p:sp>
        <p:nvSpPr>
          <p:cNvPr id="10" name="9 - TextBox"/>
          <p:cNvSpPr txBox="1"/>
          <p:nvPr/>
        </p:nvSpPr>
        <p:spPr>
          <a:xfrm>
            <a:off x="5857884" y="4572008"/>
            <a:ext cx="2928958" cy="1200329"/>
          </a:xfrm>
          <a:prstGeom prst="rect">
            <a:avLst/>
          </a:prstGeom>
          <a:noFill/>
        </p:spPr>
        <p:txBody>
          <a:bodyPr wrap="square" rtlCol="0">
            <a:spAutoFit/>
          </a:bodyPr>
          <a:lstStyle/>
          <a:p>
            <a:pPr algn="ctr"/>
            <a:r>
              <a:rPr lang="el-GR" sz="2400" dirty="0" smtClean="0">
                <a:solidFill>
                  <a:prstClr val="black"/>
                </a:solidFill>
                <a:latin typeface="Calibri"/>
              </a:rPr>
              <a:t>Τελικά:</a:t>
            </a:r>
          </a:p>
          <a:p>
            <a:pPr algn="ctr"/>
            <a:r>
              <a:rPr lang="el-GR" sz="2400" dirty="0" smtClean="0">
                <a:solidFill>
                  <a:prstClr val="black"/>
                </a:solidFill>
                <a:latin typeface="Calibri"/>
              </a:rPr>
              <a:t>ασύμμετρα κατανεμημένο φορτίο</a:t>
            </a:r>
            <a:endParaRPr lang="el-GR" sz="2400" dirty="0">
              <a:solidFill>
                <a:prstClr val="black"/>
              </a:solidFill>
              <a:latin typeface="Calibri"/>
            </a:endParaRPr>
          </a:p>
        </p:txBody>
      </p:sp>
      <p:sp>
        <p:nvSpPr>
          <p:cNvPr id="11" name="Θέση αριθμού διαφάνειας 10"/>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dirty="0">
              <a:solidFill>
                <a:prstClr val="black"/>
              </a:solidFill>
            </a:endParaRPr>
          </a:p>
        </p:txBody>
      </p:sp>
    </p:spTree>
    <p:extLst>
      <p:ext uri="{BB962C8B-B14F-4D97-AF65-F5344CB8AC3E}">
        <p14:creationId xmlns:p14="http://schemas.microsoft.com/office/powerpoint/2010/main" val="40522687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Δυνάμεις διασποράς </a:t>
            </a:r>
            <a:r>
              <a:rPr lang="en-US" dirty="0" smtClean="0"/>
              <a:t>London</a:t>
            </a:r>
            <a:r>
              <a:rPr lang="el-GR" dirty="0" smtClean="0"/>
              <a:t> </a:t>
            </a:r>
            <a:r>
              <a:rPr lang="el-GR" sz="3200" b="0" dirty="0" smtClean="0"/>
              <a:t>(1 από 2)</a:t>
            </a:r>
            <a:endParaRPr lang="el-GR" sz="3200" b="0" dirty="0"/>
          </a:p>
        </p:txBody>
      </p:sp>
      <p:sp>
        <p:nvSpPr>
          <p:cNvPr id="3" name="2 - Θέση περιεχομένου"/>
          <p:cNvSpPr>
            <a:spLocks noGrp="1"/>
          </p:cNvSpPr>
          <p:nvPr>
            <p:ph idx="1"/>
          </p:nvPr>
        </p:nvSpPr>
        <p:spPr>
          <a:xfrm>
            <a:off x="611560" y="1556792"/>
            <a:ext cx="4896544" cy="3024336"/>
          </a:xfrm>
        </p:spPr>
        <p:txBody>
          <a:bodyPr>
            <a:normAutofit/>
          </a:bodyPr>
          <a:lstStyle/>
          <a:p>
            <a:pPr>
              <a:lnSpc>
                <a:spcPct val="120000"/>
              </a:lnSpc>
              <a:spcBef>
                <a:spcPts val="1800"/>
              </a:spcBef>
            </a:pPr>
            <a:r>
              <a:rPr lang="el-GR" sz="2400" dirty="0" smtClean="0"/>
              <a:t>Οι δυνάμεις που ασκούνται στα εξ επαγωγής δίπολα μεταξύ μη πολικών μορίων καλούνται δυνάμεις διασποράς </a:t>
            </a:r>
            <a:r>
              <a:rPr lang="en-US" sz="2400" dirty="0" smtClean="0"/>
              <a:t>London</a:t>
            </a:r>
            <a:r>
              <a:rPr lang="el-GR" sz="2400" dirty="0" smtClean="0"/>
              <a:t>.</a:t>
            </a:r>
            <a:endParaRPr lang="en-US" sz="2400" dirty="0" smtClean="0"/>
          </a:p>
        </p:txBody>
      </p:sp>
      <p:pic>
        <p:nvPicPr>
          <p:cNvPr id="96258" name="Picture 2" descr="ο χημικός Fritz London " title="London"/>
          <p:cNvPicPr>
            <a:picLocks noChangeAspect="1" noChangeArrowheads="1"/>
          </p:cNvPicPr>
          <p:nvPr/>
        </p:nvPicPr>
        <p:blipFill>
          <a:blip r:embed="rId3"/>
          <a:srcRect/>
          <a:stretch>
            <a:fillRect/>
          </a:stretch>
        </p:blipFill>
        <p:spPr bwMode="auto">
          <a:xfrm>
            <a:off x="5796136" y="1628800"/>
            <a:ext cx="2649894" cy="3312368"/>
          </a:xfrm>
          <a:prstGeom prst="rect">
            <a:avLst/>
          </a:prstGeom>
          <a:noFill/>
          <a:ln>
            <a:solidFill>
              <a:schemeClr val="tx1"/>
            </a:solidFill>
          </a:ln>
        </p:spPr>
      </p:pic>
      <p:sp>
        <p:nvSpPr>
          <p:cNvPr id="6" name="Ορθογώνιο 5"/>
          <p:cNvSpPr/>
          <p:nvPr/>
        </p:nvSpPr>
        <p:spPr>
          <a:xfrm>
            <a:off x="5816078" y="4982606"/>
            <a:ext cx="2610010" cy="369332"/>
          </a:xfrm>
          <a:prstGeom prst="rect">
            <a:avLst/>
          </a:prstGeom>
        </p:spPr>
        <p:txBody>
          <a:bodyPr wrap="none">
            <a:spAutoFit/>
          </a:bodyPr>
          <a:lstStyle/>
          <a:p>
            <a:r>
              <a:rPr lang="el-GR" dirty="0">
                <a:solidFill>
                  <a:prstClr val="black"/>
                </a:solidFill>
                <a:latin typeface="Calibri"/>
              </a:rPr>
              <a:t>(</a:t>
            </a:r>
            <a:r>
              <a:rPr lang="en-US" dirty="0">
                <a:solidFill>
                  <a:prstClr val="black"/>
                </a:solidFill>
                <a:latin typeface="Calibri"/>
              </a:rPr>
              <a:t>Fritz London 1900-1954)</a:t>
            </a:r>
            <a:r>
              <a:rPr lang="el-GR" dirty="0">
                <a:solidFill>
                  <a:prstClr val="black"/>
                </a:solidFill>
                <a:latin typeface="Calibri"/>
              </a:rPr>
              <a:t>.</a:t>
            </a:r>
            <a:endParaRPr lang="el-GR" dirty="0">
              <a:solidFill>
                <a:prstClr val="black"/>
              </a:solidFill>
            </a:endParaRPr>
          </a:p>
        </p:txBody>
      </p:sp>
      <p:sp>
        <p:nvSpPr>
          <p:cNvPr id="8" name="Rectangle 3"/>
          <p:cNvSpPr>
            <a:spLocks noChangeArrowheads="1"/>
          </p:cNvSpPr>
          <p:nvPr/>
        </p:nvSpPr>
        <p:spPr bwMode="auto">
          <a:xfrm>
            <a:off x="5560535" y="5351938"/>
            <a:ext cx="31210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aseline="-25000">
                <a:solidFill>
                  <a:schemeClr val="tx1"/>
                </a:solidFill>
                <a:latin typeface="Verdana" panose="020B0604030504040204" pitchFamily="34" charset="0"/>
              </a:defRPr>
            </a:lvl1pPr>
            <a:lvl2pPr marL="742950" indent="-285750" eaLnBrk="0" hangingPunct="0">
              <a:defRPr baseline="-25000">
                <a:solidFill>
                  <a:schemeClr val="tx1"/>
                </a:solidFill>
                <a:latin typeface="Verdana" panose="020B0604030504040204" pitchFamily="34" charset="0"/>
              </a:defRPr>
            </a:lvl2pPr>
            <a:lvl3pPr marL="1143000" indent="-228600" eaLnBrk="0" hangingPunct="0">
              <a:defRPr baseline="-25000">
                <a:solidFill>
                  <a:schemeClr val="tx1"/>
                </a:solidFill>
                <a:latin typeface="Verdana" panose="020B0604030504040204" pitchFamily="34" charset="0"/>
              </a:defRPr>
            </a:lvl3pPr>
            <a:lvl4pPr marL="1600200" indent="-228600" eaLnBrk="0" hangingPunct="0">
              <a:defRPr baseline="-25000">
                <a:solidFill>
                  <a:schemeClr val="tx1"/>
                </a:solidFill>
                <a:latin typeface="Verdana" panose="020B0604030504040204" pitchFamily="34" charset="0"/>
              </a:defRPr>
            </a:lvl4pPr>
            <a:lvl5pPr marL="2057400" indent="-228600" eaLnBrk="0" hangingPunct="0">
              <a:defRPr baseline="-25000">
                <a:solidFill>
                  <a:schemeClr val="tx1"/>
                </a:solidFill>
                <a:latin typeface="Verdana" panose="020B0604030504040204" pitchFamily="34" charset="0"/>
              </a:defRPr>
            </a:lvl5pPr>
            <a:lvl6pPr marL="2514600" indent="-228600" eaLnBrk="0" fontAlgn="base" hangingPunct="0">
              <a:spcBef>
                <a:spcPct val="0"/>
              </a:spcBef>
              <a:spcAft>
                <a:spcPct val="0"/>
              </a:spcAft>
              <a:defRPr baseline="-25000">
                <a:solidFill>
                  <a:schemeClr val="tx1"/>
                </a:solidFill>
                <a:latin typeface="Verdana" panose="020B0604030504040204" pitchFamily="34" charset="0"/>
              </a:defRPr>
            </a:lvl6pPr>
            <a:lvl7pPr marL="2971800" indent="-228600" eaLnBrk="0" fontAlgn="base" hangingPunct="0">
              <a:spcBef>
                <a:spcPct val="0"/>
              </a:spcBef>
              <a:spcAft>
                <a:spcPct val="0"/>
              </a:spcAft>
              <a:defRPr baseline="-25000">
                <a:solidFill>
                  <a:schemeClr val="tx1"/>
                </a:solidFill>
                <a:latin typeface="Verdana" panose="020B0604030504040204" pitchFamily="34" charset="0"/>
              </a:defRPr>
            </a:lvl7pPr>
            <a:lvl8pPr marL="3429000" indent="-228600" eaLnBrk="0" fontAlgn="base" hangingPunct="0">
              <a:spcBef>
                <a:spcPct val="0"/>
              </a:spcBef>
              <a:spcAft>
                <a:spcPct val="0"/>
              </a:spcAft>
              <a:defRPr baseline="-25000">
                <a:solidFill>
                  <a:schemeClr val="tx1"/>
                </a:solidFill>
                <a:latin typeface="Verdana" panose="020B0604030504040204" pitchFamily="34" charset="0"/>
              </a:defRPr>
            </a:lvl8pPr>
            <a:lvl9pPr marL="3886200" indent="-228600" eaLnBrk="0" fontAlgn="base" hangingPunct="0">
              <a:spcBef>
                <a:spcPct val="0"/>
              </a:spcBef>
              <a:spcAft>
                <a:spcPct val="0"/>
              </a:spcAft>
              <a:defRPr baseline="-25000">
                <a:solidFill>
                  <a:schemeClr val="tx1"/>
                </a:solidFill>
                <a:latin typeface="Verdana" panose="020B0604030504040204" pitchFamily="34" charset="0"/>
              </a:defRPr>
            </a:lvl9pPr>
          </a:lstStyle>
          <a:p>
            <a:pPr algn="ctr" eaLnBrk="1" hangingPunct="1"/>
            <a:r>
              <a:rPr lang="en-US" sz="1200" baseline="0" dirty="0" smtClean="0">
                <a:solidFill>
                  <a:srgbClr val="595959"/>
                </a:solidFill>
                <a:latin typeface="Calibri"/>
              </a:rPr>
              <a:t>“</a:t>
            </a:r>
            <a:r>
              <a:rPr lang="en-US" sz="1200" baseline="0" dirty="0">
                <a:solidFill>
                  <a:prstClr val="black"/>
                </a:solidFill>
                <a:latin typeface="Calibri"/>
                <a:hlinkClick r:id="rId4"/>
              </a:rPr>
              <a:t>London,Fritz 1928 </a:t>
            </a:r>
            <a:r>
              <a:rPr lang="en-US" sz="1200" baseline="0" dirty="0" smtClean="0">
                <a:solidFill>
                  <a:prstClr val="black"/>
                </a:solidFill>
                <a:latin typeface="Calibri"/>
                <a:hlinkClick r:id="rId4"/>
              </a:rPr>
              <a:t>München</a:t>
            </a:r>
            <a:r>
              <a:rPr lang="en-US" sz="1200" baseline="0" dirty="0" smtClean="0">
                <a:solidFill>
                  <a:srgbClr val="595959"/>
                </a:solidFill>
                <a:latin typeface="Calibri"/>
              </a:rPr>
              <a:t>”, </a:t>
            </a:r>
            <a:r>
              <a:rPr lang="en-US" sz="1200" baseline="0" dirty="0">
                <a:solidFill>
                  <a:srgbClr val="595959"/>
                </a:solidFill>
                <a:latin typeface="Calibri"/>
              </a:rPr>
              <a:t> </a:t>
            </a:r>
          </a:p>
          <a:p>
            <a:pPr algn="ctr" eaLnBrk="1" hangingPunct="1"/>
            <a:r>
              <a:rPr lang="el-GR" sz="1200" baseline="0" dirty="0" smtClean="0">
                <a:solidFill>
                  <a:srgbClr val="595959"/>
                </a:solidFill>
                <a:latin typeface="Calibri"/>
              </a:rPr>
              <a:t>από</a:t>
            </a:r>
            <a:r>
              <a:rPr lang="en-US" sz="1200" baseline="0" dirty="0">
                <a:solidFill>
                  <a:srgbClr val="595959"/>
                </a:solidFill>
                <a:latin typeface="Calibri"/>
              </a:rPr>
              <a:t> </a:t>
            </a:r>
            <a:r>
              <a:rPr lang="en-US" sz="1200" baseline="0" dirty="0">
                <a:solidFill>
                  <a:prstClr val="black"/>
                </a:solidFill>
                <a:latin typeface="Calibri"/>
                <a:hlinkClick r:id="rId5" tooltip="User:GFHund"/>
              </a:rPr>
              <a:t>GFHund</a:t>
            </a:r>
            <a:r>
              <a:rPr lang="en-US" sz="1200" baseline="0" dirty="0" smtClean="0">
                <a:solidFill>
                  <a:srgbClr val="595959"/>
                </a:solidFill>
                <a:latin typeface="Calibri"/>
              </a:rPr>
              <a:t> </a:t>
            </a:r>
            <a:r>
              <a:rPr lang="el-GR" sz="1200" baseline="0" dirty="0" smtClean="0">
                <a:solidFill>
                  <a:srgbClr val="595959"/>
                </a:solidFill>
                <a:latin typeface="Calibri"/>
              </a:rPr>
              <a:t>διαθέσιμο με άδεια</a:t>
            </a:r>
            <a:r>
              <a:rPr lang="en-US" sz="1200" baseline="0" dirty="0" smtClean="0">
                <a:solidFill>
                  <a:srgbClr val="595959"/>
                </a:solidFill>
                <a:latin typeface="Calibri"/>
              </a:rPr>
              <a:t> </a:t>
            </a:r>
            <a:r>
              <a:rPr lang="en-US" sz="1200" baseline="0" dirty="0">
                <a:solidFill>
                  <a:srgbClr val="595959"/>
                </a:solidFill>
                <a:latin typeface="Calibri"/>
                <a:hlinkClick r:id="rId6"/>
              </a:rPr>
              <a:t>CC BY 3.0</a:t>
            </a:r>
            <a:endParaRPr lang="en-US" sz="1200" baseline="0" dirty="0">
              <a:solidFill>
                <a:srgbClr val="595959"/>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dirty="0">
              <a:solidFill>
                <a:prstClr val="black"/>
              </a:solidFill>
            </a:endParaRPr>
          </a:p>
        </p:txBody>
      </p:sp>
    </p:spTree>
    <p:extLst>
      <p:ext uri="{BB962C8B-B14F-4D97-AF65-F5344CB8AC3E}">
        <p14:creationId xmlns:p14="http://schemas.microsoft.com/office/powerpoint/2010/main" val="35050308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Δυνάμεις διασποράς </a:t>
            </a:r>
            <a:r>
              <a:rPr lang="en-US" dirty="0" smtClean="0"/>
              <a:t>London</a:t>
            </a:r>
            <a:r>
              <a:rPr lang="el-GR" dirty="0" smtClean="0"/>
              <a:t> </a:t>
            </a:r>
            <a:r>
              <a:rPr lang="el-GR" sz="3200" b="0" dirty="0" smtClean="0"/>
              <a:t>(2 </a:t>
            </a:r>
            <a:r>
              <a:rPr lang="el-GR" sz="3200" b="0" dirty="0"/>
              <a:t>από 2)</a:t>
            </a:r>
            <a:endParaRPr lang="el-GR" sz="3200" dirty="0"/>
          </a:p>
        </p:txBody>
      </p:sp>
      <p:sp>
        <p:nvSpPr>
          <p:cNvPr id="3" name="2 - Θέση περιεχομένου"/>
          <p:cNvSpPr>
            <a:spLocks noGrp="1"/>
          </p:cNvSpPr>
          <p:nvPr>
            <p:ph idx="1"/>
          </p:nvPr>
        </p:nvSpPr>
        <p:spPr>
          <a:xfrm>
            <a:off x="233348" y="1628800"/>
            <a:ext cx="4464496" cy="4525963"/>
          </a:xfrm>
        </p:spPr>
        <p:txBody>
          <a:bodyPr>
            <a:normAutofit/>
          </a:bodyPr>
          <a:lstStyle/>
          <a:p>
            <a:pPr>
              <a:lnSpc>
                <a:spcPct val="114000"/>
              </a:lnSpc>
              <a:spcBef>
                <a:spcPts val="1200"/>
              </a:spcBef>
            </a:pPr>
            <a:r>
              <a:rPr lang="el-GR" sz="2400" dirty="0" smtClean="0"/>
              <a:t>Οι δυνάμεις διασποράς </a:t>
            </a:r>
            <a:r>
              <a:rPr lang="en-US" sz="2400" dirty="0" smtClean="0"/>
              <a:t>London </a:t>
            </a:r>
            <a:r>
              <a:rPr lang="el-GR" sz="2400" dirty="0" smtClean="0"/>
              <a:t>είναι εντονότερες όταν η εξωτερική επιφάνεια του μορίου είναι μεγαλύτερη.</a:t>
            </a:r>
            <a:endParaRPr lang="en-US" sz="2400" dirty="0" smtClean="0"/>
          </a:p>
          <a:p>
            <a:pPr>
              <a:lnSpc>
                <a:spcPct val="114000"/>
              </a:lnSpc>
              <a:spcBef>
                <a:spcPts val="1200"/>
              </a:spcBef>
            </a:pPr>
            <a:r>
              <a:rPr lang="el-GR" sz="2400" dirty="0" smtClean="0"/>
              <a:t>Γιαυτό το </a:t>
            </a:r>
            <a:r>
              <a:rPr lang="el-GR" sz="2400" b="1" dirty="0" smtClean="0"/>
              <a:t>Ήλιο</a:t>
            </a:r>
            <a:r>
              <a:rPr lang="el-GR" sz="2400" dirty="0" smtClean="0"/>
              <a:t> (το μικρότερο μόριο, Ζ=2)) υγροποιείται δύσκολα, στους 4Κ (ή -269°</a:t>
            </a:r>
            <a:r>
              <a:rPr lang="en-US" sz="2400" dirty="0" smtClean="0"/>
              <a:t>C</a:t>
            </a:r>
            <a:r>
              <a:rPr lang="el-GR" sz="2400" dirty="0" smtClean="0"/>
              <a:t>), ενώ το </a:t>
            </a:r>
            <a:r>
              <a:rPr lang="el-GR" sz="2400" b="1" dirty="0" smtClean="0"/>
              <a:t>Ξένο</a:t>
            </a:r>
            <a:r>
              <a:rPr lang="el-GR" sz="2400" dirty="0" smtClean="0"/>
              <a:t> (Ζ=54) στους 165Κ ή -108°</a:t>
            </a:r>
            <a:r>
              <a:rPr lang="en-US" sz="2400" dirty="0" smtClean="0"/>
              <a:t>C</a:t>
            </a:r>
            <a:r>
              <a:rPr lang="el-GR" sz="2400" dirty="0" smtClean="0"/>
              <a:t>).</a:t>
            </a:r>
          </a:p>
        </p:txBody>
      </p:sp>
      <p:pic>
        <p:nvPicPr>
          <p:cNvPr id="4" name="Picture 4" descr="υγροποιημένο ήλιο" title="Δυνάμεις διασποράς London "/>
          <p:cNvPicPr>
            <a:picLocks noChangeAspect="1" noChangeArrowheads="1"/>
          </p:cNvPicPr>
          <p:nvPr/>
        </p:nvPicPr>
        <p:blipFill>
          <a:blip r:embed="rId2"/>
          <a:srcRect/>
          <a:stretch>
            <a:fillRect/>
          </a:stretch>
        </p:blipFill>
        <p:spPr bwMode="auto">
          <a:xfrm>
            <a:off x="4697844" y="1844824"/>
            <a:ext cx="4446156" cy="2389810"/>
          </a:xfrm>
          <a:prstGeom prst="rect">
            <a:avLst/>
          </a:prstGeom>
          <a:noFill/>
          <a:ln>
            <a:solidFill>
              <a:schemeClr val="tx1"/>
            </a:solidFill>
          </a:ln>
        </p:spPr>
      </p:pic>
      <p:sp>
        <p:nvSpPr>
          <p:cNvPr id="6" name="Rectangle 3"/>
          <p:cNvSpPr>
            <a:spLocks noChangeArrowheads="1"/>
          </p:cNvSpPr>
          <p:nvPr/>
        </p:nvSpPr>
        <p:spPr bwMode="auto">
          <a:xfrm>
            <a:off x="5370197" y="4365104"/>
            <a:ext cx="31014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aseline="-25000">
                <a:solidFill>
                  <a:schemeClr val="tx1"/>
                </a:solidFill>
                <a:latin typeface="Verdana" panose="020B0604030504040204" pitchFamily="34" charset="0"/>
              </a:defRPr>
            </a:lvl1pPr>
            <a:lvl2pPr marL="742950" indent="-285750" eaLnBrk="0" hangingPunct="0">
              <a:defRPr baseline="-25000">
                <a:solidFill>
                  <a:schemeClr val="tx1"/>
                </a:solidFill>
                <a:latin typeface="Verdana" panose="020B0604030504040204" pitchFamily="34" charset="0"/>
              </a:defRPr>
            </a:lvl2pPr>
            <a:lvl3pPr marL="1143000" indent="-228600" eaLnBrk="0" hangingPunct="0">
              <a:defRPr baseline="-25000">
                <a:solidFill>
                  <a:schemeClr val="tx1"/>
                </a:solidFill>
                <a:latin typeface="Verdana" panose="020B0604030504040204" pitchFamily="34" charset="0"/>
              </a:defRPr>
            </a:lvl3pPr>
            <a:lvl4pPr marL="1600200" indent="-228600" eaLnBrk="0" hangingPunct="0">
              <a:defRPr baseline="-25000">
                <a:solidFill>
                  <a:schemeClr val="tx1"/>
                </a:solidFill>
                <a:latin typeface="Verdana" panose="020B0604030504040204" pitchFamily="34" charset="0"/>
              </a:defRPr>
            </a:lvl4pPr>
            <a:lvl5pPr marL="2057400" indent="-228600" eaLnBrk="0" hangingPunct="0">
              <a:defRPr baseline="-25000">
                <a:solidFill>
                  <a:schemeClr val="tx1"/>
                </a:solidFill>
                <a:latin typeface="Verdana" panose="020B0604030504040204" pitchFamily="34" charset="0"/>
              </a:defRPr>
            </a:lvl5pPr>
            <a:lvl6pPr marL="2514600" indent="-228600" eaLnBrk="0" fontAlgn="base" hangingPunct="0">
              <a:spcBef>
                <a:spcPct val="0"/>
              </a:spcBef>
              <a:spcAft>
                <a:spcPct val="0"/>
              </a:spcAft>
              <a:defRPr baseline="-25000">
                <a:solidFill>
                  <a:schemeClr val="tx1"/>
                </a:solidFill>
                <a:latin typeface="Verdana" panose="020B0604030504040204" pitchFamily="34" charset="0"/>
              </a:defRPr>
            </a:lvl6pPr>
            <a:lvl7pPr marL="2971800" indent="-228600" eaLnBrk="0" fontAlgn="base" hangingPunct="0">
              <a:spcBef>
                <a:spcPct val="0"/>
              </a:spcBef>
              <a:spcAft>
                <a:spcPct val="0"/>
              </a:spcAft>
              <a:defRPr baseline="-25000">
                <a:solidFill>
                  <a:schemeClr val="tx1"/>
                </a:solidFill>
                <a:latin typeface="Verdana" panose="020B0604030504040204" pitchFamily="34" charset="0"/>
              </a:defRPr>
            </a:lvl7pPr>
            <a:lvl8pPr marL="3429000" indent="-228600" eaLnBrk="0" fontAlgn="base" hangingPunct="0">
              <a:spcBef>
                <a:spcPct val="0"/>
              </a:spcBef>
              <a:spcAft>
                <a:spcPct val="0"/>
              </a:spcAft>
              <a:defRPr baseline="-25000">
                <a:solidFill>
                  <a:schemeClr val="tx1"/>
                </a:solidFill>
                <a:latin typeface="Verdana" panose="020B0604030504040204" pitchFamily="34" charset="0"/>
              </a:defRPr>
            </a:lvl8pPr>
            <a:lvl9pPr marL="3886200" indent="-228600" eaLnBrk="0" fontAlgn="base" hangingPunct="0">
              <a:spcBef>
                <a:spcPct val="0"/>
              </a:spcBef>
              <a:spcAft>
                <a:spcPct val="0"/>
              </a:spcAft>
              <a:defRPr baseline="-25000">
                <a:solidFill>
                  <a:schemeClr val="tx1"/>
                </a:solidFill>
                <a:latin typeface="Verdana" panose="020B0604030504040204" pitchFamily="34" charset="0"/>
              </a:defRPr>
            </a:lvl9pPr>
          </a:lstStyle>
          <a:p>
            <a:pPr algn="ctr" eaLnBrk="1" hangingPunct="1"/>
            <a:r>
              <a:rPr lang="en-US" sz="1200" baseline="0" dirty="0" smtClean="0">
                <a:solidFill>
                  <a:srgbClr val="595959"/>
                </a:solidFill>
                <a:latin typeface="Calibri" panose="020F0502020204030204" pitchFamily="34" charset="0"/>
              </a:rPr>
              <a:t>“</a:t>
            </a:r>
            <a:r>
              <a:rPr lang="nl-NL" sz="1200" baseline="0" dirty="0">
                <a:solidFill>
                  <a:srgbClr val="595959"/>
                </a:solidFill>
                <a:latin typeface="Calibri" panose="020F0502020204030204" pitchFamily="34" charset="0"/>
                <a:hlinkClick r:id="rId3"/>
              </a:rPr>
              <a:t>2 Helium</a:t>
            </a:r>
            <a:r>
              <a:rPr lang="en-US" sz="1200" baseline="0" dirty="0" smtClean="0">
                <a:solidFill>
                  <a:srgbClr val="595959"/>
                </a:solidFill>
                <a:latin typeface="Calibri" panose="020F0502020204030204" pitchFamily="34" charset="0"/>
              </a:rPr>
              <a:t>”, </a:t>
            </a:r>
            <a:r>
              <a:rPr lang="en-US" sz="1200" baseline="0" dirty="0">
                <a:solidFill>
                  <a:srgbClr val="595959"/>
                </a:solidFill>
                <a:latin typeface="Calibri" panose="020F0502020204030204" pitchFamily="34" charset="0"/>
              </a:rPr>
              <a:t> </a:t>
            </a:r>
            <a:r>
              <a:rPr lang="el-GR" sz="1200" baseline="0" dirty="0" smtClean="0">
                <a:solidFill>
                  <a:srgbClr val="595959"/>
                </a:solidFill>
                <a:latin typeface="Calibri" panose="020F0502020204030204" pitchFamily="34" charset="0"/>
              </a:rPr>
              <a:t>από</a:t>
            </a:r>
            <a:r>
              <a:rPr lang="en-US" sz="1200" baseline="0" dirty="0">
                <a:solidFill>
                  <a:srgbClr val="595959"/>
                </a:solidFill>
                <a:latin typeface="Calibri" panose="020F0502020204030204" pitchFamily="34" charset="0"/>
              </a:rPr>
              <a:t> </a:t>
            </a:r>
            <a:r>
              <a:rPr lang="en-US" sz="1200" baseline="0" dirty="0">
                <a:solidFill>
                  <a:srgbClr val="595959"/>
                </a:solidFill>
                <a:latin typeface="Calibri" panose="020F0502020204030204" pitchFamily="34" charset="0"/>
                <a:hlinkClick r:id="rId4"/>
              </a:rPr>
              <a:t>File Upload Bot (Magnus Manske)</a:t>
            </a:r>
            <a:r>
              <a:rPr lang="el-GR" sz="1200" baseline="0" dirty="0" smtClean="0">
                <a:solidFill>
                  <a:srgbClr val="595959"/>
                </a:solidFill>
                <a:latin typeface="Calibri" panose="020F0502020204030204" pitchFamily="34" charset="0"/>
                <a:hlinkClick r:id="rId4"/>
              </a:rPr>
              <a:t> </a:t>
            </a:r>
            <a:r>
              <a:rPr lang="el-GR" sz="1200" baseline="0" dirty="0" smtClean="0">
                <a:solidFill>
                  <a:srgbClr val="595959"/>
                </a:solidFill>
                <a:latin typeface="Calibri" panose="020F0502020204030204" pitchFamily="34" charset="0"/>
              </a:rPr>
              <a:t>διαθέσιμο ως κοινό κτήμα</a:t>
            </a:r>
            <a:endParaRPr lang="en-US" sz="1200" baseline="0" dirty="0">
              <a:solidFill>
                <a:srgbClr val="595959"/>
              </a:solidFill>
              <a:latin typeface="Calibri" panose="020F0502020204030204" pitchFamily="34" charset="0"/>
            </a:endParaRPr>
          </a:p>
        </p:txBody>
      </p:sp>
      <p:sp>
        <p:nvSpPr>
          <p:cNvPr id="7" name="Θέση αριθμού διαφάνειας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dirty="0">
              <a:solidFill>
                <a:prstClr val="black"/>
              </a:solidFill>
            </a:endParaRPr>
          </a:p>
        </p:txBody>
      </p:sp>
    </p:spTree>
    <p:extLst>
      <p:ext uri="{BB962C8B-B14F-4D97-AF65-F5344CB8AC3E}">
        <p14:creationId xmlns:p14="http://schemas.microsoft.com/office/powerpoint/2010/main" val="41078063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Autofit/>
          </a:bodyPr>
          <a:lstStyle/>
          <a:p>
            <a:r>
              <a:rPr lang="el-GR" dirty="0" smtClean="0"/>
              <a:t>Συμπερασματικά : εξ επαγωγής δίπολα στα ευγενή αέρια</a:t>
            </a:r>
          </a:p>
        </p:txBody>
      </p:sp>
      <p:sp>
        <p:nvSpPr>
          <p:cNvPr id="8195" name="Rectangle 3"/>
          <p:cNvSpPr>
            <a:spLocks noGrp="1" noChangeArrowheads="1"/>
          </p:cNvSpPr>
          <p:nvPr>
            <p:ph type="body" idx="1"/>
          </p:nvPr>
        </p:nvSpPr>
        <p:spPr>
          <a:xfrm>
            <a:off x="1" y="1500174"/>
            <a:ext cx="5292079" cy="5143536"/>
          </a:xfrm>
        </p:spPr>
        <p:txBody>
          <a:bodyPr>
            <a:noAutofit/>
          </a:bodyPr>
          <a:lstStyle/>
          <a:p>
            <a:pPr eaLnBrk="1" hangingPunct="1">
              <a:lnSpc>
                <a:spcPct val="110000"/>
              </a:lnSpc>
            </a:pPr>
            <a:r>
              <a:rPr lang="el-GR" sz="2400" dirty="0" smtClean="0"/>
              <a:t>Οι ελκτικές δυνάμεις αυξάνουν τη </a:t>
            </a:r>
            <a:r>
              <a:rPr lang="el-GR" sz="2400" b="1" dirty="0" smtClean="0"/>
              <a:t>συνοχή</a:t>
            </a:r>
            <a:r>
              <a:rPr lang="el-GR" sz="2400" dirty="0" smtClean="0"/>
              <a:t> μεταξύ των μορίων.</a:t>
            </a:r>
          </a:p>
          <a:p>
            <a:pPr eaLnBrk="1" hangingPunct="1">
              <a:lnSpc>
                <a:spcPct val="110000"/>
              </a:lnSpc>
            </a:pPr>
            <a:r>
              <a:rPr lang="el-GR" sz="2400" dirty="0" smtClean="0"/>
              <a:t>Συνοχή σημαίνει ότι απαιτείται ενέργεια για να απομακρύνει τα μόρια μεταξύ τους.</a:t>
            </a:r>
          </a:p>
          <a:p>
            <a:pPr eaLnBrk="1" hangingPunct="1">
              <a:lnSpc>
                <a:spcPct val="110000"/>
              </a:lnSpc>
            </a:pPr>
            <a:r>
              <a:rPr lang="el-GR" sz="2400" dirty="0" smtClean="0"/>
              <a:t>Δηλαδή, σημαντική ενέργεια π.χ. για να μεταβούν από την υγρή φάση στην αέρια (υγροποίηση, σημείο βρασμού).</a:t>
            </a:r>
          </a:p>
          <a:p>
            <a:pPr eaLnBrk="1" hangingPunct="1">
              <a:lnSpc>
                <a:spcPct val="110000"/>
              </a:lnSpc>
            </a:pPr>
            <a:r>
              <a:rPr lang="el-GR" sz="2400" dirty="0" smtClean="0"/>
              <a:t>Τα σημεία </a:t>
            </a:r>
            <a:r>
              <a:rPr lang="el-GR" sz="2400" b="1" dirty="0" smtClean="0">
                <a:solidFill>
                  <a:srgbClr val="820000"/>
                </a:solidFill>
              </a:rPr>
              <a:t>τήξης</a:t>
            </a:r>
            <a:r>
              <a:rPr lang="el-GR" sz="2400" dirty="0" smtClean="0"/>
              <a:t> και </a:t>
            </a:r>
            <a:r>
              <a:rPr lang="el-GR" sz="2400" b="1" dirty="0" smtClean="0">
                <a:solidFill>
                  <a:srgbClr val="004A82"/>
                </a:solidFill>
              </a:rPr>
              <a:t>βρασμού </a:t>
            </a:r>
            <a:r>
              <a:rPr lang="el-GR" sz="2400" dirty="0" smtClean="0"/>
              <a:t>των ευγενών αερίων έχουν τη σχέση</a:t>
            </a:r>
            <a:endParaRPr lang="el-GR" sz="2400" dirty="0"/>
          </a:p>
          <a:p>
            <a:pPr marL="360363" indent="0" eaLnBrk="1" hangingPunct="1">
              <a:lnSpc>
                <a:spcPct val="110000"/>
              </a:lnSpc>
              <a:buNone/>
            </a:pPr>
            <a:r>
              <a:rPr lang="en-US" sz="2400" b="1" dirty="0" smtClean="0"/>
              <a:t>He &lt; Ne </a:t>
            </a:r>
            <a:r>
              <a:rPr lang="el-GR" sz="2400" b="1" dirty="0" smtClean="0"/>
              <a:t>&lt;</a:t>
            </a:r>
            <a:r>
              <a:rPr lang="en-US" sz="2400" b="1" dirty="0" smtClean="0"/>
              <a:t> Ar &lt; Kr &lt; Xe</a:t>
            </a:r>
            <a:r>
              <a:rPr lang="el-GR" sz="2400" b="1" dirty="0" smtClean="0"/>
              <a:t> </a:t>
            </a:r>
            <a:r>
              <a:rPr lang="en-US" sz="2400" b="1" dirty="0" smtClean="0"/>
              <a:t>&lt; Rn</a:t>
            </a:r>
            <a:r>
              <a:rPr lang="el-GR" sz="2400" b="1" dirty="0" smtClean="0"/>
              <a:t>.</a:t>
            </a:r>
            <a:endParaRPr lang="en-GB" sz="2400" b="1" dirty="0" smtClean="0"/>
          </a:p>
        </p:txBody>
      </p:sp>
      <p:grpSp>
        <p:nvGrpSpPr>
          <p:cNvPr id="7" name="6 - Ομάδα" descr="διάγραμμα με τα σημεία τήξης και βρασμού των αυγενών αερίων"/>
          <p:cNvGrpSpPr/>
          <p:nvPr/>
        </p:nvGrpSpPr>
        <p:grpSpPr>
          <a:xfrm>
            <a:off x="4921891" y="1500174"/>
            <a:ext cx="4139952" cy="4305090"/>
            <a:chOff x="5072066" y="3786190"/>
            <a:chExt cx="2857520" cy="3071810"/>
          </a:xfrm>
        </p:grpSpPr>
        <p:pic>
          <p:nvPicPr>
            <p:cNvPr id="5" name="Picture 2" descr="D:\Dropbox\TEI\ΜΑΘΗΜΑΤΑ-ΕΡΓΑΣΤΗΡΙΑ\CHEM IMAGES_WIKIMEDIA COMMONS\256px-Noble_gases_phase_transitions.svg.png"/>
            <p:cNvPicPr>
              <a:picLocks noChangeAspect="1" noChangeArrowheads="1"/>
            </p:cNvPicPr>
            <p:nvPr/>
          </p:nvPicPr>
          <p:blipFill>
            <a:blip r:embed="rId2"/>
            <a:srcRect/>
            <a:stretch>
              <a:fillRect/>
            </a:stretch>
          </p:blipFill>
          <p:spPr bwMode="auto">
            <a:xfrm>
              <a:off x="5072066" y="3786190"/>
              <a:ext cx="2857520" cy="3071810"/>
            </a:xfrm>
            <a:prstGeom prst="rect">
              <a:avLst/>
            </a:prstGeom>
            <a:noFill/>
          </p:spPr>
        </p:pic>
        <p:sp>
          <p:nvSpPr>
            <p:cNvPr id="6" name="5 - TextBox"/>
            <p:cNvSpPr txBox="1"/>
            <p:nvPr/>
          </p:nvSpPr>
          <p:spPr>
            <a:xfrm>
              <a:off x="7424807" y="6550223"/>
              <a:ext cx="423514" cy="307777"/>
            </a:xfrm>
            <a:prstGeom prst="rect">
              <a:avLst/>
            </a:prstGeom>
            <a:solidFill>
              <a:schemeClr val="bg1"/>
            </a:solidFill>
          </p:spPr>
          <p:txBody>
            <a:bodyPr wrap="none" rtlCol="0">
              <a:spAutoFit/>
            </a:bodyPr>
            <a:lstStyle/>
            <a:p>
              <a:r>
                <a:rPr lang="en-US" sz="1400" b="1" dirty="0" smtClean="0">
                  <a:solidFill>
                    <a:prstClr val="black"/>
                  </a:solidFill>
                  <a:latin typeface=" Arial"/>
                </a:rPr>
                <a:t>Rn</a:t>
              </a:r>
              <a:endParaRPr lang="el-GR" sz="1600" b="1" dirty="0">
                <a:solidFill>
                  <a:prstClr val="black"/>
                </a:solidFill>
                <a:latin typeface=" Arial"/>
              </a:endParaRPr>
            </a:p>
          </p:txBody>
        </p:sp>
      </p:grpSp>
      <p:sp>
        <p:nvSpPr>
          <p:cNvPr id="9" name="Rectangle 3"/>
          <p:cNvSpPr>
            <a:spLocks noChangeArrowheads="1"/>
          </p:cNvSpPr>
          <p:nvPr/>
        </p:nvSpPr>
        <p:spPr bwMode="auto">
          <a:xfrm>
            <a:off x="5623393" y="5815471"/>
            <a:ext cx="31632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aseline="-25000">
                <a:solidFill>
                  <a:schemeClr val="tx1"/>
                </a:solidFill>
                <a:latin typeface="Verdana" panose="020B0604030504040204" pitchFamily="34" charset="0"/>
              </a:defRPr>
            </a:lvl1pPr>
            <a:lvl2pPr marL="742950" indent="-285750" eaLnBrk="0" hangingPunct="0">
              <a:defRPr baseline="-25000">
                <a:solidFill>
                  <a:schemeClr val="tx1"/>
                </a:solidFill>
                <a:latin typeface="Verdana" panose="020B0604030504040204" pitchFamily="34" charset="0"/>
              </a:defRPr>
            </a:lvl2pPr>
            <a:lvl3pPr marL="1143000" indent="-228600" eaLnBrk="0" hangingPunct="0">
              <a:defRPr baseline="-25000">
                <a:solidFill>
                  <a:schemeClr val="tx1"/>
                </a:solidFill>
                <a:latin typeface="Verdana" panose="020B0604030504040204" pitchFamily="34" charset="0"/>
              </a:defRPr>
            </a:lvl3pPr>
            <a:lvl4pPr marL="1600200" indent="-228600" eaLnBrk="0" hangingPunct="0">
              <a:defRPr baseline="-25000">
                <a:solidFill>
                  <a:schemeClr val="tx1"/>
                </a:solidFill>
                <a:latin typeface="Verdana" panose="020B0604030504040204" pitchFamily="34" charset="0"/>
              </a:defRPr>
            </a:lvl4pPr>
            <a:lvl5pPr marL="2057400" indent="-228600" eaLnBrk="0" hangingPunct="0">
              <a:defRPr baseline="-25000">
                <a:solidFill>
                  <a:schemeClr val="tx1"/>
                </a:solidFill>
                <a:latin typeface="Verdana" panose="020B0604030504040204" pitchFamily="34" charset="0"/>
              </a:defRPr>
            </a:lvl5pPr>
            <a:lvl6pPr marL="2514600" indent="-228600" eaLnBrk="0" fontAlgn="base" hangingPunct="0">
              <a:spcBef>
                <a:spcPct val="0"/>
              </a:spcBef>
              <a:spcAft>
                <a:spcPct val="0"/>
              </a:spcAft>
              <a:defRPr baseline="-25000">
                <a:solidFill>
                  <a:schemeClr val="tx1"/>
                </a:solidFill>
                <a:latin typeface="Verdana" panose="020B0604030504040204" pitchFamily="34" charset="0"/>
              </a:defRPr>
            </a:lvl6pPr>
            <a:lvl7pPr marL="2971800" indent="-228600" eaLnBrk="0" fontAlgn="base" hangingPunct="0">
              <a:spcBef>
                <a:spcPct val="0"/>
              </a:spcBef>
              <a:spcAft>
                <a:spcPct val="0"/>
              </a:spcAft>
              <a:defRPr baseline="-25000">
                <a:solidFill>
                  <a:schemeClr val="tx1"/>
                </a:solidFill>
                <a:latin typeface="Verdana" panose="020B0604030504040204" pitchFamily="34" charset="0"/>
              </a:defRPr>
            </a:lvl7pPr>
            <a:lvl8pPr marL="3429000" indent="-228600" eaLnBrk="0" fontAlgn="base" hangingPunct="0">
              <a:spcBef>
                <a:spcPct val="0"/>
              </a:spcBef>
              <a:spcAft>
                <a:spcPct val="0"/>
              </a:spcAft>
              <a:defRPr baseline="-25000">
                <a:solidFill>
                  <a:schemeClr val="tx1"/>
                </a:solidFill>
                <a:latin typeface="Verdana" panose="020B0604030504040204" pitchFamily="34" charset="0"/>
              </a:defRPr>
            </a:lvl8pPr>
            <a:lvl9pPr marL="3886200" indent="-228600" eaLnBrk="0" fontAlgn="base" hangingPunct="0">
              <a:spcBef>
                <a:spcPct val="0"/>
              </a:spcBef>
              <a:spcAft>
                <a:spcPct val="0"/>
              </a:spcAft>
              <a:defRPr baseline="-25000">
                <a:solidFill>
                  <a:schemeClr val="tx1"/>
                </a:solidFill>
                <a:latin typeface="Verdana" panose="020B0604030504040204" pitchFamily="34" charset="0"/>
              </a:defRPr>
            </a:lvl9pPr>
          </a:lstStyle>
          <a:p>
            <a:pPr algn="ctr" eaLnBrk="1" hangingPunct="1"/>
            <a:r>
              <a:rPr lang="en-US" sz="1200" baseline="0" dirty="0" smtClean="0">
                <a:solidFill>
                  <a:srgbClr val="595959"/>
                </a:solidFill>
                <a:latin typeface="Calibri" panose="020F0502020204030204" pitchFamily="34" charset="0"/>
              </a:rPr>
              <a:t>“</a:t>
            </a:r>
            <a:r>
              <a:rPr lang="nl-NL" sz="1200" baseline="0" dirty="0">
                <a:solidFill>
                  <a:srgbClr val="595959"/>
                </a:solidFill>
                <a:latin typeface="Calibri" panose="020F0502020204030204" pitchFamily="34" charset="0"/>
                <a:hlinkClick r:id="rId3"/>
              </a:rPr>
              <a:t>Noble gases phase transitions</a:t>
            </a:r>
            <a:r>
              <a:rPr lang="en-US" sz="1200" baseline="0" dirty="0" smtClean="0">
                <a:solidFill>
                  <a:srgbClr val="595959"/>
                </a:solidFill>
                <a:latin typeface="Calibri" panose="020F0502020204030204" pitchFamily="34" charset="0"/>
              </a:rPr>
              <a:t>”, </a:t>
            </a:r>
            <a:r>
              <a:rPr lang="en-US" sz="1200" baseline="0" dirty="0">
                <a:solidFill>
                  <a:srgbClr val="595959"/>
                </a:solidFill>
                <a:latin typeface="Calibri" panose="020F0502020204030204" pitchFamily="34" charset="0"/>
              </a:rPr>
              <a:t> </a:t>
            </a:r>
          </a:p>
          <a:p>
            <a:pPr algn="ctr" eaLnBrk="1" hangingPunct="1"/>
            <a:r>
              <a:rPr lang="el-GR" sz="1200" baseline="0" dirty="0" smtClean="0">
                <a:solidFill>
                  <a:srgbClr val="595959"/>
                </a:solidFill>
                <a:latin typeface="Calibri" panose="020F0502020204030204" pitchFamily="34" charset="0"/>
              </a:rPr>
              <a:t>από</a:t>
            </a:r>
            <a:r>
              <a:rPr lang="en-US" sz="1200" baseline="0" dirty="0">
                <a:solidFill>
                  <a:srgbClr val="595959"/>
                </a:solidFill>
                <a:latin typeface="Calibri" panose="020F0502020204030204" pitchFamily="34" charset="0"/>
              </a:rPr>
              <a:t> </a:t>
            </a:r>
            <a:r>
              <a:rPr lang="en-US" sz="1200" baseline="0" dirty="0" smtClean="0">
                <a:solidFill>
                  <a:srgbClr val="595959"/>
                </a:solidFill>
                <a:latin typeface="Calibri" panose="020F0502020204030204" pitchFamily="34" charset="0"/>
                <a:hlinkClick r:id="rId3"/>
              </a:rPr>
              <a:t>Iridos</a:t>
            </a:r>
            <a:r>
              <a:rPr lang="en-US" sz="1200" baseline="0" dirty="0" smtClean="0">
                <a:solidFill>
                  <a:srgbClr val="595959"/>
                </a:solidFill>
                <a:latin typeface="Calibri" panose="020F0502020204030204" pitchFamily="34" charset="0"/>
              </a:rPr>
              <a:t> </a:t>
            </a:r>
            <a:r>
              <a:rPr lang="el-GR" sz="1200" baseline="0" dirty="0" smtClean="0">
                <a:solidFill>
                  <a:srgbClr val="595959"/>
                </a:solidFill>
                <a:latin typeface="Calibri" panose="020F0502020204030204" pitchFamily="34" charset="0"/>
              </a:rPr>
              <a:t>διαθέσιμο ως κοινό κτήμα</a:t>
            </a:r>
            <a:endParaRPr lang="en-US" sz="1200" baseline="0" dirty="0">
              <a:solidFill>
                <a:srgbClr val="595959"/>
              </a:solidFill>
              <a:latin typeface="Calibri" panose="020F0502020204030204"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dirty="0">
              <a:solidFill>
                <a:prstClr val="black"/>
              </a:solidFill>
            </a:endParaRPr>
          </a:p>
        </p:txBody>
      </p:sp>
    </p:spTree>
    <p:extLst>
      <p:ext uri="{BB962C8B-B14F-4D97-AF65-F5344CB8AC3E}">
        <p14:creationId xmlns:p14="http://schemas.microsoft.com/office/powerpoint/2010/main" val="17725180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eaLnBrk="1" hangingPunct="1"/>
            <a:r>
              <a:rPr lang="el-GR" sz="4400" dirty="0" smtClean="0"/>
              <a:t>Ενέργεια συνοχής των μορίων </a:t>
            </a:r>
            <a:r>
              <a:rPr lang="el-GR" sz="3600" b="0" dirty="0" smtClean="0"/>
              <a:t>(1 από 2)</a:t>
            </a:r>
          </a:p>
        </p:txBody>
      </p:sp>
      <mc:AlternateContent xmlns:mc="http://schemas.openxmlformats.org/markup-compatibility/2006" xmlns:a14="http://schemas.microsoft.com/office/drawing/2010/main">
        <mc:Choice Requires="a14">
          <p:sp>
            <p:nvSpPr>
              <p:cNvPr id="10243" name="5 - Θέση περιεχομένου"/>
              <p:cNvSpPr>
                <a:spLocks noGrp="1"/>
              </p:cNvSpPr>
              <p:nvPr>
                <p:ph idx="1"/>
              </p:nvPr>
            </p:nvSpPr>
            <p:spPr>
              <a:xfrm>
                <a:off x="457200" y="1268760"/>
                <a:ext cx="8219256" cy="5328592"/>
              </a:xfrm>
            </p:spPr>
            <p:txBody>
              <a:bodyPr>
                <a:noAutofit/>
              </a:bodyPr>
              <a:lstStyle/>
              <a:p>
                <a:pPr>
                  <a:lnSpc>
                    <a:spcPct val="114000"/>
                  </a:lnSpc>
                  <a:spcBef>
                    <a:spcPts val="1200"/>
                  </a:spcBef>
                </a:pPr>
                <a:r>
                  <a:rPr lang="el-GR" sz="2400" dirty="0" smtClean="0"/>
                  <a:t>Η ενέργεια συνοχής εξαρτάται από τη φύση των μορίων (και συνεπώς από τη φύση της δημιουργίας ηλεκτρικών φορτίων σε αυτά), καθώς και από την απόσταση μεταξύ τους. </a:t>
                </a:r>
              </a:p>
              <a:p>
                <a:pPr>
                  <a:lnSpc>
                    <a:spcPct val="114000"/>
                  </a:lnSpc>
                  <a:spcBef>
                    <a:spcPts val="1200"/>
                  </a:spcBef>
                </a:pPr>
                <a:r>
                  <a:rPr lang="el-GR" sz="2400" dirty="0" smtClean="0"/>
                  <a:t>Είναι μάλιστα αντιστρόφως ανάλογη της έκτης δύναμης της απόστασης αυτής :</a:t>
                </a:r>
              </a:p>
              <a:p>
                <a:pPr marL="0" indent="0">
                  <a:lnSpc>
                    <a:spcPct val="114000"/>
                  </a:lnSpc>
                  <a:spcBef>
                    <a:spcPts val="1200"/>
                  </a:spcBef>
                  <a:buNone/>
                </a:pPr>
                <a14:m>
                  <m:oMathPara xmlns:m="http://schemas.openxmlformats.org/officeDocument/2006/math">
                    <m:oMathParaPr>
                      <m:jc m:val="centerGroup"/>
                    </m:oMathParaPr>
                    <m:oMath xmlns:m="http://schemas.openxmlformats.org/officeDocument/2006/math">
                      <m:r>
                        <a:rPr lang="el-GR" sz="2400" b="0" i="1" smtClean="0">
                          <a:latin typeface="Cambria Math"/>
                        </a:rPr>
                        <m:t>𝜀</m:t>
                      </m:r>
                      <m:r>
                        <a:rPr lang="el-GR" sz="2400" b="0" i="1" smtClean="0">
                          <a:latin typeface="Cambria Math"/>
                        </a:rPr>
                        <m:t>=− </m:t>
                      </m:r>
                      <m:f>
                        <m:fPr>
                          <m:ctrlPr>
                            <a:rPr lang="el-GR" sz="2400" b="0" i="1" smtClean="0">
                              <a:latin typeface="Cambria Math" panose="02040503050406030204" pitchFamily="18" charset="0"/>
                            </a:rPr>
                          </m:ctrlPr>
                        </m:fPr>
                        <m:num>
                          <m:r>
                            <m:rPr>
                              <m:sty m:val="p"/>
                            </m:rPr>
                            <a:rPr lang="el-GR" sz="2400" b="0" i="0" smtClean="0">
                              <a:latin typeface="Cambria Math"/>
                            </a:rPr>
                            <m:t>Α</m:t>
                          </m:r>
                        </m:num>
                        <m:den>
                          <m:sSup>
                            <m:sSupPr>
                              <m:ctrlPr>
                                <a:rPr lang="el-GR" sz="2400" b="0" i="1" smtClean="0">
                                  <a:latin typeface="Cambria Math" panose="02040503050406030204" pitchFamily="18" charset="0"/>
                                </a:rPr>
                              </m:ctrlPr>
                            </m:sSupPr>
                            <m:e>
                              <m:r>
                                <a:rPr lang="en-US" sz="2400" b="0" i="1" smtClean="0">
                                  <a:latin typeface="Cambria Math"/>
                                </a:rPr>
                                <m:t>𝑟</m:t>
                              </m:r>
                            </m:e>
                            <m:sup>
                              <m:r>
                                <a:rPr lang="en-US" sz="2400" b="0" i="1" smtClean="0">
                                  <a:latin typeface="Cambria Math"/>
                                </a:rPr>
                                <m:t>6</m:t>
                              </m:r>
                            </m:sup>
                          </m:sSup>
                        </m:den>
                      </m:f>
                    </m:oMath>
                  </m:oMathPara>
                </a14:m>
                <a:endParaRPr lang="en-US" sz="2400" b="0" dirty="0" smtClean="0"/>
              </a:p>
              <a:p>
                <a:pPr>
                  <a:lnSpc>
                    <a:spcPct val="114000"/>
                  </a:lnSpc>
                  <a:spcBef>
                    <a:spcPts val="1200"/>
                  </a:spcBef>
                </a:pPr>
                <a:r>
                  <a:rPr lang="el-GR" sz="2400" dirty="0"/>
                  <a:t>Αυτό σημαίνει ότι συμβαίνει </a:t>
                </a:r>
                <a:r>
                  <a:rPr lang="el-GR" sz="2400" b="1" dirty="0"/>
                  <a:t>δραματική μείωση </a:t>
                </a:r>
                <a:r>
                  <a:rPr lang="el-GR" sz="2400" dirty="0"/>
                  <a:t>των δυνάμεων αυτών με μικρή μόνο μείωση της απόστασης </a:t>
                </a:r>
                <a:r>
                  <a:rPr lang="en-US" sz="2400" i="1" dirty="0">
                    <a:cs typeface="Times New Roman" pitchFamily="18" charset="0"/>
                  </a:rPr>
                  <a:t>r</a:t>
                </a:r>
                <a:r>
                  <a:rPr lang="en-US" sz="2400" dirty="0" smtClean="0"/>
                  <a:t>.</a:t>
                </a:r>
                <a:endParaRPr lang="el-GR" sz="2400" baseline="30000" dirty="0"/>
              </a:p>
            </p:txBody>
          </p:sp>
        </mc:Choice>
        <mc:Fallback xmlns="">
          <p:sp>
            <p:nvSpPr>
              <p:cNvPr id="10243" name="5 - Θέση περιεχομένου"/>
              <p:cNvSpPr>
                <a:spLocks noGrp="1" noRot="1" noChangeAspect="1" noMove="1" noResize="1" noEditPoints="1" noAdjustHandles="1" noChangeArrowheads="1" noChangeShapeType="1" noTextEdit="1"/>
              </p:cNvSpPr>
              <p:nvPr>
                <p:ph idx="1"/>
              </p:nvPr>
            </p:nvSpPr>
            <p:spPr>
              <a:xfrm>
                <a:off x="457200" y="1268760"/>
                <a:ext cx="8219256" cy="5328592"/>
              </a:xfrm>
              <a:blipFill rotWithShape="0">
                <a:blip r:embed="rId2"/>
                <a:stretch>
                  <a:fillRect l="-964" t="-458"/>
                </a:stretch>
              </a:blipFill>
            </p:spPr>
            <p:txBody>
              <a:bodyPr/>
              <a:lstStyle/>
              <a:p>
                <a:r>
                  <a:rPr lang="el-GR">
                    <a:noFill/>
                  </a:rPr>
                  <a:t> </a:t>
                </a:r>
              </a:p>
            </p:txBody>
          </p:sp>
        </mc:Fallback>
      </mc:AlternateContent>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dirty="0">
              <a:solidFill>
                <a:prstClr val="black"/>
              </a:solidFill>
            </a:endParaRPr>
          </a:p>
        </p:txBody>
      </p:sp>
    </p:spTree>
    <p:extLst>
      <p:ext uri="{BB962C8B-B14F-4D97-AF65-F5344CB8AC3E}">
        <p14:creationId xmlns:p14="http://schemas.microsoft.com/office/powerpoint/2010/main" val="15060784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r>
              <a:rPr lang="el-GR" dirty="0"/>
              <a:t>Ενέργεια συνοχής των μορίων </a:t>
            </a:r>
            <a:r>
              <a:rPr lang="el-GR" sz="3200" b="0" dirty="0" smtClean="0"/>
              <a:t>(2 </a:t>
            </a:r>
            <a:r>
              <a:rPr lang="el-GR" sz="3200" b="0" dirty="0"/>
              <a:t>από 2)</a:t>
            </a:r>
            <a:endParaRPr lang="el-GR" sz="3200" dirty="0" smtClean="0"/>
          </a:p>
        </p:txBody>
      </p:sp>
      <p:graphicFrame>
        <p:nvGraphicFramePr>
          <p:cNvPr id="6" name="3 - Γράφημα" title="Ενέργεια συνοχής των μορίων "/>
          <p:cNvGraphicFramePr/>
          <p:nvPr>
            <p:extLst/>
          </p:nvPr>
        </p:nvGraphicFramePr>
        <p:xfrm>
          <a:off x="1835696" y="1052736"/>
          <a:ext cx="7143800" cy="5715040"/>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5" name="TextBox 4"/>
              <p:cNvSpPr txBox="1"/>
              <p:nvPr/>
            </p:nvSpPr>
            <p:spPr>
              <a:xfrm>
                <a:off x="251520" y="2996952"/>
                <a:ext cx="1425262" cy="8066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sz="2800" i="1" smtClean="0">
                          <a:solidFill>
                            <a:prstClr val="black"/>
                          </a:solidFill>
                          <a:latin typeface="Cambria Math" panose="02040503050406030204" pitchFamily="18" charset="0"/>
                        </a:rPr>
                        <m:t>𝜀</m:t>
                      </m:r>
                      <m:r>
                        <a:rPr lang="el-GR" sz="2800" i="1" smtClean="0">
                          <a:solidFill>
                            <a:prstClr val="black"/>
                          </a:solidFill>
                          <a:latin typeface="Cambria Math" panose="02040503050406030204" pitchFamily="18" charset="0"/>
                        </a:rPr>
                        <m:t>=−</m:t>
                      </m:r>
                      <m:f>
                        <m:fPr>
                          <m:ctrlPr>
                            <a:rPr lang="el-GR" sz="2800" i="1" smtClean="0">
                              <a:solidFill>
                                <a:prstClr val="black"/>
                              </a:solidFill>
                              <a:latin typeface="Cambria Math" panose="02040503050406030204" pitchFamily="18" charset="0"/>
                            </a:rPr>
                          </m:ctrlPr>
                        </m:fPr>
                        <m:num>
                          <m:r>
                            <a:rPr lang="en-US" sz="2800" i="1" smtClean="0">
                              <a:solidFill>
                                <a:prstClr val="black"/>
                              </a:solidFill>
                              <a:latin typeface="Cambria Math" panose="02040503050406030204" pitchFamily="18" charset="0"/>
                            </a:rPr>
                            <m:t>𝐴</m:t>
                          </m:r>
                        </m:num>
                        <m:den>
                          <m:sSup>
                            <m:sSupPr>
                              <m:ctrlPr>
                                <a:rPr lang="el-GR" sz="2800" i="1" smtClean="0">
                                  <a:solidFill>
                                    <a:prstClr val="black"/>
                                  </a:solidFill>
                                  <a:latin typeface="Cambria Math" panose="02040503050406030204" pitchFamily="18" charset="0"/>
                                </a:rPr>
                              </m:ctrlPr>
                            </m:sSupPr>
                            <m:e>
                              <m:r>
                                <a:rPr lang="en-US" sz="2800" i="1" smtClean="0">
                                  <a:solidFill>
                                    <a:prstClr val="black"/>
                                  </a:solidFill>
                                  <a:latin typeface="Cambria Math" panose="02040503050406030204" pitchFamily="18" charset="0"/>
                                </a:rPr>
                                <m:t>𝑟</m:t>
                              </m:r>
                            </m:e>
                            <m:sup>
                              <m:r>
                                <a:rPr lang="en-US" sz="2800" i="1" smtClean="0">
                                  <a:solidFill>
                                    <a:prstClr val="black"/>
                                  </a:solidFill>
                                  <a:latin typeface="Cambria Math" panose="02040503050406030204" pitchFamily="18" charset="0"/>
                                </a:rPr>
                                <m:t>6</m:t>
                              </m:r>
                            </m:sup>
                          </m:sSup>
                        </m:den>
                      </m:f>
                    </m:oMath>
                  </m:oMathPara>
                </a14:m>
                <a:endParaRPr lang="el-GR" sz="2800" dirty="0">
                  <a:solidFill>
                    <a:prstClr val="black"/>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51520" y="2996952"/>
                <a:ext cx="1425262" cy="806631"/>
              </a:xfrm>
              <a:prstGeom prst="rect">
                <a:avLst/>
              </a:prstGeom>
              <a:blipFill rotWithShape="0">
                <a:blip r:embed="rId4"/>
                <a:stretch>
                  <a:fillRect/>
                </a:stretch>
              </a:blipFill>
            </p:spPr>
            <p:txBody>
              <a:bodyPr/>
              <a:lstStyle/>
              <a:p>
                <a:r>
                  <a:rPr lang="el-GR">
                    <a:noFill/>
                  </a:rPr>
                  <a:t> </a:t>
                </a:r>
              </a:p>
            </p:txBody>
          </p:sp>
        </mc:Fallback>
      </mc:AlternateContent>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dirty="0">
              <a:solidFill>
                <a:prstClr val="black"/>
              </a:solidFill>
            </a:endParaRPr>
          </a:p>
        </p:txBody>
      </p:sp>
    </p:spTree>
    <p:extLst>
      <p:ext uri="{BB962C8B-B14F-4D97-AF65-F5344CB8AC3E}">
        <p14:creationId xmlns:p14="http://schemas.microsoft.com/office/powerpoint/2010/main" val="16461075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116632"/>
            <a:ext cx="9144000" cy="908720"/>
          </a:xfrm>
        </p:spPr>
        <p:txBody>
          <a:bodyPr>
            <a:noAutofit/>
          </a:bodyPr>
          <a:lstStyle/>
          <a:p>
            <a:pPr eaLnBrk="1" hangingPunct="1"/>
            <a:r>
              <a:rPr lang="el-GR" dirty="0" smtClean="0"/>
              <a:t>Δυνάμεις </a:t>
            </a:r>
            <a:r>
              <a:rPr lang="en-US" dirty="0" smtClean="0"/>
              <a:t>Van der Waals</a:t>
            </a:r>
            <a:r>
              <a:rPr lang="el-GR" dirty="0" smtClean="0"/>
              <a:t> στα πολυατομικά μόρια </a:t>
            </a:r>
            <a:r>
              <a:rPr lang="el-GR" sz="3200" b="0" dirty="0" smtClean="0"/>
              <a:t>(1 από 3)</a:t>
            </a:r>
          </a:p>
        </p:txBody>
      </p:sp>
      <p:sp>
        <p:nvSpPr>
          <p:cNvPr id="8195" name="Rectangle 3"/>
          <p:cNvSpPr>
            <a:spLocks noGrp="1" noChangeArrowheads="1"/>
          </p:cNvSpPr>
          <p:nvPr>
            <p:ph type="body" idx="1"/>
          </p:nvPr>
        </p:nvSpPr>
        <p:spPr>
          <a:xfrm>
            <a:off x="285720" y="1285860"/>
            <a:ext cx="8643997" cy="890840"/>
          </a:xfrm>
        </p:spPr>
        <p:txBody>
          <a:bodyPr>
            <a:noAutofit/>
          </a:bodyPr>
          <a:lstStyle/>
          <a:p>
            <a:pPr eaLnBrk="1" hangingPunct="1">
              <a:lnSpc>
                <a:spcPct val="80000"/>
              </a:lnSpc>
            </a:pPr>
            <a:endParaRPr lang="en-US" sz="2400" dirty="0" smtClean="0"/>
          </a:p>
          <a:p>
            <a:pPr eaLnBrk="1" hangingPunct="1">
              <a:lnSpc>
                <a:spcPct val="80000"/>
              </a:lnSpc>
            </a:pPr>
            <a:r>
              <a:rPr lang="el-GR" sz="2400" b="1" dirty="0" smtClean="0"/>
              <a:t>Μόριο του μεθανίου</a:t>
            </a:r>
            <a:r>
              <a:rPr lang="en-US" sz="2400" dirty="0" smtClean="0"/>
              <a:t>: </a:t>
            </a:r>
            <a:r>
              <a:rPr lang="el-GR" sz="2400" dirty="0" smtClean="0"/>
              <a:t>Ας δούμε τι συμβαίνει σε ένα στιγμιότυπο</a:t>
            </a:r>
            <a:r>
              <a:rPr lang="en-US" sz="2400" dirty="0" smtClean="0"/>
              <a:t>.</a:t>
            </a:r>
            <a:endParaRPr lang="el-GR" sz="2400" dirty="0" smtClean="0"/>
          </a:p>
          <a:p>
            <a:pPr eaLnBrk="1" hangingPunct="1">
              <a:lnSpc>
                <a:spcPct val="80000"/>
              </a:lnSpc>
            </a:pPr>
            <a:endParaRPr lang="el-GR" sz="2400" dirty="0" smtClean="0"/>
          </a:p>
          <a:p>
            <a:pPr eaLnBrk="1" hangingPunct="1">
              <a:lnSpc>
                <a:spcPct val="80000"/>
              </a:lnSpc>
            </a:pPr>
            <a:endParaRPr lang="el-GR" sz="2400" dirty="0" smtClean="0"/>
          </a:p>
          <a:p>
            <a:pPr eaLnBrk="1" hangingPunct="1">
              <a:lnSpc>
                <a:spcPct val="80000"/>
              </a:lnSpc>
            </a:pPr>
            <a:endParaRPr lang="el-GR" sz="2400" dirty="0" smtClean="0"/>
          </a:p>
          <a:p>
            <a:pPr eaLnBrk="1" hangingPunct="1">
              <a:lnSpc>
                <a:spcPct val="80000"/>
              </a:lnSpc>
            </a:pPr>
            <a:endParaRPr lang="el-GR" sz="2400" dirty="0" smtClean="0"/>
          </a:p>
          <a:p>
            <a:pPr eaLnBrk="1" hangingPunct="1">
              <a:lnSpc>
                <a:spcPct val="80000"/>
              </a:lnSpc>
            </a:pPr>
            <a:endParaRPr lang="el-GR" sz="2400" dirty="0" smtClean="0"/>
          </a:p>
          <a:p>
            <a:pPr eaLnBrk="1" hangingPunct="1">
              <a:lnSpc>
                <a:spcPct val="80000"/>
              </a:lnSpc>
            </a:pPr>
            <a:endParaRPr lang="el-GR" sz="2400" dirty="0" smtClean="0"/>
          </a:p>
          <a:p>
            <a:pPr eaLnBrk="1" hangingPunct="1">
              <a:lnSpc>
                <a:spcPct val="80000"/>
              </a:lnSpc>
            </a:pPr>
            <a:endParaRPr lang="el-GR" sz="2400" dirty="0" smtClean="0"/>
          </a:p>
          <a:p>
            <a:pPr eaLnBrk="1" hangingPunct="1">
              <a:lnSpc>
                <a:spcPct val="80000"/>
              </a:lnSpc>
            </a:pPr>
            <a:endParaRPr lang="el-GR" sz="2400" dirty="0" smtClean="0"/>
          </a:p>
          <a:p>
            <a:pPr eaLnBrk="1" hangingPunct="1">
              <a:lnSpc>
                <a:spcPct val="80000"/>
              </a:lnSpc>
            </a:pPr>
            <a:endParaRPr lang="el-GR" sz="2400" dirty="0" smtClean="0"/>
          </a:p>
          <a:p>
            <a:pPr eaLnBrk="1" hangingPunct="1">
              <a:lnSpc>
                <a:spcPct val="80000"/>
              </a:lnSpc>
            </a:pPr>
            <a:endParaRPr lang="el-GR" sz="2400" dirty="0" smtClean="0"/>
          </a:p>
          <a:p>
            <a:pPr eaLnBrk="1" hangingPunct="1">
              <a:lnSpc>
                <a:spcPct val="80000"/>
              </a:lnSpc>
            </a:pPr>
            <a:endParaRPr lang="en-GB" sz="2400" dirty="0" smtClean="0"/>
          </a:p>
        </p:txBody>
      </p:sp>
      <p:grpSp>
        <p:nvGrpSpPr>
          <p:cNvPr id="28" name="27 - Ομάδα" descr="μόριο του μεθανίου"/>
          <p:cNvGrpSpPr/>
          <p:nvPr/>
        </p:nvGrpSpPr>
        <p:grpSpPr>
          <a:xfrm>
            <a:off x="2994664" y="2214554"/>
            <a:ext cx="3154672" cy="3058709"/>
            <a:chOff x="2928926" y="2214554"/>
            <a:chExt cx="3857652" cy="3714776"/>
          </a:xfrm>
        </p:grpSpPr>
        <p:sp>
          <p:nvSpPr>
            <p:cNvPr id="27" name="26 - Ορθογώνιο"/>
            <p:cNvSpPr/>
            <p:nvPr/>
          </p:nvSpPr>
          <p:spPr>
            <a:xfrm>
              <a:off x="2928926" y="2214554"/>
              <a:ext cx="3857652" cy="371477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pic>
          <p:nvPicPr>
            <p:cNvPr id="2050" name="Picture 2" descr="D:\Chemsketch Files\methane.gif"/>
            <p:cNvPicPr>
              <a:picLocks noChangeAspect="1" noChangeArrowheads="1"/>
            </p:cNvPicPr>
            <p:nvPr/>
          </p:nvPicPr>
          <p:blipFill>
            <a:blip r:embed="rId3"/>
            <a:srcRect/>
            <a:stretch>
              <a:fillRect/>
            </a:stretch>
          </p:blipFill>
          <p:spPr bwMode="auto">
            <a:xfrm>
              <a:off x="3357554" y="2428868"/>
              <a:ext cx="3124214" cy="3243358"/>
            </a:xfrm>
            <a:prstGeom prst="rect">
              <a:avLst/>
            </a:prstGeom>
            <a:noFill/>
          </p:spPr>
        </p:pic>
      </p:grpSp>
      <p:sp>
        <p:nvSpPr>
          <p:cNvPr id="2" name="Ορθογώνιο 1"/>
          <p:cNvSpPr/>
          <p:nvPr/>
        </p:nvSpPr>
        <p:spPr>
          <a:xfrm>
            <a:off x="288802" y="5517232"/>
            <a:ext cx="8676456" cy="837152"/>
          </a:xfrm>
          <a:prstGeom prst="rect">
            <a:avLst/>
          </a:prstGeom>
        </p:spPr>
        <p:txBody>
          <a:bodyPr wrap="square">
            <a:spAutoFit/>
          </a:bodyPr>
          <a:lstStyle/>
          <a:p>
            <a:pPr marL="342900" indent="-342900">
              <a:lnSpc>
                <a:spcPct val="80000"/>
              </a:lnSpc>
              <a:buFont typeface="Arial" panose="020B0604020202020204" pitchFamily="34" charset="0"/>
              <a:buChar char="•"/>
            </a:pPr>
            <a:r>
              <a:rPr lang="el-GR" sz="2400" dirty="0">
                <a:solidFill>
                  <a:prstClr val="black"/>
                </a:solidFill>
                <a:latin typeface="Calibri"/>
              </a:rPr>
              <a:t>Στιγμιαία, αναπτύσσονται </a:t>
            </a:r>
            <a:r>
              <a:rPr lang="el-GR" sz="2400" b="1" dirty="0">
                <a:solidFill>
                  <a:prstClr val="black"/>
                </a:solidFill>
                <a:latin typeface="Calibri"/>
              </a:rPr>
              <a:t>παροδικά δίπολα </a:t>
            </a:r>
            <a:r>
              <a:rPr lang="en-US" sz="2400" b="1" dirty="0" smtClean="0">
                <a:solidFill>
                  <a:prstClr val="black"/>
                </a:solidFill>
                <a:latin typeface="Calibri"/>
              </a:rPr>
              <a:t>.</a:t>
            </a:r>
            <a:endParaRPr lang="el-GR" sz="2400" b="1" dirty="0">
              <a:solidFill>
                <a:prstClr val="black"/>
              </a:solidFill>
              <a:latin typeface="Calibri"/>
            </a:endParaRPr>
          </a:p>
          <a:p>
            <a:pPr marL="342900" indent="-342900">
              <a:lnSpc>
                <a:spcPct val="80000"/>
              </a:lnSpc>
              <a:spcBef>
                <a:spcPts val="1200"/>
              </a:spcBef>
              <a:buFont typeface="Arial" panose="020B0604020202020204" pitchFamily="34" charset="0"/>
              <a:buChar char="•"/>
            </a:pPr>
            <a:r>
              <a:rPr lang="el-GR" sz="2400" dirty="0">
                <a:solidFill>
                  <a:prstClr val="black"/>
                </a:solidFill>
                <a:latin typeface="Calibri"/>
              </a:rPr>
              <a:t>Αποτέλεσμα: </a:t>
            </a:r>
            <a:r>
              <a:rPr lang="el-GR" sz="2400" b="1" dirty="0">
                <a:solidFill>
                  <a:srgbClr val="820000"/>
                </a:solidFill>
                <a:latin typeface="Calibri"/>
              </a:rPr>
              <a:t>ελκτικές δυνάμεις </a:t>
            </a:r>
            <a:r>
              <a:rPr lang="el-GR" sz="2400" dirty="0">
                <a:solidFill>
                  <a:prstClr val="black"/>
                </a:solidFill>
                <a:latin typeface="Calibri"/>
              </a:rPr>
              <a:t>μεταξύ των παροδικών </a:t>
            </a:r>
            <a:r>
              <a:rPr lang="el-GR" sz="2400" dirty="0" smtClean="0">
                <a:solidFill>
                  <a:prstClr val="black"/>
                </a:solidFill>
                <a:latin typeface="Calibri"/>
              </a:rPr>
              <a:t>διπόλων</a:t>
            </a:r>
            <a:r>
              <a:rPr lang="en-US" sz="2400" dirty="0" smtClean="0">
                <a:solidFill>
                  <a:prstClr val="black"/>
                </a:solidFill>
                <a:latin typeface="Calibri"/>
              </a:rPr>
              <a:t>.</a:t>
            </a:r>
            <a:endParaRPr lang="el-GR" sz="24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dirty="0">
              <a:solidFill>
                <a:prstClr val="black"/>
              </a:solidFill>
            </a:endParaRPr>
          </a:p>
        </p:txBody>
      </p:sp>
    </p:spTree>
    <p:extLst>
      <p:ext uri="{BB962C8B-B14F-4D97-AF65-F5344CB8AC3E}">
        <p14:creationId xmlns:p14="http://schemas.microsoft.com/office/powerpoint/2010/main" val="14549615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116632"/>
            <a:ext cx="9144000" cy="908720"/>
          </a:xfrm>
        </p:spPr>
        <p:txBody>
          <a:bodyPr>
            <a:noAutofit/>
          </a:bodyPr>
          <a:lstStyle/>
          <a:p>
            <a:r>
              <a:rPr lang="el-GR" dirty="0" smtClean="0"/>
              <a:t>Δυνάμεις </a:t>
            </a:r>
            <a:r>
              <a:rPr lang="en-US" dirty="0" smtClean="0"/>
              <a:t>Van der Waals</a:t>
            </a:r>
            <a:r>
              <a:rPr lang="el-GR" dirty="0" smtClean="0"/>
              <a:t> στα πολυατομικά μόρια </a:t>
            </a:r>
            <a:r>
              <a:rPr lang="el-GR" sz="3200" b="0" dirty="0" smtClean="0"/>
              <a:t>(2 </a:t>
            </a:r>
            <a:r>
              <a:rPr lang="el-GR" sz="3200" b="0" dirty="0"/>
              <a:t>από </a:t>
            </a:r>
            <a:r>
              <a:rPr lang="el-GR" sz="3200" b="0" dirty="0" smtClean="0"/>
              <a:t>3)</a:t>
            </a:r>
            <a:endParaRPr lang="el-GR" sz="3200" b="1" dirty="0" smtClean="0"/>
          </a:p>
        </p:txBody>
      </p:sp>
      <p:sp>
        <p:nvSpPr>
          <p:cNvPr id="8195" name="Rectangle 3"/>
          <p:cNvSpPr>
            <a:spLocks noGrp="1" noChangeArrowheads="1"/>
          </p:cNvSpPr>
          <p:nvPr>
            <p:ph type="body" idx="1"/>
          </p:nvPr>
        </p:nvSpPr>
        <p:spPr>
          <a:xfrm>
            <a:off x="285720" y="1285860"/>
            <a:ext cx="8750776" cy="1927116"/>
          </a:xfrm>
        </p:spPr>
        <p:txBody>
          <a:bodyPr>
            <a:noAutofit/>
          </a:bodyPr>
          <a:lstStyle/>
          <a:p>
            <a:pPr eaLnBrk="1" hangingPunct="1">
              <a:lnSpc>
                <a:spcPct val="114000"/>
              </a:lnSpc>
              <a:spcBef>
                <a:spcPts val="1800"/>
              </a:spcBef>
            </a:pPr>
            <a:r>
              <a:rPr lang="el-GR" sz="2400" b="1" dirty="0" smtClean="0"/>
              <a:t>Σε μεγαλύτερα μόρια υδρογοανθράκων (αιθάνιο)</a:t>
            </a:r>
            <a:r>
              <a:rPr lang="en-US" sz="2400" b="1" dirty="0" smtClean="0"/>
              <a:t> </a:t>
            </a:r>
            <a:r>
              <a:rPr lang="el-GR" sz="2400" b="1" dirty="0" smtClean="0"/>
              <a:t>:</a:t>
            </a:r>
            <a:r>
              <a:rPr lang="en-US" sz="2400" b="1" dirty="0" smtClean="0"/>
              <a:t> </a:t>
            </a:r>
            <a:r>
              <a:rPr lang="el-GR" sz="2400" dirty="0" smtClean="0"/>
              <a:t>τα παροδικά δίπολα είναι εντονότερα.</a:t>
            </a:r>
          </a:p>
          <a:p>
            <a:pPr eaLnBrk="1" hangingPunct="1">
              <a:lnSpc>
                <a:spcPct val="114000"/>
              </a:lnSpc>
              <a:spcBef>
                <a:spcPts val="1800"/>
              </a:spcBef>
            </a:pPr>
            <a:r>
              <a:rPr lang="el-GR" sz="2400" dirty="0" smtClean="0"/>
              <a:t>Αποτέλεσμα: οι ελκτικές δυνάμεις μεγαλύτερες</a:t>
            </a:r>
            <a:r>
              <a:rPr lang="en-US" sz="2400" dirty="0"/>
              <a:t>.</a:t>
            </a:r>
            <a:endParaRPr lang="el-GR" sz="2400" dirty="0" smtClean="0"/>
          </a:p>
        </p:txBody>
      </p:sp>
      <p:pic>
        <p:nvPicPr>
          <p:cNvPr id="3074" name="Picture 2" descr="μόριο αιθανίου"/>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11760" y="3140968"/>
            <a:ext cx="3857240" cy="3081326"/>
          </a:xfrm>
          <a:prstGeom prst="rect">
            <a:avLst/>
          </a:prstGeom>
          <a:noFill/>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dirty="0">
              <a:solidFill>
                <a:prstClr val="black"/>
              </a:solidFill>
            </a:endParaRPr>
          </a:p>
        </p:txBody>
      </p:sp>
    </p:spTree>
    <p:extLst>
      <p:ext uri="{BB962C8B-B14F-4D97-AF65-F5344CB8AC3E}">
        <p14:creationId xmlns:p14="http://schemas.microsoft.com/office/powerpoint/2010/main" val="33361451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Autofit/>
          </a:bodyPr>
          <a:lstStyle/>
          <a:p>
            <a:pPr eaLnBrk="1" hangingPunct="1"/>
            <a:r>
              <a:rPr lang="el-GR" dirty="0" smtClean="0"/>
              <a:t>Δυνάμεις συνοχής μεταξύ μορίων </a:t>
            </a:r>
            <a:br>
              <a:rPr lang="el-GR" dirty="0" smtClean="0"/>
            </a:br>
            <a:r>
              <a:rPr lang="el-GR" sz="3600" b="0" dirty="0" smtClean="0"/>
              <a:t>(δυνάμεις </a:t>
            </a:r>
            <a:r>
              <a:rPr lang="en-US" sz="3600" b="0" dirty="0" smtClean="0"/>
              <a:t>Van der Waals</a:t>
            </a:r>
            <a:r>
              <a:rPr lang="el-GR" sz="3600" b="0" dirty="0" smtClean="0"/>
              <a:t>)</a:t>
            </a:r>
          </a:p>
        </p:txBody>
      </p:sp>
      <p:sp>
        <p:nvSpPr>
          <p:cNvPr id="8195" name="Rectangle 3"/>
          <p:cNvSpPr>
            <a:spLocks noGrp="1" noChangeArrowheads="1"/>
          </p:cNvSpPr>
          <p:nvPr>
            <p:ph type="body" idx="1"/>
          </p:nvPr>
        </p:nvSpPr>
        <p:spPr>
          <a:xfrm>
            <a:off x="4021945" y="1484784"/>
            <a:ext cx="5122055" cy="5238360"/>
          </a:xfrm>
        </p:spPr>
        <p:txBody>
          <a:bodyPr>
            <a:noAutofit/>
          </a:bodyPr>
          <a:lstStyle/>
          <a:p>
            <a:pPr eaLnBrk="1" hangingPunct="1">
              <a:lnSpc>
                <a:spcPct val="114000"/>
              </a:lnSpc>
              <a:spcBef>
                <a:spcPts val="1200"/>
              </a:spcBef>
            </a:pPr>
            <a:r>
              <a:rPr lang="el-GR" sz="2400" dirty="0" smtClean="0"/>
              <a:t>Οι δυνάμεις που έλκουν τα μόρια της ίδιας ουσίας μεταξύ τους</a:t>
            </a:r>
            <a:r>
              <a:rPr lang="en-GB" sz="2400" dirty="0" smtClean="0"/>
              <a:t> </a:t>
            </a:r>
            <a:r>
              <a:rPr lang="el-GR" sz="2400" dirty="0" smtClean="0"/>
              <a:t>λέγονται δυνάμεις </a:t>
            </a:r>
            <a:r>
              <a:rPr lang="en-GB" sz="2400" b="1" dirty="0" smtClean="0"/>
              <a:t>van der Waals </a:t>
            </a:r>
            <a:r>
              <a:rPr lang="en-GB" sz="2400" dirty="0" smtClean="0"/>
              <a:t>(Johannes van der Waals</a:t>
            </a:r>
            <a:r>
              <a:rPr lang="el-GR" sz="2400" dirty="0" smtClean="0"/>
              <a:t>,</a:t>
            </a:r>
            <a:r>
              <a:rPr lang="en-GB" sz="2400" dirty="0" smtClean="0"/>
              <a:t> </a:t>
            </a:r>
            <a:r>
              <a:rPr lang="el-GR" sz="2400" dirty="0" smtClean="0"/>
              <a:t>βραβείο Νομπέλ Φυσικής 1910</a:t>
            </a:r>
            <a:r>
              <a:rPr lang="en-GB" sz="2400" dirty="0" smtClean="0"/>
              <a:t>). </a:t>
            </a:r>
            <a:endParaRPr lang="el-GR" sz="2400" dirty="0" smtClean="0"/>
          </a:p>
          <a:p>
            <a:pPr eaLnBrk="1" hangingPunct="1">
              <a:lnSpc>
                <a:spcPct val="114000"/>
              </a:lnSpc>
              <a:spcBef>
                <a:spcPts val="1200"/>
              </a:spcBef>
            </a:pPr>
            <a:r>
              <a:rPr lang="el-GR" sz="2400" dirty="0" smtClean="0"/>
              <a:t>Οι απόψεις του για τη θερμοδυναμική κατάσταση των μορίων είχε εξαιρετική σημασία, μάλιστα σε μια εποχή που η </a:t>
            </a:r>
            <a:r>
              <a:rPr lang="el-GR" sz="2400" b="1" dirty="0" smtClean="0"/>
              <a:t>κίνηση </a:t>
            </a:r>
            <a:r>
              <a:rPr lang="en-US" sz="2400" b="1" dirty="0" smtClean="0"/>
              <a:t>Brown</a:t>
            </a:r>
            <a:r>
              <a:rPr lang="en-US" sz="2400" dirty="0" smtClean="0"/>
              <a:t> </a:t>
            </a:r>
            <a:r>
              <a:rPr lang="el-GR" sz="2400" dirty="0" smtClean="0"/>
              <a:t>(η αέναη, ταχύτατη κίνηση όλων των μορίων) δεν είχε αποδειχθεί πειραματικά.</a:t>
            </a:r>
            <a:endParaRPr lang="en-GB" sz="2400" dirty="0" smtClean="0"/>
          </a:p>
          <a:p>
            <a:pPr algn="r" eaLnBrk="1" hangingPunct="1">
              <a:lnSpc>
                <a:spcPct val="114000"/>
              </a:lnSpc>
              <a:spcBef>
                <a:spcPts val="1200"/>
              </a:spcBef>
            </a:pPr>
            <a:endParaRPr lang="en-GB" sz="2400" dirty="0" smtClean="0"/>
          </a:p>
          <a:p>
            <a:pPr algn="r" eaLnBrk="1" hangingPunct="1">
              <a:lnSpc>
                <a:spcPct val="114000"/>
              </a:lnSpc>
              <a:spcBef>
                <a:spcPts val="1200"/>
              </a:spcBef>
            </a:pPr>
            <a:endParaRPr lang="en-GB" sz="2400" dirty="0" smtClean="0"/>
          </a:p>
        </p:txBody>
      </p:sp>
      <p:pic>
        <p:nvPicPr>
          <p:cNvPr id="62466" name="Picture 2" title="Johannes Diderik van der Waal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1608349"/>
            <a:ext cx="3194619" cy="3610524"/>
          </a:xfrm>
          <a:prstGeom prst="rect">
            <a:avLst/>
          </a:prstGeom>
          <a:noFill/>
          <a:ln>
            <a:solidFill>
              <a:schemeClr val="tx1"/>
            </a:solidFill>
          </a:ln>
        </p:spPr>
      </p:pic>
      <p:sp>
        <p:nvSpPr>
          <p:cNvPr id="7" name="Rectangle 3" descr="Johannes Diderik van der Waals"/>
          <p:cNvSpPr>
            <a:spLocks noChangeArrowheads="1"/>
          </p:cNvSpPr>
          <p:nvPr/>
        </p:nvSpPr>
        <p:spPr bwMode="auto">
          <a:xfrm>
            <a:off x="67212" y="5218873"/>
            <a:ext cx="37388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aseline="-25000">
                <a:solidFill>
                  <a:schemeClr val="tx1"/>
                </a:solidFill>
                <a:latin typeface="Verdana" panose="020B0604030504040204" pitchFamily="34" charset="0"/>
              </a:defRPr>
            </a:lvl1pPr>
            <a:lvl2pPr marL="742950" indent="-285750" eaLnBrk="0" hangingPunct="0">
              <a:defRPr baseline="-25000">
                <a:solidFill>
                  <a:schemeClr val="tx1"/>
                </a:solidFill>
                <a:latin typeface="Verdana" panose="020B0604030504040204" pitchFamily="34" charset="0"/>
              </a:defRPr>
            </a:lvl2pPr>
            <a:lvl3pPr marL="1143000" indent="-228600" eaLnBrk="0" hangingPunct="0">
              <a:defRPr baseline="-25000">
                <a:solidFill>
                  <a:schemeClr val="tx1"/>
                </a:solidFill>
                <a:latin typeface="Verdana" panose="020B0604030504040204" pitchFamily="34" charset="0"/>
              </a:defRPr>
            </a:lvl3pPr>
            <a:lvl4pPr marL="1600200" indent="-228600" eaLnBrk="0" hangingPunct="0">
              <a:defRPr baseline="-25000">
                <a:solidFill>
                  <a:schemeClr val="tx1"/>
                </a:solidFill>
                <a:latin typeface="Verdana" panose="020B0604030504040204" pitchFamily="34" charset="0"/>
              </a:defRPr>
            </a:lvl4pPr>
            <a:lvl5pPr marL="2057400" indent="-228600" eaLnBrk="0" hangingPunct="0">
              <a:defRPr baseline="-25000">
                <a:solidFill>
                  <a:schemeClr val="tx1"/>
                </a:solidFill>
                <a:latin typeface="Verdana" panose="020B0604030504040204" pitchFamily="34" charset="0"/>
              </a:defRPr>
            </a:lvl5pPr>
            <a:lvl6pPr marL="2514600" indent="-228600" eaLnBrk="0" fontAlgn="base" hangingPunct="0">
              <a:spcBef>
                <a:spcPct val="0"/>
              </a:spcBef>
              <a:spcAft>
                <a:spcPct val="0"/>
              </a:spcAft>
              <a:defRPr baseline="-25000">
                <a:solidFill>
                  <a:schemeClr val="tx1"/>
                </a:solidFill>
                <a:latin typeface="Verdana" panose="020B0604030504040204" pitchFamily="34" charset="0"/>
              </a:defRPr>
            </a:lvl6pPr>
            <a:lvl7pPr marL="2971800" indent="-228600" eaLnBrk="0" fontAlgn="base" hangingPunct="0">
              <a:spcBef>
                <a:spcPct val="0"/>
              </a:spcBef>
              <a:spcAft>
                <a:spcPct val="0"/>
              </a:spcAft>
              <a:defRPr baseline="-25000">
                <a:solidFill>
                  <a:schemeClr val="tx1"/>
                </a:solidFill>
                <a:latin typeface="Verdana" panose="020B0604030504040204" pitchFamily="34" charset="0"/>
              </a:defRPr>
            </a:lvl7pPr>
            <a:lvl8pPr marL="3429000" indent="-228600" eaLnBrk="0" fontAlgn="base" hangingPunct="0">
              <a:spcBef>
                <a:spcPct val="0"/>
              </a:spcBef>
              <a:spcAft>
                <a:spcPct val="0"/>
              </a:spcAft>
              <a:defRPr baseline="-25000">
                <a:solidFill>
                  <a:schemeClr val="tx1"/>
                </a:solidFill>
                <a:latin typeface="Verdana" panose="020B0604030504040204" pitchFamily="34" charset="0"/>
              </a:defRPr>
            </a:lvl8pPr>
            <a:lvl9pPr marL="3886200" indent="-228600" eaLnBrk="0" fontAlgn="base" hangingPunct="0">
              <a:spcBef>
                <a:spcPct val="0"/>
              </a:spcBef>
              <a:spcAft>
                <a:spcPct val="0"/>
              </a:spcAft>
              <a:defRPr baseline="-25000">
                <a:solidFill>
                  <a:schemeClr val="tx1"/>
                </a:solidFill>
                <a:latin typeface="Verdana" panose="020B0604030504040204" pitchFamily="34" charset="0"/>
              </a:defRPr>
            </a:lvl9pPr>
          </a:lstStyle>
          <a:p>
            <a:pPr algn="ctr" eaLnBrk="1" hangingPunct="1"/>
            <a:r>
              <a:rPr lang="en-US" sz="1200" baseline="0" dirty="0" smtClean="0">
                <a:solidFill>
                  <a:srgbClr val="595959"/>
                </a:solidFill>
                <a:latin typeface="Calibri" panose="020F0502020204030204" pitchFamily="34" charset="0"/>
              </a:rPr>
              <a:t>“</a:t>
            </a:r>
            <a:r>
              <a:rPr lang="nl-NL" sz="1200" baseline="0" dirty="0">
                <a:solidFill>
                  <a:srgbClr val="595959"/>
                </a:solidFill>
                <a:latin typeface="Calibri" panose="020F0502020204030204" pitchFamily="34" charset="0"/>
                <a:hlinkClick r:id="rId3"/>
              </a:rPr>
              <a:t>Johannes Diderik van der </a:t>
            </a:r>
            <a:r>
              <a:rPr lang="nl-NL" sz="1200" baseline="0" dirty="0" smtClean="0">
                <a:solidFill>
                  <a:srgbClr val="595959"/>
                </a:solidFill>
                <a:latin typeface="Calibri" panose="020F0502020204030204" pitchFamily="34" charset="0"/>
                <a:hlinkClick r:id="rId3"/>
              </a:rPr>
              <a:t>Waals</a:t>
            </a:r>
            <a:r>
              <a:rPr lang="en-US" sz="1200" baseline="0" dirty="0" smtClean="0">
                <a:solidFill>
                  <a:srgbClr val="595959"/>
                </a:solidFill>
                <a:latin typeface="Calibri" panose="020F0502020204030204" pitchFamily="34" charset="0"/>
              </a:rPr>
              <a:t>”, </a:t>
            </a:r>
            <a:r>
              <a:rPr lang="en-US" sz="1200" baseline="0" dirty="0">
                <a:solidFill>
                  <a:srgbClr val="595959"/>
                </a:solidFill>
                <a:latin typeface="Calibri" panose="020F0502020204030204" pitchFamily="34" charset="0"/>
              </a:rPr>
              <a:t> </a:t>
            </a:r>
          </a:p>
          <a:p>
            <a:pPr algn="ctr" eaLnBrk="1" hangingPunct="1"/>
            <a:r>
              <a:rPr lang="el-GR" sz="1200" baseline="0" dirty="0" smtClean="0">
                <a:solidFill>
                  <a:srgbClr val="595959"/>
                </a:solidFill>
                <a:latin typeface="Calibri" panose="020F0502020204030204" pitchFamily="34" charset="0"/>
              </a:rPr>
              <a:t>από</a:t>
            </a:r>
            <a:r>
              <a:rPr lang="en-US" sz="1200" baseline="0" dirty="0">
                <a:solidFill>
                  <a:srgbClr val="595959"/>
                </a:solidFill>
                <a:latin typeface="Calibri" panose="020F0502020204030204" pitchFamily="34" charset="0"/>
              </a:rPr>
              <a:t> </a:t>
            </a:r>
            <a:r>
              <a:rPr lang="en-US" sz="1200" baseline="0" dirty="0" smtClean="0">
                <a:solidFill>
                  <a:srgbClr val="595959"/>
                </a:solidFill>
                <a:latin typeface="Calibri" panose="020F0502020204030204" pitchFamily="34" charset="0"/>
              </a:rPr>
              <a:t>Knightriderfan </a:t>
            </a:r>
            <a:r>
              <a:rPr lang="el-GR" sz="1200" baseline="0" dirty="0" smtClean="0">
                <a:solidFill>
                  <a:srgbClr val="595959"/>
                </a:solidFill>
                <a:latin typeface="Calibri" panose="020F0502020204030204" pitchFamily="34" charset="0"/>
              </a:rPr>
              <a:t>διαθέσιμο με άδεια</a:t>
            </a:r>
            <a:r>
              <a:rPr lang="en-US" sz="1200" baseline="0" dirty="0" smtClean="0">
                <a:solidFill>
                  <a:srgbClr val="595959"/>
                </a:solidFill>
                <a:latin typeface="Calibri" panose="020F0502020204030204" pitchFamily="34" charset="0"/>
              </a:rPr>
              <a:t> </a:t>
            </a:r>
            <a:r>
              <a:rPr lang="en-US" sz="1200" baseline="0" dirty="0">
                <a:solidFill>
                  <a:srgbClr val="595959"/>
                </a:solidFill>
                <a:latin typeface="Calibri" panose="020F0502020204030204" pitchFamily="34" charset="0"/>
                <a:hlinkClick r:id="rId4"/>
              </a:rPr>
              <a:t>CC BY-SA 3.0 </a:t>
            </a:r>
            <a:r>
              <a:rPr lang="en-US" sz="1200" baseline="0" dirty="0" smtClean="0">
                <a:solidFill>
                  <a:srgbClr val="595959"/>
                </a:solidFill>
                <a:latin typeface="Calibri" panose="020F0502020204030204" pitchFamily="34" charset="0"/>
                <a:hlinkClick r:id="rId4"/>
              </a:rPr>
              <a:t>NL</a:t>
            </a:r>
            <a:endParaRPr lang="en-US" sz="1200" baseline="0" dirty="0">
              <a:solidFill>
                <a:srgbClr val="595959"/>
              </a:solidFill>
              <a:latin typeface="Calibri" panose="020F0502020204030204"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38279856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116632"/>
            <a:ext cx="9144000" cy="908720"/>
          </a:xfrm>
        </p:spPr>
        <p:txBody>
          <a:bodyPr>
            <a:noAutofit/>
          </a:bodyPr>
          <a:lstStyle/>
          <a:p>
            <a:r>
              <a:rPr lang="el-GR" dirty="0" smtClean="0"/>
              <a:t>Δυνάμεις </a:t>
            </a:r>
            <a:r>
              <a:rPr lang="en-US" dirty="0" smtClean="0"/>
              <a:t>Van der Waals</a:t>
            </a:r>
            <a:r>
              <a:rPr lang="el-GR" dirty="0" smtClean="0"/>
              <a:t> στα πολυατομικά μόρια </a:t>
            </a:r>
            <a:r>
              <a:rPr lang="el-GR" sz="3200" b="0" dirty="0" smtClean="0"/>
              <a:t>(3 </a:t>
            </a:r>
            <a:r>
              <a:rPr lang="el-GR" sz="3200" b="0" dirty="0"/>
              <a:t>από </a:t>
            </a:r>
            <a:r>
              <a:rPr lang="el-GR" sz="3200" b="0" dirty="0" smtClean="0"/>
              <a:t>3)</a:t>
            </a:r>
            <a:endParaRPr lang="el-GR" sz="3200" b="1" dirty="0" smtClean="0"/>
          </a:p>
        </p:txBody>
      </p:sp>
      <p:sp>
        <p:nvSpPr>
          <p:cNvPr id="8195" name="Rectangle 3"/>
          <p:cNvSpPr>
            <a:spLocks noGrp="1" noChangeArrowheads="1"/>
          </p:cNvSpPr>
          <p:nvPr>
            <p:ph type="body" idx="1"/>
          </p:nvPr>
        </p:nvSpPr>
        <p:spPr>
          <a:xfrm>
            <a:off x="285720" y="1285860"/>
            <a:ext cx="8643997" cy="5286412"/>
          </a:xfrm>
        </p:spPr>
        <p:txBody>
          <a:bodyPr>
            <a:noAutofit/>
          </a:bodyPr>
          <a:lstStyle/>
          <a:p>
            <a:pPr eaLnBrk="1" hangingPunct="1">
              <a:lnSpc>
                <a:spcPct val="80000"/>
              </a:lnSpc>
            </a:pPr>
            <a:endParaRPr lang="en-US" sz="2400" dirty="0" smtClean="0"/>
          </a:p>
          <a:p>
            <a:pPr eaLnBrk="1" hangingPunct="1">
              <a:lnSpc>
                <a:spcPct val="80000"/>
              </a:lnSpc>
              <a:spcBef>
                <a:spcPts val="1800"/>
              </a:spcBef>
            </a:pPr>
            <a:r>
              <a:rPr lang="el-GR" sz="2400" b="1" dirty="0" smtClean="0"/>
              <a:t>Σε μεγαλύτερα μόρια υδρογονανθράκων (εξάνιο)</a:t>
            </a:r>
            <a:r>
              <a:rPr lang="en-US" sz="2400" b="1" dirty="0" smtClean="0"/>
              <a:t> </a:t>
            </a:r>
            <a:r>
              <a:rPr lang="el-GR" sz="2400" b="1" dirty="0" smtClean="0"/>
              <a:t>:</a:t>
            </a:r>
            <a:r>
              <a:rPr lang="en-US" sz="2400" b="1" dirty="0" smtClean="0"/>
              <a:t> </a:t>
            </a:r>
            <a:r>
              <a:rPr lang="el-GR" sz="2400" dirty="0" smtClean="0"/>
              <a:t>τα παροδικά δίπολα είναι ακόμα πιο έντονα.</a:t>
            </a:r>
          </a:p>
          <a:p>
            <a:pPr eaLnBrk="1" hangingPunct="1">
              <a:lnSpc>
                <a:spcPct val="80000"/>
              </a:lnSpc>
              <a:spcBef>
                <a:spcPts val="1800"/>
              </a:spcBef>
            </a:pPr>
            <a:r>
              <a:rPr lang="el-GR" sz="2400" dirty="0" smtClean="0"/>
              <a:t>Αποτέλεσμα: οι ελκτικές δυνάμεις πολύ μεγαλύτερες</a:t>
            </a:r>
            <a:r>
              <a:rPr lang="en-US" sz="2400" dirty="0" smtClean="0"/>
              <a:t>.</a:t>
            </a:r>
            <a:endParaRPr lang="el-GR" sz="2400" dirty="0" smtClean="0"/>
          </a:p>
          <a:p>
            <a:pPr eaLnBrk="1" hangingPunct="1">
              <a:lnSpc>
                <a:spcPct val="80000"/>
              </a:lnSpc>
              <a:spcBef>
                <a:spcPts val="1800"/>
              </a:spcBef>
            </a:pPr>
            <a:endParaRPr lang="el-GR" sz="2400" dirty="0" smtClean="0"/>
          </a:p>
          <a:p>
            <a:pPr eaLnBrk="1" hangingPunct="1">
              <a:lnSpc>
                <a:spcPct val="80000"/>
              </a:lnSpc>
            </a:pPr>
            <a:endParaRPr lang="el-GR" sz="2400" dirty="0" smtClean="0"/>
          </a:p>
          <a:p>
            <a:pPr eaLnBrk="1" hangingPunct="1">
              <a:lnSpc>
                <a:spcPct val="80000"/>
              </a:lnSpc>
            </a:pPr>
            <a:endParaRPr lang="el-GR" sz="2400" dirty="0" smtClean="0"/>
          </a:p>
          <a:p>
            <a:pPr eaLnBrk="1" hangingPunct="1">
              <a:lnSpc>
                <a:spcPct val="80000"/>
              </a:lnSpc>
            </a:pPr>
            <a:endParaRPr lang="el-GR" sz="2400" dirty="0" smtClean="0"/>
          </a:p>
          <a:p>
            <a:pPr eaLnBrk="1" hangingPunct="1">
              <a:lnSpc>
                <a:spcPct val="80000"/>
              </a:lnSpc>
            </a:pPr>
            <a:endParaRPr lang="el-GR" sz="2400" dirty="0" smtClean="0"/>
          </a:p>
          <a:p>
            <a:pPr eaLnBrk="1" hangingPunct="1">
              <a:lnSpc>
                <a:spcPct val="80000"/>
              </a:lnSpc>
            </a:pPr>
            <a:endParaRPr lang="el-GR" sz="2400" dirty="0" smtClean="0"/>
          </a:p>
          <a:p>
            <a:pPr eaLnBrk="1" hangingPunct="1">
              <a:lnSpc>
                <a:spcPct val="80000"/>
              </a:lnSpc>
            </a:pPr>
            <a:endParaRPr lang="el-GR" sz="2400" dirty="0" smtClean="0"/>
          </a:p>
        </p:txBody>
      </p:sp>
      <p:pic>
        <p:nvPicPr>
          <p:cNvPr id="3075" name="Picture 3" descr="μόριο εξανίου"/>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36644" y="3140968"/>
            <a:ext cx="7091400" cy="3091471"/>
          </a:xfrm>
          <a:prstGeom prst="rect">
            <a:avLst/>
          </a:prstGeom>
          <a:noFill/>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dirty="0">
              <a:solidFill>
                <a:prstClr val="black"/>
              </a:solidFill>
            </a:endParaRPr>
          </a:p>
        </p:txBody>
      </p:sp>
    </p:spTree>
    <p:extLst>
      <p:ext uri="{BB962C8B-B14F-4D97-AF65-F5344CB8AC3E}">
        <p14:creationId xmlns:p14="http://schemas.microsoft.com/office/powerpoint/2010/main" val="16643680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dirty="0" smtClean="0"/>
              <a:t>Διαμοριακές ελκτικές δυνάμεις στους υδρογονάνθρακες</a:t>
            </a:r>
            <a:endParaRPr lang="el-GR" dirty="0"/>
          </a:p>
        </p:txBody>
      </p:sp>
      <p:sp>
        <p:nvSpPr>
          <p:cNvPr id="3" name="2 - Θέση περιεχομένου"/>
          <p:cNvSpPr>
            <a:spLocks noGrp="1"/>
          </p:cNvSpPr>
          <p:nvPr>
            <p:ph idx="1"/>
          </p:nvPr>
        </p:nvSpPr>
        <p:spPr>
          <a:xfrm>
            <a:off x="457200" y="1628800"/>
            <a:ext cx="8229600" cy="4497363"/>
          </a:xfrm>
        </p:spPr>
        <p:txBody>
          <a:bodyPr>
            <a:normAutofit/>
          </a:bodyPr>
          <a:lstStyle/>
          <a:p>
            <a:pPr>
              <a:lnSpc>
                <a:spcPct val="114000"/>
              </a:lnSpc>
              <a:spcBef>
                <a:spcPts val="1200"/>
              </a:spcBef>
            </a:pPr>
            <a:r>
              <a:rPr lang="el-GR" sz="2400" dirty="0" smtClean="0"/>
              <a:t>Μεγαλύτερες διαμοριακές ελκτικές δυνάμεις σημαίνει μεγαλύτερα ποσά ενέργειας για να ξεχωρίσουν τα μόρια μεταξύ τους.</a:t>
            </a:r>
          </a:p>
          <a:p>
            <a:pPr>
              <a:lnSpc>
                <a:spcPct val="114000"/>
              </a:lnSpc>
              <a:spcBef>
                <a:spcPts val="1200"/>
              </a:spcBef>
            </a:pPr>
            <a:r>
              <a:rPr lang="el-GR" sz="2400" dirty="0" smtClean="0"/>
              <a:t>Άρα και δυσκολότερη τήξη και υγροποίηση</a:t>
            </a:r>
            <a:r>
              <a:rPr lang="en-US"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dirty="0">
              <a:solidFill>
                <a:prstClr val="black"/>
              </a:solidFill>
            </a:endParaRPr>
          </a:p>
        </p:txBody>
      </p:sp>
    </p:spTree>
    <p:extLst>
      <p:ext uri="{BB962C8B-B14F-4D97-AF65-F5344CB8AC3E}">
        <p14:creationId xmlns:p14="http://schemas.microsoft.com/office/powerpoint/2010/main" val="41383043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dirty="0" smtClean="0"/>
              <a:t>Θερμοκρασίες βρασμού υδρογονανθράκων</a:t>
            </a:r>
            <a:endParaRPr lang="el-GR" dirty="0"/>
          </a:p>
        </p:txBody>
      </p:sp>
      <p:graphicFrame>
        <p:nvGraphicFramePr>
          <p:cNvPr id="7" name="Chart 1" title="Θερμοκρασίες βρασμού υδρογονανθράκων"/>
          <p:cNvGraphicFramePr>
            <a:graphicFrameLocks/>
          </p:cNvGraphicFramePr>
          <p:nvPr>
            <p:extLst/>
          </p:nvPr>
        </p:nvGraphicFramePr>
        <p:xfrm>
          <a:off x="1150113" y="1357298"/>
          <a:ext cx="7993887" cy="5234010"/>
        </p:xfrm>
        <a:graphic>
          <a:graphicData uri="http://schemas.openxmlformats.org/drawingml/2006/chart">
            <c:chart xmlns:c="http://schemas.openxmlformats.org/drawingml/2006/chart" xmlns:r="http://schemas.openxmlformats.org/officeDocument/2006/relationships" r:id="rId3"/>
          </a:graphicData>
        </a:graphic>
      </p:graphicFrame>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41</a:t>
            </a:fld>
            <a:endParaRPr lang="el-GR" dirty="0">
              <a:solidFill>
                <a:prstClr val="black"/>
              </a:solidFill>
            </a:endParaRPr>
          </a:p>
        </p:txBody>
      </p:sp>
    </p:spTree>
    <p:extLst>
      <p:ext uri="{BB962C8B-B14F-4D97-AF65-F5344CB8AC3E}">
        <p14:creationId xmlns:p14="http://schemas.microsoft.com/office/powerpoint/2010/main" val="35349667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dirty="0" smtClean="0"/>
              <a:t>Που εμφανίζονται οι δυνάμεις διασποράς;</a:t>
            </a:r>
            <a:endParaRPr lang="el-GR" dirty="0"/>
          </a:p>
        </p:txBody>
      </p:sp>
      <p:sp>
        <p:nvSpPr>
          <p:cNvPr id="3" name="2 - Θέση περιεχομένου"/>
          <p:cNvSpPr>
            <a:spLocks noGrp="1"/>
          </p:cNvSpPr>
          <p:nvPr>
            <p:ph idx="1"/>
          </p:nvPr>
        </p:nvSpPr>
        <p:spPr>
          <a:xfrm>
            <a:off x="457200" y="1628800"/>
            <a:ext cx="8229600" cy="4608512"/>
          </a:xfrm>
        </p:spPr>
        <p:txBody>
          <a:bodyPr>
            <a:normAutofit/>
          </a:bodyPr>
          <a:lstStyle/>
          <a:p>
            <a:pPr>
              <a:spcBef>
                <a:spcPts val="1800"/>
              </a:spcBef>
            </a:pPr>
            <a:r>
              <a:rPr lang="el-GR" sz="2400" dirty="0" smtClean="0"/>
              <a:t>Οι </a:t>
            </a:r>
            <a:r>
              <a:rPr lang="el-GR" sz="2400" b="1" dirty="0" smtClean="0">
                <a:hlinkClick r:id="rId2"/>
              </a:rPr>
              <a:t>δυνάμεις διασποράς </a:t>
            </a:r>
            <a:r>
              <a:rPr lang="el-GR" sz="2400" dirty="0" smtClean="0"/>
              <a:t>εμφανίζονται σε </a:t>
            </a:r>
            <a:r>
              <a:rPr lang="el-GR" sz="2400" b="1" dirty="0" smtClean="0"/>
              <a:t>όλα</a:t>
            </a:r>
            <a:r>
              <a:rPr lang="el-GR" sz="2400" dirty="0" smtClean="0"/>
              <a:t> τα μόρια.</a:t>
            </a:r>
          </a:p>
          <a:p>
            <a:pPr>
              <a:spcBef>
                <a:spcPts val="1800"/>
              </a:spcBef>
            </a:pPr>
            <a:r>
              <a:rPr lang="el-GR" sz="2400" dirty="0" smtClean="0"/>
              <a:t>Μεταβάλλεται το ποσοστό συνεισφοράς τους, ανάλογα με το είδος των μορίων</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42</a:t>
            </a:fld>
            <a:endParaRPr lang="el-GR" dirty="0">
              <a:solidFill>
                <a:prstClr val="black"/>
              </a:solidFill>
            </a:endParaRPr>
          </a:p>
        </p:txBody>
      </p:sp>
    </p:spTree>
    <p:extLst>
      <p:ext uri="{BB962C8B-B14F-4D97-AF65-F5344CB8AC3E}">
        <p14:creationId xmlns:p14="http://schemas.microsoft.com/office/powerpoint/2010/main" val="19283958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l-GR" dirty="0" smtClean="0"/>
              <a:t>Μόνιμα δίπολα </a:t>
            </a:r>
            <a:r>
              <a:rPr lang="el-GR" sz="3200" b="0" dirty="0" smtClean="0"/>
              <a:t>(1 από 2)</a:t>
            </a:r>
          </a:p>
        </p:txBody>
      </p:sp>
      <p:sp>
        <p:nvSpPr>
          <p:cNvPr id="23555" name="Rectangle 3"/>
          <p:cNvSpPr>
            <a:spLocks noGrp="1" noChangeArrowheads="1"/>
          </p:cNvSpPr>
          <p:nvPr>
            <p:ph type="body" idx="1"/>
          </p:nvPr>
        </p:nvSpPr>
        <p:spPr>
          <a:xfrm>
            <a:off x="107504" y="1484784"/>
            <a:ext cx="4000117" cy="4992216"/>
          </a:xfrm>
        </p:spPr>
        <p:txBody>
          <a:bodyPr>
            <a:normAutofit/>
          </a:bodyPr>
          <a:lstStyle/>
          <a:p>
            <a:pPr eaLnBrk="1" hangingPunct="1">
              <a:lnSpc>
                <a:spcPct val="114000"/>
              </a:lnSpc>
              <a:spcBef>
                <a:spcPts val="1200"/>
              </a:spcBef>
            </a:pPr>
            <a:r>
              <a:rPr lang="el-GR" sz="2400" dirty="0" smtClean="0"/>
              <a:t>Στην άλλη άκρη του φάσματος υπάρχουν οι δυνάμεις που ασκούνται μεταξύ μονίμων διπόλων.</a:t>
            </a:r>
          </a:p>
          <a:p>
            <a:pPr eaLnBrk="1" hangingPunct="1">
              <a:lnSpc>
                <a:spcPct val="114000"/>
              </a:lnSpc>
              <a:spcBef>
                <a:spcPts val="1200"/>
              </a:spcBef>
            </a:pPr>
            <a:r>
              <a:rPr lang="el-GR" sz="2400" dirty="0" smtClean="0"/>
              <a:t>Μόνιμα δίπολα εμφανίζονται σε μόρια των οποίων οι δεσμοί σχηματίζονται από άτομα με πολύ διαφορετική ηλεκτραρνητικότητα.</a:t>
            </a:r>
          </a:p>
        </p:txBody>
      </p:sp>
      <p:grpSp>
        <p:nvGrpSpPr>
          <p:cNvPr id="52" name="51 - Ομάδα" title="Μόνιμα δίπολα"/>
          <p:cNvGrpSpPr/>
          <p:nvPr/>
        </p:nvGrpSpPr>
        <p:grpSpPr>
          <a:xfrm>
            <a:off x="4107621" y="1732193"/>
            <a:ext cx="4929222" cy="3643338"/>
            <a:chOff x="4214778" y="1857364"/>
            <a:chExt cx="4929222" cy="3643338"/>
          </a:xfrm>
        </p:grpSpPr>
        <p:sp>
          <p:nvSpPr>
            <p:cNvPr id="4" name="3 - Έλλειψη"/>
            <p:cNvSpPr/>
            <p:nvPr/>
          </p:nvSpPr>
          <p:spPr>
            <a:xfrm>
              <a:off x="4214778" y="1857364"/>
              <a:ext cx="1071570" cy="642942"/>
            </a:xfrm>
            <a:prstGeom prst="ellipse">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5" name="4 - Έλλειψη"/>
            <p:cNvSpPr/>
            <p:nvPr/>
          </p:nvSpPr>
          <p:spPr>
            <a:xfrm>
              <a:off x="5500662" y="1857364"/>
              <a:ext cx="1071570" cy="642942"/>
            </a:xfrm>
            <a:prstGeom prst="ellipse">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6" name="5 - Έλλειψη"/>
            <p:cNvSpPr/>
            <p:nvPr/>
          </p:nvSpPr>
          <p:spPr>
            <a:xfrm>
              <a:off x="6786546" y="1857364"/>
              <a:ext cx="1071570" cy="642942"/>
            </a:xfrm>
            <a:prstGeom prst="ellipse">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7" name="6 - Έλλειψη"/>
            <p:cNvSpPr/>
            <p:nvPr/>
          </p:nvSpPr>
          <p:spPr>
            <a:xfrm>
              <a:off x="8072430" y="1857364"/>
              <a:ext cx="1071570" cy="642942"/>
            </a:xfrm>
            <a:prstGeom prst="ellipse">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8" name="7 - Έλλειψη"/>
            <p:cNvSpPr/>
            <p:nvPr/>
          </p:nvSpPr>
          <p:spPr>
            <a:xfrm>
              <a:off x="4214778" y="2786058"/>
              <a:ext cx="1071570" cy="642942"/>
            </a:xfrm>
            <a:prstGeom prst="ellipse">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9" name="8 - Έλλειψη"/>
            <p:cNvSpPr/>
            <p:nvPr/>
          </p:nvSpPr>
          <p:spPr>
            <a:xfrm>
              <a:off x="5500662" y="2786058"/>
              <a:ext cx="1071570" cy="642942"/>
            </a:xfrm>
            <a:prstGeom prst="ellipse">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0" name="9 - Έλλειψη"/>
            <p:cNvSpPr/>
            <p:nvPr/>
          </p:nvSpPr>
          <p:spPr>
            <a:xfrm>
              <a:off x="6786546" y="2786058"/>
              <a:ext cx="1071570" cy="642942"/>
            </a:xfrm>
            <a:prstGeom prst="ellipse">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1" name="10 - Έλλειψη"/>
            <p:cNvSpPr/>
            <p:nvPr/>
          </p:nvSpPr>
          <p:spPr>
            <a:xfrm>
              <a:off x="8072430" y="2786058"/>
              <a:ext cx="1071570" cy="642942"/>
            </a:xfrm>
            <a:prstGeom prst="ellipse">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2" name="11 - Έλλειψη"/>
            <p:cNvSpPr/>
            <p:nvPr/>
          </p:nvSpPr>
          <p:spPr>
            <a:xfrm>
              <a:off x="4214778" y="3786190"/>
              <a:ext cx="1071570" cy="642942"/>
            </a:xfrm>
            <a:prstGeom prst="ellipse">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3" name="12 - Έλλειψη"/>
            <p:cNvSpPr/>
            <p:nvPr/>
          </p:nvSpPr>
          <p:spPr>
            <a:xfrm>
              <a:off x="5500662" y="3786190"/>
              <a:ext cx="1071570" cy="642942"/>
            </a:xfrm>
            <a:prstGeom prst="ellipse">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4" name="13 - Έλλειψη"/>
            <p:cNvSpPr/>
            <p:nvPr/>
          </p:nvSpPr>
          <p:spPr>
            <a:xfrm>
              <a:off x="6786546" y="3786190"/>
              <a:ext cx="1071570" cy="642942"/>
            </a:xfrm>
            <a:prstGeom prst="ellipse">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5" name="14 - Έλλειψη"/>
            <p:cNvSpPr/>
            <p:nvPr/>
          </p:nvSpPr>
          <p:spPr>
            <a:xfrm>
              <a:off x="8072430" y="3786190"/>
              <a:ext cx="1071570" cy="642942"/>
            </a:xfrm>
            <a:prstGeom prst="ellipse">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6" name="15 - Έλλειψη"/>
            <p:cNvSpPr/>
            <p:nvPr/>
          </p:nvSpPr>
          <p:spPr>
            <a:xfrm>
              <a:off x="4214778" y="4857760"/>
              <a:ext cx="1071570" cy="642942"/>
            </a:xfrm>
            <a:prstGeom prst="ellipse">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7" name="16 - Έλλειψη"/>
            <p:cNvSpPr/>
            <p:nvPr/>
          </p:nvSpPr>
          <p:spPr>
            <a:xfrm>
              <a:off x="5500662" y="4857760"/>
              <a:ext cx="1071570" cy="642942"/>
            </a:xfrm>
            <a:prstGeom prst="ellipse">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8" name="17 - Έλλειψη"/>
            <p:cNvSpPr/>
            <p:nvPr/>
          </p:nvSpPr>
          <p:spPr>
            <a:xfrm>
              <a:off x="6786546" y="4857760"/>
              <a:ext cx="1071570" cy="642942"/>
            </a:xfrm>
            <a:prstGeom prst="ellipse">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9" name="18 - Έλλειψη"/>
            <p:cNvSpPr/>
            <p:nvPr/>
          </p:nvSpPr>
          <p:spPr>
            <a:xfrm>
              <a:off x="8072430" y="4857760"/>
              <a:ext cx="1071570" cy="642942"/>
            </a:xfrm>
            <a:prstGeom prst="ellipse">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0" name="19 - TextBox"/>
            <p:cNvSpPr txBox="1"/>
            <p:nvPr/>
          </p:nvSpPr>
          <p:spPr>
            <a:xfrm>
              <a:off x="4214810" y="5000636"/>
              <a:ext cx="420308" cy="369332"/>
            </a:xfrm>
            <a:prstGeom prst="rect">
              <a:avLst/>
            </a:prstGeom>
            <a:noFill/>
          </p:spPr>
          <p:txBody>
            <a:bodyPr wrap="none" rtlCol="0">
              <a:spAutoFit/>
            </a:bodyPr>
            <a:lstStyle/>
            <a:p>
              <a:r>
                <a:rPr lang="el-GR" dirty="0" smtClean="0">
                  <a:solidFill>
                    <a:prstClr val="black"/>
                  </a:solidFill>
                </a:rPr>
                <a:t>δ+</a:t>
              </a:r>
              <a:endParaRPr lang="el-GR" dirty="0">
                <a:solidFill>
                  <a:prstClr val="black"/>
                </a:solidFill>
              </a:endParaRPr>
            </a:p>
          </p:txBody>
        </p:sp>
        <p:sp>
          <p:nvSpPr>
            <p:cNvPr id="21" name="20 - TextBox"/>
            <p:cNvSpPr txBox="1"/>
            <p:nvPr/>
          </p:nvSpPr>
          <p:spPr>
            <a:xfrm>
              <a:off x="4929190" y="5000636"/>
              <a:ext cx="385042" cy="369332"/>
            </a:xfrm>
            <a:prstGeom prst="rect">
              <a:avLst/>
            </a:prstGeom>
            <a:noFill/>
          </p:spPr>
          <p:txBody>
            <a:bodyPr wrap="none" rtlCol="0">
              <a:spAutoFit/>
            </a:bodyPr>
            <a:lstStyle/>
            <a:p>
              <a:r>
                <a:rPr lang="el-GR" dirty="0" smtClean="0">
                  <a:solidFill>
                    <a:prstClr val="white"/>
                  </a:solidFill>
                </a:rPr>
                <a:t>δ-</a:t>
              </a:r>
              <a:endParaRPr lang="el-GR" dirty="0">
                <a:solidFill>
                  <a:prstClr val="white"/>
                </a:solidFill>
              </a:endParaRPr>
            </a:p>
          </p:txBody>
        </p:sp>
        <p:sp>
          <p:nvSpPr>
            <p:cNvPr id="22" name="21 - TextBox"/>
            <p:cNvSpPr txBox="1"/>
            <p:nvPr/>
          </p:nvSpPr>
          <p:spPr>
            <a:xfrm>
              <a:off x="5429256" y="5000636"/>
              <a:ext cx="420308" cy="369332"/>
            </a:xfrm>
            <a:prstGeom prst="rect">
              <a:avLst/>
            </a:prstGeom>
            <a:noFill/>
          </p:spPr>
          <p:txBody>
            <a:bodyPr wrap="none" rtlCol="0">
              <a:spAutoFit/>
            </a:bodyPr>
            <a:lstStyle/>
            <a:p>
              <a:r>
                <a:rPr lang="el-GR" dirty="0" smtClean="0">
                  <a:solidFill>
                    <a:prstClr val="black"/>
                  </a:solidFill>
                </a:rPr>
                <a:t>δ+</a:t>
              </a:r>
              <a:endParaRPr lang="el-GR" dirty="0">
                <a:solidFill>
                  <a:prstClr val="black"/>
                </a:solidFill>
              </a:endParaRPr>
            </a:p>
          </p:txBody>
        </p:sp>
        <p:sp>
          <p:nvSpPr>
            <p:cNvPr id="23" name="22 - TextBox"/>
            <p:cNvSpPr txBox="1"/>
            <p:nvPr/>
          </p:nvSpPr>
          <p:spPr>
            <a:xfrm>
              <a:off x="6143636" y="5000636"/>
              <a:ext cx="385042" cy="369332"/>
            </a:xfrm>
            <a:prstGeom prst="rect">
              <a:avLst/>
            </a:prstGeom>
            <a:noFill/>
          </p:spPr>
          <p:txBody>
            <a:bodyPr wrap="none" rtlCol="0">
              <a:spAutoFit/>
            </a:bodyPr>
            <a:lstStyle/>
            <a:p>
              <a:r>
                <a:rPr lang="el-GR" dirty="0" smtClean="0">
                  <a:solidFill>
                    <a:prstClr val="white"/>
                  </a:solidFill>
                </a:rPr>
                <a:t>δ-</a:t>
              </a:r>
              <a:endParaRPr lang="el-GR" dirty="0">
                <a:solidFill>
                  <a:prstClr val="white"/>
                </a:solidFill>
              </a:endParaRPr>
            </a:p>
          </p:txBody>
        </p:sp>
        <p:sp>
          <p:nvSpPr>
            <p:cNvPr id="24" name="23 - TextBox"/>
            <p:cNvSpPr txBox="1"/>
            <p:nvPr/>
          </p:nvSpPr>
          <p:spPr>
            <a:xfrm>
              <a:off x="6786578" y="5000636"/>
              <a:ext cx="420308" cy="369332"/>
            </a:xfrm>
            <a:prstGeom prst="rect">
              <a:avLst/>
            </a:prstGeom>
            <a:noFill/>
          </p:spPr>
          <p:txBody>
            <a:bodyPr wrap="none" rtlCol="0">
              <a:spAutoFit/>
            </a:bodyPr>
            <a:lstStyle/>
            <a:p>
              <a:r>
                <a:rPr lang="el-GR" dirty="0" smtClean="0">
                  <a:solidFill>
                    <a:prstClr val="black"/>
                  </a:solidFill>
                </a:rPr>
                <a:t>δ+</a:t>
              </a:r>
              <a:endParaRPr lang="el-GR" dirty="0">
                <a:solidFill>
                  <a:prstClr val="black"/>
                </a:solidFill>
              </a:endParaRPr>
            </a:p>
          </p:txBody>
        </p:sp>
        <p:sp>
          <p:nvSpPr>
            <p:cNvPr id="25" name="24 - TextBox"/>
            <p:cNvSpPr txBox="1"/>
            <p:nvPr/>
          </p:nvSpPr>
          <p:spPr>
            <a:xfrm>
              <a:off x="7500958" y="5000636"/>
              <a:ext cx="385042" cy="369332"/>
            </a:xfrm>
            <a:prstGeom prst="rect">
              <a:avLst/>
            </a:prstGeom>
            <a:noFill/>
          </p:spPr>
          <p:txBody>
            <a:bodyPr wrap="none" rtlCol="0">
              <a:spAutoFit/>
            </a:bodyPr>
            <a:lstStyle/>
            <a:p>
              <a:r>
                <a:rPr lang="el-GR" dirty="0" smtClean="0">
                  <a:solidFill>
                    <a:prstClr val="white"/>
                  </a:solidFill>
                </a:rPr>
                <a:t>δ-</a:t>
              </a:r>
              <a:endParaRPr lang="el-GR" dirty="0">
                <a:solidFill>
                  <a:prstClr val="white"/>
                </a:solidFill>
              </a:endParaRPr>
            </a:p>
          </p:txBody>
        </p:sp>
        <p:sp>
          <p:nvSpPr>
            <p:cNvPr id="26" name="25 - TextBox"/>
            <p:cNvSpPr txBox="1"/>
            <p:nvPr/>
          </p:nvSpPr>
          <p:spPr>
            <a:xfrm>
              <a:off x="8044578" y="5000636"/>
              <a:ext cx="420308" cy="369332"/>
            </a:xfrm>
            <a:prstGeom prst="rect">
              <a:avLst/>
            </a:prstGeom>
            <a:noFill/>
          </p:spPr>
          <p:txBody>
            <a:bodyPr wrap="none" rtlCol="0">
              <a:spAutoFit/>
            </a:bodyPr>
            <a:lstStyle/>
            <a:p>
              <a:r>
                <a:rPr lang="el-GR" dirty="0" smtClean="0">
                  <a:solidFill>
                    <a:prstClr val="black"/>
                  </a:solidFill>
                </a:rPr>
                <a:t>δ+</a:t>
              </a:r>
              <a:endParaRPr lang="el-GR" dirty="0">
                <a:solidFill>
                  <a:prstClr val="black"/>
                </a:solidFill>
              </a:endParaRPr>
            </a:p>
          </p:txBody>
        </p:sp>
        <p:sp>
          <p:nvSpPr>
            <p:cNvPr id="27" name="26 - TextBox"/>
            <p:cNvSpPr txBox="1"/>
            <p:nvPr/>
          </p:nvSpPr>
          <p:spPr>
            <a:xfrm>
              <a:off x="8758958" y="5000636"/>
              <a:ext cx="385042" cy="369332"/>
            </a:xfrm>
            <a:prstGeom prst="rect">
              <a:avLst/>
            </a:prstGeom>
            <a:noFill/>
          </p:spPr>
          <p:txBody>
            <a:bodyPr wrap="none" rtlCol="0">
              <a:spAutoFit/>
            </a:bodyPr>
            <a:lstStyle/>
            <a:p>
              <a:r>
                <a:rPr lang="el-GR" dirty="0" smtClean="0">
                  <a:solidFill>
                    <a:prstClr val="white"/>
                  </a:solidFill>
                </a:rPr>
                <a:t>δ-</a:t>
              </a:r>
              <a:endParaRPr lang="el-GR" dirty="0">
                <a:solidFill>
                  <a:prstClr val="white"/>
                </a:solidFill>
              </a:endParaRPr>
            </a:p>
          </p:txBody>
        </p:sp>
        <p:sp>
          <p:nvSpPr>
            <p:cNvPr id="28" name="27 - TextBox"/>
            <p:cNvSpPr txBox="1"/>
            <p:nvPr/>
          </p:nvSpPr>
          <p:spPr>
            <a:xfrm>
              <a:off x="4214810" y="3929066"/>
              <a:ext cx="420308" cy="369332"/>
            </a:xfrm>
            <a:prstGeom prst="rect">
              <a:avLst/>
            </a:prstGeom>
            <a:noFill/>
          </p:spPr>
          <p:txBody>
            <a:bodyPr wrap="none" rtlCol="0">
              <a:spAutoFit/>
            </a:bodyPr>
            <a:lstStyle/>
            <a:p>
              <a:r>
                <a:rPr lang="el-GR" dirty="0" smtClean="0">
                  <a:solidFill>
                    <a:prstClr val="black"/>
                  </a:solidFill>
                </a:rPr>
                <a:t>δ+</a:t>
              </a:r>
              <a:endParaRPr lang="el-GR" dirty="0">
                <a:solidFill>
                  <a:prstClr val="black"/>
                </a:solidFill>
              </a:endParaRPr>
            </a:p>
          </p:txBody>
        </p:sp>
        <p:sp>
          <p:nvSpPr>
            <p:cNvPr id="29" name="28 - TextBox"/>
            <p:cNvSpPr txBox="1"/>
            <p:nvPr/>
          </p:nvSpPr>
          <p:spPr>
            <a:xfrm>
              <a:off x="4929190" y="3929066"/>
              <a:ext cx="385042" cy="369332"/>
            </a:xfrm>
            <a:prstGeom prst="rect">
              <a:avLst/>
            </a:prstGeom>
            <a:noFill/>
          </p:spPr>
          <p:txBody>
            <a:bodyPr wrap="none" rtlCol="0">
              <a:spAutoFit/>
            </a:bodyPr>
            <a:lstStyle/>
            <a:p>
              <a:r>
                <a:rPr lang="el-GR" dirty="0" smtClean="0">
                  <a:solidFill>
                    <a:prstClr val="white"/>
                  </a:solidFill>
                </a:rPr>
                <a:t>δ-</a:t>
              </a:r>
              <a:endParaRPr lang="el-GR" dirty="0">
                <a:solidFill>
                  <a:prstClr val="white"/>
                </a:solidFill>
              </a:endParaRPr>
            </a:p>
          </p:txBody>
        </p:sp>
        <p:sp>
          <p:nvSpPr>
            <p:cNvPr id="30" name="29 - TextBox"/>
            <p:cNvSpPr txBox="1"/>
            <p:nvPr/>
          </p:nvSpPr>
          <p:spPr>
            <a:xfrm>
              <a:off x="5429256" y="3929066"/>
              <a:ext cx="420308" cy="369332"/>
            </a:xfrm>
            <a:prstGeom prst="rect">
              <a:avLst/>
            </a:prstGeom>
            <a:noFill/>
          </p:spPr>
          <p:txBody>
            <a:bodyPr wrap="none" rtlCol="0">
              <a:spAutoFit/>
            </a:bodyPr>
            <a:lstStyle/>
            <a:p>
              <a:r>
                <a:rPr lang="el-GR" dirty="0" smtClean="0">
                  <a:solidFill>
                    <a:prstClr val="black"/>
                  </a:solidFill>
                </a:rPr>
                <a:t>δ+</a:t>
              </a:r>
              <a:endParaRPr lang="el-GR" dirty="0">
                <a:solidFill>
                  <a:prstClr val="black"/>
                </a:solidFill>
              </a:endParaRPr>
            </a:p>
          </p:txBody>
        </p:sp>
        <p:sp>
          <p:nvSpPr>
            <p:cNvPr id="31" name="30 - TextBox"/>
            <p:cNvSpPr txBox="1"/>
            <p:nvPr/>
          </p:nvSpPr>
          <p:spPr>
            <a:xfrm>
              <a:off x="6143636" y="3929066"/>
              <a:ext cx="385042" cy="369332"/>
            </a:xfrm>
            <a:prstGeom prst="rect">
              <a:avLst/>
            </a:prstGeom>
            <a:noFill/>
          </p:spPr>
          <p:txBody>
            <a:bodyPr wrap="none" rtlCol="0">
              <a:spAutoFit/>
            </a:bodyPr>
            <a:lstStyle/>
            <a:p>
              <a:r>
                <a:rPr lang="el-GR" dirty="0" smtClean="0">
                  <a:solidFill>
                    <a:prstClr val="white"/>
                  </a:solidFill>
                </a:rPr>
                <a:t>δ-</a:t>
              </a:r>
              <a:endParaRPr lang="el-GR" dirty="0">
                <a:solidFill>
                  <a:prstClr val="white"/>
                </a:solidFill>
              </a:endParaRPr>
            </a:p>
          </p:txBody>
        </p:sp>
        <p:sp>
          <p:nvSpPr>
            <p:cNvPr id="32" name="31 - TextBox"/>
            <p:cNvSpPr txBox="1"/>
            <p:nvPr/>
          </p:nvSpPr>
          <p:spPr>
            <a:xfrm>
              <a:off x="6786578" y="3929066"/>
              <a:ext cx="420308" cy="369332"/>
            </a:xfrm>
            <a:prstGeom prst="rect">
              <a:avLst/>
            </a:prstGeom>
            <a:noFill/>
          </p:spPr>
          <p:txBody>
            <a:bodyPr wrap="none" rtlCol="0">
              <a:spAutoFit/>
            </a:bodyPr>
            <a:lstStyle/>
            <a:p>
              <a:r>
                <a:rPr lang="el-GR" dirty="0" smtClean="0">
                  <a:solidFill>
                    <a:prstClr val="black"/>
                  </a:solidFill>
                </a:rPr>
                <a:t>δ+</a:t>
              </a:r>
              <a:endParaRPr lang="el-GR" dirty="0">
                <a:solidFill>
                  <a:prstClr val="black"/>
                </a:solidFill>
              </a:endParaRPr>
            </a:p>
          </p:txBody>
        </p:sp>
        <p:sp>
          <p:nvSpPr>
            <p:cNvPr id="33" name="32 - TextBox"/>
            <p:cNvSpPr txBox="1"/>
            <p:nvPr/>
          </p:nvSpPr>
          <p:spPr>
            <a:xfrm>
              <a:off x="7500958" y="3929066"/>
              <a:ext cx="385042" cy="369332"/>
            </a:xfrm>
            <a:prstGeom prst="rect">
              <a:avLst/>
            </a:prstGeom>
            <a:noFill/>
          </p:spPr>
          <p:txBody>
            <a:bodyPr wrap="none" rtlCol="0">
              <a:spAutoFit/>
            </a:bodyPr>
            <a:lstStyle/>
            <a:p>
              <a:r>
                <a:rPr lang="el-GR" dirty="0" smtClean="0">
                  <a:solidFill>
                    <a:prstClr val="white"/>
                  </a:solidFill>
                </a:rPr>
                <a:t>δ-</a:t>
              </a:r>
              <a:endParaRPr lang="el-GR" dirty="0">
                <a:solidFill>
                  <a:prstClr val="white"/>
                </a:solidFill>
              </a:endParaRPr>
            </a:p>
          </p:txBody>
        </p:sp>
        <p:sp>
          <p:nvSpPr>
            <p:cNvPr id="34" name="33 - TextBox"/>
            <p:cNvSpPr txBox="1"/>
            <p:nvPr/>
          </p:nvSpPr>
          <p:spPr>
            <a:xfrm>
              <a:off x="8044578" y="3929066"/>
              <a:ext cx="420308" cy="369332"/>
            </a:xfrm>
            <a:prstGeom prst="rect">
              <a:avLst/>
            </a:prstGeom>
            <a:noFill/>
          </p:spPr>
          <p:txBody>
            <a:bodyPr wrap="none" rtlCol="0">
              <a:spAutoFit/>
            </a:bodyPr>
            <a:lstStyle/>
            <a:p>
              <a:r>
                <a:rPr lang="el-GR" dirty="0" smtClean="0">
                  <a:solidFill>
                    <a:prstClr val="black"/>
                  </a:solidFill>
                </a:rPr>
                <a:t>δ+</a:t>
              </a:r>
              <a:endParaRPr lang="el-GR" dirty="0">
                <a:solidFill>
                  <a:prstClr val="black"/>
                </a:solidFill>
              </a:endParaRPr>
            </a:p>
          </p:txBody>
        </p:sp>
        <p:sp>
          <p:nvSpPr>
            <p:cNvPr id="35" name="34 - TextBox"/>
            <p:cNvSpPr txBox="1"/>
            <p:nvPr/>
          </p:nvSpPr>
          <p:spPr>
            <a:xfrm>
              <a:off x="8758958" y="3929066"/>
              <a:ext cx="385042" cy="369332"/>
            </a:xfrm>
            <a:prstGeom prst="rect">
              <a:avLst/>
            </a:prstGeom>
            <a:noFill/>
          </p:spPr>
          <p:txBody>
            <a:bodyPr wrap="none" rtlCol="0">
              <a:spAutoFit/>
            </a:bodyPr>
            <a:lstStyle/>
            <a:p>
              <a:r>
                <a:rPr lang="el-GR" dirty="0" smtClean="0">
                  <a:solidFill>
                    <a:prstClr val="white"/>
                  </a:solidFill>
                </a:rPr>
                <a:t>δ-</a:t>
              </a:r>
              <a:endParaRPr lang="el-GR" dirty="0">
                <a:solidFill>
                  <a:prstClr val="white"/>
                </a:solidFill>
              </a:endParaRPr>
            </a:p>
          </p:txBody>
        </p:sp>
        <p:sp>
          <p:nvSpPr>
            <p:cNvPr id="36" name="35 - TextBox"/>
            <p:cNvSpPr txBox="1"/>
            <p:nvPr/>
          </p:nvSpPr>
          <p:spPr>
            <a:xfrm>
              <a:off x="4214810" y="2928934"/>
              <a:ext cx="420308" cy="369332"/>
            </a:xfrm>
            <a:prstGeom prst="rect">
              <a:avLst/>
            </a:prstGeom>
            <a:noFill/>
          </p:spPr>
          <p:txBody>
            <a:bodyPr wrap="none" rtlCol="0">
              <a:spAutoFit/>
            </a:bodyPr>
            <a:lstStyle/>
            <a:p>
              <a:r>
                <a:rPr lang="el-GR" dirty="0" smtClean="0">
                  <a:solidFill>
                    <a:prstClr val="black"/>
                  </a:solidFill>
                </a:rPr>
                <a:t>δ+</a:t>
              </a:r>
              <a:endParaRPr lang="el-GR" dirty="0">
                <a:solidFill>
                  <a:prstClr val="black"/>
                </a:solidFill>
              </a:endParaRPr>
            </a:p>
          </p:txBody>
        </p:sp>
        <p:sp>
          <p:nvSpPr>
            <p:cNvPr id="37" name="36 - TextBox"/>
            <p:cNvSpPr txBox="1"/>
            <p:nvPr/>
          </p:nvSpPr>
          <p:spPr>
            <a:xfrm>
              <a:off x="4929190" y="2928934"/>
              <a:ext cx="385042" cy="369332"/>
            </a:xfrm>
            <a:prstGeom prst="rect">
              <a:avLst/>
            </a:prstGeom>
            <a:noFill/>
          </p:spPr>
          <p:txBody>
            <a:bodyPr wrap="none" rtlCol="0">
              <a:spAutoFit/>
            </a:bodyPr>
            <a:lstStyle/>
            <a:p>
              <a:r>
                <a:rPr lang="el-GR" dirty="0" smtClean="0">
                  <a:solidFill>
                    <a:prstClr val="white"/>
                  </a:solidFill>
                </a:rPr>
                <a:t>δ-</a:t>
              </a:r>
              <a:endParaRPr lang="el-GR" dirty="0">
                <a:solidFill>
                  <a:prstClr val="white"/>
                </a:solidFill>
              </a:endParaRPr>
            </a:p>
          </p:txBody>
        </p:sp>
        <p:sp>
          <p:nvSpPr>
            <p:cNvPr id="38" name="37 - TextBox"/>
            <p:cNvSpPr txBox="1"/>
            <p:nvPr/>
          </p:nvSpPr>
          <p:spPr>
            <a:xfrm>
              <a:off x="5429256" y="2928934"/>
              <a:ext cx="420308" cy="369332"/>
            </a:xfrm>
            <a:prstGeom prst="rect">
              <a:avLst/>
            </a:prstGeom>
            <a:noFill/>
          </p:spPr>
          <p:txBody>
            <a:bodyPr wrap="none" rtlCol="0">
              <a:spAutoFit/>
            </a:bodyPr>
            <a:lstStyle/>
            <a:p>
              <a:r>
                <a:rPr lang="el-GR" dirty="0" smtClean="0">
                  <a:solidFill>
                    <a:prstClr val="black"/>
                  </a:solidFill>
                </a:rPr>
                <a:t>δ+</a:t>
              </a:r>
              <a:endParaRPr lang="el-GR" dirty="0">
                <a:solidFill>
                  <a:prstClr val="black"/>
                </a:solidFill>
              </a:endParaRPr>
            </a:p>
          </p:txBody>
        </p:sp>
        <p:sp>
          <p:nvSpPr>
            <p:cNvPr id="39" name="38 - TextBox"/>
            <p:cNvSpPr txBox="1"/>
            <p:nvPr/>
          </p:nvSpPr>
          <p:spPr>
            <a:xfrm>
              <a:off x="6143636" y="2928934"/>
              <a:ext cx="385042" cy="369332"/>
            </a:xfrm>
            <a:prstGeom prst="rect">
              <a:avLst/>
            </a:prstGeom>
            <a:noFill/>
          </p:spPr>
          <p:txBody>
            <a:bodyPr wrap="none" rtlCol="0">
              <a:spAutoFit/>
            </a:bodyPr>
            <a:lstStyle/>
            <a:p>
              <a:r>
                <a:rPr lang="el-GR" dirty="0" smtClean="0">
                  <a:solidFill>
                    <a:prstClr val="white"/>
                  </a:solidFill>
                </a:rPr>
                <a:t>δ-</a:t>
              </a:r>
              <a:endParaRPr lang="el-GR" dirty="0">
                <a:solidFill>
                  <a:prstClr val="white"/>
                </a:solidFill>
              </a:endParaRPr>
            </a:p>
          </p:txBody>
        </p:sp>
        <p:sp>
          <p:nvSpPr>
            <p:cNvPr id="40" name="39 - TextBox"/>
            <p:cNvSpPr txBox="1"/>
            <p:nvPr/>
          </p:nvSpPr>
          <p:spPr>
            <a:xfrm>
              <a:off x="6786578" y="2928934"/>
              <a:ext cx="420308" cy="369332"/>
            </a:xfrm>
            <a:prstGeom prst="rect">
              <a:avLst/>
            </a:prstGeom>
            <a:noFill/>
          </p:spPr>
          <p:txBody>
            <a:bodyPr wrap="none" rtlCol="0">
              <a:spAutoFit/>
            </a:bodyPr>
            <a:lstStyle/>
            <a:p>
              <a:r>
                <a:rPr lang="el-GR" dirty="0" smtClean="0">
                  <a:solidFill>
                    <a:prstClr val="black"/>
                  </a:solidFill>
                </a:rPr>
                <a:t>δ+</a:t>
              </a:r>
              <a:endParaRPr lang="el-GR" dirty="0">
                <a:solidFill>
                  <a:prstClr val="black"/>
                </a:solidFill>
              </a:endParaRPr>
            </a:p>
          </p:txBody>
        </p:sp>
        <p:sp>
          <p:nvSpPr>
            <p:cNvPr id="41" name="40 - TextBox"/>
            <p:cNvSpPr txBox="1"/>
            <p:nvPr/>
          </p:nvSpPr>
          <p:spPr>
            <a:xfrm>
              <a:off x="7500958" y="2928934"/>
              <a:ext cx="385042" cy="369332"/>
            </a:xfrm>
            <a:prstGeom prst="rect">
              <a:avLst/>
            </a:prstGeom>
            <a:noFill/>
          </p:spPr>
          <p:txBody>
            <a:bodyPr wrap="none" rtlCol="0">
              <a:spAutoFit/>
            </a:bodyPr>
            <a:lstStyle/>
            <a:p>
              <a:r>
                <a:rPr lang="el-GR" dirty="0" smtClean="0">
                  <a:solidFill>
                    <a:prstClr val="white"/>
                  </a:solidFill>
                </a:rPr>
                <a:t>δ-</a:t>
              </a:r>
              <a:endParaRPr lang="el-GR" dirty="0">
                <a:solidFill>
                  <a:prstClr val="white"/>
                </a:solidFill>
              </a:endParaRPr>
            </a:p>
          </p:txBody>
        </p:sp>
        <p:sp>
          <p:nvSpPr>
            <p:cNvPr id="42" name="41 - TextBox"/>
            <p:cNvSpPr txBox="1"/>
            <p:nvPr/>
          </p:nvSpPr>
          <p:spPr>
            <a:xfrm>
              <a:off x="8044578" y="2928934"/>
              <a:ext cx="420308" cy="369332"/>
            </a:xfrm>
            <a:prstGeom prst="rect">
              <a:avLst/>
            </a:prstGeom>
            <a:noFill/>
          </p:spPr>
          <p:txBody>
            <a:bodyPr wrap="none" rtlCol="0">
              <a:spAutoFit/>
            </a:bodyPr>
            <a:lstStyle/>
            <a:p>
              <a:r>
                <a:rPr lang="el-GR" dirty="0" smtClean="0">
                  <a:solidFill>
                    <a:prstClr val="black"/>
                  </a:solidFill>
                </a:rPr>
                <a:t>δ+</a:t>
              </a:r>
              <a:endParaRPr lang="el-GR" dirty="0">
                <a:solidFill>
                  <a:prstClr val="black"/>
                </a:solidFill>
              </a:endParaRPr>
            </a:p>
          </p:txBody>
        </p:sp>
        <p:sp>
          <p:nvSpPr>
            <p:cNvPr id="43" name="42 - TextBox"/>
            <p:cNvSpPr txBox="1"/>
            <p:nvPr/>
          </p:nvSpPr>
          <p:spPr>
            <a:xfrm>
              <a:off x="8758958" y="2928934"/>
              <a:ext cx="385042" cy="369332"/>
            </a:xfrm>
            <a:prstGeom prst="rect">
              <a:avLst/>
            </a:prstGeom>
            <a:noFill/>
          </p:spPr>
          <p:txBody>
            <a:bodyPr wrap="none" rtlCol="0">
              <a:spAutoFit/>
            </a:bodyPr>
            <a:lstStyle/>
            <a:p>
              <a:r>
                <a:rPr lang="el-GR" dirty="0" smtClean="0">
                  <a:solidFill>
                    <a:prstClr val="white"/>
                  </a:solidFill>
                </a:rPr>
                <a:t>δ-</a:t>
              </a:r>
              <a:endParaRPr lang="el-GR" dirty="0">
                <a:solidFill>
                  <a:prstClr val="white"/>
                </a:solidFill>
              </a:endParaRPr>
            </a:p>
          </p:txBody>
        </p:sp>
        <p:sp>
          <p:nvSpPr>
            <p:cNvPr id="44" name="43 - TextBox"/>
            <p:cNvSpPr txBox="1"/>
            <p:nvPr/>
          </p:nvSpPr>
          <p:spPr>
            <a:xfrm>
              <a:off x="4214810" y="2000240"/>
              <a:ext cx="420308" cy="369332"/>
            </a:xfrm>
            <a:prstGeom prst="rect">
              <a:avLst/>
            </a:prstGeom>
            <a:noFill/>
          </p:spPr>
          <p:txBody>
            <a:bodyPr wrap="none" rtlCol="0">
              <a:spAutoFit/>
            </a:bodyPr>
            <a:lstStyle/>
            <a:p>
              <a:r>
                <a:rPr lang="el-GR" dirty="0" smtClean="0">
                  <a:solidFill>
                    <a:prstClr val="black"/>
                  </a:solidFill>
                </a:rPr>
                <a:t>δ+</a:t>
              </a:r>
              <a:endParaRPr lang="el-GR" dirty="0">
                <a:solidFill>
                  <a:prstClr val="black"/>
                </a:solidFill>
              </a:endParaRPr>
            </a:p>
          </p:txBody>
        </p:sp>
        <p:sp>
          <p:nvSpPr>
            <p:cNvPr id="45" name="44 - TextBox"/>
            <p:cNvSpPr txBox="1"/>
            <p:nvPr/>
          </p:nvSpPr>
          <p:spPr>
            <a:xfrm>
              <a:off x="4929190" y="2000240"/>
              <a:ext cx="385042" cy="369332"/>
            </a:xfrm>
            <a:prstGeom prst="rect">
              <a:avLst/>
            </a:prstGeom>
            <a:noFill/>
          </p:spPr>
          <p:txBody>
            <a:bodyPr wrap="none" rtlCol="0">
              <a:spAutoFit/>
            </a:bodyPr>
            <a:lstStyle/>
            <a:p>
              <a:r>
                <a:rPr lang="el-GR" dirty="0" smtClean="0">
                  <a:solidFill>
                    <a:prstClr val="white"/>
                  </a:solidFill>
                </a:rPr>
                <a:t>δ-</a:t>
              </a:r>
              <a:endParaRPr lang="el-GR" dirty="0">
                <a:solidFill>
                  <a:prstClr val="white"/>
                </a:solidFill>
              </a:endParaRPr>
            </a:p>
          </p:txBody>
        </p:sp>
        <p:sp>
          <p:nvSpPr>
            <p:cNvPr id="46" name="45 - TextBox"/>
            <p:cNvSpPr txBox="1"/>
            <p:nvPr/>
          </p:nvSpPr>
          <p:spPr>
            <a:xfrm>
              <a:off x="5429256" y="2000240"/>
              <a:ext cx="420308" cy="369332"/>
            </a:xfrm>
            <a:prstGeom prst="rect">
              <a:avLst/>
            </a:prstGeom>
            <a:noFill/>
          </p:spPr>
          <p:txBody>
            <a:bodyPr wrap="none" rtlCol="0">
              <a:spAutoFit/>
            </a:bodyPr>
            <a:lstStyle/>
            <a:p>
              <a:r>
                <a:rPr lang="el-GR" dirty="0" smtClean="0">
                  <a:solidFill>
                    <a:prstClr val="black"/>
                  </a:solidFill>
                </a:rPr>
                <a:t>δ+</a:t>
              </a:r>
              <a:endParaRPr lang="el-GR" dirty="0">
                <a:solidFill>
                  <a:prstClr val="black"/>
                </a:solidFill>
              </a:endParaRPr>
            </a:p>
          </p:txBody>
        </p:sp>
        <p:sp>
          <p:nvSpPr>
            <p:cNvPr id="47" name="46 - TextBox"/>
            <p:cNvSpPr txBox="1"/>
            <p:nvPr/>
          </p:nvSpPr>
          <p:spPr>
            <a:xfrm>
              <a:off x="6143636" y="2000240"/>
              <a:ext cx="385042" cy="369332"/>
            </a:xfrm>
            <a:prstGeom prst="rect">
              <a:avLst/>
            </a:prstGeom>
            <a:noFill/>
          </p:spPr>
          <p:txBody>
            <a:bodyPr wrap="none" rtlCol="0">
              <a:spAutoFit/>
            </a:bodyPr>
            <a:lstStyle/>
            <a:p>
              <a:r>
                <a:rPr lang="el-GR" dirty="0" smtClean="0">
                  <a:solidFill>
                    <a:prstClr val="white"/>
                  </a:solidFill>
                </a:rPr>
                <a:t>δ-</a:t>
              </a:r>
              <a:endParaRPr lang="el-GR" dirty="0">
                <a:solidFill>
                  <a:prstClr val="white"/>
                </a:solidFill>
              </a:endParaRPr>
            </a:p>
          </p:txBody>
        </p:sp>
        <p:sp>
          <p:nvSpPr>
            <p:cNvPr id="48" name="47 - TextBox"/>
            <p:cNvSpPr txBox="1"/>
            <p:nvPr/>
          </p:nvSpPr>
          <p:spPr>
            <a:xfrm>
              <a:off x="6786578" y="2000240"/>
              <a:ext cx="420308" cy="369332"/>
            </a:xfrm>
            <a:prstGeom prst="rect">
              <a:avLst/>
            </a:prstGeom>
            <a:noFill/>
          </p:spPr>
          <p:txBody>
            <a:bodyPr wrap="none" rtlCol="0">
              <a:spAutoFit/>
            </a:bodyPr>
            <a:lstStyle/>
            <a:p>
              <a:r>
                <a:rPr lang="el-GR" dirty="0" smtClean="0">
                  <a:solidFill>
                    <a:prstClr val="black"/>
                  </a:solidFill>
                </a:rPr>
                <a:t>δ+</a:t>
              </a:r>
              <a:endParaRPr lang="el-GR" dirty="0">
                <a:solidFill>
                  <a:prstClr val="black"/>
                </a:solidFill>
              </a:endParaRPr>
            </a:p>
          </p:txBody>
        </p:sp>
        <p:sp>
          <p:nvSpPr>
            <p:cNvPr id="49" name="48 - TextBox"/>
            <p:cNvSpPr txBox="1"/>
            <p:nvPr/>
          </p:nvSpPr>
          <p:spPr>
            <a:xfrm>
              <a:off x="7500958" y="2000240"/>
              <a:ext cx="385042" cy="369332"/>
            </a:xfrm>
            <a:prstGeom prst="rect">
              <a:avLst/>
            </a:prstGeom>
            <a:noFill/>
          </p:spPr>
          <p:txBody>
            <a:bodyPr wrap="none" rtlCol="0">
              <a:spAutoFit/>
            </a:bodyPr>
            <a:lstStyle/>
            <a:p>
              <a:r>
                <a:rPr lang="el-GR" dirty="0" smtClean="0">
                  <a:solidFill>
                    <a:prstClr val="white"/>
                  </a:solidFill>
                </a:rPr>
                <a:t>δ-</a:t>
              </a:r>
              <a:endParaRPr lang="el-GR" dirty="0">
                <a:solidFill>
                  <a:prstClr val="white"/>
                </a:solidFill>
              </a:endParaRPr>
            </a:p>
          </p:txBody>
        </p:sp>
        <p:sp>
          <p:nvSpPr>
            <p:cNvPr id="50" name="49 - TextBox"/>
            <p:cNvSpPr txBox="1"/>
            <p:nvPr/>
          </p:nvSpPr>
          <p:spPr>
            <a:xfrm>
              <a:off x="8044578" y="2000240"/>
              <a:ext cx="420308" cy="369332"/>
            </a:xfrm>
            <a:prstGeom prst="rect">
              <a:avLst/>
            </a:prstGeom>
            <a:noFill/>
          </p:spPr>
          <p:txBody>
            <a:bodyPr wrap="none" rtlCol="0">
              <a:spAutoFit/>
            </a:bodyPr>
            <a:lstStyle/>
            <a:p>
              <a:r>
                <a:rPr lang="el-GR" dirty="0" smtClean="0">
                  <a:solidFill>
                    <a:prstClr val="black"/>
                  </a:solidFill>
                </a:rPr>
                <a:t>δ+</a:t>
              </a:r>
              <a:endParaRPr lang="el-GR" dirty="0">
                <a:solidFill>
                  <a:prstClr val="black"/>
                </a:solidFill>
              </a:endParaRPr>
            </a:p>
          </p:txBody>
        </p:sp>
        <p:sp>
          <p:nvSpPr>
            <p:cNvPr id="51" name="50 - TextBox"/>
            <p:cNvSpPr txBox="1"/>
            <p:nvPr/>
          </p:nvSpPr>
          <p:spPr>
            <a:xfrm>
              <a:off x="8758958" y="2000240"/>
              <a:ext cx="385042" cy="369332"/>
            </a:xfrm>
            <a:prstGeom prst="rect">
              <a:avLst/>
            </a:prstGeom>
            <a:noFill/>
          </p:spPr>
          <p:txBody>
            <a:bodyPr wrap="none" rtlCol="0">
              <a:spAutoFit/>
            </a:bodyPr>
            <a:lstStyle/>
            <a:p>
              <a:r>
                <a:rPr lang="el-GR" dirty="0" smtClean="0">
                  <a:solidFill>
                    <a:prstClr val="white"/>
                  </a:solidFill>
                </a:rPr>
                <a:t>δ-</a:t>
              </a:r>
              <a:endParaRPr lang="el-GR" dirty="0">
                <a:solidFill>
                  <a:prstClr val="white"/>
                </a:solidFill>
              </a:endParaRPr>
            </a:p>
          </p:txBody>
        </p:sp>
      </p:gr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43</a:t>
            </a:fld>
            <a:endParaRPr lang="el-GR" dirty="0">
              <a:solidFill>
                <a:prstClr val="black"/>
              </a:solidFill>
            </a:endParaRPr>
          </a:p>
        </p:txBody>
      </p:sp>
    </p:spTree>
    <p:extLst>
      <p:ext uri="{BB962C8B-B14F-4D97-AF65-F5344CB8AC3E}">
        <p14:creationId xmlns:p14="http://schemas.microsoft.com/office/powerpoint/2010/main" val="5979171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l-GR" dirty="0" smtClean="0"/>
              <a:t>Μόνιμα δίπολα</a:t>
            </a:r>
            <a:r>
              <a:rPr lang="el-GR" b="0" dirty="0"/>
              <a:t> </a:t>
            </a:r>
            <a:r>
              <a:rPr lang="el-GR" sz="3200" b="0" dirty="0" smtClean="0"/>
              <a:t>(2 </a:t>
            </a:r>
            <a:r>
              <a:rPr lang="el-GR" sz="3200" b="0" dirty="0"/>
              <a:t>από 2)</a:t>
            </a:r>
            <a:endParaRPr lang="el-GR" sz="3200" dirty="0" smtClean="0"/>
          </a:p>
        </p:txBody>
      </p:sp>
      <p:sp>
        <p:nvSpPr>
          <p:cNvPr id="23555" name="Rectangle 3"/>
          <p:cNvSpPr>
            <a:spLocks noGrp="1" noChangeArrowheads="1"/>
          </p:cNvSpPr>
          <p:nvPr>
            <p:ph type="body" idx="1"/>
          </p:nvPr>
        </p:nvSpPr>
        <p:spPr>
          <a:xfrm>
            <a:off x="179512" y="1547810"/>
            <a:ext cx="3928109" cy="5119702"/>
          </a:xfrm>
        </p:spPr>
        <p:txBody>
          <a:bodyPr>
            <a:normAutofit/>
          </a:bodyPr>
          <a:lstStyle/>
          <a:p>
            <a:pPr eaLnBrk="1" hangingPunct="1">
              <a:lnSpc>
                <a:spcPct val="114000"/>
              </a:lnSpc>
              <a:spcBef>
                <a:spcPts val="1200"/>
              </a:spcBef>
            </a:pPr>
            <a:r>
              <a:rPr lang="el-GR" sz="2400" dirty="0" smtClean="0"/>
              <a:t>Κατά μήκος του διπόλου η κατανομή των φορτίων είναι </a:t>
            </a:r>
            <a:r>
              <a:rPr lang="el-GR" sz="2400" b="1" dirty="0" smtClean="0"/>
              <a:t>ασύμμετρη.</a:t>
            </a:r>
          </a:p>
          <a:p>
            <a:pPr eaLnBrk="1" hangingPunct="1">
              <a:lnSpc>
                <a:spcPct val="114000"/>
              </a:lnSpc>
              <a:spcBef>
                <a:spcPts val="1200"/>
              </a:spcBef>
            </a:pPr>
            <a:r>
              <a:rPr lang="el-GR" sz="2400" dirty="0" smtClean="0"/>
              <a:t>Οι έλξεις και απώσεις που ασκούνται  κατευθύνουν τα μόρια να καταλαμβάνουν θέσεις  κατάλληλου προσανατολισμού (π.χ. «κεφαλή με ουρά»).</a:t>
            </a:r>
          </a:p>
        </p:txBody>
      </p:sp>
      <p:grpSp>
        <p:nvGrpSpPr>
          <p:cNvPr id="52" name="51 - Ομάδα" title="Μόνιμα δίπολα"/>
          <p:cNvGrpSpPr/>
          <p:nvPr/>
        </p:nvGrpSpPr>
        <p:grpSpPr>
          <a:xfrm>
            <a:off x="4114595" y="1738740"/>
            <a:ext cx="4929222" cy="3643338"/>
            <a:chOff x="4214778" y="1857364"/>
            <a:chExt cx="4929222" cy="3643338"/>
          </a:xfrm>
        </p:grpSpPr>
        <p:sp>
          <p:nvSpPr>
            <p:cNvPr id="4" name="3 - Έλλειψη"/>
            <p:cNvSpPr/>
            <p:nvPr/>
          </p:nvSpPr>
          <p:spPr>
            <a:xfrm>
              <a:off x="4214778" y="1857364"/>
              <a:ext cx="1071570" cy="642942"/>
            </a:xfrm>
            <a:prstGeom prst="ellipse">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5" name="4 - Έλλειψη"/>
            <p:cNvSpPr/>
            <p:nvPr/>
          </p:nvSpPr>
          <p:spPr>
            <a:xfrm>
              <a:off x="5500662" y="1857364"/>
              <a:ext cx="1071570" cy="642942"/>
            </a:xfrm>
            <a:prstGeom prst="ellipse">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6" name="5 - Έλλειψη"/>
            <p:cNvSpPr/>
            <p:nvPr/>
          </p:nvSpPr>
          <p:spPr>
            <a:xfrm>
              <a:off x="6786546" y="1857364"/>
              <a:ext cx="1071570" cy="642942"/>
            </a:xfrm>
            <a:prstGeom prst="ellipse">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7" name="6 - Έλλειψη"/>
            <p:cNvSpPr/>
            <p:nvPr/>
          </p:nvSpPr>
          <p:spPr>
            <a:xfrm>
              <a:off x="8072430" y="1857364"/>
              <a:ext cx="1071570" cy="642942"/>
            </a:xfrm>
            <a:prstGeom prst="ellipse">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8" name="7 - Έλλειψη"/>
            <p:cNvSpPr/>
            <p:nvPr/>
          </p:nvSpPr>
          <p:spPr>
            <a:xfrm>
              <a:off x="4214778" y="2786058"/>
              <a:ext cx="1071570" cy="642942"/>
            </a:xfrm>
            <a:prstGeom prst="ellipse">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9" name="8 - Έλλειψη"/>
            <p:cNvSpPr/>
            <p:nvPr/>
          </p:nvSpPr>
          <p:spPr>
            <a:xfrm>
              <a:off x="5500662" y="2786058"/>
              <a:ext cx="1071570" cy="642942"/>
            </a:xfrm>
            <a:prstGeom prst="ellipse">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0" name="9 - Έλλειψη"/>
            <p:cNvSpPr/>
            <p:nvPr/>
          </p:nvSpPr>
          <p:spPr>
            <a:xfrm>
              <a:off x="6786546" y="2786058"/>
              <a:ext cx="1071570" cy="642942"/>
            </a:xfrm>
            <a:prstGeom prst="ellipse">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1" name="10 - Έλλειψη"/>
            <p:cNvSpPr/>
            <p:nvPr/>
          </p:nvSpPr>
          <p:spPr>
            <a:xfrm>
              <a:off x="8072430" y="2786058"/>
              <a:ext cx="1071570" cy="642942"/>
            </a:xfrm>
            <a:prstGeom prst="ellipse">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2" name="11 - Έλλειψη"/>
            <p:cNvSpPr/>
            <p:nvPr/>
          </p:nvSpPr>
          <p:spPr>
            <a:xfrm>
              <a:off x="4214778" y="3786190"/>
              <a:ext cx="1071570" cy="642942"/>
            </a:xfrm>
            <a:prstGeom prst="ellipse">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3" name="12 - Έλλειψη"/>
            <p:cNvSpPr/>
            <p:nvPr/>
          </p:nvSpPr>
          <p:spPr>
            <a:xfrm>
              <a:off x="5500662" y="3786190"/>
              <a:ext cx="1071570" cy="642942"/>
            </a:xfrm>
            <a:prstGeom prst="ellipse">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4" name="13 - Έλλειψη"/>
            <p:cNvSpPr/>
            <p:nvPr/>
          </p:nvSpPr>
          <p:spPr>
            <a:xfrm>
              <a:off x="6786546" y="3786190"/>
              <a:ext cx="1071570" cy="642942"/>
            </a:xfrm>
            <a:prstGeom prst="ellipse">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5" name="14 - Έλλειψη"/>
            <p:cNvSpPr/>
            <p:nvPr/>
          </p:nvSpPr>
          <p:spPr>
            <a:xfrm>
              <a:off x="8072430" y="3786190"/>
              <a:ext cx="1071570" cy="642942"/>
            </a:xfrm>
            <a:prstGeom prst="ellipse">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6" name="15 - Έλλειψη"/>
            <p:cNvSpPr/>
            <p:nvPr/>
          </p:nvSpPr>
          <p:spPr>
            <a:xfrm>
              <a:off x="4214778" y="4857760"/>
              <a:ext cx="1071570" cy="642942"/>
            </a:xfrm>
            <a:prstGeom prst="ellipse">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7" name="16 - Έλλειψη"/>
            <p:cNvSpPr/>
            <p:nvPr/>
          </p:nvSpPr>
          <p:spPr>
            <a:xfrm>
              <a:off x="5500662" y="4857760"/>
              <a:ext cx="1071570" cy="642942"/>
            </a:xfrm>
            <a:prstGeom prst="ellipse">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8" name="17 - Έλλειψη"/>
            <p:cNvSpPr/>
            <p:nvPr/>
          </p:nvSpPr>
          <p:spPr>
            <a:xfrm>
              <a:off x="6786546" y="4857760"/>
              <a:ext cx="1071570" cy="642942"/>
            </a:xfrm>
            <a:prstGeom prst="ellipse">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9" name="18 - Έλλειψη"/>
            <p:cNvSpPr/>
            <p:nvPr/>
          </p:nvSpPr>
          <p:spPr>
            <a:xfrm>
              <a:off x="8072430" y="4857760"/>
              <a:ext cx="1071570" cy="642942"/>
            </a:xfrm>
            <a:prstGeom prst="ellipse">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0" name="19 - TextBox"/>
            <p:cNvSpPr txBox="1"/>
            <p:nvPr/>
          </p:nvSpPr>
          <p:spPr>
            <a:xfrm>
              <a:off x="4214810" y="5000636"/>
              <a:ext cx="420308" cy="369332"/>
            </a:xfrm>
            <a:prstGeom prst="rect">
              <a:avLst/>
            </a:prstGeom>
            <a:noFill/>
          </p:spPr>
          <p:txBody>
            <a:bodyPr wrap="none" rtlCol="0">
              <a:spAutoFit/>
            </a:bodyPr>
            <a:lstStyle/>
            <a:p>
              <a:r>
                <a:rPr lang="el-GR" dirty="0" smtClean="0">
                  <a:solidFill>
                    <a:prstClr val="black"/>
                  </a:solidFill>
                </a:rPr>
                <a:t>δ+</a:t>
              </a:r>
              <a:endParaRPr lang="el-GR" dirty="0">
                <a:solidFill>
                  <a:prstClr val="black"/>
                </a:solidFill>
              </a:endParaRPr>
            </a:p>
          </p:txBody>
        </p:sp>
        <p:sp>
          <p:nvSpPr>
            <p:cNvPr id="21" name="20 - TextBox"/>
            <p:cNvSpPr txBox="1"/>
            <p:nvPr/>
          </p:nvSpPr>
          <p:spPr>
            <a:xfrm>
              <a:off x="4929190" y="5000636"/>
              <a:ext cx="385042" cy="369332"/>
            </a:xfrm>
            <a:prstGeom prst="rect">
              <a:avLst/>
            </a:prstGeom>
            <a:noFill/>
          </p:spPr>
          <p:txBody>
            <a:bodyPr wrap="none" rtlCol="0">
              <a:spAutoFit/>
            </a:bodyPr>
            <a:lstStyle/>
            <a:p>
              <a:r>
                <a:rPr lang="el-GR" dirty="0" smtClean="0">
                  <a:solidFill>
                    <a:prstClr val="white"/>
                  </a:solidFill>
                </a:rPr>
                <a:t>δ-</a:t>
              </a:r>
              <a:endParaRPr lang="el-GR" dirty="0">
                <a:solidFill>
                  <a:prstClr val="white"/>
                </a:solidFill>
              </a:endParaRPr>
            </a:p>
          </p:txBody>
        </p:sp>
        <p:sp>
          <p:nvSpPr>
            <p:cNvPr id="22" name="21 - TextBox"/>
            <p:cNvSpPr txBox="1"/>
            <p:nvPr/>
          </p:nvSpPr>
          <p:spPr>
            <a:xfrm>
              <a:off x="5429256" y="5000636"/>
              <a:ext cx="420308" cy="369332"/>
            </a:xfrm>
            <a:prstGeom prst="rect">
              <a:avLst/>
            </a:prstGeom>
            <a:noFill/>
          </p:spPr>
          <p:txBody>
            <a:bodyPr wrap="none" rtlCol="0">
              <a:spAutoFit/>
            </a:bodyPr>
            <a:lstStyle/>
            <a:p>
              <a:r>
                <a:rPr lang="el-GR" dirty="0" smtClean="0">
                  <a:solidFill>
                    <a:prstClr val="black"/>
                  </a:solidFill>
                </a:rPr>
                <a:t>δ+</a:t>
              </a:r>
              <a:endParaRPr lang="el-GR" dirty="0">
                <a:solidFill>
                  <a:prstClr val="black"/>
                </a:solidFill>
              </a:endParaRPr>
            </a:p>
          </p:txBody>
        </p:sp>
        <p:sp>
          <p:nvSpPr>
            <p:cNvPr id="23" name="22 - TextBox"/>
            <p:cNvSpPr txBox="1"/>
            <p:nvPr/>
          </p:nvSpPr>
          <p:spPr>
            <a:xfrm>
              <a:off x="6143636" y="5000636"/>
              <a:ext cx="385042" cy="369332"/>
            </a:xfrm>
            <a:prstGeom prst="rect">
              <a:avLst/>
            </a:prstGeom>
            <a:noFill/>
          </p:spPr>
          <p:txBody>
            <a:bodyPr wrap="none" rtlCol="0">
              <a:spAutoFit/>
            </a:bodyPr>
            <a:lstStyle/>
            <a:p>
              <a:r>
                <a:rPr lang="el-GR" dirty="0" smtClean="0">
                  <a:solidFill>
                    <a:prstClr val="white"/>
                  </a:solidFill>
                </a:rPr>
                <a:t>δ-</a:t>
              </a:r>
              <a:endParaRPr lang="el-GR" dirty="0">
                <a:solidFill>
                  <a:prstClr val="white"/>
                </a:solidFill>
              </a:endParaRPr>
            </a:p>
          </p:txBody>
        </p:sp>
        <p:sp>
          <p:nvSpPr>
            <p:cNvPr id="24" name="23 - TextBox"/>
            <p:cNvSpPr txBox="1"/>
            <p:nvPr/>
          </p:nvSpPr>
          <p:spPr>
            <a:xfrm>
              <a:off x="6786578" y="5000636"/>
              <a:ext cx="420308" cy="369332"/>
            </a:xfrm>
            <a:prstGeom prst="rect">
              <a:avLst/>
            </a:prstGeom>
            <a:noFill/>
          </p:spPr>
          <p:txBody>
            <a:bodyPr wrap="none" rtlCol="0">
              <a:spAutoFit/>
            </a:bodyPr>
            <a:lstStyle/>
            <a:p>
              <a:r>
                <a:rPr lang="el-GR" dirty="0" smtClean="0">
                  <a:solidFill>
                    <a:prstClr val="black"/>
                  </a:solidFill>
                </a:rPr>
                <a:t>δ+</a:t>
              </a:r>
              <a:endParaRPr lang="el-GR" dirty="0">
                <a:solidFill>
                  <a:prstClr val="black"/>
                </a:solidFill>
              </a:endParaRPr>
            </a:p>
          </p:txBody>
        </p:sp>
        <p:sp>
          <p:nvSpPr>
            <p:cNvPr id="25" name="24 - TextBox"/>
            <p:cNvSpPr txBox="1"/>
            <p:nvPr/>
          </p:nvSpPr>
          <p:spPr>
            <a:xfrm>
              <a:off x="7500958" y="5000636"/>
              <a:ext cx="385042" cy="369332"/>
            </a:xfrm>
            <a:prstGeom prst="rect">
              <a:avLst/>
            </a:prstGeom>
            <a:noFill/>
          </p:spPr>
          <p:txBody>
            <a:bodyPr wrap="none" rtlCol="0">
              <a:spAutoFit/>
            </a:bodyPr>
            <a:lstStyle/>
            <a:p>
              <a:r>
                <a:rPr lang="el-GR" dirty="0" smtClean="0">
                  <a:solidFill>
                    <a:prstClr val="white"/>
                  </a:solidFill>
                </a:rPr>
                <a:t>δ-</a:t>
              </a:r>
              <a:endParaRPr lang="el-GR" dirty="0">
                <a:solidFill>
                  <a:prstClr val="white"/>
                </a:solidFill>
              </a:endParaRPr>
            </a:p>
          </p:txBody>
        </p:sp>
        <p:sp>
          <p:nvSpPr>
            <p:cNvPr id="26" name="25 - TextBox"/>
            <p:cNvSpPr txBox="1"/>
            <p:nvPr/>
          </p:nvSpPr>
          <p:spPr>
            <a:xfrm>
              <a:off x="8044578" y="5000636"/>
              <a:ext cx="420308" cy="369332"/>
            </a:xfrm>
            <a:prstGeom prst="rect">
              <a:avLst/>
            </a:prstGeom>
            <a:noFill/>
          </p:spPr>
          <p:txBody>
            <a:bodyPr wrap="none" rtlCol="0">
              <a:spAutoFit/>
            </a:bodyPr>
            <a:lstStyle/>
            <a:p>
              <a:r>
                <a:rPr lang="el-GR" dirty="0" smtClean="0">
                  <a:solidFill>
                    <a:prstClr val="black"/>
                  </a:solidFill>
                </a:rPr>
                <a:t>δ+</a:t>
              </a:r>
              <a:endParaRPr lang="el-GR" dirty="0">
                <a:solidFill>
                  <a:prstClr val="black"/>
                </a:solidFill>
              </a:endParaRPr>
            </a:p>
          </p:txBody>
        </p:sp>
        <p:sp>
          <p:nvSpPr>
            <p:cNvPr id="27" name="26 - TextBox"/>
            <p:cNvSpPr txBox="1"/>
            <p:nvPr/>
          </p:nvSpPr>
          <p:spPr>
            <a:xfrm>
              <a:off x="8758958" y="5000636"/>
              <a:ext cx="385042" cy="369332"/>
            </a:xfrm>
            <a:prstGeom prst="rect">
              <a:avLst/>
            </a:prstGeom>
            <a:noFill/>
          </p:spPr>
          <p:txBody>
            <a:bodyPr wrap="none" rtlCol="0">
              <a:spAutoFit/>
            </a:bodyPr>
            <a:lstStyle/>
            <a:p>
              <a:r>
                <a:rPr lang="el-GR" dirty="0" smtClean="0">
                  <a:solidFill>
                    <a:prstClr val="white"/>
                  </a:solidFill>
                </a:rPr>
                <a:t>δ-</a:t>
              </a:r>
              <a:endParaRPr lang="el-GR" dirty="0">
                <a:solidFill>
                  <a:prstClr val="white"/>
                </a:solidFill>
              </a:endParaRPr>
            </a:p>
          </p:txBody>
        </p:sp>
        <p:sp>
          <p:nvSpPr>
            <p:cNvPr id="28" name="27 - TextBox"/>
            <p:cNvSpPr txBox="1"/>
            <p:nvPr/>
          </p:nvSpPr>
          <p:spPr>
            <a:xfrm>
              <a:off x="4214810" y="3929066"/>
              <a:ext cx="420308" cy="369332"/>
            </a:xfrm>
            <a:prstGeom prst="rect">
              <a:avLst/>
            </a:prstGeom>
            <a:noFill/>
          </p:spPr>
          <p:txBody>
            <a:bodyPr wrap="none" rtlCol="0">
              <a:spAutoFit/>
            </a:bodyPr>
            <a:lstStyle/>
            <a:p>
              <a:r>
                <a:rPr lang="el-GR" dirty="0" smtClean="0">
                  <a:solidFill>
                    <a:prstClr val="black"/>
                  </a:solidFill>
                </a:rPr>
                <a:t>δ+</a:t>
              </a:r>
              <a:endParaRPr lang="el-GR" dirty="0">
                <a:solidFill>
                  <a:prstClr val="black"/>
                </a:solidFill>
              </a:endParaRPr>
            </a:p>
          </p:txBody>
        </p:sp>
        <p:sp>
          <p:nvSpPr>
            <p:cNvPr id="29" name="28 - TextBox"/>
            <p:cNvSpPr txBox="1"/>
            <p:nvPr/>
          </p:nvSpPr>
          <p:spPr>
            <a:xfrm>
              <a:off x="4929190" y="3929066"/>
              <a:ext cx="385042" cy="369332"/>
            </a:xfrm>
            <a:prstGeom prst="rect">
              <a:avLst/>
            </a:prstGeom>
            <a:noFill/>
          </p:spPr>
          <p:txBody>
            <a:bodyPr wrap="none" rtlCol="0">
              <a:spAutoFit/>
            </a:bodyPr>
            <a:lstStyle/>
            <a:p>
              <a:r>
                <a:rPr lang="el-GR" dirty="0" smtClean="0">
                  <a:solidFill>
                    <a:prstClr val="white"/>
                  </a:solidFill>
                </a:rPr>
                <a:t>δ-</a:t>
              </a:r>
              <a:endParaRPr lang="el-GR" dirty="0">
                <a:solidFill>
                  <a:prstClr val="white"/>
                </a:solidFill>
              </a:endParaRPr>
            </a:p>
          </p:txBody>
        </p:sp>
        <p:sp>
          <p:nvSpPr>
            <p:cNvPr id="30" name="29 - TextBox"/>
            <p:cNvSpPr txBox="1"/>
            <p:nvPr/>
          </p:nvSpPr>
          <p:spPr>
            <a:xfrm>
              <a:off x="5429256" y="3929066"/>
              <a:ext cx="420308" cy="369332"/>
            </a:xfrm>
            <a:prstGeom prst="rect">
              <a:avLst/>
            </a:prstGeom>
            <a:noFill/>
          </p:spPr>
          <p:txBody>
            <a:bodyPr wrap="none" rtlCol="0">
              <a:spAutoFit/>
            </a:bodyPr>
            <a:lstStyle/>
            <a:p>
              <a:r>
                <a:rPr lang="el-GR" dirty="0" smtClean="0">
                  <a:solidFill>
                    <a:prstClr val="black"/>
                  </a:solidFill>
                </a:rPr>
                <a:t>δ+</a:t>
              </a:r>
              <a:endParaRPr lang="el-GR" dirty="0">
                <a:solidFill>
                  <a:prstClr val="black"/>
                </a:solidFill>
              </a:endParaRPr>
            </a:p>
          </p:txBody>
        </p:sp>
        <p:sp>
          <p:nvSpPr>
            <p:cNvPr id="31" name="30 - TextBox"/>
            <p:cNvSpPr txBox="1"/>
            <p:nvPr/>
          </p:nvSpPr>
          <p:spPr>
            <a:xfrm>
              <a:off x="6143636" y="3929066"/>
              <a:ext cx="385042" cy="369332"/>
            </a:xfrm>
            <a:prstGeom prst="rect">
              <a:avLst/>
            </a:prstGeom>
            <a:noFill/>
          </p:spPr>
          <p:txBody>
            <a:bodyPr wrap="none" rtlCol="0">
              <a:spAutoFit/>
            </a:bodyPr>
            <a:lstStyle/>
            <a:p>
              <a:r>
                <a:rPr lang="el-GR" dirty="0" smtClean="0">
                  <a:solidFill>
                    <a:prstClr val="white"/>
                  </a:solidFill>
                </a:rPr>
                <a:t>δ-</a:t>
              </a:r>
              <a:endParaRPr lang="el-GR" dirty="0">
                <a:solidFill>
                  <a:prstClr val="white"/>
                </a:solidFill>
              </a:endParaRPr>
            </a:p>
          </p:txBody>
        </p:sp>
        <p:sp>
          <p:nvSpPr>
            <p:cNvPr id="32" name="31 - TextBox"/>
            <p:cNvSpPr txBox="1"/>
            <p:nvPr/>
          </p:nvSpPr>
          <p:spPr>
            <a:xfrm>
              <a:off x="6786578" y="3929066"/>
              <a:ext cx="420308" cy="369332"/>
            </a:xfrm>
            <a:prstGeom prst="rect">
              <a:avLst/>
            </a:prstGeom>
            <a:noFill/>
          </p:spPr>
          <p:txBody>
            <a:bodyPr wrap="none" rtlCol="0">
              <a:spAutoFit/>
            </a:bodyPr>
            <a:lstStyle/>
            <a:p>
              <a:r>
                <a:rPr lang="el-GR" dirty="0" smtClean="0">
                  <a:solidFill>
                    <a:prstClr val="black"/>
                  </a:solidFill>
                </a:rPr>
                <a:t>δ+</a:t>
              </a:r>
              <a:endParaRPr lang="el-GR" dirty="0">
                <a:solidFill>
                  <a:prstClr val="black"/>
                </a:solidFill>
              </a:endParaRPr>
            </a:p>
          </p:txBody>
        </p:sp>
        <p:sp>
          <p:nvSpPr>
            <p:cNvPr id="33" name="32 - TextBox"/>
            <p:cNvSpPr txBox="1"/>
            <p:nvPr/>
          </p:nvSpPr>
          <p:spPr>
            <a:xfrm>
              <a:off x="7500958" y="3929066"/>
              <a:ext cx="385042" cy="369332"/>
            </a:xfrm>
            <a:prstGeom prst="rect">
              <a:avLst/>
            </a:prstGeom>
            <a:noFill/>
          </p:spPr>
          <p:txBody>
            <a:bodyPr wrap="none" rtlCol="0">
              <a:spAutoFit/>
            </a:bodyPr>
            <a:lstStyle/>
            <a:p>
              <a:r>
                <a:rPr lang="el-GR" dirty="0" smtClean="0">
                  <a:solidFill>
                    <a:prstClr val="white"/>
                  </a:solidFill>
                </a:rPr>
                <a:t>δ-</a:t>
              </a:r>
              <a:endParaRPr lang="el-GR" dirty="0">
                <a:solidFill>
                  <a:prstClr val="white"/>
                </a:solidFill>
              </a:endParaRPr>
            </a:p>
          </p:txBody>
        </p:sp>
        <p:sp>
          <p:nvSpPr>
            <p:cNvPr id="34" name="33 - TextBox"/>
            <p:cNvSpPr txBox="1"/>
            <p:nvPr/>
          </p:nvSpPr>
          <p:spPr>
            <a:xfrm>
              <a:off x="8044578" y="3929066"/>
              <a:ext cx="420308" cy="369332"/>
            </a:xfrm>
            <a:prstGeom prst="rect">
              <a:avLst/>
            </a:prstGeom>
            <a:noFill/>
          </p:spPr>
          <p:txBody>
            <a:bodyPr wrap="none" rtlCol="0">
              <a:spAutoFit/>
            </a:bodyPr>
            <a:lstStyle/>
            <a:p>
              <a:r>
                <a:rPr lang="el-GR" dirty="0" smtClean="0">
                  <a:solidFill>
                    <a:prstClr val="black"/>
                  </a:solidFill>
                </a:rPr>
                <a:t>δ+</a:t>
              </a:r>
              <a:endParaRPr lang="el-GR" dirty="0">
                <a:solidFill>
                  <a:prstClr val="black"/>
                </a:solidFill>
              </a:endParaRPr>
            </a:p>
          </p:txBody>
        </p:sp>
        <p:sp>
          <p:nvSpPr>
            <p:cNvPr id="35" name="34 - TextBox"/>
            <p:cNvSpPr txBox="1"/>
            <p:nvPr/>
          </p:nvSpPr>
          <p:spPr>
            <a:xfrm>
              <a:off x="8758958" y="3929066"/>
              <a:ext cx="385042" cy="369332"/>
            </a:xfrm>
            <a:prstGeom prst="rect">
              <a:avLst/>
            </a:prstGeom>
            <a:noFill/>
          </p:spPr>
          <p:txBody>
            <a:bodyPr wrap="none" rtlCol="0">
              <a:spAutoFit/>
            </a:bodyPr>
            <a:lstStyle/>
            <a:p>
              <a:r>
                <a:rPr lang="el-GR" dirty="0" smtClean="0">
                  <a:solidFill>
                    <a:prstClr val="white"/>
                  </a:solidFill>
                </a:rPr>
                <a:t>δ-</a:t>
              </a:r>
              <a:endParaRPr lang="el-GR" dirty="0">
                <a:solidFill>
                  <a:prstClr val="white"/>
                </a:solidFill>
              </a:endParaRPr>
            </a:p>
          </p:txBody>
        </p:sp>
        <p:sp>
          <p:nvSpPr>
            <p:cNvPr id="36" name="35 - TextBox"/>
            <p:cNvSpPr txBox="1"/>
            <p:nvPr/>
          </p:nvSpPr>
          <p:spPr>
            <a:xfrm>
              <a:off x="4214810" y="2928934"/>
              <a:ext cx="420308" cy="369332"/>
            </a:xfrm>
            <a:prstGeom prst="rect">
              <a:avLst/>
            </a:prstGeom>
            <a:noFill/>
          </p:spPr>
          <p:txBody>
            <a:bodyPr wrap="none" rtlCol="0">
              <a:spAutoFit/>
            </a:bodyPr>
            <a:lstStyle/>
            <a:p>
              <a:r>
                <a:rPr lang="el-GR" dirty="0" smtClean="0">
                  <a:solidFill>
                    <a:prstClr val="black"/>
                  </a:solidFill>
                </a:rPr>
                <a:t>δ+</a:t>
              </a:r>
              <a:endParaRPr lang="el-GR" dirty="0">
                <a:solidFill>
                  <a:prstClr val="black"/>
                </a:solidFill>
              </a:endParaRPr>
            </a:p>
          </p:txBody>
        </p:sp>
        <p:sp>
          <p:nvSpPr>
            <p:cNvPr id="37" name="36 - TextBox"/>
            <p:cNvSpPr txBox="1"/>
            <p:nvPr/>
          </p:nvSpPr>
          <p:spPr>
            <a:xfrm>
              <a:off x="4929190" y="2928934"/>
              <a:ext cx="385042" cy="369332"/>
            </a:xfrm>
            <a:prstGeom prst="rect">
              <a:avLst/>
            </a:prstGeom>
            <a:noFill/>
          </p:spPr>
          <p:txBody>
            <a:bodyPr wrap="none" rtlCol="0">
              <a:spAutoFit/>
            </a:bodyPr>
            <a:lstStyle/>
            <a:p>
              <a:r>
                <a:rPr lang="el-GR" dirty="0" smtClean="0">
                  <a:solidFill>
                    <a:prstClr val="white"/>
                  </a:solidFill>
                </a:rPr>
                <a:t>δ-</a:t>
              </a:r>
              <a:endParaRPr lang="el-GR" dirty="0">
                <a:solidFill>
                  <a:prstClr val="white"/>
                </a:solidFill>
              </a:endParaRPr>
            </a:p>
          </p:txBody>
        </p:sp>
        <p:sp>
          <p:nvSpPr>
            <p:cNvPr id="38" name="37 - TextBox"/>
            <p:cNvSpPr txBox="1"/>
            <p:nvPr/>
          </p:nvSpPr>
          <p:spPr>
            <a:xfrm>
              <a:off x="5429256" y="2928934"/>
              <a:ext cx="420308" cy="369332"/>
            </a:xfrm>
            <a:prstGeom prst="rect">
              <a:avLst/>
            </a:prstGeom>
            <a:noFill/>
          </p:spPr>
          <p:txBody>
            <a:bodyPr wrap="none" rtlCol="0">
              <a:spAutoFit/>
            </a:bodyPr>
            <a:lstStyle/>
            <a:p>
              <a:r>
                <a:rPr lang="el-GR" dirty="0" smtClean="0">
                  <a:solidFill>
                    <a:prstClr val="black"/>
                  </a:solidFill>
                </a:rPr>
                <a:t>δ+</a:t>
              </a:r>
              <a:endParaRPr lang="el-GR" dirty="0">
                <a:solidFill>
                  <a:prstClr val="black"/>
                </a:solidFill>
              </a:endParaRPr>
            </a:p>
          </p:txBody>
        </p:sp>
        <p:sp>
          <p:nvSpPr>
            <p:cNvPr id="39" name="38 - TextBox"/>
            <p:cNvSpPr txBox="1"/>
            <p:nvPr/>
          </p:nvSpPr>
          <p:spPr>
            <a:xfrm>
              <a:off x="6143636" y="2928934"/>
              <a:ext cx="385042" cy="369332"/>
            </a:xfrm>
            <a:prstGeom prst="rect">
              <a:avLst/>
            </a:prstGeom>
            <a:noFill/>
          </p:spPr>
          <p:txBody>
            <a:bodyPr wrap="none" rtlCol="0">
              <a:spAutoFit/>
            </a:bodyPr>
            <a:lstStyle/>
            <a:p>
              <a:r>
                <a:rPr lang="el-GR" dirty="0" smtClean="0">
                  <a:solidFill>
                    <a:prstClr val="white"/>
                  </a:solidFill>
                </a:rPr>
                <a:t>δ-</a:t>
              </a:r>
              <a:endParaRPr lang="el-GR" dirty="0">
                <a:solidFill>
                  <a:prstClr val="white"/>
                </a:solidFill>
              </a:endParaRPr>
            </a:p>
          </p:txBody>
        </p:sp>
        <p:sp>
          <p:nvSpPr>
            <p:cNvPr id="40" name="39 - TextBox"/>
            <p:cNvSpPr txBox="1"/>
            <p:nvPr/>
          </p:nvSpPr>
          <p:spPr>
            <a:xfrm>
              <a:off x="6786578" y="2928934"/>
              <a:ext cx="420308" cy="369332"/>
            </a:xfrm>
            <a:prstGeom prst="rect">
              <a:avLst/>
            </a:prstGeom>
            <a:noFill/>
          </p:spPr>
          <p:txBody>
            <a:bodyPr wrap="none" rtlCol="0">
              <a:spAutoFit/>
            </a:bodyPr>
            <a:lstStyle/>
            <a:p>
              <a:r>
                <a:rPr lang="el-GR" dirty="0" smtClean="0">
                  <a:solidFill>
                    <a:prstClr val="black"/>
                  </a:solidFill>
                </a:rPr>
                <a:t>δ+</a:t>
              </a:r>
              <a:endParaRPr lang="el-GR" dirty="0">
                <a:solidFill>
                  <a:prstClr val="black"/>
                </a:solidFill>
              </a:endParaRPr>
            </a:p>
          </p:txBody>
        </p:sp>
        <p:sp>
          <p:nvSpPr>
            <p:cNvPr id="41" name="40 - TextBox"/>
            <p:cNvSpPr txBox="1"/>
            <p:nvPr/>
          </p:nvSpPr>
          <p:spPr>
            <a:xfrm>
              <a:off x="7500958" y="2928934"/>
              <a:ext cx="385042" cy="369332"/>
            </a:xfrm>
            <a:prstGeom prst="rect">
              <a:avLst/>
            </a:prstGeom>
            <a:noFill/>
          </p:spPr>
          <p:txBody>
            <a:bodyPr wrap="none" rtlCol="0">
              <a:spAutoFit/>
            </a:bodyPr>
            <a:lstStyle/>
            <a:p>
              <a:r>
                <a:rPr lang="el-GR" dirty="0" smtClean="0">
                  <a:solidFill>
                    <a:prstClr val="white"/>
                  </a:solidFill>
                </a:rPr>
                <a:t>δ-</a:t>
              </a:r>
              <a:endParaRPr lang="el-GR" dirty="0">
                <a:solidFill>
                  <a:prstClr val="white"/>
                </a:solidFill>
              </a:endParaRPr>
            </a:p>
          </p:txBody>
        </p:sp>
        <p:sp>
          <p:nvSpPr>
            <p:cNvPr id="42" name="41 - TextBox"/>
            <p:cNvSpPr txBox="1"/>
            <p:nvPr/>
          </p:nvSpPr>
          <p:spPr>
            <a:xfrm>
              <a:off x="8044578" y="2928934"/>
              <a:ext cx="420308" cy="369332"/>
            </a:xfrm>
            <a:prstGeom prst="rect">
              <a:avLst/>
            </a:prstGeom>
            <a:noFill/>
          </p:spPr>
          <p:txBody>
            <a:bodyPr wrap="none" rtlCol="0">
              <a:spAutoFit/>
            </a:bodyPr>
            <a:lstStyle/>
            <a:p>
              <a:r>
                <a:rPr lang="el-GR" dirty="0" smtClean="0">
                  <a:solidFill>
                    <a:prstClr val="black"/>
                  </a:solidFill>
                </a:rPr>
                <a:t>δ+</a:t>
              </a:r>
              <a:endParaRPr lang="el-GR" dirty="0">
                <a:solidFill>
                  <a:prstClr val="black"/>
                </a:solidFill>
              </a:endParaRPr>
            </a:p>
          </p:txBody>
        </p:sp>
        <p:sp>
          <p:nvSpPr>
            <p:cNvPr id="43" name="42 - TextBox"/>
            <p:cNvSpPr txBox="1"/>
            <p:nvPr/>
          </p:nvSpPr>
          <p:spPr>
            <a:xfrm>
              <a:off x="8758958" y="2928934"/>
              <a:ext cx="385042" cy="369332"/>
            </a:xfrm>
            <a:prstGeom prst="rect">
              <a:avLst/>
            </a:prstGeom>
            <a:noFill/>
          </p:spPr>
          <p:txBody>
            <a:bodyPr wrap="none" rtlCol="0">
              <a:spAutoFit/>
            </a:bodyPr>
            <a:lstStyle/>
            <a:p>
              <a:r>
                <a:rPr lang="el-GR" dirty="0" smtClean="0">
                  <a:solidFill>
                    <a:prstClr val="white"/>
                  </a:solidFill>
                </a:rPr>
                <a:t>δ-</a:t>
              </a:r>
              <a:endParaRPr lang="el-GR" dirty="0">
                <a:solidFill>
                  <a:prstClr val="white"/>
                </a:solidFill>
              </a:endParaRPr>
            </a:p>
          </p:txBody>
        </p:sp>
        <p:sp>
          <p:nvSpPr>
            <p:cNvPr id="44" name="43 - TextBox"/>
            <p:cNvSpPr txBox="1"/>
            <p:nvPr/>
          </p:nvSpPr>
          <p:spPr>
            <a:xfrm>
              <a:off x="4214810" y="2000240"/>
              <a:ext cx="420308" cy="369332"/>
            </a:xfrm>
            <a:prstGeom prst="rect">
              <a:avLst/>
            </a:prstGeom>
            <a:noFill/>
          </p:spPr>
          <p:txBody>
            <a:bodyPr wrap="none" rtlCol="0">
              <a:spAutoFit/>
            </a:bodyPr>
            <a:lstStyle/>
            <a:p>
              <a:r>
                <a:rPr lang="el-GR" dirty="0" smtClean="0">
                  <a:solidFill>
                    <a:prstClr val="black"/>
                  </a:solidFill>
                </a:rPr>
                <a:t>δ+</a:t>
              </a:r>
              <a:endParaRPr lang="el-GR" dirty="0">
                <a:solidFill>
                  <a:prstClr val="black"/>
                </a:solidFill>
              </a:endParaRPr>
            </a:p>
          </p:txBody>
        </p:sp>
        <p:sp>
          <p:nvSpPr>
            <p:cNvPr id="45" name="44 - TextBox"/>
            <p:cNvSpPr txBox="1"/>
            <p:nvPr/>
          </p:nvSpPr>
          <p:spPr>
            <a:xfrm>
              <a:off x="4929190" y="2000240"/>
              <a:ext cx="385042" cy="369332"/>
            </a:xfrm>
            <a:prstGeom prst="rect">
              <a:avLst/>
            </a:prstGeom>
            <a:noFill/>
          </p:spPr>
          <p:txBody>
            <a:bodyPr wrap="none" rtlCol="0">
              <a:spAutoFit/>
            </a:bodyPr>
            <a:lstStyle/>
            <a:p>
              <a:r>
                <a:rPr lang="el-GR" dirty="0" smtClean="0">
                  <a:solidFill>
                    <a:prstClr val="white"/>
                  </a:solidFill>
                </a:rPr>
                <a:t>δ-</a:t>
              </a:r>
              <a:endParaRPr lang="el-GR" dirty="0">
                <a:solidFill>
                  <a:prstClr val="white"/>
                </a:solidFill>
              </a:endParaRPr>
            </a:p>
          </p:txBody>
        </p:sp>
        <p:sp>
          <p:nvSpPr>
            <p:cNvPr id="46" name="45 - TextBox"/>
            <p:cNvSpPr txBox="1"/>
            <p:nvPr/>
          </p:nvSpPr>
          <p:spPr>
            <a:xfrm>
              <a:off x="5429256" y="2000240"/>
              <a:ext cx="420308" cy="369332"/>
            </a:xfrm>
            <a:prstGeom prst="rect">
              <a:avLst/>
            </a:prstGeom>
            <a:noFill/>
          </p:spPr>
          <p:txBody>
            <a:bodyPr wrap="none" rtlCol="0">
              <a:spAutoFit/>
            </a:bodyPr>
            <a:lstStyle/>
            <a:p>
              <a:r>
                <a:rPr lang="el-GR" dirty="0" smtClean="0">
                  <a:solidFill>
                    <a:prstClr val="black"/>
                  </a:solidFill>
                </a:rPr>
                <a:t>δ+</a:t>
              </a:r>
              <a:endParaRPr lang="el-GR" dirty="0">
                <a:solidFill>
                  <a:prstClr val="black"/>
                </a:solidFill>
              </a:endParaRPr>
            </a:p>
          </p:txBody>
        </p:sp>
        <p:sp>
          <p:nvSpPr>
            <p:cNvPr id="47" name="46 - TextBox"/>
            <p:cNvSpPr txBox="1"/>
            <p:nvPr/>
          </p:nvSpPr>
          <p:spPr>
            <a:xfrm>
              <a:off x="6143636" y="2000240"/>
              <a:ext cx="385042" cy="369332"/>
            </a:xfrm>
            <a:prstGeom prst="rect">
              <a:avLst/>
            </a:prstGeom>
            <a:noFill/>
          </p:spPr>
          <p:txBody>
            <a:bodyPr wrap="none" rtlCol="0">
              <a:spAutoFit/>
            </a:bodyPr>
            <a:lstStyle/>
            <a:p>
              <a:r>
                <a:rPr lang="el-GR" dirty="0" smtClean="0">
                  <a:solidFill>
                    <a:prstClr val="white"/>
                  </a:solidFill>
                </a:rPr>
                <a:t>δ-</a:t>
              </a:r>
              <a:endParaRPr lang="el-GR" dirty="0">
                <a:solidFill>
                  <a:prstClr val="white"/>
                </a:solidFill>
              </a:endParaRPr>
            </a:p>
          </p:txBody>
        </p:sp>
        <p:sp>
          <p:nvSpPr>
            <p:cNvPr id="48" name="47 - TextBox"/>
            <p:cNvSpPr txBox="1"/>
            <p:nvPr/>
          </p:nvSpPr>
          <p:spPr>
            <a:xfrm>
              <a:off x="6786578" y="2000240"/>
              <a:ext cx="420308" cy="369332"/>
            </a:xfrm>
            <a:prstGeom prst="rect">
              <a:avLst/>
            </a:prstGeom>
            <a:noFill/>
          </p:spPr>
          <p:txBody>
            <a:bodyPr wrap="none" rtlCol="0">
              <a:spAutoFit/>
            </a:bodyPr>
            <a:lstStyle/>
            <a:p>
              <a:r>
                <a:rPr lang="el-GR" dirty="0" smtClean="0">
                  <a:solidFill>
                    <a:prstClr val="black"/>
                  </a:solidFill>
                </a:rPr>
                <a:t>δ+</a:t>
              </a:r>
              <a:endParaRPr lang="el-GR" dirty="0">
                <a:solidFill>
                  <a:prstClr val="black"/>
                </a:solidFill>
              </a:endParaRPr>
            </a:p>
          </p:txBody>
        </p:sp>
        <p:sp>
          <p:nvSpPr>
            <p:cNvPr id="49" name="48 - TextBox"/>
            <p:cNvSpPr txBox="1"/>
            <p:nvPr/>
          </p:nvSpPr>
          <p:spPr>
            <a:xfrm>
              <a:off x="7500958" y="2000240"/>
              <a:ext cx="385042" cy="369332"/>
            </a:xfrm>
            <a:prstGeom prst="rect">
              <a:avLst/>
            </a:prstGeom>
            <a:noFill/>
          </p:spPr>
          <p:txBody>
            <a:bodyPr wrap="none" rtlCol="0">
              <a:spAutoFit/>
            </a:bodyPr>
            <a:lstStyle/>
            <a:p>
              <a:r>
                <a:rPr lang="el-GR" dirty="0" smtClean="0">
                  <a:solidFill>
                    <a:prstClr val="white"/>
                  </a:solidFill>
                </a:rPr>
                <a:t>δ-</a:t>
              </a:r>
              <a:endParaRPr lang="el-GR" dirty="0">
                <a:solidFill>
                  <a:prstClr val="white"/>
                </a:solidFill>
              </a:endParaRPr>
            </a:p>
          </p:txBody>
        </p:sp>
        <p:sp>
          <p:nvSpPr>
            <p:cNvPr id="50" name="49 - TextBox"/>
            <p:cNvSpPr txBox="1"/>
            <p:nvPr/>
          </p:nvSpPr>
          <p:spPr>
            <a:xfrm>
              <a:off x="8044578" y="2000240"/>
              <a:ext cx="420308" cy="369332"/>
            </a:xfrm>
            <a:prstGeom prst="rect">
              <a:avLst/>
            </a:prstGeom>
            <a:noFill/>
          </p:spPr>
          <p:txBody>
            <a:bodyPr wrap="none" rtlCol="0">
              <a:spAutoFit/>
            </a:bodyPr>
            <a:lstStyle/>
            <a:p>
              <a:r>
                <a:rPr lang="el-GR" dirty="0" smtClean="0">
                  <a:solidFill>
                    <a:prstClr val="black"/>
                  </a:solidFill>
                </a:rPr>
                <a:t>δ+</a:t>
              </a:r>
              <a:endParaRPr lang="el-GR" dirty="0">
                <a:solidFill>
                  <a:prstClr val="black"/>
                </a:solidFill>
              </a:endParaRPr>
            </a:p>
          </p:txBody>
        </p:sp>
        <p:sp>
          <p:nvSpPr>
            <p:cNvPr id="51" name="50 - TextBox"/>
            <p:cNvSpPr txBox="1"/>
            <p:nvPr/>
          </p:nvSpPr>
          <p:spPr>
            <a:xfrm>
              <a:off x="8758958" y="2000240"/>
              <a:ext cx="385042" cy="369332"/>
            </a:xfrm>
            <a:prstGeom prst="rect">
              <a:avLst/>
            </a:prstGeom>
            <a:noFill/>
          </p:spPr>
          <p:txBody>
            <a:bodyPr wrap="none" rtlCol="0">
              <a:spAutoFit/>
            </a:bodyPr>
            <a:lstStyle/>
            <a:p>
              <a:r>
                <a:rPr lang="el-GR" dirty="0" smtClean="0">
                  <a:solidFill>
                    <a:prstClr val="white"/>
                  </a:solidFill>
                </a:rPr>
                <a:t>δ-</a:t>
              </a:r>
              <a:endParaRPr lang="el-GR" dirty="0">
                <a:solidFill>
                  <a:prstClr val="white"/>
                </a:solidFill>
              </a:endParaRPr>
            </a:p>
          </p:txBody>
        </p:sp>
      </p:gr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44</a:t>
            </a:fld>
            <a:endParaRPr lang="el-GR" dirty="0">
              <a:solidFill>
                <a:prstClr val="black"/>
              </a:solidFill>
            </a:endParaRPr>
          </a:p>
        </p:txBody>
      </p:sp>
    </p:spTree>
    <p:extLst>
      <p:ext uri="{BB962C8B-B14F-4D97-AF65-F5344CB8AC3E}">
        <p14:creationId xmlns:p14="http://schemas.microsoft.com/office/powerpoint/2010/main" val="29797601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Τίτλος"/>
          <p:cNvSpPr>
            <a:spLocks noGrp="1"/>
          </p:cNvSpPr>
          <p:nvPr>
            <p:ph type="title"/>
          </p:nvPr>
        </p:nvSpPr>
        <p:spPr/>
        <p:txBody>
          <a:bodyPr/>
          <a:lstStyle/>
          <a:p>
            <a:r>
              <a:rPr lang="el-GR" dirty="0" smtClean="0"/>
              <a:t>Δυνάμεις </a:t>
            </a:r>
            <a:r>
              <a:rPr lang="en-US" dirty="0" smtClean="0"/>
              <a:t>Keesom</a:t>
            </a:r>
            <a:endParaRPr lang="el-GR" dirty="0" smtClean="0"/>
          </a:p>
        </p:txBody>
      </p:sp>
      <p:sp>
        <p:nvSpPr>
          <p:cNvPr id="24579" name="2 - Θέση περιεχομένου"/>
          <p:cNvSpPr>
            <a:spLocks noGrp="1"/>
          </p:cNvSpPr>
          <p:nvPr>
            <p:ph idx="1"/>
          </p:nvPr>
        </p:nvSpPr>
        <p:spPr>
          <a:xfrm>
            <a:off x="179512" y="1257354"/>
            <a:ext cx="5472608" cy="5429264"/>
          </a:xfrm>
        </p:spPr>
        <p:txBody>
          <a:bodyPr>
            <a:noAutofit/>
          </a:bodyPr>
          <a:lstStyle/>
          <a:p>
            <a:pPr>
              <a:lnSpc>
                <a:spcPct val="114000"/>
              </a:lnSpc>
              <a:spcBef>
                <a:spcPts val="1200"/>
              </a:spcBef>
            </a:pPr>
            <a:r>
              <a:rPr lang="el-GR" sz="2400" dirty="0" smtClean="0"/>
              <a:t>Είναι ελκτικές δυνάμεις που εμφανίζονται μεταξύ </a:t>
            </a:r>
            <a:r>
              <a:rPr lang="el-GR" sz="2400" b="1" dirty="0" smtClean="0"/>
              <a:t>μονίμων διπόλων</a:t>
            </a:r>
            <a:r>
              <a:rPr lang="el-GR" sz="2400" dirty="0" smtClean="0"/>
              <a:t>.</a:t>
            </a:r>
          </a:p>
          <a:p>
            <a:pPr>
              <a:lnSpc>
                <a:spcPct val="114000"/>
              </a:lnSpc>
              <a:spcBef>
                <a:spcPts val="1200"/>
              </a:spcBef>
            </a:pPr>
            <a:r>
              <a:rPr lang="el-GR" sz="2400" dirty="0" smtClean="0"/>
              <a:t>Η ασύμμετρη κατανομή ηλεκτρικών φορτίων οδηγεί στο σχηματισμό μονίμων ηλεκτρικών διπόλων που μπορούν και έλκουν αντίστοιχες περιοχές γειτονικών μορίων.</a:t>
            </a:r>
          </a:p>
          <a:p>
            <a:pPr>
              <a:lnSpc>
                <a:spcPct val="114000"/>
              </a:lnSpc>
              <a:spcBef>
                <a:spcPts val="1200"/>
              </a:spcBef>
            </a:pPr>
            <a:r>
              <a:rPr lang="el-GR" sz="2400" dirty="0" smtClean="0"/>
              <a:t>Γενικά εμφανίζονται όταν στα μόρια υπάρχουν ομάδες με πολικό χαρακτήρα (π.χ. </a:t>
            </a:r>
            <a:r>
              <a:rPr lang="en-US" sz="2400" dirty="0" smtClean="0"/>
              <a:t>C=O, S=O, C</a:t>
            </a:r>
            <a:r>
              <a:rPr lang="el-GR" sz="2400" dirty="0" smtClean="0"/>
              <a:t>Ξ</a:t>
            </a:r>
            <a:r>
              <a:rPr lang="en-US" sz="2400" dirty="0" smtClean="0"/>
              <a:t>N</a:t>
            </a:r>
            <a:r>
              <a:rPr lang="el-GR" sz="2400" dirty="0" smtClean="0"/>
              <a:t>, </a:t>
            </a:r>
            <a:r>
              <a:rPr lang="en-US" sz="2400" dirty="0" smtClean="0"/>
              <a:t>C=N, </a:t>
            </a:r>
            <a:r>
              <a:rPr lang="el-GR" sz="2400" dirty="0" smtClean="0"/>
              <a:t>κλπ.)</a:t>
            </a:r>
          </a:p>
        </p:txBody>
      </p:sp>
      <p:grpSp>
        <p:nvGrpSpPr>
          <p:cNvPr id="3" name="Ομάδα 2" descr="σηματικά οι δυνάμεις keesom σε ένα μόριο"/>
          <p:cNvGrpSpPr/>
          <p:nvPr/>
        </p:nvGrpSpPr>
        <p:grpSpPr>
          <a:xfrm>
            <a:off x="4635500" y="1803400"/>
            <a:ext cx="4365655" cy="2786063"/>
            <a:chOff x="4635500" y="1803400"/>
            <a:chExt cx="4365655" cy="2786063"/>
          </a:xfrm>
        </p:grpSpPr>
        <p:sp>
          <p:nvSpPr>
            <p:cNvPr id="14" name="13 - Έλλειψη"/>
            <p:cNvSpPr/>
            <p:nvPr/>
          </p:nvSpPr>
          <p:spPr>
            <a:xfrm rot="5400000">
              <a:off x="5822165" y="2607463"/>
              <a:ext cx="1285884" cy="642942"/>
            </a:xfrm>
            <a:prstGeom prst="ellipse">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5" name="14 - Έλλειψη"/>
            <p:cNvSpPr/>
            <p:nvPr/>
          </p:nvSpPr>
          <p:spPr>
            <a:xfrm rot="16200000">
              <a:off x="6607983" y="3107529"/>
              <a:ext cx="1285884" cy="642942"/>
            </a:xfrm>
            <a:prstGeom prst="ellipse">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7" name="6 - Ευθεία γραμμή σύνδεσης"/>
            <p:cNvCxnSpPr>
              <a:endCxn id="15" idx="7"/>
            </p:cNvCxnSpPr>
            <p:nvPr/>
          </p:nvCxnSpPr>
          <p:spPr>
            <a:xfrm>
              <a:off x="6572264" y="2571744"/>
              <a:ext cx="451347" cy="402627"/>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9" name="8 - Ευθεία γραμμή σύνδεσης"/>
            <p:cNvCxnSpPr/>
            <p:nvPr/>
          </p:nvCxnSpPr>
          <p:spPr>
            <a:xfrm>
              <a:off x="6572264" y="3429000"/>
              <a:ext cx="428628" cy="285752"/>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0" name="9 - TextBox"/>
            <p:cNvSpPr txBox="1"/>
            <p:nvPr/>
          </p:nvSpPr>
          <p:spPr>
            <a:xfrm>
              <a:off x="7286644" y="3571876"/>
              <a:ext cx="476412" cy="400110"/>
            </a:xfrm>
            <a:prstGeom prst="rect">
              <a:avLst/>
            </a:prstGeom>
            <a:noFill/>
          </p:spPr>
          <p:txBody>
            <a:bodyPr wrap="none" rtlCol="0">
              <a:spAutoFit/>
            </a:bodyPr>
            <a:lstStyle/>
            <a:p>
              <a:r>
                <a:rPr lang="el-GR" sz="2000" i="1" dirty="0" smtClean="0">
                  <a:solidFill>
                    <a:srgbClr val="0000CC"/>
                  </a:solidFill>
                  <a:latin typeface="Times New Roman" pitchFamily="18" charset="0"/>
                  <a:cs typeface="Times New Roman" pitchFamily="18" charset="0"/>
                </a:rPr>
                <a:t>δ+</a:t>
              </a:r>
              <a:endParaRPr lang="el-GR" sz="2000" i="1" dirty="0">
                <a:solidFill>
                  <a:srgbClr val="0000CC"/>
                </a:solidFill>
                <a:latin typeface="Times New Roman" pitchFamily="18" charset="0"/>
                <a:cs typeface="Times New Roman" pitchFamily="18" charset="0"/>
              </a:endParaRPr>
            </a:p>
          </p:txBody>
        </p:sp>
        <p:sp>
          <p:nvSpPr>
            <p:cNvPr id="11" name="10 - TextBox"/>
            <p:cNvSpPr txBox="1"/>
            <p:nvPr/>
          </p:nvSpPr>
          <p:spPr>
            <a:xfrm>
              <a:off x="7358082" y="2857496"/>
              <a:ext cx="388248" cy="400110"/>
            </a:xfrm>
            <a:prstGeom prst="rect">
              <a:avLst/>
            </a:prstGeom>
            <a:noFill/>
          </p:spPr>
          <p:txBody>
            <a:bodyPr wrap="none" rtlCol="0">
              <a:spAutoFit/>
            </a:bodyPr>
            <a:lstStyle/>
            <a:p>
              <a:r>
                <a:rPr lang="el-GR" sz="2000" i="1" dirty="0" smtClean="0">
                  <a:solidFill>
                    <a:srgbClr val="0000CC"/>
                  </a:solidFill>
                  <a:latin typeface="Times New Roman" pitchFamily="18" charset="0"/>
                  <a:cs typeface="Times New Roman" pitchFamily="18" charset="0"/>
                </a:rPr>
                <a:t>δ-</a:t>
              </a:r>
              <a:endParaRPr lang="el-GR" sz="2000" i="1" dirty="0">
                <a:solidFill>
                  <a:srgbClr val="0000CC"/>
                </a:solidFill>
                <a:latin typeface="Times New Roman" pitchFamily="18" charset="0"/>
                <a:cs typeface="Times New Roman" pitchFamily="18" charset="0"/>
              </a:endParaRPr>
            </a:p>
          </p:txBody>
        </p:sp>
        <p:sp>
          <p:nvSpPr>
            <p:cNvPr id="12" name="11 - TextBox"/>
            <p:cNvSpPr txBox="1"/>
            <p:nvPr/>
          </p:nvSpPr>
          <p:spPr>
            <a:xfrm>
              <a:off x="5786446" y="2285992"/>
              <a:ext cx="476412" cy="400110"/>
            </a:xfrm>
            <a:prstGeom prst="rect">
              <a:avLst/>
            </a:prstGeom>
            <a:noFill/>
          </p:spPr>
          <p:txBody>
            <a:bodyPr wrap="none" rtlCol="0">
              <a:spAutoFit/>
            </a:bodyPr>
            <a:lstStyle/>
            <a:p>
              <a:r>
                <a:rPr lang="el-GR" sz="2000" i="1" dirty="0" smtClean="0">
                  <a:solidFill>
                    <a:srgbClr val="0000CC"/>
                  </a:solidFill>
                  <a:latin typeface="Times New Roman" pitchFamily="18" charset="0"/>
                  <a:cs typeface="Times New Roman" pitchFamily="18" charset="0"/>
                </a:rPr>
                <a:t>δ+</a:t>
              </a:r>
              <a:endParaRPr lang="el-GR" sz="2000" i="1" dirty="0">
                <a:solidFill>
                  <a:srgbClr val="0000CC"/>
                </a:solidFill>
                <a:latin typeface="Times New Roman" pitchFamily="18" charset="0"/>
                <a:cs typeface="Times New Roman" pitchFamily="18" charset="0"/>
              </a:endParaRPr>
            </a:p>
          </p:txBody>
        </p:sp>
        <p:sp>
          <p:nvSpPr>
            <p:cNvPr id="13" name="12 - TextBox"/>
            <p:cNvSpPr txBox="1"/>
            <p:nvPr/>
          </p:nvSpPr>
          <p:spPr>
            <a:xfrm>
              <a:off x="5857884" y="3028890"/>
              <a:ext cx="388248" cy="400110"/>
            </a:xfrm>
            <a:prstGeom prst="rect">
              <a:avLst/>
            </a:prstGeom>
            <a:noFill/>
          </p:spPr>
          <p:txBody>
            <a:bodyPr wrap="none" rtlCol="0">
              <a:spAutoFit/>
            </a:bodyPr>
            <a:lstStyle/>
            <a:p>
              <a:r>
                <a:rPr lang="el-GR" sz="2000" i="1" dirty="0" smtClean="0">
                  <a:solidFill>
                    <a:srgbClr val="0000CC"/>
                  </a:solidFill>
                  <a:latin typeface="Times New Roman" pitchFamily="18" charset="0"/>
                  <a:cs typeface="Times New Roman" pitchFamily="18" charset="0"/>
                </a:rPr>
                <a:t>δ-</a:t>
              </a:r>
              <a:endParaRPr lang="el-GR" sz="2000" i="1" dirty="0">
                <a:solidFill>
                  <a:srgbClr val="0000CC"/>
                </a:solidFill>
                <a:latin typeface="Times New Roman" pitchFamily="18" charset="0"/>
                <a:cs typeface="Times New Roman" pitchFamily="18" charset="0"/>
              </a:endParaRPr>
            </a:p>
          </p:txBody>
        </p:sp>
        <p:graphicFrame>
          <p:nvGraphicFramePr>
            <p:cNvPr id="159745" name="Object 1"/>
            <p:cNvGraphicFramePr>
              <a:graphicFrameLocks noChangeAspect="1"/>
            </p:cNvGraphicFramePr>
            <p:nvPr>
              <p:extLst/>
            </p:nvPr>
          </p:nvGraphicFramePr>
          <p:xfrm>
            <a:off x="4635500" y="1803400"/>
            <a:ext cx="4365655" cy="2786063"/>
          </p:xfrm>
          <a:graphic>
            <a:graphicData uri="http://schemas.openxmlformats.org/presentationml/2006/ole">
              <mc:AlternateContent xmlns:mc="http://schemas.openxmlformats.org/markup-compatibility/2006">
                <mc:Choice xmlns:v="urn:schemas-microsoft-com:vml" Requires="v">
                  <p:oleObj spid="_x0000_s1034" name="ChemSketch" r:id="rId3" imgW="2346840" imgH="1103400" progId="ACD.ChemSketch.20">
                    <p:embed/>
                  </p:oleObj>
                </mc:Choice>
                <mc:Fallback>
                  <p:oleObj name="ChemSketch" r:id="rId3" imgW="2346840" imgH="1103400"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5500" y="1803400"/>
                          <a:ext cx="4365655" cy="278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45</a:t>
            </a:fld>
            <a:endParaRPr lang="el-GR" dirty="0">
              <a:solidFill>
                <a:prstClr val="black"/>
              </a:solidFill>
            </a:endParaRPr>
          </a:p>
        </p:txBody>
      </p:sp>
    </p:spTree>
    <p:extLst>
      <p:ext uri="{BB962C8B-B14F-4D97-AF65-F5344CB8AC3E}">
        <p14:creationId xmlns:p14="http://schemas.microsoft.com/office/powerpoint/2010/main" val="2873037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 Τίτλος"/>
          <p:cNvSpPr>
            <a:spLocks noGrp="1"/>
          </p:cNvSpPr>
          <p:nvPr>
            <p:ph type="title"/>
          </p:nvPr>
        </p:nvSpPr>
        <p:spPr/>
        <p:txBody>
          <a:bodyPr/>
          <a:lstStyle/>
          <a:p>
            <a:r>
              <a:rPr lang="el-GR" dirty="0" smtClean="0"/>
              <a:t>Δυνάμεις </a:t>
            </a:r>
            <a:r>
              <a:rPr lang="en-US" dirty="0" smtClean="0"/>
              <a:t>Debye</a:t>
            </a:r>
            <a:endParaRPr lang="el-GR" dirty="0" smtClean="0"/>
          </a:p>
        </p:txBody>
      </p:sp>
      <p:sp>
        <p:nvSpPr>
          <p:cNvPr id="25603" name="2 - Θέση περιεχομένου"/>
          <p:cNvSpPr>
            <a:spLocks noGrp="1"/>
          </p:cNvSpPr>
          <p:nvPr>
            <p:ph idx="1"/>
          </p:nvPr>
        </p:nvSpPr>
        <p:spPr>
          <a:xfrm>
            <a:off x="136469" y="1287910"/>
            <a:ext cx="5364089" cy="4495800"/>
          </a:xfrm>
        </p:spPr>
        <p:txBody>
          <a:bodyPr>
            <a:noAutofit/>
          </a:bodyPr>
          <a:lstStyle/>
          <a:p>
            <a:pPr>
              <a:lnSpc>
                <a:spcPct val="114000"/>
              </a:lnSpc>
              <a:spcBef>
                <a:spcPts val="1200"/>
              </a:spcBef>
            </a:pPr>
            <a:r>
              <a:rPr lang="el-GR" sz="2400" dirty="0" smtClean="0"/>
              <a:t>Εμφανίζονται μεταξύ διαφορετικών μορίων.</a:t>
            </a:r>
          </a:p>
          <a:p>
            <a:pPr>
              <a:lnSpc>
                <a:spcPct val="114000"/>
              </a:lnSpc>
              <a:spcBef>
                <a:spcPts val="1200"/>
              </a:spcBef>
            </a:pPr>
            <a:r>
              <a:rPr lang="el-GR" sz="2400" dirty="0" smtClean="0"/>
              <a:t>Είναι δυνάμεις μεταξύ </a:t>
            </a:r>
            <a:r>
              <a:rPr lang="el-GR" sz="2400" b="1" dirty="0" smtClean="0"/>
              <a:t>μονίμων</a:t>
            </a:r>
            <a:r>
              <a:rPr lang="el-GR" sz="2400" dirty="0" smtClean="0"/>
              <a:t> διπόλων και διπόλων </a:t>
            </a:r>
            <a:r>
              <a:rPr lang="el-GR" sz="2400" b="1" dirty="0" smtClean="0"/>
              <a:t>εξ επαγωγής</a:t>
            </a:r>
            <a:r>
              <a:rPr lang="el-GR" sz="2400" dirty="0" smtClean="0"/>
              <a:t>.</a:t>
            </a:r>
          </a:p>
          <a:p>
            <a:pPr>
              <a:lnSpc>
                <a:spcPct val="114000"/>
              </a:lnSpc>
              <a:spcBef>
                <a:spcPts val="1200"/>
              </a:spcBef>
            </a:pPr>
            <a:r>
              <a:rPr lang="el-GR" sz="2400" dirty="0" smtClean="0"/>
              <a:t>Πολλά μόρια, με ασύμμετρη κατανομή των ηλεκτρικών φορτίων, μπορούν από απόσταση να προκαλέσουν εμφάνιση διπόλων (=δίπολα εξ επαγωγής) σε γειτονικά μόρια, ή τμήματα μορίων με πιο συμμετρικά χαρακτηριστικά, ή </a:t>
            </a:r>
            <a:r>
              <a:rPr lang="el-GR" sz="2400" b="1" dirty="0" smtClean="0"/>
              <a:t>χωρίς πολικές ομάδες.</a:t>
            </a:r>
          </a:p>
        </p:txBody>
      </p:sp>
      <p:pic>
        <p:nvPicPr>
          <p:cNvPr id="169987" name="Picture 3" descr="Petrus Josephus Wilhelmus Debij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20517" y="1350364"/>
            <a:ext cx="1835859" cy="2510684"/>
          </a:xfrm>
          <a:prstGeom prst="rect">
            <a:avLst/>
          </a:prstGeom>
          <a:noFill/>
          <a:ln>
            <a:solidFill>
              <a:schemeClr val="tx1"/>
            </a:solidFill>
          </a:ln>
        </p:spPr>
      </p:pic>
      <p:sp>
        <p:nvSpPr>
          <p:cNvPr id="15" name="Rectangle 3"/>
          <p:cNvSpPr>
            <a:spLocks noChangeArrowheads="1"/>
          </p:cNvSpPr>
          <p:nvPr/>
        </p:nvSpPr>
        <p:spPr bwMode="auto">
          <a:xfrm>
            <a:off x="5533889" y="3861048"/>
            <a:ext cx="31632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aseline="-25000">
                <a:solidFill>
                  <a:schemeClr val="tx1"/>
                </a:solidFill>
                <a:latin typeface="Verdana" panose="020B0604030504040204" pitchFamily="34" charset="0"/>
              </a:defRPr>
            </a:lvl1pPr>
            <a:lvl2pPr marL="742950" indent="-285750" eaLnBrk="0" hangingPunct="0">
              <a:defRPr baseline="-25000">
                <a:solidFill>
                  <a:schemeClr val="tx1"/>
                </a:solidFill>
                <a:latin typeface="Verdana" panose="020B0604030504040204" pitchFamily="34" charset="0"/>
              </a:defRPr>
            </a:lvl2pPr>
            <a:lvl3pPr marL="1143000" indent="-228600" eaLnBrk="0" hangingPunct="0">
              <a:defRPr baseline="-25000">
                <a:solidFill>
                  <a:schemeClr val="tx1"/>
                </a:solidFill>
                <a:latin typeface="Verdana" panose="020B0604030504040204" pitchFamily="34" charset="0"/>
              </a:defRPr>
            </a:lvl3pPr>
            <a:lvl4pPr marL="1600200" indent="-228600" eaLnBrk="0" hangingPunct="0">
              <a:defRPr baseline="-25000">
                <a:solidFill>
                  <a:schemeClr val="tx1"/>
                </a:solidFill>
                <a:latin typeface="Verdana" panose="020B0604030504040204" pitchFamily="34" charset="0"/>
              </a:defRPr>
            </a:lvl4pPr>
            <a:lvl5pPr marL="2057400" indent="-228600" eaLnBrk="0" hangingPunct="0">
              <a:defRPr baseline="-25000">
                <a:solidFill>
                  <a:schemeClr val="tx1"/>
                </a:solidFill>
                <a:latin typeface="Verdana" panose="020B0604030504040204" pitchFamily="34" charset="0"/>
              </a:defRPr>
            </a:lvl5pPr>
            <a:lvl6pPr marL="2514600" indent="-228600" eaLnBrk="0" fontAlgn="base" hangingPunct="0">
              <a:spcBef>
                <a:spcPct val="0"/>
              </a:spcBef>
              <a:spcAft>
                <a:spcPct val="0"/>
              </a:spcAft>
              <a:defRPr baseline="-25000">
                <a:solidFill>
                  <a:schemeClr val="tx1"/>
                </a:solidFill>
                <a:latin typeface="Verdana" panose="020B0604030504040204" pitchFamily="34" charset="0"/>
              </a:defRPr>
            </a:lvl6pPr>
            <a:lvl7pPr marL="2971800" indent="-228600" eaLnBrk="0" fontAlgn="base" hangingPunct="0">
              <a:spcBef>
                <a:spcPct val="0"/>
              </a:spcBef>
              <a:spcAft>
                <a:spcPct val="0"/>
              </a:spcAft>
              <a:defRPr baseline="-25000">
                <a:solidFill>
                  <a:schemeClr val="tx1"/>
                </a:solidFill>
                <a:latin typeface="Verdana" panose="020B0604030504040204" pitchFamily="34" charset="0"/>
              </a:defRPr>
            </a:lvl7pPr>
            <a:lvl8pPr marL="3429000" indent="-228600" eaLnBrk="0" fontAlgn="base" hangingPunct="0">
              <a:spcBef>
                <a:spcPct val="0"/>
              </a:spcBef>
              <a:spcAft>
                <a:spcPct val="0"/>
              </a:spcAft>
              <a:defRPr baseline="-25000">
                <a:solidFill>
                  <a:schemeClr val="tx1"/>
                </a:solidFill>
                <a:latin typeface="Verdana" panose="020B0604030504040204" pitchFamily="34" charset="0"/>
              </a:defRPr>
            </a:lvl8pPr>
            <a:lvl9pPr marL="3886200" indent="-228600" eaLnBrk="0" fontAlgn="base" hangingPunct="0">
              <a:spcBef>
                <a:spcPct val="0"/>
              </a:spcBef>
              <a:spcAft>
                <a:spcPct val="0"/>
              </a:spcAft>
              <a:defRPr baseline="-25000">
                <a:solidFill>
                  <a:schemeClr val="tx1"/>
                </a:solidFill>
                <a:latin typeface="Verdana" panose="020B0604030504040204" pitchFamily="34" charset="0"/>
              </a:defRPr>
            </a:lvl9pPr>
          </a:lstStyle>
          <a:p>
            <a:pPr algn="ctr" eaLnBrk="1" hangingPunct="1"/>
            <a:r>
              <a:rPr lang="en-US" sz="1200" baseline="0" dirty="0" smtClean="0">
                <a:solidFill>
                  <a:srgbClr val="595959"/>
                </a:solidFill>
                <a:latin typeface="Calibri" panose="020F0502020204030204" pitchFamily="34" charset="0"/>
              </a:rPr>
              <a:t>“</a:t>
            </a:r>
            <a:r>
              <a:rPr lang="nl-NL" sz="1200" baseline="0" dirty="0" smtClean="0">
                <a:solidFill>
                  <a:srgbClr val="595959"/>
                </a:solidFill>
                <a:latin typeface="Calibri" panose="020F0502020204030204" pitchFamily="34" charset="0"/>
                <a:hlinkClick r:id="rId4"/>
              </a:rPr>
              <a:t>Debije-boerhaave</a:t>
            </a:r>
            <a:r>
              <a:rPr lang="en-US" sz="1200" baseline="0" dirty="0" smtClean="0">
                <a:solidFill>
                  <a:srgbClr val="595959"/>
                </a:solidFill>
                <a:latin typeface="Calibri" panose="020F0502020204030204" pitchFamily="34" charset="0"/>
              </a:rPr>
              <a:t>”, </a:t>
            </a:r>
            <a:r>
              <a:rPr lang="en-US" sz="1200" baseline="0" dirty="0">
                <a:solidFill>
                  <a:srgbClr val="595959"/>
                </a:solidFill>
                <a:latin typeface="Calibri" panose="020F0502020204030204" pitchFamily="34" charset="0"/>
              </a:rPr>
              <a:t> </a:t>
            </a:r>
          </a:p>
          <a:p>
            <a:pPr algn="ctr" eaLnBrk="1" hangingPunct="1"/>
            <a:r>
              <a:rPr lang="el-GR" sz="1200" baseline="0" dirty="0" smtClean="0">
                <a:solidFill>
                  <a:srgbClr val="595959"/>
                </a:solidFill>
                <a:latin typeface="Calibri" panose="020F0502020204030204" pitchFamily="34" charset="0"/>
              </a:rPr>
              <a:t>από</a:t>
            </a:r>
            <a:r>
              <a:rPr lang="en-US" sz="1200" baseline="0" dirty="0">
                <a:solidFill>
                  <a:srgbClr val="595959"/>
                </a:solidFill>
                <a:latin typeface="Calibri" panose="020F0502020204030204" pitchFamily="34" charset="0"/>
              </a:rPr>
              <a:t> JdH </a:t>
            </a:r>
            <a:r>
              <a:rPr lang="el-GR" sz="1200" baseline="0" dirty="0" smtClean="0">
                <a:solidFill>
                  <a:srgbClr val="595959"/>
                </a:solidFill>
                <a:latin typeface="Calibri" panose="020F0502020204030204" pitchFamily="34" charset="0"/>
              </a:rPr>
              <a:t>διαθέσιμο ως κοινό κτήμα</a:t>
            </a:r>
            <a:endParaRPr lang="en-US" sz="1200" baseline="0" dirty="0">
              <a:solidFill>
                <a:srgbClr val="595959"/>
              </a:solidFill>
              <a:latin typeface="Calibri" panose="020F0502020204030204" pitchFamily="34" charset="0"/>
            </a:endParaRPr>
          </a:p>
        </p:txBody>
      </p:sp>
      <p:grpSp>
        <p:nvGrpSpPr>
          <p:cNvPr id="3" name="Ομάδα 2"/>
          <p:cNvGrpSpPr/>
          <p:nvPr/>
        </p:nvGrpSpPr>
        <p:grpSpPr>
          <a:xfrm>
            <a:off x="4860032" y="4226333"/>
            <a:ext cx="4149514" cy="2389200"/>
            <a:chOff x="4860032" y="4226333"/>
            <a:chExt cx="4149514" cy="2389200"/>
          </a:xfrm>
        </p:grpSpPr>
        <p:sp>
          <p:nvSpPr>
            <p:cNvPr id="7" name="6 - Έλλειψη"/>
            <p:cNvSpPr/>
            <p:nvPr/>
          </p:nvSpPr>
          <p:spPr>
            <a:xfrm rot="16200000">
              <a:off x="6753139" y="5547936"/>
              <a:ext cx="1285884" cy="642942"/>
            </a:xfrm>
            <a:prstGeom prst="ellipse">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6" name="5 - Έλλειψη"/>
            <p:cNvSpPr/>
            <p:nvPr/>
          </p:nvSpPr>
          <p:spPr>
            <a:xfrm rot="5400000">
              <a:off x="5967321" y="5047870"/>
              <a:ext cx="1285884" cy="642942"/>
            </a:xfrm>
            <a:prstGeom prst="ellipse">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graphicFrame>
          <p:nvGraphicFramePr>
            <p:cNvPr id="169985" name="Object 1"/>
            <p:cNvGraphicFramePr>
              <a:graphicFrameLocks noChangeAspect="1"/>
            </p:cNvGraphicFramePr>
            <p:nvPr>
              <p:extLst/>
            </p:nvPr>
          </p:nvGraphicFramePr>
          <p:xfrm>
            <a:off x="4860032" y="4226333"/>
            <a:ext cx="4149514" cy="2389200"/>
          </p:xfrm>
          <a:graphic>
            <a:graphicData uri="http://schemas.openxmlformats.org/presentationml/2006/ole">
              <mc:AlternateContent xmlns:mc="http://schemas.openxmlformats.org/markup-compatibility/2006">
                <mc:Choice xmlns:v="urn:schemas-microsoft-com:vml" Requires="v">
                  <p:oleObj spid="_x0000_s2058" name="ChemSketch" r:id="rId5" imgW="2346840" imgH="1350360" progId="ACD.ChemSketch.20">
                    <p:embed/>
                  </p:oleObj>
                </mc:Choice>
                <mc:Fallback>
                  <p:oleObj name="ChemSketch" r:id="rId5" imgW="2346840" imgH="1350360" progId="ACD.ChemSketch.2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032" y="4226333"/>
                          <a:ext cx="4149514" cy="238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8" name="7 - Ευθεία γραμμή σύνδεσης"/>
            <p:cNvCxnSpPr/>
            <p:nvPr/>
          </p:nvCxnSpPr>
          <p:spPr>
            <a:xfrm>
              <a:off x="6717420" y="5226465"/>
              <a:ext cx="571504" cy="357190"/>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9" name="8 - Ευθεία γραμμή σύνδεσης"/>
            <p:cNvCxnSpPr/>
            <p:nvPr/>
          </p:nvCxnSpPr>
          <p:spPr>
            <a:xfrm>
              <a:off x="6788858" y="5797969"/>
              <a:ext cx="428628" cy="285752"/>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0" name="9 - TextBox"/>
            <p:cNvSpPr txBox="1"/>
            <p:nvPr/>
          </p:nvSpPr>
          <p:spPr>
            <a:xfrm>
              <a:off x="7431800" y="5940845"/>
              <a:ext cx="476412" cy="400110"/>
            </a:xfrm>
            <a:prstGeom prst="rect">
              <a:avLst/>
            </a:prstGeom>
            <a:noFill/>
          </p:spPr>
          <p:txBody>
            <a:bodyPr wrap="none" rtlCol="0">
              <a:spAutoFit/>
            </a:bodyPr>
            <a:lstStyle/>
            <a:p>
              <a:r>
                <a:rPr lang="el-GR" sz="2000" i="1" dirty="0" smtClean="0">
                  <a:solidFill>
                    <a:srgbClr val="0000CC"/>
                  </a:solidFill>
                  <a:latin typeface="Times New Roman" pitchFamily="18" charset="0"/>
                  <a:cs typeface="Times New Roman" pitchFamily="18" charset="0"/>
                </a:rPr>
                <a:t>δ+</a:t>
              </a:r>
              <a:endParaRPr lang="el-GR" sz="2000" i="1" dirty="0">
                <a:solidFill>
                  <a:srgbClr val="0000CC"/>
                </a:solidFill>
                <a:latin typeface="Times New Roman" pitchFamily="18" charset="0"/>
                <a:cs typeface="Times New Roman" pitchFamily="18" charset="0"/>
              </a:endParaRPr>
            </a:p>
          </p:txBody>
        </p:sp>
        <p:sp>
          <p:nvSpPr>
            <p:cNvPr id="11" name="10 - TextBox"/>
            <p:cNvSpPr txBox="1"/>
            <p:nvPr/>
          </p:nvSpPr>
          <p:spPr>
            <a:xfrm>
              <a:off x="7503238" y="5383600"/>
              <a:ext cx="388248" cy="400110"/>
            </a:xfrm>
            <a:prstGeom prst="rect">
              <a:avLst/>
            </a:prstGeom>
            <a:noFill/>
          </p:spPr>
          <p:txBody>
            <a:bodyPr wrap="none" rtlCol="0">
              <a:spAutoFit/>
            </a:bodyPr>
            <a:lstStyle/>
            <a:p>
              <a:r>
                <a:rPr lang="el-GR" sz="2000" i="1" dirty="0" smtClean="0">
                  <a:solidFill>
                    <a:srgbClr val="0000CC"/>
                  </a:solidFill>
                  <a:latin typeface="Times New Roman" pitchFamily="18" charset="0"/>
                  <a:cs typeface="Times New Roman" pitchFamily="18" charset="0"/>
                </a:rPr>
                <a:t>δ-</a:t>
              </a:r>
              <a:endParaRPr lang="el-GR" sz="2000" i="1" dirty="0">
                <a:solidFill>
                  <a:srgbClr val="0000CC"/>
                </a:solidFill>
                <a:latin typeface="Times New Roman" pitchFamily="18" charset="0"/>
                <a:cs typeface="Times New Roman" pitchFamily="18" charset="0"/>
              </a:endParaRPr>
            </a:p>
          </p:txBody>
        </p:sp>
        <p:sp>
          <p:nvSpPr>
            <p:cNvPr id="12" name="11 - TextBox"/>
            <p:cNvSpPr txBox="1"/>
            <p:nvPr/>
          </p:nvSpPr>
          <p:spPr>
            <a:xfrm>
              <a:off x="6003040" y="5012151"/>
              <a:ext cx="476412" cy="400110"/>
            </a:xfrm>
            <a:prstGeom prst="rect">
              <a:avLst/>
            </a:prstGeom>
            <a:noFill/>
          </p:spPr>
          <p:txBody>
            <a:bodyPr wrap="none" rtlCol="0">
              <a:spAutoFit/>
            </a:bodyPr>
            <a:lstStyle/>
            <a:p>
              <a:r>
                <a:rPr lang="el-GR" sz="2000" i="1" dirty="0" smtClean="0">
                  <a:solidFill>
                    <a:srgbClr val="0000CC"/>
                  </a:solidFill>
                  <a:latin typeface="Times New Roman" pitchFamily="18" charset="0"/>
                  <a:cs typeface="Times New Roman" pitchFamily="18" charset="0"/>
                </a:rPr>
                <a:t>δ+</a:t>
              </a:r>
              <a:endParaRPr lang="el-GR" sz="2000" i="1" dirty="0">
                <a:solidFill>
                  <a:srgbClr val="0000CC"/>
                </a:solidFill>
                <a:latin typeface="Times New Roman" pitchFamily="18" charset="0"/>
                <a:cs typeface="Times New Roman" pitchFamily="18" charset="0"/>
              </a:endParaRPr>
            </a:p>
          </p:txBody>
        </p:sp>
        <p:sp>
          <p:nvSpPr>
            <p:cNvPr id="13" name="12 - TextBox"/>
            <p:cNvSpPr txBox="1"/>
            <p:nvPr/>
          </p:nvSpPr>
          <p:spPr>
            <a:xfrm>
              <a:off x="6003040" y="5583655"/>
              <a:ext cx="388248" cy="400110"/>
            </a:xfrm>
            <a:prstGeom prst="rect">
              <a:avLst/>
            </a:prstGeom>
            <a:noFill/>
          </p:spPr>
          <p:txBody>
            <a:bodyPr wrap="none" rtlCol="0">
              <a:spAutoFit/>
            </a:bodyPr>
            <a:lstStyle/>
            <a:p>
              <a:r>
                <a:rPr lang="el-GR" sz="2000" i="1" dirty="0" smtClean="0">
                  <a:solidFill>
                    <a:srgbClr val="0000CC"/>
                  </a:solidFill>
                  <a:latin typeface="Times New Roman" pitchFamily="18" charset="0"/>
                  <a:cs typeface="Times New Roman" pitchFamily="18" charset="0"/>
                </a:rPr>
                <a:t>δ-</a:t>
              </a:r>
              <a:endParaRPr lang="el-GR" sz="2000" i="1" dirty="0">
                <a:solidFill>
                  <a:srgbClr val="0000CC"/>
                </a:solidFill>
                <a:latin typeface="Times New Roman" pitchFamily="18" charset="0"/>
                <a:cs typeface="Times New Roman" pitchFamily="18" charset="0"/>
              </a:endParaRPr>
            </a:p>
          </p:txBody>
        </p:sp>
      </p:gr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46</a:t>
            </a:fld>
            <a:endParaRPr lang="el-GR" dirty="0">
              <a:solidFill>
                <a:prstClr val="black"/>
              </a:solidFill>
            </a:endParaRPr>
          </a:p>
        </p:txBody>
      </p:sp>
    </p:spTree>
    <p:extLst>
      <p:ext uri="{BB962C8B-B14F-4D97-AF65-F5344CB8AC3E}">
        <p14:creationId xmlns:p14="http://schemas.microsoft.com/office/powerpoint/2010/main" val="10054881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Δυνάμεις δεσμών υδρογόνου</a:t>
            </a:r>
            <a:endParaRPr lang="el-GR" dirty="0"/>
          </a:p>
        </p:txBody>
      </p:sp>
      <p:sp>
        <p:nvSpPr>
          <p:cNvPr id="3" name="2 - Θέση κειμένου"/>
          <p:cNvSpPr>
            <a:spLocks noGrp="1"/>
          </p:cNvSpPr>
          <p:nvPr>
            <p:ph type="body" sz="half" idx="1"/>
          </p:nvPr>
        </p:nvSpPr>
        <p:spPr>
          <a:xfrm>
            <a:off x="457200" y="1600200"/>
            <a:ext cx="5050904" cy="4925144"/>
          </a:xfrm>
        </p:spPr>
        <p:txBody>
          <a:bodyPr>
            <a:noAutofit/>
          </a:bodyPr>
          <a:lstStyle/>
          <a:p>
            <a:pPr>
              <a:lnSpc>
                <a:spcPct val="124000"/>
              </a:lnSpc>
              <a:spcBef>
                <a:spcPts val="1200"/>
              </a:spcBef>
            </a:pPr>
            <a:r>
              <a:rPr lang="el-GR" sz="2400" dirty="0" smtClean="0"/>
              <a:t>Σε μόρια που περιέχουν πολικούς δεσμούς που συνδέουν υδρογόνο και ηλεκτραρνητικό στοιχείο  (</a:t>
            </a:r>
            <a:r>
              <a:rPr lang="en-US" sz="2400" dirty="0" smtClean="0"/>
              <a:t>O, N, F, Cl,) </a:t>
            </a:r>
            <a:r>
              <a:rPr lang="el-GR" sz="2400" dirty="0" smtClean="0"/>
              <a:t>τα δίπολα είναι εξαιρετικά ισχυρά.</a:t>
            </a:r>
          </a:p>
          <a:p>
            <a:pPr>
              <a:lnSpc>
                <a:spcPct val="124000"/>
              </a:lnSpc>
              <a:spcBef>
                <a:spcPts val="1200"/>
              </a:spcBef>
            </a:pPr>
            <a:r>
              <a:rPr lang="el-GR" sz="2400" dirty="0" smtClean="0"/>
              <a:t>Ως αποτέλεσμα, εξαιρετικά ισχυρές είναι και οι διαμοριακές δυνάμεις</a:t>
            </a:r>
          </a:p>
          <a:p>
            <a:pPr>
              <a:lnSpc>
                <a:spcPct val="124000"/>
              </a:lnSpc>
              <a:spcBef>
                <a:spcPts val="1200"/>
              </a:spcBef>
            </a:pPr>
            <a:r>
              <a:rPr lang="el-GR" sz="2400" dirty="0" smtClean="0"/>
              <a:t>Σε αυτή την περίπτωση καλούνται «δεσμοί υδρογόνου».</a:t>
            </a:r>
          </a:p>
        </p:txBody>
      </p:sp>
      <p:pic>
        <p:nvPicPr>
          <p:cNvPr id="8" name="Picture 2" descr="μόριο νερού"/>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24128" y="1840757"/>
            <a:ext cx="2536070" cy="2133576"/>
          </a:xfrm>
          <a:prstGeom prst="rect">
            <a:avLst/>
          </a:prstGeom>
          <a:noFill/>
          <a:ln>
            <a:solidFill>
              <a:schemeClr val="tx1"/>
            </a:solidFill>
          </a:ln>
        </p:spPr>
      </p:pic>
      <p:sp>
        <p:nvSpPr>
          <p:cNvPr id="6" name="Rectangle 3"/>
          <p:cNvSpPr>
            <a:spLocks noChangeArrowheads="1"/>
          </p:cNvSpPr>
          <p:nvPr/>
        </p:nvSpPr>
        <p:spPr bwMode="auto">
          <a:xfrm>
            <a:off x="5364088" y="3964791"/>
            <a:ext cx="33843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aseline="-25000">
                <a:solidFill>
                  <a:schemeClr val="tx1"/>
                </a:solidFill>
                <a:latin typeface="Verdana" panose="020B0604030504040204" pitchFamily="34" charset="0"/>
              </a:defRPr>
            </a:lvl1pPr>
            <a:lvl2pPr marL="742950" indent="-285750" eaLnBrk="0" hangingPunct="0">
              <a:defRPr baseline="-25000">
                <a:solidFill>
                  <a:schemeClr val="tx1"/>
                </a:solidFill>
                <a:latin typeface="Verdana" panose="020B0604030504040204" pitchFamily="34" charset="0"/>
              </a:defRPr>
            </a:lvl2pPr>
            <a:lvl3pPr marL="1143000" indent="-228600" eaLnBrk="0" hangingPunct="0">
              <a:defRPr baseline="-25000">
                <a:solidFill>
                  <a:schemeClr val="tx1"/>
                </a:solidFill>
                <a:latin typeface="Verdana" panose="020B0604030504040204" pitchFamily="34" charset="0"/>
              </a:defRPr>
            </a:lvl3pPr>
            <a:lvl4pPr marL="1600200" indent="-228600" eaLnBrk="0" hangingPunct="0">
              <a:defRPr baseline="-25000">
                <a:solidFill>
                  <a:schemeClr val="tx1"/>
                </a:solidFill>
                <a:latin typeface="Verdana" panose="020B0604030504040204" pitchFamily="34" charset="0"/>
              </a:defRPr>
            </a:lvl4pPr>
            <a:lvl5pPr marL="2057400" indent="-228600" eaLnBrk="0" hangingPunct="0">
              <a:defRPr baseline="-25000">
                <a:solidFill>
                  <a:schemeClr val="tx1"/>
                </a:solidFill>
                <a:latin typeface="Verdana" panose="020B0604030504040204" pitchFamily="34" charset="0"/>
              </a:defRPr>
            </a:lvl5pPr>
            <a:lvl6pPr marL="2514600" indent="-228600" eaLnBrk="0" fontAlgn="base" hangingPunct="0">
              <a:spcBef>
                <a:spcPct val="0"/>
              </a:spcBef>
              <a:spcAft>
                <a:spcPct val="0"/>
              </a:spcAft>
              <a:defRPr baseline="-25000">
                <a:solidFill>
                  <a:schemeClr val="tx1"/>
                </a:solidFill>
                <a:latin typeface="Verdana" panose="020B0604030504040204" pitchFamily="34" charset="0"/>
              </a:defRPr>
            </a:lvl6pPr>
            <a:lvl7pPr marL="2971800" indent="-228600" eaLnBrk="0" fontAlgn="base" hangingPunct="0">
              <a:spcBef>
                <a:spcPct val="0"/>
              </a:spcBef>
              <a:spcAft>
                <a:spcPct val="0"/>
              </a:spcAft>
              <a:defRPr baseline="-25000">
                <a:solidFill>
                  <a:schemeClr val="tx1"/>
                </a:solidFill>
                <a:latin typeface="Verdana" panose="020B0604030504040204" pitchFamily="34" charset="0"/>
              </a:defRPr>
            </a:lvl7pPr>
            <a:lvl8pPr marL="3429000" indent="-228600" eaLnBrk="0" fontAlgn="base" hangingPunct="0">
              <a:spcBef>
                <a:spcPct val="0"/>
              </a:spcBef>
              <a:spcAft>
                <a:spcPct val="0"/>
              </a:spcAft>
              <a:defRPr baseline="-25000">
                <a:solidFill>
                  <a:schemeClr val="tx1"/>
                </a:solidFill>
                <a:latin typeface="Verdana" panose="020B0604030504040204" pitchFamily="34" charset="0"/>
              </a:defRPr>
            </a:lvl8pPr>
            <a:lvl9pPr marL="3886200" indent="-228600" eaLnBrk="0" fontAlgn="base" hangingPunct="0">
              <a:spcBef>
                <a:spcPct val="0"/>
              </a:spcBef>
              <a:spcAft>
                <a:spcPct val="0"/>
              </a:spcAft>
              <a:defRPr baseline="-25000">
                <a:solidFill>
                  <a:schemeClr val="tx1"/>
                </a:solidFill>
                <a:latin typeface="Verdana" panose="020B0604030504040204" pitchFamily="34" charset="0"/>
              </a:defRPr>
            </a:lvl9pPr>
          </a:lstStyle>
          <a:p>
            <a:pPr algn="ctr" eaLnBrk="1" hangingPunct="1"/>
            <a:r>
              <a:rPr lang="en-US" sz="1200" baseline="0" dirty="0" smtClean="0">
                <a:solidFill>
                  <a:srgbClr val="595959"/>
                </a:solidFill>
                <a:latin typeface="Calibri" panose="020F0502020204030204" pitchFamily="34" charset="0"/>
              </a:rPr>
              <a:t>“</a:t>
            </a:r>
            <a:r>
              <a:rPr lang="nl-NL" sz="1200" baseline="0" dirty="0">
                <a:solidFill>
                  <a:srgbClr val="595959"/>
                </a:solidFill>
                <a:latin typeface="Calibri" panose="020F0502020204030204" pitchFamily="34" charset="0"/>
                <a:hlinkClick r:id="rId3"/>
              </a:rPr>
              <a:t>Water-elpot-transparent-3D-balls</a:t>
            </a:r>
            <a:r>
              <a:rPr lang="en-US" sz="1200" baseline="0" dirty="0" smtClean="0">
                <a:solidFill>
                  <a:srgbClr val="595959"/>
                </a:solidFill>
                <a:latin typeface="Calibri" panose="020F0502020204030204" pitchFamily="34" charset="0"/>
              </a:rPr>
              <a:t>”, </a:t>
            </a:r>
            <a:r>
              <a:rPr lang="en-US" sz="1200" baseline="0" dirty="0">
                <a:solidFill>
                  <a:srgbClr val="595959"/>
                </a:solidFill>
                <a:latin typeface="Calibri" panose="020F0502020204030204" pitchFamily="34" charset="0"/>
              </a:rPr>
              <a:t> </a:t>
            </a:r>
          </a:p>
          <a:p>
            <a:pPr algn="ctr" eaLnBrk="1" hangingPunct="1"/>
            <a:r>
              <a:rPr lang="el-GR" sz="1200" baseline="0" dirty="0" smtClean="0">
                <a:solidFill>
                  <a:srgbClr val="595959"/>
                </a:solidFill>
                <a:latin typeface="Calibri" panose="020F0502020204030204" pitchFamily="34" charset="0"/>
              </a:rPr>
              <a:t>από</a:t>
            </a:r>
            <a:r>
              <a:rPr lang="en-US" sz="1200" baseline="0" dirty="0">
                <a:solidFill>
                  <a:srgbClr val="595959"/>
                </a:solidFill>
                <a:latin typeface="Calibri" panose="020F0502020204030204" pitchFamily="34" charset="0"/>
              </a:rPr>
              <a:t> Benjah-bmm27 </a:t>
            </a:r>
            <a:r>
              <a:rPr lang="el-GR" sz="1200" baseline="0" dirty="0" smtClean="0">
                <a:solidFill>
                  <a:srgbClr val="595959"/>
                </a:solidFill>
                <a:latin typeface="Calibri" panose="020F0502020204030204" pitchFamily="34" charset="0"/>
              </a:rPr>
              <a:t>διαθέσιμο ως κοινό κτήμα</a:t>
            </a:r>
            <a:endParaRPr lang="en-US" sz="1200" baseline="0" dirty="0">
              <a:solidFill>
                <a:srgbClr val="595959"/>
              </a:solidFill>
              <a:latin typeface="Calibri" panose="020F0502020204030204" pitchFamily="34" charset="0"/>
            </a:endParaRPr>
          </a:p>
        </p:txBody>
      </p:sp>
      <p:sp>
        <p:nvSpPr>
          <p:cNvPr id="4" name="Θέση αριθμού διαφάνειας 3"/>
          <p:cNvSpPr>
            <a:spLocks noGrp="1"/>
          </p:cNvSpPr>
          <p:nvPr>
            <p:ph type="sldNum" sz="quarter" idx="12"/>
          </p:nvPr>
        </p:nvSpPr>
        <p:spPr/>
        <p:txBody>
          <a:bodyPr/>
          <a:lstStyle/>
          <a:p>
            <a:pPr>
              <a:defRPr/>
            </a:pPr>
            <a:fld id="{C68016BB-DF59-4A3F-82CA-0D7E65797866}" type="slidenum">
              <a:rPr lang="el-GR" smtClean="0">
                <a:solidFill>
                  <a:prstClr val="black"/>
                </a:solidFill>
              </a:rPr>
              <a:pPr>
                <a:defRPr/>
              </a:pPr>
              <a:t>47</a:t>
            </a:fld>
            <a:endParaRPr lang="el-GR" dirty="0">
              <a:solidFill>
                <a:prstClr val="black"/>
              </a:solidFill>
            </a:endParaRPr>
          </a:p>
        </p:txBody>
      </p:sp>
    </p:spTree>
    <p:extLst>
      <p:ext uri="{BB962C8B-B14F-4D97-AF65-F5344CB8AC3E}">
        <p14:creationId xmlns:p14="http://schemas.microsoft.com/office/powerpoint/2010/main" val="29221937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lstStyle/>
          <a:p>
            <a:pPr eaLnBrk="1" hangingPunct="1"/>
            <a:r>
              <a:rPr lang="el-GR" dirty="0" smtClean="0"/>
              <a:t>Δεσμοί υδρογόνου στο νερό</a:t>
            </a:r>
          </a:p>
        </p:txBody>
      </p:sp>
      <p:sp>
        <p:nvSpPr>
          <p:cNvPr id="29700" name="Rectangle 17"/>
          <p:cNvSpPr>
            <a:spLocks noChangeArrowheads="1"/>
          </p:cNvSpPr>
          <p:nvPr/>
        </p:nvSpPr>
        <p:spPr bwMode="auto">
          <a:xfrm>
            <a:off x="214282" y="1468076"/>
            <a:ext cx="3857652" cy="4278479"/>
          </a:xfrm>
          <a:prstGeom prst="rect">
            <a:avLst/>
          </a:prstGeom>
          <a:noFill/>
          <a:ln w="9525">
            <a:noFill/>
            <a:miter lim="800000"/>
            <a:headEnd/>
            <a:tailEnd/>
          </a:ln>
        </p:spPr>
        <p:txBody>
          <a:bodyPr wrap="square" anchor="ctr">
            <a:spAutoFit/>
          </a:bodyPr>
          <a:lstStyle/>
          <a:p>
            <a:pPr>
              <a:lnSpc>
                <a:spcPct val="114000"/>
              </a:lnSpc>
              <a:spcBef>
                <a:spcPts val="600"/>
              </a:spcBef>
            </a:pPr>
            <a:r>
              <a:rPr lang="el-GR" sz="2400" dirty="0">
                <a:solidFill>
                  <a:prstClr val="black"/>
                </a:solidFill>
                <a:latin typeface="Calibri"/>
              </a:rPr>
              <a:t>Καθώς το νερό παγώνει, τα πολικά μόρια του νερού ευθυγραμμίζονται μεταξύ τους και τελικά καταλαμβάνουν σταθερές θέσεις σε ένα κρυσταλλικό πλέγμα εξαγωνικής δομής. Το πλέγμα αυτό υπάρχει επειδή υπάρχουν οι δεσμοί υδρογόνου. </a:t>
            </a:r>
          </a:p>
        </p:txBody>
      </p:sp>
      <p:pic>
        <p:nvPicPr>
          <p:cNvPr id="177156" name="Picture 4" descr="συνδεση μορίων νερού σε πάγο"/>
          <p:cNvPicPr>
            <a:picLocks noChangeAspect="1" noChangeArrowheads="1"/>
          </p:cNvPicPr>
          <p:nvPr/>
        </p:nvPicPr>
        <p:blipFill>
          <a:blip r:embed="rId2"/>
          <a:srcRect/>
          <a:stretch>
            <a:fillRect/>
          </a:stretch>
        </p:blipFill>
        <p:spPr bwMode="auto">
          <a:xfrm>
            <a:off x="4071934" y="1652587"/>
            <a:ext cx="4495800" cy="3552825"/>
          </a:xfrm>
          <a:prstGeom prst="rect">
            <a:avLst/>
          </a:prstGeom>
          <a:noFill/>
        </p:spPr>
      </p:pic>
      <p:sp>
        <p:nvSpPr>
          <p:cNvPr id="7" name="Rectangle 3"/>
          <p:cNvSpPr>
            <a:spLocks noChangeArrowheads="1"/>
          </p:cNvSpPr>
          <p:nvPr/>
        </p:nvSpPr>
        <p:spPr bwMode="auto">
          <a:xfrm>
            <a:off x="4788024" y="5372502"/>
            <a:ext cx="33843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aseline="-25000">
                <a:solidFill>
                  <a:schemeClr val="tx1"/>
                </a:solidFill>
                <a:latin typeface="Verdana" panose="020B0604030504040204" pitchFamily="34" charset="0"/>
              </a:defRPr>
            </a:lvl1pPr>
            <a:lvl2pPr marL="742950" indent="-285750" eaLnBrk="0" hangingPunct="0">
              <a:defRPr baseline="-25000">
                <a:solidFill>
                  <a:schemeClr val="tx1"/>
                </a:solidFill>
                <a:latin typeface="Verdana" panose="020B0604030504040204" pitchFamily="34" charset="0"/>
              </a:defRPr>
            </a:lvl2pPr>
            <a:lvl3pPr marL="1143000" indent="-228600" eaLnBrk="0" hangingPunct="0">
              <a:defRPr baseline="-25000">
                <a:solidFill>
                  <a:schemeClr val="tx1"/>
                </a:solidFill>
                <a:latin typeface="Verdana" panose="020B0604030504040204" pitchFamily="34" charset="0"/>
              </a:defRPr>
            </a:lvl3pPr>
            <a:lvl4pPr marL="1600200" indent="-228600" eaLnBrk="0" hangingPunct="0">
              <a:defRPr baseline="-25000">
                <a:solidFill>
                  <a:schemeClr val="tx1"/>
                </a:solidFill>
                <a:latin typeface="Verdana" panose="020B0604030504040204" pitchFamily="34" charset="0"/>
              </a:defRPr>
            </a:lvl4pPr>
            <a:lvl5pPr marL="2057400" indent="-228600" eaLnBrk="0" hangingPunct="0">
              <a:defRPr baseline="-25000">
                <a:solidFill>
                  <a:schemeClr val="tx1"/>
                </a:solidFill>
                <a:latin typeface="Verdana" panose="020B0604030504040204" pitchFamily="34" charset="0"/>
              </a:defRPr>
            </a:lvl5pPr>
            <a:lvl6pPr marL="2514600" indent="-228600" eaLnBrk="0" fontAlgn="base" hangingPunct="0">
              <a:spcBef>
                <a:spcPct val="0"/>
              </a:spcBef>
              <a:spcAft>
                <a:spcPct val="0"/>
              </a:spcAft>
              <a:defRPr baseline="-25000">
                <a:solidFill>
                  <a:schemeClr val="tx1"/>
                </a:solidFill>
                <a:latin typeface="Verdana" panose="020B0604030504040204" pitchFamily="34" charset="0"/>
              </a:defRPr>
            </a:lvl6pPr>
            <a:lvl7pPr marL="2971800" indent="-228600" eaLnBrk="0" fontAlgn="base" hangingPunct="0">
              <a:spcBef>
                <a:spcPct val="0"/>
              </a:spcBef>
              <a:spcAft>
                <a:spcPct val="0"/>
              </a:spcAft>
              <a:defRPr baseline="-25000">
                <a:solidFill>
                  <a:schemeClr val="tx1"/>
                </a:solidFill>
                <a:latin typeface="Verdana" panose="020B0604030504040204" pitchFamily="34" charset="0"/>
              </a:defRPr>
            </a:lvl7pPr>
            <a:lvl8pPr marL="3429000" indent="-228600" eaLnBrk="0" fontAlgn="base" hangingPunct="0">
              <a:spcBef>
                <a:spcPct val="0"/>
              </a:spcBef>
              <a:spcAft>
                <a:spcPct val="0"/>
              </a:spcAft>
              <a:defRPr baseline="-25000">
                <a:solidFill>
                  <a:schemeClr val="tx1"/>
                </a:solidFill>
                <a:latin typeface="Verdana" panose="020B0604030504040204" pitchFamily="34" charset="0"/>
              </a:defRPr>
            </a:lvl8pPr>
            <a:lvl9pPr marL="3886200" indent="-228600" eaLnBrk="0" fontAlgn="base" hangingPunct="0">
              <a:spcBef>
                <a:spcPct val="0"/>
              </a:spcBef>
              <a:spcAft>
                <a:spcPct val="0"/>
              </a:spcAft>
              <a:defRPr baseline="-25000">
                <a:solidFill>
                  <a:schemeClr val="tx1"/>
                </a:solidFill>
                <a:latin typeface="Verdana" panose="020B0604030504040204" pitchFamily="34" charset="0"/>
              </a:defRPr>
            </a:lvl9pPr>
          </a:lstStyle>
          <a:p>
            <a:pPr algn="ctr" eaLnBrk="1" hangingPunct="1"/>
            <a:r>
              <a:rPr lang="en-US" sz="1200" baseline="0" dirty="0" smtClean="0">
                <a:solidFill>
                  <a:srgbClr val="595959"/>
                </a:solidFill>
                <a:latin typeface="Calibri" panose="020F0502020204030204" pitchFamily="34" charset="0"/>
              </a:rPr>
              <a:t>“</a:t>
            </a:r>
            <a:r>
              <a:rPr lang="ja-JP" altLang="en-US" sz="1200" baseline="0" dirty="0">
                <a:solidFill>
                  <a:srgbClr val="595959"/>
                </a:solidFill>
                <a:latin typeface="Calibri" panose="020F0502020204030204" pitchFamily="34" charset="0"/>
                <a:hlinkClick r:id="rId3"/>
              </a:rPr>
              <a:t>冰晶结构</a:t>
            </a:r>
            <a:r>
              <a:rPr lang="en-US" sz="1200" baseline="0" dirty="0" smtClean="0">
                <a:solidFill>
                  <a:srgbClr val="595959"/>
                </a:solidFill>
                <a:latin typeface="Calibri" panose="020F0502020204030204" pitchFamily="34" charset="0"/>
              </a:rPr>
              <a:t>”, </a:t>
            </a:r>
            <a:r>
              <a:rPr lang="en-US" sz="1200" baseline="0" dirty="0">
                <a:solidFill>
                  <a:srgbClr val="595959"/>
                </a:solidFill>
                <a:latin typeface="Calibri" panose="020F0502020204030204" pitchFamily="34" charset="0"/>
              </a:rPr>
              <a:t> </a:t>
            </a:r>
          </a:p>
          <a:p>
            <a:pPr algn="ctr" eaLnBrk="1" hangingPunct="1"/>
            <a:r>
              <a:rPr lang="el-GR" sz="1200" baseline="0" dirty="0" smtClean="0">
                <a:solidFill>
                  <a:srgbClr val="595959"/>
                </a:solidFill>
                <a:latin typeface="Calibri" panose="020F0502020204030204" pitchFamily="34" charset="0"/>
              </a:rPr>
              <a:t>από</a:t>
            </a:r>
            <a:r>
              <a:rPr lang="en-US" sz="1200" baseline="0" dirty="0">
                <a:solidFill>
                  <a:srgbClr val="595959"/>
                </a:solidFill>
                <a:latin typeface="Calibri" panose="020F0502020204030204" pitchFamily="34" charset="0"/>
              </a:rPr>
              <a:t> </a:t>
            </a:r>
            <a:r>
              <a:rPr lang="en-US" sz="1200" baseline="0" dirty="0">
                <a:solidFill>
                  <a:srgbClr val="595959"/>
                </a:solidFill>
                <a:latin typeface="Calibri" panose="020F0502020204030204" pitchFamily="34" charset="0"/>
                <a:hlinkClick r:id="rId4"/>
              </a:rPr>
              <a:t>IgniX</a:t>
            </a:r>
            <a:r>
              <a:rPr lang="en-US" sz="1200" baseline="0" dirty="0">
                <a:solidFill>
                  <a:srgbClr val="595959"/>
                </a:solidFill>
                <a:latin typeface="Calibri" panose="020F0502020204030204" pitchFamily="34" charset="0"/>
              </a:rPr>
              <a:t> </a:t>
            </a:r>
            <a:r>
              <a:rPr lang="el-GR" sz="1200" baseline="0" dirty="0" smtClean="0">
                <a:solidFill>
                  <a:srgbClr val="595959"/>
                </a:solidFill>
                <a:latin typeface="Calibri" panose="020F0502020204030204" pitchFamily="34" charset="0"/>
              </a:rPr>
              <a:t>διαθέσιμο με άδεια</a:t>
            </a:r>
            <a:r>
              <a:rPr lang="en-US" sz="1200" baseline="0" dirty="0" smtClean="0">
                <a:solidFill>
                  <a:srgbClr val="595959"/>
                </a:solidFill>
                <a:latin typeface="Calibri" panose="020F0502020204030204" pitchFamily="34" charset="0"/>
              </a:rPr>
              <a:t> </a:t>
            </a:r>
            <a:r>
              <a:rPr lang="en-US" sz="1200" baseline="0" dirty="0">
                <a:solidFill>
                  <a:srgbClr val="595959"/>
                </a:solidFill>
                <a:latin typeface="Calibri" panose="020F0502020204030204" pitchFamily="34" charset="0"/>
                <a:hlinkClick r:id="rId5"/>
              </a:rPr>
              <a:t>CC BY-SA 3.0</a:t>
            </a:r>
            <a:endParaRPr lang="en-US" sz="1200" baseline="0" dirty="0">
              <a:solidFill>
                <a:srgbClr val="595959"/>
              </a:solidFill>
              <a:latin typeface="Calibri" panose="020F0502020204030204"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48</a:t>
            </a:fld>
            <a:endParaRPr lang="el-GR" dirty="0">
              <a:solidFill>
                <a:prstClr val="black"/>
              </a:solidFill>
            </a:endParaRPr>
          </a:p>
        </p:txBody>
      </p:sp>
    </p:spTree>
    <p:extLst>
      <p:ext uri="{BB962C8B-B14F-4D97-AF65-F5344CB8AC3E}">
        <p14:creationId xmlns:p14="http://schemas.microsoft.com/office/powerpoint/2010/main" val="1466282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l-GR" dirty="0" smtClean="0"/>
              <a:t>Διαμοριακές δυνάμεις</a:t>
            </a:r>
          </a:p>
        </p:txBody>
      </p:sp>
      <p:sp>
        <p:nvSpPr>
          <p:cNvPr id="10243" name="5 - Θέση περιεχομένου"/>
          <p:cNvSpPr>
            <a:spLocks noGrp="1"/>
          </p:cNvSpPr>
          <p:nvPr>
            <p:ph idx="1"/>
          </p:nvPr>
        </p:nvSpPr>
        <p:spPr>
          <a:xfrm>
            <a:off x="457199" y="1340768"/>
            <a:ext cx="5501991" cy="4874314"/>
          </a:xfrm>
        </p:spPr>
        <p:txBody>
          <a:bodyPr>
            <a:noAutofit/>
          </a:bodyPr>
          <a:lstStyle/>
          <a:p>
            <a:pPr>
              <a:lnSpc>
                <a:spcPct val="114000"/>
              </a:lnSpc>
              <a:spcBef>
                <a:spcPts val="1200"/>
              </a:spcBef>
            </a:pPr>
            <a:r>
              <a:rPr lang="el-GR" sz="2400" dirty="0" smtClean="0"/>
              <a:t>Τα μόρια της ύλης, ανεξάρτητα από τη φυσική τους κατάσταση υφίστανται ένα σύνολο ελκτικών δυνάμεων, οι οποίες συνολικά ονομάζονται </a:t>
            </a:r>
            <a:r>
              <a:rPr lang="el-GR" sz="2400" b="1" dirty="0" smtClean="0"/>
              <a:t>δυνάμεις συνοχής </a:t>
            </a:r>
            <a:r>
              <a:rPr lang="el-GR" sz="2400" dirty="0" smtClean="0"/>
              <a:t>(</a:t>
            </a:r>
            <a:r>
              <a:rPr lang="en-US" sz="2400" dirty="0" smtClean="0"/>
              <a:t>cohesive forces)</a:t>
            </a:r>
            <a:r>
              <a:rPr lang="el-GR" sz="2400" dirty="0" smtClean="0"/>
              <a:t> ή δυνάμεις </a:t>
            </a:r>
            <a:r>
              <a:rPr lang="en-US" sz="2400" dirty="0" smtClean="0"/>
              <a:t>van der Waals</a:t>
            </a:r>
            <a:r>
              <a:rPr lang="el-GR" sz="2400" dirty="0" smtClean="0"/>
              <a:t>. </a:t>
            </a:r>
          </a:p>
          <a:p>
            <a:pPr>
              <a:lnSpc>
                <a:spcPct val="114000"/>
              </a:lnSpc>
              <a:spcBef>
                <a:spcPts val="1200"/>
              </a:spcBef>
            </a:pPr>
            <a:r>
              <a:rPr lang="el-GR" sz="2400" dirty="0" smtClean="0"/>
              <a:t>Οι δυνάμεις αυτές, σε γενικές γραμμές οφείλονται στην παρουσία διαφόρων ειδών ηλεκτρικών φορτίων επάνω σε κάθε μόριο.</a:t>
            </a:r>
          </a:p>
        </p:txBody>
      </p:sp>
      <p:grpSp>
        <p:nvGrpSpPr>
          <p:cNvPr id="4" name="3 - Ομάδα" descr="σχηματικά δυνάμεις συνοχής μεταξύ μορίων" title="Διαμοριακές δυνάμεις"/>
          <p:cNvGrpSpPr/>
          <p:nvPr/>
        </p:nvGrpSpPr>
        <p:grpSpPr>
          <a:xfrm>
            <a:off x="6151015" y="1687063"/>
            <a:ext cx="2781457" cy="2817100"/>
            <a:chOff x="4857752" y="1928802"/>
            <a:chExt cx="2071702" cy="1857388"/>
          </a:xfrm>
        </p:grpSpPr>
        <p:sp>
          <p:nvSpPr>
            <p:cNvPr id="5" name="4 - Έλλειψη"/>
            <p:cNvSpPr/>
            <p:nvPr/>
          </p:nvSpPr>
          <p:spPr>
            <a:xfrm>
              <a:off x="5053018" y="2659853"/>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6" name="5 - Έλλειψη"/>
            <p:cNvSpPr/>
            <p:nvPr/>
          </p:nvSpPr>
          <p:spPr>
            <a:xfrm>
              <a:off x="5205418" y="2812253"/>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7" name="6 - Έλλειψη"/>
            <p:cNvSpPr/>
            <p:nvPr/>
          </p:nvSpPr>
          <p:spPr>
            <a:xfrm>
              <a:off x="5357818" y="2964653"/>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8" name="7 - Έλλειψη"/>
            <p:cNvSpPr/>
            <p:nvPr/>
          </p:nvSpPr>
          <p:spPr>
            <a:xfrm>
              <a:off x="5286380" y="2607463"/>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9" name="8 - Έλλειψη"/>
            <p:cNvSpPr/>
            <p:nvPr/>
          </p:nvSpPr>
          <p:spPr>
            <a:xfrm>
              <a:off x="5429256" y="2750339"/>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0" name="9 - Έλλειψη"/>
            <p:cNvSpPr/>
            <p:nvPr/>
          </p:nvSpPr>
          <p:spPr>
            <a:xfrm>
              <a:off x="5572132" y="2964653"/>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1" name="10 - Έλλειψη"/>
            <p:cNvSpPr/>
            <p:nvPr/>
          </p:nvSpPr>
          <p:spPr>
            <a:xfrm>
              <a:off x="5214942" y="2393149"/>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2" name="11 - Έλλειψη"/>
            <p:cNvSpPr/>
            <p:nvPr/>
          </p:nvSpPr>
          <p:spPr>
            <a:xfrm>
              <a:off x="5643570" y="2750339"/>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3" name="12 - Έλλειψη"/>
            <p:cNvSpPr/>
            <p:nvPr/>
          </p:nvSpPr>
          <p:spPr>
            <a:xfrm>
              <a:off x="5857884" y="2821777"/>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4" name="13 - Έλλειψη"/>
            <p:cNvSpPr/>
            <p:nvPr/>
          </p:nvSpPr>
          <p:spPr>
            <a:xfrm>
              <a:off x="5500694" y="2250273"/>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5" name="14 - Έλλειψη"/>
            <p:cNvSpPr/>
            <p:nvPr/>
          </p:nvSpPr>
          <p:spPr>
            <a:xfrm>
              <a:off x="5500694" y="2536025"/>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6" name="15 - Έλλειψη"/>
            <p:cNvSpPr/>
            <p:nvPr/>
          </p:nvSpPr>
          <p:spPr>
            <a:xfrm>
              <a:off x="5805494" y="2555073"/>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7" name="16 - Έλλειψη"/>
            <p:cNvSpPr/>
            <p:nvPr/>
          </p:nvSpPr>
          <p:spPr>
            <a:xfrm>
              <a:off x="6034102" y="2712243"/>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8" name="17 - Έλλειψη"/>
            <p:cNvSpPr/>
            <p:nvPr/>
          </p:nvSpPr>
          <p:spPr>
            <a:xfrm>
              <a:off x="5786446" y="2321711"/>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9" name="18 - Έλλειψη"/>
            <p:cNvSpPr/>
            <p:nvPr/>
          </p:nvSpPr>
          <p:spPr>
            <a:xfrm>
              <a:off x="6338902" y="3017043"/>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0" name="19 - Έλλειψη"/>
            <p:cNvSpPr/>
            <p:nvPr/>
          </p:nvSpPr>
          <p:spPr>
            <a:xfrm>
              <a:off x="6267464" y="2659853"/>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1" name="20 - Έλλειψη"/>
            <p:cNvSpPr/>
            <p:nvPr/>
          </p:nvSpPr>
          <p:spPr>
            <a:xfrm>
              <a:off x="6410340" y="2802729"/>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2" name="21 - Έλλειψη"/>
            <p:cNvSpPr/>
            <p:nvPr/>
          </p:nvSpPr>
          <p:spPr>
            <a:xfrm>
              <a:off x="6553216" y="3017043"/>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3" name="22 - Έλλειψη"/>
            <p:cNvSpPr/>
            <p:nvPr/>
          </p:nvSpPr>
          <p:spPr>
            <a:xfrm>
              <a:off x="6196026" y="2445539"/>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4" name="23 - Έλλειψη"/>
            <p:cNvSpPr/>
            <p:nvPr/>
          </p:nvSpPr>
          <p:spPr>
            <a:xfrm>
              <a:off x="6624654" y="2802729"/>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5" name="24 - Έλλειψη"/>
            <p:cNvSpPr/>
            <p:nvPr/>
          </p:nvSpPr>
          <p:spPr>
            <a:xfrm>
              <a:off x="5929322" y="2035959"/>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6" name="25 - Έλλειψη"/>
            <p:cNvSpPr/>
            <p:nvPr/>
          </p:nvSpPr>
          <p:spPr>
            <a:xfrm>
              <a:off x="6072198" y="2250273"/>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7" name="26 - Έλλειψη"/>
            <p:cNvSpPr/>
            <p:nvPr/>
          </p:nvSpPr>
          <p:spPr>
            <a:xfrm>
              <a:off x="6481778" y="2588415"/>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8" name="27 - Έλλειψη"/>
            <p:cNvSpPr/>
            <p:nvPr/>
          </p:nvSpPr>
          <p:spPr>
            <a:xfrm>
              <a:off x="5572132" y="3178967"/>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9" name="28 - Έλλειψη"/>
            <p:cNvSpPr/>
            <p:nvPr/>
          </p:nvSpPr>
          <p:spPr>
            <a:xfrm>
              <a:off x="5695960" y="3302795"/>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0" name="29 - Έλλειψη"/>
            <p:cNvSpPr/>
            <p:nvPr/>
          </p:nvSpPr>
          <p:spPr>
            <a:xfrm>
              <a:off x="5848360" y="3455195"/>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1" name="30 - Έλλειψη"/>
            <p:cNvSpPr/>
            <p:nvPr/>
          </p:nvSpPr>
          <p:spPr>
            <a:xfrm>
              <a:off x="6000760" y="3607595"/>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2" name="31 - Έλλειψη"/>
            <p:cNvSpPr/>
            <p:nvPr/>
          </p:nvSpPr>
          <p:spPr>
            <a:xfrm>
              <a:off x="5929322" y="3250405"/>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3" name="32 - Έλλειψη"/>
            <p:cNvSpPr/>
            <p:nvPr/>
          </p:nvSpPr>
          <p:spPr>
            <a:xfrm>
              <a:off x="6072198" y="3393281"/>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4" name="33 - Έλλειψη"/>
            <p:cNvSpPr/>
            <p:nvPr/>
          </p:nvSpPr>
          <p:spPr>
            <a:xfrm>
              <a:off x="5715008" y="2107397"/>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5" name="34 - Έλλειψη"/>
            <p:cNvSpPr/>
            <p:nvPr/>
          </p:nvSpPr>
          <p:spPr>
            <a:xfrm>
              <a:off x="5857884" y="3036091"/>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6" name="35 - Έλλειψη"/>
            <p:cNvSpPr/>
            <p:nvPr/>
          </p:nvSpPr>
          <p:spPr>
            <a:xfrm>
              <a:off x="6286512" y="3393281"/>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7" name="36 - Έλλειψη"/>
            <p:cNvSpPr/>
            <p:nvPr/>
          </p:nvSpPr>
          <p:spPr>
            <a:xfrm>
              <a:off x="6000760" y="2536025"/>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8" name="37 - Έλλειψη"/>
            <p:cNvSpPr/>
            <p:nvPr/>
          </p:nvSpPr>
          <p:spPr>
            <a:xfrm>
              <a:off x="6143636" y="2893215"/>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9" name="38 - Έλλειψη"/>
            <p:cNvSpPr/>
            <p:nvPr/>
          </p:nvSpPr>
          <p:spPr>
            <a:xfrm>
              <a:off x="6143636" y="3178967"/>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40" name="39 - Έλλειψη"/>
            <p:cNvSpPr/>
            <p:nvPr/>
          </p:nvSpPr>
          <p:spPr>
            <a:xfrm>
              <a:off x="6448436" y="3198015"/>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41" name="40 - Ευθύγραμμο βέλος σύνδεσης"/>
            <p:cNvCxnSpPr>
              <a:stCxn id="15" idx="0"/>
            </p:cNvCxnSpPr>
            <p:nvPr/>
          </p:nvCxnSpPr>
          <p:spPr>
            <a:xfrm rot="5400000" flipH="1" flipV="1">
              <a:off x="5447115" y="2411009"/>
              <a:ext cx="214314" cy="35719"/>
            </a:xfrm>
            <a:prstGeom prst="straightConnector1">
              <a:avLst/>
            </a:prstGeom>
            <a:ln>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41 - Ευθύγραμμο βέλος σύνδεσης"/>
            <p:cNvCxnSpPr>
              <a:endCxn id="14" idx="3"/>
            </p:cNvCxnSpPr>
            <p:nvPr/>
          </p:nvCxnSpPr>
          <p:spPr>
            <a:xfrm flipV="1">
              <a:off x="5286380" y="2311249"/>
              <a:ext cx="224776" cy="81900"/>
            </a:xfrm>
            <a:prstGeom prst="straightConnector1">
              <a:avLst/>
            </a:prstGeom>
            <a:ln>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42 - Ευθύγραμμο βέλος σύνδεσης"/>
            <p:cNvCxnSpPr/>
            <p:nvPr/>
          </p:nvCxnSpPr>
          <p:spPr>
            <a:xfrm>
              <a:off x="5929322" y="2893215"/>
              <a:ext cx="214314" cy="1588"/>
            </a:xfrm>
            <a:prstGeom prst="straightConnector1">
              <a:avLst/>
            </a:prstGeom>
            <a:ln>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43 - Ευθύγραμμο βέλος σύνδεσης"/>
            <p:cNvCxnSpPr/>
            <p:nvPr/>
          </p:nvCxnSpPr>
          <p:spPr>
            <a:xfrm rot="5400000">
              <a:off x="5572132" y="2178835"/>
              <a:ext cx="142876" cy="142876"/>
            </a:xfrm>
            <a:prstGeom prst="straightConnector1">
              <a:avLst/>
            </a:prstGeom>
            <a:ln>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44 - Ευθύγραμμο βέλος σύνδεσης"/>
            <p:cNvCxnSpPr>
              <a:stCxn id="18" idx="4"/>
              <a:endCxn id="16" idx="7"/>
            </p:cNvCxnSpPr>
            <p:nvPr/>
          </p:nvCxnSpPr>
          <p:spPr>
            <a:xfrm rot="16200000" flipH="1">
              <a:off x="5758124" y="2457189"/>
              <a:ext cx="172386" cy="44305"/>
            </a:xfrm>
            <a:prstGeom prst="straightConnector1">
              <a:avLst/>
            </a:prstGeom>
            <a:ln>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45 - Ορθογώνιο"/>
            <p:cNvSpPr/>
            <p:nvPr/>
          </p:nvSpPr>
          <p:spPr>
            <a:xfrm>
              <a:off x="4857752" y="1928802"/>
              <a:ext cx="2071702" cy="1857388"/>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gr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20358553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80120"/>
          </a:xfrm>
        </p:spPr>
        <p:txBody>
          <a:bodyPr>
            <a:noAutofit/>
          </a:bodyPr>
          <a:lstStyle/>
          <a:p>
            <a:r>
              <a:rPr lang="el-GR" dirty="0" smtClean="0"/>
              <a:t>Τι αποτέλεσμα έχουν οι δεσμοί υδρογόνου;</a:t>
            </a:r>
            <a:endParaRPr lang="el-GR" dirty="0"/>
          </a:p>
        </p:txBody>
      </p:sp>
      <p:sp>
        <p:nvSpPr>
          <p:cNvPr id="3" name="2 - Θέση περιεχομένου"/>
          <p:cNvSpPr txBox="1">
            <a:spLocks/>
          </p:cNvSpPr>
          <p:nvPr/>
        </p:nvSpPr>
        <p:spPr>
          <a:xfrm>
            <a:off x="642910" y="1556792"/>
            <a:ext cx="8249570" cy="4539208"/>
          </a:xfrm>
          <a:prstGeom prst="rect">
            <a:avLst/>
          </a:prstGeom>
        </p:spPr>
        <p:txBody>
          <a:bodyPr>
            <a:noAutofit/>
          </a:bodyPr>
          <a:lstStyle/>
          <a:p>
            <a:pPr marL="342900" indent="-342900" fontAlgn="auto">
              <a:lnSpc>
                <a:spcPct val="114000"/>
              </a:lnSpc>
              <a:spcBef>
                <a:spcPts val="1200"/>
              </a:spcBef>
              <a:spcAft>
                <a:spcPts val="0"/>
              </a:spcAft>
              <a:buFont typeface="Arial" pitchFamily="34" charset="0"/>
              <a:buChar char="•"/>
              <a:defRPr/>
            </a:pPr>
            <a:r>
              <a:rPr lang="el-GR" sz="2400" dirty="0" smtClean="0">
                <a:solidFill>
                  <a:prstClr val="black"/>
                </a:solidFill>
                <a:latin typeface="Calibri"/>
              </a:rPr>
              <a:t>Μια καλή εκτίμηση της ισχύος των δεσμών υδρογόνου μπορούμε να πάρουμε πάλι μέσω των </a:t>
            </a:r>
            <a:r>
              <a:rPr lang="el-GR" sz="2400" b="1" dirty="0" smtClean="0">
                <a:solidFill>
                  <a:prstClr val="black"/>
                </a:solidFill>
                <a:latin typeface="Calibri"/>
              </a:rPr>
              <a:t>θερμοκρασιών βρασμού</a:t>
            </a:r>
            <a:r>
              <a:rPr lang="el-GR" sz="2400" dirty="0" smtClean="0">
                <a:solidFill>
                  <a:prstClr val="black"/>
                </a:solidFill>
                <a:latin typeface="Calibri"/>
              </a:rPr>
              <a:t> των οργανικών ενώσεων.</a:t>
            </a:r>
          </a:p>
          <a:p>
            <a:pPr marL="342900" indent="-342900" fontAlgn="auto">
              <a:lnSpc>
                <a:spcPct val="114000"/>
              </a:lnSpc>
              <a:spcBef>
                <a:spcPts val="1200"/>
              </a:spcBef>
              <a:spcAft>
                <a:spcPts val="0"/>
              </a:spcAft>
              <a:buFont typeface="Arial" pitchFamily="34" charset="0"/>
              <a:buChar char="•"/>
              <a:defRPr/>
            </a:pPr>
            <a:r>
              <a:rPr lang="el-GR" sz="2400" dirty="0" smtClean="0">
                <a:solidFill>
                  <a:prstClr val="black"/>
                </a:solidFill>
                <a:latin typeface="Calibri"/>
              </a:rPr>
              <a:t>Η σύγκριση μεταξύ διαφορετικών ομολόγων σειρών μπορεί να μας δώσει και εκτίμηση  για την συνεισφορά των δυνάμεων αυτών σε σύγκριση με τα άλλα είδη διαμοριακών δυνάμεων.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49</a:t>
            </a:fld>
            <a:endParaRPr lang="el-GR" dirty="0">
              <a:solidFill>
                <a:prstClr val="black"/>
              </a:solidFill>
            </a:endParaRPr>
          </a:p>
        </p:txBody>
      </p:sp>
    </p:spTree>
    <p:extLst>
      <p:ext uri="{BB962C8B-B14F-4D97-AF65-F5344CB8AC3E}">
        <p14:creationId xmlns:p14="http://schemas.microsoft.com/office/powerpoint/2010/main" val="40580186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6"/>
          <p:cNvSpPr>
            <a:spLocks noGrp="1" noChangeArrowheads="1"/>
          </p:cNvSpPr>
          <p:nvPr>
            <p:ph type="title" sz="quarter"/>
          </p:nvPr>
        </p:nvSpPr>
        <p:spPr>
          <a:xfrm>
            <a:off x="786879" y="236529"/>
            <a:ext cx="6115064" cy="1143000"/>
          </a:xfrm>
        </p:spPr>
        <p:txBody>
          <a:bodyPr>
            <a:normAutofit/>
          </a:bodyPr>
          <a:lstStyle/>
          <a:p>
            <a:pPr eaLnBrk="1" hangingPunct="1"/>
            <a:r>
              <a:rPr lang="el-GR" sz="4000" dirty="0" smtClean="0"/>
              <a:t>Θερμοκρασίες βρασμού</a:t>
            </a:r>
          </a:p>
        </p:txBody>
      </p:sp>
      <p:graphicFrame>
        <p:nvGraphicFramePr>
          <p:cNvPr id="2053" name="Object 37"/>
          <p:cNvGraphicFramePr>
            <a:graphicFrameLocks noChangeAspect="1"/>
          </p:cNvGraphicFramePr>
          <p:nvPr>
            <p:extLst>
              <p:ext uri="{D42A27DB-BD31-4B8C-83A1-F6EECF244321}">
                <p14:modId xmlns:p14="http://schemas.microsoft.com/office/powerpoint/2010/main" val="2331731604"/>
              </p:ext>
            </p:extLst>
          </p:nvPr>
        </p:nvGraphicFramePr>
        <p:xfrm>
          <a:off x="6715395" y="892171"/>
          <a:ext cx="1890459" cy="1296974"/>
        </p:xfrm>
        <a:graphic>
          <a:graphicData uri="http://schemas.openxmlformats.org/presentationml/2006/ole">
            <mc:AlternateContent xmlns:mc="http://schemas.openxmlformats.org/markup-compatibility/2006">
              <mc:Choice xmlns:v="urn:schemas-microsoft-com:vml" Requires="v">
                <p:oleObj spid="_x0000_s3114" name="ACD/3D" r:id="rId4" imgW="3543795" imgH="2429214" progId="ACD.3D">
                  <p:embed/>
                </p:oleObj>
              </mc:Choice>
              <mc:Fallback>
                <p:oleObj name="ACD/3D" r:id="rId4" imgW="3543795" imgH="2429214" progId="ACD.3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5395" y="892171"/>
                        <a:ext cx="1890459" cy="1296974"/>
                      </a:xfrm>
                      <a:prstGeom prst="rect">
                        <a:avLst/>
                      </a:prstGeom>
                      <a:noFill/>
                      <a:ln>
                        <a:noFill/>
                      </a:ln>
                      <a:effectLst/>
                      <a:extLst/>
                    </p:spPr>
                  </p:pic>
                </p:oleObj>
              </mc:Fallback>
            </mc:AlternateContent>
          </a:graphicData>
        </a:graphic>
      </p:graphicFrame>
      <p:graphicFrame>
        <p:nvGraphicFramePr>
          <p:cNvPr id="2050" name="Object 33"/>
          <p:cNvGraphicFramePr>
            <a:graphicFrameLocks noGrp="1" noChangeAspect="1"/>
          </p:cNvGraphicFramePr>
          <p:nvPr>
            <p:ph sz="quarter" idx="4"/>
            <p:extLst>
              <p:ext uri="{D42A27DB-BD31-4B8C-83A1-F6EECF244321}">
                <p14:modId xmlns:p14="http://schemas.microsoft.com/office/powerpoint/2010/main" val="142423985"/>
              </p:ext>
            </p:extLst>
          </p:nvPr>
        </p:nvGraphicFramePr>
        <p:xfrm>
          <a:off x="6710505" y="2284399"/>
          <a:ext cx="1900238" cy="1479550"/>
        </p:xfrm>
        <a:graphic>
          <a:graphicData uri="http://schemas.openxmlformats.org/presentationml/2006/ole">
            <mc:AlternateContent xmlns:mc="http://schemas.openxmlformats.org/markup-compatibility/2006">
              <mc:Choice xmlns:v="urn:schemas-microsoft-com:vml" Requires="v">
                <p:oleObj spid="_x0000_s3115" name="ACD/3D" r:id="rId6" imgW="3315163" imgH="2580952" progId="ACD.3D">
                  <p:embed/>
                </p:oleObj>
              </mc:Choice>
              <mc:Fallback>
                <p:oleObj name="ACD/3D" r:id="rId6" imgW="3315163" imgH="2580952" progId="ACD.3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10505" y="2284399"/>
                        <a:ext cx="1900238" cy="147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35"/>
          <p:cNvGraphicFramePr>
            <a:graphicFrameLocks noGrp="1" noChangeAspect="1"/>
          </p:cNvGraphicFramePr>
          <p:nvPr>
            <p:ph sz="quarter" idx="2"/>
            <p:extLst>
              <p:ext uri="{D42A27DB-BD31-4B8C-83A1-F6EECF244321}">
                <p14:modId xmlns:p14="http://schemas.microsoft.com/office/powerpoint/2010/main" val="2695551021"/>
              </p:ext>
            </p:extLst>
          </p:nvPr>
        </p:nvGraphicFramePr>
        <p:xfrm>
          <a:off x="6732468" y="3874925"/>
          <a:ext cx="1905000" cy="1144588"/>
        </p:xfrm>
        <a:graphic>
          <a:graphicData uri="http://schemas.openxmlformats.org/presentationml/2006/ole">
            <mc:AlternateContent xmlns:mc="http://schemas.openxmlformats.org/markup-compatibility/2006">
              <mc:Choice xmlns:v="urn:schemas-microsoft-com:vml" Requires="v">
                <p:oleObj spid="_x0000_s3116" name="ACD/3D" r:id="rId8" imgW="3580952" imgH="2152951" progId="ACD.3D">
                  <p:embed/>
                </p:oleObj>
              </mc:Choice>
              <mc:Fallback>
                <p:oleObj name="ACD/3D" r:id="rId8" imgW="3580952" imgH="2152951" progId="ACD.3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32468" y="3874925"/>
                        <a:ext cx="1905000" cy="1144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36"/>
          <p:cNvGraphicFramePr>
            <a:graphicFrameLocks noGrp="1" noChangeAspect="1"/>
          </p:cNvGraphicFramePr>
          <p:nvPr>
            <p:ph sz="quarter" idx="3"/>
            <p:extLst>
              <p:ext uri="{D42A27DB-BD31-4B8C-83A1-F6EECF244321}">
                <p14:modId xmlns:p14="http://schemas.microsoft.com/office/powerpoint/2010/main" val="4078339472"/>
              </p:ext>
            </p:extLst>
          </p:nvPr>
        </p:nvGraphicFramePr>
        <p:xfrm>
          <a:off x="6871018" y="5100786"/>
          <a:ext cx="1676400" cy="1208088"/>
        </p:xfrm>
        <a:graphic>
          <a:graphicData uri="http://schemas.openxmlformats.org/presentationml/2006/ole">
            <mc:AlternateContent xmlns:mc="http://schemas.openxmlformats.org/markup-compatibility/2006">
              <mc:Choice xmlns:v="urn:schemas-microsoft-com:vml" Requires="v">
                <p:oleObj spid="_x0000_s3117" name="ACD/3D" r:id="rId10" imgW="3277057" imgH="2362530" progId="ACD.3D">
                  <p:embed/>
                </p:oleObj>
              </mc:Choice>
              <mc:Fallback>
                <p:oleObj name="ACD/3D" r:id="rId10" imgW="3277057" imgH="2362530" progId="ACD.3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71018" y="5100786"/>
                        <a:ext cx="1676400" cy="1208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Ομάδα 3"/>
          <p:cNvGrpSpPr/>
          <p:nvPr/>
        </p:nvGrpSpPr>
        <p:grpSpPr>
          <a:xfrm>
            <a:off x="142844" y="1400147"/>
            <a:ext cx="6439081" cy="4917894"/>
            <a:chOff x="142844" y="1400147"/>
            <a:chExt cx="6439081" cy="4917894"/>
          </a:xfrm>
        </p:grpSpPr>
        <p:grpSp>
          <p:nvGrpSpPr>
            <p:cNvPr id="3" name="Group 20"/>
            <p:cNvGrpSpPr>
              <a:grpSpLocks/>
            </p:cNvGrpSpPr>
            <p:nvPr/>
          </p:nvGrpSpPr>
          <p:grpSpPr bwMode="auto">
            <a:xfrm>
              <a:off x="142844" y="1500174"/>
              <a:ext cx="6439081" cy="4817867"/>
              <a:chOff x="814" y="960"/>
              <a:chExt cx="3884" cy="2856"/>
            </a:xfrm>
          </p:grpSpPr>
          <p:graphicFrame>
            <p:nvGraphicFramePr>
              <p:cNvPr id="2054" name="Object 5"/>
              <p:cNvGraphicFramePr>
                <a:graphicFrameLocks noChangeAspect="1"/>
              </p:cNvGraphicFramePr>
              <p:nvPr>
                <p:extLst/>
              </p:nvPr>
            </p:nvGraphicFramePr>
            <p:xfrm>
              <a:off x="960" y="960"/>
              <a:ext cx="3738" cy="2676"/>
            </p:xfrm>
            <a:graphic>
              <a:graphicData uri="http://schemas.openxmlformats.org/presentationml/2006/ole">
                <mc:AlternateContent xmlns:mc="http://schemas.openxmlformats.org/markup-compatibility/2006">
                  <mc:Choice xmlns:v="urn:schemas-microsoft-com:vml" Requires="v">
                    <p:oleObj spid="_x0000_s3118" name="Φύλλο εργασίας" r:id="rId13" imgW="5324590" imgH="3838590" progId="Excel.Sheet.8">
                      <p:embed/>
                    </p:oleObj>
                  </mc:Choice>
                  <mc:Fallback>
                    <p:oleObj name="Φύλλο εργασίας" r:id="rId13" imgW="5324590" imgH="3838590" progId="Excel.Sheet.8">
                      <p:embed/>
                      <p:pic>
                        <p:nvPicPr>
                          <p:cNvPr id="0" name=""/>
                          <p:cNvPicPr>
                            <a:picLocks noChangeAspect="1" noChangeArrowheads="1"/>
                          </p:cNvPicPr>
                          <p:nvPr/>
                        </p:nvPicPr>
                        <p:blipFill>
                          <a:blip r:embed="rId14"/>
                          <a:srcRect/>
                          <a:stretch>
                            <a:fillRect/>
                          </a:stretch>
                        </p:blipFill>
                        <p:spPr bwMode="auto">
                          <a:xfrm>
                            <a:off x="960" y="960"/>
                            <a:ext cx="3738" cy="2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70" name="Text Box 8"/>
              <p:cNvSpPr txBox="1">
                <a:spLocks noChangeArrowheads="1"/>
              </p:cNvSpPr>
              <p:nvPr/>
            </p:nvSpPr>
            <p:spPr bwMode="auto">
              <a:xfrm>
                <a:off x="2494" y="3597"/>
                <a:ext cx="697" cy="219"/>
              </a:xfrm>
              <a:prstGeom prst="rect">
                <a:avLst/>
              </a:prstGeom>
              <a:solidFill>
                <a:schemeClr val="bg1"/>
              </a:solidFill>
              <a:ln w="9525">
                <a:solidFill>
                  <a:schemeClr val="tx1"/>
                </a:solidFill>
                <a:miter lim="800000"/>
                <a:headEnd/>
                <a:tailEnd/>
              </a:ln>
            </p:spPr>
            <p:txBody>
              <a:bodyPr wrap="none">
                <a:spAutoFit/>
              </a:bodyPr>
              <a:lstStyle/>
              <a:p>
                <a:r>
                  <a:rPr lang="el-GR" b="1" dirty="0">
                    <a:solidFill>
                      <a:prstClr val="black"/>
                    </a:solidFill>
                    <a:latin typeface="Calibri"/>
                  </a:rPr>
                  <a:t>Αριθμός </a:t>
                </a:r>
                <a:r>
                  <a:rPr lang="en-US" b="1" dirty="0">
                    <a:solidFill>
                      <a:prstClr val="black"/>
                    </a:solidFill>
                    <a:latin typeface="Calibri"/>
                  </a:rPr>
                  <a:t>C</a:t>
                </a:r>
                <a:endParaRPr lang="el-GR" b="1" dirty="0">
                  <a:solidFill>
                    <a:prstClr val="black"/>
                  </a:solidFill>
                  <a:latin typeface="Calibri"/>
                </a:endParaRPr>
              </a:p>
            </p:txBody>
          </p:sp>
          <p:sp>
            <p:nvSpPr>
              <p:cNvPr id="2071" name="Text Box 9"/>
              <p:cNvSpPr txBox="1">
                <a:spLocks noChangeArrowheads="1"/>
              </p:cNvSpPr>
              <p:nvPr/>
            </p:nvSpPr>
            <p:spPr bwMode="auto">
              <a:xfrm rot="16200000">
                <a:off x="780" y="2054"/>
                <a:ext cx="310" cy="241"/>
              </a:xfrm>
              <a:prstGeom prst="rect">
                <a:avLst/>
              </a:prstGeom>
              <a:solidFill>
                <a:schemeClr val="bg1"/>
              </a:solidFill>
              <a:ln w="9525">
                <a:solidFill>
                  <a:schemeClr val="tx1"/>
                </a:solidFill>
                <a:miter lim="800000"/>
                <a:headEnd/>
                <a:tailEnd/>
              </a:ln>
            </p:spPr>
            <p:txBody>
              <a:bodyPr wrap="none">
                <a:spAutoFit/>
              </a:bodyPr>
              <a:lstStyle/>
              <a:p>
                <a:r>
                  <a:rPr lang="en-GB" sz="2000" b="1" dirty="0">
                    <a:solidFill>
                      <a:prstClr val="black"/>
                    </a:solidFill>
                  </a:rPr>
                  <a:t> °C</a:t>
                </a:r>
                <a:r>
                  <a:rPr lang="el-GR" sz="2000" b="1" dirty="0">
                    <a:solidFill>
                      <a:prstClr val="black"/>
                    </a:solidFill>
                  </a:rPr>
                  <a:t> </a:t>
                </a:r>
              </a:p>
            </p:txBody>
          </p:sp>
        </p:grpSp>
        <p:sp>
          <p:nvSpPr>
            <p:cNvPr id="2059" name="Text Box 11"/>
            <p:cNvSpPr txBox="1">
              <a:spLocks noChangeArrowheads="1"/>
            </p:cNvSpPr>
            <p:nvPr/>
          </p:nvSpPr>
          <p:spPr bwMode="auto">
            <a:xfrm>
              <a:off x="2930987" y="4802174"/>
              <a:ext cx="1543812" cy="369332"/>
            </a:xfrm>
            <a:prstGeom prst="rect">
              <a:avLst/>
            </a:prstGeom>
            <a:noFill/>
            <a:ln w="9525">
              <a:noFill/>
              <a:miter lim="800000"/>
              <a:headEnd/>
              <a:tailEnd/>
            </a:ln>
          </p:spPr>
          <p:txBody>
            <a:bodyPr wrap="square">
              <a:spAutoFit/>
            </a:bodyPr>
            <a:lstStyle/>
            <a:p>
              <a:r>
                <a:rPr lang="el-GR" b="1" dirty="0">
                  <a:solidFill>
                    <a:srgbClr val="225616"/>
                  </a:solidFill>
                  <a:latin typeface="Calibri"/>
                </a:rPr>
                <a:t>προπάνιο</a:t>
              </a:r>
            </a:p>
          </p:txBody>
        </p:sp>
        <p:sp>
          <p:nvSpPr>
            <p:cNvPr id="2060" name="Text Box 12"/>
            <p:cNvSpPr txBox="1">
              <a:spLocks noChangeArrowheads="1"/>
            </p:cNvSpPr>
            <p:nvPr/>
          </p:nvSpPr>
          <p:spPr bwMode="auto">
            <a:xfrm>
              <a:off x="3092912" y="3508362"/>
              <a:ext cx="1953984" cy="369332"/>
            </a:xfrm>
            <a:prstGeom prst="rect">
              <a:avLst/>
            </a:prstGeom>
            <a:noFill/>
            <a:ln w="9525">
              <a:noFill/>
              <a:miter lim="800000"/>
              <a:headEnd/>
              <a:tailEnd/>
            </a:ln>
          </p:spPr>
          <p:txBody>
            <a:bodyPr wrap="square">
              <a:spAutoFit/>
            </a:bodyPr>
            <a:lstStyle/>
            <a:p>
              <a:r>
                <a:rPr lang="el-GR" b="1" dirty="0">
                  <a:solidFill>
                    <a:srgbClr val="225616"/>
                  </a:solidFill>
                  <a:latin typeface="Calibri"/>
                </a:rPr>
                <a:t>προπανόλη</a:t>
              </a:r>
            </a:p>
          </p:txBody>
        </p:sp>
        <p:sp>
          <p:nvSpPr>
            <p:cNvPr id="2061" name="Text Box 13"/>
            <p:cNvSpPr txBox="1">
              <a:spLocks noChangeArrowheads="1"/>
            </p:cNvSpPr>
            <p:nvPr/>
          </p:nvSpPr>
          <p:spPr bwMode="auto">
            <a:xfrm>
              <a:off x="3202449" y="3090849"/>
              <a:ext cx="3027201" cy="369332"/>
            </a:xfrm>
            <a:prstGeom prst="rect">
              <a:avLst/>
            </a:prstGeom>
            <a:noFill/>
            <a:ln w="9525">
              <a:noFill/>
              <a:miter lim="800000"/>
              <a:headEnd/>
              <a:tailEnd/>
            </a:ln>
          </p:spPr>
          <p:txBody>
            <a:bodyPr wrap="square">
              <a:spAutoFit/>
            </a:bodyPr>
            <a:lstStyle/>
            <a:p>
              <a:r>
                <a:rPr lang="el-GR" b="1" dirty="0">
                  <a:solidFill>
                    <a:srgbClr val="225616"/>
                  </a:solidFill>
                  <a:latin typeface="Calibri"/>
                </a:rPr>
                <a:t>προπυλενογλυκόλη</a:t>
              </a:r>
            </a:p>
          </p:txBody>
        </p:sp>
        <p:sp>
          <p:nvSpPr>
            <p:cNvPr id="2062" name="Text Box 14"/>
            <p:cNvSpPr txBox="1">
              <a:spLocks noChangeArrowheads="1"/>
            </p:cNvSpPr>
            <p:nvPr/>
          </p:nvSpPr>
          <p:spPr bwMode="auto">
            <a:xfrm>
              <a:off x="3011936" y="1993887"/>
              <a:ext cx="1488056" cy="369332"/>
            </a:xfrm>
            <a:prstGeom prst="rect">
              <a:avLst/>
            </a:prstGeom>
            <a:noFill/>
            <a:ln w="9525">
              <a:noFill/>
              <a:miter lim="800000"/>
              <a:headEnd/>
              <a:tailEnd/>
            </a:ln>
          </p:spPr>
          <p:txBody>
            <a:bodyPr wrap="square">
              <a:spAutoFit/>
            </a:bodyPr>
            <a:lstStyle/>
            <a:p>
              <a:r>
                <a:rPr lang="el-GR" b="1" dirty="0">
                  <a:solidFill>
                    <a:srgbClr val="225616"/>
                  </a:solidFill>
                  <a:latin typeface="Calibri"/>
                </a:rPr>
                <a:t>γλυκερόλη</a:t>
              </a:r>
            </a:p>
          </p:txBody>
        </p:sp>
        <p:sp>
          <p:nvSpPr>
            <p:cNvPr id="2066" name="Line 15"/>
            <p:cNvSpPr>
              <a:spLocks noChangeShapeType="1"/>
            </p:cNvSpPr>
            <p:nvPr/>
          </p:nvSpPr>
          <p:spPr bwMode="auto">
            <a:xfrm flipH="1">
              <a:off x="2797622" y="3848087"/>
              <a:ext cx="293248" cy="266704"/>
            </a:xfrm>
            <a:prstGeom prst="line">
              <a:avLst/>
            </a:prstGeom>
            <a:noFill/>
            <a:ln w="22225">
              <a:solidFill>
                <a:srgbClr val="225616"/>
              </a:solidFill>
              <a:round/>
              <a:headEnd/>
              <a:tailEnd type="triangle" w="med" len="med"/>
            </a:ln>
          </p:spPr>
          <p:txBody>
            <a:bodyPr/>
            <a:lstStyle/>
            <a:p>
              <a:endParaRPr lang="el-GR" dirty="0">
                <a:solidFill>
                  <a:prstClr val="black"/>
                </a:solidFill>
              </a:endParaRPr>
            </a:p>
          </p:txBody>
        </p:sp>
        <p:sp>
          <p:nvSpPr>
            <p:cNvPr id="2067" name="Line 16"/>
            <p:cNvSpPr>
              <a:spLocks noChangeShapeType="1"/>
            </p:cNvSpPr>
            <p:nvPr/>
          </p:nvSpPr>
          <p:spPr bwMode="auto">
            <a:xfrm flipH="1">
              <a:off x="2772464" y="3281350"/>
              <a:ext cx="477611" cy="323850"/>
            </a:xfrm>
            <a:prstGeom prst="line">
              <a:avLst/>
            </a:prstGeom>
            <a:noFill/>
            <a:ln w="22225">
              <a:solidFill>
                <a:srgbClr val="225616"/>
              </a:solidFill>
              <a:round/>
              <a:headEnd/>
              <a:tailEnd type="triangle" w="med" len="med"/>
            </a:ln>
          </p:spPr>
          <p:txBody>
            <a:bodyPr/>
            <a:lstStyle/>
            <a:p>
              <a:endParaRPr lang="el-GR" dirty="0">
                <a:solidFill>
                  <a:prstClr val="black"/>
                </a:solidFill>
              </a:endParaRPr>
            </a:p>
          </p:txBody>
        </p:sp>
        <p:sp>
          <p:nvSpPr>
            <p:cNvPr id="2068" name="Line 17"/>
            <p:cNvSpPr>
              <a:spLocks noChangeShapeType="1"/>
            </p:cNvSpPr>
            <p:nvPr/>
          </p:nvSpPr>
          <p:spPr bwMode="auto">
            <a:xfrm flipH="1" flipV="1">
              <a:off x="2772464" y="2066912"/>
              <a:ext cx="238806" cy="80963"/>
            </a:xfrm>
            <a:prstGeom prst="line">
              <a:avLst/>
            </a:prstGeom>
            <a:noFill/>
            <a:ln w="22225">
              <a:solidFill>
                <a:srgbClr val="225616"/>
              </a:solidFill>
              <a:round/>
              <a:headEnd/>
              <a:tailEnd type="triangle" w="med" len="med"/>
            </a:ln>
          </p:spPr>
          <p:txBody>
            <a:bodyPr/>
            <a:lstStyle/>
            <a:p>
              <a:endParaRPr lang="el-GR" dirty="0">
                <a:solidFill>
                  <a:prstClr val="black"/>
                </a:solidFill>
              </a:endParaRPr>
            </a:p>
          </p:txBody>
        </p:sp>
        <p:sp>
          <p:nvSpPr>
            <p:cNvPr id="2069" name="Line 18"/>
            <p:cNvSpPr>
              <a:spLocks noChangeShapeType="1"/>
            </p:cNvSpPr>
            <p:nvPr/>
          </p:nvSpPr>
          <p:spPr bwMode="auto">
            <a:xfrm flipH="1" flipV="1">
              <a:off x="2726184" y="4829171"/>
              <a:ext cx="285084" cy="152392"/>
            </a:xfrm>
            <a:prstGeom prst="line">
              <a:avLst/>
            </a:prstGeom>
            <a:noFill/>
            <a:ln w="22225">
              <a:solidFill>
                <a:srgbClr val="225616"/>
              </a:solidFill>
              <a:round/>
              <a:headEnd/>
              <a:tailEnd type="triangle" w="med" len="med"/>
            </a:ln>
          </p:spPr>
          <p:txBody>
            <a:bodyPr/>
            <a:lstStyle/>
            <a:p>
              <a:endParaRPr lang="el-GR" dirty="0">
                <a:solidFill>
                  <a:prstClr val="black"/>
                </a:solidFill>
              </a:endParaRPr>
            </a:p>
          </p:txBody>
        </p:sp>
        <p:sp>
          <p:nvSpPr>
            <p:cNvPr id="2064" name="Text Box 38"/>
            <p:cNvSpPr txBox="1">
              <a:spLocks noChangeArrowheads="1"/>
            </p:cNvSpPr>
            <p:nvPr/>
          </p:nvSpPr>
          <p:spPr bwMode="auto">
            <a:xfrm>
              <a:off x="1013663" y="3102808"/>
              <a:ext cx="1882567" cy="369332"/>
            </a:xfrm>
            <a:prstGeom prst="rect">
              <a:avLst/>
            </a:prstGeom>
            <a:noFill/>
            <a:ln w="9525">
              <a:noFill/>
              <a:miter lim="800000"/>
              <a:headEnd/>
              <a:tailEnd/>
            </a:ln>
          </p:spPr>
          <p:txBody>
            <a:bodyPr wrap="none">
              <a:spAutoFit/>
            </a:bodyPr>
            <a:lstStyle/>
            <a:p>
              <a:r>
                <a:rPr lang="el-GR" b="1" dirty="0">
                  <a:solidFill>
                    <a:srgbClr val="225616"/>
                  </a:solidFill>
                  <a:latin typeface="Calibri"/>
                </a:rPr>
                <a:t>αιθυλενογλυκόλη</a:t>
              </a:r>
            </a:p>
          </p:txBody>
        </p:sp>
        <p:sp>
          <p:nvSpPr>
            <p:cNvPr id="2065" name="Line 39"/>
            <p:cNvSpPr>
              <a:spLocks noChangeShapeType="1"/>
            </p:cNvSpPr>
            <p:nvPr/>
          </p:nvSpPr>
          <p:spPr bwMode="auto">
            <a:xfrm>
              <a:off x="1857356" y="3428999"/>
              <a:ext cx="202093" cy="195249"/>
            </a:xfrm>
            <a:prstGeom prst="line">
              <a:avLst/>
            </a:prstGeom>
            <a:noFill/>
            <a:ln w="22225">
              <a:solidFill>
                <a:srgbClr val="225616"/>
              </a:solidFill>
              <a:round/>
              <a:headEnd/>
              <a:tailEnd type="triangle" w="med" len="med"/>
            </a:ln>
          </p:spPr>
          <p:txBody>
            <a:bodyPr/>
            <a:lstStyle/>
            <a:p>
              <a:endParaRPr lang="el-GR" dirty="0">
                <a:solidFill>
                  <a:prstClr val="black"/>
                </a:solidFill>
              </a:endParaRPr>
            </a:p>
          </p:txBody>
        </p:sp>
        <p:sp>
          <p:nvSpPr>
            <p:cNvPr id="24" name="23 - Στρογγυλεμένο ορθογώνιο"/>
            <p:cNvSpPr/>
            <p:nvPr/>
          </p:nvSpPr>
          <p:spPr>
            <a:xfrm>
              <a:off x="2440433" y="1400147"/>
              <a:ext cx="571504" cy="4714908"/>
            </a:xfrm>
            <a:prstGeom prst="round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grpSp>
      <p:sp>
        <p:nvSpPr>
          <p:cNvPr id="2" name="Θέση αριθμού διαφάνειας 1"/>
          <p:cNvSpPr>
            <a:spLocks noGrp="1"/>
          </p:cNvSpPr>
          <p:nvPr>
            <p:ph type="sldNum" sz="quarter" idx="12"/>
          </p:nvPr>
        </p:nvSpPr>
        <p:spPr/>
        <p:txBody>
          <a:bodyPr/>
          <a:lstStyle/>
          <a:p>
            <a:pPr>
              <a:defRPr/>
            </a:pPr>
            <a:fld id="{B81DD5F0-FF5B-41F0-94A2-7B132A01EE9E}" type="slidenum">
              <a:rPr lang="el-GR" smtClean="0">
                <a:solidFill>
                  <a:prstClr val="black"/>
                </a:solidFill>
              </a:rPr>
              <a:pPr>
                <a:defRPr/>
              </a:pPr>
              <a:t>50</a:t>
            </a:fld>
            <a:endParaRPr lang="el-GR" dirty="0">
              <a:solidFill>
                <a:prstClr val="black"/>
              </a:solidFill>
            </a:endParaRPr>
          </a:p>
        </p:txBody>
      </p:sp>
    </p:spTree>
    <p:extLst>
      <p:ext uri="{BB962C8B-B14F-4D97-AF65-F5344CB8AC3E}">
        <p14:creationId xmlns:p14="http://schemas.microsoft.com/office/powerpoint/2010/main" val="374571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500" fill="hold"/>
                                        <p:tgtEl>
                                          <p:spTgt spid="2052"/>
                                        </p:tgtEl>
                                        <p:attrNameLst>
                                          <p:attrName>ppt_w</p:attrName>
                                        </p:attrNameLst>
                                      </p:cBhvr>
                                      <p:tavLst>
                                        <p:tav tm="0">
                                          <p:val>
                                            <p:fltVal val="0"/>
                                          </p:val>
                                        </p:tav>
                                        <p:tav tm="100000">
                                          <p:val>
                                            <p:strVal val="#ppt_w"/>
                                          </p:val>
                                        </p:tav>
                                      </p:tavLst>
                                    </p:anim>
                                    <p:anim calcmode="lin" valueType="num">
                                      <p:cBhvr>
                                        <p:cTn id="8" dur="500" fill="hold"/>
                                        <p:tgtEl>
                                          <p:spTgt spid="2052"/>
                                        </p:tgtEl>
                                        <p:attrNameLst>
                                          <p:attrName>ppt_h</p:attrName>
                                        </p:attrNameLst>
                                      </p:cBhvr>
                                      <p:tavLst>
                                        <p:tav tm="0">
                                          <p:val>
                                            <p:fltVal val="0"/>
                                          </p:val>
                                        </p:tav>
                                        <p:tav tm="100000">
                                          <p:val>
                                            <p:strVal val="#ppt_h"/>
                                          </p:val>
                                        </p:tav>
                                      </p:tavLst>
                                    </p:anim>
                                    <p:animEffect transition="in" filter="fade">
                                      <p:cBhvr>
                                        <p:cTn id="9" dur="500"/>
                                        <p:tgtEl>
                                          <p:spTgt spid="2052"/>
                                        </p:tgtEl>
                                      </p:cBhvr>
                                    </p:animEffect>
                                  </p:childTnLst>
                                </p:cTn>
                              </p:par>
                              <p:par>
                                <p:cTn id="10" presetID="53" presetClass="entr" presetSubtype="0" fill="hold" nodeType="withEffect">
                                  <p:stCondLst>
                                    <p:cond delay="0"/>
                                  </p:stCondLst>
                                  <p:childTnLst>
                                    <p:set>
                                      <p:cBhvr>
                                        <p:cTn id="11" dur="1" fill="hold">
                                          <p:stCondLst>
                                            <p:cond delay="0"/>
                                          </p:stCondLst>
                                        </p:cTn>
                                        <p:tgtEl>
                                          <p:spTgt spid="2051"/>
                                        </p:tgtEl>
                                        <p:attrNameLst>
                                          <p:attrName>style.visibility</p:attrName>
                                        </p:attrNameLst>
                                      </p:cBhvr>
                                      <p:to>
                                        <p:strVal val="visible"/>
                                      </p:to>
                                    </p:set>
                                    <p:anim calcmode="lin" valueType="num">
                                      <p:cBhvr>
                                        <p:cTn id="12" dur="500" fill="hold"/>
                                        <p:tgtEl>
                                          <p:spTgt spid="2051"/>
                                        </p:tgtEl>
                                        <p:attrNameLst>
                                          <p:attrName>ppt_w</p:attrName>
                                        </p:attrNameLst>
                                      </p:cBhvr>
                                      <p:tavLst>
                                        <p:tav tm="0">
                                          <p:val>
                                            <p:fltVal val="0"/>
                                          </p:val>
                                        </p:tav>
                                        <p:tav tm="100000">
                                          <p:val>
                                            <p:strVal val="#ppt_w"/>
                                          </p:val>
                                        </p:tav>
                                      </p:tavLst>
                                    </p:anim>
                                    <p:anim calcmode="lin" valueType="num">
                                      <p:cBhvr>
                                        <p:cTn id="13" dur="500" fill="hold"/>
                                        <p:tgtEl>
                                          <p:spTgt spid="2051"/>
                                        </p:tgtEl>
                                        <p:attrNameLst>
                                          <p:attrName>ppt_h</p:attrName>
                                        </p:attrNameLst>
                                      </p:cBhvr>
                                      <p:tavLst>
                                        <p:tav tm="0">
                                          <p:val>
                                            <p:fltVal val="0"/>
                                          </p:val>
                                        </p:tav>
                                        <p:tav tm="100000">
                                          <p:val>
                                            <p:strVal val="#ppt_h"/>
                                          </p:val>
                                        </p:tav>
                                      </p:tavLst>
                                    </p:anim>
                                    <p:animEffect transition="in" filter="fade">
                                      <p:cBhvr>
                                        <p:cTn id="14" dur="500"/>
                                        <p:tgtEl>
                                          <p:spTgt spid="2051"/>
                                        </p:tgtEl>
                                      </p:cBhvr>
                                    </p:animEffect>
                                  </p:childTnLst>
                                </p:cTn>
                              </p:par>
                              <p:par>
                                <p:cTn id="15" presetID="53"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p:cTn id="17" dur="500" fill="hold"/>
                                        <p:tgtEl>
                                          <p:spTgt spid="2050"/>
                                        </p:tgtEl>
                                        <p:attrNameLst>
                                          <p:attrName>ppt_w</p:attrName>
                                        </p:attrNameLst>
                                      </p:cBhvr>
                                      <p:tavLst>
                                        <p:tav tm="0">
                                          <p:val>
                                            <p:fltVal val="0"/>
                                          </p:val>
                                        </p:tav>
                                        <p:tav tm="100000">
                                          <p:val>
                                            <p:strVal val="#ppt_w"/>
                                          </p:val>
                                        </p:tav>
                                      </p:tavLst>
                                    </p:anim>
                                    <p:anim calcmode="lin" valueType="num">
                                      <p:cBhvr>
                                        <p:cTn id="18" dur="500" fill="hold"/>
                                        <p:tgtEl>
                                          <p:spTgt spid="2050"/>
                                        </p:tgtEl>
                                        <p:attrNameLst>
                                          <p:attrName>ppt_h</p:attrName>
                                        </p:attrNameLst>
                                      </p:cBhvr>
                                      <p:tavLst>
                                        <p:tav tm="0">
                                          <p:val>
                                            <p:fltVal val="0"/>
                                          </p:val>
                                        </p:tav>
                                        <p:tav tm="100000">
                                          <p:val>
                                            <p:strVal val="#ppt_h"/>
                                          </p:val>
                                        </p:tav>
                                      </p:tavLst>
                                    </p:anim>
                                    <p:animEffect transition="in" filter="fade">
                                      <p:cBhvr>
                                        <p:cTn id="19" dur="500"/>
                                        <p:tgtEl>
                                          <p:spTgt spid="2050"/>
                                        </p:tgtEl>
                                      </p:cBhvr>
                                    </p:animEffect>
                                  </p:childTnLst>
                                </p:cTn>
                              </p:par>
                              <p:par>
                                <p:cTn id="20" presetID="53" presetClass="entr" presetSubtype="0" fill="hold" nodeType="withEffect">
                                  <p:stCondLst>
                                    <p:cond delay="0"/>
                                  </p:stCondLst>
                                  <p:childTnLst>
                                    <p:set>
                                      <p:cBhvr>
                                        <p:cTn id="21" dur="1" fill="hold">
                                          <p:stCondLst>
                                            <p:cond delay="0"/>
                                          </p:stCondLst>
                                        </p:cTn>
                                        <p:tgtEl>
                                          <p:spTgt spid="2053"/>
                                        </p:tgtEl>
                                        <p:attrNameLst>
                                          <p:attrName>style.visibility</p:attrName>
                                        </p:attrNameLst>
                                      </p:cBhvr>
                                      <p:to>
                                        <p:strVal val="visible"/>
                                      </p:to>
                                    </p:set>
                                    <p:anim calcmode="lin" valueType="num">
                                      <p:cBhvr>
                                        <p:cTn id="22" dur="500" fill="hold"/>
                                        <p:tgtEl>
                                          <p:spTgt spid="2053"/>
                                        </p:tgtEl>
                                        <p:attrNameLst>
                                          <p:attrName>ppt_w</p:attrName>
                                        </p:attrNameLst>
                                      </p:cBhvr>
                                      <p:tavLst>
                                        <p:tav tm="0">
                                          <p:val>
                                            <p:fltVal val="0"/>
                                          </p:val>
                                        </p:tav>
                                        <p:tav tm="100000">
                                          <p:val>
                                            <p:strVal val="#ppt_w"/>
                                          </p:val>
                                        </p:tav>
                                      </p:tavLst>
                                    </p:anim>
                                    <p:anim calcmode="lin" valueType="num">
                                      <p:cBhvr>
                                        <p:cTn id="23" dur="500" fill="hold"/>
                                        <p:tgtEl>
                                          <p:spTgt spid="2053"/>
                                        </p:tgtEl>
                                        <p:attrNameLst>
                                          <p:attrName>ppt_h</p:attrName>
                                        </p:attrNameLst>
                                      </p:cBhvr>
                                      <p:tavLst>
                                        <p:tav tm="0">
                                          <p:val>
                                            <p:fltVal val="0"/>
                                          </p:val>
                                        </p:tav>
                                        <p:tav tm="100000">
                                          <p:val>
                                            <p:strVal val="#ppt_h"/>
                                          </p:val>
                                        </p:tav>
                                      </p:tavLst>
                                    </p:anim>
                                    <p:animEffect transition="in" filter="fade">
                                      <p:cBhvr>
                                        <p:cTn id="24"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7200"/>
          </a:xfrm>
        </p:spPr>
        <p:txBody>
          <a:bodyPr>
            <a:normAutofit fontScale="90000"/>
          </a:bodyPr>
          <a:lstStyle/>
          <a:p>
            <a:r>
              <a:rPr lang="el-GR" sz="4400" dirty="0" smtClean="0"/>
              <a:t>Πόσο ισχυροί είναι οι δεσμοί υδρογόνου; </a:t>
            </a:r>
            <a:r>
              <a:rPr lang="el-GR" sz="3600" b="0" dirty="0" smtClean="0"/>
              <a:t>(1 από 2)</a:t>
            </a:r>
            <a:endParaRPr lang="el-GR" sz="3600" b="0" dirty="0"/>
          </a:p>
        </p:txBody>
      </p:sp>
      <p:sp>
        <p:nvSpPr>
          <p:cNvPr id="6" name="5 - TextBox"/>
          <p:cNvSpPr txBox="1"/>
          <p:nvPr/>
        </p:nvSpPr>
        <p:spPr>
          <a:xfrm>
            <a:off x="364258" y="1628800"/>
            <a:ext cx="3061574" cy="3015441"/>
          </a:xfrm>
          <a:prstGeom prst="rect">
            <a:avLst/>
          </a:prstGeom>
          <a:noFill/>
        </p:spPr>
        <p:txBody>
          <a:bodyPr wrap="square" rtlCol="0">
            <a:spAutoFit/>
          </a:bodyPr>
          <a:lstStyle/>
          <a:p>
            <a:pPr>
              <a:lnSpc>
                <a:spcPct val="114000"/>
              </a:lnSpc>
            </a:pPr>
            <a:r>
              <a:rPr lang="el-GR" sz="2400" dirty="0" smtClean="0">
                <a:solidFill>
                  <a:prstClr val="black"/>
                </a:solidFill>
                <a:latin typeface="Calibri"/>
              </a:rPr>
              <a:t>Είναι δυνατό να εμφανιστούν δεσμοί υδρογόνου σε πολλά σημεία ενός μορίου, με αποτέλεσμα να πολλαπλασιάζονται οι διαμοριακές έλξεις.</a:t>
            </a:r>
            <a:endParaRPr lang="el-GR" sz="2400" dirty="0">
              <a:solidFill>
                <a:prstClr val="black"/>
              </a:solidFill>
              <a:latin typeface="Calibri"/>
            </a:endParaRPr>
          </a:p>
        </p:txBody>
      </p:sp>
      <p:pic>
        <p:nvPicPr>
          <p:cNvPr id="198660" name="Picture 4" descr="δεσμοί υδρογόνου σε μόριο"/>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8202" y="1269341"/>
            <a:ext cx="5509691" cy="4463915"/>
          </a:xfrm>
          <a:prstGeom prst="rect">
            <a:avLst/>
          </a:prstGeom>
          <a:noFill/>
        </p:spPr>
      </p:pic>
      <p:sp>
        <p:nvSpPr>
          <p:cNvPr id="9" name="Rectangle 8"/>
          <p:cNvSpPr/>
          <p:nvPr/>
        </p:nvSpPr>
        <p:spPr>
          <a:xfrm>
            <a:off x="4211960" y="5865167"/>
            <a:ext cx="3888432" cy="461665"/>
          </a:xfrm>
          <a:prstGeom prst="rect">
            <a:avLst/>
          </a:prstGeom>
        </p:spPr>
        <p:txBody>
          <a:bodyPr wrap="square">
            <a:spAutoFit/>
          </a:bodyPr>
          <a:lstStyle/>
          <a:p>
            <a:pPr algn="ctr">
              <a:defRPr/>
            </a:pP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Hydrogen Bond Quadruple AngewChemIntEd 1998 v37 </a:t>
            </a:r>
            <a:r>
              <a:rPr lang="en-US" sz="1200" dirty="0" smtClean="0">
                <a:solidFill>
                  <a:prstClr val="black"/>
                </a:solidFill>
                <a:latin typeface="Calibri"/>
                <a:hlinkClick r:id="rId3"/>
              </a:rPr>
              <a:t>p75</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4" tooltip="User:M stone (page does not exist)"/>
              </a:rPr>
              <a:t>M stone</a:t>
            </a:r>
            <a:r>
              <a:rPr lang="el-GR" sz="1200" dirty="0" smtClean="0">
                <a:solidFill>
                  <a:prstClr val="black"/>
                </a:solidFill>
                <a:latin typeface="Calibri"/>
              </a:rPr>
              <a:t> </a:t>
            </a:r>
            <a:r>
              <a:rPr lang="en-US" sz="1200" dirty="0">
                <a:solidFill>
                  <a:prstClr val="black">
                    <a:lumMod val="65000"/>
                    <a:lumOff val="35000"/>
                  </a:prstClr>
                </a:solidFill>
                <a:latin typeface="Calibri"/>
              </a:rPr>
              <a:t>available  under </a:t>
            </a:r>
            <a:r>
              <a:rPr lang="en-US" sz="1200" dirty="0">
                <a:solidFill>
                  <a:prstClr val="black"/>
                </a:solidFill>
                <a:latin typeface="Calibri"/>
                <a:hlinkClick r:id="rId5"/>
              </a:rPr>
              <a:t>CC BY-SA 3.0</a:t>
            </a:r>
            <a:endParaRPr lang="en-US"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51</a:t>
            </a:fld>
            <a:endParaRPr lang="el-GR" dirty="0">
              <a:solidFill>
                <a:prstClr val="black"/>
              </a:solidFill>
            </a:endParaRPr>
          </a:p>
        </p:txBody>
      </p:sp>
    </p:spTree>
    <p:extLst>
      <p:ext uri="{BB962C8B-B14F-4D97-AF65-F5344CB8AC3E}">
        <p14:creationId xmlns:p14="http://schemas.microsoft.com/office/powerpoint/2010/main" val="7053466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7200"/>
          </a:xfrm>
        </p:spPr>
        <p:txBody>
          <a:bodyPr>
            <a:normAutofit fontScale="90000"/>
          </a:bodyPr>
          <a:lstStyle/>
          <a:p>
            <a:r>
              <a:rPr lang="el-GR" sz="4400" dirty="0"/>
              <a:t>Πόσο ισχυροί είναι οι δεσμοί υδρογόνου; </a:t>
            </a:r>
            <a:r>
              <a:rPr lang="el-GR" sz="3600" b="0" dirty="0" smtClean="0"/>
              <a:t>(2 </a:t>
            </a:r>
            <a:r>
              <a:rPr lang="el-GR" sz="3600" b="0" dirty="0"/>
              <a:t>από </a:t>
            </a:r>
            <a:r>
              <a:rPr lang="el-GR" sz="3600" b="0" dirty="0" smtClean="0"/>
              <a:t>2)</a:t>
            </a:r>
            <a:endParaRPr lang="el-GR" sz="3600" dirty="0"/>
          </a:p>
        </p:txBody>
      </p:sp>
      <p:sp>
        <p:nvSpPr>
          <p:cNvPr id="6" name="5 - TextBox"/>
          <p:cNvSpPr txBox="1"/>
          <p:nvPr/>
        </p:nvSpPr>
        <p:spPr>
          <a:xfrm>
            <a:off x="539552" y="1850724"/>
            <a:ext cx="4803477" cy="2197396"/>
          </a:xfrm>
          <a:prstGeom prst="rect">
            <a:avLst/>
          </a:prstGeom>
          <a:noFill/>
        </p:spPr>
        <p:txBody>
          <a:bodyPr wrap="square" rtlCol="0">
            <a:spAutoFit/>
          </a:bodyPr>
          <a:lstStyle/>
          <a:p>
            <a:pPr>
              <a:lnSpc>
                <a:spcPct val="114000"/>
              </a:lnSpc>
            </a:pPr>
            <a:r>
              <a:rPr lang="el-GR" sz="2400" dirty="0" smtClean="0">
                <a:solidFill>
                  <a:prstClr val="black"/>
                </a:solidFill>
                <a:latin typeface="Calibri"/>
              </a:rPr>
              <a:t>Είναι δυνατό να εμφανιστούν δεσμοί υδρογόνου σε πολλά σημεία ενός μορίου, με αποτέλεσμα να πολλαπλασιάζονται οι διαμοριακές έλξεις</a:t>
            </a:r>
            <a:r>
              <a:rPr lang="el-GR" sz="2400" dirty="0" smtClean="0">
                <a:solidFill>
                  <a:prstClr val="black"/>
                </a:solidFill>
              </a:rPr>
              <a:t>.</a:t>
            </a:r>
            <a:endParaRPr lang="el-GR" sz="2400" dirty="0">
              <a:solidFill>
                <a:prstClr val="black"/>
              </a:solidFill>
            </a:endParaRPr>
          </a:p>
        </p:txBody>
      </p:sp>
      <p:pic>
        <p:nvPicPr>
          <p:cNvPr id="199682" name="Picture 2" descr="ADN animation"/>
          <p:cNvPicPr>
            <a:picLocks noChangeAspect="1" noChangeArrowheads="1" noCrop="1"/>
          </p:cNvPicPr>
          <p:nvPr/>
        </p:nvPicPr>
        <p:blipFill>
          <a:blip r:embed="rId3"/>
          <a:srcRect/>
          <a:stretch>
            <a:fillRect/>
          </a:stretch>
        </p:blipFill>
        <p:spPr bwMode="auto">
          <a:xfrm>
            <a:off x="5724128" y="1476337"/>
            <a:ext cx="2736304" cy="4731842"/>
          </a:xfrm>
          <a:prstGeom prst="rect">
            <a:avLst/>
          </a:prstGeom>
          <a:noFill/>
        </p:spPr>
      </p:pic>
      <p:sp>
        <p:nvSpPr>
          <p:cNvPr id="9" name="Rectangle 8"/>
          <p:cNvSpPr/>
          <p:nvPr/>
        </p:nvSpPr>
        <p:spPr>
          <a:xfrm>
            <a:off x="5760132" y="6208179"/>
            <a:ext cx="2664296" cy="461665"/>
          </a:xfrm>
          <a:prstGeom prst="rect">
            <a:avLst/>
          </a:prstGeom>
        </p:spPr>
        <p:txBody>
          <a:bodyPr wrap="square">
            <a:spAutoFit/>
          </a:bodyPr>
          <a:lstStyle/>
          <a:p>
            <a:pPr algn="ctr">
              <a:defRPr/>
            </a:pP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ADN </a:t>
            </a:r>
            <a:r>
              <a:rPr lang="en-US" sz="1200" dirty="0" smtClean="0">
                <a:solidFill>
                  <a:prstClr val="black"/>
                </a:solidFill>
                <a:latin typeface="Calibri"/>
                <a:hlinkClick r:id="rId4"/>
              </a:rPr>
              <a:t>animation</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smtClean="0">
                <a:solidFill>
                  <a:prstClr val="black"/>
                </a:solidFill>
                <a:latin typeface="Calibri"/>
                <a:hlinkClick r:id="rId5" tooltip="User:Elecbullet (page does not exist)"/>
              </a:rPr>
              <a:t>Elecbullet</a:t>
            </a:r>
            <a:r>
              <a:rPr lang="el-GR" sz="1200" dirty="0" smtClean="0">
                <a:solidFill>
                  <a:prstClr val="black"/>
                </a:solidFill>
                <a:latin typeface="Calibri"/>
              </a:rPr>
              <a:t> </a:t>
            </a:r>
            <a:r>
              <a:rPr lang="en-US" sz="1200" dirty="0" smtClean="0">
                <a:solidFill>
                  <a:prstClr val="black">
                    <a:lumMod val="65000"/>
                    <a:lumOff val="35000"/>
                  </a:prstClr>
                </a:solidFill>
                <a:latin typeface="Calibri"/>
              </a:rPr>
              <a:t>available  under</a:t>
            </a:r>
            <a:r>
              <a:rPr lang="el-GR" sz="1200" dirty="0" smtClean="0">
                <a:solidFill>
                  <a:prstClr val="black">
                    <a:lumMod val="65000"/>
                    <a:lumOff val="35000"/>
                  </a:prstClr>
                </a:solidFill>
                <a:latin typeface="Calibri"/>
              </a:rPr>
              <a:t> </a:t>
            </a:r>
            <a:r>
              <a:rPr lang="en-US" sz="1200" dirty="0" smtClean="0">
                <a:solidFill>
                  <a:prstClr val="black">
                    <a:lumMod val="65000"/>
                    <a:lumOff val="35000"/>
                  </a:prstClr>
                </a:solidFill>
                <a:latin typeface="Calibri"/>
              </a:rPr>
              <a:t>Public Domain</a:t>
            </a:r>
            <a:endParaRPr lang="en-US"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52</a:t>
            </a:fld>
            <a:endParaRPr lang="el-GR" dirty="0">
              <a:solidFill>
                <a:prstClr val="black"/>
              </a:solidFill>
            </a:endParaRPr>
          </a:p>
        </p:txBody>
      </p:sp>
    </p:spTree>
    <p:extLst>
      <p:ext uri="{BB962C8B-B14F-4D97-AF65-F5344CB8AC3E}">
        <p14:creationId xmlns:p14="http://schemas.microsoft.com/office/powerpoint/2010/main" val="4542050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Βιβλιογραφία</a:t>
            </a:r>
            <a:endParaRPr lang="el-GR" dirty="0"/>
          </a:p>
        </p:txBody>
      </p:sp>
      <p:sp>
        <p:nvSpPr>
          <p:cNvPr id="201729" name="Rectangle 1"/>
          <p:cNvSpPr>
            <a:spLocks noChangeArrowheads="1"/>
          </p:cNvSpPr>
          <p:nvPr/>
        </p:nvSpPr>
        <p:spPr bwMode="auto">
          <a:xfrm>
            <a:off x="395536" y="1024699"/>
            <a:ext cx="8572560" cy="5386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66700" indent="-266700" eaLnBrk="0" hangingPunct="0">
              <a:spcBef>
                <a:spcPts val="1800"/>
              </a:spcBef>
              <a:spcAft>
                <a:spcPts val="600"/>
              </a:spcAft>
              <a:buFont typeface="Arial" pitchFamily="34" charset="0"/>
              <a:buChar char="•"/>
            </a:pPr>
            <a:r>
              <a:rPr lang="en-US" sz="2400" dirty="0" smtClean="0">
                <a:solidFill>
                  <a:prstClr val="black"/>
                </a:solidFill>
                <a:latin typeface="Calibri"/>
                <a:ea typeface="Calibri" pitchFamily="34" charset="0"/>
                <a:cs typeface="Arial" pitchFamily="34" charset="0"/>
              </a:rPr>
              <a:t>Wypych G., Handbook of Solvents</a:t>
            </a:r>
            <a:r>
              <a:rPr lang="el-GR" sz="2400" dirty="0" smtClean="0">
                <a:solidFill>
                  <a:prstClr val="black"/>
                </a:solidFill>
                <a:latin typeface="Calibri"/>
                <a:ea typeface="Calibri" pitchFamily="34" charset="0"/>
                <a:cs typeface="Arial" pitchFamily="34" charset="0"/>
              </a:rPr>
              <a:t>,</a:t>
            </a:r>
            <a:r>
              <a:rPr lang="en-US" sz="2400" dirty="0" smtClean="0">
                <a:solidFill>
                  <a:prstClr val="black"/>
                </a:solidFill>
                <a:latin typeface="Calibri"/>
                <a:ea typeface="Calibri" pitchFamily="34" charset="0"/>
                <a:cs typeface="Arial" pitchFamily="34" charset="0"/>
              </a:rPr>
              <a:t> </a:t>
            </a:r>
            <a:r>
              <a:rPr lang="en-US" sz="2400" dirty="0" smtClean="0">
                <a:solidFill>
                  <a:prstClr val="black"/>
                </a:solidFill>
                <a:latin typeface="Calibri"/>
                <a:cs typeface="Arial" pitchFamily="34" charset="0"/>
              </a:rPr>
              <a:t>ChemTec Publishing, Toronto-New York, 2000</a:t>
            </a:r>
            <a:endParaRPr lang="el-GR" sz="2400" dirty="0" smtClean="0">
              <a:solidFill>
                <a:prstClr val="black"/>
              </a:solidFill>
              <a:latin typeface="Calibri"/>
              <a:ea typeface="Calibri" pitchFamily="34" charset="0"/>
              <a:cs typeface="Arial" pitchFamily="34" charset="0"/>
            </a:endParaRPr>
          </a:p>
          <a:p>
            <a:pPr marL="266700" indent="-266700" eaLnBrk="0" hangingPunct="0">
              <a:spcBef>
                <a:spcPts val="1800"/>
              </a:spcBef>
              <a:spcAft>
                <a:spcPts val="600"/>
              </a:spcAft>
              <a:buFont typeface="Arial" pitchFamily="34" charset="0"/>
              <a:buChar char="•"/>
            </a:pPr>
            <a:r>
              <a:rPr lang="en-US" sz="2400" dirty="0" smtClean="0">
                <a:solidFill>
                  <a:prstClr val="black"/>
                </a:solidFill>
                <a:latin typeface="Calibri"/>
                <a:ea typeface="Calibri" pitchFamily="34" charset="0"/>
                <a:cs typeface="Arial" pitchFamily="34" charset="0"/>
              </a:rPr>
              <a:t>Burke, J., Solubility Parameters and Application, The Book and Paper Group, J. American Inst. for Conserv., v. 3, 1984; </a:t>
            </a:r>
            <a:r>
              <a:rPr lang="en-GB" sz="2400" dirty="0" smtClean="0">
                <a:solidFill>
                  <a:prstClr val="black"/>
                </a:solidFill>
                <a:latin typeface="Calibri"/>
                <a:ea typeface="Calibri" pitchFamily="34" charset="0"/>
                <a:cs typeface="Arial" pitchFamily="34" charset="0"/>
                <a:hlinkClick r:id="rId2"/>
              </a:rPr>
              <a:t>http://aic.stanford.edu/sg/bpg/annual/v03/bp03-04.html</a:t>
            </a:r>
            <a:endParaRPr lang="el-GR" sz="2400" dirty="0" smtClean="0">
              <a:solidFill>
                <a:prstClr val="black"/>
              </a:solidFill>
              <a:latin typeface="Calibri"/>
              <a:cs typeface="Arial" pitchFamily="34" charset="0"/>
            </a:endParaRPr>
          </a:p>
          <a:p>
            <a:pPr marL="266700" indent="-266700" eaLnBrk="0" hangingPunct="0">
              <a:spcBef>
                <a:spcPts val="1800"/>
              </a:spcBef>
              <a:spcAft>
                <a:spcPts val="600"/>
              </a:spcAft>
              <a:buFont typeface="Arial" pitchFamily="34" charset="0"/>
              <a:buChar char="•"/>
            </a:pPr>
            <a:r>
              <a:rPr lang="en-US" sz="2400" dirty="0" smtClean="0">
                <a:solidFill>
                  <a:prstClr val="black"/>
                </a:solidFill>
                <a:latin typeface="Calibri"/>
                <a:ea typeface="Calibri" pitchFamily="34" charset="0"/>
                <a:cs typeface="Arial" pitchFamily="34" charset="0"/>
              </a:rPr>
              <a:t>Bishop, An Introduction to Chemistry, e-book (</a:t>
            </a:r>
            <a:r>
              <a:rPr lang="el-GR" sz="2400" dirty="0" smtClean="0">
                <a:solidFill>
                  <a:prstClr val="black"/>
                </a:solidFill>
                <a:latin typeface="Calibri"/>
                <a:ea typeface="Calibri" pitchFamily="34" charset="0"/>
                <a:cs typeface="Arial" pitchFamily="34" charset="0"/>
              </a:rPr>
              <a:t>ελεύθερο</a:t>
            </a:r>
            <a:r>
              <a:rPr lang="en-US" sz="2400" dirty="0" smtClean="0">
                <a:solidFill>
                  <a:prstClr val="black"/>
                </a:solidFill>
                <a:latin typeface="Calibri"/>
                <a:ea typeface="Calibri" pitchFamily="34" charset="0"/>
                <a:cs typeface="Arial" pitchFamily="34" charset="0"/>
              </a:rPr>
              <a:t>), </a:t>
            </a:r>
            <a:r>
              <a:rPr lang="el-GR" sz="2400" dirty="0" smtClean="0">
                <a:solidFill>
                  <a:prstClr val="black"/>
                </a:solidFill>
                <a:latin typeface="Calibri"/>
                <a:ea typeface="Calibri" pitchFamily="34" charset="0"/>
                <a:cs typeface="Arial" pitchFamily="34" charset="0"/>
              </a:rPr>
              <a:t>κεφ</a:t>
            </a:r>
            <a:r>
              <a:rPr lang="en-US" sz="2400" dirty="0" smtClean="0">
                <a:solidFill>
                  <a:prstClr val="black"/>
                </a:solidFill>
                <a:latin typeface="Calibri"/>
                <a:ea typeface="Calibri" pitchFamily="34" charset="0"/>
                <a:cs typeface="Arial" pitchFamily="34" charset="0"/>
              </a:rPr>
              <a:t>. 15 , </a:t>
            </a:r>
            <a:r>
              <a:rPr lang="en-US" sz="2400" dirty="0" smtClean="0">
                <a:solidFill>
                  <a:prstClr val="black"/>
                </a:solidFill>
                <a:latin typeface="Calibri"/>
                <a:ea typeface="Calibri" pitchFamily="34" charset="0"/>
                <a:cs typeface="Arial" pitchFamily="34" charset="0"/>
                <a:hlinkClick r:id="rId3"/>
              </a:rPr>
              <a:t>http://preparatorychemistry.com/Bishop_iBook_CF.htm</a:t>
            </a:r>
            <a:r>
              <a:rPr lang="en-US" sz="2400" dirty="0" smtClean="0">
                <a:solidFill>
                  <a:prstClr val="black"/>
                </a:solidFill>
                <a:latin typeface="Calibri"/>
                <a:ea typeface="Calibri" pitchFamily="34" charset="0"/>
                <a:cs typeface="Arial" pitchFamily="34" charset="0"/>
              </a:rPr>
              <a:t> </a:t>
            </a:r>
            <a:endParaRPr lang="el-GR" sz="2400" dirty="0" smtClean="0">
              <a:solidFill>
                <a:prstClr val="black"/>
              </a:solidFill>
              <a:latin typeface="Calibri"/>
              <a:cs typeface="Arial" pitchFamily="34" charset="0"/>
            </a:endParaRPr>
          </a:p>
          <a:p>
            <a:pPr marL="266700" indent="-266700" eaLnBrk="0" hangingPunct="0">
              <a:spcBef>
                <a:spcPts val="1800"/>
              </a:spcBef>
              <a:spcAft>
                <a:spcPts val="600"/>
              </a:spcAft>
              <a:buFont typeface="Arial" pitchFamily="34" charset="0"/>
              <a:buChar char="•"/>
            </a:pPr>
            <a:r>
              <a:rPr lang="en-US" sz="2400" dirty="0" smtClean="0">
                <a:solidFill>
                  <a:prstClr val="black"/>
                </a:solidFill>
                <a:latin typeface="Calibri"/>
                <a:ea typeface="Calibri" pitchFamily="34" charset="0"/>
                <a:cs typeface="Arial" pitchFamily="34" charset="0"/>
              </a:rPr>
              <a:t>Moncrieff, A. and; Weaver, G; Science for Conservators Book 2: Cleaning. Conservation Unit/Routledge 1987</a:t>
            </a:r>
            <a:endParaRPr lang="el-GR" sz="2400" dirty="0" smtClean="0">
              <a:solidFill>
                <a:prstClr val="black"/>
              </a:solidFill>
              <a:latin typeface="Calibri"/>
              <a:cs typeface="Arial" pitchFamily="34" charset="0"/>
            </a:endParaRPr>
          </a:p>
          <a:p>
            <a:pPr marL="266700" indent="-266700" eaLnBrk="0" hangingPunct="0">
              <a:spcBef>
                <a:spcPts val="1800"/>
              </a:spcBef>
              <a:spcAft>
                <a:spcPts val="600"/>
              </a:spcAft>
              <a:buFont typeface="Arial" pitchFamily="34" charset="0"/>
              <a:buChar char="•"/>
            </a:pPr>
            <a:r>
              <a:rPr lang="en-US" sz="2400" dirty="0" smtClean="0">
                <a:solidFill>
                  <a:prstClr val="black"/>
                </a:solidFill>
                <a:latin typeface="Calibri"/>
                <a:ea typeface="Calibri" pitchFamily="34" charset="0"/>
                <a:cs typeface="Arial" pitchFamily="34" charset="0"/>
              </a:rPr>
              <a:t>Torraca, G; Solubility and solvents for conservation problems. ICCROM, Rome 1978</a:t>
            </a:r>
            <a:endParaRPr lang="el-GR" sz="2400" dirty="0" smtClean="0">
              <a:solidFill>
                <a:prstClr val="black"/>
              </a:solidFill>
              <a:latin typeface="Calibri"/>
              <a:cs typeface="Arial" pitchFamily="34" charset="0"/>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53</a:t>
            </a:fld>
            <a:endParaRPr lang="el-GR" dirty="0">
              <a:solidFill>
                <a:prstClr val="black"/>
              </a:solidFill>
            </a:endParaRPr>
          </a:p>
        </p:txBody>
      </p:sp>
    </p:spTree>
    <p:extLst>
      <p:ext uri="{BB962C8B-B14F-4D97-AF65-F5344CB8AC3E}">
        <p14:creationId xmlns:p14="http://schemas.microsoft.com/office/powerpoint/2010/main" val="262597197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Σταμάτης Μπογιατζής 2014. Σταμάτης Μπογιατζής. «Επιστήμη Υλικών ΙΙ (Θ). Ενότητα </a:t>
            </a:r>
            <a:r>
              <a:rPr lang="en-US" sz="2000" dirty="0" smtClean="0"/>
              <a:t>2:</a:t>
            </a:r>
            <a:r>
              <a:rPr lang="el-GR" sz="2000" dirty="0" smtClean="0"/>
              <a:t> </a:t>
            </a:r>
            <a:r>
              <a:rPr lang="el-GR" sz="2000" dirty="0"/>
              <a:t>Διαλύτες και Διαλυτότητα».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7378045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58</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90638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l-GR" dirty="0" smtClean="0"/>
              <a:t>Ενέργεια συνοχής των μορίων </a:t>
            </a:r>
            <a:r>
              <a:rPr lang="el-GR" sz="3200" b="0" dirty="0" smtClean="0"/>
              <a:t>(1 από 2)</a:t>
            </a:r>
          </a:p>
        </p:txBody>
      </p:sp>
      <p:sp>
        <p:nvSpPr>
          <p:cNvPr id="10243" name="5 - Θέση περιεχομένου"/>
          <p:cNvSpPr>
            <a:spLocks noGrp="1"/>
          </p:cNvSpPr>
          <p:nvPr>
            <p:ph idx="1"/>
          </p:nvPr>
        </p:nvSpPr>
        <p:spPr>
          <a:xfrm>
            <a:off x="438304" y="1136700"/>
            <a:ext cx="8526183" cy="5532659"/>
          </a:xfrm>
        </p:spPr>
        <p:txBody>
          <a:bodyPr>
            <a:noAutofit/>
          </a:bodyPr>
          <a:lstStyle/>
          <a:p>
            <a:pPr>
              <a:lnSpc>
                <a:spcPct val="114000"/>
              </a:lnSpc>
              <a:spcBef>
                <a:spcPts val="1200"/>
              </a:spcBef>
            </a:pPr>
            <a:r>
              <a:rPr lang="el-GR" sz="2400" dirty="0" smtClean="0"/>
              <a:t>Ακόμα και εξαιρετικά άπολα μόρια (όπως τα μόρια των ευγενών αερίων, του οξυγόνου, του αζώτου, του διοξειδίου του άνθρακα, του μεθανίου, κλπ.) υφίστανται  διαμοριακές δυνάμεις </a:t>
            </a:r>
            <a:r>
              <a:rPr lang="en-US" sz="2400" dirty="0" smtClean="0"/>
              <a:t>van der Waals</a:t>
            </a:r>
            <a:r>
              <a:rPr lang="el-GR" sz="2400" dirty="0" smtClean="0"/>
              <a:t>, οι οποίες πιο ειδικά, θα ονομαστούν </a:t>
            </a:r>
            <a:r>
              <a:rPr lang="el-GR" sz="2400" b="1" dirty="0" smtClean="0"/>
              <a:t>δυνάμεις διασποράς</a:t>
            </a:r>
            <a:r>
              <a:rPr lang="el-GR" sz="2400" dirty="0" smtClean="0"/>
              <a:t>.</a:t>
            </a:r>
          </a:p>
          <a:p>
            <a:pPr>
              <a:lnSpc>
                <a:spcPct val="114000"/>
              </a:lnSpc>
              <a:spcBef>
                <a:spcPts val="1200"/>
              </a:spcBef>
            </a:pPr>
            <a:r>
              <a:rPr lang="el-GR" sz="2400" dirty="0" smtClean="0"/>
              <a:t>Απόδειξη της ύπαρξης αυτών των δυνάμεων είναι το γεγονός ότι τα παραπάνω αέρια σε χαμηλές θερμοκρασίες υγροποιούνται. Για παράδειγμα, το άζωτο υγροποιείται στους -195.6°</a:t>
            </a:r>
            <a:r>
              <a:rPr lang="en-US" sz="2400" dirty="0" smtClean="0"/>
              <a:t>C.</a:t>
            </a:r>
            <a:endParaRPr lang="el-GR" sz="2400" dirty="0" smtClean="0"/>
          </a:p>
          <a:p>
            <a:pPr>
              <a:lnSpc>
                <a:spcPct val="114000"/>
              </a:lnSpc>
              <a:spcBef>
                <a:spcPts val="1200"/>
              </a:spcBef>
            </a:pPr>
            <a:r>
              <a:rPr lang="el-GR" sz="2400" dirty="0" smtClean="0"/>
              <a:t>Λόγω της παρουσίας των δυνάμεων αυτών, αναπτύσσεται ενέργεια ελκτικής φύσης στα μόρια ενός υλικού, η οποία ονομάζεται </a:t>
            </a:r>
            <a:r>
              <a:rPr lang="el-GR" sz="2400" b="1" dirty="0" smtClean="0"/>
              <a:t>ενέργεια συνοχής </a:t>
            </a:r>
            <a:r>
              <a:rPr lang="el-GR" sz="2400" dirty="0" smtClean="0"/>
              <a:t>(</a:t>
            </a:r>
            <a:r>
              <a:rPr lang="en-US" sz="2400" dirty="0" smtClean="0"/>
              <a:t>cohesive energy)</a:t>
            </a:r>
            <a:r>
              <a:rPr lang="el-GR" sz="2400" dirty="0" smtClean="0"/>
              <a:t>.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17837131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29977052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4093940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Ενέργεια συνοχής των μορίων </a:t>
            </a:r>
            <a:r>
              <a:rPr lang="el-GR" sz="3600" b="0" dirty="0" smtClean="0"/>
              <a:t>(2 </a:t>
            </a:r>
            <a:r>
              <a:rPr lang="el-GR" sz="3600" b="0" dirty="0"/>
              <a:t>από 2)</a:t>
            </a:r>
            <a:endParaRPr lang="el-GR" dirty="0"/>
          </a:p>
        </p:txBody>
      </p:sp>
      <p:pic>
        <p:nvPicPr>
          <p:cNvPr id="5" name="Picture 2" descr="υγρό άζωτο" title="Ενέργεια συνοχής των μορίων "/>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691679" y="1256184"/>
            <a:ext cx="5619495" cy="4554346"/>
          </a:xfrm>
          <a:prstGeom prst="rect">
            <a:avLst/>
          </a:prstGeom>
          <a:noFill/>
          <a:ln>
            <a:solidFill>
              <a:schemeClr val="tx1"/>
            </a:solidFill>
          </a:ln>
        </p:spPr>
      </p:pic>
      <p:sp>
        <p:nvSpPr>
          <p:cNvPr id="6" name="Rectangle 3"/>
          <p:cNvSpPr>
            <a:spLocks noChangeArrowheads="1"/>
          </p:cNvSpPr>
          <p:nvPr/>
        </p:nvSpPr>
        <p:spPr bwMode="auto">
          <a:xfrm>
            <a:off x="2791688" y="5968023"/>
            <a:ext cx="3419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Verdana" panose="020B0604030504040204" pitchFamily="34" charset="0"/>
              </a:defRPr>
            </a:lvl1pPr>
            <a:lvl2pPr marL="742950" indent="-285750" eaLnBrk="0" hangingPunct="0">
              <a:defRPr baseline="-25000">
                <a:solidFill>
                  <a:schemeClr val="tx1"/>
                </a:solidFill>
                <a:latin typeface="Verdana" panose="020B0604030504040204" pitchFamily="34" charset="0"/>
              </a:defRPr>
            </a:lvl2pPr>
            <a:lvl3pPr marL="1143000" indent="-228600" eaLnBrk="0" hangingPunct="0">
              <a:defRPr baseline="-25000">
                <a:solidFill>
                  <a:schemeClr val="tx1"/>
                </a:solidFill>
                <a:latin typeface="Verdana" panose="020B0604030504040204" pitchFamily="34" charset="0"/>
              </a:defRPr>
            </a:lvl3pPr>
            <a:lvl4pPr marL="1600200" indent="-228600" eaLnBrk="0" hangingPunct="0">
              <a:defRPr baseline="-25000">
                <a:solidFill>
                  <a:schemeClr val="tx1"/>
                </a:solidFill>
                <a:latin typeface="Verdana" panose="020B0604030504040204" pitchFamily="34" charset="0"/>
              </a:defRPr>
            </a:lvl4pPr>
            <a:lvl5pPr marL="2057400" indent="-228600" eaLnBrk="0" hangingPunct="0">
              <a:defRPr baseline="-25000">
                <a:solidFill>
                  <a:schemeClr val="tx1"/>
                </a:solidFill>
                <a:latin typeface="Verdana" panose="020B0604030504040204" pitchFamily="34" charset="0"/>
              </a:defRPr>
            </a:lvl5pPr>
            <a:lvl6pPr marL="2514600" indent="-228600" eaLnBrk="0" fontAlgn="base" hangingPunct="0">
              <a:spcBef>
                <a:spcPct val="0"/>
              </a:spcBef>
              <a:spcAft>
                <a:spcPct val="0"/>
              </a:spcAft>
              <a:defRPr baseline="-25000">
                <a:solidFill>
                  <a:schemeClr val="tx1"/>
                </a:solidFill>
                <a:latin typeface="Verdana" panose="020B0604030504040204" pitchFamily="34" charset="0"/>
              </a:defRPr>
            </a:lvl6pPr>
            <a:lvl7pPr marL="2971800" indent="-228600" eaLnBrk="0" fontAlgn="base" hangingPunct="0">
              <a:spcBef>
                <a:spcPct val="0"/>
              </a:spcBef>
              <a:spcAft>
                <a:spcPct val="0"/>
              </a:spcAft>
              <a:defRPr baseline="-25000">
                <a:solidFill>
                  <a:schemeClr val="tx1"/>
                </a:solidFill>
                <a:latin typeface="Verdana" panose="020B0604030504040204" pitchFamily="34" charset="0"/>
              </a:defRPr>
            </a:lvl7pPr>
            <a:lvl8pPr marL="3429000" indent="-228600" eaLnBrk="0" fontAlgn="base" hangingPunct="0">
              <a:spcBef>
                <a:spcPct val="0"/>
              </a:spcBef>
              <a:spcAft>
                <a:spcPct val="0"/>
              </a:spcAft>
              <a:defRPr baseline="-25000">
                <a:solidFill>
                  <a:schemeClr val="tx1"/>
                </a:solidFill>
                <a:latin typeface="Verdana" panose="020B0604030504040204" pitchFamily="34" charset="0"/>
              </a:defRPr>
            </a:lvl8pPr>
            <a:lvl9pPr marL="3886200" indent="-228600" eaLnBrk="0" fontAlgn="base" hangingPunct="0">
              <a:spcBef>
                <a:spcPct val="0"/>
              </a:spcBef>
              <a:spcAft>
                <a:spcPct val="0"/>
              </a:spcAft>
              <a:defRPr baseline="-25000">
                <a:solidFill>
                  <a:schemeClr val="tx1"/>
                </a:solidFill>
                <a:latin typeface="Verdana" panose="020B0604030504040204" pitchFamily="34" charset="0"/>
              </a:defRPr>
            </a:lvl9pPr>
          </a:lstStyle>
          <a:p>
            <a:pPr algn="ctr" eaLnBrk="1" hangingPunct="1"/>
            <a:r>
              <a:rPr lang="en-US" sz="1200" baseline="0" dirty="0" smtClean="0">
                <a:solidFill>
                  <a:srgbClr val="595959"/>
                </a:solidFill>
                <a:latin typeface="Calibri" panose="020F0502020204030204" pitchFamily="34" charset="0"/>
              </a:rPr>
              <a:t>“</a:t>
            </a:r>
            <a:r>
              <a:rPr lang="nl-NL" sz="1200" baseline="0" dirty="0">
                <a:solidFill>
                  <a:srgbClr val="595959"/>
                </a:solidFill>
                <a:latin typeface="Calibri" panose="020F0502020204030204" pitchFamily="34" charset="0"/>
                <a:hlinkClick r:id="rId3"/>
              </a:rPr>
              <a:t>Liquidnitrogen</a:t>
            </a:r>
            <a:r>
              <a:rPr lang="en-US" sz="1200" baseline="0" dirty="0" smtClean="0">
                <a:solidFill>
                  <a:srgbClr val="595959"/>
                </a:solidFill>
                <a:latin typeface="Calibri" panose="020F0502020204030204" pitchFamily="34" charset="0"/>
              </a:rPr>
              <a:t>”, </a:t>
            </a:r>
            <a:r>
              <a:rPr lang="en-US" sz="1200" baseline="0" dirty="0">
                <a:solidFill>
                  <a:srgbClr val="595959"/>
                </a:solidFill>
                <a:latin typeface="Calibri" panose="020F0502020204030204" pitchFamily="34" charset="0"/>
              </a:rPr>
              <a:t> </a:t>
            </a:r>
          </a:p>
          <a:p>
            <a:pPr algn="ctr" eaLnBrk="1" hangingPunct="1"/>
            <a:r>
              <a:rPr lang="el-GR" sz="1200" baseline="0" dirty="0" smtClean="0">
                <a:solidFill>
                  <a:srgbClr val="595959"/>
                </a:solidFill>
                <a:latin typeface="Calibri" panose="020F0502020204030204" pitchFamily="34" charset="0"/>
              </a:rPr>
              <a:t>από</a:t>
            </a:r>
            <a:r>
              <a:rPr lang="en-US" sz="1200" baseline="0" dirty="0">
                <a:solidFill>
                  <a:srgbClr val="595959"/>
                </a:solidFill>
                <a:latin typeface="Calibri" panose="020F0502020204030204" pitchFamily="34" charset="0"/>
              </a:rPr>
              <a:t> DrJunge </a:t>
            </a:r>
            <a:r>
              <a:rPr lang="el-GR" sz="1200" baseline="0" dirty="0" smtClean="0">
                <a:solidFill>
                  <a:srgbClr val="595959"/>
                </a:solidFill>
                <a:latin typeface="Calibri" panose="020F0502020204030204" pitchFamily="34" charset="0"/>
              </a:rPr>
              <a:t>διαθέσιμο με άδεια</a:t>
            </a:r>
            <a:r>
              <a:rPr lang="en-US" sz="1200" baseline="0" dirty="0" smtClean="0">
                <a:solidFill>
                  <a:srgbClr val="595959"/>
                </a:solidFill>
                <a:latin typeface="Calibri" panose="020F0502020204030204" pitchFamily="34" charset="0"/>
              </a:rPr>
              <a:t> </a:t>
            </a:r>
            <a:r>
              <a:rPr lang="en-US" sz="1200" baseline="0" dirty="0">
                <a:solidFill>
                  <a:srgbClr val="595959"/>
                </a:solidFill>
                <a:latin typeface="Calibri" panose="020F0502020204030204" pitchFamily="34" charset="0"/>
                <a:hlinkClick r:id="rId4"/>
              </a:rPr>
              <a:t>CC BY-SA 2.0</a:t>
            </a:r>
            <a:endParaRPr lang="en-US" sz="1200" baseline="0" dirty="0">
              <a:solidFill>
                <a:srgbClr val="595959"/>
              </a:solidFill>
              <a:latin typeface="Calibri" panose="020F0502020204030204" pitchFamily="34"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32019754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Τίτλος"/>
          <p:cNvSpPr>
            <a:spLocks noGrp="1"/>
          </p:cNvSpPr>
          <p:nvPr>
            <p:ph type="title"/>
          </p:nvPr>
        </p:nvSpPr>
        <p:spPr/>
        <p:txBody>
          <a:bodyPr>
            <a:normAutofit/>
          </a:bodyPr>
          <a:lstStyle/>
          <a:p>
            <a:r>
              <a:rPr lang="el-GR" dirty="0" smtClean="0"/>
              <a:t>Μοριακός όγκος (</a:t>
            </a:r>
            <a:r>
              <a:rPr lang="en-US" dirty="0" smtClean="0"/>
              <a:t>V</a:t>
            </a:r>
            <a:r>
              <a:rPr lang="en-US" baseline="-25000" dirty="0" smtClean="0"/>
              <a:t>m</a:t>
            </a:r>
            <a:r>
              <a:rPr lang="en-US" dirty="0" smtClean="0"/>
              <a:t>)</a:t>
            </a:r>
            <a:r>
              <a:rPr lang="el-GR" dirty="0" smtClean="0"/>
              <a:t> </a:t>
            </a:r>
            <a:r>
              <a:rPr lang="el-GR" sz="3200" b="0" dirty="0" smtClean="0"/>
              <a:t>(1 από 3)</a:t>
            </a:r>
          </a:p>
        </p:txBody>
      </p:sp>
      <p:sp>
        <p:nvSpPr>
          <p:cNvPr id="11267" name="2 - Θέση περιεχομένου"/>
          <p:cNvSpPr>
            <a:spLocks noGrp="1"/>
          </p:cNvSpPr>
          <p:nvPr>
            <p:ph idx="1"/>
          </p:nvPr>
        </p:nvSpPr>
        <p:spPr>
          <a:xfrm>
            <a:off x="179512" y="1340768"/>
            <a:ext cx="6408712" cy="5328592"/>
          </a:xfrm>
        </p:spPr>
        <p:txBody>
          <a:bodyPr>
            <a:noAutofit/>
          </a:bodyPr>
          <a:lstStyle/>
          <a:p>
            <a:pPr>
              <a:lnSpc>
                <a:spcPct val="110000"/>
              </a:lnSpc>
              <a:spcBef>
                <a:spcPts val="600"/>
              </a:spcBef>
            </a:pPr>
            <a:r>
              <a:rPr lang="el-GR" sz="2400" dirty="0" smtClean="0"/>
              <a:t>Όλα τα σώματα καταλαμβάνουν κάποιον όγκο ανάλογα με τη χημική φύση τους και ανάλογα με τη φυσική τους κατάσταση (στερεό, υγρό ή αέριο). </a:t>
            </a:r>
          </a:p>
          <a:p>
            <a:pPr>
              <a:lnSpc>
                <a:spcPct val="110000"/>
              </a:lnSpc>
              <a:spcBef>
                <a:spcPts val="600"/>
              </a:spcBef>
            </a:pPr>
            <a:r>
              <a:rPr lang="el-GR" sz="2400" dirty="0" smtClean="0"/>
              <a:t>Στο ένα άκρο, τα </a:t>
            </a:r>
            <a:r>
              <a:rPr lang="el-GR" sz="2400" b="1" dirty="0" smtClean="0"/>
              <a:t>στερεά</a:t>
            </a:r>
            <a:r>
              <a:rPr lang="el-GR" sz="2400" dirty="0" smtClean="0"/>
              <a:t> καταλαμβάνουν συγκεκριμένες θέσεις στο χώρο με μικρές αποστάσεις μεταξύ τους και δυνατότητες κίνησης. </a:t>
            </a:r>
          </a:p>
          <a:p>
            <a:pPr>
              <a:lnSpc>
                <a:spcPct val="110000"/>
              </a:lnSpc>
              <a:spcBef>
                <a:spcPts val="600"/>
              </a:spcBef>
            </a:pPr>
            <a:r>
              <a:rPr lang="el-GR" sz="2400" dirty="0" smtClean="0"/>
              <a:t>Στο άλλο άκρο, τα </a:t>
            </a:r>
            <a:r>
              <a:rPr lang="el-GR" sz="2400" b="1" dirty="0" smtClean="0"/>
              <a:t>αέρια</a:t>
            </a:r>
            <a:r>
              <a:rPr lang="el-GR" sz="2400" dirty="0" smtClean="0"/>
              <a:t> λόγω της κινητικότητάς τους καταλαμβάνουν πολλαπλάσιο όγκο από όσο θα καταλάμβανε η ίδια ποσότητα (ίδιος αριθμός μορίων) αυτών στη στερεά κατάσταση. </a:t>
            </a:r>
          </a:p>
        </p:txBody>
      </p:sp>
      <p:grpSp>
        <p:nvGrpSpPr>
          <p:cNvPr id="2" name="Ομάδα 1" descr="κατανομή μορίων σε στερεό υλικό" title="Μοριακός όγκος (Vm) "/>
          <p:cNvGrpSpPr/>
          <p:nvPr/>
        </p:nvGrpSpPr>
        <p:grpSpPr>
          <a:xfrm>
            <a:off x="6588224" y="1565402"/>
            <a:ext cx="2358165" cy="2099571"/>
            <a:chOff x="6000760" y="1857364"/>
            <a:chExt cx="2071702" cy="1857388"/>
          </a:xfrm>
        </p:grpSpPr>
        <p:sp>
          <p:nvSpPr>
            <p:cNvPr id="101" name="100 - Ελεύθερη σχεδίαση"/>
            <p:cNvSpPr/>
            <p:nvPr/>
          </p:nvSpPr>
          <p:spPr>
            <a:xfrm>
              <a:off x="6786578" y="2643182"/>
              <a:ext cx="1000133" cy="857256"/>
            </a:xfrm>
            <a:custGeom>
              <a:avLst/>
              <a:gdLst>
                <a:gd name="connsiteX0" fmla="*/ 624886 w 1683665"/>
                <a:gd name="connsiteY0" fmla="*/ 21390 h 1524000"/>
                <a:gd name="connsiteX1" fmla="*/ 582107 w 1683665"/>
                <a:gd name="connsiteY1" fmla="*/ 26737 h 1524000"/>
                <a:gd name="connsiteX2" fmla="*/ 560718 w 1683665"/>
                <a:gd name="connsiteY2" fmla="*/ 37432 h 1524000"/>
                <a:gd name="connsiteX3" fmla="*/ 539328 w 1683665"/>
                <a:gd name="connsiteY3" fmla="*/ 42779 h 1524000"/>
                <a:gd name="connsiteX4" fmla="*/ 517939 w 1683665"/>
                <a:gd name="connsiteY4" fmla="*/ 53474 h 1524000"/>
                <a:gd name="connsiteX5" fmla="*/ 480507 w 1683665"/>
                <a:gd name="connsiteY5" fmla="*/ 69516 h 1524000"/>
                <a:gd name="connsiteX6" fmla="*/ 464465 w 1683665"/>
                <a:gd name="connsiteY6" fmla="*/ 80211 h 1524000"/>
                <a:gd name="connsiteX7" fmla="*/ 448423 w 1683665"/>
                <a:gd name="connsiteY7" fmla="*/ 85558 h 1524000"/>
                <a:gd name="connsiteX8" fmla="*/ 405644 w 1683665"/>
                <a:gd name="connsiteY8" fmla="*/ 101600 h 1524000"/>
                <a:gd name="connsiteX9" fmla="*/ 384255 w 1683665"/>
                <a:gd name="connsiteY9" fmla="*/ 112295 h 1524000"/>
                <a:gd name="connsiteX10" fmla="*/ 368213 w 1683665"/>
                <a:gd name="connsiteY10" fmla="*/ 122990 h 1524000"/>
                <a:gd name="connsiteX11" fmla="*/ 336128 w 1683665"/>
                <a:gd name="connsiteY11" fmla="*/ 133685 h 1524000"/>
                <a:gd name="connsiteX12" fmla="*/ 304044 w 1683665"/>
                <a:gd name="connsiteY12" fmla="*/ 155074 h 1524000"/>
                <a:gd name="connsiteX13" fmla="*/ 293349 w 1683665"/>
                <a:gd name="connsiteY13" fmla="*/ 171116 h 1524000"/>
                <a:gd name="connsiteX14" fmla="*/ 277307 w 1683665"/>
                <a:gd name="connsiteY14" fmla="*/ 176464 h 1524000"/>
                <a:gd name="connsiteX15" fmla="*/ 261265 w 1683665"/>
                <a:gd name="connsiteY15" fmla="*/ 192506 h 1524000"/>
                <a:gd name="connsiteX16" fmla="*/ 239876 w 1683665"/>
                <a:gd name="connsiteY16" fmla="*/ 240632 h 1524000"/>
                <a:gd name="connsiteX17" fmla="*/ 213139 w 1683665"/>
                <a:gd name="connsiteY17" fmla="*/ 288758 h 1524000"/>
                <a:gd name="connsiteX18" fmla="*/ 181055 w 1683665"/>
                <a:gd name="connsiteY18" fmla="*/ 310148 h 1524000"/>
                <a:gd name="connsiteX19" fmla="*/ 143623 w 1683665"/>
                <a:gd name="connsiteY19" fmla="*/ 336885 h 1524000"/>
                <a:gd name="connsiteX20" fmla="*/ 127581 w 1683665"/>
                <a:gd name="connsiteY20" fmla="*/ 352927 h 1524000"/>
                <a:gd name="connsiteX21" fmla="*/ 106192 w 1683665"/>
                <a:gd name="connsiteY21" fmla="*/ 368969 h 1524000"/>
                <a:gd name="connsiteX22" fmla="*/ 74107 w 1683665"/>
                <a:gd name="connsiteY22" fmla="*/ 417095 h 1524000"/>
                <a:gd name="connsiteX23" fmla="*/ 58065 w 1683665"/>
                <a:gd name="connsiteY23" fmla="*/ 433137 h 1524000"/>
                <a:gd name="connsiteX24" fmla="*/ 47371 w 1683665"/>
                <a:gd name="connsiteY24" fmla="*/ 465222 h 1524000"/>
                <a:gd name="connsiteX25" fmla="*/ 36676 w 1683665"/>
                <a:gd name="connsiteY25" fmla="*/ 481264 h 1524000"/>
                <a:gd name="connsiteX26" fmla="*/ 25981 w 1683665"/>
                <a:gd name="connsiteY26" fmla="*/ 513348 h 1524000"/>
                <a:gd name="connsiteX27" fmla="*/ 20634 w 1683665"/>
                <a:gd name="connsiteY27" fmla="*/ 529390 h 1524000"/>
                <a:gd name="connsiteX28" fmla="*/ 9939 w 1683665"/>
                <a:gd name="connsiteY28" fmla="*/ 545432 h 1524000"/>
                <a:gd name="connsiteX29" fmla="*/ 9939 w 1683665"/>
                <a:gd name="connsiteY29" fmla="*/ 663074 h 1524000"/>
                <a:gd name="connsiteX30" fmla="*/ 20634 w 1683665"/>
                <a:gd name="connsiteY30" fmla="*/ 695158 h 1524000"/>
                <a:gd name="connsiteX31" fmla="*/ 42023 w 1683665"/>
                <a:gd name="connsiteY31" fmla="*/ 727243 h 1524000"/>
                <a:gd name="connsiteX32" fmla="*/ 52718 w 1683665"/>
                <a:gd name="connsiteY32" fmla="*/ 743285 h 1524000"/>
                <a:gd name="connsiteX33" fmla="*/ 74107 w 1683665"/>
                <a:gd name="connsiteY33" fmla="*/ 775369 h 1524000"/>
                <a:gd name="connsiteX34" fmla="*/ 79455 w 1683665"/>
                <a:gd name="connsiteY34" fmla="*/ 791411 h 1524000"/>
                <a:gd name="connsiteX35" fmla="*/ 95497 w 1683665"/>
                <a:gd name="connsiteY35" fmla="*/ 807453 h 1524000"/>
                <a:gd name="connsiteX36" fmla="*/ 106192 w 1683665"/>
                <a:gd name="connsiteY36" fmla="*/ 823495 h 1524000"/>
                <a:gd name="connsiteX37" fmla="*/ 122234 w 1683665"/>
                <a:gd name="connsiteY37" fmla="*/ 844885 h 1524000"/>
                <a:gd name="connsiteX38" fmla="*/ 138276 w 1683665"/>
                <a:gd name="connsiteY38" fmla="*/ 860927 h 1524000"/>
                <a:gd name="connsiteX39" fmla="*/ 165013 w 1683665"/>
                <a:gd name="connsiteY39" fmla="*/ 893011 h 1524000"/>
                <a:gd name="connsiteX40" fmla="*/ 197097 w 1683665"/>
                <a:gd name="connsiteY40" fmla="*/ 914400 h 1524000"/>
                <a:gd name="connsiteX41" fmla="*/ 229181 w 1683665"/>
                <a:gd name="connsiteY41" fmla="*/ 925095 h 1524000"/>
                <a:gd name="connsiteX42" fmla="*/ 234528 w 1683665"/>
                <a:gd name="connsiteY42" fmla="*/ 941137 h 1524000"/>
                <a:gd name="connsiteX43" fmla="*/ 266613 w 1683665"/>
                <a:gd name="connsiteY43" fmla="*/ 989264 h 1524000"/>
                <a:gd name="connsiteX44" fmla="*/ 282655 w 1683665"/>
                <a:gd name="connsiteY44" fmla="*/ 999958 h 1524000"/>
                <a:gd name="connsiteX45" fmla="*/ 320086 w 1683665"/>
                <a:gd name="connsiteY45" fmla="*/ 1037390 h 1524000"/>
                <a:gd name="connsiteX46" fmla="*/ 336128 w 1683665"/>
                <a:gd name="connsiteY46" fmla="*/ 1048085 h 1524000"/>
                <a:gd name="connsiteX47" fmla="*/ 357518 w 1683665"/>
                <a:gd name="connsiteY47" fmla="*/ 1080169 h 1524000"/>
                <a:gd name="connsiteX48" fmla="*/ 410992 w 1683665"/>
                <a:gd name="connsiteY48" fmla="*/ 1122948 h 1524000"/>
                <a:gd name="connsiteX49" fmla="*/ 410992 w 1683665"/>
                <a:gd name="connsiteY49" fmla="*/ 1122948 h 1524000"/>
                <a:gd name="connsiteX50" fmla="*/ 443076 w 1683665"/>
                <a:gd name="connsiteY50" fmla="*/ 1149685 h 1524000"/>
                <a:gd name="connsiteX51" fmla="*/ 464465 w 1683665"/>
                <a:gd name="connsiteY51" fmla="*/ 1181769 h 1524000"/>
                <a:gd name="connsiteX52" fmla="*/ 475160 w 1683665"/>
                <a:gd name="connsiteY52" fmla="*/ 1197811 h 1524000"/>
                <a:gd name="connsiteX53" fmla="*/ 491202 w 1683665"/>
                <a:gd name="connsiteY53" fmla="*/ 1213853 h 1524000"/>
                <a:gd name="connsiteX54" fmla="*/ 501897 w 1683665"/>
                <a:gd name="connsiteY54" fmla="*/ 1229895 h 1524000"/>
                <a:gd name="connsiteX55" fmla="*/ 517939 w 1683665"/>
                <a:gd name="connsiteY55" fmla="*/ 1251285 h 1524000"/>
                <a:gd name="connsiteX56" fmla="*/ 528634 w 1683665"/>
                <a:gd name="connsiteY56" fmla="*/ 1267327 h 1524000"/>
                <a:gd name="connsiteX57" fmla="*/ 582107 w 1683665"/>
                <a:gd name="connsiteY57" fmla="*/ 1315453 h 1524000"/>
                <a:gd name="connsiteX58" fmla="*/ 598149 w 1683665"/>
                <a:gd name="connsiteY58" fmla="*/ 1331495 h 1524000"/>
                <a:gd name="connsiteX59" fmla="*/ 614192 w 1683665"/>
                <a:gd name="connsiteY59" fmla="*/ 1342190 h 1524000"/>
                <a:gd name="connsiteX60" fmla="*/ 630234 w 1683665"/>
                <a:gd name="connsiteY60" fmla="*/ 1358232 h 1524000"/>
                <a:gd name="connsiteX61" fmla="*/ 656971 w 1683665"/>
                <a:gd name="connsiteY61" fmla="*/ 1390316 h 1524000"/>
                <a:gd name="connsiteX62" fmla="*/ 689055 w 1683665"/>
                <a:gd name="connsiteY62" fmla="*/ 1411706 h 1524000"/>
                <a:gd name="connsiteX63" fmla="*/ 705097 w 1683665"/>
                <a:gd name="connsiteY63" fmla="*/ 1422400 h 1524000"/>
                <a:gd name="connsiteX64" fmla="*/ 721139 w 1683665"/>
                <a:gd name="connsiteY64" fmla="*/ 1438443 h 1524000"/>
                <a:gd name="connsiteX65" fmla="*/ 742528 w 1683665"/>
                <a:gd name="connsiteY65" fmla="*/ 1454485 h 1524000"/>
                <a:gd name="connsiteX66" fmla="*/ 758571 w 1683665"/>
                <a:gd name="connsiteY66" fmla="*/ 1465179 h 1524000"/>
                <a:gd name="connsiteX67" fmla="*/ 774613 w 1683665"/>
                <a:gd name="connsiteY67" fmla="*/ 1481222 h 1524000"/>
                <a:gd name="connsiteX68" fmla="*/ 796002 w 1683665"/>
                <a:gd name="connsiteY68" fmla="*/ 1491916 h 1524000"/>
                <a:gd name="connsiteX69" fmla="*/ 838781 w 1683665"/>
                <a:gd name="connsiteY69" fmla="*/ 1502611 h 1524000"/>
                <a:gd name="connsiteX70" fmla="*/ 854823 w 1683665"/>
                <a:gd name="connsiteY70" fmla="*/ 1513306 h 1524000"/>
                <a:gd name="connsiteX71" fmla="*/ 908297 w 1683665"/>
                <a:gd name="connsiteY71" fmla="*/ 1518653 h 1524000"/>
                <a:gd name="connsiteX72" fmla="*/ 929686 w 1683665"/>
                <a:gd name="connsiteY72" fmla="*/ 1524000 h 1524000"/>
                <a:gd name="connsiteX73" fmla="*/ 1116844 w 1683665"/>
                <a:gd name="connsiteY73" fmla="*/ 1518653 h 1524000"/>
                <a:gd name="connsiteX74" fmla="*/ 1154276 w 1683665"/>
                <a:gd name="connsiteY74" fmla="*/ 1502611 h 1524000"/>
                <a:gd name="connsiteX75" fmla="*/ 1186360 w 1683665"/>
                <a:gd name="connsiteY75" fmla="*/ 1497264 h 1524000"/>
                <a:gd name="connsiteX76" fmla="*/ 1223792 w 1683665"/>
                <a:gd name="connsiteY76" fmla="*/ 1486569 h 1524000"/>
                <a:gd name="connsiteX77" fmla="*/ 1255876 w 1683665"/>
                <a:gd name="connsiteY77" fmla="*/ 1459832 h 1524000"/>
                <a:gd name="connsiteX78" fmla="*/ 1271918 w 1683665"/>
                <a:gd name="connsiteY78" fmla="*/ 1454485 h 1524000"/>
                <a:gd name="connsiteX79" fmla="*/ 1277265 w 1683665"/>
                <a:gd name="connsiteY79" fmla="*/ 1438443 h 1524000"/>
                <a:gd name="connsiteX80" fmla="*/ 1320044 w 1683665"/>
                <a:gd name="connsiteY80" fmla="*/ 1422400 h 1524000"/>
                <a:gd name="connsiteX81" fmla="*/ 1368171 w 1683665"/>
                <a:gd name="connsiteY81" fmla="*/ 1379622 h 1524000"/>
                <a:gd name="connsiteX82" fmla="*/ 1384213 w 1683665"/>
                <a:gd name="connsiteY82" fmla="*/ 1374274 h 1524000"/>
                <a:gd name="connsiteX83" fmla="*/ 1416297 w 1683665"/>
                <a:gd name="connsiteY83" fmla="*/ 1342190 h 1524000"/>
                <a:gd name="connsiteX84" fmla="*/ 1432339 w 1683665"/>
                <a:gd name="connsiteY84" fmla="*/ 1320800 h 1524000"/>
                <a:gd name="connsiteX85" fmla="*/ 1448381 w 1683665"/>
                <a:gd name="connsiteY85" fmla="*/ 1304758 h 1524000"/>
                <a:gd name="connsiteX86" fmla="*/ 1453728 w 1683665"/>
                <a:gd name="connsiteY86" fmla="*/ 1288716 h 1524000"/>
                <a:gd name="connsiteX87" fmla="*/ 1485813 w 1683665"/>
                <a:gd name="connsiteY87" fmla="*/ 1245937 h 1524000"/>
                <a:gd name="connsiteX88" fmla="*/ 1496507 w 1683665"/>
                <a:gd name="connsiteY88" fmla="*/ 1213853 h 1524000"/>
                <a:gd name="connsiteX89" fmla="*/ 1501855 w 1683665"/>
                <a:gd name="connsiteY89" fmla="*/ 1197811 h 1524000"/>
                <a:gd name="connsiteX90" fmla="*/ 1507202 w 1683665"/>
                <a:gd name="connsiteY90" fmla="*/ 1181769 h 1524000"/>
                <a:gd name="connsiteX91" fmla="*/ 1523244 w 1683665"/>
                <a:gd name="connsiteY91" fmla="*/ 1160379 h 1524000"/>
                <a:gd name="connsiteX92" fmla="*/ 1544634 w 1683665"/>
                <a:gd name="connsiteY92" fmla="*/ 1128295 h 1524000"/>
                <a:gd name="connsiteX93" fmla="*/ 1560676 w 1683665"/>
                <a:gd name="connsiteY93" fmla="*/ 1112253 h 1524000"/>
                <a:gd name="connsiteX94" fmla="*/ 1576718 w 1683665"/>
                <a:gd name="connsiteY94" fmla="*/ 1080169 h 1524000"/>
                <a:gd name="connsiteX95" fmla="*/ 1592760 w 1683665"/>
                <a:gd name="connsiteY95" fmla="*/ 1069474 h 1524000"/>
                <a:gd name="connsiteX96" fmla="*/ 1614149 w 1683665"/>
                <a:gd name="connsiteY96" fmla="*/ 1037390 h 1524000"/>
                <a:gd name="connsiteX97" fmla="*/ 1624844 w 1683665"/>
                <a:gd name="connsiteY97" fmla="*/ 1016000 h 1524000"/>
                <a:gd name="connsiteX98" fmla="*/ 1656928 w 1683665"/>
                <a:gd name="connsiteY98" fmla="*/ 962527 h 1524000"/>
                <a:gd name="connsiteX99" fmla="*/ 1662276 w 1683665"/>
                <a:gd name="connsiteY99" fmla="*/ 941137 h 1524000"/>
                <a:gd name="connsiteX100" fmla="*/ 1672971 w 1683665"/>
                <a:gd name="connsiteY100" fmla="*/ 919748 h 1524000"/>
                <a:gd name="connsiteX101" fmla="*/ 1683665 w 1683665"/>
                <a:gd name="connsiteY101" fmla="*/ 887664 h 1524000"/>
                <a:gd name="connsiteX102" fmla="*/ 1678318 w 1683665"/>
                <a:gd name="connsiteY102" fmla="*/ 641685 h 1524000"/>
                <a:gd name="connsiteX103" fmla="*/ 1672971 w 1683665"/>
                <a:gd name="connsiteY103" fmla="*/ 625643 h 1524000"/>
                <a:gd name="connsiteX104" fmla="*/ 1651581 w 1683665"/>
                <a:gd name="connsiteY104" fmla="*/ 593558 h 1524000"/>
                <a:gd name="connsiteX105" fmla="*/ 1624844 w 1683665"/>
                <a:gd name="connsiteY105" fmla="*/ 561474 h 1524000"/>
                <a:gd name="connsiteX106" fmla="*/ 1603455 w 1683665"/>
                <a:gd name="connsiteY106" fmla="*/ 529390 h 1524000"/>
                <a:gd name="connsiteX107" fmla="*/ 1582065 w 1683665"/>
                <a:gd name="connsiteY107" fmla="*/ 497306 h 1524000"/>
                <a:gd name="connsiteX108" fmla="*/ 1571371 w 1683665"/>
                <a:gd name="connsiteY108" fmla="*/ 481264 h 1524000"/>
                <a:gd name="connsiteX109" fmla="*/ 1485813 w 1683665"/>
                <a:gd name="connsiteY109" fmla="*/ 395706 h 1524000"/>
                <a:gd name="connsiteX110" fmla="*/ 1453728 w 1683665"/>
                <a:gd name="connsiteY110" fmla="*/ 368969 h 1524000"/>
                <a:gd name="connsiteX111" fmla="*/ 1437686 w 1683665"/>
                <a:gd name="connsiteY111" fmla="*/ 352927 h 1524000"/>
                <a:gd name="connsiteX112" fmla="*/ 1405602 w 1683665"/>
                <a:gd name="connsiteY112" fmla="*/ 331537 h 1524000"/>
                <a:gd name="connsiteX113" fmla="*/ 1389560 w 1683665"/>
                <a:gd name="connsiteY113" fmla="*/ 299453 h 1524000"/>
                <a:gd name="connsiteX114" fmla="*/ 1368171 w 1683665"/>
                <a:gd name="connsiteY114" fmla="*/ 278064 h 1524000"/>
                <a:gd name="connsiteX115" fmla="*/ 1357476 w 1683665"/>
                <a:gd name="connsiteY115" fmla="*/ 256674 h 1524000"/>
                <a:gd name="connsiteX116" fmla="*/ 1320044 w 1683665"/>
                <a:gd name="connsiteY116" fmla="*/ 219243 h 1524000"/>
                <a:gd name="connsiteX117" fmla="*/ 1271918 w 1683665"/>
                <a:gd name="connsiteY117" fmla="*/ 181811 h 1524000"/>
                <a:gd name="connsiteX118" fmla="*/ 1239834 w 1683665"/>
                <a:gd name="connsiteY118" fmla="*/ 165769 h 1524000"/>
                <a:gd name="connsiteX119" fmla="*/ 1202402 w 1683665"/>
                <a:gd name="connsiteY119" fmla="*/ 149727 h 1524000"/>
                <a:gd name="connsiteX120" fmla="*/ 1181013 w 1683665"/>
                <a:gd name="connsiteY120" fmla="*/ 139032 h 1524000"/>
                <a:gd name="connsiteX121" fmla="*/ 1164971 w 1683665"/>
                <a:gd name="connsiteY121" fmla="*/ 133685 h 1524000"/>
                <a:gd name="connsiteX122" fmla="*/ 1148928 w 1683665"/>
                <a:gd name="connsiteY122" fmla="*/ 122990 h 1524000"/>
                <a:gd name="connsiteX123" fmla="*/ 1116844 w 1683665"/>
                <a:gd name="connsiteY123" fmla="*/ 112295 h 1524000"/>
                <a:gd name="connsiteX124" fmla="*/ 1095455 w 1683665"/>
                <a:gd name="connsiteY124" fmla="*/ 96253 h 1524000"/>
                <a:gd name="connsiteX125" fmla="*/ 1047328 w 1683665"/>
                <a:gd name="connsiteY125" fmla="*/ 80211 h 1524000"/>
                <a:gd name="connsiteX126" fmla="*/ 1025939 w 1683665"/>
                <a:gd name="connsiteY126" fmla="*/ 64169 h 1524000"/>
                <a:gd name="connsiteX127" fmla="*/ 988507 w 1683665"/>
                <a:gd name="connsiteY127" fmla="*/ 53474 h 1524000"/>
                <a:gd name="connsiteX128" fmla="*/ 940381 w 1683665"/>
                <a:gd name="connsiteY128" fmla="*/ 26737 h 1524000"/>
                <a:gd name="connsiteX129" fmla="*/ 918992 w 1683665"/>
                <a:gd name="connsiteY129" fmla="*/ 21390 h 1524000"/>
                <a:gd name="connsiteX130" fmla="*/ 897602 w 1683665"/>
                <a:gd name="connsiteY130" fmla="*/ 10695 h 1524000"/>
                <a:gd name="connsiteX131" fmla="*/ 854823 w 1683665"/>
                <a:gd name="connsiteY131" fmla="*/ 0 h 1524000"/>
                <a:gd name="connsiteX132" fmla="*/ 608844 w 1683665"/>
                <a:gd name="connsiteY132" fmla="*/ 5348 h 1524000"/>
                <a:gd name="connsiteX133" fmla="*/ 576760 w 1683665"/>
                <a:gd name="connsiteY133" fmla="*/ 21390 h 1524000"/>
                <a:gd name="connsiteX134" fmla="*/ 555371 w 1683665"/>
                <a:gd name="connsiteY134" fmla="*/ 37432 h 1524000"/>
                <a:gd name="connsiteX135" fmla="*/ 566065 w 1683665"/>
                <a:gd name="connsiteY135" fmla="*/ 32085 h 1524000"/>
                <a:gd name="connsiteX136" fmla="*/ 624886 w 1683665"/>
                <a:gd name="connsiteY136" fmla="*/ 21390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1683665" h="1524000">
                  <a:moveTo>
                    <a:pt x="624886" y="21390"/>
                  </a:moveTo>
                  <a:cubicBezTo>
                    <a:pt x="610626" y="23172"/>
                    <a:pt x="596049" y="23252"/>
                    <a:pt x="582107" y="26737"/>
                  </a:cubicBezTo>
                  <a:cubicBezTo>
                    <a:pt x="574374" y="28670"/>
                    <a:pt x="568182" y="34633"/>
                    <a:pt x="560718" y="37432"/>
                  </a:cubicBezTo>
                  <a:cubicBezTo>
                    <a:pt x="553837" y="40013"/>
                    <a:pt x="546458" y="40997"/>
                    <a:pt x="539328" y="42779"/>
                  </a:cubicBezTo>
                  <a:cubicBezTo>
                    <a:pt x="532198" y="46344"/>
                    <a:pt x="525266" y="50334"/>
                    <a:pt x="517939" y="53474"/>
                  </a:cubicBezTo>
                  <a:cubicBezTo>
                    <a:pt x="487947" y="66329"/>
                    <a:pt x="515973" y="49251"/>
                    <a:pt x="480507" y="69516"/>
                  </a:cubicBezTo>
                  <a:cubicBezTo>
                    <a:pt x="474927" y="72704"/>
                    <a:pt x="470213" y="77337"/>
                    <a:pt x="464465" y="80211"/>
                  </a:cubicBezTo>
                  <a:cubicBezTo>
                    <a:pt x="459424" y="82732"/>
                    <a:pt x="453604" y="83338"/>
                    <a:pt x="448423" y="85558"/>
                  </a:cubicBezTo>
                  <a:cubicBezTo>
                    <a:pt x="409274" y="102336"/>
                    <a:pt x="445081" y="91742"/>
                    <a:pt x="405644" y="101600"/>
                  </a:cubicBezTo>
                  <a:cubicBezTo>
                    <a:pt x="398514" y="105165"/>
                    <a:pt x="391176" y="108340"/>
                    <a:pt x="384255" y="112295"/>
                  </a:cubicBezTo>
                  <a:cubicBezTo>
                    <a:pt x="378675" y="115484"/>
                    <a:pt x="374086" y="120380"/>
                    <a:pt x="368213" y="122990"/>
                  </a:cubicBezTo>
                  <a:cubicBezTo>
                    <a:pt x="357911" y="127569"/>
                    <a:pt x="346823" y="130120"/>
                    <a:pt x="336128" y="133685"/>
                  </a:cubicBezTo>
                  <a:cubicBezTo>
                    <a:pt x="323934" y="137750"/>
                    <a:pt x="304044" y="155074"/>
                    <a:pt x="304044" y="155074"/>
                  </a:cubicBezTo>
                  <a:cubicBezTo>
                    <a:pt x="300479" y="160421"/>
                    <a:pt x="298367" y="167101"/>
                    <a:pt x="293349" y="171116"/>
                  </a:cubicBezTo>
                  <a:cubicBezTo>
                    <a:pt x="288948" y="174637"/>
                    <a:pt x="281997" y="173337"/>
                    <a:pt x="277307" y="176464"/>
                  </a:cubicBezTo>
                  <a:cubicBezTo>
                    <a:pt x="271015" y="180659"/>
                    <a:pt x="266612" y="187159"/>
                    <a:pt x="261265" y="192506"/>
                  </a:cubicBezTo>
                  <a:cubicBezTo>
                    <a:pt x="233681" y="275262"/>
                    <a:pt x="265295" y="189798"/>
                    <a:pt x="239876" y="240632"/>
                  </a:cubicBezTo>
                  <a:cubicBezTo>
                    <a:pt x="230124" y="260134"/>
                    <a:pt x="238427" y="271899"/>
                    <a:pt x="213139" y="288758"/>
                  </a:cubicBezTo>
                  <a:lnTo>
                    <a:pt x="181055" y="310148"/>
                  </a:lnTo>
                  <a:cubicBezTo>
                    <a:pt x="168362" y="318610"/>
                    <a:pt x="155227" y="326939"/>
                    <a:pt x="143623" y="336885"/>
                  </a:cubicBezTo>
                  <a:cubicBezTo>
                    <a:pt x="137881" y="341806"/>
                    <a:pt x="133323" y="348006"/>
                    <a:pt x="127581" y="352927"/>
                  </a:cubicBezTo>
                  <a:cubicBezTo>
                    <a:pt x="120814" y="358727"/>
                    <a:pt x="112113" y="362308"/>
                    <a:pt x="106192" y="368969"/>
                  </a:cubicBezTo>
                  <a:lnTo>
                    <a:pt x="74107" y="417095"/>
                  </a:lnTo>
                  <a:cubicBezTo>
                    <a:pt x="69912" y="423387"/>
                    <a:pt x="63412" y="427790"/>
                    <a:pt x="58065" y="433137"/>
                  </a:cubicBezTo>
                  <a:cubicBezTo>
                    <a:pt x="54500" y="443832"/>
                    <a:pt x="53625" y="455842"/>
                    <a:pt x="47371" y="465222"/>
                  </a:cubicBezTo>
                  <a:cubicBezTo>
                    <a:pt x="43806" y="470569"/>
                    <a:pt x="39286" y="475391"/>
                    <a:pt x="36676" y="481264"/>
                  </a:cubicBezTo>
                  <a:cubicBezTo>
                    <a:pt x="32097" y="491566"/>
                    <a:pt x="29546" y="502653"/>
                    <a:pt x="25981" y="513348"/>
                  </a:cubicBezTo>
                  <a:cubicBezTo>
                    <a:pt x="24199" y="518695"/>
                    <a:pt x="23761" y="524700"/>
                    <a:pt x="20634" y="529390"/>
                  </a:cubicBezTo>
                  <a:lnTo>
                    <a:pt x="9939" y="545432"/>
                  </a:lnTo>
                  <a:cubicBezTo>
                    <a:pt x="1380" y="596788"/>
                    <a:pt x="0" y="590189"/>
                    <a:pt x="9939" y="663074"/>
                  </a:cubicBezTo>
                  <a:cubicBezTo>
                    <a:pt x="11462" y="674244"/>
                    <a:pt x="14381" y="685778"/>
                    <a:pt x="20634" y="695158"/>
                  </a:cubicBezTo>
                  <a:lnTo>
                    <a:pt x="42023" y="727243"/>
                  </a:lnTo>
                  <a:lnTo>
                    <a:pt x="52718" y="743285"/>
                  </a:lnTo>
                  <a:cubicBezTo>
                    <a:pt x="65431" y="781426"/>
                    <a:pt x="47405" y="735317"/>
                    <a:pt x="74107" y="775369"/>
                  </a:cubicBezTo>
                  <a:cubicBezTo>
                    <a:pt x="77234" y="780059"/>
                    <a:pt x="76328" y="786721"/>
                    <a:pt x="79455" y="791411"/>
                  </a:cubicBezTo>
                  <a:cubicBezTo>
                    <a:pt x="83650" y="797703"/>
                    <a:pt x="90656" y="801644"/>
                    <a:pt x="95497" y="807453"/>
                  </a:cubicBezTo>
                  <a:cubicBezTo>
                    <a:pt x="99611" y="812390"/>
                    <a:pt x="102457" y="818265"/>
                    <a:pt x="106192" y="823495"/>
                  </a:cubicBezTo>
                  <a:cubicBezTo>
                    <a:pt x="111372" y="830747"/>
                    <a:pt x="116434" y="838118"/>
                    <a:pt x="122234" y="844885"/>
                  </a:cubicBezTo>
                  <a:cubicBezTo>
                    <a:pt x="127155" y="850627"/>
                    <a:pt x="133435" y="855118"/>
                    <a:pt x="138276" y="860927"/>
                  </a:cubicBezTo>
                  <a:cubicBezTo>
                    <a:pt x="154536" y="880439"/>
                    <a:pt x="142814" y="875745"/>
                    <a:pt x="165013" y="893011"/>
                  </a:cubicBezTo>
                  <a:cubicBezTo>
                    <a:pt x="175159" y="900902"/>
                    <a:pt x="186402" y="907270"/>
                    <a:pt x="197097" y="914400"/>
                  </a:cubicBezTo>
                  <a:cubicBezTo>
                    <a:pt x="206477" y="920653"/>
                    <a:pt x="229181" y="925095"/>
                    <a:pt x="229181" y="925095"/>
                  </a:cubicBezTo>
                  <a:cubicBezTo>
                    <a:pt x="230963" y="930442"/>
                    <a:pt x="231791" y="936210"/>
                    <a:pt x="234528" y="941137"/>
                  </a:cubicBezTo>
                  <a:cubicBezTo>
                    <a:pt x="234532" y="941144"/>
                    <a:pt x="261263" y="981239"/>
                    <a:pt x="266613" y="989264"/>
                  </a:cubicBezTo>
                  <a:cubicBezTo>
                    <a:pt x="270178" y="994611"/>
                    <a:pt x="277308" y="996393"/>
                    <a:pt x="282655" y="999958"/>
                  </a:cubicBezTo>
                  <a:cubicBezTo>
                    <a:pt x="292066" y="1028194"/>
                    <a:pt x="283312" y="1012873"/>
                    <a:pt x="320086" y="1037390"/>
                  </a:cubicBezTo>
                  <a:lnTo>
                    <a:pt x="336128" y="1048085"/>
                  </a:lnTo>
                  <a:cubicBezTo>
                    <a:pt x="343258" y="1058780"/>
                    <a:pt x="346022" y="1074421"/>
                    <a:pt x="357518" y="1080169"/>
                  </a:cubicBezTo>
                  <a:cubicBezTo>
                    <a:pt x="392435" y="1097628"/>
                    <a:pt x="373270" y="1085228"/>
                    <a:pt x="410992" y="1122948"/>
                  </a:cubicBezTo>
                  <a:lnTo>
                    <a:pt x="410992" y="1122948"/>
                  </a:lnTo>
                  <a:cubicBezTo>
                    <a:pt x="425251" y="1132454"/>
                    <a:pt x="431992" y="1135433"/>
                    <a:pt x="443076" y="1149685"/>
                  </a:cubicBezTo>
                  <a:cubicBezTo>
                    <a:pt x="450967" y="1159831"/>
                    <a:pt x="457335" y="1171074"/>
                    <a:pt x="464465" y="1181769"/>
                  </a:cubicBezTo>
                  <a:cubicBezTo>
                    <a:pt x="468030" y="1187116"/>
                    <a:pt x="470616" y="1193267"/>
                    <a:pt x="475160" y="1197811"/>
                  </a:cubicBezTo>
                  <a:cubicBezTo>
                    <a:pt x="480507" y="1203158"/>
                    <a:pt x="486361" y="1208044"/>
                    <a:pt x="491202" y="1213853"/>
                  </a:cubicBezTo>
                  <a:cubicBezTo>
                    <a:pt x="495316" y="1218790"/>
                    <a:pt x="498162" y="1224665"/>
                    <a:pt x="501897" y="1229895"/>
                  </a:cubicBezTo>
                  <a:cubicBezTo>
                    <a:pt x="507077" y="1237147"/>
                    <a:pt x="512759" y="1244033"/>
                    <a:pt x="517939" y="1251285"/>
                  </a:cubicBezTo>
                  <a:cubicBezTo>
                    <a:pt x="521674" y="1256515"/>
                    <a:pt x="524364" y="1262524"/>
                    <a:pt x="528634" y="1267327"/>
                  </a:cubicBezTo>
                  <a:cubicBezTo>
                    <a:pt x="571840" y="1315934"/>
                    <a:pt x="545778" y="1284314"/>
                    <a:pt x="582107" y="1315453"/>
                  </a:cubicBezTo>
                  <a:cubicBezTo>
                    <a:pt x="587849" y="1320374"/>
                    <a:pt x="592339" y="1326654"/>
                    <a:pt x="598149" y="1331495"/>
                  </a:cubicBezTo>
                  <a:cubicBezTo>
                    <a:pt x="603086" y="1335609"/>
                    <a:pt x="609255" y="1338076"/>
                    <a:pt x="614192" y="1342190"/>
                  </a:cubicBezTo>
                  <a:cubicBezTo>
                    <a:pt x="620002" y="1347031"/>
                    <a:pt x="625393" y="1352422"/>
                    <a:pt x="630234" y="1358232"/>
                  </a:cubicBezTo>
                  <a:cubicBezTo>
                    <a:pt x="646498" y="1377750"/>
                    <a:pt x="634765" y="1373045"/>
                    <a:pt x="656971" y="1390316"/>
                  </a:cubicBezTo>
                  <a:cubicBezTo>
                    <a:pt x="667117" y="1398207"/>
                    <a:pt x="678360" y="1404576"/>
                    <a:pt x="689055" y="1411706"/>
                  </a:cubicBezTo>
                  <a:cubicBezTo>
                    <a:pt x="694402" y="1415271"/>
                    <a:pt x="700553" y="1417856"/>
                    <a:pt x="705097" y="1422400"/>
                  </a:cubicBezTo>
                  <a:cubicBezTo>
                    <a:pt x="710444" y="1427748"/>
                    <a:pt x="715397" y="1433521"/>
                    <a:pt x="721139" y="1438443"/>
                  </a:cubicBezTo>
                  <a:cubicBezTo>
                    <a:pt x="727905" y="1444243"/>
                    <a:pt x="735276" y="1449305"/>
                    <a:pt x="742528" y="1454485"/>
                  </a:cubicBezTo>
                  <a:cubicBezTo>
                    <a:pt x="747758" y="1458220"/>
                    <a:pt x="753634" y="1461065"/>
                    <a:pt x="758571" y="1465179"/>
                  </a:cubicBezTo>
                  <a:cubicBezTo>
                    <a:pt x="764381" y="1470020"/>
                    <a:pt x="768459" y="1476826"/>
                    <a:pt x="774613" y="1481222"/>
                  </a:cubicBezTo>
                  <a:cubicBezTo>
                    <a:pt x="781099" y="1485855"/>
                    <a:pt x="788675" y="1488776"/>
                    <a:pt x="796002" y="1491916"/>
                  </a:cubicBezTo>
                  <a:cubicBezTo>
                    <a:pt x="810394" y="1498084"/>
                    <a:pt x="823080" y="1499471"/>
                    <a:pt x="838781" y="1502611"/>
                  </a:cubicBezTo>
                  <a:cubicBezTo>
                    <a:pt x="844128" y="1506176"/>
                    <a:pt x="848561" y="1511861"/>
                    <a:pt x="854823" y="1513306"/>
                  </a:cubicBezTo>
                  <a:cubicBezTo>
                    <a:pt x="872278" y="1517334"/>
                    <a:pt x="890563" y="1516120"/>
                    <a:pt x="908297" y="1518653"/>
                  </a:cubicBezTo>
                  <a:cubicBezTo>
                    <a:pt x="915572" y="1519692"/>
                    <a:pt x="922556" y="1522218"/>
                    <a:pt x="929686" y="1524000"/>
                  </a:cubicBezTo>
                  <a:cubicBezTo>
                    <a:pt x="992072" y="1522218"/>
                    <a:pt x="1054514" y="1521849"/>
                    <a:pt x="1116844" y="1518653"/>
                  </a:cubicBezTo>
                  <a:cubicBezTo>
                    <a:pt x="1154954" y="1516699"/>
                    <a:pt x="1122950" y="1513053"/>
                    <a:pt x="1154276" y="1502611"/>
                  </a:cubicBezTo>
                  <a:cubicBezTo>
                    <a:pt x="1164562" y="1499182"/>
                    <a:pt x="1175728" y="1499390"/>
                    <a:pt x="1186360" y="1497264"/>
                  </a:cubicBezTo>
                  <a:cubicBezTo>
                    <a:pt x="1203137" y="1493909"/>
                    <a:pt x="1208509" y="1491663"/>
                    <a:pt x="1223792" y="1486569"/>
                  </a:cubicBezTo>
                  <a:cubicBezTo>
                    <a:pt x="1235617" y="1474744"/>
                    <a:pt x="1240988" y="1467276"/>
                    <a:pt x="1255876" y="1459832"/>
                  </a:cubicBezTo>
                  <a:cubicBezTo>
                    <a:pt x="1260917" y="1457311"/>
                    <a:pt x="1266571" y="1456267"/>
                    <a:pt x="1271918" y="1454485"/>
                  </a:cubicBezTo>
                  <a:cubicBezTo>
                    <a:pt x="1273700" y="1449138"/>
                    <a:pt x="1273744" y="1442844"/>
                    <a:pt x="1277265" y="1438443"/>
                  </a:cubicBezTo>
                  <a:cubicBezTo>
                    <a:pt x="1287756" y="1425329"/>
                    <a:pt x="1305551" y="1425299"/>
                    <a:pt x="1320044" y="1422400"/>
                  </a:cubicBezTo>
                  <a:cubicBezTo>
                    <a:pt x="1348671" y="1403317"/>
                    <a:pt x="1331542" y="1416250"/>
                    <a:pt x="1368171" y="1379622"/>
                  </a:cubicBezTo>
                  <a:cubicBezTo>
                    <a:pt x="1372157" y="1375636"/>
                    <a:pt x="1378866" y="1376057"/>
                    <a:pt x="1384213" y="1374274"/>
                  </a:cubicBezTo>
                  <a:lnTo>
                    <a:pt x="1416297" y="1342190"/>
                  </a:lnTo>
                  <a:cubicBezTo>
                    <a:pt x="1422599" y="1335888"/>
                    <a:pt x="1426539" y="1327567"/>
                    <a:pt x="1432339" y="1320800"/>
                  </a:cubicBezTo>
                  <a:cubicBezTo>
                    <a:pt x="1437260" y="1315058"/>
                    <a:pt x="1443034" y="1310105"/>
                    <a:pt x="1448381" y="1304758"/>
                  </a:cubicBezTo>
                  <a:cubicBezTo>
                    <a:pt x="1450163" y="1299411"/>
                    <a:pt x="1450601" y="1293406"/>
                    <a:pt x="1453728" y="1288716"/>
                  </a:cubicBezTo>
                  <a:cubicBezTo>
                    <a:pt x="1482778" y="1245143"/>
                    <a:pt x="1458105" y="1306896"/>
                    <a:pt x="1485813" y="1245937"/>
                  </a:cubicBezTo>
                  <a:cubicBezTo>
                    <a:pt x="1490478" y="1235674"/>
                    <a:pt x="1492942" y="1224548"/>
                    <a:pt x="1496507" y="1213853"/>
                  </a:cubicBezTo>
                  <a:lnTo>
                    <a:pt x="1501855" y="1197811"/>
                  </a:lnTo>
                  <a:cubicBezTo>
                    <a:pt x="1503637" y="1192464"/>
                    <a:pt x="1503820" y="1186278"/>
                    <a:pt x="1507202" y="1181769"/>
                  </a:cubicBezTo>
                  <a:cubicBezTo>
                    <a:pt x="1512549" y="1174639"/>
                    <a:pt x="1518133" y="1167680"/>
                    <a:pt x="1523244" y="1160379"/>
                  </a:cubicBezTo>
                  <a:cubicBezTo>
                    <a:pt x="1530615" y="1149849"/>
                    <a:pt x="1535545" y="1137384"/>
                    <a:pt x="1544634" y="1128295"/>
                  </a:cubicBezTo>
                  <a:lnTo>
                    <a:pt x="1560676" y="1112253"/>
                  </a:lnTo>
                  <a:cubicBezTo>
                    <a:pt x="1565025" y="1099205"/>
                    <a:pt x="1566351" y="1090536"/>
                    <a:pt x="1576718" y="1080169"/>
                  </a:cubicBezTo>
                  <a:cubicBezTo>
                    <a:pt x="1581262" y="1075625"/>
                    <a:pt x="1587413" y="1073039"/>
                    <a:pt x="1592760" y="1069474"/>
                  </a:cubicBezTo>
                  <a:cubicBezTo>
                    <a:pt x="1599890" y="1058779"/>
                    <a:pt x="1608401" y="1048886"/>
                    <a:pt x="1614149" y="1037390"/>
                  </a:cubicBezTo>
                  <a:cubicBezTo>
                    <a:pt x="1617714" y="1030260"/>
                    <a:pt x="1620743" y="1022836"/>
                    <a:pt x="1624844" y="1016000"/>
                  </a:cubicBezTo>
                  <a:cubicBezTo>
                    <a:pt x="1637285" y="995265"/>
                    <a:pt x="1648778" y="984262"/>
                    <a:pt x="1656928" y="962527"/>
                  </a:cubicBezTo>
                  <a:cubicBezTo>
                    <a:pt x="1659509" y="955645"/>
                    <a:pt x="1659695" y="948018"/>
                    <a:pt x="1662276" y="941137"/>
                  </a:cubicBezTo>
                  <a:cubicBezTo>
                    <a:pt x="1665075" y="933673"/>
                    <a:pt x="1670011" y="927149"/>
                    <a:pt x="1672971" y="919748"/>
                  </a:cubicBezTo>
                  <a:cubicBezTo>
                    <a:pt x="1677158" y="909281"/>
                    <a:pt x="1683665" y="887664"/>
                    <a:pt x="1683665" y="887664"/>
                  </a:cubicBezTo>
                  <a:cubicBezTo>
                    <a:pt x="1681883" y="805671"/>
                    <a:pt x="1681662" y="723629"/>
                    <a:pt x="1678318" y="641685"/>
                  </a:cubicBezTo>
                  <a:cubicBezTo>
                    <a:pt x="1678088" y="636053"/>
                    <a:pt x="1675708" y="630570"/>
                    <a:pt x="1672971" y="625643"/>
                  </a:cubicBezTo>
                  <a:cubicBezTo>
                    <a:pt x="1666729" y="614407"/>
                    <a:pt x="1660670" y="602647"/>
                    <a:pt x="1651581" y="593558"/>
                  </a:cubicBezTo>
                  <a:cubicBezTo>
                    <a:pt x="1630995" y="572972"/>
                    <a:pt x="1639734" y="583808"/>
                    <a:pt x="1624844" y="561474"/>
                  </a:cubicBezTo>
                  <a:cubicBezTo>
                    <a:pt x="1614618" y="530795"/>
                    <a:pt x="1626820" y="559430"/>
                    <a:pt x="1603455" y="529390"/>
                  </a:cubicBezTo>
                  <a:cubicBezTo>
                    <a:pt x="1595564" y="519244"/>
                    <a:pt x="1589195" y="508001"/>
                    <a:pt x="1582065" y="497306"/>
                  </a:cubicBezTo>
                  <a:cubicBezTo>
                    <a:pt x="1578500" y="491959"/>
                    <a:pt x="1575915" y="485808"/>
                    <a:pt x="1571371" y="481264"/>
                  </a:cubicBezTo>
                  <a:lnTo>
                    <a:pt x="1485813" y="395706"/>
                  </a:lnTo>
                  <a:cubicBezTo>
                    <a:pt x="1438948" y="348841"/>
                    <a:pt x="1498397" y="406193"/>
                    <a:pt x="1453728" y="368969"/>
                  </a:cubicBezTo>
                  <a:cubicBezTo>
                    <a:pt x="1447918" y="364128"/>
                    <a:pt x="1443655" y="357570"/>
                    <a:pt x="1437686" y="352927"/>
                  </a:cubicBezTo>
                  <a:cubicBezTo>
                    <a:pt x="1427540" y="345036"/>
                    <a:pt x="1405602" y="331537"/>
                    <a:pt x="1405602" y="331537"/>
                  </a:cubicBezTo>
                  <a:cubicBezTo>
                    <a:pt x="1400426" y="316009"/>
                    <a:pt x="1400869" y="312647"/>
                    <a:pt x="1389560" y="299453"/>
                  </a:cubicBezTo>
                  <a:cubicBezTo>
                    <a:pt x="1382998" y="291798"/>
                    <a:pt x="1374221" y="286130"/>
                    <a:pt x="1368171" y="278064"/>
                  </a:cubicBezTo>
                  <a:cubicBezTo>
                    <a:pt x="1363388" y="271687"/>
                    <a:pt x="1362524" y="262844"/>
                    <a:pt x="1357476" y="256674"/>
                  </a:cubicBezTo>
                  <a:cubicBezTo>
                    <a:pt x="1346302" y="243017"/>
                    <a:pt x="1332521" y="231720"/>
                    <a:pt x="1320044" y="219243"/>
                  </a:cubicBezTo>
                  <a:cubicBezTo>
                    <a:pt x="1294908" y="194107"/>
                    <a:pt x="1310304" y="207401"/>
                    <a:pt x="1271918" y="181811"/>
                  </a:cubicBezTo>
                  <a:cubicBezTo>
                    <a:pt x="1251185" y="167989"/>
                    <a:pt x="1261974" y="173149"/>
                    <a:pt x="1239834" y="165769"/>
                  </a:cubicBezTo>
                  <a:cubicBezTo>
                    <a:pt x="1207323" y="144094"/>
                    <a:pt x="1241867" y="164526"/>
                    <a:pt x="1202402" y="149727"/>
                  </a:cubicBezTo>
                  <a:cubicBezTo>
                    <a:pt x="1194938" y="146928"/>
                    <a:pt x="1188340" y="142172"/>
                    <a:pt x="1181013" y="139032"/>
                  </a:cubicBezTo>
                  <a:cubicBezTo>
                    <a:pt x="1175832" y="136812"/>
                    <a:pt x="1170318" y="135467"/>
                    <a:pt x="1164971" y="133685"/>
                  </a:cubicBezTo>
                  <a:cubicBezTo>
                    <a:pt x="1159623" y="130120"/>
                    <a:pt x="1154801" y="125600"/>
                    <a:pt x="1148928" y="122990"/>
                  </a:cubicBezTo>
                  <a:cubicBezTo>
                    <a:pt x="1138626" y="118411"/>
                    <a:pt x="1116844" y="112295"/>
                    <a:pt x="1116844" y="112295"/>
                  </a:cubicBezTo>
                  <a:cubicBezTo>
                    <a:pt x="1109714" y="106948"/>
                    <a:pt x="1103246" y="100581"/>
                    <a:pt x="1095455" y="96253"/>
                  </a:cubicBezTo>
                  <a:cubicBezTo>
                    <a:pt x="1078978" y="87099"/>
                    <a:pt x="1064950" y="84616"/>
                    <a:pt x="1047328" y="80211"/>
                  </a:cubicBezTo>
                  <a:cubicBezTo>
                    <a:pt x="1040198" y="74864"/>
                    <a:pt x="1033677" y="68591"/>
                    <a:pt x="1025939" y="64169"/>
                  </a:cubicBezTo>
                  <a:cubicBezTo>
                    <a:pt x="1019975" y="60761"/>
                    <a:pt x="993133" y="54631"/>
                    <a:pt x="988507" y="53474"/>
                  </a:cubicBezTo>
                  <a:cubicBezTo>
                    <a:pt x="959787" y="34327"/>
                    <a:pt x="965085" y="33795"/>
                    <a:pt x="940381" y="26737"/>
                  </a:cubicBezTo>
                  <a:cubicBezTo>
                    <a:pt x="933315" y="24718"/>
                    <a:pt x="926122" y="23172"/>
                    <a:pt x="918992" y="21390"/>
                  </a:cubicBezTo>
                  <a:cubicBezTo>
                    <a:pt x="911862" y="17825"/>
                    <a:pt x="904929" y="13835"/>
                    <a:pt x="897602" y="10695"/>
                  </a:cubicBezTo>
                  <a:cubicBezTo>
                    <a:pt x="883217" y="4530"/>
                    <a:pt x="870511" y="3138"/>
                    <a:pt x="854823" y="0"/>
                  </a:cubicBezTo>
                  <a:lnTo>
                    <a:pt x="608844" y="5348"/>
                  </a:lnTo>
                  <a:cubicBezTo>
                    <a:pt x="597605" y="5807"/>
                    <a:pt x="585063" y="15459"/>
                    <a:pt x="576760" y="21390"/>
                  </a:cubicBezTo>
                  <a:cubicBezTo>
                    <a:pt x="569508" y="26570"/>
                    <a:pt x="555371" y="37432"/>
                    <a:pt x="555371" y="37432"/>
                  </a:cubicBezTo>
                  <a:lnTo>
                    <a:pt x="566065" y="32085"/>
                  </a:lnTo>
                  <a:lnTo>
                    <a:pt x="624886" y="21390"/>
                  </a:lnTo>
                  <a:close/>
                </a:path>
              </a:pathLst>
            </a:cu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grpSp>
          <p:nvGrpSpPr>
            <p:cNvPr id="4" name="3 - Ομάδα"/>
            <p:cNvGrpSpPr/>
            <p:nvPr/>
          </p:nvGrpSpPr>
          <p:grpSpPr>
            <a:xfrm>
              <a:off x="6000760" y="1857364"/>
              <a:ext cx="2071702" cy="1857388"/>
              <a:chOff x="4857752" y="1928802"/>
              <a:chExt cx="2071702" cy="1857388"/>
            </a:xfrm>
          </p:grpSpPr>
          <p:sp>
            <p:nvSpPr>
              <p:cNvPr id="5" name="4 - Έλλειψη"/>
              <p:cNvSpPr/>
              <p:nvPr/>
            </p:nvSpPr>
            <p:spPr>
              <a:xfrm>
                <a:off x="5053018" y="2659853"/>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6" name="5 - Έλλειψη"/>
              <p:cNvSpPr/>
              <p:nvPr/>
            </p:nvSpPr>
            <p:spPr>
              <a:xfrm>
                <a:off x="5205418" y="2812253"/>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7" name="6 - Έλλειψη"/>
              <p:cNvSpPr/>
              <p:nvPr/>
            </p:nvSpPr>
            <p:spPr>
              <a:xfrm>
                <a:off x="5357818" y="2964653"/>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8" name="7 - Έλλειψη"/>
              <p:cNvSpPr/>
              <p:nvPr/>
            </p:nvSpPr>
            <p:spPr>
              <a:xfrm>
                <a:off x="5286380" y="2607463"/>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9" name="8 - Έλλειψη"/>
              <p:cNvSpPr/>
              <p:nvPr/>
            </p:nvSpPr>
            <p:spPr>
              <a:xfrm>
                <a:off x="5429256" y="2750339"/>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0" name="9 - Έλλειψη"/>
              <p:cNvSpPr/>
              <p:nvPr/>
            </p:nvSpPr>
            <p:spPr>
              <a:xfrm>
                <a:off x="5572132" y="2964653"/>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1" name="10 - Έλλειψη"/>
              <p:cNvSpPr/>
              <p:nvPr/>
            </p:nvSpPr>
            <p:spPr>
              <a:xfrm>
                <a:off x="5214942" y="2393149"/>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2" name="11 - Έλλειψη"/>
              <p:cNvSpPr/>
              <p:nvPr/>
            </p:nvSpPr>
            <p:spPr>
              <a:xfrm>
                <a:off x="5643570" y="2750339"/>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3" name="12 - Έλλειψη"/>
              <p:cNvSpPr/>
              <p:nvPr/>
            </p:nvSpPr>
            <p:spPr>
              <a:xfrm>
                <a:off x="5857884" y="2821777"/>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4" name="13 - Έλλειψη"/>
              <p:cNvSpPr/>
              <p:nvPr/>
            </p:nvSpPr>
            <p:spPr>
              <a:xfrm>
                <a:off x="5500694" y="2250273"/>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5" name="14 - Έλλειψη"/>
              <p:cNvSpPr/>
              <p:nvPr/>
            </p:nvSpPr>
            <p:spPr>
              <a:xfrm>
                <a:off x="5500694" y="2536025"/>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6" name="15 - Έλλειψη"/>
              <p:cNvSpPr/>
              <p:nvPr/>
            </p:nvSpPr>
            <p:spPr>
              <a:xfrm>
                <a:off x="5805494" y="2555073"/>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7" name="16 - Έλλειψη"/>
              <p:cNvSpPr/>
              <p:nvPr/>
            </p:nvSpPr>
            <p:spPr>
              <a:xfrm>
                <a:off x="6034102" y="2712243"/>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8" name="17 - Έλλειψη"/>
              <p:cNvSpPr/>
              <p:nvPr/>
            </p:nvSpPr>
            <p:spPr>
              <a:xfrm>
                <a:off x="5786446" y="2321711"/>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9" name="18 - Έλλειψη"/>
              <p:cNvSpPr/>
              <p:nvPr/>
            </p:nvSpPr>
            <p:spPr>
              <a:xfrm>
                <a:off x="6338902" y="3017043"/>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0" name="19 - Έλλειψη"/>
              <p:cNvSpPr/>
              <p:nvPr/>
            </p:nvSpPr>
            <p:spPr>
              <a:xfrm>
                <a:off x="6267464" y="2659853"/>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1" name="20 - Έλλειψη"/>
              <p:cNvSpPr/>
              <p:nvPr/>
            </p:nvSpPr>
            <p:spPr>
              <a:xfrm>
                <a:off x="6500826" y="2786058"/>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2" name="21 - Έλλειψη"/>
              <p:cNvSpPr/>
              <p:nvPr/>
            </p:nvSpPr>
            <p:spPr>
              <a:xfrm>
                <a:off x="6715140" y="3214686"/>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3" name="22 - Έλλειψη"/>
              <p:cNvSpPr/>
              <p:nvPr/>
            </p:nvSpPr>
            <p:spPr>
              <a:xfrm>
                <a:off x="6196026" y="2445539"/>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4" name="23 - Έλλειψη"/>
              <p:cNvSpPr/>
              <p:nvPr/>
            </p:nvSpPr>
            <p:spPr>
              <a:xfrm>
                <a:off x="6624654" y="2802729"/>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5" name="24 - Έλλειψη"/>
              <p:cNvSpPr/>
              <p:nvPr/>
            </p:nvSpPr>
            <p:spPr>
              <a:xfrm>
                <a:off x="5929322" y="2035959"/>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6" name="25 - Έλλειψη"/>
              <p:cNvSpPr/>
              <p:nvPr/>
            </p:nvSpPr>
            <p:spPr>
              <a:xfrm>
                <a:off x="6072198" y="2250273"/>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7" name="26 - Έλλειψη"/>
              <p:cNvSpPr/>
              <p:nvPr/>
            </p:nvSpPr>
            <p:spPr>
              <a:xfrm>
                <a:off x="6481778" y="2588415"/>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8" name="27 - Έλλειψη"/>
              <p:cNvSpPr/>
              <p:nvPr/>
            </p:nvSpPr>
            <p:spPr>
              <a:xfrm>
                <a:off x="5572132" y="3178967"/>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9" name="28 - Έλλειψη"/>
              <p:cNvSpPr/>
              <p:nvPr/>
            </p:nvSpPr>
            <p:spPr>
              <a:xfrm>
                <a:off x="5695960" y="3302795"/>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0" name="29 - Έλλειψη"/>
              <p:cNvSpPr/>
              <p:nvPr/>
            </p:nvSpPr>
            <p:spPr>
              <a:xfrm>
                <a:off x="5848360" y="3455195"/>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1" name="30 - Έλλειψη"/>
              <p:cNvSpPr/>
              <p:nvPr/>
            </p:nvSpPr>
            <p:spPr>
              <a:xfrm>
                <a:off x="6000760" y="3607595"/>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2" name="31 - Έλλειψη"/>
              <p:cNvSpPr/>
              <p:nvPr/>
            </p:nvSpPr>
            <p:spPr>
              <a:xfrm>
                <a:off x="5929322" y="3250405"/>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3" name="32 - Έλλειψη"/>
              <p:cNvSpPr/>
              <p:nvPr/>
            </p:nvSpPr>
            <p:spPr>
              <a:xfrm>
                <a:off x="6072198" y="3393281"/>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4" name="33 - Έλλειψη"/>
              <p:cNvSpPr/>
              <p:nvPr/>
            </p:nvSpPr>
            <p:spPr>
              <a:xfrm>
                <a:off x="5715008" y="2107397"/>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5" name="34 - Έλλειψη"/>
              <p:cNvSpPr/>
              <p:nvPr/>
            </p:nvSpPr>
            <p:spPr>
              <a:xfrm>
                <a:off x="5857884" y="3036091"/>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6" name="35 - Έλλειψη"/>
              <p:cNvSpPr/>
              <p:nvPr/>
            </p:nvSpPr>
            <p:spPr>
              <a:xfrm>
                <a:off x="6286512" y="3393281"/>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7" name="36 - Έλλειψη"/>
              <p:cNvSpPr/>
              <p:nvPr/>
            </p:nvSpPr>
            <p:spPr>
              <a:xfrm>
                <a:off x="6000760" y="2536025"/>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8" name="37 - Έλλειψη"/>
              <p:cNvSpPr/>
              <p:nvPr/>
            </p:nvSpPr>
            <p:spPr>
              <a:xfrm>
                <a:off x="6143636" y="2893215"/>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9" name="38 - Έλλειψη"/>
              <p:cNvSpPr/>
              <p:nvPr/>
            </p:nvSpPr>
            <p:spPr>
              <a:xfrm>
                <a:off x="6143636" y="3178967"/>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40" name="39 - Έλλειψη"/>
              <p:cNvSpPr/>
              <p:nvPr/>
            </p:nvSpPr>
            <p:spPr>
              <a:xfrm>
                <a:off x="6448436" y="3198015"/>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41" name="40 - Ευθύγραμμο βέλος σύνδεσης"/>
              <p:cNvCxnSpPr>
                <a:stCxn id="15" idx="0"/>
              </p:cNvCxnSpPr>
              <p:nvPr/>
            </p:nvCxnSpPr>
            <p:spPr>
              <a:xfrm rot="5400000" flipH="1" flipV="1">
                <a:off x="5447115" y="2411009"/>
                <a:ext cx="214314" cy="35719"/>
              </a:xfrm>
              <a:prstGeom prst="straightConnector1">
                <a:avLst/>
              </a:pr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41 - Ευθύγραμμο βέλος σύνδεσης"/>
              <p:cNvCxnSpPr>
                <a:endCxn id="14" idx="3"/>
              </p:cNvCxnSpPr>
              <p:nvPr/>
            </p:nvCxnSpPr>
            <p:spPr>
              <a:xfrm flipV="1">
                <a:off x="5286380" y="2311249"/>
                <a:ext cx="224776" cy="81900"/>
              </a:xfrm>
              <a:prstGeom prst="straightConnector1">
                <a:avLst/>
              </a:pr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42 - Ευθύγραμμο βέλος σύνδεσης"/>
              <p:cNvCxnSpPr/>
              <p:nvPr/>
            </p:nvCxnSpPr>
            <p:spPr>
              <a:xfrm>
                <a:off x="5929322" y="2893215"/>
                <a:ext cx="214314" cy="1588"/>
              </a:xfrm>
              <a:prstGeom prst="straightConnector1">
                <a:avLst/>
              </a:pr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43 - Ευθύγραμμο βέλος σύνδεσης"/>
              <p:cNvCxnSpPr/>
              <p:nvPr/>
            </p:nvCxnSpPr>
            <p:spPr>
              <a:xfrm rot="5400000">
                <a:off x="5572132" y="2178835"/>
                <a:ext cx="142876" cy="142876"/>
              </a:xfrm>
              <a:prstGeom prst="straightConnector1">
                <a:avLst/>
              </a:pr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44 - Ευθύγραμμο βέλος σύνδεσης"/>
              <p:cNvCxnSpPr>
                <a:stCxn id="18" idx="4"/>
                <a:endCxn id="16" idx="7"/>
              </p:cNvCxnSpPr>
              <p:nvPr/>
            </p:nvCxnSpPr>
            <p:spPr>
              <a:xfrm rot="16200000" flipH="1">
                <a:off x="5758124" y="2457189"/>
                <a:ext cx="172386" cy="44305"/>
              </a:xfrm>
              <a:prstGeom prst="straightConnector1">
                <a:avLst/>
              </a:pr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45 - Ορθογώνιο"/>
              <p:cNvSpPr/>
              <p:nvPr/>
            </p:nvSpPr>
            <p:spPr>
              <a:xfrm>
                <a:off x="4857752" y="1928802"/>
                <a:ext cx="2071702" cy="1857388"/>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grpSp>
      </p:grpSp>
      <p:grpSp>
        <p:nvGrpSpPr>
          <p:cNvPr id="3" name="Ομάδα 2" descr="κατανομή μορίων σε αέριο υλικό" title="Μοριακός όγκος (Vm) "/>
          <p:cNvGrpSpPr/>
          <p:nvPr/>
        </p:nvGrpSpPr>
        <p:grpSpPr>
          <a:xfrm>
            <a:off x="6588224" y="4065732"/>
            <a:ext cx="2358165" cy="2099571"/>
            <a:chOff x="6000760" y="4357694"/>
            <a:chExt cx="2071702" cy="1857388"/>
          </a:xfrm>
        </p:grpSpPr>
        <p:sp>
          <p:nvSpPr>
            <p:cNvPr id="100" name="99 - Ελεύθερη σχεδίαση"/>
            <p:cNvSpPr/>
            <p:nvPr/>
          </p:nvSpPr>
          <p:spPr>
            <a:xfrm>
              <a:off x="6143636" y="4429132"/>
              <a:ext cx="1770469" cy="1643073"/>
            </a:xfrm>
            <a:custGeom>
              <a:avLst/>
              <a:gdLst>
                <a:gd name="connsiteX0" fmla="*/ 624886 w 1683665"/>
                <a:gd name="connsiteY0" fmla="*/ 21390 h 1524000"/>
                <a:gd name="connsiteX1" fmla="*/ 582107 w 1683665"/>
                <a:gd name="connsiteY1" fmla="*/ 26737 h 1524000"/>
                <a:gd name="connsiteX2" fmla="*/ 560718 w 1683665"/>
                <a:gd name="connsiteY2" fmla="*/ 37432 h 1524000"/>
                <a:gd name="connsiteX3" fmla="*/ 539328 w 1683665"/>
                <a:gd name="connsiteY3" fmla="*/ 42779 h 1524000"/>
                <a:gd name="connsiteX4" fmla="*/ 517939 w 1683665"/>
                <a:gd name="connsiteY4" fmla="*/ 53474 h 1524000"/>
                <a:gd name="connsiteX5" fmla="*/ 480507 w 1683665"/>
                <a:gd name="connsiteY5" fmla="*/ 69516 h 1524000"/>
                <a:gd name="connsiteX6" fmla="*/ 464465 w 1683665"/>
                <a:gd name="connsiteY6" fmla="*/ 80211 h 1524000"/>
                <a:gd name="connsiteX7" fmla="*/ 448423 w 1683665"/>
                <a:gd name="connsiteY7" fmla="*/ 85558 h 1524000"/>
                <a:gd name="connsiteX8" fmla="*/ 405644 w 1683665"/>
                <a:gd name="connsiteY8" fmla="*/ 101600 h 1524000"/>
                <a:gd name="connsiteX9" fmla="*/ 384255 w 1683665"/>
                <a:gd name="connsiteY9" fmla="*/ 112295 h 1524000"/>
                <a:gd name="connsiteX10" fmla="*/ 368213 w 1683665"/>
                <a:gd name="connsiteY10" fmla="*/ 122990 h 1524000"/>
                <a:gd name="connsiteX11" fmla="*/ 336128 w 1683665"/>
                <a:gd name="connsiteY11" fmla="*/ 133685 h 1524000"/>
                <a:gd name="connsiteX12" fmla="*/ 304044 w 1683665"/>
                <a:gd name="connsiteY12" fmla="*/ 155074 h 1524000"/>
                <a:gd name="connsiteX13" fmla="*/ 293349 w 1683665"/>
                <a:gd name="connsiteY13" fmla="*/ 171116 h 1524000"/>
                <a:gd name="connsiteX14" fmla="*/ 277307 w 1683665"/>
                <a:gd name="connsiteY14" fmla="*/ 176464 h 1524000"/>
                <a:gd name="connsiteX15" fmla="*/ 261265 w 1683665"/>
                <a:gd name="connsiteY15" fmla="*/ 192506 h 1524000"/>
                <a:gd name="connsiteX16" fmla="*/ 239876 w 1683665"/>
                <a:gd name="connsiteY16" fmla="*/ 240632 h 1524000"/>
                <a:gd name="connsiteX17" fmla="*/ 213139 w 1683665"/>
                <a:gd name="connsiteY17" fmla="*/ 288758 h 1524000"/>
                <a:gd name="connsiteX18" fmla="*/ 181055 w 1683665"/>
                <a:gd name="connsiteY18" fmla="*/ 310148 h 1524000"/>
                <a:gd name="connsiteX19" fmla="*/ 143623 w 1683665"/>
                <a:gd name="connsiteY19" fmla="*/ 336885 h 1524000"/>
                <a:gd name="connsiteX20" fmla="*/ 127581 w 1683665"/>
                <a:gd name="connsiteY20" fmla="*/ 352927 h 1524000"/>
                <a:gd name="connsiteX21" fmla="*/ 106192 w 1683665"/>
                <a:gd name="connsiteY21" fmla="*/ 368969 h 1524000"/>
                <a:gd name="connsiteX22" fmla="*/ 74107 w 1683665"/>
                <a:gd name="connsiteY22" fmla="*/ 417095 h 1524000"/>
                <a:gd name="connsiteX23" fmla="*/ 58065 w 1683665"/>
                <a:gd name="connsiteY23" fmla="*/ 433137 h 1524000"/>
                <a:gd name="connsiteX24" fmla="*/ 47371 w 1683665"/>
                <a:gd name="connsiteY24" fmla="*/ 465222 h 1524000"/>
                <a:gd name="connsiteX25" fmla="*/ 36676 w 1683665"/>
                <a:gd name="connsiteY25" fmla="*/ 481264 h 1524000"/>
                <a:gd name="connsiteX26" fmla="*/ 25981 w 1683665"/>
                <a:gd name="connsiteY26" fmla="*/ 513348 h 1524000"/>
                <a:gd name="connsiteX27" fmla="*/ 20634 w 1683665"/>
                <a:gd name="connsiteY27" fmla="*/ 529390 h 1524000"/>
                <a:gd name="connsiteX28" fmla="*/ 9939 w 1683665"/>
                <a:gd name="connsiteY28" fmla="*/ 545432 h 1524000"/>
                <a:gd name="connsiteX29" fmla="*/ 9939 w 1683665"/>
                <a:gd name="connsiteY29" fmla="*/ 663074 h 1524000"/>
                <a:gd name="connsiteX30" fmla="*/ 20634 w 1683665"/>
                <a:gd name="connsiteY30" fmla="*/ 695158 h 1524000"/>
                <a:gd name="connsiteX31" fmla="*/ 42023 w 1683665"/>
                <a:gd name="connsiteY31" fmla="*/ 727243 h 1524000"/>
                <a:gd name="connsiteX32" fmla="*/ 52718 w 1683665"/>
                <a:gd name="connsiteY32" fmla="*/ 743285 h 1524000"/>
                <a:gd name="connsiteX33" fmla="*/ 74107 w 1683665"/>
                <a:gd name="connsiteY33" fmla="*/ 775369 h 1524000"/>
                <a:gd name="connsiteX34" fmla="*/ 79455 w 1683665"/>
                <a:gd name="connsiteY34" fmla="*/ 791411 h 1524000"/>
                <a:gd name="connsiteX35" fmla="*/ 95497 w 1683665"/>
                <a:gd name="connsiteY35" fmla="*/ 807453 h 1524000"/>
                <a:gd name="connsiteX36" fmla="*/ 106192 w 1683665"/>
                <a:gd name="connsiteY36" fmla="*/ 823495 h 1524000"/>
                <a:gd name="connsiteX37" fmla="*/ 122234 w 1683665"/>
                <a:gd name="connsiteY37" fmla="*/ 844885 h 1524000"/>
                <a:gd name="connsiteX38" fmla="*/ 138276 w 1683665"/>
                <a:gd name="connsiteY38" fmla="*/ 860927 h 1524000"/>
                <a:gd name="connsiteX39" fmla="*/ 165013 w 1683665"/>
                <a:gd name="connsiteY39" fmla="*/ 893011 h 1524000"/>
                <a:gd name="connsiteX40" fmla="*/ 197097 w 1683665"/>
                <a:gd name="connsiteY40" fmla="*/ 914400 h 1524000"/>
                <a:gd name="connsiteX41" fmla="*/ 229181 w 1683665"/>
                <a:gd name="connsiteY41" fmla="*/ 925095 h 1524000"/>
                <a:gd name="connsiteX42" fmla="*/ 234528 w 1683665"/>
                <a:gd name="connsiteY42" fmla="*/ 941137 h 1524000"/>
                <a:gd name="connsiteX43" fmla="*/ 266613 w 1683665"/>
                <a:gd name="connsiteY43" fmla="*/ 989264 h 1524000"/>
                <a:gd name="connsiteX44" fmla="*/ 282655 w 1683665"/>
                <a:gd name="connsiteY44" fmla="*/ 999958 h 1524000"/>
                <a:gd name="connsiteX45" fmla="*/ 320086 w 1683665"/>
                <a:gd name="connsiteY45" fmla="*/ 1037390 h 1524000"/>
                <a:gd name="connsiteX46" fmla="*/ 336128 w 1683665"/>
                <a:gd name="connsiteY46" fmla="*/ 1048085 h 1524000"/>
                <a:gd name="connsiteX47" fmla="*/ 357518 w 1683665"/>
                <a:gd name="connsiteY47" fmla="*/ 1080169 h 1524000"/>
                <a:gd name="connsiteX48" fmla="*/ 410992 w 1683665"/>
                <a:gd name="connsiteY48" fmla="*/ 1122948 h 1524000"/>
                <a:gd name="connsiteX49" fmla="*/ 410992 w 1683665"/>
                <a:gd name="connsiteY49" fmla="*/ 1122948 h 1524000"/>
                <a:gd name="connsiteX50" fmla="*/ 443076 w 1683665"/>
                <a:gd name="connsiteY50" fmla="*/ 1149685 h 1524000"/>
                <a:gd name="connsiteX51" fmla="*/ 464465 w 1683665"/>
                <a:gd name="connsiteY51" fmla="*/ 1181769 h 1524000"/>
                <a:gd name="connsiteX52" fmla="*/ 475160 w 1683665"/>
                <a:gd name="connsiteY52" fmla="*/ 1197811 h 1524000"/>
                <a:gd name="connsiteX53" fmla="*/ 491202 w 1683665"/>
                <a:gd name="connsiteY53" fmla="*/ 1213853 h 1524000"/>
                <a:gd name="connsiteX54" fmla="*/ 501897 w 1683665"/>
                <a:gd name="connsiteY54" fmla="*/ 1229895 h 1524000"/>
                <a:gd name="connsiteX55" fmla="*/ 517939 w 1683665"/>
                <a:gd name="connsiteY55" fmla="*/ 1251285 h 1524000"/>
                <a:gd name="connsiteX56" fmla="*/ 528634 w 1683665"/>
                <a:gd name="connsiteY56" fmla="*/ 1267327 h 1524000"/>
                <a:gd name="connsiteX57" fmla="*/ 582107 w 1683665"/>
                <a:gd name="connsiteY57" fmla="*/ 1315453 h 1524000"/>
                <a:gd name="connsiteX58" fmla="*/ 598149 w 1683665"/>
                <a:gd name="connsiteY58" fmla="*/ 1331495 h 1524000"/>
                <a:gd name="connsiteX59" fmla="*/ 614192 w 1683665"/>
                <a:gd name="connsiteY59" fmla="*/ 1342190 h 1524000"/>
                <a:gd name="connsiteX60" fmla="*/ 630234 w 1683665"/>
                <a:gd name="connsiteY60" fmla="*/ 1358232 h 1524000"/>
                <a:gd name="connsiteX61" fmla="*/ 656971 w 1683665"/>
                <a:gd name="connsiteY61" fmla="*/ 1390316 h 1524000"/>
                <a:gd name="connsiteX62" fmla="*/ 689055 w 1683665"/>
                <a:gd name="connsiteY62" fmla="*/ 1411706 h 1524000"/>
                <a:gd name="connsiteX63" fmla="*/ 705097 w 1683665"/>
                <a:gd name="connsiteY63" fmla="*/ 1422400 h 1524000"/>
                <a:gd name="connsiteX64" fmla="*/ 721139 w 1683665"/>
                <a:gd name="connsiteY64" fmla="*/ 1438443 h 1524000"/>
                <a:gd name="connsiteX65" fmla="*/ 742528 w 1683665"/>
                <a:gd name="connsiteY65" fmla="*/ 1454485 h 1524000"/>
                <a:gd name="connsiteX66" fmla="*/ 758571 w 1683665"/>
                <a:gd name="connsiteY66" fmla="*/ 1465179 h 1524000"/>
                <a:gd name="connsiteX67" fmla="*/ 774613 w 1683665"/>
                <a:gd name="connsiteY67" fmla="*/ 1481222 h 1524000"/>
                <a:gd name="connsiteX68" fmla="*/ 796002 w 1683665"/>
                <a:gd name="connsiteY68" fmla="*/ 1491916 h 1524000"/>
                <a:gd name="connsiteX69" fmla="*/ 838781 w 1683665"/>
                <a:gd name="connsiteY69" fmla="*/ 1502611 h 1524000"/>
                <a:gd name="connsiteX70" fmla="*/ 854823 w 1683665"/>
                <a:gd name="connsiteY70" fmla="*/ 1513306 h 1524000"/>
                <a:gd name="connsiteX71" fmla="*/ 908297 w 1683665"/>
                <a:gd name="connsiteY71" fmla="*/ 1518653 h 1524000"/>
                <a:gd name="connsiteX72" fmla="*/ 929686 w 1683665"/>
                <a:gd name="connsiteY72" fmla="*/ 1524000 h 1524000"/>
                <a:gd name="connsiteX73" fmla="*/ 1116844 w 1683665"/>
                <a:gd name="connsiteY73" fmla="*/ 1518653 h 1524000"/>
                <a:gd name="connsiteX74" fmla="*/ 1154276 w 1683665"/>
                <a:gd name="connsiteY74" fmla="*/ 1502611 h 1524000"/>
                <a:gd name="connsiteX75" fmla="*/ 1186360 w 1683665"/>
                <a:gd name="connsiteY75" fmla="*/ 1497264 h 1524000"/>
                <a:gd name="connsiteX76" fmla="*/ 1223792 w 1683665"/>
                <a:gd name="connsiteY76" fmla="*/ 1486569 h 1524000"/>
                <a:gd name="connsiteX77" fmla="*/ 1255876 w 1683665"/>
                <a:gd name="connsiteY77" fmla="*/ 1459832 h 1524000"/>
                <a:gd name="connsiteX78" fmla="*/ 1271918 w 1683665"/>
                <a:gd name="connsiteY78" fmla="*/ 1454485 h 1524000"/>
                <a:gd name="connsiteX79" fmla="*/ 1277265 w 1683665"/>
                <a:gd name="connsiteY79" fmla="*/ 1438443 h 1524000"/>
                <a:gd name="connsiteX80" fmla="*/ 1320044 w 1683665"/>
                <a:gd name="connsiteY80" fmla="*/ 1422400 h 1524000"/>
                <a:gd name="connsiteX81" fmla="*/ 1368171 w 1683665"/>
                <a:gd name="connsiteY81" fmla="*/ 1379622 h 1524000"/>
                <a:gd name="connsiteX82" fmla="*/ 1384213 w 1683665"/>
                <a:gd name="connsiteY82" fmla="*/ 1374274 h 1524000"/>
                <a:gd name="connsiteX83" fmla="*/ 1416297 w 1683665"/>
                <a:gd name="connsiteY83" fmla="*/ 1342190 h 1524000"/>
                <a:gd name="connsiteX84" fmla="*/ 1432339 w 1683665"/>
                <a:gd name="connsiteY84" fmla="*/ 1320800 h 1524000"/>
                <a:gd name="connsiteX85" fmla="*/ 1448381 w 1683665"/>
                <a:gd name="connsiteY85" fmla="*/ 1304758 h 1524000"/>
                <a:gd name="connsiteX86" fmla="*/ 1453728 w 1683665"/>
                <a:gd name="connsiteY86" fmla="*/ 1288716 h 1524000"/>
                <a:gd name="connsiteX87" fmla="*/ 1485813 w 1683665"/>
                <a:gd name="connsiteY87" fmla="*/ 1245937 h 1524000"/>
                <a:gd name="connsiteX88" fmla="*/ 1496507 w 1683665"/>
                <a:gd name="connsiteY88" fmla="*/ 1213853 h 1524000"/>
                <a:gd name="connsiteX89" fmla="*/ 1501855 w 1683665"/>
                <a:gd name="connsiteY89" fmla="*/ 1197811 h 1524000"/>
                <a:gd name="connsiteX90" fmla="*/ 1507202 w 1683665"/>
                <a:gd name="connsiteY90" fmla="*/ 1181769 h 1524000"/>
                <a:gd name="connsiteX91" fmla="*/ 1523244 w 1683665"/>
                <a:gd name="connsiteY91" fmla="*/ 1160379 h 1524000"/>
                <a:gd name="connsiteX92" fmla="*/ 1544634 w 1683665"/>
                <a:gd name="connsiteY92" fmla="*/ 1128295 h 1524000"/>
                <a:gd name="connsiteX93" fmla="*/ 1560676 w 1683665"/>
                <a:gd name="connsiteY93" fmla="*/ 1112253 h 1524000"/>
                <a:gd name="connsiteX94" fmla="*/ 1576718 w 1683665"/>
                <a:gd name="connsiteY94" fmla="*/ 1080169 h 1524000"/>
                <a:gd name="connsiteX95" fmla="*/ 1592760 w 1683665"/>
                <a:gd name="connsiteY95" fmla="*/ 1069474 h 1524000"/>
                <a:gd name="connsiteX96" fmla="*/ 1614149 w 1683665"/>
                <a:gd name="connsiteY96" fmla="*/ 1037390 h 1524000"/>
                <a:gd name="connsiteX97" fmla="*/ 1624844 w 1683665"/>
                <a:gd name="connsiteY97" fmla="*/ 1016000 h 1524000"/>
                <a:gd name="connsiteX98" fmla="*/ 1656928 w 1683665"/>
                <a:gd name="connsiteY98" fmla="*/ 962527 h 1524000"/>
                <a:gd name="connsiteX99" fmla="*/ 1662276 w 1683665"/>
                <a:gd name="connsiteY99" fmla="*/ 941137 h 1524000"/>
                <a:gd name="connsiteX100" fmla="*/ 1672971 w 1683665"/>
                <a:gd name="connsiteY100" fmla="*/ 919748 h 1524000"/>
                <a:gd name="connsiteX101" fmla="*/ 1683665 w 1683665"/>
                <a:gd name="connsiteY101" fmla="*/ 887664 h 1524000"/>
                <a:gd name="connsiteX102" fmla="*/ 1678318 w 1683665"/>
                <a:gd name="connsiteY102" fmla="*/ 641685 h 1524000"/>
                <a:gd name="connsiteX103" fmla="*/ 1672971 w 1683665"/>
                <a:gd name="connsiteY103" fmla="*/ 625643 h 1524000"/>
                <a:gd name="connsiteX104" fmla="*/ 1651581 w 1683665"/>
                <a:gd name="connsiteY104" fmla="*/ 593558 h 1524000"/>
                <a:gd name="connsiteX105" fmla="*/ 1624844 w 1683665"/>
                <a:gd name="connsiteY105" fmla="*/ 561474 h 1524000"/>
                <a:gd name="connsiteX106" fmla="*/ 1603455 w 1683665"/>
                <a:gd name="connsiteY106" fmla="*/ 529390 h 1524000"/>
                <a:gd name="connsiteX107" fmla="*/ 1582065 w 1683665"/>
                <a:gd name="connsiteY107" fmla="*/ 497306 h 1524000"/>
                <a:gd name="connsiteX108" fmla="*/ 1571371 w 1683665"/>
                <a:gd name="connsiteY108" fmla="*/ 481264 h 1524000"/>
                <a:gd name="connsiteX109" fmla="*/ 1485813 w 1683665"/>
                <a:gd name="connsiteY109" fmla="*/ 395706 h 1524000"/>
                <a:gd name="connsiteX110" fmla="*/ 1453728 w 1683665"/>
                <a:gd name="connsiteY110" fmla="*/ 368969 h 1524000"/>
                <a:gd name="connsiteX111" fmla="*/ 1437686 w 1683665"/>
                <a:gd name="connsiteY111" fmla="*/ 352927 h 1524000"/>
                <a:gd name="connsiteX112" fmla="*/ 1405602 w 1683665"/>
                <a:gd name="connsiteY112" fmla="*/ 331537 h 1524000"/>
                <a:gd name="connsiteX113" fmla="*/ 1389560 w 1683665"/>
                <a:gd name="connsiteY113" fmla="*/ 299453 h 1524000"/>
                <a:gd name="connsiteX114" fmla="*/ 1368171 w 1683665"/>
                <a:gd name="connsiteY114" fmla="*/ 278064 h 1524000"/>
                <a:gd name="connsiteX115" fmla="*/ 1357476 w 1683665"/>
                <a:gd name="connsiteY115" fmla="*/ 256674 h 1524000"/>
                <a:gd name="connsiteX116" fmla="*/ 1320044 w 1683665"/>
                <a:gd name="connsiteY116" fmla="*/ 219243 h 1524000"/>
                <a:gd name="connsiteX117" fmla="*/ 1271918 w 1683665"/>
                <a:gd name="connsiteY117" fmla="*/ 181811 h 1524000"/>
                <a:gd name="connsiteX118" fmla="*/ 1239834 w 1683665"/>
                <a:gd name="connsiteY118" fmla="*/ 165769 h 1524000"/>
                <a:gd name="connsiteX119" fmla="*/ 1202402 w 1683665"/>
                <a:gd name="connsiteY119" fmla="*/ 149727 h 1524000"/>
                <a:gd name="connsiteX120" fmla="*/ 1181013 w 1683665"/>
                <a:gd name="connsiteY120" fmla="*/ 139032 h 1524000"/>
                <a:gd name="connsiteX121" fmla="*/ 1164971 w 1683665"/>
                <a:gd name="connsiteY121" fmla="*/ 133685 h 1524000"/>
                <a:gd name="connsiteX122" fmla="*/ 1148928 w 1683665"/>
                <a:gd name="connsiteY122" fmla="*/ 122990 h 1524000"/>
                <a:gd name="connsiteX123" fmla="*/ 1116844 w 1683665"/>
                <a:gd name="connsiteY123" fmla="*/ 112295 h 1524000"/>
                <a:gd name="connsiteX124" fmla="*/ 1095455 w 1683665"/>
                <a:gd name="connsiteY124" fmla="*/ 96253 h 1524000"/>
                <a:gd name="connsiteX125" fmla="*/ 1047328 w 1683665"/>
                <a:gd name="connsiteY125" fmla="*/ 80211 h 1524000"/>
                <a:gd name="connsiteX126" fmla="*/ 1025939 w 1683665"/>
                <a:gd name="connsiteY126" fmla="*/ 64169 h 1524000"/>
                <a:gd name="connsiteX127" fmla="*/ 988507 w 1683665"/>
                <a:gd name="connsiteY127" fmla="*/ 53474 h 1524000"/>
                <a:gd name="connsiteX128" fmla="*/ 940381 w 1683665"/>
                <a:gd name="connsiteY128" fmla="*/ 26737 h 1524000"/>
                <a:gd name="connsiteX129" fmla="*/ 918992 w 1683665"/>
                <a:gd name="connsiteY129" fmla="*/ 21390 h 1524000"/>
                <a:gd name="connsiteX130" fmla="*/ 897602 w 1683665"/>
                <a:gd name="connsiteY130" fmla="*/ 10695 h 1524000"/>
                <a:gd name="connsiteX131" fmla="*/ 854823 w 1683665"/>
                <a:gd name="connsiteY131" fmla="*/ 0 h 1524000"/>
                <a:gd name="connsiteX132" fmla="*/ 608844 w 1683665"/>
                <a:gd name="connsiteY132" fmla="*/ 5348 h 1524000"/>
                <a:gd name="connsiteX133" fmla="*/ 576760 w 1683665"/>
                <a:gd name="connsiteY133" fmla="*/ 21390 h 1524000"/>
                <a:gd name="connsiteX134" fmla="*/ 555371 w 1683665"/>
                <a:gd name="connsiteY134" fmla="*/ 37432 h 1524000"/>
                <a:gd name="connsiteX135" fmla="*/ 566065 w 1683665"/>
                <a:gd name="connsiteY135" fmla="*/ 32085 h 1524000"/>
                <a:gd name="connsiteX136" fmla="*/ 624886 w 1683665"/>
                <a:gd name="connsiteY136" fmla="*/ 21390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1683665" h="1524000">
                  <a:moveTo>
                    <a:pt x="624886" y="21390"/>
                  </a:moveTo>
                  <a:cubicBezTo>
                    <a:pt x="610626" y="23172"/>
                    <a:pt x="596049" y="23252"/>
                    <a:pt x="582107" y="26737"/>
                  </a:cubicBezTo>
                  <a:cubicBezTo>
                    <a:pt x="574374" y="28670"/>
                    <a:pt x="568182" y="34633"/>
                    <a:pt x="560718" y="37432"/>
                  </a:cubicBezTo>
                  <a:cubicBezTo>
                    <a:pt x="553837" y="40013"/>
                    <a:pt x="546458" y="40997"/>
                    <a:pt x="539328" y="42779"/>
                  </a:cubicBezTo>
                  <a:cubicBezTo>
                    <a:pt x="532198" y="46344"/>
                    <a:pt x="525266" y="50334"/>
                    <a:pt x="517939" y="53474"/>
                  </a:cubicBezTo>
                  <a:cubicBezTo>
                    <a:pt x="487947" y="66329"/>
                    <a:pt x="515973" y="49251"/>
                    <a:pt x="480507" y="69516"/>
                  </a:cubicBezTo>
                  <a:cubicBezTo>
                    <a:pt x="474927" y="72704"/>
                    <a:pt x="470213" y="77337"/>
                    <a:pt x="464465" y="80211"/>
                  </a:cubicBezTo>
                  <a:cubicBezTo>
                    <a:pt x="459424" y="82732"/>
                    <a:pt x="453604" y="83338"/>
                    <a:pt x="448423" y="85558"/>
                  </a:cubicBezTo>
                  <a:cubicBezTo>
                    <a:pt x="409274" y="102336"/>
                    <a:pt x="445081" y="91742"/>
                    <a:pt x="405644" y="101600"/>
                  </a:cubicBezTo>
                  <a:cubicBezTo>
                    <a:pt x="398514" y="105165"/>
                    <a:pt x="391176" y="108340"/>
                    <a:pt x="384255" y="112295"/>
                  </a:cubicBezTo>
                  <a:cubicBezTo>
                    <a:pt x="378675" y="115484"/>
                    <a:pt x="374086" y="120380"/>
                    <a:pt x="368213" y="122990"/>
                  </a:cubicBezTo>
                  <a:cubicBezTo>
                    <a:pt x="357911" y="127569"/>
                    <a:pt x="346823" y="130120"/>
                    <a:pt x="336128" y="133685"/>
                  </a:cubicBezTo>
                  <a:cubicBezTo>
                    <a:pt x="323934" y="137750"/>
                    <a:pt x="304044" y="155074"/>
                    <a:pt x="304044" y="155074"/>
                  </a:cubicBezTo>
                  <a:cubicBezTo>
                    <a:pt x="300479" y="160421"/>
                    <a:pt x="298367" y="167101"/>
                    <a:pt x="293349" y="171116"/>
                  </a:cubicBezTo>
                  <a:cubicBezTo>
                    <a:pt x="288948" y="174637"/>
                    <a:pt x="281997" y="173337"/>
                    <a:pt x="277307" y="176464"/>
                  </a:cubicBezTo>
                  <a:cubicBezTo>
                    <a:pt x="271015" y="180659"/>
                    <a:pt x="266612" y="187159"/>
                    <a:pt x="261265" y="192506"/>
                  </a:cubicBezTo>
                  <a:cubicBezTo>
                    <a:pt x="233681" y="275262"/>
                    <a:pt x="265295" y="189798"/>
                    <a:pt x="239876" y="240632"/>
                  </a:cubicBezTo>
                  <a:cubicBezTo>
                    <a:pt x="230124" y="260134"/>
                    <a:pt x="238427" y="271899"/>
                    <a:pt x="213139" y="288758"/>
                  </a:cubicBezTo>
                  <a:lnTo>
                    <a:pt x="181055" y="310148"/>
                  </a:lnTo>
                  <a:cubicBezTo>
                    <a:pt x="168362" y="318610"/>
                    <a:pt x="155227" y="326939"/>
                    <a:pt x="143623" y="336885"/>
                  </a:cubicBezTo>
                  <a:cubicBezTo>
                    <a:pt x="137881" y="341806"/>
                    <a:pt x="133323" y="348006"/>
                    <a:pt x="127581" y="352927"/>
                  </a:cubicBezTo>
                  <a:cubicBezTo>
                    <a:pt x="120814" y="358727"/>
                    <a:pt x="112113" y="362308"/>
                    <a:pt x="106192" y="368969"/>
                  </a:cubicBezTo>
                  <a:lnTo>
                    <a:pt x="74107" y="417095"/>
                  </a:lnTo>
                  <a:cubicBezTo>
                    <a:pt x="69912" y="423387"/>
                    <a:pt x="63412" y="427790"/>
                    <a:pt x="58065" y="433137"/>
                  </a:cubicBezTo>
                  <a:cubicBezTo>
                    <a:pt x="54500" y="443832"/>
                    <a:pt x="53625" y="455842"/>
                    <a:pt x="47371" y="465222"/>
                  </a:cubicBezTo>
                  <a:cubicBezTo>
                    <a:pt x="43806" y="470569"/>
                    <a:pt x="39286" y="475391"/>
                    <a:pt x="36676" y="481264"/>
                  </a:cubicBezTo>
                  <a:cubicBezTo>
                    <a:pt x="32097" y="491566"/>
                    <a:pt x="29546" y="502653"/>
                    <a:pt x="25981" y="513348"/>
                  </a:cubicBezTo>
                  <a:cubicBezTo>
                    <a:pt x="24199" y="518695"/>
                    <a:pt x="23761" y="524700"/>
                    <a:pt x="20634" y="529390"/>
                  </a:cubicBezTo>
                  <a:lnTo>
                    <a:pt x="9939" y="545432"/>
                  </a:lnTo>
                  <a:cubicBezTo>
                    <a:pt x="1380" y="596788"/>
                    <a:pt x="0" y="590189"/>
                    <a:pt x="9939" y="663074"/>
                  </a:cubicBezTo>
                  <a:cubicBezTo>
                    <a:pt x="11462" y="674244"/>
                    <a:pt x="14381" y="685778"/>
                    <a:pt x="20634" y="695158"/>
                  </a:cubicBezTo>
                  <a:lnTo>
                    <a:pt x="42023" y="727243"/>
                  </a:lnTo>
                  <a:lnTo>
                    <a:pt x="52718" y="743285"/>
                  </a:lnTo>
                  <a:cubicBezTo>
                    <a:pt x="65431" y="781426"/>
                    <a:pt x="47405" y="735317"/>
                    <a:pt x="74107" y="775369"/>
                  </a:cubicBezTo>
                  <a:cubicBezTo>
                    <a:pt x="77234" y="780059"/>
                    <a:pt x="76328" y="786721"/>
                    <a:pt x="79455" y="791411"/>
                  </a:cubicBezTo>
                  <a:cubicBezTo>
                    <a:pt x="83650" y="797703"/>
                    <a:pt x="90656" y="801644"/>
                    <a:pt x="95497" y="807453"/>
                  </a:cubicBezTo>
                  <a:cubicBezTo>
                    <a:pt x="99611" y="812390"/>
                    <a:pt x="102457" y="818265"/>
                    <a:pt x="106192" y="823495"/>
                  </a:cubicBezTo>
                  <a:cubicBezTo>
                    <a:pt x="111372" y="830747"/>
                    <a:pt x="116434" y="838118"/>
                    <a:pt x="122234" y="844885"/>
                  </a:cubicBezTo>
                  <a:cubicBezTo>
                    <a:pt x="127155" y="850627"/>
                    <a:pt x="133435" y="855118"/>
                    <a:pt x="138276" y="860927"/>
                  </a:cubicBezTo>
                  <a:cubicBezTo>
                    <a:pt x="154536" y="880439"/>
                    <a:pt x="142814" y="875745"/>
                    <a:pt x="165013" y="893011"/>
                  </a:cubicBezTo>
                  <a:cubicBezTo>
                    <a:pt x="175159" y="900902"/>
                    <a:pt x="186402" y="907270"/>
                    <a:pt x="197097" y="914400"/>
                  </a:cubicBezTo>
                  <a:cubicBezTo>
                    <a:pt x="206477" y="920653"/>
                    <a:pt x="229181" y="925095"/>
                    <a:pt x="229181" y="925095"/>
                  </a:cubicBezTo>
                  <a:cubicBezTo>
                    <a:pt x="230963" y="930442"/>
                    <a:pt x="231791" y="936210"/>
                    <a:pt x="234528" y="941137"/>
                  </a:cubicBezTo>
                  <a:cubicBezTo>
                    <a:pt x="234532" y="941144"/>
                    <a:pt x="261263" y="981239"/>
                    <a:pt x="266613" y="989264"/>
                  </a:cubicBezTo>
                  <a:cubicBezTo>
                    <a:pt x="270178" y="994611"/>
                    <a:pt x="277308" y="996393"/>
                    <a:pt x="282655" y="999958"/>
                  </a:cubicBezTo>
                  <a:cubicBezTo>
                    <a:pt x="292066" y="1028194"/>
                    <a:pt x="283312" y="1012873"/>
                    <a:pt x="320086" y="1037390"/>
                  </a:cubicBezTo>
                  <a:lnTo>
                    <a:pt x="336128" y="1048085"/>
                  </a:lnTo>
                  <a:cubicBezTo>
                    <a:pt x="343258" y="1058780"/>
                    <a:pt x="346022" y="1074421"/>
                    <a:pt x="357518" y="1080169"/>
                  </a:cubicBezTo>
                  <a:cubicBezTo>
                    <a:pt x="392435" y="1097628"/>
                    <a:pt x="373270" y="1085228"/>
                    <a:pt x="410992" y="1122948"/>
                  </a:cubicBezTo>
                  <a:lnTo>
                    <a:pt x="410992" y="1122948"/>
                  </a:lnTo>
                  <a:cubicBezTo>
                    <a:pt x="425251" y="1132454"/>
                    <a:pt x="431992" y="1135433"/>
                    <a:pt x="443076" y="1149685"/>
                  </a:cubicBezTo>
                  <a:cubicBezTo>
                    <a:pt x="450967" y="1159831"/>
                    <a:pt x="457335" y="1171074"/>
                    <a:pt x="464465" y="1181769"/>
                  </a:cubicBezTo>
                  <a:cubicBezTo>
                    <a:pt x="468030" y="1187116"/>
                    <a:pt x="470616" y="1193267"/>
                    <a:pt x="475160" y="1197811"/>
                  </a:cubicBezTo>
                  <a:cubicBezTo>
                    <a:pt x="480507" y="1203158"/>
                    <a:pt x="486361" y="1208044"/>
                    <a:pt x="491202" y="1213853"/>
                  </a:cubicBezTo>
                  <a:cubicBezTo>
                    <a:pt x="495316" y="1218790"/>
                    <a:pt x="498162" y="1224665"/>
                    <a:pt x="501897" y="1229895"/>
                  </a:cubicBezTo>
                  <a:cubicBezTo>
                    <a:pt x="507077" y="1237147"/>
                    <a:pt x="512759" y="1244033"/>
                    <a:pt x="517939" y="1251285"/>
                  </a:cubicBezTo>
                  <a:cubicBezTo>
                    <a:pt x="521674" y="1256515"/>
                    <a:pt x="524364" y="1262524"/>
                    <a:pt x="528634" y="1267327"/>
                  </a:cubicBezTo>
                  <a:cubicBezTo>
                    <a:pt x="571840" y="1315934"/>
                    <a:pt x="545778" y="1284314"/>
                    <a:pt x="582107" y="1315453"/>
                  </a:cubicBezTo>
                  <a:cubicBezTo>
                    <a:pt x="587849" y="1320374"/>
                    <a:pt x="592339" y="1326654"/>
                    <a:pt x="598149" y="1331495"/>
                  </a:cubicBezTo>
                  <a:cubicBezTo>
                    <a:pt x="603086" y="1335609"/>
                    <a:pt x="609255" y="1338076"/>
                    <a:pt x="614192" y="1342190"/>
                  </a:cubicBezTo>
                  <a:cubicBezTo>
                    <a:pt x="620002" y="1347031"/>
                    <a:pt x="625393" y="1352422"/>
                    <a:pt x="630234" y="1358232"/>
                  </a:cubicBezTo>
                  <a:cubicBezTo>
                    <a:pt x="646498" y="1377750"/>
                    <a:pt x="634765" y="1373045"/>
                    <a:pt x="656971" y="1390316"/>
                  </a:cubicBezTo>
                  <a:cubicBezTo>
                    <a:pt x="667117" y="1398207"/>
                    <a:pt x="678360" y="1404576"/>
                    <a:pt x="689055" y="1411706"/>
                  </a:cubicBezTo>
                  <a:cubicBezTo>
                    <a:pt x="694402" y="1415271"/>
                    <a:pt x="700553" y="1417856"/>
                    <a:pt x="705097" y="1422400"/>
                  </a:cubicBezTo>
                  <a:cubicBezTo>
                    <a:pt x="710444" y="1427748"/>
                    <a:pt x="715397" y="1433521"/>
                    <a:pt x="721139" y="1438443"/>
                  </a:cubicBezTo>
                  <a:cubicBezTo>
                    <a:pt x="727905" y="1444243"/>
                    <a:pt x="735276" y="1449305"/>
                    <a:pt x="742528" y="1454485"/>
                  </a:cubicBezTo>
                  <a:cubicBezTo>
                    <a:pt x="747758" y="1458220"/>
                    <a:pt x="753634" y="1461065"/>
                    <a:pt x="758571" y="1465179"/>
                  </a:cubicBezTo>
                  <a:cubicBezTo>
                    <a:pt x="764381" y="1470020"/>
                    <a:pt x="768459" y="1476826"/>
                    <a:pt x="774613" y="1481222"/>
                  </a:cubicBezTo>
                  <a:cubicBezTo>
                    <a:pt x="781099" y="1485855"/>
                    <a:pt x="788675" y="1488776"/>
                    <a:pt x="796002" y="1491916"/>
                  </a:cubicBezTo>
                  <a:cubicBezTo>
                    <a:pt x="810394" y="1498084"/>
                    <a:pt x="823080" y="1499471"/>
                    <a:pt x="838781" y="1502611"/>
                  </a:cubicBezTo>
                  <a:cubicBezTo>
                    <a:pt x="844128" y="1506176"/>
                    <a:pt x="848561" y="1511861"/>
                    <a:pt x="854823" y="1513306"/>
                  </a:cubicBezTo>
                  <a:cubicBezTo>
                    <a:pt x="872278" y="1517334"/>
                    <a:pt x="890563" y="1516120"/>
                    <a:pt x="908297" y="1518653"/>
                  </a:cubicBezTo>
                  <a:cubicBezTo>
                    <a:pt x="915572" y="1519692"/>
                    <a:pt x="922556" y="1522218"/>
                    <a:pt x="929686" y="1524000"/>
                  </a:cubicBezTo>
                  <a:cubicBezTo>
                    <a:pt x="992072" y="1522218"/>
                    <a:pt x="1054514" y="1521849"/>
                    <a:pt x="1116844" y="1518653"/>
                  </a:cubicBezTo>
                  <a:cubicBezTo>
                    <a:pt x="1154954" y="1516699"/>
                    <a:pt x="1122950" y="1513053"/>
                    <a:pt x="1154276" y="1502611"/>
                  </a:cubicBezTo>
                  <a:cubicBezTo>
                    <a:pt x="1164562" y="1499182"/>
                    <a:pt x="1175728" y="1499390"/>
                    <a:pt x="1186360" y="1497264"/>
                  </a:cubicBezTo>
                  <a:cubicBezTo>
                    <a:pt x="1203137" y="1493909"/>
                    <a:pt x="1208509" y="1491663"/>
                    <a:pt x="1223792" y="1486569"/>
                  </a:cubicBezTo>
                  <a:cubicBezTo>
                    <a:pt x="1235617" y="1474744"/>
                    <a:pt x="1240988" y="1467276"/>
                    <a:pt x="1255876" y="1459832"/>
                  </a:cubicBezTo>
                  <a:cubicBezTo>
                    <a:pt x="1260917" y="1457311"/>
                    <a:pt x="1266571" y="1456267"/>
                    <a:pt x="1271918" y="1454485"/>
                  </a:cubicBezTo>
                  <a:cubicBezTo>
                    <a:pt x="1273700" y="1449138"/>
                    <a:pt x="1273744" y="1442844"/>
                    <a:pt x="1277265" y="1438443"/>
                  </a:cubicBezTo>
                  <a:cubicBezTo>
                    <a:pt x="1287756" y="1425329"/>
                    <a:pt x="1305551" y="1425299"/>
                    <a:pt x="1320044" y="1422400"/>
                  </a:cubicBezTo>
                  <a:cubicBezTo>
                    <a:pt x="1348671" y="1403317"/>
                    <a:pt x="1331542" y="1416250"/>
                    <a:pt x="1368171" y="1379622"/>
                  </a:cubicBezTo>
                  <a:cubicBezTo>
                    <a:pt x="1372157" y="1375636"/>
                    <a:pt x="1378866" y="1376057"/>
                    <a:pt x="1384213" y="1374274"/>
                  </a:cubicBezTo>
                  <a:lnTo>
                    <a:pt x="1416297" y="1342190"/>
                  </a:lnTo>
                  <a:cubicBezTo>
                    <a:pt x="1422599" y="1335888"/>
                    <a:pt x="1426539" y="1327567"/>
                    <a:pt x="1432339" y="1320800"/>
                  </a:cubicBezTo>
                  <a:cubicBezTo>
                    <a:pt x="1437260" y="1315058"/>
                    <a:pt x="1443034" y="1310105"/>
                    <a:pt x="1448381" y="1304758"/>
                  </a:cubicBezTo>
                  <a:cubicBezTo>
                    <a:pt x="1450163" y="1299411"/>
                    <a:pt x="1450601" y="1293406"/>
                    <a:pt x="1453728" y="1288716"/>
                  </a:cubicBezTo>
                  <a:cubicBezTo>
                    <a:pt x="1482778" y="1245143"/>
                    <a:pt x="1458105" y="1306896"/>
                    <a:pt x="1485813" y="1245937"/>
                  </a:cubicBezTo>
                  <a:cubicBezTo>
                    <a:pt x="1490478" y="1235674"/>
                    <a:pt x="1492942" y="1224548"/>
                    <a:pt x="1496507" y="1213853"/>
                  </a:cubicBezTo>
                  <a:lnTo>
                    <a:pt x="1501855" y="1197811"/>
                  </a:lnTo>
                  <a:cubicBezTo>
                    <a:pt x="1503637" y="1192464"/>
                    <a:pt x="1503820" y="1186278"/>
                    <a:pt x="1507202" y="1181769"/>
                  </a:cubicBezTo>
                  <a:cubicBezTo>
                    <a:pt x="1512549" y="1174639"/>
                    <a:pt x="1518133" y="1167680"/>
                    <a:pt x="1523244" y="1160379"/>
                  </a:cubicBezTo>
                  <a:cubicBezTo>
                    <a:pt x="1530615" y="1149849"/>
                    <a:pt x="1535545" y="1137384"/>
                    <a:pt x="1544634" y="1128295"/>
                  </a:cubicBezTo>
                  <a:lnTo>
                    <a:pt x="1560676" y="1112253"/>
                  </a:lnTo>
                  <a:cubicBezTo>
                    <a:pt x="1565025" y="1099205"/>
                    <a:pt x="1566351" y="1090536"/>
                    <a:pt x="1576718" y="1080169"/>
                  </a:cubicBezTo>
                  <a:cubicBezTo>
                    <a:pt x="1581262" y="1075625"/>
                    <a:pt x="1587413" y="1073039"/>
                    <a:pt x="1592760" y="1069474"/>
                  </a:cubicBezTo>
                  <a:cubicBezTo>
                    <a:pt x="1599890" y="1058779"/>
                    <a:pt x="1608401" y="1048886"/>
                    <a:pt x="1614149" y="1037390"/>
                  </a:cubicBezTo>
                  <a:cubicBezTo>
                    <a:pt x="1617714" y="1030260"/>
                    <a:pt x="1620743" y="1022836"/>
                    <a:pt x="1624844" y="1016000"/>
                  </a:cubicBezTo>
                  <a:cubicBezTo>
                    <a:pt x="1637285" y="995265"/>
                    <a:pt x="1648778" y="984262"/>
                    <a:pt x="1656928" y="962527"/>
                  </a:cubicBezTo>
                  <a:cubicBezTo>
                    <a:pt x="1659509" y="955645"/>
                    <a:pt x="1659695" y="948018"/>
                    <a:pt x="1662276" y="941137"/>
                  </a:cubicBezTo>
                  <a:cubicBezTo>
                    <a:pt x="1665075" y="933673"/>
                    <a:pt x="1670011" y="927149"/>
                    <a:pt x="1672971" y="919748"/>
                  </a:cubicBezTo>
                  <a:cubicBezTo>
                    <a:pt x="1677158" y="909281"/>
                    <a:pt x="1683665" y="887664"/>
                    <a:pt x="1683665" y="887664"/>
                  </a:cubicBezTo>
                  <a:cubicBezTo>
                    <a:pt x="1681883" y="805671"/>
                    <a:pt x="1681662" y="723629"/>
                    <a:pt x="1678318" y="641685"/>
                  </a:cubicBezTo>
                  <a:cubicBezTo>
                    <a:pt x="1678088" y="636053"/>
                    <a:pt x="1675708" y="630570"/>
                    <a:pt x="1672971" y="625643"/>
                  </a:cubicBezTo>
                  <a:cubicBezTo>
                    <a:pt x="1666729" y="614407"/>
                    <a:pt x="1660670" y="602647"/>
                    <a:pt x="1651581" y="593558"/>
                  </a:cubicBezTo>
                  <a:cubicBezTo>
                    <a:pt x="1630995" y="572972"/>
                    <a:pt x="1639734" y="583808"/>
                    <a:pt x="1624844" y="561474"/>
                  </a:cubicBezTo>
                  <a:cubicBezTo>
                    <a:pt x="1614618" y="530795"/>
                    <a:pt x="1626820" y="559430"/>
                    <a:pt x="1603455" y="529390"/>
                  </a:cubicBezTo>
                  <a:cubicBezTo>
                    <a:pt x="1595564" y="519244"/>
                    <a:pt x="1589195" y="508001"/>
                    <a:pt x="1582065" y="497306"/>
                  </a:cubicBezTo>
                  <a:cubicBezTo>
                    <a:pt x="1578500" y="491959"/>
                    <a:pt x="1575915" y="485808"/>
                    <a:pt x="1571371" y="481264"/>
                  </a:cubicBezTo>
                  <a:lnTo>
                    <a:pt x="1485813" y="395706"/>
                  </a:lnTo>
                  <a:cubicBezTo>
                    <a:pt x="1438948" y="348841"/>
                    <a:pt x="1498397" y="406193"/>
                    <a:pt x="1453728" y="368969"/>
                  </a:cubicBezTo>
                  <a:cubicBezTo>
                    <a:pt x="1447918" y="364128"/>
                    <a:pt x="1443655" y="357570"/>
                    <a:pt x="1437686" y="352927"/>
                  </a:cubicBezTo>
                  <a:cubicBezTo>
                    <a:pt x="1427540" y="345036"/>
                    <a:pt x="1405602" y="331537"/>
                    <a:pt x="1405602" y="331537"/>
                  </a:cubicBezTo>
                  <a:cubicBezTo>
                    <a:pt x="1400426" y="316009"/>
                    <a:pt x="1400869" y="312647"/>
                    <a:pt x="1389560" y="299453"/>
                  </a:cubicBezTo>
                  <a:cubicBezTo>
                    <a:pt x="1382998" y="291798"/>
                    <a:pt x="1374221" y="286130"/>
                    <a:pt x="1368171" y="278064"/>
                  </a:cubicBezTo>
                  <a:cubicBezTo>
                    <a:pt x="1363388" y="271687"/>
                    <a:pt x="1362524" y="262844"/>
                    <a:pt x="1357476" y="256674"/>
                  </a:cubicBezTo>
                  <a:cubicBezTo>
                    <a:pt x="1346302" y="243017"/>
                    <a:pt x="1332521" y="231720"/>
                    <a:pt x="1320044" y="219243"/>
                  </a:cubicBezTo>
                  <a:cubicBezTo>
                    <a:pt x="1294908" y="194107"/>
                    <a:pt x="1310304" y="207401"/>
                    <a:pt x="1271918" y="181811"/>
                  </a:cubicBezTo>
                  <a:cubicBezTo>
                    <a:pt x="1251185" y="167989"/>
                    <a:pt x="1261974" y="173149"/>
                    <a:pt x="1239834" y="165769"/>
                  </a:cubicBezTo>
                  <a:cubicBezTo>
                    <a:pt x="1207323" y="144094"/>
                    <a:pt x="1241867" y="164526"/>
                    <a:pt x="1202402" y="149727"/>
                  </a:cubicBezTo>
                  <a:cubicBezTo>
                    <a:pt x="1194938" y="146928"/>
                    <a:pt x="1188340" y="142172"/>
                    <a:pt x="1181013" y="139032"/>
                  </a:cubicBezTo>
                  <a:cubicBezTo>
                    <a:pt x="1175832" y="136812"/>
                    <a:pt x="1170318" y="135467"/>
                    <a:pt x="1164971" y="133685"/>
                  </a:cubicBezTo>
                  <a:cubicBezTo>
                    <a:pt x="1159623" y="130120"/>
                    <a:pt x="1154801" y="125600"/>
                    <a:pt x="1148928" y="122990"/>
                  </a:cubicBezTo>
                  <a:cubicBezTo>
                    <a:pt x="1138626" y="118411"/>
                    <a:pt x="1116844" y="112295"/>
                    <a:pt x="1116844" y="112295"/>
                  </a:cubicBezTo>
                  <a:cubicBezTo>
                    <a:pt x="1109714" y="106948"/>
                    <a:pt x="1103246" y="100581"/>
                    <a:pt x="1095455" y="96253"/>
                  </a:cubicBezTo>
                  <a:cubicBezTo>
                    <a:pt x="1078978" y="87099"/>
                    <a:pt x="1064950" y="84616"/>
                    <a:pt x="1047328" y="80211"/>
                  </a:cubicBezTo>
                  <a:cubicBezTo>
                    <a:pt x="1040198" y="74864"/>
                    <a:pt x="1033677" y="68591"/>
                    <a:pt x="1025939" y="64169"/>
                  </a:cubicBezTo>
                  <a:cubicBezTo>
                    <a:pt x="1019975" y="60761"/>
                    <a:pt x="993133" y="54631"/>
                    <a:pt x="988507" y="53474"/>
                  </a:cubicBezTo>
                  <a:cubicBezTo>
                    <a:pt x="959787" y="34327"/>
                    <a:pt x="965085" y="33795"/>
                    <a:pt x="940381" y="26737"/>
                  </a:cubicBezTo>
                  <a:cubicBezTo>
                    <a:pt x="933315" y="24718"/>
                    <a:pt x="926122" y="23172"/>
                    <a:pt x="918992" y="21390"/>
                  </a:cubicBezTo>
                  <a:cubicBezTo>
                    <a:pt x="911862" y="17825"/>
                    <a:pt x="904929" y="13835"/>
                    <a:pt x="897602" y="10695"/>
                  </a:cubicBezTo>
                  <a:cubicBezTo>
                    <a:pt x="883217" y="4530"/>
                    <a:pt x="870511" y="3138"/>
                    <a:pt x="854823" y="0"/>
                  </a:cubicBezTo>
                  <a:lnTo>
                    <a:pt x="608844" y="5348"/>
                  </a:lnTo>
                  <a:cubicBezTo>
                    <a:pt x="597605" y="5807"/>
                    <a:pt x="585063" y="15459"/>
                    <a:pt x="576760" y="21390"/>
                  </a:cubicBezTo>
                  <a:cubicBezTo>
                    <a:pt x="569508" y="26570"/>
                    <a:pt x="555371" y="37432"/>
                    <a:pt x="555371" y="37432"/>
                  </a:cubicBezTo>
                  <a:lnTo>
                    <a:pt x="566065" y="32085"/>
                  </a:lnTo>
                  <a:lnTo>
                    <a:pt x="624886" y="21390"/>
                  </a:lnTo>
                  <a:close/>
                </a:path>
              </a:pathLst>
            </a:cu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grpSp>
          <p:nvGrpSpPr>
            <p:cNvPr id="47" name="46 - Ομάδα"/>
            <p:cNvGrpSpPr/>
            <p:nvPr/>
          </p:nvGrpSpPr>
          <p:grpSpPr>
            <a:xfrm>
              <a:off x="6000760" y="4357694"/>
              <a:ext cx="2071702" cy="1857388"/>
              <a:chOff x="4857752" y="1928802"/>
              <a:chExt cx="2071702" cy="1857388"/>
            </a:xfrm>
          </p:grpSpPr>
          <p:sp>
            <p:nvSpPr>
              <p:cNvPr id="48" name="47 - Έλλειψη"/>
              <p:cNvSpPr/>
              <p:nvPr/>
            </p:nvSpPr>
            <p:spPr>
              <a:xfrm>
                <a:off x="5053018" y="2659853"/>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50" name="49 - Έλλειψη"/>
              <p:cNvSpPr/>
              <p:nvPr/>
            </p:nvSpPr>
            <p:spPr>
              <a:xfrm>
                <a:off x="5357818" y="2964653"/>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54" name="53 - Έλλειψη"/>
              <p:cNvSpPr/>
              <p:nvPr/>
            </p:nvSpPr>
            <p:spPr>
              <a:xfrm>
                <a:off x="5214942" y="2393149"/>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56" name="55 - Έλλειψη"/>
              <p:cNvSpPr/>
              <p:nvPr/>
            </p:nvSpPr>
            <p:spPr>
              <a:xfrm>
                <a:off x="5857884" y="2821777"/>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62" name="61 - Έλλειψη"/>
              <p:cNvSpPr/>
              <p:nvPr/>
            </p:nvSpPr>
            <p:spPr>
              <a:xfrm>
                <a:off x="6338902" y="3017043"/>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66" name="65 - Έλλειψη"/>
              <p:cNvSpPr/>
              <p:nvPr/>
            </p:nvSpPr>
            <p:spPr>
              <a:xfrm>
                <a:off x="6196026" y="2445539"/>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67" name="66 - Έλλειψη"/>
              <p:cNvSpPr/>
              <p:nvPr/>
            </p:nvSpPr>
            <p:spPr>
              <a:xfrm>
                <a:off x="6624654" y="2802729"/>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73" name="72 - Έλλειψη"/>
              <p:cNvSpPr/>
              <p:nvPr/>
            </p:nvSpPr>
            <p:spPr>
              <a:xfrm>
                <a:off x="5848360" y="3455195"/>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77" name="76 - Έλλειψη"/>
              <p:cNvSpPr/>
              <p:nvPr/>
            </p:nvSpPr>
            <p:spPr>
              <a:xfrm>
                <a:off x="5715008" y="2107397"/>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79" name="78 - Έλλειψη"/>
              <p:cNvSpPr/>
              <p:nvPr/>
            </p:nvSpPr>
            <p:spPr>
              <a:xfrm>
                <a:off x="6286512" y="3393281"/>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84" name="83 - Ευθύγραμμο βέλος σύνδεσης"/>
              <p:cNvCxnSpPr>
                <a:endCxn id="56" idx="2"/>
              </p:cNvCxnSpPr>
              <p:nvPr/>
            </p:nvCxnSpPr>
            <p:spPr>
              <a:xfrm flipV="1">
                <a:off x="5429256" y="2857496"/>
                <a:ext cx="428628" cy="71440"/>
              </a:xfrm>
              <a:prstGeom prst="straightConnector1">
                <a:avLst/>
              </a:prstGeom>
              <a:ln w="6350">
                <a:solidFill>
                  <a:srgbClr val="0000FF"/>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84 - Ευθύγραμμο βέλος σύνδεσης"/>
              <p:cNvCxnSpPr>
                <a:stCxn id="54" idx="6"/>
                <a:endCxn id="77" idx="2"/>
              </p:cNvCxnSpPr>
              <p:nvPr/>
            </p:nvCxnSpPr>
            <p:spPr>
              <a:xfrm flipV="1">
                <a:off x="5286380" y="2143116"/>
                <a:ext cx="428628" cy="285752"/>
              </a:xfrm>
              <a:prstGeom prst="straightConnector1">
                <a:avLst/>
              </a:prstGeom>
              <a:ln w="6350">
                <a:solidFill>
                  <a:srgbClr val="0000FF"/>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85 - Ευθύγραμμο βέλος σύνδεσης"/>
              <p:cNvCxnSpPr>
                <a:stCxn id="56" idx="5"/>
              </p:cNvCxnSpPr>
              <p:nvPr/>
            </p:nvCxnSpPr>
            <p:spPr>
              <a:xfrm rot="16200000" flipH="1">
                <a:off x="6078802" y="2722811"/>
                <a:ext cx="119207" cy="439090"/>
              </a:xfrm>
              <a:prstGeom prst="straightConnector1">
                <a:avLst/>
              </a:prstGeom>
              <a:ln w="6350">
                <a:solidFill>
                  <a:srgbClr val="0000FF"/>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86 - Ευθύγραμμο βέλος σύνδεσης"/>
              <p:cNvCxnSpPr/>
              <p:nvPr/>
            </p:nvCxnSpPr>
            <p:spPr>
              <a:xfrm rot="16200000" flipH="1">
                <a:off x="5500694" y="2428868"/>
                <a:ext cx="571504" cy="142876"/>
              </a:xfrm>
              <a:prstGeom prst="straightConnector1">
                <a:avLst/>
              </a:prstGeom>
              <a:ln w="6350">
                <a:solidFill>
                  <a:srgbClr val="0000FF"/>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87 - Ευθύγραμμο βέλος σύνδεσης"/>
              <p:cNvCxnSpPr/>
              <p:nvPr/>
            </p:nvCxnSpPr>
            <p:spPr>
              <a:xfrm rot="16200000" flipH="1">
                <a:off x="5643573" y="3214686"/>
                <a:ext cx="428627" cy="1"/>
              </a:xfrm>
              <a:prstGeom prst="straightConnector1">
                <a:avLst/>
              </a:prstGeom>
              <a:ln w="6350">
                <a:solidFill>
                  <a:srgbClr val="0000FF"/>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9" name="88 - Ορθογώνιο"/>
              <p:cNvSpPr/>
              <p:nvPr/>
            </p:nvSpPr>
            <p:spPr>
              <a:xfrm>
                <a:off x="4857752" y="1928802"/>
                <a:ext cx="2071702" cy="1857388"/>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grpSp>
      </p:grpSp>
      <p:sp>
        <p:nvSpPr>
          <p:cNvPr id="49" name="Θέση αριθμού διαφάνειας 4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val="237250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Τίτλος"/>
          <p:cNvSpPr>
            <a:spLocks noGrp="1"/>
          </p:cNvSpPr>
          <p:nvPr>
            <p:ph type="title"/>
          </p:nvPr>
        </p:nvSpPr>
        <p:spPr/>
        <p:txBody>
          <a:bodyPr>
            <a:normAutofit/>
          </a:bodyPr>
          <a:lstStyle/>
          <a:p>
            <a:r>
              <a:rPr lang="el-GR" dirty="0" smtClean="0"/>
              <a:t>Μοριακός όγκος (</a:t>
            </a:r>
            <a:r>
              <a:rPr lang="en-US" dirty="0" smtClean="0"/>
              <a:t>V</a:t>
            </a:r>
            <a:r>
              <a:rPr lang="en-US" baseline="-25000" dirty="0" smtClean="0"/>
              <a:t>m</a:t>
            </a:r>
            <a:r>
              <a:rPr lang="en-US" dirty="0" smtClean="0"/>
              <a:t>)</a:t>
            </a:r>
            <a:r>
              <a:rPr lang="el-GR" dirty="0" smtClean="0"/>
              <a:t> </a:t>
            </a:r>
            <a:r>
              <a:rPr lang="el-GR" sz="3200" b="0" dirty="0" smtClean="0"/>
              <a:t>(2 </a:t>
            </a:r>
            <a:r>
              <a:rPr lang="el-GR" sz="3200" b="0" dirty="0"/>
              <a:t>από </a:t>
            </a:r>
            <a:r>
              <a:rPr lang="el-GR" sz="3200" b="0" dirty="0" smtClean="0"/>
              <a:t>3)</a:t>
            </a:r>
            <a:endParaRPr lang="el-GR" sz="3200" dirty="0" smtClean="0"/>
          </a:p>
        </p:txBody>
      </p:sp>
      <p:sp>
        <p:nvSpPr>
          <p:cNvPr id="11267" name="2 - Θέση περιεχομένου"/>
          <p:cNvSpPr>
            <a:spLocks noGrp="1"/>
          </p:cNvSpPr>
          <p:nvPr>
            <p:ph idx="1"/>
          </p:nvPr>
        </p:nvSpPr>
        <p:spPr>
          <a:xfrm>
            <a:off x="457200" y="1428736"/>
            <a:ext cx="8229600" cy="5000660"/>
          </a:xfrm>
        </p:spPr>
        <p:txBody>
          <a:bodyPr>
            <a:noAutofit/>
          </a:bodyPr>
          <a:lstStyle/>
          <a:p>
            <a:pPr>
              <a:lnSpc>
                <a:spcPct val="110000"/>
              </a:lnSpc>
              <a:spcBef>
                <a:spcPts val="1200"/>
              </a:spcBef>
            </a:pPr>
            <a:r>
              <a:rPr lang="el-GR" sz="2400" dirty="0" smtClean="0"/>
              <a:t>Σε κάθε περίπτωση, ο όγκος αυτός που καταλαμβάνει μια ποσότητα μορίων είναι </a:t>
            </a:r>
            <a:r>
              <a:rPr lang="el-GR" sz="2400" b="1" dirty="0" smtClean="0"/>
              <a:t>μεγαλύτερος</a:t>
            </a:r>
            <a:r>
              <a:rPr lang="el-GR" sz="2400" dirty="0" smtClean="0"/>
              <a:t> από τον όγκο που θα προέκυπτε απλά, από τον πολλαπλασιασμό του όγκου του κάθε μορίου επί τον αριθμό των μορίων.</a:t>
            </a:r>
          </a:p>
          <a:p>
            <a:pPr>
              <a:lnSpc>
                <a:spcPct val="110000"/>
              </a:lnSpc>
              <a:spcBef>
                <a:spcPts val="1200"/>
              </a:spcBef>
            </a:pPr>
            <a:r>
              <a:rPr lang="el-GR" sz="2400" dirty="0" smtClean="0"/>
              <a:t>Δηλαδή</a:t>
            </a:r>
            <a:r>
              <a:rPr lang="en-US" sz="2400" dirty="0" smtClean="0"/>
              <a:t> </a:t>
            </a:r>
            <a:r>
              <a:rPr lang="el-GR" sz="2400" dirty="0" smtClean="0"/>
              <a:t>για ένα </a:t>
            </a:r>
            <a:r>
              <a:rPr lang="en-US" sz="2400" dirty="0" smtClean="0"/>
              <a:t>mol </a:t>
            </a:r>
            <a:r>
              <a:rPr lang="el-GR" sz="2400" dirty="0" smtClean="0"/>
              <a:t>ενός στερεού, υγρού ή αερίου το οποίο καταλαμβάνει  όγκο </a:t>
            </a:r>
            <a:r>
              <a:rPr lang="en-US" sz="2400" dirty="0" smtClean="0"/>
              <a:t>V, </a:t>
            </a:r>
            <a:r>
              <a:rPr lang="el-GR" sz="2400" dirty="0" smtClean="0"/>
              <a:t>και στον οποίο περιέχονται </a:t>
            </a:r>
            <a:r>
              <a:rPr lang="en-US" sz="2400" i="1" dirty="0" smtClean="0"/>
              <a:t>N</a:t>
            </a:r>
            <a:r>
              <a:rPr lang="en-US" sz="2400" i="1" baseline="-25000" dirty="0" smtClean="0"/>
              <a:t>L</a:t>
            </a:r>
            <a:r>
              <a:rPr lang="en-US" sz="2400" dirty="0" smtClean="0"/>
              <a:t>=6.023x10</a:t>
            </a:r>
            <a:r>
              <a:rPr lang="en-US" sz="2400" baseline="30000" dirty="0" smtClean="0"/>
              <a:t>23</a:t>
            </a:r>
            <a:r>
              <a:rPr lang="en-US" sz="2400" dirty="0" smtClean="0"/>
              <a:t> </a:t>
            </a:r>
            <a:r>
              <a:rPr lang="el-GR" sz="2400" dirty="0" smtClean="0"/>
              <a:t>μόρια, ισχύει: </a:t>
            </a:r>
          </a:p>
          <a:p>
            <a:pPr marL="0" indent="0" algn="ctr">
              <a:lnSpc>
                <a:spcPct val="110000"/>
              </a:lnSpc>
              <a:spcBef>
                <a:spcPts val="1200"/>
              </a:spcBef>
              <a:buNone/>
            </a:pPr>
            <a:r>
              <a:rPr lang="en-US" sz="2400" i="1" dirty="0" smtClean="0">
                <a:latin typeface="Times New Roman" pitchFamily="18" charset="0"/>
                <a:cs typeface="Times New Roman" pitchFamily="18" charset="0"/>
              </a:rPr>
              <a:t>V</a:t>
            </a:r>
            <a:r>
              <a:rPr lang="en-US" sz="2400" i="1" baseline="-25000" dirty="0" smtClean="0">
                <a:latin typeface="Times New Roman" pitchFamily="18" charset="0"/>
                <a:cs typeface="Times New Roman" pitchFamily="18" charset="0"/>
              </a:rPr>
              <a:t>molar</a:t>
            </a:r>
            <a:r>
              <a:rPr lang="en-US" sz="2400" dirty="0" smtClean="0">
                <a:latin typeface="Times New Roman" pitchFamily="18" charset="0"/>
                <a:cs typeface="Times New Roman" pitchFamily="18" charset="0"/>
              </a:rPr>
              <a:t> </a:t>
            </a:r>
            <a:r>
              <a:rPr lang="el-GR" sz="2400" dirty="0" smtClean="0">
                <a:latin typeface="Times New Roman" pitchFamily="18" charset="0"/>
                <a:cs typeface="Times New Roman" pitchFamily="18" charset="0"/>
              </a:rPr>
              <a:t> </a:t>
            </a:r>
            <a:r>
              <a:rPr lang="el-GR" sz="2400" b="1" dirty="0" smtClean="0">
                <a:latin typeface="Times New Roman" pitchFamily="18" charset="0"/>
                <a:cs typeface="Times New Roman" pitchFamily="18" charset="0"/>
              </a:rPr>
              <a:t>&gt;</a:t>
            </a:r>
            <a:r>
              <a:rPr lang="el-GR"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V</a:t>
            </a:r>
            <a:r>
              <a:rPr lang="el-GR" sz="2400" baseline="-25000" dirty="0" smtClean="0">
                <a:latin typeface="Times New Roman" pitchFamily="18" charset="0"/>
                <a:cs typeface="Times New Roman" pitchFamily="18" charset="0"/>
              </a:rPr>
              <a:t>μορίου</a:t>
            </a:r>
            <a:r>
              <a:rPr lang="en-US" sz="2400" dirty="0" smtClean="0">
                <a:latin typeface="Times New Roman" pitchFamily="18" charset="0"/>
                <a:cs typeface="Times New Roman" pitchFamily="18" charset="0"/>
              </a:rPr>
              <a:t> ×  </a:t>
            </a:r>
            <a:r>
              <a:rPr lang="en-US" sz="2400" i="1" dirty="0" smtClean="0">
                <a:latin typeface="Times New Roman" pitchFamily="18" charset="0"/>
                <a:cs typeface="Times New Roman" pitchFamily="18" charset="0"/>
              </a:rPr>
              <a:t>N</a:t>
            </a:r>
            <a:r>
              <a:rPr lang="en-US" sz="2400" baseline="-25000" dirty="0" smtClean="0">
                <a:latin typeface="Times New Roman" pitchFamily="18" charset="0"/>
                <a:cs typeface="Times New Roman" pitchFamily="18" charset="0"/>
              </a:rPr>
              <a:t>L </a:t>
            </a:r>
            <a:r>
              <a:rPr lang="en-US" sz="2400" dirty="0" smtClean="0">
                <a:latin typeface="Times New Roman" pitchFamily="18" charset="0"/>
                <a:cs typeface="Times New Roman" pitchFamily="18" charset="0"/>
              </a:rPr>
              <a:t>]</a:t>
            </a:r>
            <a:endParaRPr lang="el-GR" sz="2400" dirty="0" smtClean="0"/>
          </a:p>
          <a:p>
            <a:pPr>
              <a:lnSpc>
                <a:spcPct val="110000"/>
              </a:lnSpc>
              <a:spcBef>
                <a:spcPts val="1200"/>
              </a:spcBef>
            </a:pPr>
            <a:r>
              <a:rPr lang="el-GR" sz="2400" dirty="0" smtClean="0"/>
              <a:t>όπου </a:t>
            </a:r>
            <a:r>
              <a:rPr lang="en-US" sz="2400" dirty="0" smtClean="0"/>
              <a:t>V</a:t>
            </a:r>
            <a:r>
              <a:rPr lang="el-GR" sz="2400" baseline="-25000" dirty="0" smtClean="0"/>
              <a:t>μορίου</a:t>
            </a:r>
            <a:r>
              <a:rPr lang="el-GR" sz="2400" dirty="0" smtClean="0"/>
              <a:t> είναι ο όγκος που καταλαμβάνει </a:t>
            </a:r>
            <a:r>
              <a:rPr lang="el-GR" sz="2400" i="1" u="sng" dirty="0" smtClean="0"/>
              <a:t>ένα</a:t>
            </a:r>
            <a:r>
              <a:rPr lang="el-GR" sz="2400" dirty="0" smtClean="0"/>
              <a:t> μόριο και </a:t>
            </a:r>
            <a:r>
              <a:rPr lang="en-US" sz="2400" i="1" dirty="0" smtClean="0">
                <a:latin typeface="Times New Roman" pitchFamily="18" charset="0"/>
                <a:cs typeface="Times New Roman" pitchFamily="18" charset="0"/>
              </a:rPr>
              <a:t>V</a:t>
            </a:r>
            <a:r>
              <a:rPr lang="en-US" sz="2400" i="1" baseline="-25000" dirty="0" smtClean="0">
                <a:latin typeface="Times New Roman" pitchFamily="18" charset="0"/>
                <a:cs typeface="Times New Roman" pitchFamily="18" charset="0"/>
              </a:rPr>
              <a:t>molar</a:t>
            </a:r>
            <a:r>
              <a:rPr lang="en-US" sz="2400" dirty="0" smtClean="0">
                <a:latin typeface="Times New Roman" pitchFamily="18" charset="0"/>
                <a:cs typeface="Times New Roman" pitchFamily="18" charset="0"/>
              </a:rPr>
              <a:t> </a:t>
            </a:r>
            <a:r>
              <a:rPr lang="el-GR" sz="2400" dirty="0" smtClean="0"/>
              <a:t>ο όγκος</a:t>
            </a:r>
            <a:r>
              <a:rPr lang="en-US" sz="2400" dirty="0" smtClean="0"/>
              <a:t> </a:t>
            </a:r>
            <a:r>
              <a:rPr lang="el-GR" sz="2400" dirty="0" smtClean="0"/>
              <a:t>που καταλαμβάνει ένα </a:t>
            </a:r>
            <a:r>
              <a:rPr lang="en-US" sz="2400" dirty="0" smtClean="0"/>
              <a:t>mol </a:t>
            </a:r>
            <a:r>
              <a:rPr lang="el-GR" sz="2400" dirty="0" smtClean="0"/>
              <a:t>του.</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366040146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14acd9e3debf9e6ab7a98fa93aa9ee18e2ed421"/>
</p:tagLst>
</file>

<file path=ppt/theme/theme1.xml><?xml version="1.0" encoding="utf-8"?>
<a:theme xmlns:a="http://schemas.openxmlformats.org/drawingml/2006/main" name="OC_template_updated">
  <a:themeElements>
    <a:clrScheme name="Προσαρμοσμένο 12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Προσαρμοσμένο 3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TotalTime>
  <Words>4174</Words>
  <Application>Microsoft Office PowerPoint</Application>
  <PresentationFormat>Προβολή στην οθόνη (4:3)</PresentationFormat>
  <Paragraphs>599</Paragraphs>
  <Slides>61</Slides>
  <Notes>23</Notes>
  <HiddenSlides>0</HiddenSlides>
  <MMClips>0</MMClips>
  <ScaleCrop>false</ScaleCrop>
  <HeadingPairs>
    <vt:vector size="8" baseType="variant">
      <vt:variant>
        <vt:lpstr>Γραμματοσειρές που χρησιμοποιούνται</vt:lpstr>
      </vt:variant>
      <vt:variant>
        <vt:i4>7</vt:i4>
      </vt:variant>
      <vt:variant>
        <vt:lpstr>Θέμα</vt:lpstr>
      </vt:variant>
      <vt:variant>
        <vt:i4>3</vt:i4>
      </vt:variant>
      <vt:variant>
        <vt:lpstr>Ενσωματωμένοι διακομιστές OLE</vt:lpstr>
      </vt:variant>
      <vt:variant>
        <vt:i4>3</vt:i4>
      </vt:variant>
      <vt:variant>
        <vt:lpstr>Τίτλοι διαφανειών</vt:lpstr>
      </vt:variant>
      <vt:variant>
        <vt:i4>61</vt:i4>
      </vt:variant>
    </vt:vector>
  </HeadingPairs>
  <TitlesOfParts>
    <vt:vector size="74" baseType="lpstr">
      <vt:lpstr> Arial</vt:lpstr>
      <vt:lpstr>Arial</vt:lpstr>
      <vt:lpstr>Calibri</vt:lpstr>
      <vt:lpstr>Cambria Math</vt:lpstr>
      <vt:lpstr>ＭＳ Ｐゴシック</vt:lpstr>
      <vt:lpstr>Times New Roman</vt:lpstr>
      <vt:lpstr>Wingdings</vt:lpstr>
      <vt:lpstr>OC_template_updated</vt:lpstr>
      <vt:lpstr>1_OC_template_updated</vt:lpstr>
      <vt:lpstr>2_OC_template_updated</vt:lpstr>
      <vt:lpstr>ChemSketch</vt:lpstr>
      <vt:lpstr>ACD/3D</vt:lpstr>
      <vt:lpstr>Φύλλο εργασίας</vt:lpstr>
      <vt:lpstr>Επιστήμη Υλικών ΙΙ (Θ)</vt:lpstr>
      <vt:lpstr>Έλξεις μεταξύ μορίων (1 από 2)</vt:lpstr>
      <vt:lpstr>Έλξεις μεταξύ μορίων (2 από 2)</vt:lpstr>
      <vt:lpstr>Δυνάμεις συνοχής μεταξύ μορίων  (δυνάμεις Van der Waals)</vt:lpstr>
      <vt:lpstr>Διαμοριακές δυνάμεις</vt:lpstr>
      <vt:lpstr>Ενέργεια συνοχής των μορίων (1 από 2)</vt:lpstr>
      <vt:lpstr>Ενέργεια συνοχής των μορίων (2 από 2)</vt:lpstr>
      <vt:lpstr>Μοριακός όγκος (Vm) (1 από 3)</vt:lpstr>
      <vt:lpstr>Μοριακός όγκος (Vm) (2 από 3)</vt:lpstr>
      <vt:lpstr>Μοριακός όγκος (Vm) (3 από 3)</vt:lpstr>
      <vt:lpstr>Πυκνότητα ενέργειας συνοχής (cohesive energy density) (1 από 2)</vt:lpstr>
      <vt:lpstr>Πυκνότητα ενέργειας συνοχής (cohesive energy density) (2 από 2)</vt:lpstr>
      <vt:lpstr>Οι διαμοριακές δυνάμεις που καθορίζουν τη διαλυτότητα</vt:lpstr>
      <vt:lpstr>Εξαέρωση ή εξάτμιση των μορίων  (1 από 2)</vt:lpstr>
      <vt:lpstr>Εξαέρωση ή εξάτμιση των μορίων  (2 από 2)</vt:lpstr>
      <vt:lpstr>Παράμετρος διαλυτότητας του Hildebrand</vt:lpstr>
      <vt:lpstr>Κλίμακα διαλυτότητας του Hildebrand (1 από 3)</vt:lpstr>
      <vt:lpstr>Κλίμακα διαλυτότητας του Hildebrand (2 από 3)</vt:lpstr>
      <vt:lpstr>Κλίμακα διαλυτότητας του Hildebrand (3 από 3)</vt:lpstr>
      <vt:lpstr>Πώς χρησιμοποιούμε την κλίμακα διαλυτότητας; (1 από 2)</vt:lpstr>
      <vt:lpstr>Πώς χρησιμοποιούμε την κλίμακα διαλυτότητας; (2 από 2)</vt:lpstr>
      <vt:lpstr>Χρήση της κλίμακας διαλυτότητας του Hildebrand</vt:lpstr>
      <vt:lpstr>Διαλυτοποίηση και διόγκωση (1 από 2)</vt:lpstr>
      <vt:lpstr>Διαλυτοποίηση και διόγκωση (2 από 2)</vt:lpstr>
      <vt:lpstr>Αφαίρεση στρώματος φυσικού πολυμερούς με διαλύτες (1 από 2)</vt:lpstr>
      <vt:lpstr>Αφαίρεση στρώματος φυσικού πολυμερούς με διαλύτες (2 από 2)</vt:lpstr>
      <vt:lpstr>Τα μόρια των ευγενών αερίων</vt:lpstr>
      <vt:lpstr>Εμφάνιση διπόλων στα ευγενή αέρια</vt:lpstr>
      <vt:lpstr>Δυνάμεις διπόλων εξ επαγωγής στο άτομο του Ne</vt:lpstr>
      <vt:lpstr>Δυνάμεις Van der Waals στο άτομο του Ar</vt:lpstr>
      <vt:lpstr>Δυνάμεις Van der Waals στο άτομο του Kr</vt:lpstr>
      <vt:lpstr>Εμφάνιση δυνάμεων διασποράς</vt:lpstr>
      <vt:lpstr>Δυνάμεις διασποράς London (1 από 2)</vt:lpstr>
      <vt:lpstr>Δυνάμεις διασποράς London (2 από 2)</vt:lpstr>
      <vt:lpstr>Συμπερασματικά : εξ επαγωγής δίπολα στα ευγενή αέρια</vt:lpstr>
      <vt:lpstr>Ενέργεια συνοχής των μορίων (1 από 2)</vt:lpstr>
      <vt:lpstr>Ενέργεια συνοχής των μορίων (2 από 2)</vt:lpstr>
      <vt:lpstr>Δυνάμεις Van der Waals στα πολυατομικά μόρια (1 από 3)</vt:lpstr>
      <vt:lpstr>Δυνάμεις Van der Waals στα πολυατομικά μόρια (2 από 3)</vt:lpstr>
      <vt:lpstr>Δυνάμεις Van der Waals στα πολυατομικά μόρια (3 από 3)</vt:lpstr>
      <vt:lpstr>Διαμοριακές ελκτικές δυνάμεις στους υδρογονάνθρακες</vt:lpstr>
      <vt:lpstr>Θερμοκρασίες βρασμού υδρογονανθράκων</vt:lpstr>
      <vt:lpstr>Που εμφανίζονται οι δυνάμεις διασποράς;</vt:lpstr>
      <vt:lpstr>Μόνιμα δίπολα (1 από 2)</vt:lpstr>
      <vt:lpstr>Μόνιμα δίπολα (2 από 2)</vt:lpstr>
      <vt:lpstr>Δυνάμεις Keesom</vt:lpstr>
      <vt:lpstr>Δυνάμεις Debye</vt:lpstr>
      <vt:lpstr>Δυνάμεις δεσμών υδρογόνου</vt:lpstr>
      <vt:lpstr>Δεσμοί υδρογόνου στο νερό</vt:lpstr>
      <vt:lpstr>Τι αποτέλεσμα έχουν οι δεσμοί υδρογόνου;</vt:lpstr>
      <vt:lpstr>Θερμοκρασίες βρασμού</vt:lpstr>
      <vt:lpstr>Πόσο ισχυροί είναι οι δεσμοί υδρογόνου; (1 από 2)</vt:lpstr>
      <vt:lpstr>Πόσο ισχυροί είναι οι δεσμοί υδρογόνου; (2 από 2)</vt:lpstr>
      <vt:lpstr>Βιβλιογραφία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Natassa Karap</cp:lastModifiedBy>
  <cp:revision>42</cp:revision>
  <dcterms:created xsi:type="dcterms:W3CDTF">2013-03-04T13:35:19Z</dcterms:created>
  <dcterms:modified xsi:type="dcterms:W3CDTF">2015-09-15T09:25:54Z</dcterms:modified>
</cp:coreProperties>
</file>