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  <p:sldMasterId id="2147483696" r:id="rId2"/>
  </p:sldMasterIdLst>
  <p:notesMasterIdLst>
    <p:notesMasterId r:id="rId18"/>
  </p:notesMasterIdLst>
  <p:handoutMasterIdLst>
    <p:handoutMasterId r:id="rId19"/>
  </p:handoutMasterIdLst>
  <p:sldIdLst>
    <p:sldId id="293" r:id="rId3"/>
    <p:sldId id="303" r:id="rId4"/>
    <p:sldId id="304" r:id="rId5"/>
    <p:sldId id="305" r:id="rId6"/>
    <p:sldId id="306" r:id="rId7"/>
    <p:sldId id="307" r:id="rId8"/>
    <p:sldId id="308" r:id="rId9"/>
    <p:sldId id="309" r:id="rId10"/>
    <p:sldId id="294" r:id="rId11"/>
    <p:sldId id="295" r:id="rId12"/>
    <p:sldId id="296" r:id="rId13"/>
    <p:sldId id="297" r:id="rId14"/>
    <p:sldId id="298" r:id="rId15"/>
    <p:sldId id="299" r:id="rId16"/>
    <p:sldId id="300" r:id="rId17"/>
  </p:sldIdLst>
  <p:sldSz cx="9144000" cy="6858000" type="screen4x3"/>
  <p:notesSz cx="7104063" cy="10234613"/>
  <p:custDataLst>
    <p:tags r:id="rId20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BC82"/>
    <a:srgbClr val="F3A14F"/>
    <a:srgbClr val="E8C0BE"/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107" d="100"/>
          <a:sy n="107" d="100"/>
        </p:scale>
        <p:origin x="-18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8/12/2015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13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14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43120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34414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82202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1016A41-0609-40C7-9E3E-89C33107DF6A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7120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8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9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10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>
                <a:solidFill>
                  <a:prstClr val="black"/>
                </a:solidFill>
              </a:rPr>
              <a:pPr/>
              <a:t>11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07568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006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8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120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075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2186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47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6496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24536"/>
          </a:xfrm>
        </p:spPr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1114044"/>
            <a:ext cx="9144000" cy="228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927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dirty="0" smtClean="0"/>
              <a:t>Κάντε κλικ στο εικονίδιο για να προσθέσετε μια εικόνα</a:t>
            </a:r>
            <a:endParaRPr lang="el-G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l-G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4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ocp.teiath.gr/modules/document/document.php?course=STEF10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Eιδικά θέματα βάσεων χωρικών δεδομένων και θεωρία συστημάτων -Θ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79512" y="3096542"/>
            <a:ext cx="8712968" cy="2132657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el-GR" sz="2000" b="1" dirty="0" smtClean="0"/>
              <a:t>Ενότητα </a:t>
            </a:r>
            <a:r>
              <a:rPr lang="en-US" sz="2000" b="1" dirty="0" smtClean="0"/>
              <a:t> </a:t>
            </a:r>
            <a:r>
              <a:rPr lang="el-GR" sz="2000" b="1" dirty="0" smtClean="0"/>
              <a:t>8</a:t>
            </a:r>
            <a:r>
              <a:rPr lang="el-GR" sz="2000" dirty="0" smtClean="0"/>
              <a:t>:</a:t>
            </a:r>
            <a:r>
              <a:rPr lang="en-US" sz="2000" dirty="0" smtClean="0"/>
              <a:t> </a:t>
            </a: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Ιδιαιτερότητες των βάσεων χωρικών δεδομένων</a:t>
            </a:r>
            <a:endParaRPr lang="el-GR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000" dirty="0"/>
              <a:t>Δήμος </a:t>
            </a:r>
            <a:r>
              <a:rPr lang="el-GR" sz="2000" dirty="0" smtClean="0"/>
              <a:t>Πανταζής</a:t>
            </a:r>
            <a:r>
              <a:rPr lang="en-US" sz="2000" smtClean="0"/>
              <a:t> </a:t>
            </a:r>
            <a:r>
              <a:rPr lang="el-GR" sz="2000" smtClean="0"/>
              <a:t>Dr</a:t>
            </a:r>
            <a:r>
              <a:rPr lang="el-GR" sz="2000" dirty="0"/>
              <a:t>, MSc, Αγρ.Τοπ.Μηχ. ΑΠΘ - Καθηγητής ΤΕΙ Αθήνας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l-GR" sz="2000" dirty="0"/>
              <a:t>Τμήμα </a:t>
            </a:r>
            <a:r>
              <a:rPr lang="el-GR" sz="2000" dirty="0" smtClean="0"/>
              <a:t>πολιτικών Μηχανικών ΤΕ και Μηχανικών Τοπογραφίας &amp; Γεωπληροφορικής ΤΕ</a:t>
            </a:r>
          </a:p>
          <a:p>
            <a:pPr>
              <a:spcBef>
                <a:spcPts val="0"/>
              </a:spcBef>
            </a:pPr>
            <a:r>
              <a:rPr lang="el-GR" sz="2000" dirty="0" smtClean="0"/>
              <a:t>Κατεύθυνση Μηχανικών Τοπογραφίας και Γεωπληροφορικής ΤΕ</a:t>
            </a:r>
            <a:endParaRPr lang="en-US" sz="2000" dirty="0"/>
          </a:p>
        </p:txBody>
      </p:sp>
      <p:pic>
        <p:nvPicPr>
          <p:cNvPr id="6" name="Picture 5" descr="Λογότυπο έργου Ανοικτών Ακαδημαϊκών Μαθημάτων" title="Λογότυπο έργου Ανοικτών Ακαδημαϊκών Μαθημάτων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2318" y="476672"/>
            <a:ext cx="854197" cy="648072"/>
          </a:xfrm>
          <a:prstGeom prst="rect">
            <a:avLst/>
          </a:prstGeom>
        </p:spPr>
      </p:pic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3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600" dirty="0">
                <a:solidFill>
                  <a:prstClr val="black"/>
                </a:solidFill>
                <a:latin typeface="Calibri"/>
              </a:rPr>
              <a:t>Ανοικτά Ακαδημαϊκά </a:t>
            </a:r>
            <a:r>
              <a:rPr lang="el-GR" sz="1600" dirty="0" smtClean="0">
                <a:solidFill>
                  <a:prstClr val="black"/>
                </a:solidFill>
                <a:latin typeface="Calibri"/>
              </a:rPr>
              <a:t>Μαθήματα στο ΤΕΙ Αθήνας</a:t>
            </a:r>
            <a:endParaRPr lang="el-GR" sz="16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75402"/>
              </p:ext>
            </p:extLst>
          </p:nvPr>
        </p:nvGraphicFramePr>
        <p:xfrm>
          <a:off x="1759817" y="6087984"/>
          <a:ext cx="5695950" cy="79208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1388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57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περιεχόμενο του μαθήματος διατίθεται με άδεια </a:t>
                      </a:r>
                      <a:r>
                        <a:rPr lang="en-US" sz="1000" dirty="0">
                          <a:effectLst/>
                        </a:rPr>
                        <a:t>Creative Commons </a:t>
                      </a:r>
                      <a:r>
                        <a:rPr lang="el-GR" sz="1000" dirty="0">
                          <a:effectLst/>
                        </a:rPr>
                        <a:t>εκτός και αν αναφέρεται διαφορετικά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1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000" dirty="0" smtClean="0">
                          <a:effectLst/>
                        </a:rPr>
                        <a:t>Το </a:t>
                      </a:r>
                      <a:r>
                        <a:rPr lang="el-GR" sz="1000" dirty="0">
                          <a:effectLst/>
                        </a:rPr>
                        <a:t>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          </a:r>
                      <a:endParaRPr lang="el-GR" sz="11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2" name="Picture 1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  <p:pic>
        <p:nvPicPr>
          <p:cNvPr id="1026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4044034" y="5367126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76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cap="none" dirty="0" smtClean="0"/>
              <a:t>Σημειώματα</a:t>
            </a:r>
            <a:endParaRPr lang="el-GR" sz="4400" cap="none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8485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l-GR" sz="2000" dirty="0" smtClean="0"/>
              <a:t>Copyright Τεχνολογικό Εκπαιδευτικό Ίδρυμα Αθήνας</a:t>
            </a:r>
            <a:r>
              <a:rPr lang="en-US" sz="2000" dirty="0" smtClean="0"/>
              <a:t>, </a:t>
            </a:r>
            <a:r>
              <a:rPr lang="el-GR" sz="2000" dirty="0" smtClean="0"/>
              <a:t>Δήμος Πανταζής 2014</a:t>
            </a:r>
            <a:r>
              <a:rPr lang="el-GR" sz="2000" dirty="0"/>
              <a:t>. </a:t>
            </a:r>
            <a:r>
              <a:rPr lang="el-GR" sz="2000" dirty="0" smtClean="0"/>
              <a:t>Δήμος Πανταζής</a:t>
            </a:r>
            <a:r>
              <a:rPr lang="el-GR" sz="2000" dirty="0"/>
              <a:t>. «Eιδικά θέματα βάσεων χωρικών δεδομένων και θεωρία συστημάτων. Ενότητα 8</a:t>
            </a:r>
            <a:r>
              <a:rPr lang="el-GR" sz="2000" dirty="0" smtClean="0"/>
              <a:t>: </a:t>
            </a:r>
            <a:r>
              <a:rPr lang="el-G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Ιδιαιτερότητες των βάσεων χωρικών </a:t>
            </a:r>
            <a:r>
              <a:rPr lang="el-G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δεδομένων</a:t>
            </a:r>
            <a:r>
              <a:rPr lang="el-GR" sz="2000" dirty="0" smtClean="0"/>
              <a:t>». Έκδοση: 1.0. Αθήνα 2014. Διαθέσιμο από τη δικτυακή διεύθυνση: </a:t>
            </a:r>
            <a:r>
              <a:rPr lang="en-US" sz="2000" dirty="0" smtClean="0">
                <a:hlinkClick r:id="rId3"/>
              </a:rPr>
              <a:t>ocp.teiath.gr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58539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648" y="764704"/>
            <a:ext cx="8928992" cy="2078336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800" dirty="0" smtClean="0"/>
              <a:t>Το </a:t>
            </a:r>
            <a:r>
              <a:rPr lang="el-GR" sz="18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κ.λ.π., </a:t>
            </a:r>
            <a:r>
              <a:rPr lang="el-GR" sz="1800" dirty="0" smtClean="0"/>
              <a:t>τα </a:t>
            </a:r>
            <a:r>
              <a:rPr lang="el-GR" sz="1800" dirty="0"/>
              <a:t>οποία εμπεριέχονται σε </a:t>
            </a:r>
            <a:r>
              <a:rPr lang="el-GR" sz="1800" dirty="0" smtClean="0"/>
              <a:t>αυτό. </a:t>
            </a:r>
            <a:r>
              <a:rPr lang="el-GR" sz="1800" dirty="0"/>
              <a:t>Οι όροι χρήσης των </a:t>
            </a:r>
            <a:r>
              <a:rPr lang="el-GR" sz="1800" dirty="0" smtClean="0"/>
              <a:t>έργων τρίτων </a:t>
            </a:r>
            <a:r>
              <a:rPr lang="el-GR" sz="1800" dirty="0"/>
              <a:t>επεξηγούνται στη διαφάνεια  «Επεξήγηση όρων χρήσης έργων </a:t>
            </a:r>
            <a:r>
              <a:rPr lang="el-GR" sz="1800" dirty="0" smtClean="0"/>
              <a:t>τρίτων». </a:t>
            </a:r>
          </a:p>
          <a:p>
            <a:pPr marL="0" indent="0">
              <a:buNone/>
            </a:pPr>
            <a:r>
              <a:rPr lang="el-GR" sz="1800" dirty="0" smtClean="0"/>
              <a:t>Τα έργα για τα οποία έχει ζητηθεί άδεια  αναφέρονται στο «Σημείωμα  </a:t>
            </a:r>
            <a:r>
              <a:rPr lang="el-GR" sz="1800" dirty="0"/>
              <a:t>Χρήσης Έργων Τρίτων</a:t>
            </a:r>
            <a:r>
              <a:rPr lang="el-GR" sz="1800" dirty="0" smtClean="0"/>
              <a:t>». </a:t>
            </a:r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84304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648" y="3284984"/>
            <a:ext cx="9036496" cy="357301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Bef>
                <a:spcPts val="600"/>
              </a:spcBef>
            </a:pPr>
            <a:r>
              <a:rPr lang="el-GR" dirty="0">
                <a:solidFill>
                  <a:prstClr val="black"/>
                </a:solidFill>
                <a:latin typeface="Calibri"/>
              </a:rPr>
              <a:t>[1] http://creativecommons.org/licenses/by-nc-sa/4.0/ 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Ως </a:t>
            </a:r>
            <a:r>
              <a:rPr lang="el-GR" b="1" dirty="0">
                <a:solidFill>
                  <a:prstClr val="black"/>
                </a:solidFill>
                <a:latin typeface="Calibri"/>
              </a:rPr>
              <a:t>Μη Εμπορική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 ορίζεται η χρήση: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 δεν περιλαμβάνει άμεσο ή έμμεσο οικονομικό όφελος από την χρήση του έργου, για το διανομέα του έργου και αδειοδόχο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περιλαμβάνει οικονομική συναλλαγή ως προϋπόθεση για τη χρήση ή πρόσβαση στο έργο</a:t>
            </a:r>
          </a:p>
          <a:p>
            <a:pPr marL="342900" indent="-3429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dirty="0">
                <a:solidFill>
                  <a:prstClr val="black"/>
                </a:solidFill>
                <a:latin typeface="Calibri"/>
              </a:rPr>
              <a:t>που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δεν προσπορίζει στο διανομέα του έργου και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αδειοδόχο</a:t>
            </a:r>
            <a:r>
              <a:rPr lang="en-GB" dirty="0">
                <a:solidFill>
                  <a:prstClr val="black"/>
                </a:solidFill>
                <a:latin typeface="Calibri"/>
              </a:rPr>
              <a:t> 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έμμεσο οικονομικό όφελος (π.χ. διαφημίσεις) από την προβολή του έργου σε διαδικτυακό 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τόπο</a:t>
            </a:r>
            <a:endParaRPr lang="en-US" dirty="0" smtClean="0">
              <a:solidFill>
                <a:prstClr val="black"/>
              </a:solidFill>
              <a:latin typeface="Calibri"/>
            </a:endParaRPr>
          </a:p>
          <a:p>
            <a:pPr>
              <a:spcBef>
                <a:spcPts val="600"/>
              </a:spcBef>
            </a:pPr>
            <a:r>
              <a:rPr lang="el-GR" dirty="0" smtClean="0">
                <a:solidFill>
                  <a:prstClr val="black"/>
                </a:solidFill>
                <a:latin typeface="Calibri"/>
              </a:rPr>
              <a:t>Ο </a:t>
            </a:r>
            <a:r>
              <a:rPr lang="el-GR" dirty="0">
                <a:solidFill>
                  <a:prstClr val="black"/>
                </a:solidFill>
                <a:latin typeface="Calibri"/>
              </a:rPr>
              <a:t>δικαιούχος μπορεί να παρέχει στον αδειοδόχο ξεχωριστή άδεια να χρησιμοποιεί το έργο για εμπορική χρήση, εφόσον αυτό του ζητηθεί</a:t>
            </a:r>
            <a:r>
              <a:rPr lang="el-GR" dirty="0" smtClean="0">
                <a:solidFill>
                  <a:prstClr val="black"/>
                </a:solidFill>
                <a:latin typeface="Calibri"/>
              </a:rPr>
              <a:t>.</a:t>
            </a:r>
            <a:endParaRPr lang="el-GR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215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3366" y="0"/>
            <a:ext cx="8229600" cy="908720"/>
          </a:xfrm>
          <a:noFill/>
        </p:spPr>
        <p:txBody>
          <a:bodyPr>
            <a:normAutofit fontScale="90000"/>
          </a:bodyPr>
          <a:lstStyle/>
          <a:p>
            <a:r>
              <a:rPr lang="el-GR" dirty="0" smtClean="0"/>
              <a:t>Επεξήγηση όρων χρήσης έργων τρίτων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8230" y="823372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επαναχρησιμοποίηση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,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παρά μόνο εάν ζητηθεί εκ νέου άδεια από το δημιουργό.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88763" y="914631"/>
            <a:ext cx="3994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©</a:t>
            </a:r>
            <a:endParaRPr lang="el-GR" sz="20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6552" y="1360947"/>
            <a:ext cx="14216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3932" y="1945722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06220" y="3829842"/>
            <a:ext cx="188201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NC-SA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61245" y="3132000"/>
            <a:ext cx="18269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88000" y="1404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και η δημιουργία παραγώγων αυτού με απλή αναφορά του δημιουργού.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088000" y="1980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δημιουργού, και διάθεση του έργου ή του παράγωγου αυτού με την ίδια άδεια.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88000" y="316800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088230" y="3752897"/>
            <a:ext cx="662473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διάθεση του έργου ή του παράγωγου αυτού με την ίδια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93932" y="2530497"/>
            <a:ext cx="1794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088230" y="2561274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δημιουργού. 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</a:t>
            </a:r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δημιουργία παραγώγων του έργου.</a:t>
            </a:r>
            <a:endParaRPr lang="el-GR" sz="1400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05954" y="4513900"/>
            <a:ext cx="16822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άδεια 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CC-BY</a:t>
            </a:r>
            <a:r>
              <a:rPr lang="el-GR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-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NC-ND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088230" y="4544678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 με αναφορά του δημιουργού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.</a:t>
            </a:r>
          </a:p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Δεν επιτρέπεται η εμπορική χρήση του έργου</a:t>
            </a:r>
            <a:r>
              <a:rPr lang="en-US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και η δημιουργία παραγώγων του.</a:t>
            </a:r>
            <a:endParaRPr lang="el-GR" sz="3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0" y="5112000"/>
            <a:ext cx="20882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με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άδεια </a:t>
            </a:r>
          </a:p>
          <a:p>
            <a:pPr algn="r"/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CC0 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Public Domain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5791105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διαθέσιμο </a:t>
            </a:r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ως κοινό κτήμα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088000" y="5112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088231" y="5688000"/>
            <a:ext cx="70629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Επιτρέπεται η επαναχρησιμοποίηση του έργου, η δημιουργία παραγώγων αυτού και η εμπορική του χρήση, χωρίς αναφορά του δημιουργού.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6334511"/>
            <a:ext cx="208823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χωρίς σήμανση</a:t>
            </a:r>
            <a:endParaRPr lang="el-GR" dirty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088231" y="6334512"/>
            <a:ext cx="706296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Calibri"/>
              </a:rPr>
              <a:t>Συνήθως δεν επιτρέπεται η επαναχρησιμοποίηση του έργου.</a:t>
            </a:r>
            <a:endParaRPr lang="en-US" sz="1400" dirty="0" smtClean="0">
              <a:solidFill>
                <a:prstClr val="black">
                  <a:lumMod val="75000"/>
                  <a:lumOff val="25000"/>
                </a:prstClr>
              </a:solidFill>
              <a:latin typeface="Calibri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>
            <a:off x="71243" y="1383775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71243" y="1968481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1243" y="253945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71243" y="3107253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71243" y="3722806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71243" y="451432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-1" y="5111310"/>
            <a:ext cx="8532000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71244" y="569777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71244" y="6220998"/>
            <a:ext cx="8533204" cy="0"/>
          </a:xfrm>
          <a:prstGeom prst="line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39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ο </a:t>
            </a:r>
            <a:r>
              <a:rPr lang="en-US" sz="2000" dirty="0"/>
              <a:t>Σημείωμα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n-US" sz="2000" dirty="0" smtClean="0"/>
              <a:t>η </a:t>
            </a:r>
            <a:r>
              <a:rPr lang="en-US" sz="2000" dirty="0"/>
              <a:t>δήλωση </a:t>
            </a:r>
            <a:r>
              <a:rPr lang="el-GR" sz="2000" dirty="0"/>
              <a:t>Δ</a:t>
            </a:r>
            <a:r>
              <a:rPr lang="en-US" sz="2000" dirty="0" smtClean="0"/>
              <a:t>ιατήρησης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υπερσυνδέσμους.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85092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στ</a:t>
            </a:r>
            <a:r>
              <a:rPr lang="en-US" sz="2000" dirty="0" smtClean="0"/>
              <a:t>o</a:t>
            </a:r>
            <a:r>
              <a:rPr lang="el-GR" sz="2000" dirty="0" smtClean="0"/>
              <a:t> 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ΤΕΙ Αθήνας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84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 smtClean="0"/>
              <a:t>ΒΧΔ / ΣΔΒΧΔ </a:t>
            </a:r>
            <a:r>
              <a:rPr lang="en-US" dirty="0" smtClean="0"/>
              <a:t>Vs </a:t>
            </a:r>
            <a:r>
              <a:rPr lang="el-GR" dirty="0" smtClean="0"/>
              <a:t>ΒΔ / ΣΔΒΔ </a:t>
            </a:r>
            <a:r>
              <a:rPr lang="el-GR" sz="3600" b="0" dirty="0" smtClean="0"/>
              <a:t>1/3</a:t>
            </a:r>
            <a:endParaRPr lang="en-US" sz="3600" b="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Ανάλυση</a:t>
            </a:r>
            <a:endParaRPr lang="el-GR" dirty="0"/>
          </a:p>
          <a:p>
            <a:pPr lvl="1"/>
            <a:r>
              <a:rPr lang="el-GR" dirty="0"/>
              <a:t>Χωρικά δεδομένα / Αλφαριθμητικά δεδομένα \\\\\\\\  Αλφαριθμητικά δεδομένα</a:t>
            </a:r>
          </a:p>
          <a:p>
            <a:pPr lvl="1"/>
            <a:r>
              <a:rPr lang="el-GR" dirty="0"/>
              <a:t>Μεταδεδομένα</a:t>
            </a:r>
          </a:p>
          <a:p>
            <a:pPr lvl="1"/>
            <a:r>
              <a:rPr lang="el-GR" dirty="0"/>
              <a:t>Λεξικά δεδομένων</a:t>
            </a:r>
          </a:p>
          <a:p>
            <a:pPr lvl="1"/>
            <a:r>
              <a:rPr lang="el-GR" dirty="0"/>
              <a:t>Κλίμακα / ΓΣΑ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ΒΧΔ / ΣΔΒΧΔ </a:t>
            </a:r>
            <a:r>
              <a:rPr lang="en-US" dirty="0" smtClean="0"/>
              <a:t>Vs </a:t>
            </a:r>
            <a:r>
              <a:rPr lang="el-GR" dirty="0" smtClean="0"/>
              <a:t>ΒΔ / ΣΔΒΔ </a:t>
            </a:r>
            <a:r>
              <a:rPr lang="el-GR" sz="3600" b="0" dirty="0" smtClean="0">
                <a:solidFill>
                  <a:prstClr val="black"/>
                </a:solidFill>
              </a:rPr>
              <a:t>2/3</a:t>
            </a:r>
            <a:endParaRPr lang="en-US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Σχεδιασμός</a:t>
            </a:r>
            <a:endParaRPr lang="el-GR" dirty="0"/>
          </a:p>
          <a:p>
            <a:pPr lvl="1"/>
            <a:r>
              <a:rPr lang="el-GR" dirty="0"/>
              <a:t>Ελάχιστα τα «ειδικά» CASE-tools, και όσα υπάρχουν είναι ενσωματωμένα σε συγκεκριμένα GIS λογισμικά</a:t>
            </a:r>
          </a:p>
          <a:p>
            <a:pPr lvl="1"/>
            <a:r>
              <a:rPr lang="el-GR" dirty="0"/>
              <a:t>Μοντέλα (Ε/Ρ, UML)</a:t>
            </a:r>
          </a:p>
          <a:p>
            <a:pPr lvl="2"/>
            <a:r>
              <a:rPr lang="el-GR" dirty="0"/>
              <a:t>Διαφορές</a:t>
            </a:r>
          </a:p>
          <a:p>
            <a:pPr lvl="2"/>
            <a:r>
              <a:rPr lang="el-GR" dirty="0"/>
              <a:t>Αποτύπωση των τοπολογικών σχέσεων (βλέπε παρακάτω)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37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ΒΧΔ / ΣΔΒΧΔ </a:t>
            </a:r>
            <a:r>
              <a:rPr lang="en-US" dirty="0" smtClean="0"/>
              <a:t>Vs </a:t>
            </a:r>
            <a:r>
              <a:rPr lang="el-GR" dirty="0" smtClean="0"/>
              <a:t>ΒΔ / ΣΔΒΔ </a:t>
            </a:r>
            <a:r>
              <a:rPr lang="el-GR" sz="3600" b="0" dirty="0" smtClean="0">
                <a:solidFill>
                  <a:prstClr val="black"/>
                </a:solidFill>
              </a:rPr>
              <a:t>3/3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Υλοποίηση</a:t>
            </a:r>
            <a:endParaRPr lang="el-GR" dirty="0"/>
          </a:p>
          <a:p>
            <a:pPr lvl="1"/>
            <a:r>
              <a:rPr lang="el-GR" dirty="0"/>
              <a:t>Πέρασμα τις περισσότερες φορές όχι αυτόματα στο λογικοφυσικό μοντέλο του GIS – Αναγκαία η μετάφραση…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9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Σχέσεις…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Τοπολογικές σχέσεις</a:t>
            </a:r>
          </a:p>
          <a:p>
            <a:r>
              <a:rPr lang="el-GR" dirty="0"/>
              <a:t>Απαγορευμένες σχέσεις…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8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Έλεγχος </a:t>
            </a:r>
            <a:endParaRPr lang="en-US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Παρόμοιοι έλεγχοι</a:t>
            </a:r>
          </a:p>
          <a:p>
            <a:r>
              <a:rPr lang="el-GR" dirty="0"/>
              <a:t>Ειδικοί έλεγχοι</a:t>
            </a:r>
          </a:p>
          <a:p>
            <a:r>
              <a:rPr lang="el-GR" dirty="0" smtClean="0"/>
              <a:t>Ποιότητα…ΒΧΔ</a:t>
            </a:r>
            <a:r>
              <a:rPr lang="el-GR" dirty="0"/>
              <a:t>…</a:t>
            </a: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981950" y="6356350"/>
            <a:ext cx="1162050" cy="365125"/>
          </a:xfrm>
        </p:spPr>
        <p:txBody>
          <a:bodyPr>
            <a:normAutofit/>
          </a:bodyPr>
          <a:lstStyle/>
          <a:p>
            <a:fld id="{A6BCD997-D1BE-4537-A318-008E6A5886A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6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 δεδομένων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Σε Βάσεις Αλφαριθμητικών Δεδομένων</a:t>
            </a:r>
          </a:p>
          <a:p>
            <a:r>
              <a:rPr lang="el-GR" dirty="0" smtClean="0"/>
              <a:t>Σε Βάσεις Χωρικών Δεδομένων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57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Ενημέρωση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Ενημέρωση ΒΑΔ</a:t>
            </a:r>
          </a:p>
          <a:p>
            <a:r>
              <a:rPr lang="el-GR" dirty="0" smtClean="0"/>
              <a:t>Ενημέρωση ΒΧΔ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538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641" y="5931169"/>
            <a:ext cx="1971675" cy="702000"/>
          </a:xfrm>
          <a:prstGeom prst="rect">
            <a:avLst/>
          </a:prstGeom>
          <a:noFill/>
        </p:spPr>
      </p:pic>
      <p:pic>
        <p:nvPicPr>
          <p:cNvPr id="10" name="Picture 2" descr="C:\Users\alex\Desktop\logo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5"/>
          <a:stretch/>
        </p:blipFill>
        <p:spPr bwMode="auto">
          <a:xfrm>
            <a:off x="3995936" y="5931169"/>
            <a:ext cx="3346093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202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C_template_updat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C_template_updated">
  <a:themeElements>
    <a:clrScheme name="Custom 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F3F3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OC_template_updated</Template>
  <TotalTime>865</TotalTime>
  <Words>754</Words>
  <Application>Microsoft Office PowerPoint</Application>
  <PresentationFormat>Προβολή στην οθόνη (4:3)</PresentationFormat>
  <Paragraphs>105</Paragraphs>
  <Slides>15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15</vt:i4>
      </vt:variant>
    </vt:vector>
  </HeadingPairs>
  <TitlesOfParts>
    <vt:vector size="17" baseType="lpstr">
      <vt:lpstr>OC_template_updated</vt:lpstr>
      <vt:lpstr>1_OC_template_updated</vt:lpstr>
      <vt:lpstr>Eιδικά θέματα βάσεων χωρικών δεδομένων και θεωρία συστημάτων -Θ</vt:lpstr>
      <vt:lpstr>ΒΧΔ / ΣΔΒΧΔ Vs ΒΔ / ΣΔΒΔ 1/3</vt:lpstr>
      <vt:lpstr>ΒΧΔ / ΣΔΒΧΔ Vs ΒΔ / ΣΔΒΔ 2/3</vt:lpstr>
      <vt:lpstr>ΒΧΔ / ΣΔΒΧΔ Vs ΒΔ / ΣΔΒΔ 3/3</vt:lpstr>
      <vt:lpstr>Σχέσεις…</vt:lpstr>
      <vt:lpstr>Έλεγχος </vt:lpstr>
      <vt:lpstr>Εισαγωγή δεδομένων</vt:lpstr>
      <vt:lpstr>Ενημέρωση</vt:lpstr>
      <vt:lpstr>Τέλος Ενότητας</vt:lpstr>
      <vt:lpstr>Σημειώματα</vt:lpstr>
      <vt:lpstr>Σημείωμα Αναφοράς</vt:lpstr>
      <vt:lpstr>Σημείωμα Αδειοδότησης</vt:lpstr>
      <vt:lpstr>Επεξήγηση όρων χρήσης έργων τρίτων</vt:lpstr>
      <vt:lpstr>Διατήρηση Σημειωμάτων</vt:lpstr>
      <vt:lpstr>Χρηματοδότηση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Τίτλος Μαθήματος</dc:title>
  <dc:creator>opencourses@teiath.gr</dc:creator>
  <cp:lastModifiedBy>natasakar new</cp:lastModifiedBy>
  <cp:revision>61</cp:revision>
  <dcterms:created xsi:type="dcterms:W3CDTF">2013-05-20T07:14:41Z</dcterms:created>
  <dcterms:modified xsi:type="dcterms:W3CDTF">2015-12-08T11:14:54Z</dcterms:modified>
</cp:coreProperties>
</file>