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57" r:id="rId43"/>
    <p:sldId id="262" r:id="rId44"/>
    <p:sldId id="264" r:id="rId45"/>
    <p:sldId id="265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2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6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0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5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1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6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CADA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21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7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8CADA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8CADA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CADA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4343400" y="105608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7C2395-ED56-44BB-91C7-ED93603A707B}" type="slidenum">
              <a:rPr lang="en-US" smtClean="0">
                <a:solidFill>
                  <a:srgbClr val="8CADAE">
                    <a:shade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44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ΙΑΤΡΙΚΗ ΠΛΗΡΟΦΟΡΙΚΗ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>
                <a:solidFill>
                  <a:prstClr val="black"/>
                </a:solidFill>
              </a:rPr>
              <a:t>3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 err="1" smtClean="0">
                <a:solidFill>
                  <a:prstClr val="black"/>
                </a:solidFill>
              </a:rPr>
              <a:t>Διευθυνσιοδότηση</a:t>
            </a:r>
            <a:r>
              <a:rPr lang="el-GR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IP</a:t>
            </a:r>
            <a:endParaRPr lang="el-GR" sz="26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l-GR" sz="2200" dirty="0"/>
              <a:t>Δρ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Π</a:t>
            </a:r>
            <a:r>
              <a:rPr lang="el-GR" sz="2200" dirty="0" smtClean="0"/>
              <a:t>.</a:t>
            </a:r>
            <a:r>
              <a:rPr lang="en-US" sz="2200" smtClean="0"/>
              <a:t> </a:t>
            </a:r>
            <a:r>
              <a:rPr lang="el-GR" sz="2200" smtClean="0"/>
              <a:t>Ασβεστάς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Μηχανικών </a:t>
            </a:r>
            <a:r>
              <a:rPr lang="el-GR" sz="2200" dirty="0" err="1"/>
              <a:t>Βιοϊατρικής</a:t>
            </a:r>
            <a:r>
              <a:rPr lang="el-GR" sz="2200" dirty="0"/>
              <a:t> Τεχνολογίας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(9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Βασικοί αριθμοί στο δεκαδικό, δυαδικό και </a:t>
            </a:r>
            <a:r>
              <a:rPr lang="el-GR" dirty="0" err="1" smtClean="0"/>
              <a:t>δεκαεξαδικό</a:t>
            </a:r>
            <a:r>
              <a:rPr lang="el-GR" dirty="0" smtClean="0"/>
              <a:t> σύστημα.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25511"/>
              </p:ext>
            </p:extLst>
          </p:nvPr>
        </p:nvGraphicFramePr>
        <p:xfrm>
          <a:off x="1403648" y="2636912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Δεκαδικό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Δυαδικό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Δεκαεξαδικό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  <a:cs typeface="Times New Roman" pitchFamily="18" charset="0"/>
                        </a:rPr>
                        <a:t>128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  <a:cs typeface="Times New Roman" pitchFamily="18" charset="0"/>
                        </a:rPr>
                        <a:t>10000000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64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+mn-lt"/>
                          <a:cs typeface="Times New Roman" pitchFamily="18" charset="0"/>
                        </a:rPr>
                        <a:t>01000000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00100000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00010000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00001000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08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00000100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00000010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00000001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8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Αριθμοί που συναντώνται συχνά σε </a:t>
            </a:r>
            <a:r>
              <a:rPr lang="en-US" dirty="0" smtClean="0"/>
              <a:t>IP </a:t>
            </a:r>
            <a:r>
              <a:rPr lang="el-GR" dirty="0" smtClean="0"/>
              <a:t>διευθύνσεις.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88513"/>
              </p:ext>
            </p:extLst>
          </p:nvPr>
        </p:nvGraphicFramePr>
        <p:xfrm>
          <a:off x="1403648" y="2636912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Δεκαδικό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Δυαδικό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Δεκαεξαδικό</a:t>
                      </a:r>
                      <a:endParaRPr lang="el-GR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255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11111111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FF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192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11000000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C0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168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10101000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A8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224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11100000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E0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172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10101100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itchFamily="18" charset="0"/>
                        </a:rPr>
                        <a:t>AC</a:t>
                      </a:r>
                      <a:endParaRPr lang="el-GR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Όπως οι τηλεφωνικοί αριθμοί μιας περιοχής έχουν κοινά τα πρώτα ψηφία και διαφοροποιούνται στα υπόλοιπα, έτσι και οι διευθύνσεις </a:t>
            </a:r>
            <a:r>
              <a:rPr lang="en-US" dirty="0" smtClean="0"/>
              <a:t>IP </a:t>
            </a:r>
            <a:r>
              <a:rPr lang="el-GR" dirty="0" smtClean="0"/>
              <a:t>των συσκευών ενός τοπικού δικτύου θα έχουν κοινά κάποια από τα πιο σημαντικά </a:t>
            </a:r>
            <a:r>
              <a:rPr lang="en-US" dirty="0" smtClean="0"/>
              <a:t>bits</a:t>
            </a:r>
            <a:r>
              <a:rPr lang="el-GR" dirty="0" smtClean="0"/>
              <a:t> και θα διαφοροποιούνται στα υπόλοιπα.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Για παράδειγμα, σε ένα τοπικό δίκτυο οι </a:t>
            </a:r>
            <a:r>
              <a:rPr lang="en-US" dirty="0" smtClean="0"/>
              <a:t>IP </a:t>
            </a:r>
            <a:r>
              <a:rPr lang="el-GR" dirty="0" smtClean="0"/>
              <a:t>διευθύνσεις μπορεί να έχουν ίδια τα 24 πιο σημαντικά </a:t>
            </a:r>
            <a:r>
              <a:rPr lang="en-US" dirty="0" smtClean="0"/>
              <a:t>bits</a:t>
            </a:r>
            <a:r>
              <a:rPr lang="el-GR" dirty="0" smtClean="0"/>
              <a:t>, ενώ σε ένα άλλο μπορεί να έχουν ίδια τα 16 πιο σημαντικά </a:t>
            </a:r>
            <a:r>
              <a:rPr lang="en-US" dirty="0" smtClean="0"/>
              <a:t>bits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5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Το πλήθος των κοινών </a:t>
            </a:r>
            <a:r>
              <a:rPr lang="en-US" dirty="0" smtClean="0"/>
              <a:t>bits </a:t>
            </a:r>
            <a:r>
              <a:rPr lang="el-GR" dirty="0" smtClean="0"/>
              <a:t>των </a:t>
            </a:r>
            <a:r>
              <a:rPr lang="en-US" dirty="0" smtClean="0"/>
              <a:t>IP </a:t>
            </a:r>
            <a:r>
              <a:rPr lang="el-GR" dirty="0" smtClean="0"/>
              <a:t>διευθύνσεων σε ένα τοπικό δίκτυο καθορίζεται από το </a:t>
            </a:r>
            <a:r>
              <a:rPr lang="el-GR" b="1" dirty="0" smtClean="0"/>
              <a:t>μήκος προθέματος</a:t>
            </a:r>
            <a:r>
              <a:rPr lang="el-GR" dirty="0" smtClean="0"/>
              <a:t> (</a:t>
            </a:r>
            <a:r>
              <a:rPr lang="en-GB" b="1" dirty="0" smtClean="0"/>
              <a:t>prefix length</a:t>
            </a:r>
            <a:r>
              <a:rPr lang="el-GR" dirty="0" smtClean="0"/>
              <a:t>)</a:t>
            </a:r>
            <a:r>
              <a:rPr lang="en-GB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Το μήκος προθέματος είναι ένας ακέραιος αριθμός από 0 έως 30.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Αν για παράδειγμα σε ένα τοπικό δίκτυο το μήκος προθέματος είναι 24, τότε οι </a:t>
            </a:r>
            <a:r>
              <a:rPr lang="en-US" dirty="0" smtClean="0"/>
              <a:t>IP </a:t>
            </a:r>
            <a:r>
              <a:rPr lang="el-GR" dirty="0" smtClean="0"/>
              <a:t>διευθύνσεις όλων των συσκευών στο δίκτυο αυτό θα έχουν κοινά τα 24</a:t>
            </a:r>
            <a:r>
              <a:rPr lang="en-GB" dirty="0" smtClean="0"/>
              <a:t> </a:t>
            </a:r>
            <a:r>
              <a:rPr lang="el-GR" dirty="0" smtClean="0"/>
              <a:t>πιο σημαντικά </a:t>
            </a:r>
            <a:r>
              <a:rPr lang="en-GB" dirty="0" smtClean="0"/>
              <a:t>bits</a:t>
            </a:r>
            <a:r>
              <a:rPr lang="el-GR" dirty="0" smtClean="0"/>
              <a:t> και θα διαφοροποιούνται στα υπόλοιπα 8.</a:t>
            </a:r>
          </a:p>
        </p:txBody>
      </p:sp>
    </p:spTree>
    <p:extLst>
      <p:ext uri="{BB962C8B-B14F-4D97-AF65-F5344CB8AC3E}">
        <p14:creationId xmlns:p14="http://schemas.microsoft.com/office/powerpoint/2010/main" val="1947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Συνήθως, όταν αποδίδεται </a:t>
            </a:r>
            <a:r>
              <a:rPr lang="en-US" dirty="0" smtClean="0"/>
              <a:t>IP </a:t>
            </a:r>
            <a:r>
              <a:rPr lang="el-GR" dirty="0" smtClean="0"/>
              <a:t>διεύθυνση σε μία συσκευή καθορίζεται και το μήκος προθέματος </a:t>
            </a:r>
            <a:r>
              <a:rPr lang="en-US" dirty="0" smtClean="0"/>
              <a:t>L </a:t>
            </a:r>
            <a:r>
              <a:rPr lang="el-GR" dirty="0" smtClean="0"/>
              <a:t>στη μορφή </a:t>
            </a:r>
            <a:r>
              <a:rPr lang="en-US" dirty="0" smtClean="0"/>
              <a:t>IP/L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Παραδείγματα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192.168.0.10/24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172.20.5.1/20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147.105.5.2/16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10.11.12.13/8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8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Μήκος προθέματος 25.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578102"/>
            <a:ext cx="2352435" cy="1938992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Όλες οι συσκευές στο δίκτυο θα έχουν ίδια τα πρώτα 25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 </a:t>
            </a: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διαφορο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-ποιούνται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στα υπόλοιπα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7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6439" y="4869160"/>
            <a:ext cx="2538049" cy="1323439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Αυτή 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IP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δεν ανήκει στο παραπάνω τοπικό δίκτυο καθώς δεν έχει ίδια τα 25 πρώτα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06853"/>
              </p:ext>
            </p:extLst>
          </p:nvPr>
        </p:nvGraphicFramePr>
        <p:xfrm>
          <a:off x="219257" y="2508315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73213"/>
              </p:ext>
            </p:extLst>
          </p:nvPr>
        </p:nvGraphicFramePr>
        <p:xfrm>
          <a:off x="230314" y="3345552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90633"/>
              </p:ext>
            </p:extLst>
          </p:nvPr>
        </p:nvGraphicFramePr>
        <p:xfrm>
          <a:off x="247248" y="414908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86270"/>
              </p:ext>
            </p:extLst>
          </p:nvPr>
        </p:nvGraphicFramePr>
        <p:xfrm>
          <a:off x="251509" y="521776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79512" y="2492896"/>
            <a:ext cx="4968552" cy="3456384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</a:p>
          <a:p>
            <a:pPr lvl="1"/>
            <a:r>
              <a:rPr lang="el-GR" dirty="0" smtClean="0"/>
              <a:t>Μήκος προθέματος 28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578102"/>
            <a:ext cx="2352435" cy="1938992"/>
          </a:xfrm>
          <a:prstGeom prst="rect">
            <a:avLst/>
          </a:prstGeom>
          <a:noFill/>
          <a:ln>
            <a:solidFill>
              <a:srgbClr val="8CADAE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Όλες οι συσκευές στο δίκτυο θα έχουν ίδια τα πρώτα 28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 </a:t>
            </a: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διαφορο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-ποιούνται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στα υπόλοιπα 4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6566" y="4941168"/>
            <a:ext cx="2619930" cy="1323439"/>
          </a:xfrm>
          <a:prstGeom prst="rect">
            <a:avLst/>
          </a:prstGeom>
          <a:noFill/>
          <a:ln>
            <a:solidFill>
              <a:srgbClr val="8CADAE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Αυτή 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IP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δεν ανήκει στο παραπάνω τοπικό δίκτυο καθώς δεν έχει ίδια τα 28 πρώτα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06154"/>
              </p:ext>
            </p:extLst>
          </p:nvPr>
        </p:nvGraphicFramePr>
        <p:xfrm>
          <a:off x="219257" y="2508315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12575"/>
              </p:ext>
            </p:extLst>
          </p:nvPr>
        </p:nvGraphicFramePr>
        <p:xfrm>
          <a:off x="230314" y="3345552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4163"/>
              </p:ext>
            </p:extLst>
          </p:nvPr>
        </p:nvGraphicFramePr>
        <p:xfrm>
          <a:off x="247248" y="414908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22867"/>
              </p:ext>
            </p:extLst>
          </p:nvPr>
        </p:nvGraphicFramePr>
        <p:xfrm>
          <a:off x="251509" y="521776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79512" y="2492896"/>
            <a:ext cx="5472608" cy="3456384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3</a:t>
            </a:r>
          </a:p>
          <a:p>
            <a:pPr lvl="1"/>
            <a:r>
              <a:rPr lang="el-GR" dirty="0" smtClean="0"/>
              <a:t>Μήκος προθέματος 20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578102"/>
            <a:ext cx="2352435" cy="1938992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Όλες οι συσκευές στο δίκτυο θα έχουν ίδια τα πρώτα 20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και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 </a:t>
            </a: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διαφορο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-ποιούνται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στα υπόλοιπα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12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6566" y="5036983"/>
            <a:ext cx="2547922" cy="1323439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Αυτή η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IP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δεν ανήκει στο παραπάνω τοπικό δίκτυο καθώς δεν έχει ίδια τα 20 πρώτα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bits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1663"/>
              </p:ext>
            </p:extLst>
          </p:nvPr>
        </p:nvGraphicFramePr>
        <p:xfrm>
          <a:off x="219257" y="2508315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5507"/>
              </p:ext>
            </p:extLst>
          </p:nvPr>
        </p:nvGraphicFramePr>
        <p:xfrm>
          <a:off x="230314" y="3345552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18930"/>
              </p:ext>
            </p:extLst>
          </p:nvPr>
        </p:nvGraphicFramePr>
        <p:xfrm>
          <a:off x="247248" y="414908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254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06889"/>
              </p:ext>
            </p:extLst>
          </p:nvPr>
        </p:nvGraphicFramePr>
        <p:xfrm>
          <a:off x="251509" y="521776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79512" y="2492896"/>
            <a:ext cx="3913632" cy="3456384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6505"/>
              </p:ext>
            </p:extLst>
          </p:nvPr>
        </p:nvGraphicFramePr>
        <p:xfrm>
          <a:off x="1475656" y="4453027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17 </a:t>
            </a:r>
            <a:r>
              <a:rPr lang="el-GR" sz="3200" b="0" dirty="0"/>
              <a:t>από 39)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l-GR" dirty="0" smtClean="0"/>
                  <a:t>Σε ένα τοπικό δίκτυο με μήκος προθέματος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τα πρώτα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bits</a:t>
                </a:r>
                <a:r>
                  <a:rPr lang="el-GR" dirty="0" smtClean="0"/>
                  <a:t> που είναι κοινά αποτελούν το </a:t>
                </a:r>
                <a:r>
                  <a:rPr lang="el-GR" b="1" dirty="0" smtClean="0"/>
                  <a:t>τμήμα δικτύου </a:t>
                </a:r>
                <a:r>
                  <a:rPr lang="el-GR" dirty="0" smtClean="0"/>
                  <a:t>κάθε </a:t>
                </a:r>
                <a:r>
                  <a:rPr lang="en-US" dirty="0" smtClean="0"/>
                  <a:t>IP </a:t>
                </a:r>
                <a:r>
                  <a:rPr lang="el-GR" dirty="0" smtClean="0"/>
                  <a:t>διεύθυνσης.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dirty="0" smtClean="0"/>
                  <a:t>Τα υπόλοιπα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32−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αποτελούν </a:t>
                </a:r>
                <a:r>
                  <a:rPr lang="el-GR" dirty="0"/>
                  <a:t>το </a:t>
                </a:r>
                <a:r>
                  <a:rPr lang="el-GR" b="1" dirty="0"/>
                  <a:t>τμήμα </a:t>
                </a:r>
                <a:r>
                  <a:rPr lang="el-GR" b="1" dirty="0" smtClean="0"/>
                  <a:t>συσκευής</a:t>
                </a:r>
                <a:r>
                  <a:rPr lang="el-GR" dirty="0" smtClean="0"/>
                  <a:t> κάθε </a:t>
                </a:r>
                <a:r>
                  <a:rPr lang="en-US" dirty="0"/>
                  <a:t>IP </a:t>
                </a:r>
                <a:r>
                  <a:rPr lang="el-GR" dirty="0" smtClean="0"/>
                  <a:t>διεύθυνσης.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dirty="0" smtClean="0"/>
                  <a:t>Παράδειγμα: μήκος προθέματος 25.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75656" y="4437111"/>
            <a:ext cx="4896544" cy="71833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4437110"/>
            <a:ext cx="1296144" cy="71833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155451"/>
            <a:ext cx="16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Τμήμα δικτύου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110" y="5155451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alibri"/>
              </a:rPr>
              <a:t>Τμήμα συσκευής</a:t>
            </a:r>
            <a:endParaRPr lang="el-GR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5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18 </a:t>
            </a:r>
            <a:r>
              <a:rPr lang="el-GR" sz="3200" b="0" dirty="0"/>
              <a:t>από 39)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l-GR" dirty="0" smtClean="0"/>
                  <a:t>Αφού για μήκος μήκος </a:t>
                </a:r>
                <a:r>
                  <a:rPr lang="el-GR" dirty="0"/>
                  <a:t>προθέματος </a:t>
                </a:r>
                <a:r>
                  <a:rPr lang="en-US" i="1" dirty="0" smtClean="0"/>
                  <a:t>L</a:t>
                </a:r>
                <a:r>
                  <a:rPr lang="el-GR" i="1" dirty="0" smtClean="0"/>
                  <a:t> </a:t>
                </a:r>
                <a:r>
                  <a:rPr lang="el-GR" dirty="0" smtClean="0"/>
                  <a:t>μπορούν να μεταβληθούν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32−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bits, </a:t>
                </a:r>
                <a:r>
                  <a:rPr lang="el-GR" dirty="0" smtClean="0"/>
                  <a:t>συνολικά μπορούν να υπάρξουν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32−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l-GR" dirty="0" smtClean="0"/>
                  <a:t> διαφορετικές </a:t>
                </a:r>
                <a:r>
                  <a:rPr lang="en-US" dirty="0" smtClean="0"/>
                  <a:t>IP </a:t>
                </a:r>
                <a:r>
                  <a:rPr lang="el-GR" dirty="0" smtClean="0"/>
                  <a:t>διευθύνσεις.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2193"/>
              </p:ext>
            </p:extLst>
          </p:nvPr>
        </p:nvGraphicFramePr>
        <p:xfrm>
          <a:off x="1259632" y="2780928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Μήκος προθέματος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IP 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διευθύνσεων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20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4096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21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2048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22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1024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23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512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24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256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25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128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26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64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27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32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Διευθυνσιοδότηση</a:t>
            </a:r>
            <a:r>
              <a:rPr lang="el-GR" dirty="0" smtClean="0"/>
              <a:t> </a:t>
            </a:r>
            <a:r>
              <a:rPr lang="en-GB" dirty="0" smtClean="0"/>
              <a:t>IP</a:t>
            </a:r>
            <a:r>
              <a:rPr lang="el-GR" dirty="0" smtClean="0"/>
              <a:t> </a:t>
            </a:r>
            <a:r>
              <a:rPr lang="el-GR" sz="3200" b="0" dirty="0" smtClean="0"/>
              <a:t>(1 από 39)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αποστολή και λήψη πληροφοριών μεταξύ υπολογιστών καθίσταται εφικτή με χρήση κατάλληλων διευθύνσεων, οι οποίες προσδιορίζουν με μοναδικό τρόπο κάθε υπολογιστή σ’ ένα δίκτυο</a:t>
            </a:r>
            <a:r>
              <a:rPr lang="en-GB" dirty="0" smtClean="0"/>
              <a:t>.</a:t>
            </a:r>
            <a:endParaRPr lang="el-GR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ύπαρξη διευθύνσεων εξασφαλίζει ότι: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Ένας υπολογιστής θα “διαβάσει” μόνο τα δεδομένα που προορίζονται γι’ αυτόν και θα αγνοήσει οτιδήποτε άλλο</a:t>
            </a:r>
            <a:r>
              <a:rPr lang="el-GR" dirty="0"/>
              <a:t>.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Ότι τα δεδομένα θα  δρομολογηθούν σωστά για να φτάσουν στον προορισμό τους.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9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19 </a:t>
            </a:r>
            <a:r>
              <a:rPr lang="el-GR" sz="3200" b="0" dirty="0"/>
              <a:t>από 39)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dirty="0" smtClean="0"/>
                  <a:t>Από τις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32−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l-GR" dirty="0"/>
                  <a:t> διαφορετικές </a:t>
                </a:r>
                <a:r>
                  <a:rPr lang="en-US" dirty="0"/>
                  <a:t>IP </a:t>
                </a:r>
                <a:r>
                  <a:rPr lang="el-GR" dirty="0" smtClean="0"/>
                  <a:t>διευθύνσεις, δύο </a:t>
                </a:r>
                <a:r>
                  <a:rPr lang="en-US" dirty="0" smtClean="0"/>
                  <a:t>IP </a:t>
                </a:r>
                <a:r>
                  <a:rPr lang="el-GR" dirty="0" smtClean="0"/>
                  <a:t>διευθύνσεις είναι ειδικού σκοπού και δεν αποδίδονται σε συσκευές.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b="1" dirty="0" smtClean="0"/>
                  <a:t>Διεύθυνση δικτύου (</a:t>
                </a:r>
                <a:r>
                  <a:rPr lang="en-US" b="1" dirty="0" smtClean="0"/>
                  <a:t>network address</a:t>
                </a:r>
                <a:r>
                  <a:rPr lang="el-GR" b="1" dirty="0" smtClean="0"/>
                  <a:t>)</a:t>
                </a:r>
                <a:r>
                  <a:rPr lang="el-GR" dirty="0" smtClean="0"/>
                  <a:t>: τα τελευταία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32−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bits </a:t>
                </a:r>
                <a:r>
                  <a:rPr lang="el-GR" dirty="0" smtClean="0"/>
                  <a:t>είναι 0.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b="1" dirty="0" smtClean="0"/>
                  <a:t>Διεύθυνση εκπομπής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broadcast </a:t>
                </a:r>
                <a:r>
                  <a:rPr lang="en-US" b="1" dirty="0"/>
                  <a:t>address</a:t>
                </a:r>
                <a:r>
                  <a:rPr lang="el-GR" b="1" dirty="0"/>
                  <a:t>)</a:t>
                </a:r>
                <a:r>
                  <a:rPr lang="el-GR" dirty="0" smtClean="0"/>
                  <a:t>: </a:t>
                </a:r>
                <a:r>
                  <a:rPr lang="el-GR" dirty="0"/>
                  <a:t>τα τελευταία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32−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bits </a:t>
                </a:r>
                <a:r>
                  <a:rPr lang="el-GR" dirty="0"/>
                  <a:t>είναι </a:t>
                </a:r>
                <a:r>
                  <a:rPr lang="el-GR" dirty="0" smtClean="0"/>
                  <a:t>1.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l-GR" dirty="0" smtClean="0"/>
                  <a:t>Επομένως, το πλήθος των διαθέσιμων </a:t>
                </a:r>
                <a:r>
                  <a:rPr lang="en-US" dirty="0" smtClean="0"/>
                  <a:t>IP </a:t>
                </a:r>
                <a:r>
                  <a:rPr lang="el-GR" dirty="0" smtClean="0"/>
                  <a:t>διευθύνσεων για συσκευές 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32−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(20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διεύθυνση δικτύου προσδιορίζει συνολικά ένα τοπικό δίκτυο, όπως για παράδειγμα τα κτίρια σε μία οδό προσδιορίζονται από το όνομα της οδού.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διεύθυνση δικτύου χρησιμοποιείται από τους δρομολογητές για να προωθήσουν την κίνηση από ένα δίκτυο σε ένα άλλο.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Όταν ένας δρομολογητής λαμβάνει ένα εισερχόμενο πακέτο, εξετάζει την </a:t>
            </a:r>
            <a:r>
              <a:rPr lang="en-US" dirty="0" smtClean="0"/>
              <a:t>IP </a:t>
            </a:r>
            <a:r>
              <a:rPr lang="el-GR" dirty="0" smtClean="0"/>
              <a:t>διεύθυνση προορισμού, υπολογίζει τη διεύθυνση δικτύου και προωθεί το πακέτο ανάλογα.</a:t>
            </a:r>
          </a:p>
        </p:txBody>
      </p:sp>
    </p:spTree>
    <p:extLst>
      <p:ext uri="{BB962C8B-B14F-4D97-AF65-F5344CB8AC3E}">
        <p14:creationId xmlns:p14="http://schemas.microsoft.com/office/powerpoint/2010/main" val="40819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21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9654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διεύθυνση εκπομπής χρησιμοποιείται όταν μία συσκευή πρόκεται να στείλει ένα πακέτο σε όλες τις συσκευές ενός τοπικού δικτύου.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Στην περίπτωση αυτή, η συσκευή θέτει στο πακέτο ως </a:t>
            </a:r>
            <a:r>
              <a:rPr lang="en-US" dirty="0" smtClean="0"/>
              <a:t>IP </a:t>
            </a:r>
            <a:r>
              <a:rPr lang="el-GR" dirty="0" smtClean="0"/>
              <a:t>διεύθυνση προορισμού την </a:t>
            </a:r>
            <a:r>
              <a:rPr lang="en-US" dirty="0" smtClean="0"/>
              <a:t>IP </a:t>
            </a:r>
            <a:r>
              <a:rPr lang="el-GR" dirty="0" smtClean="0"/>
              <a:t>εκπομπής του τοπικού δικτύου.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4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22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Υπολογισμός διεύθυνσης εκπομπής, διεύθυνσης δικτύου, πρώτης και τελευταίας </a:t>
            </a:r>
            <a:r>
              <a:rPr lang="en-US" dirty="0" smtClean="0"/>
              <a:t>IP </a:t>
            </a:r>
            <a:r>
              <a:rPr lang="el-GR" dirty="0" smtClean="0"/>
              <a:t>διεύθυνσης όταν δίνονται μία </a:t>
            </a:r>
            <a:r>
              <a:rPr lang="en-US" dirty="0" smtClean="0"/>
              <a:t>IP </a:t>
            </a:r>
            <a:r>
              <a:rPr lang="el-GR" dirty="0" smtClean="0"/>
              <a:t>διεύθυνση και ένα μήκος προθέματος </a:t>
            </a:r>
            <a:r>
              <a:rPr lang="en-US" i="1" dirty="0" smtClean="0"/>
              <a:t>L</a:t>
            </a:r>
            <a:r>
              <a:rPr lang="el-GR" i="1" dirty="0" smtClean="0"/>
              <a:t> 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Βήμα 1: Η διεύθυνση γράφεται στη δυαδική της αναπαράσταση.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Βήμα 2: Τα πρώτα </a:t>
            </a:r>
            <a:r>
              <a:rPr lang="en-US" i="1" dirty="0" smtClean="0"/>
              <a:t>L</a:t>
            </a:r>
            <a:r>
              <a:rPr lang="en-US" dirty="0" smtClean="0"/>
              <a:t> bits </a:t>
            </a:r>
            <a:r>
              <a:rPr lang="el-GR" dirty="0" smtClean="0"/>
              <a:t>παραμένουν ως έχουν και τα υπόλοιπα γίνονται 0. Η διεύθυνση αυτή είναι η διεύθυνση δικτύου.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Βήμα </a:t>
            </a:r>
            <a:r>
              <a:rPr lang="el-GR" dirty="0" smtClean="0"/>
              <a:t>3: </a:t>
            </a:r>
            <a:r>
              <a:rPr lang="el-GR" dirty="0"/>
              <a:t>Τα πρώτα </a:t>
            </a:r>
            <a:r>
              <a:rPr lang="en-US" i="1" dirty="0"/>
              <a:t>L</a:t>
            </a:r>
            <a:r>
              <a:rPr lang="en-US" dirty="0"/>
              <a:t> bits </a:t>
            </a:r>
            <a:r>
              <a:rPr lang="el-GR" dirty="0"/>
              <a:t>παραμένουν ως έχουν και τα υπόλοιπα γίνονται </a:t>
            </a:r>
            <a:r>
              <a:rPr lang="el-GR" dirty="0" smtClean="0"/>
              <a:t>1. </a:t>
            </a:r>
            <a:r>
              <a:rPr lang="el-GR" dirty="0"/>
              <a:t>Η διεύθυνση αυτή είναι η διεύθυνση </a:t>
            </a:r>
            <a:r>
              <a:rPr lang="el-GR" dirty="0" smtClean="0"/>
              <a:t>εκπομπής.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8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23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Υπολογισμός διεύθυνσης εκπομπής, διεύθυνσης δικτύου, πρώτης και τελευταίας </a:t>
            </a:r>
            <a:r>
              <a:rPr lang="en-US" dirty="0" smtClean="0"/>
              <a:t>IP </a:t>
            </a:r>
            <a:r>
              <a:rPr lang="el-GR" dirty="0" smtClean="0"/>
              <a:t>διεύθυνσης όταν δίνονται μία </a:t>
            </a:r>
            <a:r>
              <a:rPr lang="en-US" dirty="0" smtClean="0"/>
              <a:t>IP </a:t>
            </a:r>
            <a:r>
              <a:rPr lang="el-GR" dirty="0" smtClean="0"/>
              <a:t>διεύθυνση και ένα μήκος προθέματος </a:t>
            </a:r>
            <a:r>
              <a:rPr lang="en-US" i="1" dirty="0" smtClean="0"/>
              <a:t>L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Βήμα 4: Η αμέσως </a:t>
            </a:r>
            <a:r>
              <a:rPr lang="el-GR" b="1" dirty="0" smtClean="0"/>
              <a:t>επόμενη</a:t>
            </a:r>
            <a:r>
              <a:rPr lang="el-GR" dirty="0" smtClean="0"/>
              <a:t> διεύθυνση της διεύθυνσης δικτύου είναι η πρώτη διαθέσιμη για συσκευές.</a:t>
            </a:r>
            <a:endParaRPr lang="en-US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Βήμα 5: </a:t>
            </a:r>
            <a:r>
              <a:rPr lang="el-GR" dirty="0"/>
              <a:t>Η αμέσως </a:t>
            </a:r>
            <a:r>
              <a:rPr lang="el-GR" b="1" dirty="0" smtClean="0"/>
              <a:t>προηγούμενη</a:t>
            </a:r>
            <a:r>
              <a:rPr lang="el-GR" dirty="0" smtClean="0"/>
              <a:t> </a:t>
            </a:r>
            <a:r>
              <a:rPr lang="el-GR" dirty="0"/>
              <a:t>διεύθυνση της διεύθυνσης </a:t>
            </a:r>
            <a:r>
              <a:rPr lang="el-GR" dirty="0" smtClean="0"/>
              <a:t>εκπομπής </a:t>
            </a:r>
            <a:r>
              <a:rPr lang="el-GR" dirty="0"/>
              <a:t>είναι η </a:t>
            </a:r>
            <a:r>
              <a:rPr lang="el-GR" dirty="0" smtClean="0"/>
              <a:t>τελευταία </a:t>
            </a:r>
            <a:r>
              <a:rPr lang="el-GR" dirty="0"/>
              <a:t>διαθέσιμη για </a:t>
            </a:r>
            <a:r>
              <a:rPr lang="el-GR" dirty="0" smtClean="0"/>
              <a:t>συσκευές.</a:t>
            </a:r>
          </a:p>
        </p:txBody>
      </p:sp>
    </p:spTree>
    <p:extLst>
      <p:ext uri="{BB962C8B-B14F-4D97-AF65-F5344CB8AC3E}">
        <p14:creationId xmlns:p14="http://schemas.microsoft.com/office/powerpoint/2010/main" val="1953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82537"/>
              </p:ext>
            </p:extLst>
          </p:nvPr>
        </p:nvGraphicFramePr>
        <p:xfrm>
          <a:off x="899581" y="248145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24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Εάν δίνεται 192.168.10.100/25, τότε :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3366294"/>
            <a:ext cx="1368152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δικτύου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079" y="5868561"/>
            <a:ext cx="1611818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εκπομπής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0079" y="4075912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Πρώτη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0079" y="4974267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Τελευταία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592" y="2492896"/>
            <a:ext cx="489654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18385"/>
              </p:ext>
            </p:extLst>
          </p:nvPr>
        </p:nvGraphicFramePr>
        <p:xfrm>
          <a:off x="899592" y="328498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899603" y="3296424"/>
            <a:ext cx="489654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51829"/>
              </p:ext>
            </p:extLst>
          </p:nvPr>
        </p:nvGraphicFramePr>
        <p:xfrm>
          <a:off x="899592" y="579382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899603" y="5805264"/>
            <a:ext cx="489654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59555"/>
              </p:ext>
            </p:extLst>
          </p:nvPr>
        </p:nvGraphicFramePr>
        <p:xfrm>
          <a:off x="899592" y="413764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899603" y="4149080"/>
            <a:ext cx="489654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06960"/>
              </p:ext>
            </p:extLst>
          </p:nvPr>
        </p:nvGraphicFramePr>
        <p:xfrm>
          <a:off x="899592" y="500173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99603" y="5013176"/>
            <a:ext cx="489654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96314"/>
              </p:ext>
            </p:extLst>
          </p:nvPr>
        </p:nvGraphicFramePr>
        <p:xfrm>
          <a:off x="899581" y="248145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25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2,</a:t>
            </a:r>
          </a:p>
          <a:p>
            <a:pPr lvl="1"/>
            <a:r>
              <a:rPr lang="el-GR" dirty="0" smtClean="0"/>
              <a:t>Εάν δίνεται </a:t>
            </a:r>
            <a:r>
              <a:rPr lang="el-GR" dirty="0"/>
              <a:t>192.168.5.11/28, </a:t>
            </a:r>
            <a:r>
              <a:rPr lang="el-GR" dirty="0" smtClean="0"/>
              <a:t>τότε :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3366294"/>
            <a:ext cx="1368152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δικτύου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079" y="5868561"/>
            <a:ext cx="1611818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εκπομπής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0079" y="4075912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Πρώτη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0079" y="4974267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Τελευταία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592" y="2492896"/>
            <a:ext cx="5400600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17938"/>
              </p:ext>
            </p:extLst>
          </p:nvPr>
        </p:nvGraphicFramePr>
        <p:xfrm>
          <a:off x="899592" y="328498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899602" y="3296424"/>
            <a:ext cx="5400589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48474"/>
              </p:ext>
            </p:extLst>
          </p:nvPr>
        </p:nvGraphicFramePr>
        <p:xfrm>
          <a:off x="899592" y="579382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899603" y="5805264"/>
            <a:ext cx="5400588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05196"/>
              </p:ext>
            </p:extLst>
          </p:nvPr>
        </p:nvGraphicFramePr>
        <p:xfrm>
          <a:off x="899592" y="413764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899603" y="4149080"/>
            <a:ext cx="5400588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18261"/>
              </p:ext>
            </p:extLst>
          </p:nvPr>
        </p:nvGraphicFramePr>
        <p:xfrm>
          <a:off x="899592" y="500173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99603" y="5013176"/>
            <a:ext cx="5400588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60084"/>
              </p:ext>
            </p:extLst>
          </p:nvPr>
        </p:nvGraphicFramePr>
        <p:xfrm>
          <a:off x="899581" y="248145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26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</a:t>
            </a:r>
            <a:r>
              <a:rPr lang="el-GR" dirty="0" smtClean="0"/>
              <a:t>3,</a:t>
            </a:r>
          </a:p>
          <a:p>
            <a:pPr lvl="1"/>
            <a:r>
              <a:rPr lang="el-GR" dirty="0" smtClean="0"/>
              <a:t>Εάν δίνεται </a:t>
            </a:r>
            <a:r>
              <a:rPr lang="el-GR" dirty="0"/>
              <a:t>147.102.5.132/20</a:t>
            </a:r>
            <a:r>
              <a:rPr lang="el-GR" dirty="0" smtClean="0"/>
              <a:t>, τότε :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3366294"/>
            <a:ext cx="1368152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δικτύου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0079" y="5868561"/>
            <a:ext cx="1611818" cy="584775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Διεύθυνση εκπομπής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0079" y="4075912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Πρώτη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0079" y="4974267"/>
            <a:ext cx="1611818" cy="830997"/>
          </a:xfrm>
          <a:prstGeom prst="rect">
            <a:avLst/>
          </a:prstGeom>
          <a:noFill/>
          <a:ln>
            <a:solidFill>
              <a:srgbClr val="8CADA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Τελευταία διαθέσιμη για συσκευές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592" y="2492896"/>
            <a:ext cx="381642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52328"/>
              </p:ext>
            </p:extLst>
          </p:nvPr>
        </p:nvGraphicFramePr>
        <p:xfrm>
          <a:off x="899592" y="328498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899603" y="3296424"/>
            <a:ext cx="381641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02397"/>
              </p:ext>
            </p:extLst>
          </p:nvPr>
        </p:nvGraphicFramePr>
        <p:xfrm>
          <a:off x="899592" y="5793824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899603" y="5805264"/>
            <a:ext cx="3888421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30659"/>
              </p:ext>
            </p:extLst>
          </p:nvPr>
        </p:nvGraphicFramePr>
        <p:xfrm>
          <a:off x="899592" y="4137640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899603" y="4149080"/>
            <a:ext cx="381641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82281"/>
              </p:ext>
            </p:extLst>
          </p:nvPr>
        </p:nvGraphicFramePr>
        <p:xfrm>
          <a:off x="899592" y="5001736"/>
          <a:ext cx="6192699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174087"/>
                <a:gridCol w="273741"/>
              </a:tblGrid>
              <a:tr h="149736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254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ABC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0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1</a:t>
                      </a:r>
                      <a:endParaRPr lang="en-US" sz="180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99603" y="5013176"/>
            <a:ext cx="3816414" cy="720080"/>
          </a:xfrm>
          <a:prstGeom prst="rect">
            <a:avLst/>
          </a:prstGeom>
          <a:noFill/>
          <a:ln w="444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27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 smtClean="0"/>
              <a:t>Παράδειγμα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 smtClean="0"/>
              <a:t>Έστω ένα τοπικό δίκτυο με 15 συσκευές. Ποιο μήκος προθέματος πρέπει να χρησιμοποιηθεί ώστε να καλύπτονται οι ανάγκες του δικτύου σε διευθύνσεις </a:t>
            </a:r>
            <a:r>
              <a:rPr lang="en-US" dirty="0" smtClean="0"/>
              <a:t>IP </a:t>
            </a:r>
            <a:r>
              <a:rPr lang="el-GR" dirty="0" smtClean="0"/>
              <a:t>και το πλήθος των αχρησιμοποίητων διευθύνσεων να είναι ελάχιστο</a:t>
            </a:r>
            <a:r>
              <a:rPr lang="el-GR" dirty="0"/>
              <a:t>;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844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28 </a:t>
            </a:r>
            <a:r>
              <a:rPr lang="el-GR" sz="3200" b="0" dirty="0"/>
              <a:t>από 39)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b="1" dirty="0"/>
                  <a:t>Παράδειγμα </a:t>
                </a:r>
                <a:r>
                  <a:rPr lang="el-GR" b="1" dirty="0" smtClean="0"/>
                  <a:t>- Λύση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dirty="0" smtClean="0"/>
                  <a:t>Χρειάζονται 15 </a:t>
                </a:r>
                <a:r>
                  <a:rPr lang="en-US" dirty="0" smtClean="0"/>
                  <a:t>IP </a:t>
                </a:r>
                <a:r>
                  <a:rPr lang="el-GR" dirty="0" smtClean="0"/>
                  <a:t>διευθύνσεις για τις συσκευές. Επιπλέον πρέπει να συνοπολογιστούν οι διευθύνσεις εκπομπής και δικτύου. </a:t>
                </a:r>
                <a:r>
                  <a:rPr lang="el-GR" b="1" dirty="0" smtClean="0"/>
                  <a:t>Άρα συνολικά χρειάζονται 17</a:t>
                </a:r>
                <a:r>
                  <a:rPr lang="en-US" b="1" dirty="0" smtClean="0"/>
                  <a:t> IP</a:t>
                </a:r>
                <a:r>
                  <a:rPr lang="el-GR" b="1" dirty="0" smtClean="0"/>
                  <a:t> διευθύνσεις</a:t>
                </a:r>
                <a:r>
                  <a:rPr lang="el-GR" dirty="0" smtClean="0"/>
                  <a:t>.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dirty="0" smtClean="0"/>
                  <a:t>Εάν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το ζητούμενο μήκος προθέματος, τότε πρέπει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32−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l-GR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17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dirty="0" smtClean="0"/>
                  <a:t>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=32</m:t>
                    </m:r>
                  </m:oMath>
                </a14:m>
                <a:r>
                  <a:rPr lang="el-GR" dirty="0" smtClean="0"/>
                  <a:t>. Άρα πρέπει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32−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=5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=27</m:t>
                    </m:r>
                  </m:oMath>
                </a14:m>
                <a:endParaRPr lang="el-GR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:r>
                  <a:rPr lang="el-GR" dirty="0" smtClean="0"/>
                  <a:t>Οποιαδήποτε άλλη τιμή για το μήκος προθέματος είτε δε θα κάλυπτε τις ανάγκες του δικτύου ή θα παρείχε μεγάλο πλήθος αχρησιμοποίητων διευθύνσεων.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4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διεύθυνση </a:t>
            </a:r>
            <a:r>
              <a:rPr lang="en-GB" dirty="0" smtClean="0"/>
              <a:t>IP</a:t>
            </a:r>
          </a:p>
          <a:p>
            <a:pPr lvl="1"/>
            <a:r>
              <a:rPr lang="el-GR" dirty="0" smtClean="0"/>
              <a:t>Είναι προσωρινή και μπορεί να αλλάξει</a:t>
            </a:r>
            <a:r>
              <a:rPr lang="en-US" dirty="0" smtClean="0"/>
              <a:t>.</a:t>
            </a:r>
            <a:endParaRPr lang="en-GB" dirty="0" smtClean="0"/>
          </a:p>
          <a:p>
            <a:pPr lvl="1"/>
            <a:r>
              <a:rPr lang="el-GR" dirty="0" smtClean="0"/>
              <a:t>Είναι μοναδική στα όρια ενός δικτύου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Αποτελείται από 4 ακέραιους αριθμούς μεταξύ </a:t>
            </a:r>
            <a:r>
              <a:rPr lang="el-GR" b="1" dirty="0" smtClean="0"/>
              <a:t>0 και 255</a:t>
            </a:r>
            <a:r>
              <a:rPr lang="el-GR" dirty="0" smtClean="0"/>
              <a:t>, οι οποίοι διαχωρίζονται με τελεία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Καθένας από τους 4 αριθμούς μιας </a:t>
            </a:r>
            <a:r>
              <a:rPr lang="en-US" dirty="0" smtClean="0"/>
              <a:t>IP </a:t>
            </a:r>
            <a:r>
              <a:rPr lang="el-GR" dirty="0" smtClean="0"/>
              <a:t>διεύθυνσης αναπαριστάται από 8 </a:t>
            </a:r>
            <a:r>
              <a:rPr lang="en-US" dirty="0" smtClean="0"/>
              <a:t>bits </a:t>
            </a:r>
            <a:r>
              <a:rPr lang="en-US" dirty="0" smtClean="0">
                <a:sym typeface="Symbol"/>
              </a:rPr>
              <a:t> </a:t>
            </a:r>
            <a:r>
              <a:rPr lang="el-GR" dirty="0" smtClean="0">
                <a:sym typeface="Symbol"/>
              </a:rPr>
              <a:t>συνολικά 32 </a:t>
            </a:r>
            <a:r>
              <a:rPr lang="en-US" dirty="0" smtClean="0">
                <a:sym typeface="Symbol"/>
              </a:rPr>
              <a:t>bits.</a:t>
            </a:r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31940" y="4365104"/>
            <a:ext cx="274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Δεκαδική αναπαράσταση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489" y="5733256"/>
            <a:ext cx="26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Δυαδική αναπαράσταση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90961"/>
              </p:ext>
            </p:extLst>
          </p:nvPr>
        </p:nvGraphicFramePr>
        <p:xfrm>
          <a:off x="314952" y="4941168"/>
          <a:ext cx="8640975" cy="73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</a:tblGrid>
              <a:tr h="320040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192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168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860032" y="4549770"/>
            <a:ext cx="1371908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 flipV="1">
            <a:off x="4716016" y="5589240"/>
            <a:ext cx="1604473" cy="328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3528" y="5301208"/>
            <a:ext cx="2016224" cy="432048"/>
          </a:xfrm>
          <a:prstGeom prst="rect">
            <a:avLst/>
          </a:prstGeom>
          <a:noFill/>
          <a:ln w="508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57535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8 </a:t>
            </a:r>
            <a:r>
              <a:rPr lang="en-US" dirty="0" smtClean="0">
                <a:solidFill>
                  <a:prstClr val="black"/>
                </a:solidFill>
              </a:rPr>
              <a:t>bits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29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b="1" dirty="0" smtClean="0"/>
              <a:t>Άσκηση1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dirty="0" smtClean="0"/>
              <a:t>Να υπολογιστούν η διεύθυνση δικτύου, η διεύθυνση εκπομπής και η πρώτη και τελευταία διεύθυνση για συσκευές στις παρακάτω περιπτώσεις 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132.143.156.39/20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52.88.96.31/22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195.130.100.18/23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192.168.0.5/24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192.168.5.32/25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192.168.10.56/26</a:t>
            </a:r>
          </a:p>
        </p:txBody>
      </p:sp>
    </p:spTree>
    <p:extLst>
      <p:ext uri="{BB962C8B-B14F-4D97-AF65-F5344CB8AC3E}">
        <p14:creationId xmlns:p14="http://schemas.microsoft.com/office/powerpoint/2010/main" val="8544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(30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Πολλές φορές, αντί για το μήκος προθέματος χρησιμοποιείται ισοδύναμα η </a:t>
            </a:r>
            <a:r>
              <a:rPr lang="el-GR" b="1" dirty="0" smtClean="0"/>
              <a:t>μάσκα </a:t>
            </a:r>
            <a:r>
              <a:rPr lang="el-GR" b="1" dirty="0" err="1" smtClean="0"/>
              <a:t>υποδικτύου</a:t>
            </a:r>
            <a:r>
              <a:rPr lang="el-GR" dirty="0" smtClean="0"/>
              <a:t> (</a:t>
            </a:r>
            <a:r>
              <a:rPr lang="en-US" b="1" dirty="0" smtClean="0"/>
              <a:t>subnet mask</a:t>
            </a:r>
            <a:r>
              <a:rPr lang="el-GR" dirty="0" smtClean="0"/>
              <a:t>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Οι υπολογιστές που ανήκουν στο ίδιο τοπικό (</a:t>
            </a:r>
            <a:r>
              <a:rPr lang="el-GR" dirty="0" err="1" smtClean="0"/>
              <a:t>υπο)δίκτυο</a:t>
            </a:r>
            <a:r>
              <a:rPr lang="el-GR" dirty="0" smtClean="0"/>
              <a:t> θα έχουν την ίδια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Μια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 έχει τη μορφή μιας διεύθυνσης </a:t>
            </a:r>
            <a:r>
              <a:rPr lang="en-US" dirty="0" smtClean="0"/>
              <a:t>IP, </a:t>
            </a:r>
            <a:r>
              <a:rPr lang="el-GR" dirty="0" smtClean="0"/>
              <a:t>δηλ. 4 ακέραιοι αριθμοί που διαχωρίζονται μεταξύ τους με τελεία (συνολικά 32</a:t>
            </a:r>
            <a:r>
              <a:rPr lang="en-US" dirty="0" smtClean="0"/>
              <a:t>bits</a:t>
            </a:r>
            <a:r>
              <a:rPr lang="el-GR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2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31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Αν δίνεται ένα μήκος προθέματος </a:t>
            </a:r>
            <a:r>
              <a:rPr lang="en-US" i="1" dirty="0" smtClean="0"/>
              <a:t>L</a:t>
            </a:r>
            <a:r>
              <a:rPr lang="en-US" dirty="0" smtClean="0"/>
              <a:t>,</a:t>
            </a:r>
            <a:r>
              <a:rPr lang="el-GR" dirty="0" smtClean="0"/>
              <a:t> η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 προκύπτει ως εξής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Σχηματίζεται ο δυαδικός αριθμός όπου τα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l-GR" dirty="0" smtClean="0"/>
              <a:t>πιο σημαντικά </a:t>
            </a:r>
            <a:r>
              <a:rPr lang="en-US" dirty="0" smtClean="0"/>
              <a:t>bits </a:t>
            </a:r>
            <a:r>
              <a:rPr lang="el-GR" dirty="0" smtClean="0"/>
              <a:t>είναι 1 και τα υπόλοιπα 32-</a:t>
            </a:r>
            <a:r>
              <a:rPr lang="en-US" i="1" dirty="0" smtClean="0"/>
              <a:t>L</a:t>
            </a:r>
            <a:r>
              <a:rPr lang="el-GR" dirty="0" smtClean="0"/>
              <a:t> είναι 0.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Ο δυαδικός αριθμός χωρίζεται σε 4 οκτάδες </a:t>
            </a:r>
            <a:r>
              <a:rPr lang="en-US" dirty="0" smtClean="0"/>
              <a:t>bits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Κάθε οκτάδα μετατρέπεται στον αντίστοιχο ακέραιο.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Σύμφωνα με τα παραπάνω, μια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 στη δυαδική της μορφή έχει συνεχόμενους 1 ακολουθούμενοι από συνεχόμενα μηδενικά.</a:t>
            </a:r>
          </a:p>
        </p:txBody>
      </p:sp>
    </p:spTree>
    <p:extLst>
      <p:ext uri="{BB962C8B-B14F-4D97-AF65-F5344CB8AC3E}">
        <p14:creationId xmlns:p14="http://schemas.microsoft.com/office/powerpoint/2010/main" val="8418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32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 smtClean="0"/>
              <a:t>Παραδείγματα</a:t>
            </a:r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Μήκος προθέματος 24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 smtClean="0"/>
              <a:t>11111111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11111111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11111111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00000000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 smtClean="0"/>
              <a:t>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255</a:t>
            </a:r>
            <a:r>
              <a:rPr lang="el-GR" sz="2000" b="1" spc="50" dirty="0" smtClean="0"/>
              <a:t> . </a:t>
            </a:r>
            <a:r>
              <a:rPr lang="el-GR" sz="2000" spc="50" dirty="0" smtClean="0"/>
              <a:t>0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Μήκος </a:t>
            </a:r>
            <a:r>
              <a:rPr lang="el-GR" sz="2000" dirty="0"/>
              <a:t>προθέματος </a:t>
            </a:r>
            <a:r>
              <a:rPr lang="el-GR" sz="2000" dirty="0" smtClean="0"/>
              <a:t>25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10000000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 smtClean="0"/>
              <a:t>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255 </a:t>
            </a:r>
            <a:r>
              <a:rPr lang="el-GR" sz="2000" b="1" spc="50" dirty="0" smtClean="0"/>
              <a:t>. </a:t>
            </a:r>
            <a:r>
              <a:rPr lang="el-GR" sz="2000" spc="50" dirty="0" smtClean="0"/>
              <a:t>255</a:t>
            </a:r>
            <a:r>
              <a:rPr lang="el-GR" sz="2000" b="1" spc="50" dirty="0" smtClean="0"/>
              <a:t> . </a:t>
            </a:r>
            <a:r>
              <a:rPr lang="el-GR" sz="2000" spc="50" dirty="0" smtClean="0"/>
              <a:t>128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Μήκος προθέματος 20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/>
              <a:t>11111111.11111111.11110000.</a:t>
            </a:r>
            <a:r>
              <a:rPr lang="en-US" sz="2000" spc="50" dirty="0"/>
              <a:t>0</a:t>
            </a:r>
            <a:r>
              <a:rPr lang="el-GR" sz="2000" spc="50" dirty="0"/>
              <a:t>0000000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 smtClean="0"/>
              <a:t>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240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0</a:t>
            </a:r>
            <a:endParaRPr lang="el-GR" sz="2000" spc="50" dirty="0"/>
          </a:p>
          <a:p>
            <a:pPr lvl="1">
              <a:spcBef>
                <a:spcPts val="600"/>
              </a:spcBef>
            </a:pPr>
            <a:r>
              <a:rPr lang="el-GR" sz="2000" dirty="0" smtClean="0"/>
              <a:t>Μήκος προθέματος 29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11111111</a:t>
            </a:r>
            <a:r>
              <a:rPr lang="el-GR" sz="2000" b="1" spc="50" dirty="0"/>
              <a:t>.</a:t>
            </a:r>
            <a:r>
              <a:rPr lang="el-GR" sz="2000" spc="50" dirty="0"/>
              <a:t>11111000</a:t>
            </a:r>
          </a:p>
          <a:p>
            <a:pPr marL="719138" indent="0">
              <a:spcBef>
                <a:spcPts val="600"/>
              </a:spcBef>
              <a:buNone/>
            </a:pPr>
            <a:r>
              <a:rPr lang="el-GR" sz="2000" spc="50" dirty="0" smtClean="0"/>
              <a:t>255 </a:t>
            </a:r>
            <a:r>
              <a:rPr lang="el-GR" sz="2000" b="1" spc="50" dirty="0" smtClean="0"/>
              <a:t>.</a:t>
            </a:r>
            <a:r>
              <a:rPr lang="el-GR" sz="2000" spc="50" dirty="0" smtClean="0"/>
              <a:t> 255 </a:t>
            </a:r>
            <a:r>
              <a:rPr lang="el-GR" sz="2000" b="1" spc="50" dirty="0" smtClean="0"/>
              <a:t>. </a:t>
            </a:r>
            <a:r>
              <a:rPr lang="el-GR" sz="2000" spc="50" dirty="0" smtClean="0"/>
              <a:t>255 </a:t>
            </a:r>
            <a:r>
              <a:rPr lang="el-GR" sz="2000" b="1" spc="50" dirty="0" smtClean="0"/>
              <a:t>. </a:t>
            </a:r>
            <a:r>
              <a:rPr lang="el-GR" sz="2000" spc="50" dirty="0" smtClean="0"/>
              <a:t>248</a:t>
            </a:r>
            <a:endParaRPr lang="el-GR" sz="2000" spc="50" dirty="0"/>
          </a:p>
        </p:txBody>
      </p:sp>
    </p:spTree>
    <p:extLst>
      <p:ext uri="{BB962C8B-B14F-4D97-AF65-F5344CB8AC3E}">
        <p14:creationId xmlns:p14="http://schemas.microsoft.com/office/powerpoint/2010/main" val="1065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33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Άσκηση 2</a:t>
            </a:r>
          </a:p>
          <a:p>
            <a:pPr marL="0" indent="0">
              <a:buNone/>
            </a:pPr>
            <a:r>
              <a:rPr lang="el-GR" dirty="0" smtClean="0"/>
              <a:t>Ποιες από τις επόμενες μάσκες </a:t>
            </a:r>
            <a:r>
              <a:rPr lang="el-GR" dirty="0" err="1" smtClean="0"/>
              <a:t>υποδικτύου</a:t>
            </a:r>
            <a:r>
              <a:rPr lang="el-GR" dirty="0"/>
              <a:t> </a:t>
            </a:r>
            <a:r>
              <a:rPr lang="el-GR" dirty="0" smtClean="0"/>
              <a:t>είναι έγκυρες; Για αυτές που είναι έγκυρες, να υπολογιστούν τα αντίστοιχα μήκη προθέματος :</a:t>
            </a:r>
          </a:p>
          <a:p>
            <a:pPr marL="0" indent="0">
              <a:buNone/>
            </a:pPr>
            <a:r>
              <a:rPr lang="el-GR" dirty="0" smtClean="0"/>
              <a:t>255.255.0.0</a:t>
            </a:r>
          </a:p>
          <a:p>
            <a:pPr marL="0" indent="0">
              <a:buNone/>
            </a:pPr>
            <a:r>
              <a:rPr lang="el-GR" dirty="0" smtClean="0"/>
              <a:t>255.255.224.0</a:t>
            </a:r>
          </a:p>
          <a:p>
            <a:pPr marL="0" indent="0">
              <a:buNone/>
            </a:pPr>
            <a:r>
              <a:rPr lang="el-GR" dirty="0" smtClean="0"/>
              <a:t>255.255.255.129</a:t>
            </a:r>
          </a:p>
          <a:p>
            <a:pPr marL="0" indent="0">
              <a:buNone/>
            </a:pPr>
            <a:r>
              <a:rPr lang="el-GR" dirty="0" smtClean="0"/>
              <a:t>255.247.255.0</a:t>
            </a:r>
          </a:p>
          <a:p>
            <a:pPr marL="0" indent="0">
              <a:buNone/>
            </a:pPr>
            <a:r>
              <a:rPr lang="el-GR" dirty="0" smtClean="0"/>
              <a:t>255.254.0.0</a:t>
            </a:r>
          </a:p>
          <a:p>
            <a:pPr marL="0" indent="0">
              <a:buNone/>
            </a:pPr>
            <a:r>
              <a:rPr lang="el-GR" dirty="0" smtClean="0"/>
              <a:t>255.0.0.0</a:t>
            </a:r>
          </a:p>
          <a:p>
            <a:pPr marL="0" indent="0">
              <a:buNone/>
            </a:pPr>
            <a:r>
              <a:rPr lang="el-GR" dirty="0" smtClean="0"/>
              <a:t>240.0.0.0</a:t>
            </a:r>
          </a:p>
          <a:p>
            <a:pPr marL="0" indent="0">
              <a:buNone/>
            </a:pPr>
            <a:r>
              <a:rPr lang="el-GR" dirty="0" smtClean="0"/>
              <a:t>240.255.255.0</a:t>
            </a:r>
          </a:p>
        </p:txBody>
      </p:sp>
    </p:spTree>
    <p:extLst>
      <p:ext uri="{BB962C8B-B14F-4D97-AF65-F5344CB8AC3E}">
        <p14:creationId xmlns:p14="http://schemas.microsoft.com/office/powerpoint/2010/main" val="16249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34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Δεδομένης μιας </a:t>
            </a:r>
            <a:r>
              <a:rPr lang="en-US" dirty="0" smtClean="0"/>
              <a:t>IP </a:t>
            </a:r>
            <a:r>
              <a:rPr lang="el-GR" dirty="0" smtClean="0"/>
              <a:t>διεύθυνσης και μιας μάσκας </a:t>
            </a:r>
            <a:r>
              <a:rPr lang="el-GR" dirty="0" err="1" smtClean="0"/>
              <a:t>υποδικτύου</a:t>
            </a:r>
            <a:r>
              <a:rPr lang="el-GR" dirty="0" smtClean="0"/>
              <a:t>, η διεύθυνση δικτύου μπορεί να προκύψει ως ακολούθως:</a:t>
            </a:r>
          </a:p>
          <a:p>
            <a:pPr lvl="1"/>
            <a:r>
              <a:rPr lang="el-GR" dirty="0" smtClean="0"/>
              <a:t>Η </a:t>
            </a:r>
            <a:r>
              <a:rPr lang="en-US" dirty="0"/>
              <a:t>IP </a:t>
            </a:r>
            <a:r>
              <a:rPr lang="el-GR" dirty="0" smtClean="0"/>
              <a:t>διεύθυνσης γράφεται στη δυαδική της αναπαράσταση</a:t>
            </a:r>
          </a:p>
          <a:p>
            <a:pPr lvl="1"/>
            <a:r>
              <a:rPr lang="el-GR" dirty="0"/>
              <a:t>Η </a:t>
            </a:r>
            <a:r>
              <a:rPr lang="el-GR" dirty="0" smtClean="0"/>
              <a:t>μάσκα υποδικτύου γράφεται </a:t>
            </a:r>
            <a:r>
              <a:rPr lang="el-GR" dirty="0"/>
              <a:t>στη δυαδική </a:t>
            </a:r>
            <a:r>
              <a:rPr lang="el-GR" dirty="0" smtClean="0"/>
              <a:t>της αναπαράσταση</a:t>
            </a:r>
          </a:p>
          <a:p>
            <a:pPr lvl="1"/>
            <a:r>
              <a:rPr lang="el-GR" dirty="0" smtClean="0"/>
              <a:t>Εφαρμόζεται το λογικό </a:t>
            </a:r>
            <a:r>
              <a:rPr lang="en-US" dirty="0" smtClean="0"/>
              <a:t>AND </a:t>
            </a:r>
            <a:r>
              <a:rPr lang="el-GR" dirty="0" smtClean="0"/>
              <a:t>μεταξύ των αντίστοιχων </a:t>
            </a:r>
            <a:r>
              <a:rPr lang="en-US" dirty="0" smtClean="0"/>
              <a:t>bits</a:t>
            </a:r>
            <a:r>
              <a:rPr lang="el-GR" dirty="0" smtClean="0"/>
              <a:t> των δύο δυαδικών αναπαραστάσεων</a:t>
            </a:r>
          </a:p>
          <a:p>
            <a:pPr lvl="1"/>
            <a:r>
              <a:rPr lang="el-GR" dirty="0" smtClean="0"/>
              <a:t>Το αποτέλεσμα μετατρέπεται στο δεκαδικό σύστημα</a:t>
            </a:r>
          </a:p>
          <a:p>
            <a:r>
              <a:rPr lang="el-GR" dirty="0" smtClean="0"/>
              <a:t>Για το λογικό </a:t>
            </a:r>
            <a:r>
              <a:rPr lang="en-GB" dirty="0" smtClean="0"/>
              <a:t>AND </a:t>
            </a:r>
            <a:r>
              <a:rPr lang="el-GR" dirty="0" smtClean="0"/>
              <a:t>ισχύει ότι:</a:t>
            </a:r>
          </a:p>
          <a:p>
            <a:pPr lvl="1"/>
            <a:r>
              <a:rPr lang="en-US" dirty="0" smtClean="0"/>
              <a:t>1 AND 1 = 1</a:t>
            </a:r>
          </a:p>
          <a:p>
            <a:pPr lvl="1"/>
            <a:r>
              <a:rPr lang="en-US" dirty="0" smtClean="0"/>
              <a:t>1 AND 0 = 0</a:t>
            </a:r>
          </a:p>
          <a:p>
            <a:pPr lvl="1"/>
            <a:r>
              <a:rPr lang="en-US" dirty="0" smtClean="0"/>
              <a:t>0 AND 1 = 0</a:t>
            </a:r>
          </a:p>
          <a:p>
            <a:pPr lvl="1"/>
            <a:r>
              <a:rPr lang="en-US" dirty="0" smtClean="0"/>
              <a:t>0 AND 0 = 0</a:t>
            </a:r>
            <a:endParaRPr lang="en-GB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763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35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Παράδειγμα</a:t>
            </a:r>
            <a:endParaRPr lang="el-GR" b="1" dirty="0"/>
          </a:p>
          <a:p>
            <a:pPr marL="0" indent="0">
              <a:spcBef>
                <a:spcPts val="1200"/>
              </a:spcBef>
              <a:buNone/>
            </a:pPr>
            <a:r>
              <a:rPr lang="el-GR" dirty="0" smtClean="0"/>
              <a:t>Έστω ότι δίνεται η </a:t>
            </a:r>
            <a:r>
              <a:rPr lang="en-US" dirty="0" smtClean="0"/>
              <a:t>IP </a:t>
            </a:r>
            <a:r>
              <a:rPr lang="el-GR" dirty="0" smtClean="0"/>
              <a:t>διεύθυνση 192.168.10.100 και η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 255.255.255.128.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dirty="0" smtClean="0"/>
              <a:t>Να υπολογιστεί η διεύθυνση δικτύου.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Η </a:t>
            </a:r>
            <a:r>
              <a:rPr lang="en-US" dirty="0"/>
              <a:t>IP </a:t>
            </a:r>
            <a:r>
              <a:rPr lang="el-GR" dirty="0"/>
              <a:t>διεύθυνση γράφεται στη δυαδική της </a:t>
            </a:r>
            <a:r>
              <a:rPr lang="el-GR" dirty="0" smtClean="0"/>
              <a:t>μορφή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pc="50" dirty="0"/>
              <a:t>192 . 168 . 10 . 10</a:t>
            </a:r>
            <a:r>
              <a:rPr lang="en-US" spc="50" dirty="0"/>
              <a:t>0</a:t>
            </a:r>
            <a:endParaRPr lang="el-GR" spc="50" dirty="0"/>
          </a:p>
          <a:p>
            <a:pPr marL="0" indent="0">
              <a:spcBef>
                <a:spcPts val="1200"/>
              </a:spcBef>
              <a:buNone/>
            </a:pPr>
            <a:r>
              <a:rPr lang="el-GR" spc="50" dirty="0"/>
              <a:t>11000000.10101000.00001010.0110010</a:t>
            </a:r>
            <a:r>
              <a:rPr lang="en-US" spc="50" dirty="0" smtClean="0"/>
              <a:t>0</a:t>
            </a:r>
            <a:endParaRPr lang="el-GR" spc="5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Η μάσκα </a:t>
            </a:r>
            <a:r>
              <a:rPr lang="el-GR" dirty="0" err="1"/>
              <a:t>υποδικτύου</a:t>
            </a:r>
            <a:r>
              <a:rPr lang="el-GR" dirty="0"/>
              <a:t> γράφεται στη δυαδική της μορφή</a:t>
            </a:r>
            <a:r>
              <a:rPr lang="el-GR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pc="50" dirty="0"/>
              <a:t>255 . 255 . 255 . 128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pc="50" dirty="0"/>
              <a:t>11111111. 11111111. 11111111.1000000</a:t>
            </a:r>
            <a:r>
              <a:rPr lang="en-US" spc="5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36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Παράδειγμα - Λύση</a:t>
            </a:r>
            <a:endParaRPr lang="el-GR" b="1" dirty="0"/>
          </a:p>
          <a:p>
            <a:pPr marL="0" indent="0">
              <a:buNone/>
            </a:pPr>
            <a:r>
              <a:rPr lang="el-GR" dirty="0" smtClean="0"/>
              <a:t>Έστω ότι δίνεται η </a:t>
            </a:r>
            <a:r>
              <a:rPr lang="en-US" dirty="0" smtClean="0"/>
              <a:t>IP </a:t>
            </a:r>
            <a:r>
              <a:rPr lang="el-GR" dirty="0" smtClean="0"/>
              <a:t>διεύθυνση 192.168.10.100 και η μάσκα </a:t>
            </a:r>
            <a:r>
              <a:rPr lang="el-GR" dirty="0" err="1" smtClean="0"/>
              <a:t>υποδικτύου</a:t>
            </a:r>
            <a:r>
              <a:rPr lang="el-GR" dirty="0" smtClean="0"/>
              <a:t> 255.255.255.128.</a:t>
            </a:r>
          </a:p>
          <a:p>
            <a:pPr marL="0" indent="0">
              <a:buNone/>
            </a:pPr>
            <a:r>
              <a:rPr lang="el-GR" dirty="0" smtClean="0"/>
              <a:t>Να υπολογιστεί η διεύθυνση δικτύου.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404" y="3275692"/>
            <a:ext cx="829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Εφαρμόζεται το λογικό AND μεταξύ των αντίστοιχων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bits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των δύο δυαδικών αναπαραστάσεων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32758"/>
              </p:ext>
            </p:extLst>
          </p:nvPr>
        </p:nvGraphicFramePr>
        <p:xfrm>
          <a:off x="251520" y="4044672"/>
          <a:ext cx="864097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5241394"/>
            <a:ext cx="829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Το αποτέλεσμα μετατρέπεται στο δεκαδικό σύστημα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03604"/>
              </p:ext>
            </p:extLst>
          </p:nvPr>
        </p:nvGraphicFramePr>
        <p:xfrm>
          <a:off x="251520" y="5639648"/>
          <a:ext cx="8640975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  <a:gridCol w="246885"/>
              </a:tblGrid>
              <a:tr h="320040"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192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168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.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37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/>
              <a:t>Άσκηση </a:t>
            </a:r>
            <a:r>
              <a:rPr lang="el-GR" b="1" dirty="0"/>
              <a:t>3</a:t>
            </a:r>
            <a:endParaRPr lang="el-GR" b="1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l-GR" dirty="0" smtClean="0"/>
              <a:t>Πως μπορεί να υπολογιστεί η διεύθυνση εκπομπής με χρήση της μάσκας </a:t>
            </a:r>
            <a:r>
              <a:rPr lang="el-GR" dirty="0" err="1" smtClean="0"/>
              <a:t>υποδικτύου</a:t>
            </a:r>
            <a:r>
              <a:rPr lang="el-GR" dirty="0" smtClean="0"/>
              <a:t>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l-GR" dirty="0" smtClean="0"/>
              <a:t>Να δειχθεί η διαδικασία με αριθμητικό παράδειγμα.</a:t>
            </a:r>
          </a:p>
        </p:txBody>
      </p:sp>
    </p:spTree>
    <p:extLst>
      <p:ext uri="{BB962C8B-B14F-4D97-AF65-F5344CB8AC3E}">
        <p14:creationId xmlns:p14="http://schemas.microsoft.com/office/powerpoint/2010/main" val="39137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38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Υπάρχουν συγκεκριμένες διευθύνσεις που δεν μπορούν να δοθούν σε συσκευές για διάφορους λόγους: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Η διεύθυνση δικτύου.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Η διεύθυνση εκπομπής.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Η προεπιλεγμένη διαδρομή (0.0.0.0/8).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Οι διευθύνσεις ανακύκλωσης (127.0.0.0 – 127.255.255.255).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Οι διευθύνσεις τοπικής σύνδεσης </a:t>
            </a:r>
            <a:r>
              <a:rPr lang="en-US" dirty="0" smtClean="0"/>
              <a:t>169.254.0.0 </a:t>
            </a:r>
            <a:r>
              <a:rPr lang="el-GR" dirty="0" smtClean="0"/>
              <a:t>- </a:t>
            </a:r>
            <a:r>
              <a:rPr lang="en-US" dirty="0" smtClean="0"/>
              <a:t>169.254.255.255 (169.254.0.0 /16)</a:t>
            </a:r>
            <a:r>
              <a:rPr lang="el-GR" dirty="0" smtClean="0"/>
              <a:t> (αυτές οι διευθύνσεις δίνονται αυτόματα από το λειτουργικό σύστημα όταν δεν είναι διαθέσιμες οι ρυθμίσεις </a:t>
            </a:r>
            <a:r>
              <a:rPr lang="en-GB" dirty="0" smtClean="0"/>
              <a:t>IP</a:t>
            </a:r>
            <a:r>
              <a:rPr lang="el-GR" dirty="0" smtClean="0"/>
              <a:t>).</a:t>
            </a:r>
          </a:p>
          <a:p>
            <a:pPr marL="538163" lvl="1">
              <a:spcBef>
                <a:spcPts val="1200"/>
              </a:spcBef>
            </a:pPr>
            <a:r>
              <a:rPr lang="el-GR" dirty="0" smtClean="0"/>
              <a:t>Οι διευθύνσεις </a:t>
            </a:r>
            <a:r>
              <a:rPr lang="en-GB" dirty="0" smtClean="0"/>
              <a:t>TEST-NET 192.0.2.0 - 192.0.2.255 (192.0.2.0 /24)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Οι διευθύνσεις </a:t>
            </a:r>
            <a:r>
              <a:rPr lang="en-GB" dirty="0" smtClean="0"/>
              <a:t>IP </a:t>
            </a:r>
            <a:r>
              <a:rPr lang="el-GR" dirty="0" smtClean="0"/>
              <a:t>ξεκινούν από τη διεύθυνση 0.0.0.0 και φτάνουν μέχρι και τη διεύθυνση 255.255.255.255 και χωρίζονται σε εύρη διευθύνσεων ως εξής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80642"/>
              </p:ext>
            </p:extLst>
          </p:nvPr>
        </p:nvGraphicFramePr>
        <p:xfrm>
          <a:off x="428596" y="3214686"/>
          <a:ext cx="8286808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30"/>
                <a:gridCol w="3592420"/>
                <a:gridCol w="2928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Τύπος διεύθυνσης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Χρήση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Εύρος διευθύνσεων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4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Συσκευών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Προορίζονται για συσκευές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0.0.0.0 – 223.255.255.255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latin typeface="+mj-lt"/>
                        </a:rPr>
                        <a:t>Πολυεκπομπής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Προορίζονται</a:t>
                      </a:r>
                      <a:r>
                        <a:rPr lang="el-GR" baseline="0" dirty="0" smtClean="0">
                          <a:latin typeface="+mj-lt"/>
                        </a:rPr>
                        <a:t> για ομάδες </a:t>
                      </a:r>
                      <a:r>
                        <a:rPr lang="el-GR" baseline="0" dirty="0" err="1" smtClean="0">
                          <a:latin typeface="+mj-lt"/>
                        </a:rPr>
                        <a:t>πολυεκπομπής</a:t>
                      </a:r>
                      <a:r>
                        <a:rPr lang="el-GR" baseline="0" dirty="0" smtClean="0">
                          <a:latin typeface="+mj-lt"/>
                        </a:rPr>
                        <a:t> σε τοπικά δίκτυα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224.0.0.0 – 239.255.255.255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Πειραματικές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Προορίζονται για έρευνα ή πειραματισμούς</a:t>
                      </a:r>
                    </a:p>
                    <a:p>
                      <a:r>
                        <a:rPr lang="el-GR" dirty="0" smtClean="0">
                          <a:latin typeface="+mj-lt"/>
                        </a:rPr>
                        <a:t>Δεν μπορούν να χρησιμοποιηθούν για συσκευές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j-lt"/>
                        </a:rPr>
                        <a:t>240.0.0.0 – 255.255.255.254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2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smtClean="0"/>
              <a:t>39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Ρύθμιση </a:t>
            </a:r>
            <a:r>
              <a:rPr lang="en-US" dirty="0" smtClean="0"/>
              <a:t>IP </a:t>
            </a:r>
            <a:r>
              <a:rPr lang="el-GR" dirty="0" smtClean="0"/>
              <a:t>διεύθυνσης σε υπολογιστή.</a:t>
            </a:r>
            <a:endParaRPr lang="el-GR" dirty="0"/>
          </a:p>
        </p:txBody>
      </p:sp>
      <p:pic>
        <p:nvPicPr>
          <p:cNvPr id="4" name="how to set IP addres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5232" y="1988840"/>
            <a:ext cx="6811144" cy="42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5547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Παντελής </a:t>
            </a:r>
            <a:r>
              <a:rPr lang="el-GR" sz="2000" dirty="0" smtClean="0"/>
              <a:t>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«Ιατρική Πληροφορική - Θ. Ενότητα </a:t>
            </a:r>
            <a:r>
              <a:rPr lang="en-US" sz="2000" dirty="0" smtClean="0"/>
              <a:t>3: </a:t>
            </a:r>
            <a:r>
              <a:rPr lang="el-GR" sz="2000" dirty="0" err="1">
                <a:solidFill>
                  <a:prstClr val="black"/>
                </a:solidFill>
              </a:rPr>
              <a:t>Διευθυνσιοδότηση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n-US" sz="2000" smtClean="0">
                <a:solidFill>
                  <a:prstClr val="black"/>
                </a:solidFill>
              </a:rPr>
              <a:t>IP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l-GR" dirty="0" smtClean="0"/>
              <a:t>Οι διευθύνσεις </a:t>
            </a:r>
            <a:r>
              <a:rPr lang="en-GB" dirty="0" smtClean="0"/>
              <a:t>IP </a:t>
            </a:r>
            <a:r>
              <a:rPr lang="el-GR" dirty="0" smtClean="0"/>
              <a:t>χωρίζονται σε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spcBef>
                <a:spcPts val="800"/>
              </a:spcBef>
            </a:pPr>
            <a:r>
              <a:rPr lang="el-GR" b="1" dirty="0" smtClean="0"/>
              <a:t>Δημόσιες (</a:t>
            </a:r>
            <a:r>
              <a:rPr lang="en-GB" b="1" dirty="0" smtClean="0"/>
              <a:t>public</a:t>
            </a:r>
            <a:r>
              <a:rPr lang="el-GR" b="1" dirty="0" smtClean="0"/>
              <a:t>)</a:t>
            </a:r>
            <a:endParaRPr lang="el-GR" dirty="0"/>
          </a:p>
          <a:p>
            <a:pPr lvl="2">
              <a:spcBef>
                <a:spcPts val="800"/>
              </a:spcBef>
            </a:pPr>
            <a:r>
              <a:rPr lang="el-GR" dirty="0" smtClean="0"/>
              <a:t>Είναι η </a:t>
            </a:r>
            <a:r>
              <a:rPr lang="en-US" dirty="0" smtClean="0"/>
              <a:t>IP </a:t>
            </a:r>
            <a:r>
              <a:rPr lang="el-GR" dirty="0" smtClean="0"/>
              <a:t>με την οποία φαίνεται μία συσκευή στο διαδίκτυο.</a:t>
            </a:r>
          </a:p>
          <a:p>
            <a:pPr lvl="2">
              <a:spcBef>
                <a:spcPts val="800"/>
              </a:spcBef>
            </a:pPr>
            <a:r>
              <a:rPr lang="el-GR" dirty="0" smtClean="0"/>
              <a:t>Είναι δεσμευμένες από συγκεκριμένο φορέα.</a:t>
            </a:r>
          </a:p>
          <a:p>
            <a:pPr lvl="2">
              <a:spcBef>
                <a:spcPts val="800"/>
              </a:spcBef>
            </a:pPr>
            <a:r>
              <a:rPr lang="el-GR" dirty="0" smtClean="0"/>
              <a:t>Είναι </a:t>
            </a:r>
            <a:r>
              <a:rPr lang="el-GR" dirty="0" err="1" smtClean="0"/>
              <a:t>δρομολογήσιμες</a:t>
            </a:r>
            <a:r>
              <a:rPr lang="el-GR" dirty="0" smtClean="0"/>
              <a:t>.</a:t>
            </a:r>
          </a:p>
          <a:p>
            <a:pPr lvl="2">
              <a:spcBef>
                <a:spcPts val="800"/>
              </a:spcBef>
            </a:pPr>
            <a:r>
              <a:rPr lang="el-GR" dirty="0"/>
              <a:t>Παράδειγμα: οι διευθύνσεις από 195.130.96.0 έως και </a:t>
            </a:r>
            <a:r>
              <a:rPr lang="el-GR" dirty="0" smtClean="0"/>
              <a:t>195.130.111.255 έχουν δοθεί στο ΤΕΙ Αθήνας.</a:t>
            </a:r>
          </a:p>
          <a:p>
            <a:pPr lvl="1">
              <a:spcBef>
                <a:spcPts val="800"/>
              </a:spcBef>
            </a:pPr>
            <a:r>
              <a:rPr lang="el-GR" b="1" dirty="0" smtClean="0"/>
              <a:t>Ιδιωτικές</a:t>
            </a:r>
            <a:r>
              <a:rPr lang="en-GB" b="1" dirty="0" smtClean="0"/>
              <a:t> (private)</a:t>
            </a:r>
            <a:endParaRPr lang="el-GR" dirty="0"/>
          </a:p>
          <a:p>
            <a:pPr lvl="2">
              <a:spcBef>
                <a:spcPts val="800"/>
              </a:spcBef>
            </a:pPr>
            <a:r>
              <a:rPr lang="el-GR" dirty="0" smtClean="0"/>
              <a:t>Χρησιμοποιούνται σε ιδιωτικά δίκτυα (οικιακά ή εταιρικά). </a:t>
            </a:r>
          </a:p>
          <a:p>
            <a:pPr lvl="2">
              <a:spcBef>
                <a:spcPts val="800"/>
              </a:spcBef>
            </a:pPr>
            <a:r>
              <a:rPr lang="el-GR" dirty="0"/>
              <a:t>Δ</a:t>
            </a:r>
            <a:r>
              <a:rPr lang="el-GR" dirty="0" smtClean="0"/>
              <a:t>εν έχουν δεσμευθεί από κάποιο συγκεκριμένο φορέα.</a:t>
            </a:r>
          </a:p>
          <a:p>
            <a:pPr lvl="2">
              <a:spcBef>
                <a:spcPts val="800"/>
              </a:spcBef>
            </a:pPr>
            <a:r>
              <a:rPr lang="el-GR" dirty="0"/>
              <a:t>Δ</a:t>
            </a:r>
            <a:r>
              <a:rPr lang="el-GR" dirty="0" smtClean="0"/>
              <a:t>εν είναι </a:t>
            </a:r>
            <a:r>
              <a:rPr lang="el-GR" dirty="0" err="1" smtClean="0"/>
              <a:t>δρομολογήσιμες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7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Οι ιδιωτικές διευθύνσεις χωρίζονται σε μπλοκ ως εξής 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10.0.0.0 </a:t>
            </a:r>
            <a:r>
              <a:rPr lang="el-GR" dirty="0" smtClean="0"/>
              <a:t>-</a:t>
            </a:r>
            <a:r>
              <a:rPr lang="en-US" dirty="0" smtClean="0"/>
              <a:t> 10.255.255.255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172.16.0.0 </a:t>
            </a:r>
            <a:r>
              <a:rPr lang="el-GR" dirty="0" smtClean="0"/>
              <a:t>-</a:t>
            </a:r>
            <a:r>
              <a:rPr lang="en-US" dirty="0" smtClean="0"/>
              <a:t> 172.31.255.255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192.168.0.0 </a:t>
            </a:r>
            <a:r>
              <a:rPr lang="el-GR" dirty="0" smtClean="0"/>
              <a:t>-</a:t>
            </a:r>
            <a:r>
              <a:rPr lang="en-US" dirty="0" smtClean="0"/>
              <a:t> 192.168.255.255</a:t>
            </a: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Συνήθως, σε οικιακά ή εταιρικά δίκτυα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δίνονται από τον πάροχο σύνδεσης </a:t>
            </a:r>
            <a:r>
              <a:rPr lang="en-US" dirty="0" smtClean="0"/>
              <a:t>Internet </a:t>
            </a:r>
            <a:r>
              <a:rPr lang="el-GR" dirty="0" smtClean="0"/>
              <a:t>ένα μικρό πλήθος δημόσιων </a:t>
            </a:r>
            <a:r>
              <a:rPr lang="en-US" dirty="0" smtClean="0"/>
              <a:t>IP </a:t>
            </a:r>
            <a:r>
              <a:rPr lang="el-GR" dirty="0" smtClean="0"/>
              <a:t>διευθύνσεων.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Οι δημόσιες </a:t>
            </a:r>
            <a:r>
              <a:rPr lang="en-US" dirty="0" smtClean="0"/>
              <a:t>IP </a:t>
            </a:r>
            <a:r>
              <a:rPr lang="el-GR" dirty="0" smtClean="0"/>
              <a:t>ανατίθενται στους δρομολογητές.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Στις συσκευές ανατίθενται ιδιωτικές </a:t>
            </a:r>
            <a:r>
              <a:rPr lang="en-US" dirty="0" smtClean="0"/>
              <a:t>IP</a:t>
            </a:r>
            <a:r>
              <a:rPr lang="el-GR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9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(6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εταιρικού δικτύου.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868745"/>
            <a:ext cx="8820000" cy="4512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4168" y="3645024"/>
            <a:ext cx="1008112" cy="360040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5013176"/>
            <a:ext cx="1008112" cy="360040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5013176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Δημόσιες </a:t>
            </a:r>
            <a:r>
              <a:rPr lang="en-US" dirty="0" smtClean="0">
                <a:solidFill>
                  <a:prstClr val="black"/>
                </a:solidFill>
              </a:rPr>
              <a:t>IP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6876256" y="5193196"/>
            <a:ext cx="648072" cy="4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7092280" y="3825044"/>
            <a:ext cx="432048" cy="1372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8184" y="1988834"/>
            <a:ext cx="14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Ιδιωτικές</a:t>
            </a:r>
            <a:r>
              <a:rPr lang="en-US" dirty="0" smtClean="0">
                <a:solidFill>
                  <a:prstClr val="black"/>
                </a:solidFill>
              </a:rPr>
              <a:t> IP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4788024" y="2173500"/>
            <a:ext cx="1440160" cy="679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218923"/>
            <a:ext cx="8352000" cy="3917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(7 </a:t>
            </a:r>
            <a:r>
              <a:rPr lang="el-GR" sz="3200" b="0" dirty="0"/>
              <a:t>από 39)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οικιακού δικτύου.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502723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Δημόσια </a:t>
            </a:r>
            <a:r>
              <a:rPr lang="en-US" dirty="0" smtClean="0">
                <a:solidFill>
                  <a:prstClr val="black"/>
                </a:solidFill>
              </a:rPr>
              <a:t>IP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6660232" y="4883219"/>
            <a:ext cx="1080120" cy="328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51720" y="2545848"/>
            <a:ext cx="2769902" cy="883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2361182"/>
            <a:ext cx="14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Ιδιωτικές</a:t>
            </a:r>
            <a:r>
              <a:rPr lang="en-US" dirty="0" smtClean="0">
                <a:solidFill>
                  <a:prstClr val="black"/>
                </a:solidFill>
              </a:rPr>
              <a:t> IP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Διευθυνσιοδότηση</a:t>
            </a:r>
            <a:r>
              <a:rPr lang="el-GR" dirty="0"/>
              <a:t> </a:t>
            </a:r>
            <a:r>
              <a:rPr lang="en-GB" dirty="0"/>
              <a:t>IP</a:t>
            </a:r>
            <a:r>
              <a:rPr lang="el-GR" dirty="0"/>
              <a:t> </a:t>
            </a:r>
            <a:r>
              <a:rPr lang="el-GR" sz="3200" b="0" dirty="0" smtClean="0"/>
              <a:t>(8 </a:t>
            </a:r>
            <a:r>
              <a:rPr lang="el-GR" sz="3200" b="0" dirty="0"/>
              <a:t>από 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ιδιωτικές διευθύνσεις δεν απαιτείται να είναι μοναδικές μεταξύ διαφορετικών </a:t>
            </a:r>
            <a:r>
              <a:rPr lang="el-GR" dirty="0" smtClean="0"/>
              <a:t>δικτύων</a:t>
            </a:r>
            <a:r>
              <a:rPr lang="en-US" dirty="0" smtClean="0"/>
              <a:t>, </a:t>
            </a:r>
            <a:r>
              <a:rPr lang="el-GR" dirty="0" smtClean="0"/>
              <a:t>αλλά πρέπει να είναι διαφορετικές στο ίδιο δίκτυο.</a:t>
            </a:r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2780928"/>
            <a:ext cx="8820000" cy="36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1">
  <a:themeElements>
    <a:clrScheme name="Προσαρμοσμένο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OC_template_updated1</Template>
  <TotalTime>3</TotalTime>
  <Words>3813</Words>
  <Application>Microsoft Office PowerPoint</Application>
  <PresentationFormat>Προβολή στην οθόνη (4:3)</PresentationFormat>
  <Paragraphs>1706</Paragraphs>
  <Slides>46</Slides>
  <Notes>9</Notes>
  <HiddenSlides>0</HiddenSlides>
  <MMClips>1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OC_template_updated1</vt:lpstr>
      <vt:lpstr>1_OC_template_updated1</vt:lpstr>
      <vt:lpstr>ΙΑΤΡΙΚΗ ΠΛΗΡΟΦΟΡΙΚΗ - Θ</vt:lpstr>
      <vt:lpstr>Διευθυνσιοδότηση IP (1 από 39)</vt:lpstr>
      <vt:lpstr>Διευθυνσιοδότηση IP (2 από 39)</vt:lpstr>
      <vt:lpstr>Διευθυνσιοδότηση IP (3 από 39)</vt:lpstr>
      <vt:lpstr>Διευθυνσιοδότηση IP (4 από 39)</vt:lpstr>
      <vt:lpstr>Διευθυνσιοδότηση IP (5 από 39)</vt:lpstr>
      <vt:lpstr>Διευθυνσιοδότηση IP (6 από 39)</vt:lpstr>
      <vt:lpstr>Διευθυνσιοδότηση IP (7 από 39)</vt:lpstr>
      <vt:lpstr>Διευθυνσιοδότηση IP (8 από 39)</vt:lpstr>
      <vt:lpstr>Διευθυνσιοδότηση IP (9 από 39)</vt:lpstr>
      <vt:lpstr>Διευθυνσιοδότηση IP (10 από 39)</vt:lpstr>
      <vt:lpstr>Διευθυνσιοδότηση IP (11 από 39)</vt:lpstr>
      <vt:lpstr>Διευθυνσιοδότηση IP (12 από 39)</vt:lpstr>
      <vt:lpstr>Διευθυνσιοδότηση IP (13 από 39)</vt:lpstr>
      <vt:lpstr>Διευθυνσιοδότηση IP (14 από 39)</vt:lpstr>
      <vt:lpstr>Διευθυνσιοδότηση IP (15 από 39)</vt:lpstr>
      <vt:lpstr>Διευθυνσιοδότηση IP (16 από 39)</vt:lpstr>
      <vt:lpstr>Διευθυνσιοδότηση IP (17 από 39)</vt:lpstr>
      <vt:lpstr>Διευθυνσιοδότηση IP (18 από 39)</vt:lpstr>
      <vt:lpstr>Διευθυνσιοδότηση IP (19 από 39)</vt:lpstr>
      <vt:lpstr>Διευθυνσιοδότηση IP (20 από 39)</vt:lpstr>
      <vt:lpstr>Διευθυνσιοδότηση IP (21 από 39)</vt:lpstr>
      <vt:lpstr>Διευθυνσιοδότηση IP (22 από 39)</vt:lpstr>
      <vt:lpstr>Διευθυνσιοδότηση IP (23 από 39)</vt:lpstr>
      <vt:lpstr>Διευθυνσιοδότηση IP (24 από 39)</vt:lpstr>
      <vt:lpstr>Διευθυνσιοδότηση IP (25 από 39)</vt:lpstr>
      <vt:lpstr>Διευθυνσιοδότηση IP (26 από 39)</vt:lpstr>
      <vt:lpstr>Διευθυνσιοδότηση IP (27 από 39)</vt:lpstr>
      <vt:lpstr>Διευθυνσιοδότηση IP (28 από 39)</vt:lpstr>
      <vt:lpstr>Διευθυνσιοδότηση IP (29 από 39)</vt:lpstr>
      <vt:lpstr>Διευθυνσιοδότηση IP (30 από 39)</vt:lpstr>
      <vt:lpstr>Διευθυνσιοδότηση IP (31 από 39)</vt:lpstr>
      <vt:lpstr>Διευθυνσιοδότηση IP (32 από 39)</vt:lpstr>
      <vt:lpstr>Διευθυνσιοδότηση IP (33 από 39)</vt:lpstr>
      <vt:lpstr>Διευθυνσιοδότηση IP (34 από 39)</vt:lpstr>
      <vt:lpstr>Διευθυνσιοδότηση IP (35 από 39)</vt:lpstr>
      <vt:lpstr>Διευθυνσιοδότηση IP (36 από 39)</vt:lpstr>
      <vt:lpstr>Διευθυνσιοδότηση IP (37 από 39)</vt:lpstr>
      <vt:lpstr>Διευθυνσιοδότηση IP (38 από 39)</vt:lpstr>
      <vt:lpstr>Διευθυνσιοδότηση IP (39 από 39)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ΙΑΤΡΙΚΗ ΠΛΗΡΟΦΟΡΙΚΗ - Θ</dc:title>
  <dc:creator>opencourses@teiath.gr</dc:creator>
  <cp:lastModifiedBy>natasakar new</cp:lastModifiedBy>
  <cp:revision>6</cp:revision>
  <dcterms:created xsi:type="dcterms:W3CDTF">2014-09-25T09:03:37Z</dcterms:created>
  <dcterms:modified xsi:type="dcterms:W3CDTF">2015-02-09T13:14:04Z</dcterms:modified>
</cp:coreProperties>
</file>