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activeX/activeX3.xml" ContentType="application/vnd.ms-office.activeX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</p:sldMasterIdLst>
  <p:notesMasterIdLst>
    <p:notesMasterId r:id="rId27"/>
  </p:notesMasterIdLst>
  <p:handoutMasterIdLst>
    <p:handoutMasterId r:id="rId28"/>
  </p:handoutMasterIdLst>
  <p:sldIdLst>
    <p:sldId id="256" r:id="rId4"/>
    <p:sldId id="267" r:id="rId5"/>
    <p:sldId id="268" r:id="rId6"/>
    <p:sldId id="269" r:id="rId7"/>
    <p:sldId id="270" r:id="rId8"/>
    <p:sldId id="271" r:id="rId9"/>
    <p:sldId id="319" r:id="rId10"/>
    <p:sldId id="320" r:id="rId11"/>
    <p:sldId id="321" r:id="rId12"/>
    <p:sldId id="322" r:id="rId13"/>
    <p:sldId id="277" r:id="rId14"/>
    <p:sldId id="324" r:id="rId15"/>
    <p:sldId id="323" r:id="rId16"/>
    <p:sldId id="325" r:id="rId17"/>
    <p:sldId id="282" r:id="rId18"/>
    <p:sldId id="318" r:id="rId19"/>
    <p:sldId id="257" r:id="rId20"/>
    <p:sldId id="262" r:id="rId21"/>
    <p:sldId id="264" r:id="rId22"/>
    <p:sldId id="326" r:id="rId23"/>
    <p:sldId id="327" r:id="rId24"/>
    <p:sldId id="26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036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515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352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125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054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630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4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5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4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3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5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8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2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7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6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2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51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7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7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4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3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1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5534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38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1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2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1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hyperlink" Target="https://www.youtube.com/watch?v=LPwsnQY3HkQ" TargetMode="Externa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commons.wikimedia.org/wiki/File:Thorax_CT_peripheres_Brronchialcarcinom_li_OF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Mrug" TargetMode="External"/><Relationship Id="rId4" Type="http://schemas.openxmlformats.org/officeDocument/2006/relationships/hyperlink" Target="http://commons.wikimedia.org/wiki/File:Thorax_pa_peripheres_Bronchialcarcinom_li_OF_markiert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ATS_06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commons.wikimedia.org/wiki/User:Kueb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0/deed.en" TargetMode="External"/><Relationship Id="rId5" Type="http://schemas.openxmlformats.org/officeDocument/2006/relationships/hyperlink" Target="http://commons.wikimedia.org/wiki/User:Kuebi" TargetMode="External"/><Relationship Id="rId4" Type="http://schemas.openxmlformats.org/officeDocument/2006/relationships/hyperlink" Target="http://commons.wikimedia.org/wiki/File:VATS_07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ATS_10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commons.wikimedia.org/wiki/User:Kueb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965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youtube.com/watch?v=KoBw_-xj68E" TargetMode="Externa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www.youtube.com/watch?v=XEkTDcvImB0" TargetMode="Externa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Ειδικές Ιατρικές Εφαρμογές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1326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Θωρακοσκοπική </a:t>
            </a:r>
            <a:r>
              <a:rPr lang="el-GR" sz="2600" dirty="0" smtClean="0"/>
              <a:t>χειρουργική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Δρ. Νικόλαος Δ. Θαλασσινός, Επίκουρος Καθηγητής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Χειρουργός Θώρακος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Ραδιολογίας - Ακτινολογίας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θωρακοσκοπικής χειρουργικής </a:t>
            </a:r>
            <a:r>
              <a:rPr lang="en-US" sz="3300" b="0" dirty="0"/>
              <a:t>3</a:t>
            </a:r>
            <a:r>
              <a:rPr lang="el-GR" sz="3300" b="0" dirty="0" smtClean="0"/>
              <a:t>/3</a:t>
            </a:r>
            <a:endParaRPr lang="el-GR" sz="33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166479" y="6231794"/>
            <a:ext cx="2858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6"/>
              </a:rPr>
              <a:t>Part 1 of 3 VATS Thoracoscopic Lobectomy </a:t>
            </a:r>
            <a:endParaRPr lang="el-GR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6" name="ShockwaveFlash1" r:id="rId2" imgW="6095238" imgH="4571429"/>
        </mc:Choice>
        <mc:Fallback>
          <p:control name="ShockwaveFlash1" r:id="rId2" imgW="609523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813" y="1377950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664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Θέση βλάβης που μπορεί να αφαιρεθεί θωρακοσκοπικά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4098" name="Picture 2" descr="File:Thorax pa peripheres Bronchialcarcinom li OF marki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2" y="1970727"/>
            <a:ext cx="3525024" cy="33412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Thorax CT peripheres Brronchialcarcinom li O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43" y="1970728"/>
            <a:ext cx="4619329" cy="33412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8493" y="5571046"/>
            <a:ext cx="3626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Thorax pa peripheres Bronchialcarcinom li OF markiert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Mrug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4787297" y="5555970"/>
            <a:ext cx="344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7"/>
              </a:rPr>
              <a:t>Thorax CT peripheres Brronchialcarcinom li OF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Mrug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Οπή για την τοποθέτηση </a:t>
            </a:r>
            <a:r>
              <a:rPr lang="en-US" dirty="0" smtClean="0"/>
              <a:t>trocar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6146" name="Picture 2" descr="File:VATS 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408712" cy="37410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2650737" y="5547079"/>
            <a:ext cx="36265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VATS 06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Kuebi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CC BY 2.0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4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Θωρακοσκοπικές εικόνες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395536" y="1484784"/>
            <a:ext cx="3384375" cy="4512866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l-GR" dirty="0" smtClean="0"/>
              <a:t>Διαχωρισμός πνευμονικής σχισμής.</a:t>
            </a:r>
          </a:p>
          <a:p>
            <a:pPr marL="457200" indent="-457200">
              <a:buFont typeface="+mj-lt"/>
              <a:buAutoNum type="alphaUcPeriod"/>
            </a:pPr>
            <a:r>
              <a:rPr lang="el-GR" dirty="0" smtClean="0"/>
              <a:t>Λύση συμφύσεων.</a:t>
            </a:r>
          </a:p>
          <a:p>
            <a:pPr marL="457200" indent="-457200">
              <a:buFont typeface="+mj-lt"/>
              <a:buAutoNum type="alphaUcPeriod"/>
            </a:pPr>
            <a:r>
              <a:rPr lang="el-GR" dirty="0" smtClean="0"/>
              <a:t>Παρασκευή αγγειακού κλάδου.</a:t>
            </a:r>
          </a:p>
          <a:p>
            <a:pPr marL="457200" indent="-457200">
              <a:buFont typeface="+mj-lt"/>
              <a:buAutoNum type="alphaUcPeriod"/>
            </a:pPr>
            <a:r>
              <a:rPr lang="el-GR" dirty="0" smtClean="0"/>
              <a:t>Τοποθέτηση συρραπτικού μηχανήματος.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5122" name="Picture 2" descr="File:VATS 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10531"/>
            <a:ext cx="4942269" cy="38164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4739949" y="5456257"/>
            <a:ext cx="36265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VATS 07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Kuebi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6"/>
              </a:rPr>
              <a:t>CC BY 2.0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7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prstClr val="white"/>
                </a:solidFill>
              </a:rPr>
              <a:t>Θωρακοσκοπικές εικόνες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4509120"/>
            <a:ext cx="8640960" cy="1175935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l-GR" dirty="0" smtClean="0"/>
              <a:t>Θωρακοσ</a:t>
            </a:r>
            <a:r>
              <a:rPr lang="el-GR" dirty="0"/>
              <a:t>κ</a:t>
            </a:r>
            <a:r>
              <a:rPr lang="el-GR" dirty="0" smtClean="0"/>
              <a:t>οπική άποψη </a:t>
            </a:r>
            <a:r>
              <a:rPr lang="el-GR" dirty="0" smtClean="0"/>
              <a:t>ανωτέρου αριστερού μεσοθωρακίου.</a:t>
            </a:r>
          </a:p>
          <a:p>
            <a:pPr marL="457200" indent="-457200">
              <a:buFont typeface="+mj-lt"/>
              <a:buAutoNum type="alphaUcPeriod"/>
            </a:pPr>
            <a:r>
              <a:rPr lang="el-GR" dirty="0" smtClean="0"/>
              <a:t>Παρασκευή λεμφαδένα στην παραπάνω περιοχή.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7170" name="Picture 2" descr="File:VATS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92" y="1155172"/>
            <a:ext cx="5891808" cy="27396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958295" y="3936136"/>
            <a:ext cx="36265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3"/>
              </a:rPr>
              <a:t>VATS 10</a:t>
            </a:r>
            <a:r>
              <a:rPr lang="en-US" sz="1200" dirty="0">
                <a:solidFill>
                  <a:schemeClr val="bg1"/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4"/>
              </a:rPr>
              <a:t>Kuebi</a:t>
            </a:r>
            <a:r>
              <a:rPr lang="el-GR" sz="1200" dirty="0" smtClean="0">
                <a:solidFill>
                  <a:schemeClr val="bg1"/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Calibri"/>
                <a:hlinkClick r:id="rId5"/>
              </a:rPr>
              <a:t>CC BY 2.0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7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New Scan-20100223192702-0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1483"/>
            <a:ext cx="4825032" cy="46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Διαφορά μεγέθους υπεζωκοτικών δειγμάτων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5364088" y="2132856"/>
            <a:ext cx="3527896" cy="1152128"/>
          </a:xfrm>
        </p:spPr>
        <p:txBody>
          <a:bodyPr/>
          <a:lstStyle/>
          <a:p>
            <a:pPr>
              <a:spcAft>
                <a:spcPts val="8400"/>
              </a:spcAft>
            </a:pPr>
            <a:r>
              <a:rPr lang="el-GR" dirty="0" smtClean="0"/>
              <a:t>Δείγματα που ελήφθησαν με βελόνα.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5461327" y="4509120"/>
            <a:ext cx="32061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Δείγματα που ελήφθησαν θωρακοσκοπικά</a:t>
            </a:r>
            <a:r>
              <a:rPr lang="el-GR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145" y="6332056"/>
            <a:ext cx="4947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H.Praveen &amp; N.Mathur</a:t>
            </a:r>
            <a:r>
              <a:rPr 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: Τεχνικές επεμβάσεων στη κοιλότητα του υπεζωκότα</a:t>
            </a:r>
          </a:p>
          <a:p>
            <a:r>
              <a:rPr 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(Ελληνική έκδοση Πασχαλίδης-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Broken Hill, 2004)</a:t>
            </a:r>
            <a:endParaRPr 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16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/>
              <a:t>Επιπλοκές </a:t>
            </a:r>
            <a:r>
              <a:rPr lang="el-GR" altLang="el-GR" sz="3600" dirty="0" err="1" smtClean="0"/>
              <a:t>θωρακοσκόπησης</a:t>
            </a:r>
            <a:endParaRPr lang="el-GR" altLang="el-GR" sz="3600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altLang="el-GR" dirty="0" smtClean="0"/>
              <a:t>Αιμορραγία.</a:t>
            </a:r>
            <a:endParaRPr lang="el-GR" altLang="el-GR" dirty="0" smtClean="0"/>
          </a:p>
          <a:p>
            <a:pPr eaLnBrk="1" hangingPunct="1">
              <a:lnSpc>
                <a:spcPct val="150000"/>
              </a:lnSpc>
            </a:pPr>
            <a:r>
              <a:rPr lang="el-GR" altLang="el-GR" dirty="0" smtClean="0"/>
              <a:t>Επιδείνωση προϋπάρχουσας αναπνευστικής ανεπάρκειας.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35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Νικόλαος Θαλασσινός 2014. </a:t>
            </a:r>
            <a:r>
              <a:rPr lang="el-GR" sz="2000" dirty="0"/>
              <a:t>Νικόλαος </a:t>
            </a:r>
            <a:r>
              <a:rPr lang="el-GR" sz="2000" dirty="0" smtClean="0"/>
              <a:t>Θαλασσινός. </a:t>
            </a:r>
            <a:r>
              <a:rPr lang="el-GR" sz="2000" dirty="0"/>
              <a:t>«Ειδικές Ιατρικές Εφαρμογές.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Θωρακοσκοπική χειρουργική».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Θωρακοσκόπηση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dirty="0" smtClean="0"/>
              <a:t>Είναι η επισκόπηση του κύτους του θώρακα και των οργάνων κάθε ημιθωρακίου ,μέσω μιας μικρής οπής στο θωρακικό τοίχωμα ,με την είσοδο του θωρακοσκοπίου.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dirty="0" smtClean="0"/>
              <a:t>Με τον τρόπο αυτό εξετάζονται οι πνεύμονες, το περικάρδιο, ο οισοφάγος, το διάφραγμα ενώ ελέγχεται και η ύπαρξη αλλοιώσεων στον υπεζωκότα και διογκωμένων μεσοθωρακικών λεμφαδένων.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97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0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6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Θωρακοσκοπική χειρουργική</a:t>
            </a:r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altLang="el-GR" dirty="0" smtClean="0"/>
              <a:t>Είναι η εκτέλεση χειρουργικών επεμβάσεων στον θώρακα  με τη βοήθεια θωρακοσκοπίου και κατάλληλων χειρουργικών εργαλείων,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τα οποία εισάγονται από μικρά χειρουργικά στόμια,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που δημιουργούνται στο θωρακικό τοίχωμα,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από τον χειρουργό.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Διαφορετικά ονομάζεται </a:t>
            </a:r>
            <a:r>
              <a:rPr lang="en-US" altLang="el-GR" dirty="0" smtClean="0"/>
              <a:t>video assisted thoracic surgery</a:t>
            </a:r>
            <a:r>
              <a:rPr lang="el-GR" altLang="el-GR" dirty="0"/>
              <a:t>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46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Θωρακοσκόπηση</a:t>
            </a:r>
            <a:r>
              <a:rPr lang="en-US" altLang="el-GR" b="1" dirty="0" smtClean="0"/>
              <a:t> </a:t>
            </a:r>
            <a:r>
              <a:rPr lang="el-GR" altLang="el-GR" sz="3200" b="0" dirty="0" smtClean="0"/>
              <a:t>1/3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b="1" dirty="0" smtClean="0"/>
              <a:t>Ενδείξεις</a:t>
            </a:r>
            <a:endParaRPr lang="el-GR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Εξιδρωματικές ή διιδρωματικές πλευριτικές συλλογές ασαφούς αιτιολογίας.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Πνευμοθώρακας.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Πρώιμη φάση εμπυήματος και επιλεγμένες παραπνευμονικές συλλογές</a:t>
            </a:r>
            <a:r>
              <a:rPr lang="el-GR" altLang="el-GR" b="1" dirty="0" smtClean="0"/>
              <a:t>.</a:t>
            </a:r>
            <a:endParaRPr lang="el-GR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Αιμοθώρακας (αν και η ερευνητική θωρακοτομή μπορεί να καταστεί απαραίτητη).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Πάχυνση του υπεζωκότα ασαφούς αιτιολογίας.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19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Θωρακοσκόπηση</a:t>
            </a:r>
            <a:r>
              <a:rPr lang="en-US" altLang="el-GR" dirty="0">
                <a:solidFill>
                  <a:prstClr val="white"/>
                </a:solidFill>
              </a:rPr>
              <a:t>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2/3</a:t>
            </a:r>
            <a:endParaRPr lang="el-GR" alt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Πλευρόδεση υποτροπιαζουσών πλευριτικών συλλόγων ή πνευμοθώρακα.</a:t>
            </a:r>
          </a:p>
          <a:p>
            <a:pPr eaLnBrk="1" hangingPunct="1"/>
            <a:r>
              <a:rPr lang="el-GR" altLang="el-GR" dirty="0" smtClean="0"/>
              <a:t>Για να ληφθούν βιοψίες από τον πνεύμονα ή τον τοιχωματικό υπεζωκότα για τη διάγνωση των υπεζωκοτικών ή πνευμονικών παθήσεων, όπως είναι η πρωτοπαθής ή μεταστατική υπεζωκοτική καρκινωμάτωση, το κακοήθες μεσοθηλίωμα, η φυματίωση ή άλλες κοκκιωματώδεις υπεζωκοτικές παθήσεις, λοιμώδεις ή διάμεσες πνευμονοπάθειες ασαφούς αιτιολογίας κ.λπ.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5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Θωρακοσκόπηση</a:t>
            </a:r>
            <a:r>
              <a:rPr lang="en-US" altLang="el-GR" dirty="0"/>
              <a:t> </a:t>
            </a:r>
            <a:r>
              <a:rPr lang="el-GR" altLang="el-GR" sz="3200" b="0" dirty="0" smtClean="0"/>
              <a:t>3/3</a:t>
            </a:r>
            <a:endParaRPr lang="el-GR" alt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363272" cy="54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b="1" dirty="0" smtClean="0"/>
              <a:t>Αντενδείξεις </a:t>
            </a:r>
            <a:endParaRPr lang="el-GR" altLang="el-GR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Αδυναμία του ασθενούς να ανεχθεί την πλάγια κατακεκλιμένη θέση.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Ασταθής καρδιαγγειακή ή αιμοδυναμική κατάσταση.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Παρουσία σοβαρής μη διορθωνόμενης υποξυγοναιμίας, παρά την συμπληρωματική χορήγηση οξυγόνου.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Αν προγραμματίζεται γενική αναισθησία και διασωλήνωση, δεν είναι δυνατή η θωρακοσκόπηση αν ο ασθενής δεν είναι σε θέσει να ανεχθεί αναισθησία ενός πνεύμονα.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 smtClean="0"/>
              <a:t>Η απλή θεωρακοσκόπηση αντενδείκνυται αν ο υπεζωκοτικός χώρος δεν μπορεί να προσπελασθεί  εύκολα δηλαδή η σπλαχνική και η τοιχωματική επιφάνεια του υπεζωκότα είναι κολλημένες.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01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Ανατομία Θώρακα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1026" name="Picture 2" descr="File:Gray9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40768"/>
            <a:ext cx="3810000" cy="4762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667000" y="6248345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Gray965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Pngbot"/>
              </a:rPr>
              <a:t>Pngbot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88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θωρακοσκοπικής χειρουργικής </a:t>
            </a:r>
            <a:r>
              <a:rPr lang="el-GR" sz="3300" b="0" dirty="0" smtClean="0"/>
              <a:t>1/3</a:t>
            </a:r>
            <a:endParaRPr lang="el-GR" sz="33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257569" y="5805264"/>
            <a:ext cx="26288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6"/>
              </a:rPr>
              <a:t>Video-Assisted Thoracic Surgery - VATS </a:t>
            </a:r>
            <a:endParaRPr lang="el-GR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8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1504950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506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θωρακοσκοπικής χειρουργικής </a:t>
            </a:r>
            <a:r>
              <a:rPr lang="en-US" sz="3300" b="0" dirty="0"/>
              <a:t>2</a:t>
            </a:r>
            <a:r>
              <a:rPr lang="el-GR" sz="3300" b="0" dirty="0" smtClean="0"/>
              <a:t>/3</a:t>
            </a:r>
            <a:endParaRPr lang="el-GR" sz="33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209944" y="6165303"/>
            <a:ext cx="26288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6"/>
              </a:rPr>
              <a:t>Video Assisted Thoracic Surgery (VATS) </a:t>
            </a:r>
            <a:endParaRPr lang="el-GR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2" name="ShockwaveFlash1" r:id="rId2" imgW="6095238" imgH="4571429"/>
        </mc:Choice>
        <mc:Fallback>
          <p:control name="ShockwaveFlash1" r:id="rId2" imgW="609523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6375" y="1304925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7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866f7424b22dcf8e281214d1544243d06c91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KoBw_-xj68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XEkTDcvImB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LPwsnQY3HkQ"/>
</p:tagLst>
</file>

<file path=ppt/theme/theme1.xml><?xml version="1.0" encoding="utf-8"?>
<a:theme xmlns:a="http://schemas.openxmlformats.org/drawingml/2006/main" name="template new">
  <a:themeElements>
    <a:clrScheme name="Προσαρμοσμένο 1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A5A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new</Template>
  <TotalTime>120</TotalTime>
  <Words>1095</Words>
  <Application>Microsoft Office PowerPoint</Application>
  <PresentationFormat>Προβολή στην οθόνη (4:3)</PresentationFormat>
  <Paragraphs>144</Paragraphs>
  <Slides>23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template new</vt:lpstr>
      <vt:lpstr>OC_template_updated</vt:lpstr>
      <vt:lpstr>1_OC_template_updated</vt:lpstr>
      <vt:lpstr>Ειδικές Ιατρικές Εφαρμογές</vt:lpstr>
      <vt:lpstr>Θωρακοσκόπηση</vt:lpstr>
      <vt:lpstr>Θωρακοσκοπική χειρουργική</vt:lpstr>
      <vt:lpstr>Θωρακοσκόπηση 1/3</vt:lpstr>
      <vt:lpstr>Θωρακοσκόπηση 2/3</vt:lpstr>
      <vt:lpstr>Θωρακοσκόπηση 3/3</vt:lpstr>
      <vt:lpstr>Ανατομία Θώρακα</vt:lpstr>
      <vt:lpstr>Εφαρμογή θωρακοσκοπικής χειρουργικής 1/3</vt:lpstr>
      <vt:lpstr>Εφαρμογή θωρακοσκοπικής χειρουργικής 2/3</vt:lpstr>
      <vt:lpstr>Εφαρμογή θωρακοσκοπικής χειρουργικής 3/3</vt:lpstr>
      <vt:lpstr>Θέση βλάβης που μπορεί να αφαιρεθεί θωρακοσκοπικά</vt:lpstr>
      <vt:lpstr>Οπή για την τοποθέτηση trocar</vt:lpstr>
      <vt:lpstr>Θωρακοσκοπικές εικόνες 1/2</vt:lpstr>
      <vt:lpstr>Θωρακοσκοπικές εικόνες 2/2</vt:lpstr>
      <vt:lpstr>Διαφορά μεγέθους υπεζωκοτικών δειγμάτων</vt:lpstr>
      <vt:lpstr>Επιπλοκές θωρακοσκόπησης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ΕΙΔΙΚΕΣ ΙΑΤΡΙΚΕΣ ΕΦΑΡΜΟΓΕΣ</dc:title>
  <dc:creator>opencourses@teiath.gr</dc:creator>
  <cp:lastModifiedBy>natasakar new</cp:lastModifiedBy>
  <cp:revision>31</cp:revision>
  <dcterms:created xsi:type="dcterms:W3CDTF">2014-09-02T07:19:43Z</dcterms:created>
  <dcterms:modified xsi:type="dcterms:W3CDTF">2015-02-25T12:21:20Z</dcterms:modified>
</cp:coreProperties>
</file>