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0" r:id="rId1"/>
    <p:sldMasterId id="2147483724" r:id="rId2"/>
    <p:sldMasterId id="2147483738" r:id="rId3"/>
    <p:sldMasterId id="2147483766" r:id="rId4"/>
    <p:sldMasterId id="2147483780" r:id="rId5"/>
  </p:sldMasterIdLst>
  <p:notesMasterIdLst>
    <p:notesMasterId r:id="rId32"/>
  </p:notesMasterIdLst>
  <p:handoutMasterIdLst>
    <p:handoutMasterId r:id="rId33"/>
  </p:handoutMasterIdLst>
  <p:sldIdLst>
    <p:sldId id="285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57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0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1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4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7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2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1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0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7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40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1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8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4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1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3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7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042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5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6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9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9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6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9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2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908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3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1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5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5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0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19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9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5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0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1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7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2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17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1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1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6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1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8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6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6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9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Φυσικοθεραπεία Καρδιοαγγειακών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3096543"/>
            <a:ext cx="7704856" cy="980529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l-GR" sz="2800" b="1" dirty="0" smtClean="0">
                <a:solidFill>
                  <a:srgbClr val="800000"/>
                </a:solidFill>
              </a:rPr>
              <a:t>Ενότητα </a:t>
            </a:r>
            <a:r>
              <a:rPr lang="en-US" sz="2800" b="1" dirty="0" smtClean="0">
                <a:solidFill>
                  <a:srgbClr val="800000"/>
                </a:solidFill>
              </a:rPr>
              <a:t>1</a:t>
            </a:r>
            <a:r>
              <a:rPr lang="el-GR" sz="2800" b="1" dirty="0" smtClean="0">
                <a:solidFill>
                  <a:srgbClr val="800000"/>
                </a:solidFill>
              </a:rPr>
              <a:t>1</a:t>
            </a:r>
            <a:r>
              <a:rPr lang="el-GR" sz="2800" dirty="0" smtClean="0">
                <a:solidFill>
                  <a:srgbClr val="800000"/>
                </a:solidFill>
              </a:rPr>
              <a:t>: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l-GR" sz="2800" dirty="0">
                <a:solidFill>
                  <a:srgbClr val="800000"/>
                </a:solidFill>
              </a:rPr>
              <a:t>«</a:t>
            </a:r>
            <a:r>
              <a:rPr lang="el-GR" sz="2800" b="1" dirty="0">
                <a:solidFill>
                  <a:srgbClr val="800000"/>
                </a:solidFill>
              </a:rPr>
              <a:t>Δευτερογενής Πρόληψη - Αποκατάσταση Καρδιοαγγειακών Παθήσεων</a:t>
            </a:r>
            <a:r>
              <a:rPr lang="el-GR" sz="2800" b="1" dirty="0" smtClean="0">
                <a:solidFill>
                  <a:srgbClr val="800000"/>
                </a:solidFill>
              </a:rPr>
              <a:t>»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endParaRPr lang="el-GR" sz="2800" b="1" dirty="0" smtClean="0">
              <a:solidFill>
                <a:srgbClr val="800000"/>
              </a:solidFill>
            </a:endParaRPr>
          </a:p>
          <a:p>
            <a:pPr lvl="0">
              <a:defRPr/>
            </a:pPr>
            <a:r>
              <a:rPr lang="el-GR" sz="2800" b="1" dirty="0" smtClean="0"/>
              <a:t>Στάδιο </a:t>
            </a:r>
            <a:r>
              <a:rPr lang="el-GR" sz="2800" b="1" dirty="0"/>
              <a:t>Ι</a:t>
            </a:r>
          </a:p>
          <a:p>
            <a:pPr lvl="0">
              <a:defRPr/>
            </a:pPr>
            <a:endParaRPr lang="el-GR" sz="2800" b="1" dirty="0">
              <a:solidFill>
                <a:srgbClr val="800000"/>
              </a:solidFill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4129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957" y="4127270"/>
            <a:ext cx="407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MSc, PhD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Τμήμα Φυσικοθεραπείας – ΤΕΙ Αθήνας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5004048" y="4127270"/>
            <a:ext cx="404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Calibri"/>
              </a:rPr>
              <a:t>Ευθυμία Ζέρβα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MSc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PhD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Καθηγήτρια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Εφαρμογών 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Τμήμα Φυσικοθεραπείας – ΤΕΙ Αθήνας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2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99" y="-18000"/>
            <a:ext cx="8856000" cy="105273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Αναπνευστική Φυσικοθεραπεία</a:t>
            </a:r>
            <a:r>
              <a:rPr lang="el-G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 dirty="0" smtClean="0">
                <a:effectLst/>
              </a:rPr>
              <a:t>[1/4]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338667" y="1340768"/>
            <a:ext cx="8534400" cy="504056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2"/>
              </a:buClr>
              <a:buSzPct val="110000"/>
              <a:buFont typeface="Wingdings" pitchFamily="2" charset="2"/>
              <a:buNone/>
              <a:defRPr/>
            </a:pPr>
            <a:endParaRPr lang="el-GR" sz="2400" dirty="0" smtClean="0">
              <a:solidFill>
                <a:srgbClr val="FF6600"/>
              </a:solidFill>
            </a:endParaRPr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/>
              <a:t>Έλεγχος του μηχανισμού της αναπνοής </a:t>
            </a:r>
            <a:r>
              <a:rPr lang="el-GR" sz="2400" dirty="0" smtClean="0"/>
              <a:t>(μείωση </a:t>
            </a:r>
            <a:r>
              <a:rPr lang="el-GR" sz="2400" dirty="0"/>
              <a:t>της αναπνευστικής </a:t>
            </a:r>
            <a:r>
              <a:rPr lang="el-GR" sz="2400" dirty="0" smtClean="0"/>
              <a:t>συχνότητας,</a:t>
            </a:r>
            <a:endParaRPr lang="el-GR" sz="2400" dirty="0"/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Έλεγχος </a:t>
            </a:r>
            <a:r>
              <a:rPr lang="el-GR" sz="2400" dirty="0"/>
              <a:t>οξυγόνωσης (μερική τάση του Ο</a:t>
            </a:r>
            <a:r>
              <a:rPr lang="el-GR" sz="2400" baseline="-18000" dirty="0"/>
              <a:t>2</a:t>
            </a:r>
            <a:r>
              <a:rPr lang="el-GR" sz="2400" dirty="0"/>
              <a:t> στο αρτηριακό </a:t>
            </a:r>
            <a:r>
              <a:rPr lang="el-GR" sz="2400" dirty="0" smtClean="0"/>
              <a:t>αίμα),</a:t>
            </a:r>
            <a:endParaRPr lang="el-GR" sz="2400" dirty="0"/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/>
              <a:t>Έλεγχος αερισμού (μερική τάση του CO</a:t>
            </a:r>
            <a:r>
              <a:rPr lang="el-GR" sz="2400" baseline="-16000" dirty="0"/>
              <a:t>2</a:t>
            </a:r>
            <a:r>
              <a:rPr lang="el-GR" sz="2400" dirty="0" smtClean="0"/>
              <a:t>),</a:t>
            </a:r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Διατήρηση </a:t>
            </a:r>
            <a:r>
              <a:rPr lang="el-GR" sz="2400" dirty="0"/>
              <a:t>ανοιχτών και καθαρών αεροφόρων </a:t>
            </a:r>
            <a:r>
              <a:rPr lang="el-GR" sz="2400" dirty="0" smtClean="0"/>
              <a:t>οδών,</a:t>
            </a:r>
          </a:p>
          <a:p>
            <a:pPr eaLnBrk="1" hangingPunct="1"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Πρόληψη </a:t>
            </a:r>
            <a:r>
              <a:rPr lang="el-GR" sz="2400" dirty="0"/>
              <a:t>αναπνευστικών </a:t>
            </a:r>
            <a:r>
              <a:rPr lang="el-GR" sz="2400" dirty="0" smtClean="0"/>
              <a:t>επιπλοκών.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052736"/>
          </a:xfrm>
        </p:spPr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Αναπνευστική Φυσικοθεραπεία </a:t>
            </a:r>
            <a:r>
              <a:rPr lang="el-GR" sz="2800" dirty="0" smtClean="0">
                <a:effectLst/>
              </a:rPr>
              <a:t>[2/4]</a:t>
            </a:r>
            <a:endParaRPr lang="el-GR" sz="36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15867" cy="504056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Pct val="110000"/>
              <a:buFont typeface="Wingdings" pitchFamily="2" charset="2"/>
              <a:buNone/>
              <a:defRPr/>
            </a:pPr>
            <a:endParaRPr lang="el-GR" sz="1600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110000"/>
              </a:lnSpc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400" dirty="0"/>
              <a:t>Η βρογχική παροχέτευση είναι απαραίτητη διότι καμία θεραπεία δεν είναι αποτελεσματική εάν οι βρόγχοι είναι γεμάτοι </a:t>
            </a:r>
            <a:r>
              <a:rPr lang="el-GR" sz="2400" dirty="0" smtClean="0"/>
              <a:t>εκκρίσεις.</a:t>
            </a:r>
          </a:p>
          <a:p>
            <a:pPr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400" dirty="0" smtClean="0"/>
              <a:t>Για το λόγο αυτό συστήνονται η </a:t>
            </a:r>
            <a:r>
              <a:rPr lang="el-GR" sz="2400" dirty="0"/>
              <a:t>διδασκαλία του σωστού βήχα, η βαθιά παρατεταμένη εκπνοή με ενεργητική συμμετοχή του ασθενή, </a:t>
            </a:r>
            <a:r>
              <a:rPr lang="el-GR" sz="2400" dirty="0" smtClean="0"/>
              <a:t>οι ελαφρές </a:t>
            </a:r>
            <a:r>
              <a:rPr lang="el-GR" sz="2400" dirty="0"/>
              <a:t>πλήξεις στην περιοχή του θώρακα για αποκόλληση των εκκρίσεων, </a:t>
            </a:r>
            <a:r>
              <a:rPr lang="el-GR" sz="2400" dirty="0" smtClean="0"/>
              <a:t>και δονήσεις </a:t>
            </a:r>
            <a:r>
              <a:rPr lang="el-GR" sz="2400" dirty="0"/>
              <a:t>για </a:t>
            </a:r>
            <a:r>
              <a:rPr lang="el-GR" sz="2400" dirty="0" smtClean="0"/>
              <a:t>την ευκολότερη μεταφορά τους.</a:t>
            </a:r>
            <a:endParaRPr lang="el-GR" sz="2400" dirty="0"/>
          </a:p>
          <a:p>
            <a:pPr eaLnBrk="1" hangingPunct="1">
              <a:buClr>
                <a:srgbClr val="990000"/>
              </a:buClr>
              <a:buSzPct val="110000"/>
              <a:buFont typeface="Wingdings" pitchFamily="2" charset="2"/>
              <a:buChar char="§"/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80000" y="0"/>
            <a:ext cx="8856000" cy="1050454"/>
          </a:xfrm>
        </p:spPr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Αναπνευστική Φυσικοθεραπεία </a:t>
            </a:r>
            <a:r>
              <a:rPr lang="el-GR" sz="2800" dirty="0" smtClean="0">
                <a:effectLst/>
              </a:rPr>
              <a:t>[3/4]</a:t>
            </a:r>
            <a:endParaRPr lang="el-GR" sz="3600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2776"/>
            <a:ext cx="8415867" cy="504056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Βελτίωση της δύναμης και της αντοχής των αναπνευστικών μυών.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Άσκηση του διαφράγματος για την αντιμετώπιση του μειωμένου αερισμού των πνευμονικών πεδίων. Έτσι, αποφεύγεται η τάση των ασθενών για παράδοξη αναπνοή και βελτιώνεται ο κυψελιδικός αερισμός.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Συγχρονισμός </a:t>
            </a:r>
            <a:r>
              <a:rPr lang="el-GR" sz="2400" dirty="0"/>
              <a:t>των αναπνευστικών κινήσεων, δηλαδή σωστή συνεργασία της κίνησης των πλευρών και του </a:t>
            </a:r>
            <a:r>
              <a:rPr lang="el-GR" sz="2400" dirty="0" smtClean="0"/>
              <a:t>διαφράγματος.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Βελτίωση της ικανότητας άσκησης με λιγότερη δύσπνοια.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80000" y="0"/>
            <a:ext cx="8856000" cy="1051200"/>
          </a:xfrm>
        </p:spPr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Αναπνευστική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Φυσικοθεραπεία </a:t>
            </a:r>
            <a:r>
              <a:rPr lang="el-GR" sz="2800" dirty="0" smtClean="0">
                <a:effectLst/>
              </a:rPr>
              <a:t>[4/4]</a:t>
            </a:r>
            <a:endParaRPr lang="el-GR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Άσκηση των εισπνευστικών μυών σε ένταση </a:t>
            </a:r>
            <a:r>
              <a:rPr lang="en-GB" sz="2400" dirty="0" smtClean="0"/>
              <a:t>20-60% </a:t>
            </a:r>
            <a:r>
              <a:rPr lang="el-GR" sz="2400" dirty="0" smtClean="0"/>
              <a:t>της μεγίστης εισπνευστικής πίεσης</a:t>
            </a:r>
            <a:r>
              <a:rPr lang="en-GB" sz="2400" dirty="0" smtClean="0"/>
              <a:t>, </a:t>
            </a:r>
            <a:r>
              <a:rPr lang="el-GR" sz="2400" dirty="0" smtClean="0"/>
              <a:t>διάρκειας</a:t>
            </a:r>
            <a:r>
              <a:rPr lang="en-GB" sz="2400" dirty="0" smtClean="0"/>
              <a:t> 20</a:t>
            </a:r>
            <a:r>
              <a:rPr lang="el-GR" sz="2400" dirty="0" smtClean="0"/>
              <a:t>΄</a:t>
            </a:r>
            <a:r>
              <a:rPr lang="en-GB" sz="2400" dirty="0" smtClean="0"/>
              <a:t>-30</a:t>
            </a:r>
            <a:r>
              <a:rPr lang="el-GR" sz="2400" dirty="0" smtClean="0"/>
              <a:t>΄</a:t>
            </a:r>
            <a:r>
              <a:rPr lang="en-GB" sz="2400" dirty="0" smtClean="0"/>
              <a:t>, </a:t>
            </a:r>
            <a:r>
              <a:rPr lang="el-GR" sz="2400" dirty="0" smtClean="0"/>
              <a:t>για</a:t>
            </a:r>
            <a:r>
              <a:rPr lang="en-GB" sz="2400" dirty="0" smtClean="0"/>
              <a:t> 3-5 </a:t>
            </a:r>
            <a:r>
              <a:rPr lang="el-GR" sz="2400" dirty="0" smtClean="0"/>
              <a:t>συνεδρίες ανά εβδομάδα και για όσο διάστημα απαιτείται.</a:t>
            </a:r>
            <a:endParaRPr lang="en-US" sz="2400" dirty="0" smtClean="0"/>
          </a:p>
          <a:p>
            <a:pPr eaLnBrk="1" hangingPunct="1">
              <a:lnSpc>
                <a:spcPct val="3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2400" dirty="0" smtClean="0"/>
          </a:p>
          <a:p>
            <a:pPr eaLnBrk="1" hangingPunct="1">
              <a:lnSpc>
                <a:spcPct val="9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Άσκηση των εκπνευστικών μυών.</a:t>
            </a:r>
            <a:endParaRPr lang="en-US" sz="2400" dirty="0" smtClean="0"/>
          </a:p>
          <a:p>
            <a:pPr eaLnBrk="1" hangingPunct="1">
              <a:lnSpc>
                <a:spcPct val="3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endParaRPr lang="el-GR" sz="2400" dirty="0" smtClean="0"/>
          </a:p>
          <a:p>
            <a:pPr eaLnBrk="1" hangingPunct="1"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Ασκήσεις αναπνοής με τεχνικές </a:t>
            </a:r>
            <a:r>
              <a:rPr lang="en-US" sz="2400" dirty="0" smtClean="0"/>
              <a:t>Yoga</a:t>
            </a:r>
            <a:r>
              <a:rPr lang="en-GB" sz="2400" dirty="0" smtClean="0"/>
              <a:t>, </a:t>
            </a:r>
            <a:r>
              <a:rPr lang="el-GR" sz="2400" dirty="0" smtClean="0"/>
              <a:t>με ελεγχόμενο ρυθμό εισπνοής - εκπνοής,</a:t>
            </a:r>
            <a:r>
              <a:rPr lang="en-GB" sz="2400" dirty="0" smtClean="0"/>
              <a:t> </a:t>
            </a:r>
            <a:r>
              <a:rPr lang="el-GR" sz="2400" dirty="0" smtClean="0"/>
              <a:t>σε συχνότητα </a:t>
            </a:r>
            <a:r>
              <a:rPr lang="en-GB" sz="2400" dirty="0" smtClean="0"/>
              <a:t>15, 10, or 6 </a:t>
            </a:r>
            <a:r>
              <a:rPr lang="el-GR" sz="2400" dirty="0" smtClean="0"/>
              <a:t>αναπνοών ανά λεπτό</a:t>
            </a:r>
            <a:r>
              <a:rPr lang="en-GB" sz="2400" dirty="0" smtClean="0"/>
              <a:t>.</a:t>
            </a:r>
            <a:r>
              <a:rPr lang="el-GR" sz="24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[1/5]</a:t>
            </a:r>
            <a:endParaRPr lang="el-GR" sz="280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2875" y="1628800"/>
            <a:ext cx="8893175" cy="5040289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Νανάς Σ: Καρδιοαναπνευστική Δοκιμασία Κοπώσεως και Προγράμματα Καρδιοαναπνευστικής Αποκατάστασης. Αθήνα: Εκδόσεις </a:t>
            </a:r>
            <a:r>
              <a:rPr lang="el-GR" sz="2000" dirty="0" err="1" smtClean="0"/>
              <a:t>Αθ</a:t>
            </a:r>
            <a:r>
              <a:rPr lang="el-GR" sz="2000" dirty="0" smtClean="0"/>
              <a:t>. </a:t>
            </a:r>
            <a:r>
              <a:rPr lang="el-GR" sz="2000" dirty="0" err="1" smtClean="0"/>
              <a:t>Σταμούλης</a:t>
            </a:r>
            <a:r>
              <a:rPr lang="el-GR" sz="2000" dirty="0" smtClean="0"/>
              <a:t>, 2006.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Νανάς Σ: Αλγόριθμοι στην Καρδιοπνευμονική Αναζωογόνηση. Αθήνα: Εκδόσεις  </a:t>
            </a:r>
            <a:r>
              <a:rPr lang="el-GR" sz="2000" dirty="0" err="1" smtClean="0"/>
              <a:t>Αθ</a:t>
            </a:r>
            <a:r>
              <a:rPr lang="el-GR" sz="2000" dirty="0" smtClean="0"/>
              <a:t>. </a:t>
            </a:r>
            <a:r>
              <a:rPr lang="el-GR" sz="2000" dirty="0" err="1" smtClean="0"/>
              <a:t>Σταμούλης</a:t>
            </a:r>
            <a:r>
              <a:rPr lang="el-GR" sz="2000" dirty="0" smtClean="0"/>
              <a:t>, 2006.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l-GR" sz="2000" dirty="0" smtClean="0"/>
              <a:t>Παπαθανασίου Γ. Ομάδα Εργασίας της ΕΕΕΦ για την Πρόληψη και Αποκατάσταση των Καρδιοαγγειακών και Αναπνευστικών Παθήσεων. Αποκατάσταση Καρδιοαγγειακών Παθήσεων. Βασικές Αρχές Σχεδιασμού Προγραμμάτων Άσκησης. Θέματα Φυσικοθεραπείας – </a:t>
            </a:r>
            <a:r>
              <a:rPr lang="en-GB" sz="2000" dirty="0" smtClean="0"/>
              <a:t>Physiotherapy Issues. 2006; 4(3):6-12.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Association of Cardiovascular and Pulmonary Rehabilitation: Guidelines for Cardiac Rehabilitation and Secondary Prevention Programs. Champagne, IL: Human Kinetics, 4th Edition, 2004.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College of Cardiology / American Heart Association: Gibbons RJ, et al. ACC/AHA 2002 Guideline Update for Exercise Testing. Circulation. 2002; 106:1883-1892.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>
              <a:defRPr/>
            </a:pPr>
            <a:endParaRPr lang="el-GR" sz="2000" dirty="0"/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[2/5]</a:t>
            </a:r>
            <a:endParaRPr lang="el-GR" sz="3200" dirty="0" smtClean="0"/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878483"/>
            <a:ext cx="8928100" cy="4214813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American College of Sports Medicine: ACSM`s Guidelines for Exercise Testing and Prescription.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Wolters</a:t>
            </a:r>
            <a:r>
              <a:rPr lang="en-GB" altLang="el-GR" sz="2000" dirty="0" smtClean="0">
                <a:solidFill>
                  <a:srgbClr val="000000"/>
                </a:solidFill>
              </a:rPr>
              <a:t> Kluwer/ Lippincott Williams &amp; Wilkins, 9th Edition, 2013.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College of Sports Medicine: ACSM`s Resource Manual for Guidelines for Exercise Testing and Prescription. </a:t>
            </a:r>
            <a:r>
              <a:rPr lang="en-US" altLang="el-GR" sz="2000" dirty="0" err="1" smtClean="0"/>
              <a:t>Wolters</a:t>
            </a:r>
            <a:r>
              <a:rPr lang="en-US" altLang="el-GR" sz="2000" dirty="0" smtClean="0"/>
              <a:t> Kluwer/ Lippincott Williams &amp; Wilkins, 7th Edition, 2013.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College of Sports Medicine - American Heart Association. Physical Activity and Public Health: Updated Recommendation for Adults. Circulation. 2007; 116:1081-1093.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Heart Association: A Scientific Statement. </a:t>
            </a:r>
            <a:r>
              <a:rPr lang="en-US" altLang="el-GR" sz="2000" dirty="0" err="1" smtClean="0"/>
              <a:t>Balady</a:t>
            </a:r>
            <a:r>
              <a:rPr lang="en-US" altLang="el-GR" sz="2000" dirty="0" smtClean="0"/>
              <a:t> GJ, et al. Clinician's Guide to Cardiopulmonary Exercise Testing in Adults: A Scientific Statement. Circulation. 2010; 122:191-225. 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US" altLang="el-GR" sz="2000" dirty="0" smtClean="0"/>
              <a:t>American Heart Association: A Statement for Professionals.  Lauer M, et al. Exercise Testing in Asymptomatic Adults. Circulation. 2005; 112:771-776.</a:t>
            </a:r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[3/5]</a:t>
            </a:r>
            <a:endParaRPr 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556792"/>
            <a:ext cx="8928100" cy="4652963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US" sz="2000" dirty="0">
                <a:solidFill>
                  <a:srgbClr val="000000"/>
                </a:solidFill>
              </a:rPr>
              <a:t>American Heart Association: A Scientific Statement.  Williams MA, et al. Resistance Exercise in Individuals With and Without Cardiovascular Disease: 2007 Update. A Scientific Statement. Circulation. 2007; 116:572-584.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American </a:t>
            </a:r>
            <a:r>
              <a:rPr lang="en-US" sz="2000" dirty="0">
                <a:solidFill>
                  <a:srgbClr val="000000"/>
                </a:solidFill>
              </a:rPr>
              <a:t>Heart Association: A Scientific Statement. Thompson PD, et al. Exercise and Physical Activity in the Prevention and Treatment of Atherosclerotic Cardiovascular Disease. Circulation. 2003; 107:3109-3116</a:t>
            </a:r>
            <a:endParaRPr lang="el-GR" sz="2000" dirty="0">
              <a:solidFill>
                <a:srgbClr val="000000"/>
              </a:solidFill>
            </a:endParaRP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American Heart Association: A Statement for Healthcare Professionals. </a:t>
            </a:r>
            <a:r>
              <a:rPr lang="en-GB" sz="2000" dirty="0" err="1" smtClean="0"/>
              <a:t>Balady</a:t>
            </a:r>
            <a:r>
              <a:rPr lang="en-GB" sz="2000" dirty="0" smtClean="0"/>
              <a:t> GJ, et al. Core Components of Cardiac Rehabilitation/Secondary Prevention Programs. Circulation. 2000;102;1069-1073.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err="1" smtClean="0"/>
              <a:t>Astrand</a:t>
            </a:r>
            <a:r>
              <a:rPr lang="en-GB" sz="2000" dirty="0" smtClean="0"/>
              <a:t> PO, </a:t>
            </a:r>
            <a:r>
              <a:rPr lang="en-GB" sz="2000" dirty="0" err="1" smtClean="0"/>
              <a:t>Rodahl</a:t>
            </a:r>
            <a:r>
              <a:rPr lang="en-GB" sz="2000" dirty="0" smtClean="0"/>
              <a:t> K, Dahl HA, </a:t>
            </a:r>
            <a:r>
              <a:rPr lang="en-GB" sz="2000" dirty="0" err="1" smtClean="0"/>
              <a:t>Stromme</a:t>
            </a:r>
            <a:r>
              <a:rPr lang="en-GB" sz="2000" dirty="0" smtClean="0"/>
              <a:t> SB. Textbook of work physiology. Physiological basis of Exercise. Champagne, IL: Human Kinetics, 4th Edition, 2003.</a:t>
            </a:r>
          </a:p>
          <a:p>
            <a:pPr indent="-254000">
              <a:buClr>
                <a:srgbClr val="990000"/>
              </a:buClr>
              <a:buSzPct val="100000"/>
              <a:defRPr/>
            </a:pPr>
            <a:r>
              <a:rPr lang="en-GB" sz="2000" dirty="0" smtClean="0"/>
              <a:t>European Association for Cardiovascular Prevention and Rehabilitation. </a:t>
            </a:r>
            <a:r>
              <a:rPr lang="en-GB" sz="2000" dirty="0" err="1" smtClean="0"/>
              <a:t>Piepoli</a:t>
            </a:r>
            <a:r>
              <a:rPr lang="en-GB" sz="2000" dirty="0" smtClean="0"/>
              <a:t> MF, Cora U, </a:t>
            </a:r>
            <a:r>
              <a:rPr lang="en-GB" sz="2000" dirty="0" err="1" smtClean="0"/>
              <a:t>Benzer</a:t>
            </a:r>
            <a:r>
              <a:rPr lang="en-GB" sz="2000" dirty="0" smtClean="0"/>
              <a:t> W, et al. Secondary Prevention through Cardiac Rehabilitation. A Position Paper from the Cardiac Rehabilitation Section. European Journal of Cardiovascular Prevention and Rehabilitation. 2010; 17:1-17.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dirty="0" smtClean="0"/>
              <a:t>  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7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[4/5]</a:t>
            </a:r>
            <a:endParaRPr lang="el-GR" dirty="0" smtClean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484784"/>
            <a:ext cx="8856662" cy="4114800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European Association for Cardiovascular Prevention and Rehabilitation. Perk G, Baker GD,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Gohlke</a:t>
            </a:r>
            <a:r>
              <a:rPr lang="en-GB" altLang="el-GR" sz="2000" dirty="0" smtClean="0">
                <a:solidFill>
                  <a:srgbClr val="000000"/>
                </a:solidFill>
              </a:rPr>
              <a:t> H, et al. European Guidelines on cardiovascular disease prevention in clinical practice (version 2012). European Journal of Preventive Cardiology. 2012; 19:585-667.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European Society of Cardiology Guidelines.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Tendera</a:t>
            </a:r>
            <a:r>
              <a:rPr lang="en-GB" altLang="el-GR" sz="2000" dirty="0" smtClean="0">
                <a:solidFill>
                  <a:srgbClr val="000000"/>
                </a:solidFill>
              </a:rPr>
              <a:t> M, et al. Diagnosis and Treatment of Peripheral Artery Diseases. European Heart Journal. 2011; 32:2851–2906.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Charakida</a:t>
            </a:r>
            <a:r>
              <a:rPr lang="en-GB" altLang="el-GR" sz="2000" dirty="0" smtClean="0">
                <a:solidFill>
                  <a:srgbClr val="000000"/>
                </a:solidFill>
              </a:rPr>
              <a:t> M,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Masi</a:t>
            </a:r>
            <a:r>
              <a:rPr lang="en-GB" altLang="el-GR" sz="2000" dirty="0" smtClean="0">
                <a:solidFill>
                  <a:srgbClr val="000000"/>
                </a:solidFill>
              </a:rPr>
              <a:t> S,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Deanfield</a:t>
            </a:r>
            <a:r>
              <a:rPr lang="en-GB" altLang="el-GR" sz="2000" dirty="0" smtClean="0">
                <a:solidFill>
                  <a:srgbClr val="000000"/>
                </a:solidFill>
              </a:rPr>
              <a:t> JE. The Year in Cardiology 2012: focus on cardiovascular disease prevention. European Heart Journal. 2013; doi:10.1093/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eurheartj</a:t>
            </a:r>
            <a:r>
              <a:rPr lang="en-GB" altLang="el-GR" sz="2000" dirty="0" smtClean="0">
                <a:solidFill>
                  <a:srgbClr val="000000"/>
                </a:solidFill>
              </a:rPr>
              <a:t>/ehs429.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smtClean="0">
                <a:solidFill>
                  <a:srgbClr val="000000"/>
                </a:solidFill>
              </a:rPr>
              <a:t>Muller-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Riemenschneidera</a:t>
            </a:r>
            <a:r>
              <a:rPr lang="en-GB" altLang="el-GR" sz="2000" dirty="0" smtClean="0">
                <a:solidFill>
                  <a:srgbClr val="000000"/>
                </a:solidFill>
              </a:rPr>
              <a:t> F,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Meinhard</a:t>
            </a:r>
            <a:r>
              <a:rPr lang="en-GB" altLang="el-GR" sz="2000" dirty="0" smtClean="0">
                <a:solidFill>
                  <a:srgbClr val="000000"/>
                </a:solidFill>
              </a:rPr>
              <a:t> C,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Damm</a:t>
            </a:r>
            <a:r>
              <a:rPr lang="en-GB" altLang="el-GR" sz="2000" dirty="0" smtClean="0">
                <a:solidFill>
                  <a:srgbClr val="000000"/>
                </a:solidFill>
              </a:rPr>
              <a:t> K, et al. Effectiveness of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nonpharmacological</a:t>
            </a:r>
            <a:r>
              <a:rPr lang="en-GB" altLang="el-GR" sz="2000" dirty="0" smtClean="0">
                <a:solidFill>
                  <a:srgbClr val="000000"/>
                </a:solidFill>
              </a:rPr>
              <a:t> secondary prevention of coronary heart disease. European Journal of Cardiovascular Prevention and Rehabilitation. 2010; 17:688-700.</a:t>
            </a:r>
          </a:p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Papathanasiou</a:t>
            </a:r>
            <a:r>
              <a:rPr lang="en-GB" altLang="el-GR" sz="2000" dirty="0" smtClean="0">
                <a:solidFill>
                  <a:srgbClr val="000000"/>
                </a:solidFill>
              </a:rPr>
              <a:t> G,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Tsamis</a:t>
            </a:r>
            <a:r>
              <a:rPr lang="en-GB" altLang="el-GR" sz="2000" dirty="0" smtClean="0">
                <a:solidFill>
                  <a:srgbClr val="000000"/>
                </a:solidFill>
              </a:rPr>
              <a:t> N,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Georgiadou</a:t>
            </a:r>
            <a:r>
              <a:rPr lang="en-GB" altLang="el-GR" sz="2000" dirty="0" smtClean="0">
                <a:solidFill>
                  <a:srgbClr val="000000"/>
                </a:solidFill>
              </a:rPr>
              <a:t> P,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Adamopoulos</a:t>
            </a:r>
            <a:r>
              <a:rPr lang="en-GB" altLang="el-GR" sz="2000" dirty="0" smtClean="0">
                <a:solidFill>
                  <a:srgbClr val="000000"/>
                </a:solidFill>
              </a:rPr>
              <a:t> S. Beneficial Effects of Physical Training and Methodology of Exercise Prescription in Patients with Heart Failure. Hellenic Journal of Cardiology. 2008; 49:267-277.</a:t>
            </a:r>
          </a:p>
          <a:p>
            <a:endParaRPr lang="el-GR" altLang="el-GR" sz="2000" dirty="0" smtClean="0"/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5482" y="0"/>
            <a:ext cx="7793037" cy="1462088"/>
          </a:xfrm>
        </p:spPr>
        <p:txBody>
          <a:bodyPr/>
          <a:lstStyle/>
          <a:p>
            <a:pPr algn="ctr">
              <a:defRPr/>
            </a:pP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Θεματικές Ενότητες 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8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-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13</a:t>
            </a: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/>
            </a:r>
            <a:b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</a:br>
            <a:r>
              <a:rPr lang="el-GR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Βιβλιογραφία</a:t>
            </a:r>
            <a:r>
              <a:rPr lang="en-US" sz="4000" b="1" kern="1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800" b="1" kern="1200" dirty="0" smtClean="0">
                <a:solidFill>
                  <a:srgbClr val="800000"/>
                </a:solidFill>
                <a:latin typeface="Calibri"/>
                <a:cs typeface="Times New Roman" pitchFamily="18" charset="0"/>
              </a:rPr>
              <a:t>[5/5]</a:t>
            </a:r>
            <a:endParaRPr lang="el-GR" dirty="0"/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144000" y="1556792"/>
            <a:ext cx="8632825" cy="4652962"/>
          </a:xfrm>
        </p:spPr>
        <p:txBody>
          <a:bodyPr>
            <a:noAutofit/>
          </a:bodyPr>
          <a:lstStyle/>
          <a:p>
            <a:pPr indent="-254000">
              <a:buClr>
                <a:srgbClr val="990000"/>
              </a:buClr>
              <a:buSzPct val="100000"/>
            </a:pPr>
            <a:r>
              <a:rPr lang="en-GB" altLang="el-GR" sz="2000" dirty="0" err="1" smtClean="0">
                <a:solidFill>
                  <a:srgbClr val="000000"/>
                </a:solidFill>
              </a:rPr>
              <a:t>Piepoli</a:t>
            </a:r>
            <a:r>
              <a:rPr lang="en-GB" altLang="el-GR" sz="2000" dirty="0" smtClean="0">
                <a:solidFill>
                  <a:srgbClr val="000000"/>
                </a:solidFill>
              </a:rPr>
              <a:t> MF, Cora U,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Benzer</a:t>
            </a:r>
            <a:r>
              <a:rPr lang="en-GB" altLang="el-GR" sz="2000" dirty="0" smtClean="0">
                <a:solidFill>
                  <a:srgbClr val="000000"/>
                </a:solidFill>
              </a:rPr>
              <a:t> W, et al. European Association for Cardiovascular Prevention and </a:t>
            </a:r>
            <a:r>
              <a:rPr lang="en-GB" altLang="el-GR" sz="2000" dirty="0" err="1" smtClean="0">
                <a:solidFill>
                  <a:srgbClr val="000000"/>
                </a:solidFill>
              </a:rPr>
              <a:t>RehabilitationSecondary</a:t>
            </a:r>
            <a:r>
              <a:rPr lang="en-GB" altLang="el-GR" sz="2000" dirty="0" smtClean="0">
                <a:solidFill>
                  <a:srgbClr val="000000"/>
                </a:solidFill>
              </a:rPr>
              <a:t> Prevention through Cardiac Rehabilitation. A Position Paper from the Cardiac Rehabilitation Section. European Journal of Cardiovascular Prevention and Rehabilitation. 2010; 17:1-17.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GB" altLang="el-GR" sz="2000" dirty="0" smtClean="0">
                <a:cs typeface="Times New Roman" pitchFamily="18" charset="0"/>
              </a:rPr>
              <a:t>Thomson PD. Exercise Prescription and Proscription for Patients with Coronary Artery Disease, Circulation. 2005; 112:2354-2363.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US" altLang="el-GR" sz="2000" dirty="0" err="1" smtClean="0">
                <a:cs typeface="Times New Roman" pitchFamily="18" charset="0"/>
              </a:rPr>
              <a:t>Whellan</a:t>
            </a:r>
            <a:r>
              <a:rPr lang="en-US" altLang="el-GR" sz="2000" dirty="0" smtClean="0">
                <a:cs typeface="Times New Roman" pitchFamily="18" charset="0"/>
              </a:rPr>
              <a:t> DJ, O</a:t>
            </a:r>
            <a:r>
              <a:rPr lang="el-GR" altLang="el-GR" sz="2000" dirty="0" smtClean="0">
                <a:cs typeface="Times New Roman" pitchFamily="18" charset="0"/>
              </a:rPr>
              <a:t>΄</a:t>
            </a:r>
            <a:r>
              <a:rPr lang="en-US" altLang="el-GR" sz="2000" dirty="0" smtClean="0">
                <a:cs typeface="Times New Roman" pitchFamily="18" charset="0"/>
              </a:rPr>
              <a:t>Connor CM, Lee KL, </a:t>
            </a:r>
            <a:r>
              <a:rPr lang="en-GB" altLang="el-GR" sz="2000" dirty="0" smtClean="0">
                <a:cs typeface="Times New Roman" pitchFamily="18" charset="0"/>
              </a:rPr>
              <a:t>et al</a:t>
            </a:r>
            <a:r>
              <a:rPr lang="en-US" altLang="el-GR" sz="2000" dirty="0" smtClean="0">
                <a:cs typeface="Times New Roman" pitchFamily="18" charset="0"/>
              </a:rPr>
              <a:t>:</a:t>
            </a:r>
            <a:r>
              <a:rPr lang="en-US" altLang="el-GR" sz="2000" b="1" dirty="0" smtClean="0">
                <a:cs typeface="Times New Roman" pitchFamily="18" charset="0"/>
              </a:rPr>
              <a:t>  </a:t>
            </a:r>
            <a:r>
              <a:rPr lang="en-GB" altLang="el-GR" sz="2000" dirty="0" smtClean="0">
                <a:cs typeface="Times New Roman" pitchFamily="18" charset="0"/>
              </a:rPr>
              <a:t>Heart failure and a controlled trial investigating outcomes of exercise training (HF-ACTION): design and rationale.</a:t>
            </a:r>
            <a:r>
              <a:rPr lang="en-GB" altLang="el-GR" sz="2000" i="1" dirty="0" smtClean="0">
                <a:cs typeface="Times New Roman" pitchFamily="18" charset="0"/>
              </a:rPr>
              <a:t> </a:t>
            </a:r>
            <a:r>
              <a:rPr lang="en-GB" altLang="el-GR" sz="2000" dirty="0" smtClean="0">
                <a:cs typeface="Times New Roman" pitchFamily="18" charset="0"/>
              </a:rPr>
              <a:t>Am Heart J 2007; 153</a:t>
            </a:r>
            <a:r>
              <a:rPr lang="en-GB" altLang="el-GR" sz="2000" b="1" dirty="0" smtClean="0">
                <a:cs typeface="Times New Roman" pitchFamily="18" charset="0"/>
              </a:rPr>
              <a:t>:</a:t>
            </a:r>
            <a:r>
              <a:rPr lang="en-GB" altLang="el-GR" sz="2000" dirty="0" smtClean="0">
                <a:cs typeface="Times New Roman" pitchFamily="18" charset="0"/>
              </a:rPr>
              <a:t>201-211.</a:t>
            </a:r>
            <a:endParaRPr lang="nl-BE" altLang="el-GR" sz="2000" dirty="0" smtClean="0">
              <a:cs typeface="Times New Roman" pitchFamily="18" charset="0"/>
            </a:endParaRP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nl-BE" altLang="el-GR" sz="2000" dirty="0" smtClean="0">
                <a:cs typeface="Times New Roman" pitchFamily="18" charset="0"/>
              </a:rPr>
              <a:t>Wisloff U, Stoylen A, Loennechen JP, et al. </a:t>
            </a:r>
            <a:r>
              <a:rPr lang="en-US" altLang="el-GR" sz="2000" dirty="0" smtClean="0">
                <a:cs typeface="Times New Roman" pitchFamily="18" charset="0"/>
              </a:rPr>
              <a:t>Superior cardiovascular effect of aerobic interval training versus moderate continuous training in heart failure patients. Circulation.</a:t>
            </a:r>
            <a:r>
              <a:rPr lang="en-US" altLang="el-GR" sz="2000" i="1" dirty="0" smtClean="0">
                <a:cs typeface="Times New Roman" pitchFamily="18" charset="0"/>
              </a:rPr>
              <a:t> </a:t>
            </a:r>
            <a:r>
              <a:rPr lang="en-US" altLang="el-GR" sz="2000" dirty="0" smtClean="0">
                <a:cs typeface="Times New Roman" pitchFamily="18" charset="0"/>
              </a:rPr>
              <a:t>2007; 115:3086-3094.</a:t>
            </a:r>
          </a:p>
          <a:p>
            <a:pPr indent="-254000" algn="just">
              <a:buClr>
                <a:srgbClr val="990000"/>
              </a:buClr>
              <a:buSzPct val="100000"/>
            </a:pPr>
            <a:r>
              <a:rPr lang="en-US" altLang="el-GR" sz="2000" dirty="0" smtClean="0">
                <a:ea typeface="Calibri" pitchFamily="34" charset="0"/>
                <a:cs typeface="Calibri" pitchFamily="34" charset="0"/>
              </a:rPr>
              <a:t>2013 ESH/ESC Guidelines for the management of arterial hypertension. Journal of Hypertension. 2013; 31:1281-1357.</a:t>
            </a: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US" altLang="el-GR" sz="2000" dirty="0" smtClean="0">
              <a:cs typeface="Times New Roman" pitchFamily="18" charset="0"/>
            </a:endParaRPr>
          </a:p>
          <a:p>
            <a:pPr algn="just">
              <a:buClr>
                <a:srgbClr val="990000"/>
              </a:buClr>
              <a:buSzPct val="80000"/>
            </a:pPr>
            <a:endParaRPr lang="en-GB" altLang="el-GR" sz="20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el-GR" altLang="el-GR" sz="2000" dirty="0" smtClean="0">
              <a:cs typeface="Times New Roman" pitchFamily="18" charset="0"/>
            </a:endParaRPr>
          </a:p>
          <a:p>
            <a:endParaRPr lang="el-GR" altLang="el-GR" sz="2000" dirty="0" smtClean="0"/>
          </a:p>
        </p:txBody>
      </p:sp>
      <p:sp>
        <p:nvSpPr>
          <p:cNvPr id="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Τίτλος 6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33169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3600" dirty="0" smtClean="0"/>
              <a:t>Η συνέχεια στην επόμενη παρουσίαση</a:t>
            </a:r>
            <a:r>
              <a:rPr lang="en-US" sz="3600" dirty="0" smtClean="0"/>
              <a:t>:</a:t>
            </a:r>
            <a:r>
              <a:rPr lang="el-GR" sz="3600" dirty="0" smtClean="0"/>
              <a:t> </a:t>
            </a:r>
            <a:r>
              <a:rPr lang="el-GR" sz="3200" dirty="0" smtClean="0">
                <a:solidFill>
                  <a:srgbClr val="800000"/>
                </a:solidFill>
              </a:rPr>
              <a:t>«Δευτερογενής </a:t>
            </a:r>
            <a:r>
              <a:rPr lang="el-GR" sz="3200" dirty="0">
                <a:solidFill>
                  <a:srgbClr val="800000"/>
                </a:solidFill>
              </a:rPr>
              <a:t>Πρόληψη - Αποκατάσταση Καρδιοαγγειακών Παθήσεων»</a:t>
            </a: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l-GR" sz="3200" dirty="0"/>
              <a:t>Στάδιο </a:t>
            </a:r>
            <a:r>
              <a:rPr lang="el-GR" sz="3200" dirty="0" smtClean="0"/>
              <a:t>ΙΙ &amp; Στάδιο ΙΙΙ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dirty="0" smtClean="0">
                <a:cs typeface="Tahoma" pitchFamily="34" charset="0"/>
              </a:rPr>
              <a:t>Σταδιοποίηση του</a:t>
            </a:r>
            <a:br>
              <a:rPr lang="el-GR" sz="3600" dirty="0" smtClean="0">
                <a:cs typeface="Tahoma" pitchFamily="34" charset="0"/>
              </a:rPr>
            </a:br>
            <a:r>
              <a:rPr lang="el-GR" sz="3600" dirty="0" smtClean="0">
                <a:cs typeface="Tahoma" pitchFamily="34" charset="0"/>
              </a:rPr>
              <a:t>Προγράμματος Φυσικοθεραπείας</a:t>
            </a:r>
            <a:r>
              <a:rPr lang="en-US" sz="3600" dirty="0" smtClean="0">
                <a:cs typeface="Tahoma" pitchFamily="34" charset="0"/>
              </a:rPr>
              <a:t/>
            </a:r>
            <a:br>
              <a:rPr lang="en-US" sz="3600" dirty="0" smtClean="0">
                <a:cs typeface="Tahoma" pitchFamily="34" charset="0"/>
              </a:rPr>
            </a:br>
            <a:r>
              <a:rPr lang="el-GR" sz="3600" dirty="0" smtClean="0">
                <a:cs typeface="Tahoma" pitchFamily="34" charset="0"/>
              </a:rPr>
              <a:t> και Άσκησης</a:t>
            </a:r>
            <a:endParaRPr lang="el-GR" sz="2800" dirty="0" smtClean="0">
              <a:effectLst/>
              <a:cs typeface="Tahoma" pitchFamily="34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2060848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35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564904"/>
            <a:ext cx="8229600" cy="4536504"/>
          </a:xfrm>
        </p:spPr>
        <p:txBody>
          <a:bodyPr/>
          <a:lstStyle/>
          <a:p>
            <a:pPr marL="0" indent="0" algn="l" eaLnBrk="1" hangingPunct="1">
              <a:spcAft>
                <a:spcPts val="600"/>
              </a:spcAft>
              <a:buClr>
                <a:srgbClr val="800000"/>
              </a:buClr>
              <a:buSzPct val="100000"/>
              <a:buNone/>
            </a:pPr>
            <a:r>
              <a:rPr lang="el-GR" sz="2800" b="1" dirty="0" smtClean="0">
                <a:solidFill>
                  <a:srgbClr val="800000"/>
                </a:solidFill>
                <a:cs typeface="Tahoma" pitchFamily="34" charset="0"/>
              </a:rPr>
              <a:t>Στάδιο Ι</a:t>
            </a:r>
          </a:p>
          <a:p>
            <a:pPr eaLnBrk="1" hangingPunct="1">
              <a:buClr>
                <a:srgbClr val="800000"/>
              </a:buClr>
              <a:buSzPct val="100000"/>
            </a:pPr>
            <a:endParaRPr lang="el-GR" sz="800" b="1" dirty="0" smtClean="0">
              <a:solidFill>
                <a:srgbClr val="0D0D0D"/>
              </a:solidFill>
              <a:cs typeface="Tahoma" pitchFamily="34" charset="0"/>
            </a:endParaRPr>
          </a:p>
          <a:p>
            <a:pPr algn="l" eaLnBrk="1" hangingPunct="1"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sz="2800" dirty="0" smtClean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Φυσικοθεραπεία στην Εντατική Μονάδα,</a:t>
            </a:r>
          </a:p>
          <a:p>
            <a:pPr algn="l" eaLnBrk="1" hangingPunct="1"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sz="2800" dirty="0" smtClean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Αναπνευστική Φυσικοθεραπεία,</a:t>
            </a:r>
          </a:p>
          <a:p>
            <a:pPr algn="l" eaLnBrk="1" hangingPunct="1"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sz="2800" dirty="0" smtClean="0">
                <a:solidFill>
                  <a:srgbClr val="0D0D0D"/>
                </a:solidFill>
                <a:ea typeface="Verdana" pitchFamily="34" charset="0"/>
                <a:cs typeface="Verdana" pitchFamily="34" charset="0"/>
              </a:rPr>
              <a:t>Άμεση Κινητοποίηση.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3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Γεώργιος Παπαθανασίου</a:t>
            </a:r>
            <a:r>
              <a:rPr lang="en-US" sz="2000" dirty="0" smtClean="0"/>
              <a:t>, </a:t>
            </a:r>
            <a:r>
              <a:rPr lang="el-GR" sz="2000" dirty="0"/>
              <a:t>Ευθυμία Ζέρβα</a:t>
            </a:r>
            <a:r>
              <a:rPr lang="en-US" sz="2000" dirty="0"/>
              <a:t> </a:t>
            </a:r>
            <a:r>
              <a:rPr lang="el-GR" sz="2000" dirty="0" smtClean="0"/>
              <a:t>. </a:t>
            </a:r>
            <a:r>
              <a:rPr lang="el-GR" sz="2000" dirty="0"/>
              <a:t>«Φυσικοθεραπεία Καρδιοαγγειακών Παθήσεων.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</a:t>
            </a:r>
            <a:r>
              <a:rPr lang="el-GR" sz="2000" dirty="0" smtClean="0"/>
              <a:t>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Δευτερογενής Πρόληψη - Αποκατάσταση Καρδιοαγγειακών </a:t>
            </a:r>
            <a:r>
              <a:rPr lang="el-GR" sz="2000" dirty="0" smtClean="0"/>
              <a:t>Παθήσεων</a:t>
            </a:r>
            <a:r>
              <a:rPr lang="en-US" sz="2000" dirty="0" smtClean="0"/>
              <a:t>-</a:t>
            </a:r>
            <a:r>
              <a:rPr lang="el-GR" sz="2000" dirty="0" smtClean="0"/>
              <a:t>Στάδιο Ι».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smtClean="0"/>
              <a:t>ocp.teiath.gr.</a:t>
            </a:r>
            <a:r>
              <a:rPr lang="en-US" sz="2000" dirty="0"/>
              <a:t> </a:t>
            </a:r>
            <a:r>
              <a:rPr lang="el-GR" sz="2000" dirty="0" smtClean="0"/>
              <a:t>Copyright </a:t>
            </a:r>
            <a:r>
              <a:rPr lang="el-GR" sz="2000" dirty="0"/>
              <a:t>Τεχνολογικό Εκπαιδευτικό Ίδρυμα Αθήνας, Γεώργιος </a:t>
            </a:r>
            <a:r>
              <a:rPr lang="el-GR" sz="2000" dirty="0" smtClean="0"/>
              <a:t>Παπαθανασίου</a:t>
            </a:r>
            <a:r>
              <a:rPr lang="en-US" sz="2000" dirty="0" smtClean="0"/>
              <a:t>, </a:t>
            </a:r>
            <a:r>
              <a:rPr lang="el-GR" sz="2000" dirty="0"/>
              <a:t>Ευθυμία Ζέρβα 2014.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364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8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166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Στάδιο 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Ι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[1/2]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23528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40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600" dirty="0" smtClean="0"/>
              <a:t>Το 1ο Στάδιο του προγράμματος αρχίζει αμέσως μετά από το έμφραγμα του μυοκαρδίου, την επεμβατική αντιμετώπιση του όποιου καρδιοαγγειακού προβλήματος, ή μόλις γίνει η διάγνωση της πάθησης.</a:t>
            </a:r>
            <a:r>
              <a:rPr lang="el-GR" sz="2600" dirty="0">
                <a:solidFill>
                  <a:prstClr val="black"/>
                </a:solidFill>
              </a:rPr>
              <a:t> Δ</a:t>
            </a:r>
            <a:r>
              <a:rPr lang="el-GR" sz="2600" dirty="0" smtClean="0">
                <a:solidFill>
                  <a:prstClr val="black"/>
                </a:solidFill>
              </a:rPr>
              <a:t>ιαρκεί </a:t>
            </a:r>
            <a:r>
              <a:rPr lang="el-GR" sz="2600" dirty="0">
                <a:solidFill>
                  <a:prstClr val="black"/>
                </a:solidFill>
              </a:rPr>
              <a:t>συνήθως 10 – 20 ημέρες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  <a:endParaRPr lang="el-GR" sz="2600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800000"/>
              </a:buClr>
              <a:buSzPct val="120000"/>
              <a:buFont typeface="Wingdings" pitchFamily="2" charset="2"/>
              <a:buChar char="§"/>
              <a:defRPr/>
            </a:pPr>
            <a:r>
              <a:rPr lang="el-GR" sz="2600" dirty="0" smtClean="0"/>
              <a:t> Η αποκατάσταση του ασθενούς γίνεται μέσα στο νοσοκομείο με πλήρη ιατρική κάλυψη. Κάθε φυσικοθεραπευτής επιβλέπει έναν μόνο ασθενή</a:t>
            </a:r>
            <a:r>
              <a:rPr lang="en-US" sz="2600" smtClean="0"/>
              <a:t>.</a:t>
            </a:r>
            <a:endParaRPr lang="el-GR" sz="2600" dirty="0" smtClean="0"/>
          </a:p>
          <a:p>
            <a:pPr lvl="0">
              <a:lnSpc>
                <a:spcPct val="140000"/>
              </a:lnSpc>
              <a:buClr>
                <a:srgbClr val="800000"/>
              </a:buClr>
              <a:buFont typeface="Wingdings" pitchFamily="2" charset="2"/>
              <a:buChar char="§"/>
            </a:pPr>
            <a:r>
              <a:rPr lang="el-GR" sz="2600" dirty="0" smtClean="0">
                <a:solidFill>
                  <a:prstClr val="black"/>
                </a:solidFill>
              </a:rPr>
              <a:t>Βασικά </a:t>
            </a:r>
            <a:r>
              <a:rPr lang="el-GR" sz="2600" b="1" dirty="0">
                <a:solidFill>
                  <a:srgbClr val="800000"/>
                </a:solidFill>
              </a:rPr>
              <a:t>κριτήρια</a:t>
            </a:r>
            <a:r>
              <a:rPr lang="en-US" sz="2600" b="1" dirty="0">
                <a:solidFill>
                  <a:srgbClr val="800000"/>
                </a:solidFill>
              </a:rPr>
              <a:t> </a:t>
            </a:r>
            <a:r>
              <a:rPr lang="el-GR" sz="2600" b="1" dirty="0">
                <a:solidFill>
                  <a:srgbClr val="800000"/>
                </a:solidFill>
              </a:rPr>
              <a:t>τερματισμού </a:t>
            </a:r>
            <a:r>
              <a:rPr lang="el-GR" sz="2600" b="1" dirty="0" smtClean="0">
                <a:solidFill>
                  <a:srgbClr val="800000"/>
                </a:solidFill>
              </a:rPr>
              <a:t>του Σταδίου Ι </a:t>
            </a:r>
            <a:r>
              <a:rPr lang="el-GR" sz="2600" dirty="0" smtClean="0">
                <a:solidFill>
                  <a:prstClr val="black"/>
                </a:solidFill>
              </a:rPr>
              <a:t>αποτελούν </a:t>
            </a:r>
            <a:r>
              <a:rPr lang="el-GR" sz="2600" dirty="0">
                <a:solidFill>
                  <a:prstClr val="black"/>
                </a:solidFill>
              </a:rPr>
              <a:t>η πορεία της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 ανάρρωσης 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του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ασθενή και η ικανότητά του να εκτελεί </a:t>
            </a:r>
            <a:r>
              <a:rPr lang="el-GR" sz="2600" dirty="0" err="1">
                <a:solidFill>
                  <a:prstClr val="black"/>
                </a:solidFill>
              </a:rPr>
              <a:t>ασυμπτωματικά</a:t>
            </a:r>
            <a:r>
              <a:rPr lang="el-GR" sz="2600" dirty="0">
                <a:solidFill>
                  <a:prstClr val="black"/>
                </a:solidFill>
              </a:rPr>
              <a:t> έργο έντασης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l-GR" sz="2600" b="1" dirty="0">
                <a:solidFill>
                  <a:srgbClr val="800000"/>
                </a:solidFill>
              </a:rPr>
              <a:t>3</a:t>
            </a:r>
            <a:r>
              <a:rPr lang="en-US" sz="2600" b="1" dirty="0">
                <a:solidFill>
                  <a:srgbClr val="800000"/>
                </a:solidFill>
              </a:rPr>
              <a:t> Mets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rgbClr val="800000"/>
              </a:buClr>
              <a:buSzPct val="120000"/>
              <a:buNone/>
              <a:defRPr/>
            </a:pP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Στάδιο Ι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[2/2]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2488"/>
          </a:xfrm>
        </p:spPr>
        <p:txBody>
          <a:bodyPr/>
          <a:lstStyle/>
          <a:p>
            <a:pPr marL="0" indent="0">
              <a:buClr>
                <a:srgbClr val="990000"/>
              </a:buClr>
              <a:buSzPct val="120000"/>
              <a:buFont typeface="Wingdings" pitchFamily="2" charset="2"/>
              <a:buNone/>
              <a:defRPr/>
            </a:pPr>
            <a:r>
              <a:rPr lang="el-GR" sz="2400" b="1" dirty="0" smtClean="0"/>
              <a:t>Οι στόχοι του προγράμματος στο Στάδιο Ι περιλαμβάνουν:</a:t>
            </a:r>
          </a:p>
          <a:p>
            <a:pPr marL="0" indent="0">
              <a:buClr>
                <a:srgbClr val="990000"/>
              </a:buClr>
              <a:buSzPct val="120000"/>
              <a:buFont typeface="Wingdings" pitchFamily="2" charset="2"/>
              <a:buNone/>
              <a:defRPr/>
            </a:pPr>
            <a:endParaRPr lang="el-GR" sz="1000" dirty="0" smtClean="0"/>
          </a:p>
          <a:p>
            <a:pPr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Πρόληψη και περιορισμό των επικίνδυνων συνεπειών της παρατεταμένης κατάκλισης.</a:t>
            </a:r>
          </a:p>
          <a:p>
            <a:pPr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Διατήρηση της καρδιοαναπνευστικής και μυϊκής λειτουργίας σε ικανοποιητικά επίπεδα.</a:t>
            </a:r>
          </a:p>
          <a:p>
            <a:pPr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Πλήρη ενημέρωση και ψυχολογική στήριξη του ασθενούς.</a:t>
            </a:r>
          </a:p>
          <a:p>
            <a:pPr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Προετοιμασία για την έξοδο από το νοσοκομείο - οδηγίες για την επιστροφή στο σπίτι.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23528" y="1124744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4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Εντατική Μονάδα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1/5</a:t>
            </a:r>
            <a:r>
              <a:rPr lang="el-GR" sz="2800" dirty="0" smtClean="0">
                <a:effectLst/>
              </a:rPr>
              <a:t>]</a:t>
            </a:r>
            <a:endParaRPr lang="el-GR" sz="2800" dirty="0">
              <a:effectLst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8477531" cy="4896544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8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Μετά από έμφραγμα ή καρδιοαγγειακό χειρουργείο, η φυσικοθεραπεία ξεκινά άμεσα, μέσα στην εντατική μονάδα, από την πρώτη ή τις πρώτες ημέρες της νοσηλείας του ασθενούς. Κατόπιν, συνεχίζεται σε ειδικά σχεδιασμένο χώρο, μέσα στο νοσοκομείο.</a:t>
            </a:r>
          </a:p>
          <a:p>
            <a:pPr>
              <a:lnSpc>
                <a:spcPct val="110000"/>
              </a:lnSpc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Στην εντατική μονάδα δίνεται προτεραιότητα στην αναπνευστική φυσικοθεραπεία και στην </a:t>
            </a:r>
            <a:r>
              <a:rPr lang="el-GR" sz="2400" b="1" u="sng" dirty="0" smtClean="0">
                <a:solidFill>
                  <a:srgbClr val="800000"/>
                </a:solidFill>
              </a:rPr>
              <a:t>άμεση</a:t>
            </a:r>
            <a:r>
              <a:rPr lang="el-GR" sz="2400" dirty="0" smtClean="0"/>
              <a:t> αλλά προσεκτική κινητοποίηση του ασθενούς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Εντατική Μονάδα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2/5</a:t>
            </a:r>
            <a:r>
              <a:rPr lang="el-GR" sz="2800" dirty="0" smtClean="0">
                <a:effectLst/>
              </a:rPr>
              <a:t>]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Ø"/>
              <a:defRPr/>
            </a:pPr>
            <a:r>
              <a:rPr lang="el-GR" sz="2400" dirty="0"/>
              <a:t>Η </a:t>
            </a:r>
            <a:r>
              <a:rPr lang="el-GR" sz="2400" dirty="0" smtClean="0"/>
              <a:t>άμεση και προοδευτική </a:t>
            </a:r>
            <a:r>
              <a:rPr lang="el-GR" sz="2400" dirty="0"/>
              <a:t>κινητοποίηση του ασθενούς </a:t>
            </a:r>
            <a:r>
              <a:rPr lang="el-GR" sz="2400" dirty="0" smtClean="0"/>
              <a:t>βοηθά σημαντικά την καρδιοαγγειακή λειτουργία και </a:t>
            </a:r>
            <a:r>
              <a:rPr lang="el-GR" sz="2400" dirty="0"/>
              <a:t>αποτρέπει </a:t>
            </a:r>
            <a:r>
              <a:rPr lang="el-GR" sz="2400" dirty="0" smtClean="0"/>
              <a:t>πιθανές νέες επιπλοκές, ενώ αντιμετωπίζει επιβαρυντικούς παράγοντες όπως: 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/>
              <a:t>Η μείωση της συσταλτικότητας του </a:t>
            </a:r>
            <a:r>
              <a:rPr lang="el-GR" sz="2400" dirty="0" smtClean="0"/>
              <a:t>μυοκαρδίου,</a:t>
            </a:r>
            <a:endParaRPr lang="el-GR" sz="2400" dirty="0"/>
          </a:p>
          <a:p>
            <a:pPr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/>
              <a:t>Η φλεβική στάση στην περιφέρεια (</a:t>
            </a:r>
            <a:r>
              <a:rPr lang="el-GR" sz="2400" dirty="0" smtClean="0"/>
              <a:t>δημιουργία θρόμβων, και πρόκληση θρομβοεμβολικών φαινομένων).</a:t>
            </a:r>
            <a:endParaRPr lang="el-GR" sz="2400" dirty="0"/>
          </a:p>
          <a:p>
            <a:pPr marL="0" indent="0">
              <a:lnSpc>
                <a:spcPct val="110000"/>
              </a:lnSpc>
              <a:buClr>
                <a:srgbClr val="990000"/>
              </a:buClr>
              <a:buSzPct val="80000"/>
              <a:buFont typeface="Wingdings" pitchFamily="2" charset="2"/>
              <a:buNone/>
              <a:defRPr/>
            </a:pP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Εντατική Μονάδα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3/5</a:t>
            </a:r>
            <a:r>
              <a:rPr lang="el-GR" sz="2800" dirty="0" smtClean="0">
                <a:effectLst/>
              </a:rPr>
              <a:t>]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329405" cy="4536504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l-GR" sz="2400" dirty="0" smtClean="0"/>
              <a:t>Παρακολουθούνται και ελέγχονται βιολογικές μεταβλητές με τις οποίες προσδιορίζεται η καλή ή όχι λειτουργία:</a:t>
            </a:r>
          </a:p>
          <a:p>
            <a:pPr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Της κυκλοφορίας,</a:t>
            </a:r>
          </a:p>
          <a:p>
            <a:pPr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Της αναπνοής,</a:t>
            </a:r>
          </a:p>
          <a:p>
            <a:pPr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Της βιοχημικής σύστασης του αίματος,</a:t>
            </a:r>
          </a:p>
          <a:p>
            <a:pPr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Των νεφρών και </a:t>
            </a:r>
          </a:p>
          <a:p>
            <a:pPr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Του Κ.Ν.Σ.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Εντατική Μονάδα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4/5</a:t>
            </a:r>
            <a:r>
              <a:rPr lang="el-GR" sz="2800" dirty="0" smtClean="0">
                <a:effectLst/>
              </a:rPr>
              <a:t>]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199" y="1628800"/>
            <a:ext cx="8415867" cy="504056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Στην εντατική μονάδα η άσκηση είναι προτιμότερο να είναι ήπια, σύντομη, αλλά να επαναλαμβάνεται αρκετές φορές κάθε μέρα.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/>
              <a:t>Ο ασθενής πρέπει να αλλάζει συχνά θέσεις στο κρεβάτι και να ασκείται με απλές δραστηριότητες, όπως δραστηριότητες αυτοεξυπηρέτησης, ατομικής φροντίδας και υγιεινής.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Οι δραστηριότητες περιλαμβάνουν και κάθισμα </a:t>
            </a:r>
            <a:r>
              <a:rPr lang="el-GR" sz="2400" dirty="0">
                <a:solidFill>
                  <a:prstClr val="black"/>
                </a:solidFill>
              </a:rPr>
              <a:t>στην καρέκλα για 15 – 30 </a:t>
            </a:r>
            <a:r>
              <a:rPr lang="en-US" sz="2400" dirty="0">
                <a:solidFill>
                  <a:prstClr val="black"/>
                </a:solidFill>
              </a:rPr>
              <a:t>min</a:t>
            </a:r>
            <a:r>
              <a:rPr lang="el-GR" sz="2400" dirty="0">
                <a:solidFill>
                  <a:prstClr val="black"/>
                </a:solidFill>
              </a:rPr>
              <a:t>, 1</a:t>
            </a:r>
            <a:r>
              <a:rPr lang="en-US" sz="2400" dirty="0">
                <a:solidFill>
                  <a:prstClr val="black"/>
                </a:solidFill>
              </a:rPr>
              <a:t> – 3 </a:t>
            </a:r>
            <a:r>
              <a:rPr lang="el-GR" sz="2400" dirty="0">
                <a:solidFill>
                  <a:prstClr val="black"/>
                </a:solidFill>
              </a:rPr>
              <a:t>φορές την ημέρα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Εντατική Μονάδα </a:t>
            </a:r>
            <a:r>
              <a:rPr lang="el-GR" sz="2800" dirty="0" smtClean="0">
                <a:effectLst/>
              </a:rPr>
              <a:t>[</a:t>
            </a:r>
            <a:r>
              <a:rPr lang="en-US" sz="2800" dirty="0" smtClean="0">
                <a:effectLst/>
              </a:rPr>
              <a:t>5/5</a:t>
            </a:r>
            <a:r>
              <a:rPr lang="el-GR" sz="2800" dirty="0" smtClean="0">
                <a:effectLst/>
              </a:rPr>
              <a:t>]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338667" y="1052736"/>
            <a:ext cx="8534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6504"/>
          </a:xfrm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990000"/>
              </a:buClr>
              <a:buSzPct val="80000"/>
              <a:buFont typeface="Wingdings" pitchFamily="2" charset="2"/>
              <a:buNone/>
              <a:defRPr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990000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400" dirty="0" smtClean="0"/>
              <a:t>Από ύπτια ή εδραία θέση στο κρεβάτι, ο ασθενής μπορεί να εκτελεί συνδυασμούς ήπιων προοδευτικών ενεργητικών ασκήσεων των κάτω άκρων.</a:t>
            </a:r>
          </a:p>
          <a:p>
            <a:pPr>
              <a:lnSpc>
                <a:spcPct val="110000"/>
              </a:lnSpc>
              <a:buClr>
                <a:srgbClr val="990000"/>
              </a:buClr>
              <a:buSzPct val="80000"/>
              <a:buFont typeface="Wingdings" pitchFamily="2" charset="2"/>
              <a:buChar char="§"/>
              <a:defRPr/>
            </a:pPr>
            <a:r>
              <a:rPr lang="el-GR" sz="2400" dirty="0"/>
              <a:t>Η κατάλληλη άσκηση </a:t>
            </a:r>
            <a:r>
              <a:rPr lang="el-GR" sz="2400" dirty="0" smtClean="0"/>
              <a:t>των περιφερικών μυϊκών ομάδων συμβάλλει στην </a:t>
            </a:r>
            <a:r>
              <a:rPr lang="el-GR" sz="2400" dirty="0"/>
              <a:t>καλύτερη αιμάτωση </a:t>
            </a:r>
            <a:r>
              <a:rPr lang="el-GR" sz="2400" dirty="0" smtClean="0"/>
              <a:t>του μυοκαρδίου, </a:t>
            </a:r>
            <a:r>
              <a:rPr lang="el-GR" sz="2400" dirty="0"/>
              <a:t>με </a:t>
            </a:r>
            <a:r>
              <a:rPr lang="el-GR" sz="2400" dirty="0" smtClean="0"/>
              <a:t>μικρότερη καταπόνηση του, </a:t>
            </a:r>
            <a:r>
              <a:rPr lang="el-GR" sz="2400" dirty="0"/>
              <a:t>αφού προκαλεί διαστολή των στεφανιαίων αγγείων και ελάττωση των καρδιακών </a:t>
            </a:r>
            <a:r>
              <a:rPr lang="el-GR" sz="2400" dirty="0" smtClean="0"/>
              <a:t>παλμών.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b31b82b1261ac1fdf2cebea870af354ea7e256"/>
</p:tagLst>
</file>

<file path=ppt/theme/theme1.xml><?xml version="1.0" encoding="utf-8"?>
<a:theme xmlns:a="http://schemas.openxmlformats.org/drawingml/2006/main" name="1_OC_template_papathanasiou">
  <a:themeElements>
    <a:clrScheme name="Προσαρμοσμένο 1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papathanasi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C_template_papathanasiou">
  <a:themeElements>
    <a:clrScheme name="Προσαρμοσμένο 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2171</Words>
  <Application>Microsoft Office PowerPoint</Application>
  <PresentationFormat>Προβολή στην οθόνη (4:3)</PresentationFormat>
  <Paragraphs>186</Paragraphs>
  <Slides>26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1_OC_template_papathanasiou</vt:lpstr>
      <vt:lpstr>2_OC_template_papathanasiou</vt:lpstr>
      <vt:lpstr>3_OC_template_papathanasiou</vt:lpstr>
      <vt:lpstr>4_OC_template_papathanasiou</vt:lpstr>
      <vt:lpstr>OC_template_updated</vt:lpstr>
      <vt:lpstr>Φυσικοθεραπεία Καρδιοαγγειακών Παθήσεων</vt:lpstr>
      <vt:lpstr>Σταδιοποίηση του Προγράμματος Φυσικοθεραπείας  και Άσκησης</vt:lpstr>
      <vt:lpstr>Στάδιο Ι [1/2]</vt:lpstr>
      <vt:lpstr>Στάδιο Ι [2/2]</vt:lpstr>
      <vt:lpstr> Εντατική Μονάδα [1/5]</vt:lpstr>
      <vt:lpstr> Εντατική Μονάδα [2/5]</vt:lpstr>
      <vt:lpstr> Εντατική Μονάδα [3/5]</vt:lpstr>
      <vt:lpstr> Εντατική Μονάδα [4/5]</vt:lpstr>
      <vt:lpstr> Εντατική Μονάδα [5/5]</vt:lpstr>
      <vt:lpstr>Αναπνευστική Φυσικοθεραπεία [1/4]</vt:lpstr>
      <vt:lpstr>Αναπνευστική Φυσικοθεραπεία [2/4]</vt:lpstr>
      <vt:lpstr>Αναπνευστική Φυσικοθεραπεία [3/4]</vt:lpstr>
      <vt:lpstr>Αναπνευστική Φυσικοθεραπεία [4/4]</vt:lpstr>
      <vt:lpstr>Θεματικές Ενότητες 8-13 Βιβλιογραφία [1/5]</vt:lpstr>
      <vt:lpstr>Θεματικές Ενότητες 8-13 Βιβλιογραφία [2/5]</vt:lpstr>
      <vt:lpstr>Θεματικές Ενότητες 8-13 Βιβλιογραφία [3/5]</vt:lpstr>
      <vt:lpstr>Θεματικές Ενότητες 8-13 Βιβλιογραφία [4/5]</vt:lpstr>
      <vt:lpstr>Θεματικές Ενότητες 8-13 Βιβλιογραφία [5/5]</vt:lpstr>
      <vt:lpstr>Η συνέχεια στην επόμενη παρουσίαση: «Δευτερογενής Πρόληψη - Αποκατάσταση Καρδιοαγγειακών Παθήσεων» Στάδιο ΙΙ &amp; Στάδιο ΙΙΙ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46</cp:revision>
  <dcterms:created xsi:type="dcterms:W3CDTF">2013-03-04T13:35:19Z</dcterms:created>
  <dcterms:modified xsi:type="dcterms:W3CDTF">2015-12-02T13:49:27Z</dcterms:modified>
</cp:coreProperties>
</file>