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7" r:id="rId3"/>
  </p:sldMasterIdLst>
  <p:notesMasterIdLst>
    <p:notesMasterId r:id="rId37"/>
  </p:notesMasterIdLst>
  <p:handoutMasterIdLst>
    <p:handoutMasterId r:id="rId38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57" r:id="rId30"/>
    <p:sldId id="262" r:id="rId31"/>
    <p:sldId id="264" r:id="rId32"/>
    <p:sldId id="292" r:id="rId33"/>
    <p:sldId id="293" r:id="rId34"/>
    <p:sldId id="266" r:id="rId35"/>
    <p:sldId id="261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918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gs" Target="tags/tag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9863927C-642B-4990-852F-86DBE934FB8B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55BA9BD7-5796-45E9-9493-F1009F23B6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4758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0F28A02-7FEB-41F2-9F3B-DD5CB3A11AF6}" type="datetimeFigureOut">
              <a:rPr lang="el-GR"/>
              <a:pPr>
                <a:defRPr/>
              </a:pPr>
              <a:t>2/7/2015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DB92CD1-1300-4D31-B1C2-A86CAF52106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0594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26627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6BB54D-DFED-4EB8-B5BC-A00EE9CEDAFE}" type="slidenum">
              <a:rPr lang="el-GR" altLang="el-GR" smtClean="0"/>
              <a:pPr/>
              <a:t>0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174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8DCF56-C33F-452B-86E5-AE4BB43AB594}" type="slidenum">
              <a:rPr lang="el-GR" altLang="el-GR" smtClean="0">
                <a:solidFill>
                  <a:srgbClr val="000000"/>
                </a:solidFill>
              </a:rPr>
              <a:pPr/>
              <a:t>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6867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9F78ED-28BA-41F2-ACEE-2ED95581EBDD}" type="slidenum">
              <a:rPr lang="el-GR" altLang="el-GR" smtClean="0">
                <a:solidFill>
                  <a:srgbClr val="000000"/>
                </a:solidFill>
              </a:rPr>
              <a:pPr/>
              <a:t>8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6323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9C2B5D-F39F-4E34-909C-A833A51CB834}" type="slidenum">
              <a:rPr lang="el-GR" altLang="el-GR" smtClean="0"/>
              <a:pPr/>
              <a:t>26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89BF35-DDCA-422B-ADC0-968B2024A063}" type="slidenum">
              <a:rPr lang="el-GR" altLang="el-GR" smtClean="0"/>
              <a:pPr/>
              <a:t>27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6E8E160-359E-46CD-B67C-52AF1B6A86B9}" type="slidenum">
              <a:rPr lang="el-GR" altLang="el-GR" smtClean="0"/>
              <a:pPr/>
              <a:t>28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ADB5A20-F8AC-4F34-BA74-1E71E7D194C6}" type="slidenum">
              <a:rPr lang="el-GR" altLang="el-GR" smtClean="0"/>
              <a:pPr/>
              <a:t>31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5738" indent="-185738">
              <a:buFontTx/>
              <a:buChar char="•"/>
            </a:pPr>
            <a:endParaRPr lang="el-GR" altLang="el-GR" smtClean="0"/>
          </a:p>
        </p:txBody>
      </p:sp>
      <p:sp>
        <p:nvSpPr>
          <p:cNvPr id="66563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B12A2C-021D-4F4E-8A8E-AA631F1A0BF7}" type="slidenum">
              <a:rPr lang="el-GR" altLang="el-GR" smtClean="0"/>
              <a:pPr/>
              <a:t>32</a:t>
            </a:fld>
            <a:endParaRPr lang="el-GR" alt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6A8C-D758-4E89-8CB5-141CA21D6E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660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887F-0A5E-45A8-BE20-F3D20A7449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107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C4FE-0D44-4682-BC96-D6CA620C44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03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B198-DD48-4EC6-A893-8D3635BEDD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328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25AB0-549B-4988-97CB-4AB177A64E5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65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09C7-23B2-4B53-B140-B11C2FD436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53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196D-7340-4759-81A8-9AB065DEFC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667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C035-6657-49BB-9A10-F01D0FDCA9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1299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1B1B2-5EC1-4717-911A-073DC1BDEA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2103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F938F-CC1E-4900-BB77-F06DBD91CB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3945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BD947-E94C-4306-A26F-39ADAABFC1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133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CB8D1-E5E4-4A6D-B7DE-1394A05DDB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52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694D9-238D-4724-995E-9AC9612C94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146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7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4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2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02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7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96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21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3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F349B-20D9-4183-A8AF-4689D3A203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1419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61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77682-07B4-4614-AA7B-96F5232DD81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33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6A00A-C3FD-4E9F-8206-BAB66092122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440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9207-90D1-49A7-BAB1-898C40D882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003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6AF9-D08A-469C-831E-41F5BFF5EB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42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A331-9DA7-4E4D-AD90-3EF2F27E79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588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2C26-18E4-4A67-A84A-1C4B890D03B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084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A1E2BD-F69D-49C0-B121-1243576D6B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/>
                </a:solidFill>
                <a:cs typeface="+mn-cs"/>
              </a:defRPr>
            </a:lvl1pPr>
          </a:lstStyle>
          <a:p>
            <a:pPr>
              <a:defRPr/>
            </a:pPr>
            <a:fld id="{4F733F44-8188-493D-8495-1A3E1FB650F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4A8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4213" y="1341438"/>
            <a:ext cx="7772400" cy="1470025"/>
          </a:xfrm>
        </p:spPr>
        <p:txBody>
          <a:bodyPr rtlCol="0">
            <a:norm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400" dirty="0">
                <a:solidFill>
                  <a:prstClr val="black"/>
                </a:solidFill>
                <a:latin typeface="Calibri"/>
              </a:rPr>
              <a:t>Μελάνια και </a:t>
            </a:r>
            <a:r>
              <a:rPr lang="el-GR" sz="4400" dirty="0" err="1">
                <a:solidFill>
                  <a:prstClr val="black"/>
                </a:solidFill>
                <a:latin typeface="Calibri"/>
              </a:rPr>
              <a:t>επικαλυπτικά</a:t>
            </a:r>
            <a:r>
              <a:rPr lang="el-GR" sz="4400" dirty="0">
                <a:solidFill>
                  <a:prstClr val="black"/>
                </a:solidFill>
                <a:latin typeface="Calibri"/>
              </a:rPr>
              <a:t> (Ε)</a:t>
            </a:r>
            <a:endParaRPr lang="el-GR" sz="3600" dirty="0"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7213"/>
            <a:ext cx="9144000" cy="21320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600" b="1" dirty="0">
                <a:solidFill>
                  <a:prstClr val="black"/>
                </a:solidFill>
              </a:rPr>
              <a:t>Ενότητα 4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l-GR" altLang="el-GR" sz="2600" dirty="0" smtClean="0"/>
              <a:t>Διαλυτότητα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el-GR" sz="2600" dirty="0" smtClean="0"/>
              <a:t>Εφαρμογή</a:t>
            </a:r>
            <a:r>
              <a:rPr lang="el-GR" altLang="el-GR" sz="2600" dirty="0"/>
              <a:t>: Μελέτη Διαλυτότητας Μελανιών</a:t>
            </a:r>
            <a:endParaRPr lang="en-US" sz="260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2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25603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5" y="476250"/>
            <a:ext cx="8540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6826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825"/>
            <a:ext cx="666115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dirty="0">
                <a:latin typeface="+mn-lt"/>
              </a:rPr>
              <a:t>Ανοικτά Ακαδημαϊκά Μαθήματα στο ΤΕΙ Αθήνας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60538" y="6088063"/>
          <a:ext cx="5695950" cy="79216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1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560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367338"/>
            <a:ext cx="197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2" descr="C:\Users\alex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>
            <a:fillRect/>
          </a:stretch>
        </p:blipFill>
        <p:spPr bwMode="auto">
          <a:xfrm>
            <a:off x="4046538" y="5368925"/>
            <a:ext cx="33480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Διπολική ροπή (μ) </a:t>
            </a:r>
            <a:r>
              <a:rPr lang="el-GR" altLang="el-GR" sz="3200" b="0" smtClean="0"/>
              <a:t>(3 από 3)</a:t>
            </a:r>
            <a:endParaRPr lang="el-GR" altLang="el-GR" smtClean="0"/>
          </a:p>
        </p:txBody>
      </p:sp>
      <p:sp>
        <p:nvSpPr>
          <p:cNvPr id="37890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smtClean="0"/>
              <a:t>Η </a:t>
            </a:r>
            <a:r>
              <a:rPr lang="el-GR" altLang="el-GR" b="1" smtClean="0"/>
              <a:t>διπολική ροπή </a:t>
            </a:r>
            <a:r>
              <a:rPr lang="el-GR" altLang="el-GR" smtClean="0"/>
              <a:t>είναι διανυσματικό μέγεθος.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Το μέτρο της δίνεται από τη σχέση: </a:t>
            </a:r>
            <a:r>
              <a:rPr lang="el-GR" altLang="el-GR" b="1" smtClean="0">
                <a:solidFill>
                  <a:srgbClr val="004A82"/>
                </a:solidFill>
              </a:rPr>
              <a:t>μ=δ.r,</a:t>
            </a:r>
            <a:r>
              <a:rPr lang="el-GR" altLang="el-GR" smtClean="0">
                <a:solidFill>
                  <a:srgbClr val="004A82"/>
                </a:solidFill>
              </a:rPr>
              <a:t> </a:t>
            </a:r>
            <a:r>
              <a:rPr lang="el-GR" altLang="el-GR" smtClean="0"/>
              <a:t>όπου δ το στοιχειώδες φορτίο και r η απόσταση των δυο πόλων.</a:t>
            </a:r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4336FE9-E569-4587-83C7-855D65120890}" type="slidenum">
              <a:rPr lang="el-GR" altLang="el-GR" smtClean="0">
                <a:solidFill>
                  <a:srgbClr val="000000"/>
                </a:solidFill>
              </a:rPr>
              <a:pPr/>
              <a:t>9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Τίτλος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2087562"/>
          </a:xfrm>
          <a:ln w="19050">
            <a:solidFill>
              <a:srgbClr val="004A8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smtClean="0"/>
              <a:t>Διάλυμα - διαλυτότητα</a:t>
            </a:r>
          </a:p>
        </p:txBody>
      </p:sp>
      <p:sp>
        <p:nvSpPr>
          <p:cNvPr id="3891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FAFAC3-CC70-480A-9B78-934DA215A91D}" type="slidenum">
              <a:rPr lang="el-GR" altLang="el-GR" smtClean="0">
                <a:solidFill>
                  <a:srgbClr val="000000"/>
                </a:solidFill>
              </a:rPr>
              <a:pPr/>
              <a:t>10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Διάλυμα</a:t>
            </a:r>
            <a:r>
              <a:rPr lang="en-US" altLang="el-GR" smtClean="0"/>
              <a:t> </a:t>
            </a:r>
            <a:r>
              <a:rPr lang="en-US" altLang="el-GR" sz="3200" b="0" smtClean="0"/>
              <a:t>(1 </a:t>
            </a:r>
            <a:r>
              <a:rPr lang="el-GR" altLang="el-GR" sz="3200" b="0" smtClean="0"/>
              <a:t>από 2)</a:t>
            </a:r>
          </a:p>
        </p:txBody>
      </p:sp>
      <p:sp>
        <p:nvSpPr>
          <p:cNvPr id="39938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b="1" smtClean="0"/>
              <a:t>Διάλυμα</a:t>
            </a:r>
            <a:r>
              <a:rPr lang="el-GR" altLang="el-GR" smtClean="0"/>
              <a:t> ονομάζεται κάθε ομογενές μίγμα που αποτελείται από δυο ή περισσότερα συστατικά (στερεά, υγρά ή αέρια).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Υπάρχουν </a:t>
            </a:r>
            <a:r>
              <a:rPr lang="el-GR" altLang="el-GR" b="1" smtClean="0"/>
              <a:t>στερεά, υγρά </a:t>
            </a:r>
            <a:r>
              <a:rPr lang="el-GR" altLang="el-GR" smtClean="0"/>
              <a:t>και</a:t>
            </a:r>
            <a:r>
              <a:rPr lang="el-GR" altLang="el-GR" b="1" smtClean="0"/>
              <a:t> αέρια</a:t>
            </a:r>
            <a:r>
              <a:rPr lang="el-GR" altLang="el-GR" smtClean="0"/>
              <a:t> διαλύματα.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Το συστατικό του μίγματος που βρίσκεται σε μεγαλύτερη αναλογία λέγεται </a:t>
            </a:r>
            <a:r>
              <a:rPr lang="el-GR" altLang="el-GR" b="1" smtClean="0"/>
              <a:t>διαλύτης,</a:t>
            </a:r>
            <a:r>
              <a:rPr lang="el-GR" altLang="el-GR" smtClean="0"/>
              <a:t> ενώ το άλλο συστατικό λέγεται </a:t>
            </a:r>
            <a:r>
              <a:rPr lang="el-GR" altLang="el-GR" b="1" smtClean="0"/>
              <a:t>διαλυμένη ουσία.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Όταν ο διαλύτης είναι το νερό, το </a:t>
            </a:r>
            <a:r>
              <a:rPr lang="el-GR" altLang="el-GR" b="1" smtClean="0">
                <a:solidFill>
                  <a:srgbClr val="004A82"/>
                </a:solidFill>
              </a:rPr>
              <a:t>διάλυμα</a:t>
            </a:r>
            <a:r>
              <a:rPr lang="el-GR" altLang="el-GR" smtClean="0">
                <a:solidFill>
                  <a:srgbClr val="004A82"/>
                </a:solidFill>
              </a:rPr>
              <a:t> </a:t>
            </a:r>
            <a:r>
              <a:rPr lang="el-GR" altLang="el-GR" smtClean="0"/>
              <a:t>λέγεται </a:t>
            </a:r>
            <a:r>
              <a:rPr lang="el-GR" altLang="el-GR" b="1" smtClean="0">
                <a:solidFill>
                  <a:srgbClr val="004A82"/>
                </a:solidFill>
              </a:rPr>
              <a:t>υδατικό. </a:t>
            </a:r>
            <a:r>
              <a:rPr lang="el-GR" altLang="el-GR" smtClean="0"/>
              <a:t>Ανάλογα με το διαλύτη, τα διαλύματα χαρακτηρίζονται ως αλκοολούχα, αιθερικά κτλ.</a:t>
            </a:r>
          </a:p>
        </p:txBody>
      </p:sp>
      <p:sp>
        <p:nvSpPr>
          <p:cNvPr id="3993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5D209E-ACC7-43BD-935E-6E2C0A55CB9D}" type="slidenum">
              <a:rPr lang="el-GR" altLang="el-GR" smtClean="0">
                <a:solidFill>
                  <a:srgbClr val="000000"/>
                </a:solidFill>
              </a:rPr>
              <a:pPr/>
              <a:t>11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Διάλυμα</a:t>
            </a:r>
            <a:r>
              <a:rPr lang="en-US" altLang="el-GR" smtClean="0"/>
              <a:t> </a:t>
            </a:r>
            <a:r>
              <a:rPr lang="en-US" altLang="el-GR" sz="3200" b="0" smtClean="0"/>
              <a:t>(</a:t>
            </a:r>
            <a:r>
              <a:rPr lang="el-GR" altLang="el-GR" sz="3200" b="0" smtClean="0"/>
              <a:t>2</a:t>
            </a:r>
            <a:r>
              <a:rPr lang="en-US" altLang="el-GR" sz="3200" b="0" smtClean="0"/>
              <a:t> </a:t>
            </a:r>
            <a:r>
              <a:rPr lang="el-GR" altLang="el-GR" sz="3200" b="0" smtClean="0"/>
              <a:t>από 2)</a:t>
            </a:r>
            <a:endParaRPr lang="el-GR" altLang="el-GR" smtClean="0"/>
          </a:p>
        </p:txBody>
      </p:sp>
      <p:sp>
        <p:nvSpPr>
          <p:cNvPr id="4096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b="1" smtClean="0"/>
              <a:t>Κορεσμένο διάλυμα </a:t>
            </a:r>
            <a:r>
              <a:rPr lang="el-GR" altLang="el-GR" smtClean="0"/>
              <a:t>είναι εκείνο που περιέχει τη μέγιστη δυνατή ποσότητα διαλυμένης ουσίας σε ορισμένες συνθήκες.</a:t>
            </a:r>
          </a:p>
          <a:p>
            <a:pPr>
              <a:lnSpc>
                <a:spcPct val="114000"/>
              </a:lnSpc>
            </a:pPr>
            <a:r>
              <a:rPr lang="el-GR" altLang="el-GR" b="1" smtClean="0"/>
              <a:t>Ακόρεστο διάλυμα </a:t>
            </a:r>
            <a:r>
              <a:rPr lang="el-GR" altLang="el-GR" smtClean="0"/>
              <a:t>είναι εκείνο που περιέχει ποσότητα διαλυμένης ουσίας μικρότερη από τη μέγιστη δυνατή. Δηλαδή στο ακόρεστο διάλυμα μπορεί να διαλυθεί κι άλλη ποσότητα ουσίας.</a:t>
            </a:r>
          </a:p>
        </p:txBody>
      </p:sp>
      <p:sp>
        <p:nvSpPr>
          <p:cNvPr id="4096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A46183-021D-43FA-8D48-64B3C5A88E48}" type="slidenum">
              <a:rPr lang="el-GR" altLang="el-GR" smtClean="0">
                <a:solidFill>
                  <a:srgbClr val="000000"/>
                </a:solidFill>
              </a:rPr>
              <a:pPr/>
              <a:t>12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Διαλυτότητα</a:t>
            </a:r>
            <a:r>
              <a:rPr lang="en-US" altLang="el-GR" smtClean="0"/>
              <a:t> </a:t>
            </a:r>
            <a:r>
              <a:rPr lang="en-US" altLang="el-GR" sz="3200" b="0" smtClean="0"/>
              <a:t>(</a:t>
            </a:r>
            <a:r>
              <a:rPr lang="el-GR" altLang="el-GR" sz="3200" b="0" smtClean="0"/>
              <a:t>1</a:t>
            </a:r>
            <a:r>
              <a:rPr lang="en-US" altLang="el-GR" sz="3200" b="0" smtClean="0"/>
              <a:t> </a:t>
            </a:r>
            <a:r>
              <a:rPr lang="el-GR" altLang="el-GR" sz="3200" b="0" smtClean="0"/>
              <a:t>από 3)</a:t>
            </a:r>
            <a:endParaRPr lang="el-GR" altLang="el-GR" smtClean="0"/>
          </a:p>
        </p:txBody>
      </p:sp>
      <p:sp>
        <p:nvSpPr>
          <p:cNvPr id="4198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b="1" smtClean="0"/>
              <a:t>Διαλυτότητα</a:t>
            </a:r>
            <a:r>
              <a:rPr lang="el-GR" altLang="el-GR" smtClean="0"/>
              <a:t> μιας ουσίας σε έναν διαλύτη ονομάζεται η μέγιστη ποσότητα μιας ουσίας που μπορεί να διαλυθεί σε ορισμένη ποσότητα διαλύτη, κάτω από ορισμένες συνθήκες (θερμοκρασίας και πίεσης), ώστε να δημιουργηθεί κορεσμένο διάλυμα. 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Επομένως, </a:t>
            </a:r>
            <a:r>
              <a:rPr lang="el-GR" altLang="el-GR" b="1" smtClean="0">
                <a:solidFill>
                  <a:srgbClr val="004A82"/>
                </a:solidFill>
              </a:rPr>
              <a:t>το κορεσμένο διάλυμα μιας ουσίας έχει τη μέγιστη περιεκτικότητα  σε διαλυμένη ουσία.</a:t>
            </a:r>
            <a:endParaRPr lang="el-GR" altLang="el-GR" smtClean="0"/>
          </a:p>
        </p:txBody>
      </p:sp>
      <p:sp>
        <p:nvSpPr>
          <p:cNvPr id="4198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D5C4BC-004E-4735-9C9C-060B38EBB3EE}" type="slidenum">
              <a:rPr lang="el-GR" altLang="el-GR" smtClean="0">
                <a:solidFill>
                  <a:srgbClr val="000000"/>
                </a:solidFill>
              </a:rPr>
              <a:pPr/>
              <a:t>13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Διαλυτότητα</a:t>
            </a:r>
            <a:r>
              <a:rPr lang="en-US" altLang="el-GR" smtClean="0"/>
              <a:t> </a:t>
            </a:r>
            <a:r>
              <a:rPr lang="en-US" altLang="el-GR" sz="3200" b="0" smtClean="0"/>
              <a:t>(</a:t>
            </a:r>
            <a:r>
              <a:rPr lang="el-GR" altLang="el-GR" sz="3200" b="0" smtClean="0"/>
              <a:t>2</a:t>
            </a:r>
            <a:r>
              <a:rPr lang="en-US" altLang="el-GR" sz="3200" b="0" smtClean="0"/>
              <a:t> </a:t>
            </a:r>
            <a:r>
              <a:rPr lang="el-GR" altLang="el-GR" sz="3200" b="0" smtClean="0"/>
              <a:t>από 3)</a:t>
            </a:r>
            <a:endParaRPr lang="el-GR" altLang="el-GR" smtClean="0"/>
          </a:p>
        </p:txBody>
      </p:sp>
      <p:sp>
        <p:nvSpPr>
          <p:cNvPr id="43010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smtClean="0"/>
              <a:t>Η</a:t>
            </a:r>
            <a:r>
              <a:rPr lang="el-GR" altLang="el-GR" b="1" smtClean="0"/>
              <a:t> διαλυτότητα</a:t>
            </a:r>
            <a:r>
              <a:rPr lang="el-GR" altLang="el-GR" smtClean="0"/>
              <a:t> μιας ουσίας εκφράζεται σε </a:t>
            </a:r>
            <a:r>
              <a:rPr lang="el-GR" altLang="el-GR" b="1" smtClean="0"/>
              <a:t>g διαλ. ουσίας/ 100 g διαλύματος.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Άλλες εκφράσεις είναι τα g διαλ.ουσίας/L διαλύματος, τα ppm,  τα ppb, κτλ.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Ανάλογα με την ευκολία ή την δυσκολία μιας ουσίας να διαλυθεί σε έναν διαλύτη (δηλαδή ανάλογα με το εάν έχει μεγάλη ή μικρή διαλυτότητα), χαρακτηρίζεται ως </a:t>
            </a:r>
            <a:r>
              <a:rPr lang="el-GR" altLang="el-GR" b="1" smtClean="0"/>
              <a:t>ευδιάλυτη</a:t>
            </a:r>
            <a:r>
              <a:rPr lang="el-GR" altLang="el-GR" smtClean="0"/>
              <a:t> ή </a:t>
            </a:r>
            <a:r>
              <a:rPr lang="el-GR" altLang="el-GR" b="1" smtClean="0"/>
              <a:t>δυσδιάλυτη </a:t>
            </a:r>
            <a:r>
              <a:rPr lang="el-GR" altLang="el-GR" smtClean="0"/>
              <a:t>αντίστοιχα.</a:t>
            </a:r>
          </a:p>
        </p:txBody>
      </p:sp>
      <p:sp>
        <p:nvSpPr>
          <p:cNvPr id="4301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C2B9B6-4ED3-42FD-BE7E-01B7096747B7}" type="slidenum">
              <a:rPr lang="el-GR" altLang="el-GR" smtClean="0">
                <a:solidFill>
                  <a:srgbClr val="000000"/>
                </a:solidFill>
              </a:rPr>
              <a:pPr/>
              <a:t>14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Διαλυτότητα</a:t>
            </a:r>
            <a:r>
              <a:rPr lang="en-US" altLang="el-GR" smtClean="0"/>
              <a:t> </a:t>
            </a:r>
            <a:r>
              <a:rPr lang="en-US" altLang="el-GR" sz="3200" b="0" smtClean="0"/>
              <a:t>(</a:t>
            </a:r>
            <a:r>
              <a:rPr lang="el-GR" altLang="el-GR" sz="3200" b="0" smtClean="0"/>
              <a:t>3</a:t>
            </a:r>
            <a:r>
              <a:rPr lang="en-US" altLang="el-GR" sz="3200" b="0" smtClean="0"/>
              <a:t> </a:t>
            </a:r>
            <a:r>
              <a:rPr lang="el-GR" altLang="el-GR" sz="3200" b="0" smtClean="0"/>
              <a:t>από 3)</a:t>
            </a:r>
            <a:endParaRPr lang="el-GR" altLang="el-GR" smtClean="0"/>
          </a:p>
        </p:txBody>
      </p:sp>
      <p:sp>
        <p:nvSpPr>
          <p:cNvPr id="44034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smtClean="0"/>
              <a:t>Η διαλυτότητα μιας στερεάς ουσίας εξαρτάται από τη </a:t>
            </a:r>
            <a:r>
              <a:rPr lang="el-GR" altLang="el-GR" b="1" smtClean="0"/>
              <a:t>φύση του διαλύτη</a:t>
            </a:r>
            <a:r>
              <a:rPr lang="el-GR" altLang="el-GR" smtClean="0"/>
              <a:t> και τη </a:t>
            </a:r>
            <a:r>
              <a:rPr lang="el-GR" altLang="el-GR" b="1" smtClean="0"/>
              <a:t>θερμοκρασία.</a:t>
            </a:r>
            <a:r>
              <a:rPr lang="el-GR" altLang="el-GR" smtClean="0"/>
              <a:t> Η διαλυτότητα των αερίων σωμάτων εξαρτάται και από την </a:t>
            </a:r>
            <a:r>
              <a:rPr lang="el-GR" altLang="el-GR" b="1" smtClean="0"/>
              <a:t>πίεση.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Όσον αφορά τη </a:t>
            </a:r>
            <a:r>
              <a:rPr lang="el-GR" altLang="el-GR" b="1" smtClean="0"/>
              <a:t>φύση του διαλύτη: </a:t>
            </a:r>
            <a:r>
              <a:rPr lang="el-GR" altLang="el-GR" smtClean="0"/>
              <a:t>Όσο περισσότερο η χημική δομή της ουσίας σχετίζεται/μοιάζει με την χημική δομή του διαλύτη, τόσο μεγαλύτερη θα είναι και η διαλυτότητα της ουσίας σε αυτόν.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Επίσης, συνήθως με την αύξηση της </a:t>
            </a:r>
            <a:r>
              <a:rPr lang="el-GR" altLang="el-GR" b="1" smtClean="0"/>
              <a:t>θερμοκρασίας</a:t>
            </a:r>
            <a:r>
              <a:rPr lang="el-GR" altLang="el-GR" smtClean="0"/>
              <a:t> αυξάνει κι η διαλυτότητα των ουσιών (όταν πρόκειται για στερεά). Το αντίθετο συμβαίνει με τα αέρια.</a:t>
            </a:r>
          </a:p>
        </p:txBody>
      </p:sp>
      <p:sp>
        <p:nvSpPr>
          <p:cNvPr id="4403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ADC0A4-B66F-43DA-AAA6-CBF20CE28151}" type="slidenum">
              <a:rPr lang="el-GR" altLang="el-GR" smtClean="0">
                <a:solidFill>
                  <a:srgbClr val="000000"/>
                </a:solidFill>
              </a:rPr>
              <a:pPr/>
              <a:t>15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Διαλυτότητα ιοντικών ενώσεων</a:t>
            </a:r>
          </a:p>
        </p:txBody>
      </p:sp>
      <p:sp>
        <p:nvSpPr>
          <p:cNvPr id="45058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smtClean="0"/>
              <a:t>Όσον αφορά τα υγρά διαλύματα, το </a:t>
            </a:r>
            <a:r>
              <a:rPr lang="el-GR" altLang="el-GR" b="1" smtClean="0"/>
              <a:t>νερό</a:t>
            </a:r>
            <a:r>
              <a:rPr lang="el-GR" altLang="el-GR" smtClean="0"/>
              <a:t> είναι ο πιο γνωστός διαλύτης. Οι περισσότερες </a:t>
            </a:r>
            <a:r>
              <a:rPr lang="el-GR" altLang="el-GR" b="1" smtClean="0"/>
              <a:t>ιοντικές ενώσεις </a:t>
            </a:r>
            <a:r>
              <a:rPr lang="el-GR" altLang="el-GR" smtClean="0"/>
              <a:t>(</a:t>
            </a:r>
            <a:r>
              <a:rPr lang="en-US" altLang="el-GR" smtClean="0"/>
              <a:t>N</a:t>
            </a:r>
            <a:r>
              <a:rPr lang="el-GR" altLang="el-GR" smtClean="0"/>
              <a:t>α</a:t>
            </a:r>
            <a:r>
              <a:rPr lang="en-US" altLang="el-GR" smtClean="0"/>
              <a:t>Cl</a:t>
            </a:r>
            <a:r>
              <a:rPr lang="el-GR" altLang="el-GR" smtClean="0"/>
              <a:t>) διαλύονται στο νερό, που είναι ένας </a:t>
            </a:r>
            <a:r>
              <a:rPr lang="el-GR" altLang="el-GR" b="1" smtClean="0"/>
              <a:t>πολικός διαλύτης</a:t>
            </a:r>
            <a:r>
              <a:rPr lang="el-GR" altLang="el-GR" smtClean="0"/>
              <a:t>. Η διαλυτική του ικανότητα εξηγείται στη βάση της </a:t>
            </a:r>
            <a:r>
              <a:rPr lang="el-GR" altLang="el-GR" b="1" smtClean="0"/>
              <a:t>πολικότητας</a:t>
            </a:r>
            <a:r>
              <a:rPr lang="el-GR" altLang="el-GR" smtClean="0"/>
              <a:t> που διαθέτει.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Όπως ο διαλύτης, έτσι και η προς διάλυση ουσία μπορεί να διαθέτει ή όχι πολικότητα. </a:t>
            </a:r>
          </a:p>
          <a:p>
            <a:pPr>
              <a:lnSpc>
                <a:spcPct val="114000"/>
              </a:lnSpc>
            </a:pPr>
            <a:endParaRPr lang="el-GR" altLang="el-GR" smtClean="0"/>
          </a:p>
        </p:txBody>
      </p:sp>
      <p:sp>
        <p:nvSpPr>
          <p:cNvPr id="4505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70E962-0C5A-4ADD-8619-E76ED1579ABE}" type="slidenum">
              <a:rPr lang="el-GR" altLang="el-GR" smtClean="0">
                <a:solidFill>
                  <a:srgbClr val="000000"/>
                </a:solidFill>
              </a:rPr>
              <a:pPr/>
              <a:t>16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«Τα όμοια διαλύουν όμοια»</a:t>
            </a:r>
          </a:p>
        </p:txBody>
      </p:sp>
      <p:sp>
        <p:nvSpPr>
          <p:cNvPr id="4608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smtClean="0"/>
              <a:t>Γενικά ισχύει ότι «</a:t>
            </a:r>
            <a:r>
              <a:rPr lang="el-GR" altLang="el-GR" b="1" smtClean="0">
                <a:solidFill>
                  <a:srgbClr val="004A82"/>
                </a:solidFill>
              </a:rPr>
              <a:t>τα όμοια διαλύουν όμοια</a:t>
            </a:r>
            <a:r>
              <a:rPr lang="el-GR" altLang="el-GR" smtClean="0"/>
              <a:t>» </a:t>
            </a:r>
          </a:p>
          <a:p>
            <a:pPr>
              <a:lnSpc>
                <a:spcPct val="114000"/>
              </a:lnSpc>
            </a:pPr>
            <a:r>
              <a:rPr lang="el-GR" altLang="el-GR" b="1" smtClean="0">
                <a:solidFill>
                  <a:srgbClr val="004A82"/>
                </a:solidFill>
              </a:rPr>
              <a:t>Ένας πολικός διαλύτης διαλυτοποιεί καλύτερα μια πολική ουσία , ενώ ένας μη πολικός διαλύτης μια μη πολική ουσία.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Η </a:t>
            </a:r>
            <a:r>
              <a:rPr lang="el-GR" altLang="el-GR" b="1" smtClean="0"/>
              <a:t>πολικότητα</a:t>
            </a:r>
            <a:r>
              <a:rPr lang="el-GR" altLang="el-GR" smtClean="0"/>
              <a:t> του μορίου ενός διαλύτη σχετίζεται με τη </a:t>
            </a:r>
            <a:r>
              <a:rPr lang="el-GR" altLang="el-GR" b="1" smtClean="0"/>
              <a:t>χημική του δομή </a:t>
            </a:r>
            <a:r>
              <a:rPr lang="el-GR" altLang="el-GR" smtClean="0"/>
              <a:t>και καθορίζει το είδος των σωμάτων που διαλυτοποιεί ευκολότερα. </a:t>
            </a:r>
          </a:p>
        </p:txBody>
      </p:sp>
      <p:sp>
        <p:nvSpPr>
          <p:cNvPr id="4608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86F405-E688-4C2D-B150-8CB447A216A1}" type="slidenum">
              <a:rPr lang="el-GR" altLang="el-GR" smtClean="0">
                <a:solidFill>
                  <a:srgbClr val="000000"/>
                </a:solidFill>
              </a:rPr>
              <a:pPr/>
              <a:t>17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Πολικότητα οργανικών ενώσεων</a:t>
            </a:r>
          </a:p>
        </p:txBody>
      </p:sp>
      <p:sp>
        <p:nvSpPr>
          <p:cNvPr id="4710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smtClean="0"/>
              <a:t>Η </a:t>
            </a:r>
            <a:r>
              <a:rPr lang="el-GR" altLang="el-GR" b="1" smtClean="0"/>
              <a:t>πολικότητα</a:t>
            </a:r>
            <a:r>
              <a:rPr lang="el-GR" altLang="el-GR" smtClean="0"/>
              <a:t> των </a:t>
            </a:r>
            <a:r>
              <a:rPr lang="el-GR" altLang="el-GR" b="1" smtClean="0"/>
              <a:t>οργανικών ενώσεων </a:t>
            </a:r>
            <a:r>
              <a:rPr lang="el-GR" altLang="el-GR" smtClean="0"/>
              <a:t>εξαρτάται από το είδος των ομάδων που περιέχουν.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Γενικά οι μεγάλες ανθρακικές αλυσίδες, όπως αυτές που διαθέτουν οι </a:t>
            </a:r>
            <a:r>
              <a:rPr lang="el-GR" altLang="el-GR" b="1" smtClean="0"/>
              <a:t>υδρογονάνθρακες</a:t>
            </a:r>
            <a:r>
              <a:rPr lang="el-GR" altLang="el-GR" smtClean="0"/>
              <a:t>, παρουσιάζουν χαμηλή πολικότητα (μη πολικές ενώσεις).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Αντίθετα, η παρουσία </a:t>
            </a:r>
            <a:r>
              <a:rPr lang="el-GR" altLang="el-GR" b="1" smtClean="0"/>
              <a:t>πολικών ομάδων </a:t>
            </a:r>
            <a:r>
              <a:rPr lang="el-GR" altLang="el-GR" smtClean="0"/>
              <a:t>(όπως υδροξύλιο       -OH, καρβοξύλιο -COOH, αμινομάδα  -NH</a:t>
            </a:r>
            <a:r>
              <a:rPr lang="el-GR" altLang="el-GR" sz="2000" baseline="-25000" smtClean="0"/>
              <a:t>2</a:t>
            </a:r>
            <a:r>
              <a:rPr lang="el-GR" altLang="el-GR" smtClean="0"/>
              <a:t>, σουλφιδρυλομάδα -SH, κτλ) σε ένα μόριο, του προσδίδουν πολικότητα. Παράδειγμα: </a:t>
            </a:r>
            <a:r>
              <a:rPr lang="el-GR" altLang="el-GR" b="1" smtClean="0"/>
              <a:t>αλκοόλες, καρβοξυλικά οξέα, αμίνες.</a:t>
            </a:r>
          </a:p>
        </p:txBody>
      </p:sp>
      <p:sp>
        <p:nvSpPr>
          <p:cNvPr id="4710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DADBE0-6618-4047-8D05-39D972EE47D7}" type="slidenum">
              <a:rPr lang="el-GR" altLang="el-GR" smtClean="0">
                <a:solidFill>
                  <a:srgbClr val="000000"/>
                </a:solidFill>
              </a:rPr>
              <a:pPr/>
              <a:t>18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009650"/>
          </a:xfrm>
        </p:spPr>
        <p:txBody>
          <a:bodyPr/>
          <a:lstStyle/>
          <a:p>
            <a:r>
              <a:rPr lang="el-GR" altLang="el-GR" sz="4400" smtClean="0"/>
              <a:t>Στόχος ενότητας</a:t>
            </a:r>
          </a:p>
        </p:txBody>
      </p:sp>
      <p:sp>
        <p:nvSpPr>
          <p:cNvPr id="27650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824412"/>
          </a:xfrm>
        </p:spPr>
        <p:txBody>
          <a:bodyPr/>
          <a:lstStyle/>
          <a:p>
            <a:pPr>
              <a:lnSpc>
                <a:spcPct val="112000"/>
              </a:lnSpc>
            </a:pPr>
            <a:r>
              <a:rPr lang="el-GR" altLang="el-GR" smtClean="0"/>
              <a:t>Στόχος της ενότητας είναι η εξήγηση της φύσης των χημικών δεσμών, της έννοιας της πολικότητας των μορίων, της  διπολικής ροπής, των εννοιών του διαλύματος και της διαλυτότητας, και τέλος, η εξοικείωση με </a:t>
            </a:r>
            <a:r>
              <a:rPr lang="en-US" altLang="el-GR" smtClean="0"/>
              <a:t> </a:t>
            </a:r>
            <a:r>
              <a:rPr lang="el-GR" altLang="el-GR" smtClean="0"/>
              <a:t>τις έννοιες αυτές, μέσα από ορισμένες πρακτικές εφαρμογές και παραδείγματα.</a:t>
            </a:r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9BF94DA-EA66-4FB2-A24D-2FDCCD8854B2}" type="slidenum">
              <a:rPr lang="el-GR" altLang="el-GR" smtClean="0">
                <a:solidFill>
                  <a:srgbClr val="000000"/>
                </a:solidFill>
              </a:rPr>
              <a:pPr/>
              <a:t>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52525"/>
          </a:xfrm>
        </p:spPr>
        <p:txBody>
          <a:bodyPr/>
          <a:lstStyle/>
          <a:p>
            <a:r>
              <a:rPr lang="el-GR" altLang="el-GR" smtClean="0"/>
              <a:t>Διαλυτότητα σε όξινα-βασικά διαλύματα</a:t>
            </a:r>
          </a:p>
        </p:txBody>
      </p:sp>
      <p:sp>
        <p:nvSpPr>
          <p:cNvPr id="3" name="Θέση περιεχομένου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84784"/>
            <a:ext cx="8229600" cy="4752504"/>
          </a:xfrm>
          <a:blipFill rotWithShape="1">
            <a:blip r:embed="rId2"/>
            <a:stretch>
              <a:fillRect l="-963" t="-513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p:sp>
        <p:nvSpPr>
          <p:cNvPr id="4813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4FF4C1-27FD-4A18-9B89-5DCBC47FD403}" type="slidenum">
              <a:rPr lang="el-GR" altLang="el-GR" smtClean="0">
                <a:solidFill>
                  <a:srgbClr val="000000"/>
                </a:solidFill>
              </a:rPr>
              <a:pPr/>
              <a:t>19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Πολικοί διαλύτες</a:t>
            </a:r>
            <a:endParaRPr lang="el-GR" altLang="el-GR" sz="3200" b="0" smtClean="0"/>
          </a:p>
        </p:txBody>
      </p:sp>
      <p:sp>
        <p:nvSpPr>
          <p:cNvPr id="49154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smtClean="0"/>
              <a:t>Οι διαλύτες ανάλογα με την πολικότητά τους διακρίνονται σε κατηγορίες.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Οι πολικοί διαλύτες (νερό, αιθανόλη, κτλ) καλούνται και </a:t>
            </a:r>
            <a:r>
              <a:rPr lang="el-GR" altLang="el-GR" b="1" smtClean="0"/>
              <a:t>πρωτικοί,</a:t>
            </a:r>
            <a:r>
              <a:rPr lang="el-GR" altLang="el-GR" smtClean="0"/>
              <a:t> επειδή περιέχουν πρωτόνια και μπορούν να σχηματίσουν </a:t>
            </a:r>
            <a:r>
              <a:rPr lang="el-GR" altLang="el-GR" b="1" smtClean="0">
                <a:solidFill>
                  <a:srgbClr val="004A82"/>
                </a:solidFill>
              </a:rPr>
              <a:t>δεσμούς υδρογόνου</a:t>
            </a:r>
            <a:r>
              <a:rPr lang="el-GR" altLang="el-GR" smtClean="0"/>
              <a:t> με τα μόρια των ουσιών  που διαλύουν.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Υπάρχουν πολικοί διαλύτες που δεν μπορούν να σχηματίσουν δεσμούς αυτού του είδους και λέγονται </a:t>
            </a:r>
            <a:r>
              <a:rPr lang="el-GR" altLang="el-GR" b="1" smtClean="0"/>
              <a:t>μη πρωτικοί. </a:t>
            </a:r>
            <a:r>
              <a:rPr lang="el-GR" altLang="el-GR" smtClean="0"/>
              <a:t>Αυτοί διαλυτοποιούν τις ουσίες με </a:t>
            </a:r>
            <a:r>
              <a:rPr lang="el-GR" altLang="el-GR" b="1" smtClean="0">
                <a:solidFill>
                  <a:srgbClr val="004A82"/>
                </a:solidFill>
              </a:rPr>
              <a:t>ηλεκτροστατικές δυνάμεις </a:t>
            </a:r>
            <a:r>
              <a:rPr lang="el-GR" altLang="el-GR" smtClean="0"/>
              <a:t>άλλου είδους.</a:t>
            </a:r>
          </a:p>
        </p:txBody>
      </p:sp>
      <p:sp>
        <p:nvSpPr>
          <p:cNvPr id="4915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A11966-374A-48FA-93FF-5BD1651844BE}" type="slidenum">
              <a:rPr lang="el-GR" altLang="el-GR" smtClean="0">
                <a:solidFill>
                  <a:srgbClr val="000000"/>
                </a:solidFill>
              </a:rPr>
              <a:pPr/>
              <a:t>20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Παραδείγματα διαλυτών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471613" y="1196975"/>
          <a:ext cx="6124575" cy="49133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5315"/>
                <a:gridCol w="1900027"/>
                <a:gridCol w="2309233"/>
              </a:tblGrid>
              <a:tr h="906169"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Διαλύτες</a:t>
                      </a:r>
                      <a:r>
                        <a:rPr lang="el-GR" sz="2200" b="1" baseline="0" dirty="0" smtClean="0"/>
                        <a:t> </a:t>
                      </a:r>
                      <a:endParaRPr lang="el-GR" sz="2200" b="1" dirty="0"/>
                    </a:p>
                  </a:txBody>
                  <a:tcPr marL="93215" marR="93215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Διπολική ροπή (μ)</a:t>
                      </a:r>
                      <a:endParaRPr lang="el-GR" sz="2200" b="1" dirty="0"/>
                    </a:p>
                  </a:txBody>
                  <a:tcPr marL="93215" marR="93215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Παράδειγμα </a:t>
                      </a:r>
                      <a:endParaRPr lang="el-GR" sz="2200" b="1" dirty="0"/>
                    </a:p>
                  </a:txBody>
                  <a:tcPr marL="93215" marR="93215" marT="45725" marB="45725"/>
                </a:tc>
              </a:tr>
              <a:tr h="906169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Πολικοί</a:t>
                      </a:r>
                      <a:r>
                        <a:rPr lang="el-GR" sz="2200" baseline="0" dirty="0" smtClean="0"/>
                        <a:t> </a:t>
                      </a:r>
                      <a:r>
                        <a:rPr lang="el-GR" sz="2200" baseline="0" dirty="0" err="1" smtClean="0"/>
                        <a:t>πρωτικοί</a:t>
                      </a:r>
                      <a:endParaRPr lang="el-GR" sz="2200" b="1" dirty="0"/>
                    </a:p>
                  </a:txBody>
                  <a:tcPr marL="93215" marR="93215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1,7-2,9</a:t>
                      </a:r>
                      <a:endParaRPr lang="el-GR" sz="2200" b="1" dirty="0"/>
                    </a:p>
                  </a:txBody>
                  <a:tcPr marL="93215" marR="93215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Νερό, αιθανόλη</a:t>
                      </a:r>
                      <a:endParaRPr lang="el-GR" sz="2200" b="1" dirty="0"/>
                    </a:p>
                  </a:txBody>
                  <a:tcPr marL="93215" marR="93215" marT="45725" marB="45725"/>
                </a:tc>
              </a:tr>
              <a:tr h="906169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Πολικοί μη</a:t>
                      </a:r>
                      <a:r>
                        <a:rPr lang="el-GR" sz="2200" baseline="0" dirty="0" smtClean="0"/>
                        <a:t> </a:t>
                      </a:r>
                      <a:r>
                        <a:rPr lang="el-GR" sz="2200" baseline="0" dirty="0" err="1" smtClean="0"/>
                        <a:t>πρωτικοί</a:t>
                      </a:r>
                      <a:endParaRPr lang="el-GR" sz="2200" b="1" dirty="0"/>
                    </a:p>
                  </a:txBody>
                  <a:tcPr marL="93215" marR="93215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2,7-3,6</a:t>
                      </a:r>
                      <a:endParaRPr lang="el-GR" sz="2200" b="1" dirty="0"/>
                    </a:p>
                  </a:txBody>
                  <a:tcPr marL="93215" marR="93215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err="1" smtClean="0"/>
                        <a:t>Ακετονιτρίλιο</a:t>
                      </a:r>
                      <a:endParaRPr lang="el-GR" sz="2200" b="1" dirty="0"/>
                    </a:p>
                  </a:txBody>
                  <a:tcPr marL="93215" marR="93215" marT="45725" marB="45725"/>
                </a:tc>
              </a:tr>
              <a:tr h="1097403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Μη πολικοί </a:t>
                      </a:r>
                      <a:r>
                        <a:rPr lang="el-GR" sz="2200" dirty="0" err="1" smtClean="0"/>
                        <a:t>πρωτικοί</a:t>
                      </a:r>
                      <a:endParaRPr lang="el-GR" sz="2200" dirty="0" smtClean="0"/>
                    </a:p>
                    <a:p>
                      <a:pPr algn="ctr"/>
                      <a:endParaRPr lang="el-GR" sz="2200" b="1" dirty="0"/>
                    </a:p>
                  </a:txBody>
                  <a:tcPr marL="93215" marR="93215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1,4-1,9</a:t>
                      </a:r>
                      <a:endParaRPr lang="el-GR" sz="2200" b="1" dirty="0"/>
                    </a:p>
                  </a:txBody>
                  <a:tcPr marL="93215" marR="93215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Οξικό</a:t>
                      </a:r>
                      <a:r>
                        <a:rPr lang="el-GR" sz="2200" baseline="0" dirty="0" smtClean="0"/>
                        <a:t> οξύ, </a:t>
                      </a:r>
                      <a:r>
                        <a:rPr lang="el-GR" sz="2200" baseline="0" dirty="0" err="1" smtClean="0"/>
                        <a:t>κυκλοεξανόλη</a:t>
                      </a:r>
                      <a:endParaRPr lang="el-GR" sz="2200" b="1" dirty="0"/>
                    </a:p>
                  </a:txBody>
                  <a:tcPr marL="93215" marR="93215" marT="45725" marB="45725"/>
                </a:tc>
              </a:tr>
              <a:tr h="1097403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Μη πολικοί μη </a:t>
                      </a:r>
                      <a:r>
                        <a:rPr lang="el-GR" sz="2200" dirty="0" err="1" smtClean="0"/>
                        <a:t>πρωτικοί</a:t>
                      </a:r>
                      <a:endParaRPr lang="el-GR" sz="2200" b="1" dirty="0"/>
                    </a:p>
                  </a:txBody>
                  <a:tcPr marL="93215" marR="93215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0-2,4</a:t>
                      </a:r>
                      <a:endParaRPr lang="el-GR" sz="2200" b="1" dirty="0"/>
                    </a:p>
                  </a:txBody>
                  <a:tcPr marL="93215" marR="93215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 smtClean="0"/>
                        <a:t>Αιθέρας,</a:t>
                      </a:r>
                      <a:r>
                        <a:rPr lang="el-GR" sz="2200" baseline="0" dirty="0" smtClean="0"/>
                        <a:t> </a:t>
                      </a:r>
                      <a:r>
                        <a:rPr lang="el-GR" sz="2200" baseline="0" dirty="0" err="1" smtClean="0"/>
                        <a:t>εξάνιο</a:t>
                      </a:r>
                      <a:r>
                        <a:rPr lang="el-GR" sz="2200" baseline="0" dirty="0" smtClean="0"/>
                        <a:t>, βενζόλιο, </a:t>
                      </a:r>
                      <a:r>
                        <a:rPr lang="en-US" sz="2200" dirty="0" smtClean="0"/>
                        <a:t>White spirit</a:t>
                      </a:r>
                      <a:endParaRPr lang="el-GR" sz="2200" b="1" dirty="0"/>
                    </a:p>
                  </a:txBody>
                  <a:tcPr marL="93215" marR="93215" marT="45725" marB="45725"/>
                </a:tc>
              </a:tr>
            </a:tbl>
          </a:graphicData>
        </a:graphic>
      </p:graphicFrame>
      <p:sp>
        <p:nvSpPr>
          <p:cNvPr id="5020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C0EA478-7CD1-4E1C-BD06-1DA21CE87F3A}" type="slidenum">
              <a:rPr lang="el-GR" altLang="el-GR" smtClean="0">
                <a:solidFill>
                  <a:srgbClr val="000000"/>
                </a:solidFill>
              </a:rPr>
              <a:pPr/>
              <a:t>21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Δοκιμές- Εργαστηριακό μέρος</a:t>
            </a:r>
          </a:p>
        </p:txBody>
      </p:sp>
      <p:sp>
        <p:nvSpPr>
          <p:cNvPr id="5120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Να γίνει έλεγχος της διαλυτότητας τριών στερεών ουσιών που προτείνονται από τον καθηγητή στους διαλύτες που δίνονται:</a:t>
            </a:r>
          </a:p>
          <a:p>
            <a:endParaRPr lang="el-GR" altLang="el-GR" smtClean="0"/>
          </a:p>
        </p:txBody>
      </p:sp>
      <p:graphicFrame>
        <p:nvGraphicFramePr>
          <p:cNvPr id="6" name="Table 3"/>
          <p:cNvGraphicFramePr>
            <a:graphicFrameLocks noGrp="1"/>
          </p:cNvGraphicFramePr>
          <p:nvPr/>
        </p:nvGraphicFramePr>
        <p:xfrm>
          <a:off x="250825" y="2349500"/>
          <a:ext cx="8713788" cy="4080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6834"/>
                <a:gridCol w="1550841"/>
                <a:gridCol w="1620085"/>
                <a:gridCol w="1620085"/>
                <a:gridCol w="1985943"/>
              </a:tblGrid>
              <a:tr h="770946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Διαλύτης</a:t>
                      </a:r>
                      <a:r>
                        <a:rPr lang="el-GR" sz="2200" b="1" baseline="0" dirty="0" smtClean="0"/>
                        <a:t> </a:t>
                      </a:r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Ουσία 1</a:t>
                      </a:r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Ουσία 2</a:t>
                      </a:r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Ουσία 3</a:t>
                      </a:r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Παρατηρήσεις </a:t>
                      </a:r>
                      <a:endParaRPr lang="el-GR" sz="2200" b="1" dirty="0"/>
                    </a:p>
                  </a:txBody>
                  <a:tcPr marL="91449" marR="91449" marT="45709" marB="45709"/>
                </a:tc>
              </a:tr>
              <a:tr h="426622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Νερό</a:t>
                      </a:r>
                      <a:endParaRPr lang="el-GR" sz="2200" b="1" dirty="0" smtClean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/>
                    </a:p>
                  </a:txBody>
                  <a:tcPr marL="91449" marR="91449" marT="45709" marB="45709"/>
                </a:tc>
              </a:tr>
              <a:tr h="426622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Ακετόνη </a:t>
                      </a:r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/>
                    </a:p>
                  </a:txBody>
                  <a:tcPr marL="91449" marR="91449" marT="45709" marB="45709"/>
                </a:tc>
              </a:tr>
              <a:tr h="426622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Οινόπνευμα </a:t>
                      </a:r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/>
                    </a:p>
                  </a:txBody>
                  <a:tcPr marL="91449" marR="91449" marT="45709" marB="45709"/>
                </a:tc>
              </a:tr>
              <a:tr h="679003">
                <a:tc>
                  <a:txBody>
                    <a:bodyPr/>
                    <a:lstStyle/>
                    <a:p>
                      <a:r>
                        <a:rPr lang="el-GR" sz="2200" dirty="0" err="1" smtClean="0"/>
                        <a:t>Ισοπροπανόλη</a:t>
                      </a:r>
                      <a:r>
                        <a:rPr lang="el-GR" sz="2200" dirty="0" smtClean="0"/>
                        <a:t> </a:t>
                      </a:r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</a:tr>
              <a:tr h="531795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Βενζίνη </a:t>
                      </a:r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</a:tr>
              <a:tr h="818266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White spirit </a:t>
                      </a:r>
                      <a:r>
                        <a:rPr lang="el-GR" sz="2200" b="0" dirty="0" smtClean="0"/>
                        <a:t> </a:t>
                      </a:r>
                      <a:endParaRPr lang="el-GR" sz="2200" b="0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9" marR="91449" marT="45709" marB="45709"/>
                </a:tc>
              </a:tr>
            </a:tbl>
          </a:graphicData>
        </a:graphic>
      </p:graphicFrame>
      <p:sp>
        <p:nvSpPr>
          <p:cNvPr id="5125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DE3E80-E6D7-4B67-9B3C-C6FF39E361DA}" type="slidenum">
              <a:rPr lang="el-GR" altLang="el-GR" smtClean="0">
                <a:solidFill>
                  <a:srgbClr val="000000"/>
                </a:solidFill>
              </a:rPr>
              <a:pPr/>
              <a:t>22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Εφαρμογή - Εργαστηριακό μέρος</a:t>
            </a:r>
          </a:p>
        </p:txBody>
      </p:sp>
      <p:sp>
        <p:nvSpPr>
          <p:cNvPr id="52226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Να γίνει έλεγχος της διαλυτότητας των μελανιών που προτείνονται από τον καθηγητή στους διαλύτες που δίνονται:</a:t>
            </a:r>
          </a:p>
          <a:p>
            <a:endParaRPr lang="el-GR" altLang="el-GR" smtClean="0"/>
          </a:p>
        </p:txBody>
      </p:sp>
      <p:graphicFrame>
        <p:nvGraphicFramePr>
          <p:cNvPr id="5" name="Table 3"/>
          <p:cNvGraphicFramePr>
            <a:graphicFrameLocks noGrp="1"/>
          </p:cNvGraphicFramePr>
          <p:nvPr/>
        </p:nvGraphicFramePr>
        <p:xfrm>
          <a:off x="831850" y="2276475"/>
          <a:ext cx="7340600" cy="3643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315"/>
                <a:gridCol w="1641554"/>
                <a:gridCol w="1628853"/>
                <a:gridCol w="1981878"/>
              </a:tblGrid>
              <a:tr h="455414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Διαλύτης </a:t>
                      </a:r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Μελάνι 1</a:t>
                      </a:r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Μελάνι 2</a:t>
                      </a:r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Παρατηρήσεις </a:t>
                      </a:r>
                      <a:endParaRPr lang="el-GR" sz="2200" b="1" dirty="0"/>
                    </a:p>
                  </a:txBody>
                  <a:tcPr marL="91444" marR="91444"/>
                </a:tc>
              </a:tr>
              <a:tr h="45541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Νερό </a:t>
                      </a:r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/>
                    </a:p>
                  </a:txBody>
                  <a:tcPr marL="91444" marR="91444"/>
                </a:tc>
              </a:tr>
              <a:tr h="45541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Ακετόνη </a:t>
                      </a:r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/>
                    </a:p>
                  </a:txBody>
                  <a:tcPr marL="91444" marR="91444"/>
                </a:tc>
              </a:tr>
              <a:tr h="45541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Οινόπνευμα </a:t>
                      </a:r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/>
                    </a:p>
                  </a:txBody>
                  <a:tcPr marL="91444" marR="91444"/>
                </a:tc>
              </a:tr>
              <a:tr h="455414">
                <a:tc>
                  <a:txBody>
                    <a:bodyPr/>
                    <a:lstStyle/>
                    <a:p>
                      <a:r>
                        <a:rPr lang="el-GR" sz="2200" dirty="0" err="1" smtClean="0"/>
                        <a:t>Ισοπροπανόλη</a:t>
                      </a:r>
                      <a:r>
                        <a:rPr lang="el-GR" sz="2200" dirty="0" smtClean="0"/>
                        <a:t> </a:t>
                      </a:r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/>
                    </a:p>
                  </a:txBody>
                  <a:tcPr marL="91444" marR="91444"/>
                </a:tc>
              </a:tr>
              <a:tr h="455414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Βενζίνη </a:t>
                      </a:r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4" marR="91444"/>
                </a:tc>
              </a:tr>
              <a:tr h="455414"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White</a:t>
                      </a:r>
                      <a:r>
                        <a:rPr lang="en-US" sz="2200" b="0" baseline="0" dirty="0" smtClean="0"/>
                        <a:t> spirit</a:t>
                      </a:r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4" marR="91444"/>
                </a:tc>
              </a:tr>
              <a:tr h="455414"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endParaRPr lang="el-GR" sz="2200" b="1" dirty="0"/>
                    </a:p>
                  </a:txBody>
                  <a:tcPr marL="91444" marR="91444"/>
                </a:tc>
              </a:tr>
            </a:tbl>
          </a:graphicData>
        </a:graphic>
      </p:graphicFrame>
      <p:sp>
        <p:nvSpPr>
          <p:cNvPr id="5227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56BB3BC-BD02-49EA-B7E7-0EDADA972D85}" type="slidenum">
              <a:rPr lang="el-GR" altLang="el-GR" smtClean="0">
                <a:solidFill>
                  <a:srgbClr val="000000"/>
                </a:solidFill>
              </a:rPr>
              <a:pPr/>
              <a:t>23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Σχόλια - συμπεράσματα</a:t>
            </a:r>
          </a:p>
        </p:txBody>
      </p:sp>
      <p:sp>
        <p:nvSpPr>
          <p:cNvPr id="53250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l-GR" altLang="el-GR" smtClean="0"/>
              <a:t>Να αναζητηθεί ο </a:t>
            </a:r>
            <a:r>
              <a:rPr lang="el-GR" altLang="el-GR" b="1" smtClean="0"/>
              <a:t>χημικός τύπος </a:t>
            </a:r>
            <a:r>
              <a:rPr lang="el-GR" altLang="el-GR" smtClean="0"/>
              <a:t>και η τιμή της </a:t>
            </a:r>
            <a:r>
              <a:rPr lang="el-GR" altLang="el-GR" b="1" smtClean="0"/>
              <a:t>διπολικής ροπής </a:t>
            </a:r>
            <a:r>
              <a:rPr lang="el-GR" altLang="el-GR" smtClean="0"/>
              <a:t>του κάθε διαλύτη και να σχολιαστεί η διαλυτική ικανότητα ως προς τις στερεές ουσίες και τα μελάνια που εξετάστηκαν.</a:t>
            </a:r>
          </a:p>
        </p:txBody>
      </p:sp>
      <p:sp>
        <p:nvSpPr>
          <p:cNvPr id="5325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7990A0-452E-41FD-9150-31F3C236AD42}" type="slidenum">
              <a:rPr lang="el-GR" altLang="el-GR" smtClean="0">
                <a:solidFill>
                  <a:srgbClr val="000000"/>
                </a:solidFill>
              </a:rPr>
              <a:pPr/>
              <a:t>24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400" smtClean="0"/>
              <a:t>Βιβλιογραφία </a:t>
            </a:r>
          </a:p>
        </p:txBody>
      </p:sp>
      <p:sp>
        <p:nvSpPr>
          <p:cNvPr id="54274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Σημειώσεις για το εργαστήριο «Μελάνια», Στ. Θεοχάρη, Σ.Γ.Τ.Κ.Σ., ΤΕΙ Αθήνας, 2008</a:t>
            </a:r>
            <a:r>
              <a:rPr lang="en-US" altLang="el-GR" smtClean="0"/>
              <a:t>.</a:t>
            </a:r>
            <a:endParaRPr lang="el-GR" altLang="el-GR" smtClean="0"/>
          </a:p>
          <a:p>
            <a:r>
              <a:rPr lang="el-GR" altLang="el-GR" smtClean="0"/>
              <a:t>Μελάνια και καλυπτικά εκτυπώσεων, </a:t>
            </a:r>
            <a:r>
              <a:rPr lang="en-GB" altLang="el-GR" smtClean="0"/>
              <a:t>Thompson</a:t>
            </a:r>
            <a:r>
              <a:rPr lang="el-GR" altLang="el-GR" smtClean="0"/>
              <a:t>, </a:t>
            </a:r>
            <a:r>
              <a:rPr lang="en-GB" altLang="el-GR" smtClean="0"/>
              <a:t>B</a:t>
            </a:r>
            <a:r>
              <a:rPr lang="el-GR" altLang="el-GR" smtClean="0"/>
              <a:t>, Εκδ. ΙΩΝ, 1998</a:t>
            </a:r>
            <a:r>
              <a:rPr lang="en-US" altLang="el-GR" smtClean="0"/>
              <a:t>.</a:t>
            </a:r>
            <a:endParaRPr lang="el-GR" altLang="el-GR" smtClean="0"/>
          </a:p>
          <a:p>
            <a:r>
              <a:rPr lang="el-GR" altLang="el-GR" smtClean="0"/>
              <a:t>Μελάνια Εκτυπώσεων, </a:t>
            </a:r>
            <a:r>
              <a:rPr lang="en-US" altLang="el-GR" smtClean="0"/>
              <a:t>Todd R</a:t>
            </a:r>
            <a:r>
              <a:rPr lang="el-GR" altLang="el-GR" smtClean="0"/>
              <a:t>., Εκδ. ΙΩΝ, 1999</a:t>
            </a:r>
            <a:r>
              <a:rPr lang="en-US" altLang="el-GR" smtClean="0"/>
              <a:t>.</a:t>
            </a:r>
            <a:endParaRPr lang="el-GR" altLang="el-GR" smtClean="0"/>
          </a:p>
          <a:p>
            <a:r>
              <a:rPr lang="el-GR" altLang="el-GR" smtClean="0"/>
              <a:t>Εργαστηριακές ασκήσεις Υλικών ΙΙ, Σ.Γ.Τ.Κ.Σ., Τ.Ε.Ι. Αθήνας, Ειρ. Στρατή, Αθήνα 1997</a:t>
            </a:r>
            <a:r>
              <a:rPr lang="en-US" altLang="el-GR" smtClean="0"/>
              <a:t>.</a:t>
            </a:r>
            <a:endParaRPr lang="el-GR" altLang="el-GR" smtClean="0"/>
          </a:p>
          <a:p>
            <a:r>
              <a:rPr lang="el-GR" altLang="el-GR" smtClean="0"/>
              <a:t>Σημειώσεις Μελάνια – Φωτοευαπαθείς ενώσεις, Π. Παπαδάκου, ΤΕΙ Αθήνας, 2007</a:t>
            </a:r>
            <a:r>
              <a:rPr lang="en-US" altLang="el-GR" smtClean="0"/>
              <a:t>.</a:t>
            </a:r>
            <a:endParaRPr lang="el-GR" altLang="el-GR" smtClean="0"/>
          </a:p>
        </p:txBody>
      </p:sp>
      <p:sp>
        <p:nvSpPr>
          <p:cNvPr id="5427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6C46104-7577-464A-9E67-9C1B34EA3A16}" type="slidenum">
              <a:rPr lang="el-GR" altLang="el-GR" smtClean="0">
                <a:solidFill>
                  <a:srgbClr val="000000"/>
                </a:solidFill>
              </a:rPr>
              <a:pPr/>
              <a:t>25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mtClean="0"/>
              <a:t>Τέλος Ενότητας</a:t>
            </a:r>
          </a:p>
        </p:txBody>
      </p:sp>
      <p:sp>
        <p:nvSpPr>
          <p:cNvPr id="5529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  <p:grpSp>
        <p:nvGrpSpPr>
          <p:cNvPr id="55299" name="Ομάδα 8"/>
          <p:cNvGrpSpPr>
            <a:grpSpLocks/>
          </p:cNvGrpSpPr>
          <p:nvPr/>
        </p:nvGrpSpPr>
        <p:grpSpPr bwMode="auto">
          <a:xfrm>
            <a:off x="1766888" y="5930900"/>
            <a:ext cx="5829300" cy="768350"/>
            <a:chOff x="1767633" y="5931169"/>
            <a:chExt cx="5828703" cy="768532"/>
          </a:xfrm>
        </p:grpSpPr>
        <p:pic>
          <p:nvPicPr>
            <p:cNvPr id="5530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1" name="Picture 2" descr="C:\Users\alex\Desktop\log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>
              <a:fillRect/>
            </a:stretch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l-GR" sz="4400" smtClean="0"/>
              <a:t>Σημειώματα</a:t>
            </a:r>
          </a:p>
        </p:txBody>
      </p:sp>
      <p:sp>
        <p:nvSpPr>
          <p:cNvPr id="57346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altLang="el-G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Σημείωμα Αναφοράς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«Μελάνια και </a:t>
            </a:r>
            <a:r>
              <a:rPr lang="el-GR" sz="2000" dirty="0" err="1"/>
              <a:t>επικαλυπτικά</a:t>
            </a:r>
            <a:r>
              <a:rPr lang="el-GR" sz="2000" dirty="0"/>
              <a:t> </a:t>
            </a:r>
            <a:r>
              <a:rPr lang="el-GR" sz="2000" dirty="0" smtClean="0"/>
              <a:t>(Ε). Ενότητα 4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 smtClean="0"/>
              <a:t>Διαλυτότητα - </a:t>
            </a:r>
            <a:r>
              <a:rPr lang="el-GR" altLang="el-GR" sz="2000" dirty="0"/>
              <a:t>Εφαρμογή: Μελέτη Διαλυτότητας Μελανιών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>
          <a:xfrm>
            <a:off x="468313" y="1773238"/>
            <a:ext cx="8229600" cy="2087562"/>
          </a:xfrm>
          <a:ln w="19050">
            <a:solidFill>
              <a:srgbClr val="004A8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smtClean="0"/>
              <a:t>Εισαγωγή – βασικές έννοιες … </a:t>
            </a:r>
          </a:p>
        </p:txBody>
      </p:sp>
      <p:sp>
        <p:nvSpPr>
          <p:cNvPr id="2867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06CA40-2CCE-4AA5-BE71-AC7FC35E1232}" type="slidenum">
              <a:rPr lang="el-GR" altLang="el-GR" smtClean="0">
                <a:solidFill>
                  <a:srgbClr val="000000"/>
                </a:solidFill>
              </a:rPr>
              <a:pPr/>
              <a:t>2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7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5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Διατήρηση Σημειωμάτων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Χρηματοδότηση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altLang="el-GR" sz="2000" smtClean="0"/>
              <a:t>Το παρόν εκπαιδευτικό υλικό έχει αναπτυχθεί στ</a:t>
            </a:r>
            <a:r>
              <a:rPr lang="en-US" altLang="el-GR" sz="2000" smtClean="0"/>
              <a:t>o</a:t>
            </a:r>
            <a:r>
              <a:rPr lang="el-GR" altLang="el-GR" sz="2000" smtClean="0"/>
              <a:t> πλαίσι</a:t>
            </a:r>
            <a:r>
              <a:rPr lang="en-US" altLang="el-GR" sz="2000" smtClean="0"/>
              <a:t>o</a:t>
            </a:r>
            <a:r>
              <a:rPr lang="el-GR" altLang="el-GR" sz="2000" smtClean="0"/>
              <a:t> του εκπαιδευτικού έργου του διδάσκοντα.</a:t>
            </a:r>
            <a:endParaRPr lang="en-US" altLang="el-GR" sz="2000" smtClean="0"/>
          </a:p>
          <a:p>
            <a:r>
              <a:rPr lang="el-GR" altLang="el-GR" sz="2000" smtClean="0"/>
              <a:t>Το έργο «</a:t>
            </a:r>
            <a:r>
              <a:rPr lang="el-GR" altLang="el-GR" sz="2000" b="1" smtClean="0"/>
              <a:t>Ανοικτά Ακαδημαϊκά Μαθήματα στο ΤΕΙ Αθηνών</a:t>
            </a:r>
            <a:r>
              <a:rPr lang="el-GR" altLang="el-GR" sz="2000" smtClean="0"/>
              <a:t>» έχει χρηματοδοτήσει μόνο την αναδιαμόρφωση του εκπαιδευτικού υλικού. </a:t>
            </a:r>
            <a:endParaRPr lang="en-US" altLang="el-GR" sz="2000" smtClean="0"/>
          </a:p>
          <a:p>
            <a:r>
              <a:rPr lang="el-GR" altLang="el-GR" sz="20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65539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Ιοντικός δεσμός</a:t>
            </a:r>
          </a:p>
        </p:txBody>
      </p:sp>
      <p:sp>
        <p:nvSpPr>
          <p:cNvPr id="29698" name="Θέση περιεχομένου 2"/>
          <p:cNvSpPr>
            <a:spLocks noGrp="1"/>
          </p:cNvSpPr>
          <p:nvPr>
            <p:ph idx="1"/>
          </p:nvPr>
        </p:nvSpPr>
        <p:spPr>
          <a:xfrm>
            <a:off x="611188" y="1196975"/>
            <a:ext cx="8075612" cy="5040313"/>
          </a:xfrm>
        </p:spPr>
        <p:txBody>
          <a:bodyPr/>
          <a:lstStyle/>
          <a:p>
            <a:pPr marL="0" indent="0">
              <a:lnSpc>
                <a:spcPct val="114000"/>
              </a:lnSpc>
            </a:pPr>
            <a:r>
              <a:rPr lang="el-GR" altLang="el-GR" b="1" smtClean="0"/>
              <a:t> Ιοντικός ή ετεροπολικός δεσμός</a:t>
            </a:r>
            <a:r>
              <a:rPr lang="el-GR" altLang="el-GR" smtClean="0"/>
              <a:t> ονομάζεται ο δεσμός που σχηματίζεται με μεταφορά ηλεκτρονίων από άτομα ηλεκτροθετικού στοιχείου (μέταλλο) σε άτομα ενός ηλεκτραρνητικού στοιχείου (αμέταλλο). Επομένως, ο δεσμός σχηματίζεται ανάμεσα σε ιόντα που έχουν αντίθετα φορτία, οπότε έλκονται με δυνάμεις ηλεκτροστατικής φύσης (δυνάμεις </a:t>
            </a:r>
            <a:r>
              <a:rPr lang="en-US" altLang="el-GR" smtClean="0"/>
              <a:t>Coulomb</a:t>
            </a:r>
            <a:r>
              <a:rPr lang="el-GR" altLang="el-GR" smtClean="0"/>
              <a:t>).</a:t>
            </a:r>
          </a:p>
        </p:txBody>
      </p:sp>
      <p:sp>
        <p:nvSpPr>
          <p:cNvPr id="2969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1BA17D-EBDE-4473-A9A7-FA6151BAA9C4}" type="slidenum">
              <a:rPr lang="el-GR" altLang="el-GR" smtClean="0">
                <a:solidFill>
                  <a:srgbClr val="000000"/>
                </a:solidFill>
              </a:rPr>
              <a:pPr/>
              <a:t>3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Ομοιοπολικός δεσμός</a:t>
            </a:r>
            <a:endParaRPr lang="el-GR" altLang="el-GR" sz="3200" b="0" smtClean="0"/>
          </a:p>
        </p:txBody>
      </p:sp>
      <p:sp>
        <p:nvSpPr>
          <p:cNvPr id="3072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b="1" smtClean="0"/>
              <a:t>Ομοιοπολικός δεσμός </a:t>
            </a:r>
            <a:r>
              <a:rPr lang="el-GR" altLang="el-GR" smtClean="0"/>
              <a:t>ονομάζεται ο δεσμός που σχηματίζεται ανάμεσα σε άτομα με αμοιβαία συνεισφορά ηλεκτρονίων, οπότε τα συνδεόμενα άτομα μπορούν να κατέχουν ένα, δύο ή τρία κοινά ζεύγη ηλεκτρονίων.</a:t>
            </a:r>
          </a:p>
        </p:txBody>
      </p:sp>
      <p:sp>
        <p:nvSpPr>
          <p:cNvPr id="3072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820643-B0D4-4AF4-B9A4-DDC28359DB89}" type="slidenum">
              <a:rPr lang="el-GR" altLang="el-GR" smtClean="0">
                <a:solidFill>
                  <a:srgbClr val="000000"/>
                </a:solidFill>
              </a:rPr>
              <a:pPr/>
              <a:t>4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Πολικά μόρια</a:t>
            </a:r>
          </a:p>
        </p:txBody>
      </p:sp>
      <p:sp>
        <p:nvSpPr>
          <p:cNvPr id="32770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b="1" smtClean="0"/>
              <a:t>Πολικά</a:t>
            </a:r>
            <a:r>
              <a:rPr lang="el-GR" altLang="el-GR" smtClean="0"/>
              <a:t> ονομάζονται τα μόρια που έχουν πολωμένους ομοιοπολικούς δεσμούς και η συνισταμένη ροπή τους είναι διάφορη του μηδενός (μ≠0). Παράδειγμα: HCl, HBr, HF, H</a:t>
            </a:r>
            <a:r>
              <a:rPr lang="el-GR" altLang="el-GR" sz="2000" baseline="-25000" smtClean="0"/>
              <a:t>2</a:t>
            </a:r>
            <a:r>
              <a:rPr lang="el-GR" altLang="el-GR" smtClean="0"/>
              <a:t>0, NH</a:t>
            </a:r>
            <a:r>
              <a:rPr lang="el-GR" altLang="el-GR" sz="2000" baseline="-25000" smtClean="0"/>
              <a:t>3</a:t>
            </a:r>
            <a:r>
              <a:rPr lang="el-GR" altLang="el-GR" smtClean="0"/>
              <a:t>, SO</a:t>
            </a:r>
            <a:r>
              <a:rPr lang="el-GR" altLang="el-GR" sz="2000" baseline="-25000" smtClean="0"/>
              <a:t>2</a:t>
            </a:r>
            <a:r>
              <a:rPr lang="el-GR" altLang="el-GR" smtClean="0"/>
              <a:t>, ROH, RCOOH. </a:t>
            </a:r>
          </a:p>
        </p:txBody>
      </p:sp>
      <p:sp>
        <p:nvSpPr>
          <p:cNvPr id="3277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46CE47-9E06-429F-BD27-723C5EF9A76C}" type="slidenum">
              <a:rPr lang="el-GR" altLang="el-GR" smtClean="0">
                <a:solidFill>
                  <a:srgbClr val="000000"/>
                </a:solidFill>
              </a:rPr>
              <a:pPr/>
              <a:t>5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Μη πολικά μόρια </a:t>
            </a:r>
          </a:p>
        </p:txBody>
      </p:sp>
      <p:sp>
        <p:nvSpPr>
          <p:cNvPr id="33794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b="1" smtClean="0"/>
              <a:t>Μη πολικά </a:t>
            </a:r>
            <a:r>
              <a:rPr lang="el-GR" altLang="el-GR" smtClean="0"/>
              <a:t>λέγονται τα μόρια, που αποτελούνται από όμοια άτομα και τα πολυατομικά μόρια με πολωμένους δεσμούς, που όμως η συνισταμένη διπολική ροπή είναι ίση με μηδέν, λόγω γεωμετρίας των μορίων τους και κατανομής των φορτίων τους (μ=0).) Παράδειγμα: </a:t>
            </a:r>
            <a:r>
              <a:rPr lang="en-US" altLang="el-GR" smtClean="0"/>
              <a:t>H</a:t>
            </a:r>
            <a:r>
              <a:rPr lang="el-GR" altLang="el-GR" sz="1800" baseline="-25000" smtClean="0"/>
              <a:t>2</a:t>
            </a:r>
            <a:r>
              <a:rPr lang="en-US" altLang="el-GR" smtClean="0"/>
              <a:t>, O</a:t>
            </a:r>
            <a:r>
              <a:rPr lang="el-GR" altLang="el-GR" sz="1800" baseline="-25000" smtClean="0"/>
              <a:t>2</a:t>
            </a:r>
            <a:r>
              <a:rPr lang="en-US" altLang="el-GR" smtClean="0"/>
              <a:t>, N</a:t>
            </a:r>
            <a:r>
              <a:rPr lang="el-GR" altLang="el-GR" sz="1800" baseline="-25000" smtClean="0"/>
              <a:t>2</a:t>
            </a:r>
            <a:r>
              <a:rPr lang="en-US" altLang="el-GR" smtClean="0"/>
              <a:t>, Cl</a:t>
            </a:r>
            <a:r>
              <a:rPr lang="el-GR" altLang="el-GR" sz="1800" baseline="-25000" smtClean="0"/>
              <a:t>2</a:t>
            </a:r>
            <a:r>
              <a:rPr lang="en-US" altLang="el-GR" smtClean="0"/>
              <a:t>, CH</a:t>
            </a:r>
            <a:r>
              <a:rPr lang="el-GR" altLang="el-GR" sz="1800" baseline="-25000" smtClean="0"/>
              <a:t>4</a:t>
            </a:r>
            <a:r>
              <a:rPr lang="en-US" altLang="el-GR" smtClean="0"/>
              <a:t>, CO</a:t>
            </a:r>
            <a:r>
              <a:rPr lang="el-GR" altLang="el-GR" sz="1800" baseline="-25000" smtClean="0"/>
              <a:t>2</a:t>
            </a:r>
            <a:r>
              <a:rPr lang="en-US" altLang="el-GR" smtClean="0"/>
              <a:t>, CCl</a:t>
            </a:r>
            <a:r>
              <a:rPr lang="el-GR" altLang="el-GR" sz="1800" baseline="-25000" smtClean="0"/>
              <a:t>4</a:t>
            </a:r>
            <a:r>
              <a:rPr lang="en-US" altLang="el-GR" smtClean="0"/>
              <a:t>, C</a:t>
            </a:r>
            <a:r>
              <a:rPr lang="en-US" altLang="el-GR" sz="1800" baseline="-25000" smtClean="0"/>
              <a:t>v</a:t>
            </a:r>
            <a:r>
              <a:rPr lang="en-US" altLang="el-GR" smtClean="0"/>
              <a:t>H</a:t>
            </a:r>
            <a:r>
              <a:rPr lang="el-GR" altLang="el-GR" sz="1800" baseline="-25000" smtClean="0"/>
              <a:t>2</a:t>
            </a:r>
            <a:r>
              <a:rPr lang="en-US" altLang="el-GR" sz="1800" baseline="-25000" smtClean="0"/>
              <a:t>v+2</a:t>
            </a:r>
            <a:r>
              <a:rPr lang="en-US" altLang="el-GR" smtClean="0"/>
              <a:t>, </a:t>
            </a:r>
            <a:r>
              <a:rPr lang="el-GR" altLang="el-GR" smtClean="0"/>
              <a:t>κτλ.</a:t>
            </a:r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10E530-15A8-4F4E-B0EC-1A03ED116CC7}" type="slidenum">
              <a:rPr lang="el-GR" altLang="el-GR" smtClean="0">
                <a:solidFill>
                  <a:srgbClr val="000000"/>
                </a:solidFill>
              </a:rPr>
              <a:pPr/>
              <a:t>6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Διπολική ροπή (μ) </a:t>
            </a:r>
            <a:r>
              <a:rPr lang="el-GR" altLang="el-GR" sz="3200" b="0" smtClean="0"/>
              <a:t>(1 από 3)</a:t>
            </a:r>
            <a:endParaRPr lang="el-GR" altLang="el-GR" smtClean="0"/>
          </a:p>
        </p:txBody>
      </p:sp>
      <p:sp>
        <p:nvSpPr>
          <p:cNvPr id="34818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smtClean="0"/>
              <a:t>Ως</a:t>
            </a:r>
            <a:r>
              <a:rPr lang="el-GR" altLang="el-GR" b="1" smtClean="0"/>
              <a:t> διπολική ροπή (μ) </a:t>
            </a:r>
            <a:r>
              <a:rPr lang="el-GR" altLang="el-GR" smtClean="0"/>
              <a:t>του μορίου μιας ένωσης ορίζεται το μέτρο της τάσης ενός ατόμου, που συνδέεται με ομοιοπολικό δεσμό με άλλο άτομο, να έλκει προς το μέρος του το κοινό ζεύγος ηλεκτρονίων. </a:t>
            </a:r>
          </a:p>
          <a:p>
            <a:pPr>
              <a:lnSpc>
                <a:spcPct val="114000"/>
              </a:lnSpc>
            </a:pPr>
            <a:r>
              <a:rPr lang="el-GR" altLang="el-GR" smtClean="0"/>
              <a:t>Η </a:t>
            </a:r>
            <a:r>
              <a:rPr lang="el-GR" altLang="el-GR" b="1" smtClean="0"/>
              <a:t>διπολική ροπή </a:t>
            </a:r>
            <a:r>
              <a:rPr lang="el-GR" altLang="el-GR" smtClean="0"/>
              <a:t>του μορίου μιας ένωσης εξαρτάται από την </a:t>
            </a:r>
            <a:r>
              <a:rPr lang="el-GR" altLang="el-GR" b="1" smtClean="0">
                <a:solidFill>
                  <a:srgbClr val="004A82"/>
                </a:solidFill>
              </a:rPr>
              <a:t>διαφορά ηλεκτραρνητικότητας </a:t>
            </a:r>
            <a:r>
              <a:rPr lang="el-GR" altLang="el-GR" smtClean="0"/>
              <a:t>των ατόμων, δηλαδή την τάση τους να έλκουν τα ηλεκτρόνια και από την γεωμετρία του μορίου μιας ένωσης.</a:t>
            </a:r>
          </a:p>
          <a:p>
            <a:pPr>
              <a:lnSpc>
                <a:spcPct val="114000"/>
              </a:lnSpc>
            </a:pPr>
            <a:endParaRPr lang="el-GR" altLang="el-GR" smtClean="0"/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027980C-8070-4D43-8BCF-3162115AF473}" type="slidenum">
              <a:rPr lang="el-GR" altLang="el-GR" smtClean="0">
                <a:solidFill>
                  <a:srgbClr val="000000"/>
                </a:solidFill>
              </a:rPr>
              <a:pPr/>
              <a:t>7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Διπολική ροπή (μ) </a:t>
            </a:r>
            <a:r>
              <a:rPr lang="el-GR" altLang="el-GR" sz="3200" b="0" smtClean="0"/>
              <a:t>(2 από 3)</a:t>
            </a:r>
          </a:p>
        </p:txBody>
      </p:sp>
      <p:sp>
        <p:nvSpPr>
          <p:cNvPr id="35842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mtClean="0"/>
              <a:t>Κατά συνέπεια, η </a:t>
            </a:r>
            <a:r>
              <a:rPr lang="el-GR" altLang="el-GR" b="1" smtClean="0"/>
              <a:t>διπολική ροπή </a:t>
            </a:r>
            <a:r>
              <a:rPr lang="el-GR" altLang="el-GR" smtClean="0"/>
              <a:t>του μορίου μιας ένωσης αποτελεί μέτρο της πολικότητάς του.</a:t>
            </a:r>
          </a:p>
          <a:p>
            <a:r>
              <a:rPr lang="el-GR" altLang="el-GR" smtClean="0"/>
              <a:t>Μια ουσία εμφανίζει </a:t>
            </a:r>
            <a:r>
              <a:rPr lang="el-GR" altLang="el-GR" b="1" smtClean="0">
                <a:solidFill>
                  <a:srgbClr val="820000"/>
                </a:solidFill>
              </a:rPr>
              <a:t>διπολική ροπή </a:t>
            </a:r>
            <a:r>
              <a:rPr lang="el-GR" altLang="el-GR" smtClean="0"/>
              <a:t>εάν τα κέντρα του θετικού και αρνητικού φορτίου που διαθέτει δεν συμπίπτουν.</a:t>
            </a:r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CAE911-40BB-4320-9744-A84BEDF945DE}" type="slidenum">
              <a:rPr lang="el-GR" altLang="el-GR" smtClean="0">
                <a:solidFill>
                  <a:srgbClr val="000000"/>
                </a:solidFill>
              </a:rPr>
              <a:pPr/>
              <a:t>8</a:t>
            </a:fld>
            <a:endParaRPr lang="el-GR" alt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f2b881d7d666a0e0a56cd0cdad5f8a5dd914418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218</TotalTime>
  <Words>1908</Words>
  <Application>Microsoft Office PowerPoint</Application>
  <PresentationFormat>Προβολή στην οθόνη (4:3)</PresentationFormat>
  <Paragraphs>200</Paragraphs>
  <Slides>33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33</vt:i4>
      </vt:variant>
    </vt:vector>
  </HeadingPairs>
  <TitlesOfParts>
    <vt:vector size="36" baseType="lpstr">
      <vt:lpstr>OC_template_updated</vt:lpstr>
      <vt:lpstr>template</vt:lpstr>
      <vt:lpstr>1_OC_template_updated</vt:lpstr>
      <vt:lpstr>Μελάνια και επικαλυπτικά (Ε)</vt:lpstr>
      <vt:lpstr>Στόχος ενότητας</vt:lpstr>
      <vt:lpstr>Εισαγωγή – βασικές έννοιες … </vt:lpstr>
      <vt:lpstr>Ιοντικός δεσμός</vt:lpstr>
      <vt:lpstr>Ομοιοπολικός δεσμός</vt:lpstr>
      <vt:lpstr>Πολικά μόρια</vt:lpstr>
      <vt:lpstr>Μη πολικά μόρια </vt:lpstr>
      <vt:lpstr>Διπολική ροπή (μ) (1 από 3)</vt:lpstr>
      <vt:lpstr>Διπολική ροπή (μ) (2 από 3)</vt:lpstr>
      <vt:lpstr>Διπολική ροπή (μ) (3 από 3)</vt:lpstr>
      <vt:lpstr>Διάλυμα - διαλυτότητα</vt:lpstr>
      <vt:lpstr>Διάλυμα (1 από 2)</vt:lpstr>
      <vt:lpstr>Διάλυμα (2 από 2)</vt:lpstr>
      <vt:lpstr>Διαλυτότητα (1 από 3)</vt:lpstr>
      <vt:lpstr>Διαλυτότητα (2 από 3)</vt:lpstr>
      <vt:lpstr>Διαλυτότητα (3 από 3)</vt:lpstr>
      <vt:lpstr>Διαλυτότητα ιοντικών ενώσεων</vt:lpstr>
      <vt:lpstr>«Τα όμοια διαλύουν όμοια»</vt:lpstr>
      <vt:lpstr>Πολικότητα οργανικών ενώσεων</vt:lpstr>
      <vt:lpstr>Διαλυτότητα σε όξινα-βασικά διαλύματα</vt:lpstr>
      <vt:lpstr>Πολικοί διαλύτες</vt:lpstr>
      <vt:lpstr>Παραδείγματα διαλυτών</vt:lpstr>
      <vt:lpstr>Δοκιμές- Εργαστηριακό μέρος</vt:lpstr>
      <vt:lpstr>Εφαρμογή - Εργαστηριακό μέρος</vt:lpstr>
      <vt:lpstr>Σχόλια - συμπεράσματα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Μελάνια και επικαλυπτικά (Ε)</dc:title>
  <dc:creator>opencourses@teiath.gr</dc:creator>
  <cp:lastModifiedBy>fkaram2</cp:lastModifiedBy>
  <cp:revision>11</cp:revision>
  <dcterms:created xsi:type="dcterms:W3CDTF">2014-09-29T09:07:12Z</dcterms:created>
  <dcterms:modified xsi:type="dcterms:W3CDTF">2015-07-02T07:07:18Z</dcterms:modified>
</cp:coreProperties>
</file>