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8" r:id="rId3"/>
  </p:sldMasterIdLst>
  <p:notesMasterIdLst>
    <p:notesMasterId r:id="rId27"/>
  </p:notesMasterIdLst>
  <p:handoutMasterIdLst>
    <p:handoutMasterId r:id="rId28"/>
  </p:handoutMasterIdLst>
  <p:sldIdLst>
    <p:sldId id="275" r:id="rId4"/>
    <p:sldId id="260" r:id="rId5"/>
    <p:sldId id="27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7" r:id="rId21"/>
    <p:sldId id="278" r:id="rId22"/>
    <p:sldId id="282" r:id="rId23"/>
    <p:sldId id="283" r:id="rId24"/>
    <p:sldId id="280" r:id="rId25"/>
    <p:sldId id="281" r:id="rId26"/>
  </p:sldIdLst>
  <p:sldSz cx="9144000" cy="6858000" type="screen4x3"/>
  <p:notesSz cx="7104063" cy="10234613"/>
  <p:custDataLst>
    <p:tags r:id="rId2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2C7"/>
    <a:srgbClr val="D4CCB0"/>
    <a:srgbClr val="304E52"/>
    <a:srgbClr val="2D484C"/>
    <a:srgbClr val="263B3F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1DED14-C19F-40C8-AC30-1F44B8F953E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dirty="0" smtClean="0"/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4020703" y="9721106"/>
            <a:ext cx="3068561" cy="49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9EFE67B-A073-457D-A98F-5FE28F9CE591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12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777875"/>
            <a:ext cx="5100637" cy="3825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406" y="4861441"/>
            <a:ext cx="5671740" cy="45931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DB73F6-3BBF-46CE-B444-1BA28564DEF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dirty="0" smtClean="0"/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4020703" y="9721106"/>
            <a:ext cx="3068561" cy="49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0D95919-0B20-4FC1-BBC8-54F8C4D02F83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13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777875"/>
            <a:ext cx="5100637" cy="3825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406" y="4861441"/>
            <a:ext cx="5671740" cy="45931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9EAC21-5A53-4F00-9FC2-38DDF8D8C78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dirty="0" smtClean="0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4020703" y="9721106"/>
            <a:ext cx="3068561" cy="49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C0D2B62-7682-4998-AD2E-CB6CDAF90566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14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777875"/>
            <a:ext cx="5100637" cy="3825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406" y="4861441"/>
            <a:ext cx="5671740" cy="45931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4FF1D290-F4C9-44A2-B841-E4D11EAFC025}" type="slidenum">
              <a:rPr lang="en-GB" altLang="el-GR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en-GB" altLang="el-GR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7463" cy="38242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71913" cy="4593798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F82142-BD45-446A-B0F9-35A3CB72A8F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dirty="0" smtClean="0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4020703" y="9721106"/>
            <a:ext cx="3068561" cy="49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E004948-21C2-4047-ADE4-02207AA2670D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3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777875"/>
            <a:ext cx="5100637" cy="3825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406" y="4861441"/>
            <a:ext cx="5671740" cy="45931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240B68-7287-4D96-88A4-FF138B7402B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dirty="0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4020703" y="9721106"/>
            <a:ext cx="3068561" cy="49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2D395B6-C9F1-4045-8941-FE9A287B1E95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4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777875"/>
            <a:ext cx="5100637" cy="3825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406" y="4861441"/>
            <a:ext cx="5671740" cy="45931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FDF533-2A39-48D7-B996-AD2443503E3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dirty="0" smtClean="0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4020703" y="9721106"/>
            <a:ext cx="3068561" cy="49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3F45D79-06A5-48DA-999C-686512810CB9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6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777875"/>
            <a:ext cx="5100637" cy="3825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406" y="4861441"/>
            <a:ext cx="5671740" cy="45931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E20BBC-22EB-4C57-8E80-DEFC48E96FF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dirty="0" smtClean="0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020703" y="9721106"/>
            <a:ext cx="3068561" cy="49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3DC73CC-F9E8-4ABD-AFDD-EEF1D435541C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7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777875"/>
            <a:ext cx="5100637" cy="3825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406" y="4861441"/>
            <a:ext cx="5671740" cy="45931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6437D3-4BB6-4681-9E0B-7B341F8FDD2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dirty="0" smtClean="0"/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4020703" y="9721106"/>
            <a:ext cx="3068561" cy="49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3585683-B07A-451C-B8E4-6F19E505643B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8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777875"/>
            <a:ext cx="5100637" cy="3825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406" y="4861441"/>
            <a:ext cx="5671740" cy="45931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A3823D-4ACB-4476-B50A-4E55191087C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dirty="0" smtClean="0"/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4020703" y="9721106"/>
            <a:ext cx="3068561" cy="49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BC4219E-A46A-4D74-AC2E-4AD4D7D5B261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9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777875"/>
            <a:ext cx="5100637" cy="3825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406" y="4861441"/>
            <a:ext cx="5671740" cy="45931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6F2C26-8108-45E8-9E13-6CDEE55B9CF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dirty="0" smtClean="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4020703" y="9721106"/>
            <a:ext cx="3068561" cy="49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34E57A9-A6EF-41EF-B4D3-663733DEECA1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11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777875"/>
            <a:ext cx="5100637" cy="3825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406" y="4861441"/>
            <a:ext cx="5671740" cy="45931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15FB3-BCA4-4B00-A8C2-AAE63EE79C6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7510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52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8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42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47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64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6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6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5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807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0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8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14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29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16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30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06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98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77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6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2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80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0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6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Διαχείριση αρχειακών </a:t>
            </a:r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εγγράφων (Θ) 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b="1" dirty="0"/>
              <a:t>Ενότητα 8</a:t>
            </a:r>
            <a:r>
              <a:rPr lang="el-GR" sz="2400" dirty="0"/>
              <a:t>:</a:t>
            </a:r>
            <a:r>
              <a:rPr lang="en-US" sz="2400" dirty="0"/>
              <a:t> </a:t>
            </a:r>
            <a:r>
              <a:rPr lang="el-GR" sz="2400" dirty="0"/>
              <a:t>Διαχείριση Έργου</a:t>
            </a:r>
            <a:endParaRPr lang="en-US" sz="2400" dirty="0"/>
          </a:p>
          <a:p>
            <a:r>
              <a:rPr lang="el-GR" sz="2400" dirty="0" smtClean="0"/>
              <a:t>Δρ. Ευγενία Βασιλακάκη</a:t>
            </a:r>
          </a:p>
          <a:p>
            <a:r>
              <a:rPr lang="el-GR" sz="2400" dirty="0" smtClean="0"/>
              <a:t>Τμήμα</a:t>
            </a:r>
            <a:r>
              <a:rPr lang="el-GR" sz="2400" dirty="0"/>
              <a:t> Βιβλιοθηκονομίας και Συστημάτων Πληροφόρησης</a:t>
            </a:r>
            <a:endParaRPr lang="el-GR" sz="2400" dirty="0" smtClean="0"/>
          </a:p>
        </p:txBody>
      </p:sp>
      <p:pic>
        <p:nvPicPr>
          <p:cNvPr id="11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9157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06" b="-1"/>
          <a:stretch/>
        </p:blipFill>
        <p:spPr bwMode="auto">
          <a:xfrm>
            <a:off x="4045866" y="5281301"/>
            <a:ext cx="3348000" cy="7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2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Διαχείριση Έργου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Management)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7/12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Τα </a:t>
            </a:r>
            <a:r>
              <a:rPr lang="el-GR" b="1" dirty="0"/>
              <a:t>Μέλη της Ομάδας του Έργου (Ρroject Team)</a:t>
            </a:r>
          </a:p>
          <a:p>
            <a:pPr marL="355600" indent="0">
              <a:buNone/>
            </a:pPr>
            <a:r>
              <a:rPr lang="el-GR" dirty="0"/>
              <a:t>Ένας Υπεύθυνος και μέχρι 10 μέλη ανάλογα με τις διαστάσεις, σπουδαιότητα και δυσκολία του Έργου.</a:t>
            </a:r>
          </a:p>
          <a:p>
            <a:pPr marL="355600" indent="0">
              <a:buNone/>
            </a:pPr>
            <a:r>
              <a:rPr lang="el-GR" dirty="0"/>
              <a:t>Τα μέλη πρέπει να προέρχονται από τα διάφορα τμήματα του Οργανισμού.</a:t>
            </a:r>
          </a:p>
          <a:p>
            <a:pPr marL="355600" indent="0">
              <a:buNone/>
            </a:pPr>
            <a:r>
              <a:rPr lang="el-GR" dirty="0"/>
              <a:t>Τουλάχιστον ένα από κάθε τμήμα και μετά ανάλογα με τη σπουδαιότητα και τον όγκο των διαδικασιών και εγγράφων που διαχειρίζεται το </a:t>
            </a:r>
            <a:r>
              <a:rPr lang="el-GR" dirty="0" smtClean="0"/>
              <a:t>τμήμα, </a:t>
            </a:r>
            <a:r>
              <a:rPr lang="el-GR" dirty="0"/>
              <a:t>μπορεί να κληθούν και πρόσθετα άτομα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47278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Διαχείριση Έργου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Management)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8/12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Σε κάθε περίπτωση, </a:t>
            </a:r>
            <a:r>
              <a:rPr lang="el-GR" dirty="0" smtClean="0"/>
              <a:t>τα μέλη που έχουν επιλεγεί, </a:t>
            </a:r>
            <a:r>
              <a:rPr lang="el-GR" dirty="0"/>
              <a:t>θα πρέπει να είναι:</a:t>
            </a:r>
          </a:p>
          <a:p>
            <a:pPr lvl="1"/>
            <a:r>
              <a:rPr lang="el-GR" dirty="0" smtClean="0"/>
              <a:t>Πρόθυμοι </a:t>
            </a:r>
            <a:r>
              <a:rPr lang="el-GR" dirty="0"/>
              <a:t>να </a:t>
            </a:r>
            <a:r>
              <a:rPr lang="el-GR" dirty="0" smtClean="0"/>
              <a:t>συμμετάσχουν.</a:t>
            </a:r>
            <a:endParaRPr lang="el-GR" dirty="0"/>
          </a:p>
          <a:p>
            <a:pPr lvl="1"/>
            <a:r>
              <a:rPr lang="el-GR" dirty="0" smtClean="0"/>
              <a:t>Να </a:t>
            </a:r>
            <a:r>
              <a:rPr lang="el-GR" dirty="0"/>
              <a:t>μη νιώθουν ότι κινδυνεύει η θέση </a:t>
            </a:r>
            <a:r>
              <a:rPr lang="el-GR" dirty="0" smtClean="0"/>
              <a:t>τους.</a:t>
            </a:r>
            <a:endParaRPr lang="el-GR" dirty="0"/>
          </a:p>
          <a:p>
            <a:pPr lvl="1"/>
            <a:r>
              <a:rPr lang="el-GR" dirty="0" smtClean="0"/>
              <a:t>Θετικά </a:t>
            </a:r>
            <a:r>
              <a:rPr lang="el-GR" dirty="0"/>
              <a:t>διακείμενοι στις αλλαγές που </a:t>
            </a:r>
            <a:r>
              <a:rPr lang="el-GR" dirty="0" smtClean="0"/>
              <a:t>προγραμματίζονται.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195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Διαχείριση Έργου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Management)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9/12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Τον </a:t>
            </a:r>
            <a:r>
              <a:rPr lang="el-GR" b="1" dirty="0"/>
              <a:t>Υπολογισμό των πόρων που θα χρειαστούν (Resources)</a:t>
            </a:r>
          </a:p>
          <a:p>
            <a:pPr marL="355600" indent="0">
              <a:buNone/>
            </a:pPr>
            <a:r>
              <a:rPr lang="el-GR" dirty="0"/>
              <a:t>Αποτελεί σημαντικό στοιχείο, ο σωστός </a:t>
            </a:r>
            <a:r>
              <a:rPr lang="el-GR" dirty="0" smtClean="0"/>
              <a:t>υπολογισμός, ο οποίος εγγυάται </a:t>
            </a:r>
            <a:r>
              <a:rPr lang="el-GR" dirty="0"/>
              <a:t>την αποτελεσματική έκβαση του Έργου.</a:t>
            </a:r>
          </a:p>
          <a:p>
            <a:pPr marL="355600" indent="0">
              <a:buNone/>
            </a:pPr>
            <a:r>
              <a:rPr lang="el-GR" dirty="0"/>
              <a:t>Αφορά κυρίως στον υπολογισμό του κόστους σε συνάρτηση με τη προσπάθεια και το χρόνο που θα απαιτηθεί για την ολοκλήρωση του Έργου.</a:t>
            </a:r>
          </a:p>
          <a:p>
            <a:pPr marL="355600" indent="0">
              <a:buNone/>
            </a:pPr>
            <a:r>
              <a:rPr lang="el-GR" dirty="0"/>
              <a:t>Υπάρχουν τρία κριτήρια αξιολόγησης των ικανοτήτων του εμπλεκόμενου προσωπικού στο Έργο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12784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Διαχείριση Έργου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Management)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10/12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000"/>
              </a:spcBef>
              <a:buNone/>
            </a:pPr>
            <a:r>
              <a:rPr lang="el-GR" dirty="0"/>
              <a:t>Κριτήρια</a:t>
            </a:r>
          </a:p>
          <a:p>
            <a:pPr>
              <a:spcBef>
                <a:spcPts val="1000"/>
              </a:spcBef>
            </a:pPr>
            <a:r>
              <a:rPr lang="el-GR" b="1" dirty="0" smtClean="0"/>
              <a:t>Γνώσεις</a:t>
            </a:r>
            <a:r>
              <a:rPr lang="el-GR" b="1" dirty="0"/>
              <a:t>: </a:t>
            </a:r>
          </a:p>
          <a:p>
            <a:pPr lvl="1">
              <a:spcBef>
                <a:spcPts val="1000"/>
              </a:spcBef>
            </a:pPr>
            <a:r>
              <a:rPr lang="el-GR" dirty="0" smtClean="0"/>
              <a:t>Υποχρεωτικό </a:t>
            </a:r>
            <a:r>
              <a:rPr lang="el-GR" dirty="0"/>
              <a:t>επίπεδο γνώσεων (υψηλό, μέτριο, καθόλου</a:t>
            </a:r>
            <a:r>
              <a:rPr lang="el-GR" dirty="0" smtClean="0"/>
              <a:t>).</a:t>
            </a:r>
            <a:endParaRPr lang="el-GR" dirty="0"/>
          </a:p>
          <a:p>
            <a:pPr lvl="1">
              <a:spcBef>
                <a:spcPts val="1000"/>
              </a:spcBef>
            </a:pPr>
            <a:r>
              <a:rPr lang="el-GR" dirty="0" smtClean="0"/>
              <a:t>Προηγούμενη </a:t>
            </a:r>
            <a:r>
              <a:rPr lang="el-GR" dirty="0"/>
              <a:t>εμπειρία (ειδικοί, </a:t>
            </a:r>
            <a:r>
              <a:rPr lang="el-GR" dirty="0" smtClean="0"/>
              <a:t>εξοικειωμένοι, </a:t>
            </a:r>
            <a:r>
              <a:rPr lang="el-GR" dirty="0"/>
              <a:t>γνώστες, σχετικοί, άσχετοι</a:t>
            </a:r>
            <a:r>
              <a:rPr lang="el-GR" dirty="0" smtClean="0"/>
              <a:t>).</a:t>
            </a:r>
            <a:endParaRPr lang="el-GR" dirty="0"/>
          </a:p>
          <a:p>
            <a:pPr>
              <a:spcBef>
                <a:spcPts val="1000"/>
              </a:spcBef>
            </a:pPr>
            <a:r>
              <a:rPr lang="el-GR" b="1" dirty="0" smtClean="0"/>
              <a:t>Τεχνικές </a:t>
            </a:r>
            <a:r>
              <a:rPr lang="el-GR" b="1" dirty="0"/>
              <a:t>Ικανότητες:</a:t>
            </a:r>
          </a:p>
          <a:p>
            <a:pPr lvl="1">
              <a:spcBef>
                <a:spcPts val="1000"/>
              </a:spcBef>
            </a:pPr>
            <a:r>
              <a:rPr lang="el-GR" dirty="0" smtClean="0"/>
              <a:t>Ανάλογα </a:t>
            </a:r>
            <a:r>
              <a:rPr lang="el-GR" dirty="0"/>
              <a:t>με τις εργασίες υπάρχει </a:t>
            </a:r>
            <a:r>
              <a:rPr lang="el-GR" dirty="0" smtClean="0"/>
              <a:t>ποικιλία </a:t>
            </a:r>
            <a:r>
              <a:rPr lang="el-GR" dirty="0"/>
              <a:t>τεχνικών ικανοτήτων και άρα ένας υπάλληλος μπορεί να λάβει μέρος σε διάφορες εργασίες </a:t>
            </a:r>
            <a:r>
              <a:rPr lang="el-GR" dirty="0" smtClean="0"/>
              <a:t>(υψηλό, </a:t>
            </a:r>
            <a:r>
              <a:rPr lang="el-GR" dirty="0"/>
              <a:t>μέτριο, αρχικό και εκπαιδευόμενος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55551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Διαχείριση Έργου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Management)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11/12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Κριτήρια (συνέχεια)</a:t>
            </a:r>
            <a:endParaRPr lang="el-GR" dirty="0"/>
          </a:p>
          <a:p>
            <a:r>
              <a:rPr lang="el-GR" b="1" dirty="0" smtClean="0"/>
              <a:t>Παραγωγικότητα</a:t>
            </a:r>
            <a:r>
              <a:rPr lang="el-GR" b="1" dirty="0"/>
              <a:t>:</a:t>
            </a:r>
          </a:p>
          <a:p>
            <a:pPr lvl="1"/>
            <a:r>
              <a:rPr lang="el-GR" dirty="0"/>
              <a:t>Αφορά στο ποσοστό των ωρών της εργάσιμης μέρας που είναι διαθέσιμος, αλλά και παραγωγικός το κάθε μέλος της ομάδας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31568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Διαχείριση Έργου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Management)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12/12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Χρονοδιάγραμμα </a:t>
            </a:r>
            <a:r>
              <a:rPr lang="el-GR" b="1" dirty="0"/>
              <a:t>(</a:t>
            </a:r>
            <a:r>
              <a:rPr lang="el-GR" b="1" dirty="0" err="1" smtClean="0"/>
              <a:t>Schedu</a:t>
            </a:r>
            <a:r>
              <a:rPr lang="en-US" b="1" dirty="0" smtClean="0"/>
              <a:t>l</a:t>
            </a:r>
            <a:r>
              <a:rPr lang="el-GR" b="1" dirty="0" smtClean="0"/>
              <a:t>ing</a:t>
            </a:r>
            <a:r>
              <a:rPr lang="el-GR" b="1" dirty="0"/>
              <a:t>)</a:t>
            </a:r>
          </a:p>
          <a:p>
            <a:pPr marL="355600" indent="0">
              <a:buNone/>
            </a:pPr>
            <a:r>
              <a:rPr lang="el-GR" dirty="0"/>
              <a:t>Με τον καθορισμό των διαφόρων φάσεων, αλλά και των επιμέρους εργασιών των σταδίων μπορεί να διαμορφωθεί το Χρονοδιάγραμμα του Έργου.</a:t>
            </a:r>
          </a:p>
          <a:p>
            <a:pPr marL="355600" indent="0">
              <a:buNone/>
            </a:pPr>
            <a:r>
              <a:rPr lang="el-GR" dirty="0"/>
              <a:t>Σε αυτό θα καθοριστούν </a:t>
            </a:r>
            <a:r>
              <a:rPr lang="el-GR" dirty="0" smtClean="0"/>
              <a:t>ποιες </a:t>
            </a:r>
            <a:r>
              <a:rPr lang="el-GR" dirty="0"/>
              <a:t>εργασίες και φάσεις θα </a:t>
            </a:r>
            <a:r>
              <a:rPr lang="el-GR" dirty="0" smtClean="0"/>
              <a:t>διεξάγονται </a:t>
            </a:r>
            <a:r>
              <a:rPr lang="el-GR" dirty="0"/>
              <a:t>παράλληλα και </a:t>
            </a:r>
            <a:r>
              <a:rPr lang="el-GR" dirty="0" smtClean="0"/>
              <a:t>ποιες </a:t>
            </a:r>
            <a:r>
              <a:rPr lang="el-GR" dirty="0"/>
              <a:t>θα σχετίζονται.</a:t>
            </a:r>
          </a:p>
          <a:p>
            <a:pPr marL="355600" indent="0">
              <a:buNone/>
            </a:pPr>
            <a:r>
              <a:rPr lang="el-GR" dirty="0"/>
              <a:t>Το χρονοδιάγραμμα εξαρτάται από το προσωπικό, τους </a:t>
            </a:r>
            <a:r>
              <a:rPr lang="el-GR" dirty="0" smtClean="0"/>
              <a:t>πόρους, το </a:t>
            </a:r>
            <a:r>
              <a:rPr lang="el-GR" dirty="0"/>
              <a:t>χρόνο και τον προϋπολογισμό που έχει οριστεί για </a:t>
            </a:r>
            <a:r>
              <a:rPr lang="el-GR" dirty="0" smtClean="0"/>
              <a:t>τη </a:t>
            </a:r>
            <a:r>
              <a:rPr lang="el-GR" dirty="0"/>
              <a:t>διεκπεραίωση όλου του Έργου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28897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Bantin, P.C. (2008). </a:t>
            </a:r>
            <a:r>
              <a:rPr lang="en-US" i="1" dirty="0"/>
              <a:t>Understanding data and information systems for recordkeeping</a:t>
            </a:r>
            <a:r>
              <a:rPr lang="en-US" dirty="0"/>
              <a:t>. London: Neal- Schuman.</a:t>
            </a:r>
          </a:p>
          <a:p>
            <a:r>
              <a:rPr lang="en-US" dirty="0"/>
              <a:t>Cox, R.J. (2001). </a:t>
            </a:r>
            <a:r>
              <a:rPr lang="en-US" i="1" dirty="0"/>
              <a:t>Managing records as evidence and information</a:t>
            </a:r>
            <a:r>
              <a:rPr lang="en-US" dirty="0"/>
              <a:t>. US: Greenwood.</a:t>
            </a:r>
          </a:p>
          <a:p>
            <a:r>
              <a:rPr lang="en-US" dirty="0"/>
              <a:t>Hare, C. and McLeod, J. (2004). </a:t>
            </a:r>
            <a:r>
              <a:rPr lang="en-US" i="1" dirty="0"/>
              <a:t>How to manage records in the e-environment</a:t>
            </a:r>
            <a:r>
              <a:rPr lang="en-US" dirty="0"/>
              <a:t>. London: Routledge.</a:t>
            </a:r>
          </a:p>
          <a:p>
            <a:r>
              <a:rPr lang="en-US" dirty="0"/>
              <a:t>Penn, I.A., Pennix, G.B. and Coulson, J. (1996). </a:t>
            </a:r>
            <a:r>
              <a:rPr lang="en-US" i="1" dirty="0"/>
              <a:t>Records management handbook</a:t>
            </a:r>
            <a:r>
              <a:rPr lang="en-US" dirty="0"/>
              <a:t>. Cambridge: Gower.</a:t>
            </a:r>
            <a:endParaRPr lang="el-GR" dirty="0"/>
          </a:p>
          <a:p>
            <a:r>
              <a:rPr lang="en-US" dirty="0"/>
              <a:t>Read, J. and Ginn, M.L. (2008). </a:t>
            </a:r>
            <a:r>
              <a:rPr lang="en-US" i="1" dirty="0"/>
              <a:t>Records Management</a:t>
            </a:r>
            <a:r>
              <a:rPr lang="en-US" dirty="0"/>
              <a:t>. US: South Western Cengage Learning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03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870961"/>
            <a:ext cx="5828703" cy="828740"/>
            <a:chOff x="1767633" y="5870961"/>
            <a:chExt cx="5828703" cy="828740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4" b="-1"/>
            <a:stretch/>
          </p:blipFill>
          <p:spPr bwMode="auto">
            <a:xfrm>
              <a:off x="3923928" y="5870961"/>
              <a:ext cx="3672408" cy="828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38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982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Ευγενία Βασιλακάκου 2014. Ευγενία Βασιλακάκου. «Διαχείριση αρχειακών </a:t>
            </a:r>
            <a:r>
              <a:rPr lang="el-GR" sz="2000" dirty="0" smtClean="0"/>
              <a:t>εγγράφων (Θ). </a:t>
            </a:r>
            <a:r>
              <a:rPr lang="el-GR" sz="2000" dirty="0" smtClean="0"/>
              <a:t>Ενότητα 8</a:t>
            </a:r>
            <a:r>
              <a:rPr lang="en-US" sz="2000" dirty="0" smtClean="0"/>
              <a:t>:</a:t>
            </a:r>
            <a:r>
              <a:rPr lang="el-GR" sz="2000" dirty="0" smtClean="0"/>
              <a:t> Διαχείριση Έργου».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415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Περιεχόμενα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600" dirty="0" smtClean="0"/>
              <a:t>Επιμέρους Στάδια.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516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creativecommons.org/licenses/by-nc-sa/4.0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941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2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6656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38100">
              <a:buNone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sz="2300" dirty="0" smtClean="0"/>
              <a:t>Η διαδικασία αυτή περιλαμβάνει πέντε (5) στάδια, αλλά και επιμέρους εργαλεία.</a:t>
            </a:r>
          </a:p>
          <a:p>
            <a:pPr indent="-30528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sz="2300" dirty="0" smtClean="0"/>
              <a:t>Συγκεκριμένα τα στάδια αυτά είναι:</a:t>
            </a:r>
          </a:p>
          <a:p>
            <a:pPr indent="-30528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sz="2300" dirty="0" smtClean="0"/>
              <a:t>1. Προετοιμασία/ Προπαρασκευή (Project Preparation)</a:t>
            </a:r>
          </a:p>
          <a:p>
            <a:pPr indent="-30528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sz="2300" b="1" dirty="0" smtClean="0"/>
              <a:t>2. Διαχείριση Έργου (Project Management)</a:t>
            </a:r>
          </a:p>
          <a:p>
            <a:pPr indent="-30528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sz="2300" dirty="0" smtClean="0"/>
              <a:t>3. Συλλογής Στοιχείων (Data Collection)</a:t>
            </a:r>
          </a:p>
          <a:p>
            <a:pPr indent="-30528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sz="2300" dirty="0" smtClean="0"/>
              <a:t>4. Ανάλυση Έργου (Project Analysis)</a:t>
            </a:r>
          </a:p>
          <a:p>
            <a:pPr indent="-30528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sz="2300" dirty="0" smtClean="0"/>
              <a:t>5. Αξιολόγηση και Εφαρμογή Έργου (Project Evaluation and Implementation)</a:t>
            </a:r>
            <a:endParaRPr lang="el-GR" altLang="el-GR" sz="2300" dirty="0"/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56650" algn="l"/>
                <a:tab pos="1313299" algn="l"/>
                <a:tab pos="196994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56650" algn="l"/>
                <a:tab pos="1313299" algn="l"/>
                <a:tab pos="196994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56650" algn="l"/>
                <a:tab pos="1313299" algn="l"/>
                <a:tab pos="196994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56650" algn="l"/>
                <a:tab pos="1313299" algn="l"/>
                <a:tab pos="196994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56650" algn="l"/>
                <a:tab pos="1313299" algn="l"/>
                <a:tab pos="196994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0994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56650" algn="l"/>
                <a:tab pos="1313299" algn="l"/>
                <a:tab pos="196994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695720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56650" algn="l"/>
                <a:tab pos="1313299" algn="l"/>
                <a:tab pos="196994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10446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56650" algn="l"/>
                <a:tab pos="1313299" algn="l"/>
                <a:tab pos="196994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525172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56650" algn="l"/>
                <a:tab pos="1313299" algn="l"/>
                <a:tab pos="196994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6FF5AB32-801D-442B-8D8C-9837D7A112ED}" type="slidenum">
              <a:rPr lang="en-GB" altLang="el-GR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en-GB" altLang="el-GR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Διαδικασία ενσωμάτωσης αρχών </a:t>
            </a:r>
            <a:r>
              <a:rPr lang="el-GR" sz="3300" b="0" dirty="0"/>
              <a:t>(</a:t>
            </a:r>
            <a:r>
              <a:rPr lang="el-GR" sz="3300" b="0" dirty="0" smtClean="0"/>
              <a:t>Διαχείρισης εγγράφων)</a:t>
            </a:r>
            <a:endParaRPr lang="el-GR" sz="3300" b="0" dirty="0"/>
          </a:p>
        </p:txBody>
      </p:sp>
    </p:spTree>
    <p:extLst>
      <p:ext uri="{BB962C8B-B14F-4D97-AF65-F5344CB8AC3E}">
        <p14:creationId xmlns:p14="http://schemas.microsoft.com/office/powerpoint/2010/main" val="22105656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Διαχείριση Έργου </a:t>
            </a:r>
            <a:br>
              <a:rPr lang="el-GR" dirty="0"/>
            </a:br>
            <a:r>
              <a:rPr lang="el-GR" sz="3300" b="0" dirty="0"/>
              <a:t>(</a:t>
            </a:r>
            <a:r>
              <a:rPr lang="en-US" sz="3300" b="0" dirty="0"/>
              <a:t>Project Management</a:t>
            </a:r>
            <a:r>
              <a:rPr lang="en-US" sz="3300" b="0" dirty="0" smtClean="0"/>
              <a:t>)</a:t>
            </a:r>
            <a:r>
              <a:rPr lang="el-GR" sz="3300" b="0" dirty="0" smtClean="0"/>
              <a:t> 1/12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Κάθε έργο απαιτεί και προϋποθέτει διαφορετικά επίπεδα ικανοτήτων διαχείρισης από τον Υπεύθυνο του Έργου Ανάπτυξης και Εφαρμογής Διαχείρισης Εγγράφων. </a:t>
            </a:r>
          </a:p>
          <a:p>
            <a:pPr marL="0" indent="0">
              <a:buNone/>
            </a:pPr>
            <a:r>
              <a:rPr lang="el-GR" dirty="0"/>
              <a:t>Αυτά είναι σε άμεση συνάρτηση με τη διάρκεια, δυσκολία και σπουδαιότητα του Έργου για τον Οργανισμό που το αναπτύσσει.</a:t>
            </a:r>
          </a:p>
          <a:p>
            <a:pPr marL="0" indent="0">
              <a:buNone/>
            </a:pPr>
            <a:r>
              <a:rPr lang="el-GR" dirty="0"/>
              <a:t>Όπως κάθε άλλο Έργο, έτσι και το Έργο Διαχείρισης απαιτεί πόρους (προσωπικό, χρόνο, χρήματα και εξοπλισμό). Οι πόροι συχνά καθορίζουν τις διάφορες προεκτάσεις και εφαρμογές του </a:t>
            </a:r>
            <a:r>
              <a:rPr lang="el-GR" dirty="0" smtClean="0"/>
              <a:t>Έργου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5947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Διαχείριση Έργου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Management)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2/12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επιτυχία του Έργου εξαρτάται από:</a:t>
            </a:r>
          </a:p>
          <a:p>
            <a:r>
              <a:rPr lang="el-GR" dirty="0" smtClean="0"/>
              <a:t>Τον </a:t>
            </a:r>
            <a:r>
              <a:rPr lang="el-GR" dirty="0"/>
              <a:t>ακριβή καθορισμού του σκοπού και των στόχων του </a:t>
            </a:r>
            <a:r>
              <a:rPr lang="el-GR" dirty="0" smtClean="0"/>
              <a:t>έργου.</a:t>
            </a:r>
            <a:endParaRPr lang="el-GR" dirty="0"/>
          </a:p>
          <a:p>
            <a:r>
              <a:rPr lang="el-GR" dirty="0" smtClean="0"/>
              <a:t>Τον </a:t>
            </a:r>
            <a:r>
              <a:rPr lang="el-GR" dirty="0"/>
              <a:t>ακριβή καθορισμών των ρόλων και των καθηκόντων του </a:t>
            </a:r>
            <a:r>
              <a:rPr lang="el-GR" dirty="0" smtClean="0"/>
              <a:t>προσωπικού.</a:t>
            </a:r>
            <a:endParaRPr lang="el-GR" dirty="0"/>
          </a:p>
          <a:p>
            <a:r>
              <a:rPr lang="el-GR" dirty="0" smtClean="0"/>
              <a:t>Την </a:t>
            </a:r>
            <a:r>
              <a:rPr lang="el-GR" dirty="0"/>
              <a:t>αφοσίωση και την </a:t>
            </a:r>
            <a:r>
              <a:rPr lang="el-GR" dirty="0" smtClean="0"/>
              <a:t>υποστήριξη </a:t>
            </a:r>
            <a:r>
              <a:rPr lang="el-GR" dirty="0"/>
              <a:t>που θα </a:t>
            </a:r>
            <a:r>
              <a:rPr lang="el-GR" dirty="0" smtClean="0"/>
              <a:t>λάβει.</a:t>
            </a:r>
            <a:endParaRPr lang="el-GR" dirty="0"/>
          </a:p>
          <a:p>
            <a:r>
              <a:rPr lang="el-GR" dirty="0" smtClean="0"/>
              <a:t>Την </a:t>
            </a:r>
            <a:r>
              <a:rPr lang="el-GR" dirty="0"/>
              <a:t>αφοσίωση και συμμετοχή του </a:t>
            </a:r>
            <a:r>
              <a:rPr lang="el-GR" dirty="0" smtClean="0"/>
              <a:t>προσωπικού.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9019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Διαχείριση Έργου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Management)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3/12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επιτυχία του Έργου εξαρτάται από:</a:t>
            </a:r>
          </a:p>
          <a:p>
            <a:r>
              <a:rPr lang="el-GR" dirty="0" smtClean="0"/>
              <a:t>Τον </a:t>
            </a:r>
            <a:r>
              <a:rPr lang="el-GR" dirty="0"/>
              <a:t>ακριβή καθορισμό των </a:t>
            </a:r>
            <a:r>
              <a:rPr lang="el-GR" dirty="0" smtClean="0"/>
              <a:t>εργασιών.</a:t>
            </a:r>
            <a:endParaRPr lang="el-GR" dirty="0"/>
          </a:p>
          <a:p>
            <a:r>
              <a:rPr lang="el-GR" dirty="0" smtClean="0"/>
              <a:t>Τον </a:t>
            </a:r>
            <a:r>
              <a:rPr lang="el-GR" dirty="0"/>
              <a:t>καθορισμό προθεσμιών και </a:t>
            </a:r>
            <a:r>
              <a:rPr lang="el-GR" dirty="0" smtClean="0"/>
              <a:t>χρονοδιαγραμμάτων.</a:t>
            </a:r>
            <a:endParaRPr lang="el-GR" dirty="0"/>
          </a:p>
          <a:p>
            <a:r>
              <a:rPr lang="el-GR" dirty="0" smtClean="0"/>
              <a:t>Τη </a:t>
            </a:r>
            <a:r>
              <a:rPr lang="el-GR" dirty="0"/>
              <a:t>συνεργασία μεταξύ των </a:t>
            </a:r>
            <a:r>
              <a:rPr lang="el-GR" dirty="0" smtClean="0"/>
              <a:t>συμμετεχόντων.</a:t>
            </a:r>
            <a:endParaRPr lang="el-GR" dirty="0"/>
          </a:p>
          <a:p>
            <a:r>
              <a:rPr lang="el-GR" dirty="0" smtClean="0"/>
              <a:t>Την </a:t>
            </a:r>
            <a:r>
              <a:rPr lang="el-GR" dirty="0"/>
              <a:t>ρεαλιστική αποτύπωση του </a:t>
            </a:r>
            <a:r>
              <a:rPr lang="el-GR" dirty="0" smtClean="0"/>
              <a:t>κόστους.</a:t>
            </a:r>
            <a:endParaRPr lang="el-GR" dirty="0"/>
          </a:p>
          <a:p>
            <a:r>
              <a:rPr lang="el-GR" dirty="0" smtClean="0"/>
              <a:t>Την </a:t>
            </a:r>
            <a:r>
              <a:rPr lang="el-GR" dirty="0"/>
              <a:t>περιοδική αξιολόγηση και επαναπροσδιορισμό των </a:t>
            </a:r>
            <a:r>
              <a:rPr lang="el-GR" dirty="0" smtClean="0"/>
              <a:t>στόχων.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70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Διαχείριση Έργου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Management)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4/12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Διαχείριση έργου περιλαμβάνει τα εξής βασικά στοιχεία</a:t>
            </a:r>
            <a:r>
              <a:rPr lang="el-GR" dirty="0" smtClean="0"/>
              <a:t>: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Σχεδιασμό του Έργου (Project Plan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smtClean="0"/>
              <a:t>Τα </a:t>
            </a:r>
            <a:r>
              <a:rPr lang="el-GR" dirty="0"/>
              <a:t>Μέλη της Ομάδας του Έργου </a:t>
            </a:r>
            <a:r>
              <a:rPr lang="el-GR" dirty="0" smtClean="0"/>
              <a:t>(</a:t>
            </a:r>
            <a:r>
              <a:rPr lang="en-US" dirty="0" smtClean="0"/>
              <a:t>P</a:t>
            </a:r>
            <a:r>
              <a:rPr lang="el-GR" dirty="0" smtClean="0"/>
              <a:t>roject </a:t>
            </a:r>
            <a:r>
              <a:rPr lang="el-GR" dirty="0"/>
              <a:t>Team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smtClean="0"/>
              <a:t>Τον </a:t>
            </a:r>
            <a:r>
              <a:rPr lang="el-GR" dirty="0"/>
              <a:t>Υπολογισμό των πόρων που θα χρειαστούν (Resources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smtClean="0"/>
              <a:t>Χρονοδιάγραμμα </a:t>
            </a:r>
            <a:r>
              <a:rPr lang="el-GR" dirty="0"/>
              <a:t>(Scheduling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01837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Διαχείριση Έργου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Management)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5/12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b="1" dirty="0" smtClean="0"/>
              <a:t>Το </a:t>
            </a:r>
            <a:r>
              <a:rPr lang="el-GR" b="1" dirty="0"/>
              <a:t>Σχεδιασμό του Έργου (Project Plan)</a:t>
            </a:r>
          </a:p>
          <a:p>
            <a:pPr marL="355600" indent="0">
              <a:lnSpc>
                <a:spcPct val="150000"/>
              </a:lnSpc>
              <a:buNone/>
            </a:pPr>
            <a:r>
              <a:rPr lang="el-GR" dirty="0"/>
              <a:t>Αφορά </a:t>
            </a:r>
            <a:r>
              <a:rPr lang="el-GR" dirty="0" smtClean="0"/>
              <a:t>στην </a:t>
            </a:r>
            <a:r>
              <a:rPr lang="el-GR" dirty="0"/>
              <a:t>περιγραφή των σταδίων και των εργασιών που απαιτούνται για την ανάπτυξη και εφαρμογή των πρακτικών και αρχών Διαχείρισης Εγγράφων στον Οργανισμό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9147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Διαχείριση Έργου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Management)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6/12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Ειδικότερα, θα καταγραφεί: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b="1" dirty="0" smtClean="0"/>
              <a:t>Το </a:t>
            </a:r>
            <a:r>
              <a:rPr lang="el-GR" b="1" dirty="0"/>
              <a:t>σκοπό</a:t>
            </a:r>
            <a:r>
              <a:rPr lang="el-GR" dirty="0"/>
              <a:t>, δηλαδή τις διαστάσεις του έργου, ποια τμήματα θα περιλαμβάνει, </a:t>
            </a:r>
            <a:r>
              <a:rPr lang="el-GR" dirty="0" smtClean="0"/>
              <a:t>ποιο </a:t>
            </a:r>
            <a:r>
              <a:rPr lang="el-GR" dirty="0"/>
              <a:t>προσωπικό και </a:t>
            </a:r>
            <a:r>
              <a:rPr lang="el-GR" dirty="0" smtClean="0"/>
              <a:t>ποιες </a:t>
            </a:r>
            <a:r>
              <a:rPr lang="el-GR" dirty="0"/>
              <a:t>διαδικασίες, αλλά και τους παράγοντες που μπορεί να </a:t>
            </a:r>
            <a:r>
              <a:rPr lang="el-GR" dirty="0" smtClean="0"/>
              <a:t>επηρεάσουν </a:t>
            </a:r>
            <a:r>
              <a:rPr lang="el-GR" dirty="0"/>
              <a:t>τις εργασίες του Έργου.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b="1" dirty="0" smtClean="0"/>
              <a:t>Τους </a:t>
            </a:r>
            <a:r>
              <a:rPr lang="el-GR" b="1" dirty="0"/>
              <a:t>στόχους</a:t>
            </a:r>
            <a:r>
              <a:rPr lang="el-GR" dirty="0"/>
              <a:t>, δηλαδή τον προϋπολογισμό, το χρονοδιάγραμμα και την εξασφάλιση της ποιοτικής εφαρμογής των εργασιών του </a:t>
            </a:r>
            <a:r>
              <a:rPr lang="el-GR" dirty="0" smtClean="0"/>
              <a:t>έργου.</a:t>
            </a: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b="1" dirty="0" smtClean="0"/>
              <a:t>Τις </a:t>
            </a:r>
            <a:r>
              <a:rPr lang="el-GR" b="1" dirty="0"/>
              <a:t>εργασίες</a:t>
            </a:r>
            <a:r>
              <a:rPr lang="el-GR" dirty="0"/>
              <a:t>, δηλαδή την καταγραφή των επιμέρους φάσεων και των επιμέρους εργασιών του Έργου Ανάπτυξης και Εφαρμογής Διαχείρισης Εγγράφων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2049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OC_template_2</Template>
  <TotalTime>51</TotalTime>
  <Words>1458</Words>
  <Application>Microsoft Office PowerPoint</Application>
  <PresentationFormat>Προβολή στην οθόνη (4:3)</PresentationFormat>
  <Paragraphs>179</Paragraphs>
  <Slides>23</Slides>
  <Notes>18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23</vt:i4>
      </vt:variant>
    </vt:vector>
  </HeadingPairs>
  <TitlesOfParts>
    <vt:vector size="26" baseType="lpstr">
      <vt:lpstr>OC_template_2</vt:lpstr>
      <vt:lpstr>1_OC_template_updated</vt:lpstr>
      <vt:lpstr>OC_template_updated</vt:lpstr>
      <vt:lpstr>Διαχείριση αρχειακών εγγράφων (Θ) </vt:lpstr>
      <vt:lpstr>Περιεχόμενα</vt:lpstr>
      <vt:lpstr>Διαδικασία ενσωμάτωσης αρχών (Διαχείρισης εγγράφων)</vt:lpstr>
      <vt:lpstr>Διαχείριση Έργου  (Project Management) 1/12</vt:lpstr>
      <vt:lpstr>Διαχείριση Έργου  (Project Management) 2/12</vt:lpstr>
      <vt:lpstr>Διαχείριση Έργου  (Project Management) 3/12</vt:lpstr>
      <vt:lpstr>Διαχείριση Έργου  (Project Management) 4/12</vt:lpstr>
      <vt:lpstr>Διαχείριση Έργου  (Project Management) 5/12</vt:lpstr>
      <vt:lpstr>Διαχείριση Έργου  (Project Management) 6/12</vt:lpstr>
      <vt:lpstr>Διαχείριση Έργου  (Project Management) 7/12</vt:lpstr>
      <vt:lpstr>Διαχείριση Έργου  (Project Management) 8/12</vt:lpstr>
      <vt:lpstr>Διαχείριση Έργου  (Project Management) 9/12</vt:lpstr>
      <vt:lpstr>Διαχείριση Έργου  (Project Management) 10/12</vt:lpstr>
      <vt:lpstr>Διαχείριση Έργου  (Project Management) 11/12</vt:lpstr>
      <vt:lpstr>Διαχείριση Έργου  (Project Management) 12/12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Διαχείριση αρχειακών εγγράφων</dc:title>
  <dc:creator>opencourses@teiath.gr</dc:creator>
  <cp:lastModifiedBy>natasakar new</cp:lastModifiedBy>
  <cp:revision>14</cp:revision>
  <dcterms:created xsi:type="dcterms:W3CDTF">2014-04-29T05:23:16Z</dcterms:created>
  <dcterms:modified xsi:type="dcterms:W3CDTF">2015-02-27T12:47:28Z</dcterms:modified>
</cp:coreProperties>
</file>