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</p:sldMasterIdLst>
  <p:notesMasterIdLst>
    <p:notesMasterId r:id="rId28"/>
  </p:notesMasterIdLst>
  <p:handoutMasterIdLst>
    <p:handoutMasterId r:id="rId29"/>
  </p:handoutMasterIdLst>
  <p:sldIdLst>
    <p:sldId id="29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1" r:id="rId21"/>
    <p:sldId id="292" r:id="rId22"/>
    <p:sldId id="293" r:id="rId23"/>
    <p:sldId id="299" r:id="rId24"/>
    <p:sldId id="300" r:id="rId25"/>
    <p:sldId id="295" r:id="rId26"/>
    <p:sldId id="296" r:id="rId27"/>
  </p:sldIdLst>
  <p:sldSz cx="9144000" cy="6858000" type="screen4x3"/>
  <p:notesSz cx="7104063" cy="10234613"/>
  <p:custDataLst>
    <p:tags r:id="rId3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F74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743" autoAdjust="0"/>
  </p:normalViewPr>
  <p:slideViewPr>
    <p:cSldViewPr>
      <p:cViewPr>
        <p:scale>
          <a:sx n="78" d="100"/>
          <a:sy n="78" d="100"/>
        </p:scale>
        <p:origin x="-2646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Λείπουν</a:t>
            </a:r>
            <a:r>
              <a:rPr lang="el-GR" baseline="0" dirty="0" smtClean="0"/>
              <a:t> δυο τρία σημεία βιβλίου, να προστεθούν;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52F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5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7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5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5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2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6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6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7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8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52F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2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69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5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8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1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7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5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5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3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0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2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52F7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6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Δεοντολογία επαγγέλματος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Το ήθος </a:t>
            </a:r>
            <a:r>
              <a:rPr lang="el-GR" sz="2800" dirty="0"/>
              <a:t>και </a:t>
            </a:r>
            <a:r>
              <a:rPr lang="el-GR" sz="2800" dirty="0" smtClean="0"/>
              <a:t>οι κώδικες </a:t>
            </a:r>
            <a:r>
              <a:rPr lang="el-GR" sz="2800" dirty="0"/>
              <a:t>συμπεριφοράς</a:t>
            </a:r>
            <a:endParaRPr lang="en-US" sz="2800" dirty="0" smtClean="0"/>
          </a:p>
          <a:p>
            <a:endParaRPr lang="el-GR" sz="2400" dirty="0" smtClean="0"/>
          </a:p>
          <a:p>
            <a:r>
              <a:rPr lang="el-GR" sz="2400" dirty="0" smtClean="0"/>
              <a:t>Ιωάννα </a:t>
            </a:r>
            <a:r>
              <a:rPr lang="el-GR" sz="2400" dirty="0"/>
              <a:t>Γκρεκ</a:t>
            </a:r>
          </a:p>
          <a:p>
            <a:r>
              <a:rPr lang="el-GR" sz="2400" dirty="0"/>
              <a:t>Τμήμα Αισθητικής και Κοσμητολογίας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88361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3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1152128"/>
          </a:xfrm>
        </p:spPr>
        <p:txBody>
          <a:bodyPr>
            <a:noAutofit/>
          </a:bodyPr>
          <a:lstStyle/>
          <a:p>
            <a:r>
              <a:rPr lang="el-GR" sz="2900" dirty="0" smtClean="0"/>
              <a:t>Δεοντολογικές αρχές και αρχές άσκησης του επαγγέλματος-λειτουργήματος της </a:t>
            </a:r>
            <a:r>
              <a:rPr lang="el-GR" sz="2900" dirty="0"/>
              <a:t>α</a:t>
            </a:r>
            <a:r>
              <a:rPr lang="el-GR" sz="2900" dirty="0" smtClean="0"/>
              <a:t>ισθητικής &amp; κοσμητολογίας </a:t>
            </a:r>
            <a:r>
              <a:rPr lang="el-GR" sz="2900" b="0" dirty="0" smtClean="0"/>
              <a:t>1/5</a:t>
            </a:r>
            <a:endParaRPr lang="el-GR" sz="29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82453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Η </a:t>
            </a:r>
            <a:r>
              <a:rPr lang="el-GR" dirty="0"/>
              <a:t>α</a:t>
            </a:r>
            <a:r>
              <a:rPr lang="el-GR" dirty="0" smtClean="0"/>
              <a:t>ισθητική είναι δημιουργία </a:t>
            </a:r>
            <a:r>
              <a:rPr lang="el-GR" i="1" dirty="0" smtClean="0"/>
              <a:t>«</a:t>
            </a:r>
            <a:r>
              <a:rPr lang="el-GR" i="1" dirty="0" smtClean="0">
                <a:solidFill>
                  <a:srgbClr val="252525"/>
                </a:solidFill>
              </a:rPr>
              <a:t>υπό πάσαις ταις τέχναις εργασίαι ποιήσεις εισί» </a:t>
            </a:r>
          </a:p>
          <a:p>
            <a:r>
              <a:rPr lang="el-GR" dirty="0" smtClean="0">
                <a:solidFill>
                  <a:srgbClr val="252525"/>
                </a:solidFill>
              </a:rPr>
              <a:t>Η εργασία θα πρέπει να διέπεται από υπευθυνότητα, συνέπεια και διακριτικότητα</a:t>
            </a:r>
          </a:p>
          <a:p>
            <a:r>
              <a:rPr lang="el-GR" dirty="0" smtClean="0">
                <a:solidFill>
                  <a:srgbClr val="252525"/>
                </a:solidFill>
              </a:rPr>
              <a:t>Η επαγγελματική εμπιστοσύνη χρειάζεται χρόνο για να δημιουργηθεί αλλά χάνεται εύκολα</a:t>
            </a:r>
          </a:p>
          <a:p>
            <a:r>
              <a:rPr lang="el-GR" dirty="0" smtClean="0">
                <a:solidFill>
                  <a:srgbClr val="252525"/>
                </a:solidFill>
              </a:rPr>
              <a:t>Ο σεβασμός δεν επιβάλλεται αλλά εμπνέεται</a:t>
            </a:r>
          </a:p>
          <a:p>
            <a:r>
              <a:rPr lang="el-GR" dirty="0" smtClean="0">
                <a:solidFill>
                  <a:srgbClr val="252525"/>
                </a:solidFill>
              </a:rPr>
              <a:t>Η δικαιοσύνη είναι αρετή και θα πρέπει να διέπει δια βίου τη ζωή του/της αισθητικού-κοσμητολόγου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r>
              <a:rPr lang="el-GR" sz="2900" dirty="0" smtClean="0"/>
              <a:t>Δεοντολογικές αρχές και αρχές άσκησης του επαγγέλματος-λειτουργήματος της αισθητικής-κοσμητολογίας </a:t>
            </a:r>
            <a:r>
              <a:rPr lang="el-GR" sz="2900" b="0" dirty="0" smtClean="0"/>
              <a:t>2/5</a:t>
            </a:r>
            <a:endParaRPr lang="el-GR" sz="29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Η ακρίβεια στην ώρα είναι σημαντική παράμετρος</a:t>
            </a:r>
          </a:p>
          <a:p>
            <a:r>
              <a:rPr lang="el-GR" sz="2800" dirty="0"/>
              <a:t>Ο </a:t>
            </a:r>
            <a:r>
              <a:rPr lang="el-GR" sz="2800" dirty="0" smtClean="0"/>
              <a:t>αισθητικός-κοσμητολόγος </a:t>
            </a:r>
            <a:r>
              <a:rPr lang="el-GR" sz="2800" dirty="0"/>
              <a:t>προστατεύεται </a:t>
            </a:r>
            <a:r>
              <a:rPr lang="el-GR" sz="2800" dirty="0" smtClean="0"/>
              <a:t>νομικά, εφόσον ενεργεί </a:t>
            </a:r>
            <a:r>
              <a:rPr lang="en-US" sz="2800" dirty="0" smtClean="0"/>
              <a:t>de lege arti</a:t>
            </a:r>
            <a:r>
              <a:rPr lang="de-DE" sz="2800" dirty="0" smtClean="0"/>
              <a:t>s</a:t>
            </a:r>
            <a:endParaRPr lang="el-GR" sz="2800" dirty="0" smtClean="0"/>
          </a:p>
          <a:p>
            <a:r>
              <a:rPr lang="el-GR" sz="2800" dirty="0" smtClean="0"/>
              <a:t>Ο αισθητικός-κοσμητολόγος οφείλει να αναβαθμίζει συνεχώς την ποιότητα της προσφοράς του</a:t>
            </a:r>
          </a:p>
          <a:p>
            <a:r>
              <a:rPr lang="el-GR" sz="2800" dirty="0" smtClean="0"/>
              <a:t>Ο ιδιωτικός και δημόσιος βίος του οφείλει να είναι έντιμος</a:t>
            </a:r>
          </a:p>
          <a:p>
            <a:r>
              <a:rPr lang="el-GR" sz="2800" dirty="0" smtClean="0"/>
              <a:t>Η συγκάλυψη τρίτων όταν ασκούν παράνομα αισθητικές θεραπείες απαγορεύεται</a:t>
            </a:r>
          </a:p>
          <a:p>
            <a:pPr>
              <a:buNone/>
            </a:pP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68152"/>
          </a:xfrm>
        </p:spPr>
        <p:txBody>
          <a:bodyPr>
            <a:noAutofit/>
          </a:bodyPr>
          <a:lstStyle/>
          <a:p>
            <a:r>
              <a:rPr lang="el-GR" sz="3200" dirty="0"/>
              <a:t>Δεοντολογικές αρχές και αρχές άσκησης του επαγγέλματος-λειτουργήματος της αισθητικής &amp; </a:t>
            </a:r>
            <a:r>
              <a:rPr lang="el-GR" sz="3200" dirty="0" smtClean="0"/>
              <a:t>κοσμητολογίας </a:t>
            </a:r>
            <a:r>
              <a:rPr lang="el-GR" sz="3200" b="0" dirty="0" smtClean="0"/>
              <a:t>3/5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Απαγορεύεται η αγοραία προσέγγιση πελατείας μέσω αθέμιτου ανταγωνισμού και αναξιοπρέπειας</a:t>
            </a:r>
          </a:p>
          <a:p>
            <a:r>
              <a:rPr lang="el-GR" sz="2800" dirty="0" smtClean="0"/>
              <a:t>Απαγορεύεται η διαφημιστική προβολή μη αναγνωρισμένων τίτλων σπουδών</a:t>
            </a:r>
          </a:p>
          <a:p>
            <a:r>
              <a:rPr lang="el-GR" sz="2800" dirty="0" smtClean="0"/>
              <a:t>Η διαφήμιση για υποτιθέμενες θεραπευτικές επιτυχίες απαγορεύεται</a:t>
            </a:r>
          </a:p>
          <a:p>
            <a:r>
              <a:rPr lang="el-GR" sz="2800" dirty="0" smtClean="0"/>
              <a:t>Ο αισθητικός-κοσμητολόγος οφείλει να σέβεται την προσωπικότητα και την αξιοπρέπεια του ασθενούς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Δεοντολογικές αρχές και αρχές άσκησης του επαγγέλματος-λειτουργήματος της αισθητικής &amp; </a:t>
            </a:r>
            <a:r>
              <a:rPr lang="el-GR" sz="3200" dirty="0" smtClean="0"/>
              <a:t>κοσμητολογίας </a:t>
            </a:r>
            <a:r>
              <a:rPr lang="el-GR" sz="3200" b="0" dirty="0" smtClean="0"/>
              <a:t>4/5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Ο αριθμός επισκέψεων ασθενούς θα πρέπει να καθορίζεται από τις πραγματικές ανάγκες περιστατικού</a:t>
            </a:r>
          </a:p>
          <a:p>
            <a:r>
              <a:rPr lang="el-GR" sz="2800" dirty="0" smtClean="0"/>
              <a:t>Βάση της επιστημονικής συμπεριφοράς είναι η απαράβατη τήρηση ιατρικού απορρήτου</a:t>
            </a:r>
          </a:p>
          <a:p>
            <a:r>
              <a:rPr lang="el-GR" sz="2800" dirty="0" smtClean="0"/>
              <a:t>Δεν επιτρέπεται η δημόσια στηλίτευση γνώμης συναδέλφου</a:t>
            </a:r>
          </a:p>
          <a:p>
            <a:r>
              <a:rPr lang="el-GR" sz="2800" dirty="0" smtClean="0"/>
              <a:t>Απαγορεύεται η ανήθικη συναλλαγή σε οικονομικό η κοινωνικό επίπεδο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Δεοντολογικές αρχές και αρχές άσκησης του επαγγέλματος-λειτουργήματος της αισθητικής &amp; </a:t>
            </a:r>
            <a:r>
              <a:rPr lang="el-GR" sz="3200" dirty="0" smtClean="0"/>
              <a:t>κοσμητολογίας </a:t>
            </a:r>
            <a:r>
              <a:rPr lang="el-GR" sz="3200" b="0" dirty="0" smtClean="0"/>
              <a:t>5/5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Η αναιτιολόγητη άρνηση βοήθειας αποτελεί αντιδεοντολογική συμπεριφορά</a:t>
            </a:r>
          </a:p>
          <a:p>
            <a:r>
              <a:rPr lang="el-GR" sz="2800" dirty="0" smtClean="0"/>
              <a:t>Σε περίπτωση διακοπής παροχής υπηρεσιών θα πρέπει ο αισθητικός-κοσμητολόγος να υποδείξει συνάδελφο του</a:t>
            </a:r>
          </a:p>
          <a:p>
            <a:r>
              <a:rPr lang="el-GR" sz="2800" dirty="0" smtClean="0"/>
              <a:t>Υποχρέωση αισθητικού-</a:t>
            </a:r>
            <a:r>
              <a:rPr lang="el-GR" sz="2800" dirty="0"/>
              <a:t>κ</a:t>
            </a:r>
            <a:r>
              <a:rPr lang="el-GR" sz="2800" dirty="0" smtClean="0"/>
              <a:t>οσμητολόγου είναι η ενημέρωση ασθενούς για την πραγματική διάσταση προβλήματος</a:t>
            </a:r>
          </a:p>
          <a:p>
            <a:r>
              <a:rPr lang="el-GR" sz="2800" dirty="0" smtClean="0"/>
              <a:t>Η </a:t>
            </a:r>
            <a:r>
              <a:rPr lang="el-GR" sz="2800" dirty="0"/>
              <a:t>εμφάνιση </a:t>
            </a:r>
            <a:r>
              <a:rPr lang="el-GR" sz="2800" dirty="0" smtClean="0"/>
              <a:t>αισθητικού-</a:t>
            </a:r>
            <a:r>
              <a:rPr lang="el-GR" sz="2800" dirty="0"/>
              <a:t>κ</a:t>
            </a:r>
            <a:r>
              <a:rPr lang="el-GR" sz="2800" dirty="0" smtClean="0"/>
              <a:t>οσμητολόγου παίζει ρόλο στην ψυχολογία ασθενούς</a:t>
            </a:r>
          </a:p>
          <a:p>
            <a:endParaRPr lang="el-GR" sz="28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Παροχή αισθητικών υπηρεσιών και επαγγελματικές συνήθειες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Δεν επιτρέπεται στον αισθητικό-κοσμητολόγο η χρήση μη επαγγελματικών τρόπων που βασίζονται στην «επαγγελματική συνήθεια», όταν αυτή αντίκειται στους κανόνες άσκησης του επαγγέλματος.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Ευθύνη για διαγνωστικό και θεραπευτικό σφάλμα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800" dirty="0" smtClean="0"/>
              <a:t>Ο αισθητικός-κοσμητολόγος θα πρέπει να ενεργεί με βάση τα δεδομένα της αισθητικής τέχνης, της δεοντολογίας και επιστήμης για να επιτύχει το επιθυμητό αποτέλεσμα.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800" dirty="0" smtClean="0"/>
              <a:t>Σε μια τέτοια περίπτωση δεν δημιουργούνται αστικές ή ποινικές ευθύνες από την αποτυχία αισθητικής αγωγής.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800" dirty="0" smtClean="0"/>
              <a:t>Όταν όμως παραβιάζονται κανόνες καθιερωμένοι και γενικώς αποδεκτοί υπάρχει «αδικαιολόγητη πλάνη».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800" dirty="0" smtClean="0"/>
              <a:t>Για την αποφυγή πλανών θα πρέπει να αποδείξει ότι έλαβε όλες τις απαραίτητες προφυλάξεις.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διάγνωση και η σημασία της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Πρώτο και σημαντικό καθήκον του αισθητικού-κοσμητολόγου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l-GR" dirty="0" smtClean="0"/>
              <a:t>Εντοπισμός προβλήματος ασθενούς,</a:t>
            </a:r>
            <a:r>
              <a:rPr lang="el-GR" b="1" dirty="0" smtClean="0"/>
              <a:t> η διάγνωση.</a:t>
            </a:r>
          </a:p>
          <a:p>
            <a:pPr marL="0" indent="0">
              <a:buNone/>
            </a:pPr>
            <a:endParaRPr lang="el-GR" b="1" dirty="0" smtClean="0"/>
          </a:p>
          <a:p>
            <a:pPr marL="0" indent="0">
              <a:buNone/>
            </a:pPr>
            <a:r>
              <a:rPr lang="el-GR" dirty="0" smtClean="0"/>
              <a:t>Προϋπόθεση ασφαλούς διάγνωσης</a:t>
            </a:r>
            <a:r>
              <a:rPr lang="en-US" dirty="0" smtClean="0"/>
              <a:t>: </a:t>
            </a:r>
            <a:endParaRPr lang="el-GR" dirty="0" smtClean="0"/>
          </a:p>
          <a:p>
            <a:pPr marL="0" indent="0"/>
            <a:r>
              <a:rPr lang="el-GR" dirty="0"/>
              <a:t>Κ</a:t>
            </a:r>
            <a:r>
              <a:rPr lang="el-GR" dirty="0" smtClean="0"/>
              <a:t>αλή φυσική εξέταση ασθενούς</a:t>
            </a:r>
          </a:p>
          <a:p>
            <a:pPr marL="0" indent="0"/>
            <a:r>
              <a:rPr lang="el-GR" dirty="0" smtClean="0"/>
              <a:t>Κλινικές και εργαστηριακές παρατηρήσεις όπου είναι αναγκαίες</a:t>
            </a:r>
          </a:p>
          <a:p>
            <a:pPr marL="0" indent="0"/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Η σωστή διάγνωση απομακρύνει την απειλή αμέλειας ή παράλειψης από τον αισθητικό-κοσμητολόγο.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Τέλος Ενότητας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36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>
                <a:solidFill>
                  <a:schemeClr val="tx1"/>
                </a:solidFill>
              </a:rPr>
              <a:t>Σημειώματα</a:t>
            </a:r>
            <a:endParaRPr lang="el-GR" sz="4400" cap="none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91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Επαγγελματική καθηκοντολογία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Επαγγελματική καθηκοντολογία</a:t>
            </a:r>
            <a:r>
              <a:rPr lang="el-GR" dirty="0"/>
              <a:t> </a:t>
            </a:r>
            <a:r>
              <a:rPr lang="el-GR" dirty="0" smtClean="0"/>
              <a:t>είναι το σύνολο κανόνων που ρυθμίζουν κατά </a:t>
            </a:r>
            <a:r>
              <a:rPr lang="el-GR" dirty="0"/>
              <a:t>την άσκηση του </a:t>
            </a:r>
            <a:r>
              <a:rPr lang="el-GR" dirty="0" smtClean="0"/>
              <a:t>επαγγέλματος</a:t>
            </a:r>
            <a:r>
              <a:rPr lang="en-US" dirty="0" smtClean="0"/>
              <a:t>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l-GR" dirty="0" smtClean="0"/>
              <a:t>Τη νοοτροπία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l-GR" dirty="0" smtClean="0"/>
              <a:t>Τη συμπεριφορά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l-GR" dirty="0" smtClean="0"/>
              <a:t>Τις επιτρεπόμενες μεθόδους δράσης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82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Γκρεκ 2014. Ιωάννα Γκρεκ. «Δεοντολογία επαγγέλματος. Ενότητα 2</a:t>
            </a:r>
            <a:r>
              <a:rPr lang="en-US" sz="2000" dirty="0" smtClean="0"/>
              <a:t>:</a:t>
            </a:r>
            <a:r>
              <a:rPr lang="el-GR" sz="2000" dirty="0" smtClean="0"/>
              <a:t> Το ήθος και οι κώδικες συμπεριφοράς».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915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6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845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επάγγελμα σε λειτούργημα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Επιβεβαίωση σε καθημερινή βάση σεβασμού ανθρώπινης αξιοπρέπειας.</a:t>
            </a:r>
          </a:p>
          <a:p>
            <a:r>
              <a:rPr lang="el-GR" dirty="0" smtClean="0"/>
              <a:t>Παροχή αισθητικής θεραπείας σε όλους </a:t>
            </a:r>
            <a:r>
              <a:rPr lang="en-US" dirty="0" smtClean="0"/>
              <a:t> </a:t>
            </a:r>
            <a:r>
              <a:rPr lang="el-GR" dirty="0" smtClean="0"/>
              <a:t>όσους  την έχουν ανάγκη</a:t>
            </a:r>
          </a:p>
          <a:p>
            <a:r>
              <a:rPr lang="el-GR" dirty="0" smtClean="0"/>
              <a:t>Τήρηση δεσμεύσεων από τον όρκο του Ιπποκράτη</a:t>
            </a:r>
          </a:p>
          <a:p>
            <a:r>
              <a:rPr lang="el-GR" dirty="0" smtClean="0"/>
              <a:t>Τήρηση διεθνών κωδικών ηθικής και δεοντολογίας</a:t>
            </a:r>
          </a:p>
          <a:p>
            <a:r>
              <a:rPr lang="el-GR" dirty="0" smtClean="0"/>
              <a:t>Τήρηση εκάστοτε ισχύουσας νομοθεσίας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95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Βιοηθική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Επιστήμη</a:t>
            </a:r>
            <a:r>
              <a:rPr lang="el-GR" dirty="0" smtClean="0"/>
              <a:t> με στόχο την περιγραφή ηθικών προβλημάτων που δημιουργεί η δυναμική εξέλιξη Ιατρικής και Βιολογίας και την διεπιστημονική αντιμετώπιση.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Τρόπος αντιμετώπισης</a:t>
            </a:r>
            <a:r>
              <a:rPr lang="en-US" dirty="0" smtClean="0"/>
              <a:t>: </a:t>
            </a:r>
            <a:r>
              <a:rPr lang="el-GR" dirty="0" smtClean="0"/>
              <a:t>Κάθε κράτος εφαρμόζει εσωτερικές νομοθετικές λύσεις.</a:t>
            </a:r>
          </a:p>
          <a:p>
            <a:pPr marL="0" indent="0">
              <a:buNone/>
            </a:pPr>
            <a:r>
              <a:rPr lang="el-GR" dirty="0" smtClean="0"/>
              <a:t>Ανομοιόμορφη αντιμετώπιση προβλημάτων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52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Κοινή αντιμετώπιση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Σύσταση επιτροπών Βιοηθικής στις περισσότερες χώρες.</a:t>
            </a:r>
          </a:p>
          <a:p>
            <a:r>
              <a:rPr lang="el-GR" dirty="0" smtClean="0"/>
              <a:t>Συμβούλιο Ευρώπης διαφυλάσσει τα ανθρώπινα δικαιώματα και την ανθρώπινη αξιοπρέπεια από τις βιοϊατρικές εξελίξεις.</a:t>
            </a:r>
          </a:p>
          <a:p>
            <a:pPr marL="800100" lvl="2" indent="0">
              <a:buNone/>
            </a:pPr>
            <a:endParaRPr lang="el-GR" dirty="0" smtClean="0"/>
          </a:p>
          <a:p>
            <a:pPr marL="800100" lvl="2" indent="0">
              <a:buNone/>
            </a:pPr>
            <a:r>
              <a:rPr lang="el-GR" dirty="0" smtClean="0"/>
              <a:t>Αποτέλεσμα δράσης του</a:t>
            </a:r>
            <a:r>
              <a:rPr lang="en-US" dirty="0" smtClean="0"/>
              <a:t>: </a:t>
            </a:r>
            <a:r>
              <a:rPr lang="el-GR" dirty="0" smtClean="0"/>
              <a:t>Σύμβαση για τα Ανθρώπινα Δικαιώματα και την </a:t>
            </a:r>
            <a:r>
              <a:rPr lang="el-GR" dirty="0"/>
              <a:t>Β</a:t>
            </a:r>
            <a:r>
              <a:rPr lang="el-GR" dirty="0" smtClean="0"/>
              <a:t>ιοϊατρική.</a:t>
            </a:r>
          </a:p>
          <a:p>
            <a:pPr marL="800100" lvl="2" indent="0">
              <a:buNone/>
            </a:pPr>
            <a:r>
              <a:rPr lang="el-GR" dirty="0" smtClean="0"/>
              <a:t>Στην Ελλάδα κύρωση Σύμβασης με το νόμο 2619/1998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18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Εθνικής Επιτροπής Βιοηθικής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Στην Ελλάδα συστάθηκε η </a:t>
            </a:r>
            <a:r>
              <a:rPr lang="el-GR" b="1" i="1" dirty="0" smtClean="0">
                <a:latin typeface="Calibri Light" panose="020F0302020204030204" pitchFamily="34" charset="0"/>
              </a:rPr>
              <a:t>Εθνική Επιτροπή Βιοηθικής</a:t>
            </a:r>
            <a:r>
              <a:rPr lang="el-GR" dirty="0" smtClean="0"/>
              <a:t> (άρθρο </a:t>
            </a:r>
            <a:r>
              <a:rPr lang="el-GR" dirty="0"/>
              <a:t>10 του νόμου 2667/1998)</a:t>
            </a:r>
          </a:p>
          <a:p>
            <a:pPr marL="0" indent="0">
              <a:buNone/>
            </a:pPr>
            <a:r>
              <a:rPr lang="el-GR" dirty="0"/>
              <a:t>Αποτελεί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Συμβουλευτικό όργανο της Πολιτείας</a:t>
            </a:r>
          </a:p>
          <a:p>
            <a:pPr marL="400050" lvl="1" indent="0">
              <a:buNone/>
            </a:pPr>
            <a:r>
              <a:rPr lang="el-GR" dirty="0"/>
              <a:t>Υπάγεται κατευθείαν στον Πρωθυπουργό</a:t>
            </a:r>
          </a:p>
          <a:p>
            <a:pPr marL="400050" lvl="1" indent="0">
              <a:buNone/>
            </a:pPr>
            <a:r>
              <a:rPr lang="el-GR" dirty="0" smtClean="0"/>
              <a:t>Έχει </a:t>
            </a:r>
            <a:r>
              <a:rPr lang="el-GR" dirty="0"/>
              <a:t>ως αποστολή τη διαρκή παρακολούθηση θεμάτων που σχετίζονται με τις εφαρμογές των βιολογικών επιστημών και τη </a:t>
            </a:r>
            <a:r>
              <a:rPr lang="el-GR" dirty="0" smtClean="0"/>
              <a:t>διερεύνηση των ηθικών</a:t>
            </a:r>
            <a:r>
              <a:rPr lang="el-GR" dirty="0"/>
              <a:t>, κοινωνικών και νομικών διαστάσεων και επιπτώσεων τους.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60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Αρχές διαμόρφωσης δεοντολογίας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Αρχή ωφελιμότητας</a:t>
            </a:r>
          </a:p>
          <a:p>
            <a:r>
              <a:rPr lang="el-GR" dirty="0" smtClean="0"/>
              <a:t>Αρχή αυτονομίας</a:t>
            </a:r>
          </a:p>
          <a:p>
            <a:r>
              <a:rPr lang="el-GR" dirty="0" smtClean="0"/>
              <a:t>Αρχή νομιμότητας</a:t>
            </a:r>
          </a:p>
          <a:p>
            <a:r>
              <a:rPr lang="el-GR" dirty="0" smtClean="0"/>
              <a:t>Αρχή αμεροληψίας</a:t>
            </a:r>
          </a:p>
          <a:p>
            <a:r>
              <a:rPr lang="el-GR" dirty="0" smtClean="0"/>
              <a:t>Αρχή δικαιοσύνης</a:t>
            </a:r>
          </a:p>
          <a:p>
            <a:r>
              <a:rPr lang="el-GR" dirty="0" smtClean="0"/>
              <a:t>Αρχή ισοτιμίας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01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Ηθική υπόσταση επαγγέλματος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787208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Διαφύλαξη υγείας</a:t>
            </a:r>
          </a:p>
          <a:p>
            <a:r>
              <a:rPr lang="el-GR" dirty="0" smtClean="0"/>
              <a:t>Βελτίωση αισθητικής εικόνας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Ο δεοντολογικός κώδικας καταγράφει</a:t>
            </a:r>
            <a:r>
              <a:rPr lang="en-US" dirty="0" smtClean="0"/>
              <a:t>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l-GR" dirty="0" smtClean="0"/>
              <a:t>Καθήκοντα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l-GR" dirty="0" smtClean="0"/>
              <a:t>Υποχρεώσεις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l-GR" dirty="0" smtClean="0"/>
              <a:t>Δυνατότητες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l-GR" dirty="0" smtClean="0"/>
              <a:t>Δικαιώματα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22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Δεοντολογία της </a:t>
            </a:r>
            <a:r>
              <a:rPr lang="el-GR" dirty="0"/>
              <a:t>υ</a:t>
            </a:r>
            <a:r>
              <a:rPr lang="el-GR" dirty="0" smtClean="0"/>
              <a:t>γείας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Προσφέρει</a:t>
            </a:r>
            <a:r>
              <a:rPr lang="en-US" dirty="0" smtClean="0"/>
              <a:t>:</a:t>
            </a:r>
          </a:p>
          <a:p>
            <a:r>
              <a:rPr lang="el-GR" dirty="0" smtClean="0"/>
              <a:t>Προϋποθέσεις διεκπεραίωσης του έργου που αναλαμβάνει με επιτυχία</a:t>
            </a:r>
          </a:p>
          <a:p>
            <a:r>
              <a:rPr lang="el-GR" dirty="0" smtClean="0"/>
              <a:t>Ικανές δυνατότητες για την πραγματοποίηση κλίματος συνεργασίας προς το συμφέρον ασθενούς</a:t>
            </a:r>
          </a:p>
          <a:p>
            <a:r>
              <a:rPr lang="el-GR" dirty="0" smtClean="0"/>
              <a:t>Επίγνωση ορίων δράσης στελεχών υγείας</a:t>
            </a:r>
          </a:p>
          <a:p>
            <a:r>
              <a:rPr lang="el-GR" dirty="0" smtClean="0"/>
              <a:t>Οριοθέτηση του θεσμικού ρόλου του/της αισθητικού-κοσμητολόγου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d9303647c2b88d95fad7c26caf6c36dce8341e4c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1272</Words>
  <Application>Microsoft Office PowerPoint</Application>
  <PresentationFormat>On-screen Show (4:3)</PresentationFormat>
  <Paragraphs>179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OC_template_updated</vt:lpstr>
      <vt:lpstr>1_OC_template_updated</vt:lpstr>
      <vt:lpstr>2_OC_template_updated</vt:lpstr>
      <vt:lpstr>Δεοντολογία επαγγέλματος</vt:lpstr>
      <vt:lpstr>Επαγγελματική καθηκοντολογία</vt:lpstr>
      <vt:lpstr>Από επάγγελμα σε λειτούργημα</vt:lpstr>
      <vt:lpstr>Βιοηθική</vt:lpstr>
      <vt:lpstr>Κοινή αντιμετώπιση</vt:lpstr>
      <vt:lpstr>Εθνικής Επιτροπής Βιοηθικής</vt:lpstr>
      <vt:lpstr>Αρχές διαμόρφωσης δεοντολογίας</vt:lpstr>
      <vt:lpstr>Ηθική υπόσταση επαγγέλματος</vt:lpstr>
      <vt:lpstr>Δεοντολογία της υγείας</vt:lpstr>
      <vt:lpstr>Δεοντολογικές αρχές και αρχές άσκησης του επαγγέλματος-λειτουργήματος της αισθητικής &amp; κοσμητολογίας 1/5</vt:lpstr>
      <vt:lpstr>Δεοντολογικές αρχές και αρχές άσκησης του επαγγέλματος-λειτουργήματος της αισθητικής-κοσμητολογίας 2/5</vt:lpstr>
      <vt:lpstr>Δεοντολογικές αρχές και αρχές άσκησης του επαγγέλματος-λειτουργήματος της αισθητικής &amp; κοσμητολογίας 3/5</vt:lpstr>
      <vt:lpstr>Δεοντολογικές αρχές και αρχές άσκησης του επαγγέλματος-λειτουργήματος της αισθητικής &amp; κοσμητολογίας 4/5</vt:lpstr>
      <vt:lpstr>Δεοντολογικές αρχές και αρχές άσκησης του επαγγέλματος-λειτουργήματος της αισθητικής &amp; κοσμητολογίας 5/5</vt:lpstr>
      <vt:lpstr>Παροχή αισθητικών υπηρεσιών και επαγγελματικές συνήθειες</vt:lpstr>
      <vt:lpstr>Ευθύνη για διαγνωστικό και θεραπευτικό σφάλμα</vt:lpstr>
      <vt:lpstr>Η διάγνωση και η σημασία της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54</cp:revision>
  <dcterms:created xsi:type="dcterms:W3CDTF">2013-03-04T13:35:19Z</dcterms:created>
  <dcterms:modified xsi:type="dcterms:W3CDTF">2015-03-17T12:48:40Z</dcterms:modified>
</cp:coreProperties>
</file>