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40"/>
  </p:notesMasterIdLst>
  <p:handoutMasterIdLst>
    <p:handoutMasterId r:id="rId41"/>
  </p:handoutMasterIdLst>
  <p:sldIdLst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3" r:id="rId28"/>
    <p:sldId id="280" r:id="rId29"/>
    <p:sldId id="281" r:id="rId30"/>
    <p:sldId id="282" r:id="rId31"/>
    <p:sldId id="284" r:id="rId32"/>
    <p:sldId id="286" r:id="rId33"/>
    <p:sldId id="287" r:id="rId34"/>
    <p:sldId id="288" r:id="rId35"/>
    <p:sldId id="292" r:id="rId36"/>
    <p:sldId id="293" r:id="rId37"/>
    <p:sldId id="290" r:id="rId38"/>
    <p:sldId id="291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8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66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80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54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/>
          <p:cNvSpPr/>
          <p:nvPr userDrawn="1"/>
        </p:nvSpPr>
        <p:spPr>
          <a:xfrm>
            <a:off x="467544" y="1"/>
            <a:ext cx="8676456" cy="6857999"/>
          </a:xfrm>
          <a:prstGeom prst="roundRect">
            <a:avLst>
              <a:gd name="adj" fmla="val 287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6"/>
          <p:cNvSpPr/>
          <p:nvPr userDrawn="1"/>
        </p:nvSpPr>
        <p:spPr>
          <a:xfrm>
            <a:off x="3635896" y="1676905"/>
            <a:ext cx="5538154" cy="51810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467544" y="-22538"/>
            <a:ext cx="8706506" cy="4819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4pPr>
            <a:lvl5pPr marL="20574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0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5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2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7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9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8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0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574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commons.wikimedia.org/wiki/User:Pngbo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575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commons.wikimedia.org/wiki/User:Pngbo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425_Formed_Element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152128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Τεχνικές Λήψης Βιολογικών 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Υλικών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2</a:t>
            </a:r>
            <a:r>
              <a:rPr lang="en-US" sz="2400" b="1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Αίμα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Αναστάσιος </a:t>
            </a:r>
            <a:r>
              <a:rPr lang="el-GR" sz="2400" dirty="0" err="1" smtClean="0"/>
              <a:t>Κριεμπάρδης</a:t>
            </a:r>
            <a:endParaRPr lang="el-GR" sz="2400" dirty="0" smtClean="0"/>
          </a:p>
          <a:p>
            <a:r>
              <a:rPr lang="el-GR" sz="2400" dirty="0" smtClean="0"/>
              <a:t>Τμήμα Ιατρικών Εργαστηρίων</a:t>
            </a:r>
          </a:p>
          <a:p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/>
          <a:stretch/>
        </p:blipFill>
        <p:spPr bwMode="auto">
          <a:xfrm>
            <a:off x="4045866" y="5306939"/>
            <a:ext cx="3348000" cy="7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Σημεία δυσκολίας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340768"/>
            <a:ext cx="4104456" cy="4937236"/>
          </a:xfrm>
        </p:spPr>
        <p:txBody>
          <a:bodyPr>
            <a:noAutofit/>
          </a:bodyPr>
          <a:lstStyle/>
          <a:p>
            <a:r>
              <a:rPr lang="el-GR" dirty="0" smtClean="0"/>
              <a:t>Τραυματισμός.</a:t>
            </a:r>
          </a:p>
          <a:p>
            <a:r>
              <a:rPr lang="el-GR" dirty="0" smtClean="0"/>
              <a:t>Ασθένεια ή θεραπεία του μέλους παρακέντησης.</a:t>
            </a:r>
          </a:p>
          <a:p>
            <a:r>
              <a:rPr lang="el-GR" dirty="0" smtClean="0"/>
              <a:t>Ηλικία (υπερήλικες).</a:t>
            </a:r>
          </a:p>
          <a:p>
            <a:r>
              <a:rPr lang="el-GR" dirty="0" smtClean="0"/>
              <a:t>Βάρος ασθενή (υπέρβαρους ασθενείς).</a:t>
            </a:r>
          </a:p>
          <a:p>
            <a:r>
              <a:rPr lang="el-GR" dirty="0" smtClean="0"/>
              <a:t>Καταπληξία.</a:t>
            </a:r>
          </a:p>
          <a:p>
            <a:r>
              <a:rPr lang="el-GR" dirty="0" smtClean="0"/>
              <a:t>Χρήση αντιπηκτικής αγωγής.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004048" y="1340768"/>
            <a:ext cx="4139952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Θερμοκρασία περιβάλλοντος.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Κακή αιμοληψία προκαλεί σπασμό ή τρώση της φλέβας.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Αυξημένο άγχος του ασθενή προκαλεί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αγγειοσύσπαση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Κινητικότητα των φλεβών.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860032" y="1412776"/>
            <a:ext cx="0" cy="4248472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5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Επιφανειακές φλέβες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1484784"/>
            <a:ext cx="4104456" cy="4752528"/>
          </a:xfrm>
        </p:spPr>
        <p:txBody>
          <a:bodyPr/>
          <a:lstStyle/>
          <a:p>
            <a:r>
              <a:rPr lang="el-GR" dirty="0" smtClean="0"/>
              <a:t>Κεφαλική φλέβα.</a:t>
            </a:r>
          </a:p>
          <a:p>
            <a:r>
              <a:rPr lang="el-GR" dirty="0" smtClean="0"/>
              <a:t>Βασιλική φλέβα.</a:t>
            </a:r>
          </a:p>
          <a:p>
            <a:r>
              <a:rPr lang="el-GR" dirty="0" smtClean="0"/>
              <a:t>Φλέβες του μέσου </a:t>
            </a:r>
            <a:r>
              <a:rPr lang="el-GR" dirty="0" err="1" smtClean="0"/>
              <a:t>αντιβραγχονίου</a:t>
            </a:r>
            <a:r>
              <a:rPr lang="el-GR" dirty="0" smtClean="0"/>
              <a:t>.</a:t>
            </a:r>
          </a:p>
        </p:txBody>
      </p:sp>
      <p:grpSp>
        <p:nvGrpSpPr>
          <p:cNvPr id="30" name="Ομάδα 29" descr="επιφανειακες φλέβες"/>
          <p:cNvGrpSpPr/>
          <p:nvPr/>
        </p:nvGrpSpPr>
        <p:grpSpPr>
          <a:xfrm>
            <a:off x="3635896" y="1052736"/>
            <a:ext cx="3508102" cy="5627688"/>
            <a:chOff x="3635896" y="1052736"/>
            <a:chExt cx="3508102" cy="5627688"/>
          </a:xfrm>
        </p:grpSpPr>
        <p:pic>
          <p:nvPicPr>
            <p:cNvPr id="2053" name="Picture 5" descr="επιφανειακες φλέβες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052736"/>
              <a:ext cx="2139950" cy="562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Ευθύγραμμο βέλος σύνδεσης 5"/>
            <p:cNvCxnSpPr/>
            <p:nvPr/>
          </p:nvCxnSpPr>
          <p:spPr>
            <a:xfrm>
              <a:off x="3707904" y="1772816"/>
              <a:ext cx="252028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diamon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3707904" y="2276872"/>
              <a:ext cx="3168352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diamon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>
              <a:off x="3635896" y="3212976"/>
              <a:ext cx="2916324" cy="792088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diamon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11"/>
          <p:cNvSpPr/>
          <p:nvPr/>
        </p:nvSpPr>
        <p:spPr>
          <a:xfrm>
            <a:off x="6983760" y="5085184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Gray574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 tooltip="User:Pngbot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  <p:pic>
        <p:nvPicPr>
          <p:cNvPr id="25" name="Picture 5" descr="κεφαλική και βασιλική φλέβα"/>
          <p:cNvPicPr preferRelativeResize="0"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86658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Ευθύγραμμο βέλος σύνδεσης 22"/>
          <p:cNvCxnSpPr/>
          <p:nvPr/>
        </p:nvCxnSpPr>
        <p:spPr>
          <a:xfrm flipH="1">
            <a:off x="2411760" y="4581128"/>
            <a:ext cx="7200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 flipV="1">
            <a:off x="2195736" y="5229200"/>
            <a:ext cx="144016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7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Βαθιές </a:t>
            </a:r>
            <a:r>
              <a:rPr lang="el-GR" dirty="0" smtClean="0"/>
              <a:t>φλέβες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1556792"/>
            <a:ext cx="2808312" cy="4680520"/>
          </a:xfrm>
        </p:spPr>
        <p:txBody>
          <a:bodyPr/>
          <a:lstStyle/>
          <a:p>
            <a:r>
              <a:rPr lang="el-GR" dirty="0" err="1" smtClean="0"/>
              <a:t>Κερκιδικές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Ωλένιες,</a:t>
            </a:r>
          </a:p>
          <a:p>
            <a:r>
              <a:rPr lang="el-GR" dirty="0" err="1" smtClean="0"/>
              <a:t>Βραχιόνιες</a:t>
            </a:r>
            <a:r>
              <a:rPr lang="el-GR" dirty="0" smtClean="0"/>
              <a:t>,</a:t>
            </a:r>
          </a:p>
          <a:p>
            <a:r>
              <a:rPr lang="el-GR" dirty="0" err="1" smtClean="0"/>
              <a:t>Υποκλέιδιες</a:t>
            </a:r>
            <a:r>
              <a:rPr lang="el-GR" dirty="0" smtClean="0"/>
              <a:t>.</a:t>
            </a:r>
          </a:p>
        </p:txBody>
      </p:sp>
      <p:sp>
        <p:nvSpPr>
          <p:cNvPr id="6" name="Rectangle 11"/>
          <p:cNvSpPr/>
          <p:nvPr/>
        </p:nvSpPr>
        <p:spPr>
          <a:xfrm>
            <a:off x="4139952" y="6540041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Gray575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 tooltip="User:Pngbot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  <p:grpSp>
        <p:nvGrpSpPr>
          <p:cNvPr id="15" name="Ομάδα 14" descr="βαθιές φλέβες"/>
          <p:cNvGrpSpPr/>
          <p:nvPr/>
        </p:nvGrpSpPr>
        <p:grpSpPr>
          <a:xfrm>
            <a:off x="4211960" y="1052736"/>
            <a:ext cx="4170067" cy="5553797"/>
            <a:chOff x="4211960" y="1052736"/>
            <a:chExt cx="4170067" cy="5553797"/>
          </a:xfrm>
        </p:grpSpPr>
        <p:pic>
          <p:nvPicPr>
            <p:cNvPr id="2050" name="Picture 2" descr="βαθιές φλέβες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052736"/>
              <a:ext cx="4043164" cy="5553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203756" y="5494226"/>
              <a:ext cx="11782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err="1">
                  <a:latin typeface="+mn-lt"/>
                </a:rPr>
                <a:t>Κερκιδικές</a:t>
              </a:r>
              <a:endParaRPr lang="el-GR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1960" y="6048224"/>
              <a:ext cx="9557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+mn-lt"/>
                </a:rPr>
                <a:t>Ωλένιες</a:t>
              </a: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6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Περίδεση – Περιχειρίδες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4968552"/>
          </a:xfrm>
        </p:spPr>
        <p:txBody>
          <a:bodyPr/>
          <a:lstStyle/>
          <a:p>
            <a:r>
              <a:rPr lang="el-GR" dirty="0" smtClean="0"/>
              <a:t>Μικρότερη μεταφορά μικροβίων από ασθενή σε ασθενή.</a:t>
            </a:r>
          </a:p>
          <a:p>
            <a:r>
              <a:rPr lang="el-GR" dirty="0" smtClean="0"/>
              <a:t>Σταμάτημα της φλεβικής κυκλοφορίας.</a:t>
            </a:r>
          </a:p>
          <a:p>
            <a:r>
              <a:rPr lang="el-GR" dirty="0" smtClean="0"/>
              <a:t>7-8 </a:t>
            </a:r>
            <a:r>
              <a:rPr lang="en-US" dirty="0" smtClean="0"/>
              <a:t>cm</a:t>
            </a:r>
            <a:r>
              <a:rPr lang="el-GR" dirty="0" smtClean="0"/>
              <a:t> υψηλότερα από την περιοχή της </a:t>
            </a:r>
            <a:r>
              <a:rPr lang="el-GR" dirty="0" err="1" smtClean="0"/>
              <a:t>φλεβοπαρακέντησης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Πάνω από το μανίκι του ρούχου.</a:t>
            </a:r>
          </a:p>
          <a:p>
            <a:r>
              <a:rPr lang="el-GR" dirty="0" smtClean="0"/>
              <a:t>Για χρόνο μικρότερο των 2 λεπτών.</a:t>
            </a:r>
          </a:p>
          <a:p>
            <a:endParaRPr lang="el-GR" dirty="0"/>
          </a:p>
        </p:txBody>
      </p:sp>
      <p:pic>
        <p:nvPicPr>
          <p:cNvPr id="7" name="Picture 28" descr="περιχειρίδ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982913" cy="276383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Περίδεση – Περιχειρίδες </a:t>
            </a:r>
            <a:r>
              <a:rPr lang="el-GR" sz="32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Τεχνικά σημεία περίδεσης</a:t>
            </a:r>
          </a:p>
          <a:p>
            <a:pPr lvl="1"/>
            <a:r>
              <a:rPr lang="el-GR" dirty="0" smtClean="0"/>
              <a:t>Ο ασθενής ανοιγοκλείνει μερικές φορές την παλάμη του.</a:t>
            </a:r>
          </a:p>
          <a:p>
            <a:pPr lvl="1"/>
            <a:r>
              <a:rPr lang="el-GR" dirty="0" smtClean="0"/>
              <a:t>Σε εν τω </a:t>
            </a:r>
            <a:r>
              <a:rPr lang="el-GR" dirty="0" err="1" smtClean="0"/>
              <a:t>βάθει</a:t>
            </a:r>
            <a:r>
              <a:rPr lang="el-GR" dirty="0" smtClean="0"/>
              <a:t> φλέβες συνιστάται η τοποθέτηση θερμού επιθέματος για δέκα λεπτά.</a:t>
            </a:r>
          </a:p>
          <a:p>
            <a:pPr lvl="1"/>
            <a:r>
              <a:rPr lang="el-GR" dirty="0" smtClean="0"/>
              <a:t>Πρώτη επιλογή οι επιφανειακές φλέβες των άνω άκρων (βραχίονα και </a:t>
            </a:r>
            <a:r>
              <a:rPr lang="el-GR" dirty="0" err="1" smtClean="0"/>
              <a:t>αντιβραχίονα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2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</a:t>
            </a:r>
            <a:r>
              <a:rPr lang="el-GR" dirty="0" err="1" smtClean="0"/>
              <a:t>φλεβοπαρακέντησης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12830" y="1268760"/>
            <a:ext cx="4329627" cy="537321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Σύριγγα.</a:t>
            </a:r>
          </a:p>
          <a:p>
            <a:r>
              <a:rPr lang="el-GR" dirty="0" smtClean="0"/>
              <a:t>Πεταλούδα.</a:t>
            </a:r>
          </a:p>
          <a:p>
            <a:r>
              <a:rPr lang="el-GR" dirty="0" err="1" smtClean="0"/>
              <a:t>Φλεβοκαθετήρας</a:t>
            </a:r>
            <a:r>
              <a:rPr lang="el-GR" dirty="0" smtClean="0"/>
              <a:t>.</a:t>
            </a:r>
          </a:p>
          <a:p>
            <a:r>
              <a:rPr lang="en-US" dirty="0" err="1" smtClean="0"/>
              <a:t>Vacutainer</a:t>
            </a:r>
            <a:r>
              <a:rPr lang="en-US" dirty="0" smtClean="0"/>
              <a:t>.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b="1" dirty="0" smtClean="0"/>
              <a:t>Προσοχή</a:t>
            </a:r>
            <a:r>
              <a:rPr lang="el-GR" dirty="0" smtClean="0"/>
              <a:t> : Αποφεύγεται η παρακέντηση σε </a:t>
            </a:r>
            <a:r>
              <a:rPr lang="el-GR" dirty="0" err="1" smtClean="0"/>
              <a:t>ουλοποιημένα</a:t>
            </a:r>
            <a:r>
              <a:rPr lang="el-GR" dirty="0" smtClean="0"/>
              <a:t> σημεία, σε περιοχές με </a:t>
            </a:r>
            <a:r>
              <a:rPr lang="el-GR" dirty="0" err="1" smtClean="0"/>
              <a:t>σκληρίες</a:t>
            </a:r>
            <a:r>
              <a:rPr lang="el-GR" dirty="0" smtClean="0"/>
              <a:t> και φλεγμονές, σε </a:t>
            </a:r>
            <a:r>
              <a:rPr lang="el-GR" dirty="0" err="1" smtClean="0"/>
              <a:t>θρομβωμένες</a:t>
            </a:r>
            <a:r>
              <a:rPr lang="el-GR" dirty="0" smtClean="0"/>
              <a:t> φλέβες προηγούμενων παρακεντήσεων και σε καμία περίπτωση από άκρο όπου χορηγούνται ενδοφλέβια υγρά.</a:t>
            </a:r>
            <a:endParaRPr lang="el-GR" dirty="0"/>
          </a:p>
        </p:txBody>
      </p:sp>
      <p:pic>
        <p:nvPicPr>
          <p:cNvPr id="5" name="Picture 7" descr="σύριγγες, πεταλούδα και φλεβοκαθετήρε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458" y="1268760"/>
            <a:ext cx="2872004" cy="26592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Vacutai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457" y="4260488"/>
            <a:ext cx="2901951" cy="20571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23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αιμοληψίας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3672408" cy="2592288"/>
          </a:xfrm>
        </p:spPr>
        <p:txBody>
          <a:bodyPr>
            <a:normAutofit/>
          </a:bodyPr>
          <a:lstStyle/>
          <a:p>
            <a:pPr marL="627063"/>
            <a:r>
              <a:rPr lang="el-GR" dirty="0" smtClean="0"/>
              <a:t>Αντισηψίας.</a:t>
            </a:r>
          </a:p>
          <a:p>
            <a:pPr marL="627063"/>
            <a:r>
              <a:rPr lang="el-GR" dirty="0" smtClean="0"/>
              <a:t>Λήψης αίματος.</a:t>
            </a:r>
          </a:p>
          <a:p>
            <a:pPr marL="627063"/>
            <a:r>
              <a:rPr lang="el-GR" dirty="0" smtClean="0"/>
              <a:t>Μεταφοράς αίματος.</a:t>
            </a:r>
          </a:p>
          <a:p>
            <a:pPr marL="627063"/>
            <a:r>
              <a:rPr lang="el-GR" dirty="0" smtClean="0"/>
              <a:t>Προστασίας.</a:t>
            </a:r>
          </a:p>
        </p:txBody>
      </p:sp>
      <p:pic>
        <p:nvPicPr>
          <p:cNvPr id="5" name="Picture 7" descr="υλικά Αντισηψία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2430488" cy="21983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σωληνάρια μεταφοράς αίματο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484918" y="1924394"/>
            <a:ext cx="3070704" cy="1903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ζωμοί για καλλιέργεια αίματο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40766"/>
            <a:ext cx="1872208" cy="30707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ασκός για συλλογή και αποθήκευση αίματο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7" y="4463370"/>
            <a:ext cx="3895940" cy="1963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0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Αίθουσα αιμοληψίας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5184576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l-GR" dirty="0" smtClean="0"/>
              <a:t>Σύμφωνα με τη </a:t>
            </a:r>
            <a:r>
              <a:rPr lang="el-GR" dirty="0" err="1" smtClean="0"/>
              <a:t>χρωματοθεραπεία</a:t>
            </a:r>
            <a:r>
              <a:rPr lang="el-GR" dirty="0" smtClean="0"/>
              <a:t> το γαλάζιο χαλαρώνει το νευρικό σύστημα, το μπλε-λουλακί εξουδετερώνει τις αρνητικές σκέψεις και τον φόβο, το απαλό πράσινο χαλαρώνει και ηρεμεί. Αντίθετα το κόκκινο, το πορτοκαλί και το κίτρινο θεωρούνται χρώματα που συνήθως προκαλούν υπερδιέγερση. Επίσης η μουσική σε δυνατή ένταση και ρυθμό μπορεί να αυξήσει τα επίπεδα αδρεναλίνης.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6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σωληναρίου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4968552"/>
          </a:xfrm>
        </p:spPr>
        <p:txBody>
          <a:bodyPr/>
          <a:lstStyle/>
          <a:p>
            <a:r>
              <a:rPr lang="el-GR" dirty="0" smtClean="0"/>
              <a:t>Αντιπηκτικό, για εξέταση κυττάρων του αίματος ή του πλάσματος.</a:t>
            </a:r>
            <a:endParaRPr lang="el-GR" dirty="0"/>
          </a:p>
          <a:p>
            <a:pPr>
              <a:spcAft>
                <a:spcPts val="1200"/>
              </a:spcAft>
            </a:pPr>
            <a:r>
              <a:rPr lang="el-GR" dirty="0" smtClean="0"/>
              <a:t>Χωρίς αντιπηκτικό, για εξέταση ορού αίματος </a:t>
            </a:r>
            <a:r>
              <a:rPr lang="el-GR" i="1" dirty="0" smtClean="0"/>
              <a:t>(με προσοχή).</a:t>
            </a:r>
          </a:p>
          <a:p>
            <a:pPr marL="0" indent="0">
              <a:buNone/>
            </a:pPr>
            <a:r>
              <a:rPr lang="el-GR" b="1" dirty="0" err="1" smtClean="0"/>
              <a:t>Φυγοκέντρηση</a:t>
            </a:r>
            <a:r>
              <a:rPr lang="el-GR" b="1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Σωληνάριο με αντιπηκτικό </a:t>
            </a:r>
            <a:r>
              <a:rPr lang="el-GR" dirty="0" smtClean="0">
                <a:sym typeface="Wingdings" panose="05000000000000000000" pitchFamily="2" charset="2"/>
              </a:rPr>
              <a:t> υπερκείμενο  πλάσμα.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>
                <a:sym typeface="Wingdings" panose="05000000000000000000" pitchFamily="2" charset="2"/>
              </a:rPr>
              <a:t>Σωληνάριο χωρίς αντιπηκτικό  υπερκείμενο  ορός αίματος.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2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dirty="0"/>
              <a:t>α</a:t>
            </a:r>
            <a:r>
              <a:rPr lang="el-GR" dirty="0" smtClean="0"/>
              <a:t>ιμοληψίας </a:t>
            </a:r>
            <a:r>
              <a:rPr lang="el-GR" sz="3200" b="0" dirty="0" smtClean="0"/>
              <a:t>1/6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l-GR" dirty="0" smtClean="0"/>
              <a:t>Επιλογή κατάλληλων σωληναρίων ανάλογα με το είδος εξέτασης.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dirty="0" smtClean="0"/>
              <a:t>Αναγραφή του ονοματεπωνύμου του ασθενή και της ημερομηνίας αιμοληψίας σε όλα τα σωληνάρια.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dirty="0" smtClean="0"/>
              <a:t>Επισύναψη των σωληναρίων με ειδικό χρώμα μαρκαδόρου (κόκκινο) στην περίπτωση μεταδοτικής ασθένειας με το αίμα </a:t>
            </a:r>
            <a:r>
              <a:rPr lang="en-US" dirty="0" smtClean="0"/>
              <a:t>[</a:t>
            </a:r>
            <a:r>
              <a:rPr lang="el-GR" dirty="0" smtClean="0"/>
              <a:t>πχ </a:t>
            </a:r>
            <a:r>
              <a:rPr lang="en-US" dirty="0" smtClean="0"/>
              <a:t>HCV(+)].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dirty="0" smtClean="0"/>
              <a:t>Επιλογή κατάλληλης βελόνας και σύριγγας.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l-GR" dirty="0" smtClean="0"/>
              <a:t>Περίδεση του βραχίονα με περιχειρίδα.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1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Σύσταση του αίματος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268760"/>
            <a:ext cx="4392488" cy="496855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l-GR" b="1" dirty="0" smtClean="0"/>
              <a:t>Το πλάσμα.</a:t>
            </a:r>
          </a:p>
          <a:p>
            <a:r>
              <a:rPr lang="el-GR" b="1" dirty="0" smtClean="0"/>
              <a:t>Τα κύτταρα του αίματος</a:t>
            </a:r>
          </a:p>
          <a:p>
            <a:pPr lvl="1"/>
            <a:r>
              <a:rPr lang="el-GR" dirty="0" smtClean="0"/>
              <a:t>Ερυθρά αιμοσφαίρια ή </a:t>
            </a:r>
            <a:r>
              <a:rPr lang="el-GR" dirty="0" err="1" smtClean="0"/>
              <a:t>ερυθροκύτταρα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Λευκά αιμοσφαίρια ή λευκοκύτταρα,</a:t>
            </a:r>
          </a:p>
          <a:p>
            <a:pPr lvl="1"/>
            <a:r>
              <a:rPr lang="el-GR" dirty="0" smtClean="0"/>
              <a:t>Αιμοπετάλια ή </a:t>
            </a:r>
            <a:r>
              <a:rPr lang="el-GR" dirty="0" err="1" smtClean="0"/>
              <a:t>θρομβοκύτταρα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030" name="Picture 6" descr="Τα κύτταρα του αίματος&#10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8400" y="2422618"/>
            <a:ext cx="4411906" cy="32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/>
          <p:nvPr/>
        </p:nvSpPr>
        <p:spPr>
          <a:xfrm>
            <a:off x="5454193" y="5733256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0425 Formed </a:t>
            </a:r>
            <a:r>
              <a:rPr lang="en-US" sz="1200" dirty="0" smtClean="0">
                <a:latin typeface="+mn-lt"/>
                <a:hlinkClick r:id="rId3"/>
              </a:rPr>
              <a:t>Elements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 tooltip="User:BruceBlaus"/>
              </a:rPr>
              <a:t>BruceBlaus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8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l-GR" dirty="0" smtClean="0"/>
              <a:t>αιμοληψίας </a:t>
            </a:r>
            <a:r>
              <a:rPr lang="el-GR" sz="3200" b="0" dirty="0" smtClean="0"/>
              <a:t>2/6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l-GR" dirty="0" smtClean="0"/>
              <a:t>Οδηγίες στον ασθενή να σφίξει την παλάμη και να τεντώσει τον αγκώνα.</a:t>
            </a:r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l-GR" dirty="0" smtClean="0"/>
              <a:t>Επιλογή προσπελάσιμης φλέβας.</a:t>
            </a:r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l-GR" dirty="0" smtClean="0"/>
              <a:t>Ψηλάφηση φλέβας.</a:t>
            </a:r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l-GR" dirty="0" smtClean="0"/>
              <a:t>Αντισηψία δέρματος.</a:t>
            </a:r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l-GR" dirty="0" smtClean="0"/>
              <a:t>Έλεγχος της σύριγγας και της βελόνας με έλξη του εμβόλου 2-3 φορές.</a:t>
            </a:r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el-GR" dirty="0" smtClean="0"/>
              <a:t>Αφαίρεση του προστατευτικού καλύμματος της βελόνας.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l-GR" dirty="0" smtClean="0"/>
              <a:t>αιμοληψίας </a:t>
            </a:r>
            <a:r>
              <a:rPr lang="el-GR" sz="3200" b="0" dirty="0" smtClean="0"/>
              <a:t>3/6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 startAt="12"/>
            </a:pPr>
            <a:r>
              <a:rPr lang="el-GR" dirty="0" smtClean="0"/>
              <a:t>Στροφή της βελόνας πάνω στη σύριγγα έτσι ώστε η αιχμή να είναι προς τα επάνω και προς το μέρος των αναγραφόμενων ενδείξεων όγκου της σύριγγας.</a:t>
            </a:r>
          </a:p>
          <a:p>
            <a:pPr marL="457200" indent="-457200">
              <a:buSzPct val="100000"/>
              <a:buFont typeface="+mj-lt"/>
              <a:buAutoNum type="arabicPeriod" startAt="12"/>
            </a:pPr>
            <a:r>
              <a:rPr lang="el-GR" dirty="0" smtClean="0"/>
              <a:t>Παρακέντηση της φλέβας με την αιχμή της βελόνας τα πάνω. Η παρακέντηση γίνεται από γωνία 15</a:t>
            </a:r>
            <a:r>
              <a:rPr lang="el-GR" baseline="30000" dirty="0" smtClean="0"/>
              <a:t>ο</a:t>
            </a:r>
            <a:r>
              <a:rPr lang="el-GR" dirty="0" smtClean="0"/>
              <a:t>, κατά μήκος της φλέβας και σε βάθος 1-1,5</a:t>
            </a:r>
            <a:r>
              <a:rPr lang="en-US" dirty="0" smtClean="0"/>
              <a:t>cm </a:t>
            </a:r>
            <a:r>
              <a:rPr lang="el-GR" dirty="0" smtClean="0"/>
              <a:t>και πάντα παράλληλα με την πορεία της. Απαγορεύεται η προσέγγιση της φλέβας από τα πλάγια ή κάθετα.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1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l-GR" dirty="0" smtClean="0"/>
              <a:t>αιμοληψίας </a:t>
            </a:r>
            <a:r>
              <a:rPr lang="el-GR" sz="3200" b="0" dirty="0" smtClean="0"/>
              <a:t>4/6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424936" cy="4968552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 startAt="14"/>
            </a:pPr>
            <a:r>
              <a:rPr lang="el-GR" dirty="0" smtClean="0"/>
              <a:t>Αναρρόφηση αίματος (σύριγγα) ή τοποθέτηση σωληναρίων με κενό αέρος (</a:t>
            </a:r>
            <a:r>
              <a:rPr lang="en-US" dirty="0" err="1" smtClean="0"/>
              <a:t>vacutainer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 marL="457200" indent="-457200">
              <a:buSzPct val="100000"/>
              <a:buFont typeface="+mj-lt"/>
              <a:buAutoNum type="arabicPeriod" startAt="14"/>
            </a:pPr>
            <a:r>
              <a:rPr lang="el-GR" dirty="0" smtClean="0"/>
              <a:t>Οδηγίες στον ασθενή να χαλαρώσει την παλάμη του.</a:t>
            </a:r>
          </a:p>
          <a:p>
            <a:pPr marL="457200" indent="-457200">
              <a:buSzPct val="100000"/>
              <a:buFont typeface="+mj-lt"/>
              <a:buAutoNum type="arabicPeriod" startAt="14"/>
            </a:pPr>
            <a:r>
              <a:rPr lang="el-GR" dirty="0" smtClean="0"/>
              <a:t>Αφαίρεση περίδεσης.</a:t>
            </a:r>
          </a:p>
          <a:p>
            <a:pPr marL="457200" indent="-457200">
              <a:buSzPct val="100000"/>
              <a:buFont typeface="+mj-lt"/>
              <a:buAutoNum type="arabicPeriod" startAt="14"/>
            </a:pPr>
            <a:r>
              <a:rPr lang="el-GR" dirty="0" smtClean="0"/>
              <a:t>Τοποθέτηση στεγνού κομματιού γάζας ή βαμβακιού πάνω στο σημείο παρακέντησης ενώ η βελόνα βρίσκεται εντός φλέβας.</a:t>
            </a:r>
          </a:p>
          <a:p>
            <a:pPr marL="457200" indent="-457200">
              <a:buSzPct val="100000"/>
              <a:buFont typeface="+mj-lt"/>
              <a:buAutoNum type="arabicPeriod" startAt="14"/>
            </a:pPr>
            <a:r>
              <a:rPr lang="el-GR" dirty="0" smtClean="0"/>
              <a:t>Πίεση ελαφρά του μικρού κομματιού γάζας και αφαίρεση της βελόνας.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9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l-GR" dirty="0" smtClean="0"/>
              <a:t>αιμοληψίας </a:t>
            </a:r>
            <a:r>
              <a:rPr lang="el-GR" sz="3200" b="0" dirty="0" smtClean="0"/>
              <a:t>5/6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496944" cy="4968552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 startAt="19"/>
            </a:pPr>
            <a:r>
              <a:rPr lang="el-GR" dirty="0" smtClean="0"/>
              <a:t>Σύσταση στον ασθενή να ανασηκώσει το χέρι και με το άλλο να πιέσει έντομα το κομμάτι της γάζας.</a:t>
            </a:r>
          </a:p>
          <a:p>
            <a:pPr marL="457200" indent="-457200">
              <a:buSzPct val="100000"/>
              <a:buFont typeface="+mj-lt"/>
              <a:buAutoNum type="arabicPeriod" startAt="19"/>
            </a:pPr>
            <a:r>
              <a:rPr lang="el-GR" dirty="0" smtClean="0"/>
              <a:t>Απόρριψη της βελόνας στους ειδικούς κάδους μολυσματικών.</a:t>
            </a:r>
          </a:p>
          <a:p>
            <a:pPr marL="457200" indent="-457200">
              <a:buSzPct val="100000"/>
              <a:buFont typeface="+mj-lt"/>
              <a:buAutoNum type="arabicPeriod" startAt="19"/>
            </a:pPr>
            <a:r>
              <a:rPr lang="el-GR" dirty="0" smtClean="0"/>
              <a:t>Μετάγγιση του αίματος στα αντίστοιχα σωληνάρια με ήπιο τρόπο έχοντας την άκρη της σύριγγας στο τοίχωμα του σωληναρίου. Ανακίνηση 2-3 φορές των σωληναρίων με αντιπηκτικό.</a:t>
            </a:r>
          </a:p>
          <a:p>
            <a:pPr marL="457200" indent="-457200">
              <a:buSzPct val="100000"/>
              <a:buFont typeface="+mj-lt"/>
              <a:buAutoNum type="arabicPeriod" startAt="19"/>
            </a:pPr>
            <a:r>
              <a:rPr lang="el-GR" dirty="0" smtClean="0"/>
              <a:t>Τοποθέτηση αυτοκόλλητης αποστειρωμένης ταινίας στο σημείο της παρακέντησης.</a:t>
            </a:r>
          </a:p>
          <a:p>
            <a:pPr marL="457200" indent="-457200">
              <a:buSzPct val="100000"/>
              <a:buFont typeface="+mj-lt"/>
              <a:buAutoNum type="arabicPeriod" startAt="19"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3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</a:t>
            </a:r>
            <a:r>
              <a:rPr lang="el-GR" dirty="0" smtClean="0"/>
              <a:t>αιμοληψίας </a:t>
            </a:r>
            <a:r>
              <a:rPr lang="el-GR" sz="3200" b="0" dirty="0" smtClean="0"/>
              <a:t>6/6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Φροντίδα μετά την αιμοληψία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l-GR" dirty="0" smtClean="0"/>
              <a:t>Πιεστική περίδεση σε περιπτώσεις </a:t>
            </a:r>
            <a:r>
              <a:rPr lang="el-GR" dirty="0" err="1" smtClean="0"/>
              <a:t>αιμοραγίας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Κλινική επαγρύπνηση</a:t>
            </a:r>
            <a:endParaRPr lang="el-GR" dirty="0"/>
          </a:p>
          <a:p>
            <a:pPr marL="355600" indent="0">
              <a:spcBef>
                <a:spcPts val="0"/>
              </a:spcBef>
              <a:buNone/>
            </a:pPr>
            <a:r>
              <a:rPr lang="el-GR" dirty="0" smtClean="0"/>
              <a:t>σε ασθενείς με λευχαιμία, </a:t>
            </a:r>
            <a:r>
              <a:rPr lang="el-GR" dirty="0" err="1" smtClean="0"/>
              <a:t>ακοκκοπκυτταραιμία</a:t>
            </a:r>
            <a:r>
              <a:rPr lang="el-GR" dirty="0" smtClean="0"/>
              <a:t> και μείωση της άμυνας, πιθανότητα λοιμώξεων και αιμορραγιών.</a:t>
            </a:r>
          </a:p>
          <a:p>
            <a:pPr marL="804863" lvl="1" indent="-457200">
              <a:spcBef>
                <a:spcPts val="0"/>
              </a:spcBef>
            </a:pPr>
            <a:r>
              <a:rPr lang="el-GR" dirty="0" smtClean="0"/>
              <a:t>Χρειάζεται σχολαστική αντισηψία.</a:t>
            </a:r>
          </a:p>
          <a:p>
            <a:pPr marL="804863" lvl="1" indent="-457200">
              <a:spcBef>
                <a:spcPts val="0"/>
              </a:spcBef>
            </a:pPr>
            <a:r>
              <a:rPr lang="el-GR" dirty="0" smtClean="0"/>
              <a:t>Αποφυγή περιοχών που είναι οιδηματώδεις, παράλυτες, </a:t>
            </a:r>
            <a:r>
              <a:rPr lang="el-GR" dirty="0" err="1" smtClean="0"/>
              <a:t>ομόπλευρα</a:t>
            </a:r>
            <a:r>
              <a:rPr lang="el-GR" dirty="0" smtClean="0"/>
              <a:t> προς μαστεκτομή, επειδή έχει παρατηρηθεί εμφάνιση λοιμώξεων ή δερματικών νοσημάτων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4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Στάδια αιμοληψίας με σύριγγα</a:t>
            </a:r>
            <a:endParaRPr lang="el-GR" dirty="0"/>
          </a:p>
        </p:txBody>
      </p:sp>
      <p:pic>
        <p:nvPicPr>
          <p:cNvPr id="5" name="Picture 11" descr="αντισηψία δέρματο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773" y="1418081"/>
            <a:ext cx="2181225" cy="1817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εισαγωγή βελόνα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418081"/>
            <a:ext cx="3739525" cy="1823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αναρρόφηση αίματο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678089"/>
            <a:ext cx="2648567" cy="17217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αφαίρεση βελόνα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071" y="3545703"/>
            <a:ext cx="2889107" cy="1983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 descr="άσκηση πίεσης στο σημείο παρακέντηση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651706"/>
            <a:ext cx="2192084" cy="17478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8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748464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Στάδια αιμοληψίας με κλειστό κύκλωμα</a:t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n-US" sz="3200" b="0" dirty="0" err="1" smtClean="0"/>
              <a:t>Vacutainer</a:t>
            </a:r>
            <a:r>
              <a:rPr lang="en-US" sz="3200" b="0" dirty="0" smtClean="0"/>
              <a:t>)</a:t>
            </a:r>
            <a:endParaRPr lang="el-GR" sz="3200" b="0" dirty="0"/>
          </a:p>
        </p:txBody>
      </p:sp>
      <p:pic>
        <p:nvPicPr>
          <p:cNvPr id="11" name="Picture 6" descr="Στάδια αιμοληψίας με κλειστό κύκλωμ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84338"/>
            <a:ext cx="3556000" cy="20494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Στάδια αιμοληψίας με κλειστό κύκλωμ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51810"/>
            <a:ext cx="3581400" cy="2041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8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Στάδια αιμοληψίας με πεταλούδα</a:t>
            </a:r>
            <a:endParaRPr lang="el-GR" dirty="0"/>
          </a:p>
        </p:txBody>
      </p:sp>
      <p:pic>
        <p:nvPicPr>
          <p:cNvPr id="5" name="Picture 7" descr="είσοδος της πεταλούδας στη φλέβ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824215" cy="2349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αναρρόφηση αίματος με πεταλούδ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335" y="3789040"/>
            <a:ext cx="3390644" cy="21602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8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βήματα της επιτυχίας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280920" cy="4968552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αιμολήπτης</a:t>
            </a:r>
            <a:r>
              <a:rPr lang="el-GR" dirty="0" smtClean="0"/>
              <a:t> δείχνει τη αυτοπεποίθηση του. Εξηγεί την διαδικασία και τον σκοπό της.</a:t>
            </a:r>
          </a:p>
          <a:p>
            <a:r>
              <a:rPr lang="el-GR" dirty="0" smtClean="0"/>
              <a:t>Κάνει μικρό διάλογο για μείωση του άγχους του ασθενή.</a:t>
            </a:r>
          </a:p>
          <a:p>
            <a:r>
              <a:rPr lang="el-GR" dirty="0" smtClean="0"/>
              <a:t>Παίρνει πληροφορίες από τον ασθενή για προηγούμενες εμπειρίες παρακέντησης.</a:t>
            </a:r>
          </a:p>
          <a:p>
            <a:r>
              <a:rPr lang="el-GR" dirty="0" smtClean="0"/>
              <a:t>Επαληθεύει τα στοιχεία του ασθενή.</a:t>
            </a:r>
          </a:p>
          <a:p>
            <a:r>
              <a:rPr lang="el-GR" dirty="0" smtClean="0"/>
              <a:t>Ελέγχει πριν την αιμοληψία όλο το απαραίτητο υλικό.</a:t>
            </a:r>
          </a:p>
          <a:p>
            <a:r>
              <a:rPr lang="el-GR" dirty="0" smtClean="0"/>
              <a:t>Καλό πλύσιμο των χεριών πριν και μετά από κάθε αιμοληψία.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38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Λήψη τριχοειδικού αίματος </a:t>
            </a:r>
            <a:r>
              <a:rPr lang="el-GR" sz="3200" b="0" dirty="0" smtClean="0"/>
              <a:t>1/4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/>
          <a:lstStyle/>
          <a:p>
            <a:r>
              <a:rPr lang="el-GR" dirty="0" smtClean="0"/>
              <a:t>Στα πρόωρα βρέφη.</a:t>
            </a:r>
          </a:p>
          <a:p>
            <a:r>
              <a:rPr lang="el-GR" dirty="0" smtClean="0"/>
              <a:t>Σε νεογνά.</a:t>
            </a:r>
          </a:p>
          <a:p>
            <a:r>
              <a:rPr lang="el-GR" dirty="0" smtClean="0"/>
              <a:t>Σε </a:t>
            </a:r>
            <a:r>
              <a:rPr lang="el-GR" dirty="0" err="1" smtClean="0"/>
              <a:t>μικροεξετάσεις</a:t>
            </a:r>
            <a:r>
              <a:rPr lang="el-GR" dirty="0" smtClean="0"/>
              <a:t> όπως,</a:t>
            </a:r>
          </a:p>
          <a:p>
            <a:pPr lvl="1"/>
            <a:r>
              <a:rPr lang="el-GR" dirty="0" err="1" smtClean="0"/>
              <a:t>Μικροαιματοκρίτης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Υπολογισμός αιμοσφαιρίνης,</a:t>
            </a:r>
          </a:p>
          <a:p>
            <a:pPr lvl="1"/>
            <a:r>
              <a:rPr lang="el-GR" dirty="0" smtClean="0"/>
              <a:t>Επίστρωση αιματολογικού παρασκευάσματος.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08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. «Τεχνικές λήψης βιολογικών </a:t>
            </a:r>
            <a:r>
              <a:rPr lang="el-GR" sz="2000" dirty="0" smtClean="0"/>
              <a:t>υλικών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2:</a:t>
            </a:r>
            <a:r>
              <a:rPr lang="el-GR" sz="2000" dirty="0" smtClean="0"/>
              <a:t> Αίμα».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</a:t>
            </a:r>
            <a:r>
              <a:rPr lang="el-GR">
                <a:solidFill>
                  <a:prstClr val="black"/>
                </a:solidFill>
                <a:latin typeface="Calibri"/>
              </a:rPr>
              <a:t>://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3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Λήψη τριχοειδικού αίματος </a:t>
            </a:r>
            <a:r>
              <a:rPr lang="el-GR" sz="32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/>
          <a:lstStyle/>
          <a:p>
            <a:r>
              <a:rPr lang="el-GR" b="1" dirty="0" smtClean="0"/>
              <a:t>Λαμβάνεται από 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Τα ακροδάχτυλα,</a:t>
            </a:r>
          </a:p>
          <a:p>
            <a:pPr lvl="1"/>
            <a:r>
              <a:rPr lang="el-GR" dirty="0" smtClean="0"/>
              <a:t>Τους λοβούς των αυτιών και </a:t>
            </a:r>
          </a:p>
          <a:p>
            <a:pPr lvl="1"/>
            <a:r>
              <a:rPr lang="el-GR" dirty="0" smtClean="0"/>
              <a:t>Το μεγάλο δάχτυλο του ποδιού ή τη φτέρνα στα βρέφη.</a:t>
            </a:r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ü"/>
            </a:pPr>
            <a:r>
              <a:rPr lang="el-GR" b="1" dirty="0" smtClean="0"/>
              <a:t>Προσοχή </a:t>
            </a:r>
            <a:r>
              <a:rPr lang="el-GR" dirty="0" smtClean="0"/>
              <a:t>: Δεν συμπιέζεται το σημείο της παρακέντησης για να δώσει αίμα, γιατί μεταβάλλεται η σύσταση του αίματος.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9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Λήψη τριχοειδικού αίματος </a:t>
            </a:r>
            <a:r>
              <a:rPr lang="el-GR" sz="32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5554960" cy="4968552"/>
          </a:xfrm>
        </p:spPr>
        <p:txBody>
          <a:bodyPr/>
          <a:lstStyle/>
          <a:p>
            <a:r>
              <a:rPr lang="el-GR" b="1" dirty="0" smtClean="0"/>
              <a:t>Υλικά για τη λήψη</a:t>
            </a:r>
          </a:p>
          <a:p>
            <a:pPr lvl="1"/>
            <a:r>
              <a:rPr lang="el-GR" dirty="0" smtClean="0"/>
              <a:t>Τριχοειδή με αντιπηκτικό (ηπαρίνη).</a:t>
            </a:r>
          </a:p>
          <a:p>
            <a:pPr lvl="1"/>
            <a:r>
              <a:rPr lang="el-GR" dirty="0" smtClean="0"/>
              <a:t>Γάντια.</a:t>
            </a:r>
          </a:p>
          <a:p>
            <a:pPr lvl="1"/>
            <a:r>
              <a:rPr lang="el-GR" dirty="0" smtClean="0"/>
              <a:t>Βαμβάκι.</a:t>
            </a:r>
          </a:p>
          <a:p>
            <a:pPr lvl="1"/>
            <a:r>
              <a:rPr lang="el-GR" dirty="0" smtClean="0"/>
              <a:t>Αλκοόλη 95</a:t>
            </a:r>
            <a:r>
              <a:rPr lang="el-GR" baseline="30000" dirty="0" smtClean="0"/>
              <a:t>ο</a:t>
            </a:r>
            <a:r>
              <a:rPr lang="el-GR" dirty="0" smtClean="0"/>
              <a:t>.</a:t>
            </a:r>
          </a:p>
          <a:p>
            <a:pPr lvl="1"/>
            <a:r>
              <a:rPr lang="el-GR" dirty="0" err="1" smtClean="0"/>
              <a:t>Λογχίδια</a:t>
            </a:r>
            <a:r>
              <a:rPr lang="el-GR" dirty="0" smtClean="0"/>
              <a:t> ή αποστειρωμένες βελόνες.</a:t>
            </a:r>
            <a:endParaRPr lang="el-GR" dirty="0"/>
          </a:p>
        </p:txBody>
      </p:sp>
      <p:pic>
        <p:nvPicPr>
          <p:cNvPr id="5" name="Picture 7" descr="λογχίδι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056567"/>
            <a:ext cx="2583435" cy="20367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γάντια, βαμβάκι, αλκοόλη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565871" cy="2186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2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Λήψη τριχοειδικού αίματος </a:t>
            </a:r>
            <a:r>
              <a:rPr lang="el-GR" sz="32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9" y="1196752"/>
            <a:ext cx="3096343" cy="5328592"/>
          </a:xfrm>
        </p:spPr>
        <p:txBody>
          <a:bodyPr>
            <a:normAutofit/>
          </a:bodyPr>
          <a:lstStyle/>
          <a:p>
            <a:r>
              <a:rPr lang="el-GR" b="1" dirty="0" smtClean="0"/>
              <a:t>Τεχνική</a:t>
            </a:r>
          </a:p>
          <a:p>
            <a:pPr marL="360000" indent="-360000">
              <a:buFont typeface="+mj-lt"/>
              <a:buAutoNum type="arabicPeriod"/>
            </a:pPr>
            <a:r>
              <a:rPr lang="el-GR" sz="2200" dirty="0" smtClean="0"/>
              <a:t>Νύξη δαχτύλου ύστερα από αντισηψία.</a:t>
            </a:r>
          </a:p>
          <a:p>
            <a:pPr marL="360000" indent="-360000">
              <a:buFont typeface="+mj-lt"/>
              <a:buAutoNum type="arabicPeriod"/>
            </a:pPr>
            <a:r>
              <a:rPr lang="el-GR" sz="2200" dirty="0" smtClean="0"/>
              <a:t>Απόρριψη της πρώτης σταγόνας αίματος.</a:t>
            </a:r>
          </a:p>
          <a:p>
            <a:pPr marL="360000" indent="-360000">
              <a:buFont typeface="+mj-lt"/>
              <a:buAutoNum type="arabicPeriod"/>
            </a:pPr>
            <a:r>
              <a:rPr lang="el-GR" sz="2200" dirty="0" smtClean="0"/>
              <a:t>Εμφάνιση σταγόνας αίματος.</a:t>
            </a:r>
          </a:p>
          <a:p>
            <a:pPr marL="360000" indent="-360000">
              <a:buFont typeface="+mj-lt"/>
              <a:buAutoNum type="arabicPeriod"/>
            </a:pPr>
            <a:r>
              <a:rPr lang="el-GR" sz="2200" dirty="0" smtClean="0"/>
              <a:t>Συλλογή της σε τριχοειδές σωληνάριο με αντιπηκτικό.</a:t>
            </a:r>
            <a:endParaRPr lang="el-GR" sz="2200" dirty="0"/>
          </a:p>
        </p:txBody>
      </p:sp>
      <p:grpSp>
        <p:nvGrpSpPr>
          <p:cNvPr id="13" name="Ομάδα 12" descr="Νύξη δαχτύλου "/>
          <p:cNvGrpSpPr/>
          <p:nvPr/>
        </p:nvGrpSpPr>
        <p:grpSpPr>
          <a:xfrm>
            <a:off x="3748063" y="1340768"/>
            <a:ext cx="2616200" cy="2406067"/>
            <a:chOff x="3748063" y="1340768"/>
            <a:chExt cx="2616200" cy="2406067"/>
          </a:xfrm>
        </p:grpSpPr>
        <p:pic>
          <p:nvPicPr>
            <p:cNvPr id="5" name="Picture 8" descr="Νύξη δαχτύλου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063" y="1340768"/>
              <a:ext cx="2616200" cy="2057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899710" y="340828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1</a:t>
              </a:r>
              <a:endParaRPr lang="el-GR" sz="1600" dirty="0">
                <a:latin typeface="+mn-lt"/>
              </a:endParaRPr>
            </a:p>
          </p:txBody>
        </p:sp>
      </p:grpSp>
      <p:grpSp>
        <p:nvGrpSpPr>
          <p:cNvPr id="14" name="Ομάδα 13" descr="Απόρριψη της πρώτης σταγόνας αίματος"/>
          <p:cNvGrpSpPr/>
          <p:nvPr/>
        </p:nvGrpSpPr>
        <p:grpSpPr>
          <a:xfrm>
            <a:off x="6479025" y="1340768"/>
            <a:ext cx="2598737" cy="2406067"/>
            <a:chOff x="6479025" y="1340768"/>
            <a:chExt cx="2598737" cy="2406067"/>
          </a:xfrm>
        </p:grpSpPr>
        <p:pic>
          <p:nvPicPr>
            <p:cNvPr id="6" name="Picture 9" descr="Απόρριψη της πρώτης σταγόνας αίματος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025" y="1340768"/>
              <a:ext cx="2598737" cy="2057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621940" y="340828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2</a:t>
              </a:r>
              <a:endParaRPr lang="el-GR" sz="1600" dirty="0">
                <a:latin typeface="+mn-lt"/>
              </a:endParaRPr>
            </a:p>
          </p:txBody>
        </p:sp>
      </p:grpSp>
      <p:grpSp>
        <p:nvGrpSpPr>
          <p:cNvPr id="16" name="Ομάδα 15" descr="Εμφάνιση σταγόνας αίματος"/>
          <p:cNvGrpSpPr/>
          <p:nvPr/>
        </p:nvGrpSpPr>
        <p:grpSpPr>
          <a:xfrm>
            <a:off x="3781400" y="4079553"/>
            <a:ext cx="2590800" cy="2352297"/>
            <a:chOff x="3781400" y="4079553"/>
            <a:chExt cx="2590800" cy="2352297"/>
          </a:xfrm>
        </p:grpSpPr>
        <p:pic>
          <p:nvPicPr>
            <p:cNvPr id="7" name="Picture 10" descr="Εμφάνιση σταγόνας αίματος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400" y="4079553"/>
              <a:ext cx="2590800" cy="1997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920347" y="609329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3</a:t>
              </a:r>
              <a:endParaRPr lang="el-GR" sz="1600" dirty="0">
                <a:latin typeface="+mn-lt"/>
              </a:endParaRPr>
            </a:p>
          </p:txBody>
        </p:sp>
      </p:grpSp>
      <p:grpSp>
        <p:nvGrpSpPr>
          <p:cNvPr id="15" name="Ομάδα 14" descr="Συλλογή της σταγόνας αίματος σε τριχοειδές σωληνάριο με αντιπηκτικό"/>
          <p:cNvGrpSpPr/>
          <p:nvPr/>
        </p:nvGrpSpPr>
        <p:grpSpPr>
          <a:xfrm>
            <a:off x="6486962" y="4062883"/>
            <a:ext cx="2590800" cy="2368967"/>
            <a:chOff x="6486962" y="4062883"/>
            <a:chExt cx="2590800" cy="2368967"/>
          </a:xfrm>
        </p:grpSpPr>
        <p:pic>
          <p:nvPicPr>
            <p:cNvPr id="8" name="Picture 11" descr="Συλλογή της σταγόνας αίματος σε τριχοειδές σωληνάριο με αντιπηκτικό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962" y="4062883"/>
              <a:ext cx="2590800" cy="20304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625909" y="609329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4</a:t>
              </a:r>
              <a:endParaRPr lang="el-GR" sz="1600" dirty="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72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Λήψη φλεβικού αίματος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r>
              <a:rPr lang="el-GR" b="1" dirty="0" smtClean="0"/>
              <a:t>Δομή του φλεβικού συστήματος 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Ελαστικός και ο μυϊκός χιτώνας.</a:t>
            </a:r>
          </a:p>
          <a:p>
            <a:pPr lvl="1"/>
            <a:r>
              <a:rPr lang="el-GR" dirty="0" smtClean="0"/>
              <a:t>Έσω χιτώνας, αποτελείται από ενδοθήλιο.</a:t>
            </a:r>
          </a:p>
          <a:p>
            <a:pPr lvl="1"/>
            <a:r>
              <a:rPr lang="el-GR" dirty="0" smtClean="0"/>
              <a:t>Μέσος χιτώνας, είναι λεπτός.</a:t>
            </a:r>
          </a:p>
          <a:p>
            <a:pPr lvl="1"/>
            <a:r>
              <a:rPr lang="el-GR" dirty="0" smtClean="0"/>
              <a:t>Έξω χιτώνας, είναι η μεγαλύτερη στιβάδα του αγγειακού τοιχώματος.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 </a:t>
            </a:r>
            <a:r>
              <a:rPr lang="el-GR" b="1" dirty="0" smtClean="0"/>
              <a:t>Γνώση </a:t>
            </a:r>
            <a:r>
              <a:rPr lang="el-GR" dirty="0" smtClean="0"/>
              <a:t>ανατομίας</a:t>
            </a:r>
            <a:r>
              <a:rPr lang="el-GR" dirty="0"/>
              <a:t> </a:t>
            </a:r>
            <a:r>
              <a:rPr lang="el-GR" dirty="0" smtClean="0"/>
              <a:t>και φυσιολογίας του κυκλοφορικού συστήματος, καθώς και ανατομίας φλεβών, απαιτείται για επιλογή κατάλληλου υλικού και σημείου λήψης.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17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φλέβας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/>
          <a:lstStyle/>
          <a:p>
            <a:r>
              <a:rPr lang="el-GR" dirty="0" smtClean="0"/>
              <a:t>Οι φλέβες των άνω άκρων προτιμώνται από τις φλέβες των κάτω άκρων, είναι περισσότερες, με λιγότερες επιπλοκές και πιο εύχρηστες.</a:t>
            </a:r>
          </a:p>
          <a:p>
            <a:r>
              <a:rPr lang="el-GR" dirty="0" smtClean="0"/>
              <a:t>Εντοπισμός με οπτική παρατήρηση και ψηλάφηση.</a:t>
            </a:r>
          </a:p>
          <a:p>
            <a:r>
              <a:rPr lang="el-GR" dirty="0" smtClean="0"/>
              <a:t>Φλέβες που βρίσκονται σε σημείο που εμφανίζεται μόλυνση, αιμάτωμα ή φλεβίτιδα δεν επιλέγονται.</a:t>
            </a:r>
          </a:p>
          <a:p>
            <a:r>
              <a:rPr lang="el-GR" dirty="0" smtClean="0"/>
              <a:t>Οίδημα, αποφεύγεται η παρακέντηση.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8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Επιλογή φλέβας </a:t>
            </a:r>
            <a:r>
              <a:rPr lang="el-GR" sz="32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/>
          <a:lstStyle/>
          <a:p>
            <a:r>
              <a:rPr lang="el-GR" dirty="0" smtClean="0"/>
              <a:t>Συνδυασμός ψηλάφησης και οπτικής ανίχνευσης διακρίνει μεταξύ φλέβας αρτηρίας ή τένοντα.</a:t>
            </a:r>
          </a:p>
          <a:p>
            <a:r>
              <a:rPr lang="el-GR" dirty="0" smtClean="0"/>
              <a:t>Ψηλάφηση πάντα με τα ίδια δάχτυλα.</a:t>
            </a:r>
          </a:p>
          <a:p>
            <a:r>
              <a:rPr lang="el-GR" dirty="0" smtClean="0"/>
              <a:t>Δεν χρησιμοποιείται ο αντίχειρας, δεν είναι τόσο ευαίσθητος και έχει σφυγμό.</a:t>
            </a:r>
          </a:p>
          <a:p>
            <a:r>
              <a:rPr lang="el-GR" dirty="0" smtClean="0"/>
              <a:t>Αποφεύγονται </a:t>
            </a:r>
            <a:r>
              <a:rPr lang="el-GR" dirty="0" err="1" smtClean="0"/>
              <a:t>θρομβωμένες</a:t>
            </a:r>
            <a:r>
              <a:rPr lang="el-GR" dirty="0" smtClean="0"/>
              <a:t> φλέβες, ταλαιπωρημένες, που εμφανίζουν ερυθρότητα, εύθραυστες ή διευρυμένες.</a:t>
            </a:r>
          </a:p>
          <a:p>
            <a:r>
              <a:rPr lang="el-GR" dirty="0" smtClean="0"/>
              <a:t>Αποφεύγονται φλέβες που εντοπίζονται στην εσωτερική επιφάνεια καρπού.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9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1">
  <a:themeElements>
    <a:clrScheme name="Προσαρμοσμένο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OC_template1</Template>
  <TotalTime>344</TotalTime>
  <Words>1703</Words>
  <Application>Microsoft Office PowerPoint</Application>
  <PresentationFormat>Προβολή στην οθόνη (4:3)</PresentationFormat>
  <Paragraphs>250</Paragraphs>
  <Slides>35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OC_template1</vt:lpstr>
      <vt:lpstr>1_OC_template_updated</vt:lpstr>
      <vt:lpstr>2_OC_template_updated</vt:lpstr>
      <vt:lpstr>OC_template_updated</vt:lpstr>
      <vt:lpstr>Τεχνικές Λήψης Βιολογικών Υλικών (Θ)</vt:lpstr>
      <vt:lpstr>Σύσταση του αίματος</vt:lpstr>
      <vt:lpstr>Λήψη τριχοειδικού αίματος 1/4</vt:lpstr>
      <vt:lpstr>Λήψη τριχοειδικού αίματος 2/4</vt:lpstr>
      <vt:lpstr>Λήψη τριχοειδικού αίματος 3/4</vt:lpstr>
      <vt:lpstr>Λήψη τριχοειδικού αίματος 4/4</vt:lpstr>
      <vt:lpstr>Λήψη φλεβικού αίματος</vt:lpstr>
      <vt:lpstr>Επιλογή φλέβας 1/2</vt:lpstr>
      <vt:lpstr>Επιλογή φλέβας 2/2</vt:lpstr>
      <vt:lpstr>Σημεία δυσκολίας</vt:lpstr>
      <vt:lpstr>Επιφανειακές φλέβες</vt:lpstr>
      <vt:lpstr>Βαθιές φλέβες</vt:lpstr>
      <vt:lpstr>Περίδεση – Περιχειρίδες 1/2</vt:lpstr>
      <vt:lpstr>Περίδεση – Περιχειρίδες 2/2</vt:lpstr>
      <vt:lpstr>Τρόποι φλεβοπαρακέντησης</vt:lpstr>
      <vt:lpstr>Υλικά αιμοληψίας</vt:lpstr>
      <vt:lpstr>Αίθουσα αιμοληψίας</vt:lpstr>
      <vt:lpstr>Επιλογή σωληναρίου</vt:lpstr>
      <vt:lpstr>Τεχνική αιμοληψίας 1/6</vt:lpstr>
      <vt:lpstr>Τεχνική αιμοληψίας 2/6</vt:lpstr>
      <vt:lpstr>Τεχνική αιμοληψίας 3/6</vt:lpstr>
      <vt:lpstr>Τεχνική αιμοληψίας 4/6</vt:lpstr>
      <vt:lpstr>Τεχνική αιμοληψίας 5/6</vt:lpstr>
      <vt:lpstr>Τεχνική αιμοληψίας 6/6</vt:lpstr>
      <vt:lpstr>Στάδια αιμοληψίας με σύριγγα</vt:lpstr>
      <vt:lpstr>Στάδια αιμοληψίας με κλειστό κύκλωμα (Vacutainer)</vt:lpstr>
      <vt:lpstr>Στάδια αιμοληψίας με πεταλούδα</vt:lpstr>
      <vt:lpstr>Τα βήματα της επιτυχίας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</dc:title>
  <dc:creator>opencourses@teiath.gr</dc:creator>
  <cp:lastModifiedBy>natasakar new</cp:lastModifiedBy>
  <cp:revision>47</cp:revision>
  <dcterms:created xsi:type="dcterms:W3CDTF">2014-05-13T08:30:51Z</dcterms:created>
  <dcterms:modified xsi:type="dcterms:W3CDTF">2015-02-27T14:28:02Z</dcterms:modified>
</cp:coreProperties>
</file>