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0"/>
  </p:notesMasterIdLst>
  <p:handoutMasterIdLst>
    <p:handoutMasterId r:id="rId21"/>
  </p:handoutMasterIdLst>
  <p:sldIdLst>
    <p:sldId id="256" r:id="rId4"/>
    <p:sldId id="269" r:id="rId5"/>
    <p:sldId id="270" r:id="rId6"/>
    <p:sldId id="271" r:id="rId7"/>
    <p:sldId id="272" r:id="rId8"/>
    <p:sldId id="273" r:id="rId9"/>
    <p:sldId id="274" r:id="rId10"/>
    <p:sldId id="275" r:id="rId11"/>
    <p:sldId id="276" r:id="rId12"/>
    <p:sldId id="257" r:id="rId13"/>
    <p:sldId id="262" r:id="rId14"/>
    <p:sldId id="264" r:id="rId15"/>
    <p:sldId id="267" r:id="rId16"/>
    <p:sldId id="268"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70883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30538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5575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4365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6951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255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1055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86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47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810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5611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7917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94278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17816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447667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330533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72263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40295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531598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5422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53228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1083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12167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366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10849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r>
              <a:rPr lang="el-GR" sz="4000" b="1" dirty="0" smtClean="0">
                <a:solidFill>
                  <a:schemeClr val="tx1"/>
                </a:solidFill>
                <a:latin typeface="+mn-lt"/>
              </a:rPr>
              <a:t> (Ε) </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2348681"/>
          </a:xfrm>
        </p:spPr>
        <p:txBody>
          <a:bodyPr>
            <a:normAutofit/>
          </a:bodyPr>
          <a:lstStyle/>
          <a:p>
            <a:pPr>
              <a:spcBef>
                <a:spcPts val="0"/>
              </a:spcBef>
              <a:spcAft>
                <a:spcPts val="1800"/>
              </a:spcAft>
            </a:pPr>
            <a:r>
              <a:rPr lang="el-GR" sz="2600" b="1" dirty="0" smtClean="0"/>
              <a:t>Ενότητα </a:t>
            </a:r>
            <a:r>
              <a:rPr lang="en-US" sz="2600" b="1" dirty="0" smtClean="0"/>
              <a:t>6.7</a:t>
            </a:r>
            <a:r>
              <a:rPr lang="el-GR" sz="2600" dirty="0" smtClean="0"/>
              <a:t>:</a:t>
            </a:r>
            <a:r>
              <a:rPr lang="en-US" sz="2600" dirty="0" smtClean="0"/>
              <a:t> </a:t>
            </a:r>
            <a:r>
              <a:rPr lang="el-GR" sz="2600" dirty="0"/>
              <a:t>Χάραξη Καμπύλης </a:t>
            </a:r>
            <a:r>
              <a:rPr lang="el-GR" sz="2600" dirty="0" err="1"/>
              <a:t>Σιμότητας</a:t>
            </a:r>
            <a:r>
              <a:rPr lang="el-GR" sz="2600" dirty="0"/>
              <a:t> (καμπυλότητα καταστρώματος ως προς το </a:t>
            </a:r>
            <a:r>
              <a:rPr lang="el-GR" sz="2600" dirty="0" smtClean="0"/>
              <a:t>διάμηκες</a:t>
            </a:r>
            <a:r>
              <a:rPr lang="el-GR" sz="2600" dirty="0"/>
              <a:t>)</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smtClean="0"/>
              <a:t>casd</a:t>
            </a:r>
            <a:r>
              <a:rPr lang="en-US" sz="2000" dirty="0" smtClean="0"/>
              <a:t> (</a:t>
            </a:r>
            <a:r>
              <a:rPr lang="el-GR" sz="2000" dirty="0" smtClean="0"/>
              <a:t>Ε). Ενότητα </a:t>
            </a:r>
            <a:r>
              <a:rPr lang="en-US" sz="2000" dirty="0" smtClean="0"/>
              <a:t>6.7: </a:t>
            </a:r>
            <a:r>
              <a:rPr lang="el-GR" sz="2000" dirty="0"/>
              <a:t>Χάραξη Καμπύλης </a:t>
            </a:r>
            <a:r>
              <a:rPr lang="el-GR" sz="2000" dirty="0" err="1"/>
              <a:t>Σιμότητας</a:t>
            </a:r>
            <a:r>
              <a:rPr lang="el-GR" sz="2000" dirty="0"/>
              <a:t> (καμπυλότητα καταστρώματος ως προς το διάμηκες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0638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smtClean="0"/>
              <a:t>Καμπύλη </a:t>
            </a:r>
            <a:r>
              <a:rPr lang="el-GR" dirty="0" err="1" smtClean="0"/>
              <a:t>σιμότητας</a:t>
            </a:r>
            <a:r>
              <a:rPr lang="el-GR" dirty="0" smtClean="0"/>
              <a:t> – καμπύλη κυρτότητας – καμπύλη καταστρώματος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pic>
        <p:nvPicPr>
          <p:cNvPr id="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2369034"/>
            <a:ext cx="7209524" cy="307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397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Ονοματολογία εγκάρσιας τομής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056910"/>
            <a:ext cx="821351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427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Καμπύλη </a:t>
            </a:r>
            <a:r>
              <a:rPr lang="el-GR" dirty="0" err="1" smtClean="0"/>
              <a:t>σιμότητας</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0" indent="0">
              <a:spcBef>
                <a:spcPts val="1800"/>
              </a:spcBef>
              <a:buNone/>
            </a:pPr>
            <a:r>
              <a:rPr lang="el-GR" sz="2400" dirty="0"/>
              <a:t>Είναι η καμπύλη που προκύπτει από την προβολή της ακμής του κυρίου καταστρώματος στην πλευρά, στο διάμηκες επίπεδο συμμετρίας</a:t>
            </a:r>
            <a:r>
              <a:rPr lang="el-GR" sz="2400" dirty="0" smtClean="0"/>
              <a:t>.</a:t>
            </a:r>
            <a:endParaRPr lang="el-GR" sz="2400" dirty="0"/>
          </a:p>
          <a:p>
            <a:pPr marL="0" indent="0">
              <a:spcBef>
                <a:spcPts val="1800"/>
              </a:spcBef>
              <a:buNone/>
            </a:pPr>
            <a:r>
              <a:rPr lang="el-GR" sz="2400" dirty="0"/>
              <a:t>Η καμπύλη αυτή παριστάνει καμπυλότητα προς τα άνω, και θεωρείται  κανονική εάν αποτελείται από δυο τμήματα παραβολής με κοινή  κορυφή στην μεσαία κάθετο (κάθετος στο μέσον του μήκους μεταξύ καθέτων</a:t>
            </a:r>
            <a:r>
              <a:rPr lang="el-GR" sz="2400" dirty="0" smtClean="0"/>
              <a:t>).</a:t>
            </a:r>
          </a:p>
          <a:p>
            <a:pPr marL="0" indent="0">
              <a:spcBef>
                <a:spcPts val="1800"/>
              </a:spcBef>
              <a:buNone/>
            </a:pPr>
            <a:r>
              <a:rPr lang="el-GR" sz="2000" dirty="0" smtClean="0"/>
              <a:t>(</a:t>
            </a:r>
            <a:r>
              <a:rPr lang="el-GR" sz="2000" dirty="0"/>
              <a:t>ΚΑΝΟΝΙΚΗ ΣΙΜΟΤΗΤΑ ΚΑΤΑΣΤΡΩΜΑΤΟΣ σύμφωνα με τους κανονισμούς της Διεθνούς Σύμβασης Γραμμής Φορτώσεως 1966).</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72228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Καμπύλη </a:t>
            </a:r>
            <a:r>
              <a:rPr lang="el-GR" dirty="0" err="1"/>
              <a:t>σιμότητας</a:t>
            </a:r>
            <a:r>
              <a:rPr lang="el-GR" dirty="0"/>
              <a:t> </a:t>
            </a:r>
            <a:r>
              <a:rPr lang="el-GR" sz="32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8710239" cy="332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786690"/>
            <a:ext cx="8136904" cy="1569660"/>
          </a:xfrm>
          <a:prstGeom prst="rect">
            <a:avLst/>
          </a:prstGeom>
          <a:noFill/>
        </p:spPr>
        <p:txBody>
          <a:bodyPr wrap="square" rtlCol="0">
            <a:spAutoFit/>
          </a:bodyPr>
          <a:lstStyle/>
          <a:p>
            <a:r>
              <a:rPr lang="el-GR" sz="2400" dirty="0">
                <a:solidFill>
                  <a:prstClr val="black"/>
                </a:solidFill>
                <a:latin typeface="Calibri"/>
              </a:rPr>
              <a:t>Οι τεταγμένες ως προς την οριζόντια </a:t>
            </a:r>
            <a:r>
              <a:rPr lang="el-GR" sz="2400" dirty="0" smtClean="0">
                <a:solidFill>
                  <a:prstClr val="black"/>
                </a:solidFill>
                <a:latin typeface="Calibri"/>
              </a:rPr>
              <a:t>ευθεία , </a:t>
            </a:r>
            <a:r>
              <a:rPr lang="el-GR" sz="2400" dirty="0">
                <a:solidFill>
                  <a:prstClr val="black"/>
                </a:solidFill>
                <a:latin typeface="Calibri"/>
              </a:rPr>
              <a:t>εφαπτομένη στην καμπύλη </a:t>
            </a:r>
            <a:r>
              <a:rPr lang="el-GR" sz="2400" dirty="0" err="1">
                <a:solidFill>
                  <a:prstClr val="black"/>
                </a:solidFill>
                <a:latin typeface="Calibri"/>
              </a:rPr>
              <a:t>σιμότητας</a:t>
            </a:r>
            <a:r>
              <a:rPr lang="el-GR" sz="2400" dirty="0">
                <a:solidFill>
                  <a:prstClr val="black"/>
                </a:solidFill>
                <a:latin typeface="Calibri"/>
              </a:rPr>
              <a:t> στο χαμηλότερο σημείο, αποτελούν τα ύψη της καμπύλης </a:t>
            </a:r>
            <a:r>
              <a:rPr lang="el-GR" sz="2400" dirty="0" err="1">
                <a:solidFill>
                  <a:prstClr val="black"/>
                </a:solidFill>
                <a:latin typeface="Calibri"/>
              </a:rPr>
              <a:t>σιμότητας</a:t>
            </a:r>
            <a:r>
              <a:rPr lang="el-GR" sz="2400" dirty="0">
                <a:solidFill>
                  <a:prstClr val="black"/>
                </a:solidFill>
                <a:latin typeface="Calibri"/>
              </a:rPr>
              <a:t> και δίδονται από τον παρακάτω πίνακα (όπου το μήκος του πλοίου είναι σε μέτρα</a:t>
            </a:r>
            <a:r>
              <a:rPr lang="el-GR" sz="2400" dirty="0" smtClean="0">
                <a:solidFill>
                  <a:prstClr val="black"/>
                </a:solidFill>
                <a:latin typeface="Calibri"/>
              </a:rPr>
              <a:t>). </a:t>
            </a:r>
            <a:endParaRPr lang="el-GR" sz="2400" dirty="0">
              <a:solidFill>
                <a:prstClr val="black"/>
              </a:solidFill>
              <a:latin typeface="Calibri"/>
            </a:endParaRPr>
          </a:p>
        </p:txBody>
      </p:sp>
    </p:spTree>
    <p:extLst>
      <p:ext uri="{BB962C8B-B14F-4D97-AF65-F5344CB8AC3E}">
        <p14:creationId xmlns:p14="http://schemas.microsoft.com/office/powerpoint/2010/main" val="417692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Συντεταγμένες κανονικής </a:t>
            </a:r>
            <a:r>
              <a:rPr lang="el-GR" dirty="0" err="1" smtClean="0"/>
              <a:t>σιμότητας</a:t>
            </a:r>
            <a:r>
              <a:rPr lang="el-GR" dirty="0" smtClean="0"/>
              <a:t> </a:t>
            </a:r>
            <a:r>
              <a:rPr lang="el-GR" sz="3200" b="0" dirty="0" smtClean="0"/>
              <a:t>1</a:t>
            </a:r>
            <a:r>
              <a:rPr lang="en-US" sz="3200" b="0" dirty="0" smtClean="0"/>
              <a:t>/2</a:t>
            </a:r>
            <a:endParaRPr lang="el-GR" sz="3200" dirty="0"/>
          </a:p>
        </p:txBody>
      </p:sp>
      <p:sp>
        <p:nvSpPr>
          <p:cNvPr id="4" name="Θέση αριθμού διαφάνειας 3"/>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963055347"/>
                  </p:ext>
                </p:extLst>
              </p:nvPr>
            </p:nvGraphicFramePr>
            <p:xfrm>
              <a:off x="377280" y="2137372"/>
              <a:ext cx="8568952" cy="4406522"/>
            </p:xfrm>
            <a:graphic>
              <a:graphicData uri="http://schemas.openxmlformats.org/drawingml/2006/table">
                <a:tbl>
                  <a:tblPr firstRow="1" bandRow="1">
                    <a:tableStyleId>{5940675A-B579-460E-94D1-54222C63F5DA}</a:tableStyleId>
                  </a:tblPr>
                  <a:tblGrid>
                    <a:gridCol w="1152128"/>
                    <a:gridCol w="2448272"/>
                    <a:gridCol w="3560171"/>
                    <a:gridCol w="1408381"/>
                  </a:tblGrid>
                  <a:tr h="370840">
                    <a:tc>
                      <a:txBody>
                        <a:bodyPr/>
                        <a:lstStyle/>
                        <a:p>
                          <a:endParaRPr lang="el-GR" dirty="0"/>
                        </a:p>
                      </a:txBody>
                      <a:tcPr/>
                    </a:tc>
                    <a:tc>
                      <a:txBody>
                        <a:bodyPr/>
                        <a:lstStyle/>
                        <a:p>
                          <a:pPr algn="ctr"/>
                          <a:r>
                            <a:rPr lang="el-GR" dirty="0" smtClean="0"/>
                            <a:t>Θέση </a:t>
                          </a:r>
                          <a:endParaRPr lang="el-GR" dirty="0"/>
                        </a:p>
                      </a:txBody>
                      <a:tcPr/>
                    </a:tc>
                    <a:tc>
                      <a:txBody>
                        <a:bodyPr/>
                        <a:lstStyle/>
                        <a:p>
                          <a:pPr algn="ctr"/>
                          <a:r>
                            <a:rPr lang="el-GR" dirty="0" err="1" smtClean="0"/>
                            <a:t>Τεταγμένη</a:t>
                          </a:r>
                          <a:r>
                            <a:rPr lang="el-GR" baseline="0" dirty="0" smtClean="0"/>
                            <a:t> σε χιλιοστά</a:t>
                          </a:r>
                          <a:endParaRPr lang="el-GR" dirty="0"/>
                        </a:p>
                      </a:txBody>
                      <a:tcPr/>
                    </a:tc>
                    <a:tc>
                      <a:txBody>
                        <a:bodyPr/>
                        <a:lstStyle/>
                        <a:p>
                          <a:pPr algn="ctr"/>
                          <a:r>
                            <a:rPr lang="el-GR" dirty="0" smtClean="0"/>
                            <a:t>Συντελεστής </a:t>
                          </a:r>
                          <a:endParaRPr lang="el-GR" dirty="0"/>
                        </a:p>
                      </a:txBody>
                      <a:tcPr/>
                    </a:tc>
                  </a:tr>
                  <a:tr h="370840">
                    <a:tc rowSpan="3">
                      <a:txBody>
                        <a:bodyPr/>
                        <a:lstStyle/>
                        <a:p>
                          <a:pPr algn="ctr"/>
                          <a:r>
                            <a:rPr lang="el-GR" dirty="0" smtClean="0"/>
                            <a:t>Πρυμναίο ήμισυ</a:t>
                          </a:r>
                          <a:endParaRPr lang="el-GR" dirty="0"/>
                        </a:p>
                      </a:txBody>
                      <a:tcPr/>
                    </a:tc>
                    <a:tc>
                      <a:txBody>
                        <a:bodyPr/>
                        <a:lstStyle/>
                        <a:p>
                          <a:r>
                            <a:rPr lang="el-GR" dirty="0" smtClean="0"/>
                            <a:t>Στην πρυμναία κάθετο</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=25</m:t>
                                </m:r>
                                <m:d>
                                  <m:dPr>
                                    <m:ctrlPr>
                                      <a:rPr lang="el-GR" i="1" smtClean="0">
                                        <a:latin typeface="Cambria Math"/>
                                      </a:rPr>
                                    </m:ctrlPr>
                                  </m:dPr>
                                  <m:e>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num>
                                      <m:den>
                                        <m:r>
                                          <a:rPr lang="en-US" b="0" i="1" smtClean="0">
                                            <a:latin typeface="Cambria Math" panose="02040503050406030204" pitchFamily="18" charset="0"/>
                                          </a:rPr>
                                          <m:t>3</m:t>
                                        </m:r>
                                      </m:den>
                                    </m:f>
                                    <m:r>
                                      <a:rPr lang="en-US" b="0" i="1" smtClean="0">
                                        <a:latin typeface="Cambria Math" panose="02040503050406030204" pitchFamily="18" charset="0"/>
                                      </a:rPr>
                                      <m:t>+10</m:t>
                                    </m:r>
                                  </m:e>
                                </m:d>
                              </m:oMath>
                            </m:oMathPara>
                          </a14:m>
                          <a:endParaRPr lang="el-GR" dirty="0"/>
                        </a:p>
                      </a:txBody>
                      <a:tcPr/>
                    </a:tc>
                    <a:tc>
                      <a:txBody>
                        <a:bodyPr/>
                        <a:lstStyle/>
                        <a:p>
                          <a:r>
                            <a:rPr lang="en-US" b="1" dirty="0" smtClean="0"/>
                            <a:t>1</a:t>
                          </a:r>
                          <a:endParaRPr lang="el-GR" b="1" dirty="0"/>
                        </a:p>
                      </a:txBody>
                      <a:tcPr/>
                    </a:tc>
                  </a:tr>
                  <a:tr h="370840">
                    <a:tc vMerge="1">
                      <a:txBody>
                        <a:bodyPr/>
                        <a:lstStyle/>
                        <a:p>
                          <a:endParaRPr lang="el-GR" dirty="0"/>
                        </a:p>
                      </a:txBody>
                      <a:tcPr/>
                    </a:tc>
                    <a:tc>
                      <a:txBody>
                        <a:bodyPr/>
                        <a:lstStyle/>
                        <a:p>
                          <a:r>
                            <a:rPr lang="el-GR" dirty="0" smtClean="0"/>
                            <a:t>Σε </a:t>
                          </a:r>
                          <a14:m>
                            <m:oMath xmlns:m="http://schemas.openxmlformats.org/officeDocument/2006/math">
                              <m:f>
                                <m:fPr>
                                  <m:ctrlPr>
                                    <a:rPr lang="el-GR" i="1" smtClean="0">
                                      <a:latin typeface="Cambria Math"/>
                                    </a:rPr>
                                  </m:ctrlPr>
                                </m:fPr>
                                <m:num>
                                  <m:r>
                                    <a:rPr lang="el-GR" b="0" i="1" smtClean="0">
                                      <a:latin typeface="Cambria Math" panose="02040503050406030204" pitchFamily="18" charset="0"/>
                                    </a:rPr>
                                    <m:t>1</m:t>
                                  </m:r>
                                </m:num>
                                <m:den>
                                  <m:r>
                                    <a:rPr lang="el-GR" b="0" i="1" smtClean="0">
                                      <a:latin typeface="Cambria Math" panose="02040503050406030204" pitchFamily="18" charset="0"/>
                                    </a:rPr>
                                    <m:t>6</m:t>
                                  </m:r>
                                </m:den>
                              </m:f>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oMath>
                          </a14:m>
                          <a:r>
                            <a:rPr lang="en-US" dirty="0" smtClean="0"/>
                            <a:t> </a:t>
                          </a:r>
                          <a:r>
                            <a:rPr lang="el-GR" dirty="0" smtClean="0"/>
                            <a:t>από</a:t>
                          </a:r>
                          <a:r>
                            <a:rPr lang="el-GR" baseline="0" dirty="0" smtClean="0"/>
                            <a:t> την </a:t>
                          </a:r>
                          <a:r>
                            <a:rPr lang="en-US" baseline="0" dirty="0" smtClean="0"/>
                            <a:t>AP</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=11,1</m:t>
                                </m:r>
                                <m:d>
                                  <m:dPr>
                                    <m:ctrlPr>
                                      <a:rPr lang="el-GR" i="1" smtClean="0">
                                        <a:latin typeface="Cambria Math"/>
                                      </a:rPr>
                                    </m:ctrlPr>
                                  </m:dPr>
                                  <m:e>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num>
                                      <m:den>
                                        <m:r>
                                          <a:rPr lang="en-US" b="0" i="1" smtClean="0">
                                            <a:latin typeface="Cambria Math" panose="02040503050406030204" pitchFamily="18" charset="0"/>
                                          </a:rPr>
                                          <m:t>3</m:t>
                                        </m:r>
                                      </m:den>
                                    </m:f>
                                    <m:r>
                                      <a:rPr lang="en-US" b="0" i="1" smtClean="0">
                                        <a:latin typeface="Cambria Math" panose="02040503050406030204" pitchFamily="18" charset="0"/>
                                      </a:rPr>
                                      <m:t>+10</m:t>
                                    </m:r>
                                  </m:e>
                                </m:d>
                              </m:oMath>
                            </m:oMathPara>
                          </a14:m>
                          <a:endParaRPr lang="el-GR" dirty="0"/>
                        </a:p>
                      </a:txBody>
                      <a:tcPr/>
                    </a:tc>
                    <a:tc>
                      <a:txBody>
                        <a:bodyPr/>
                        <a:lstStyle/>
                        <a:p>
                          <a:r>
                            <a:rPr lang="en-US" b="1" dirty="0" smtClean="0"/>
                            <a:t>3</a:t>
                          </a:r>
                          <a:endParaRPr lang="el-GR" b="1" dirty="0"/>
                        </a:p>
                      </a:txBody>
                      <a:tcPr/>
                    </a:tc>
                  </a:tr>
                  <a:tr h="370840">
                    <a:tc vMerge="1">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Σε </a:t>
                          </a:r>
                          <a14:m>
                            <m:oMath xmlns:m="http://schemas.openxmlformats.org/officeDocument/2006/math">
                              <m:f>
                                <m:fPr>
                                  <m:ctrlPr>
                                    <a:rPr lang="el-GR" i="1" smtClean="0">
                                      <a:latin typeface="Cambria Math"/>
                                    </a:rPr>
                                  </m:ctrlPr>
                                </m:fPr>
                                <m:num>
                                  <m:r>
                                    <a:rPr lang="el-GR"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oMath>
                          </a14:m>
                          <a:r>
                            <a:rPr lang="en-US" dirty="0" smtClean="0"/>
                            <a:t> </a:t>
                          </a:r>
                          <a:r>
                            <a:rPr lang="el-GR" dirty="0" smtClean="0"/>
                            <a:t>από</a:t>
                          </a:r>
                          <a:r>
                            <a:rPr lang="el-GR" baseline="0" dirty="0" smtClean="0"/>
                            <a:t> την </a:t>
                          </a:r>
                          <a:r>
                            <a:rPr lang="en-US" baseline="0" dirty="0" smtClean="0"/>
                            <a:t>AP</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3</m:t>
                                    </m:r>
                                  </m:sub>
                                </m:sSub>
                                <m:r>
                                  <a:rPr lang="en-US" b="0" i="1" smtClean="0">
                                    <a:latin typeface="Cambria Math" panose="02040503050406030204" pitchFamily="18" charset="0"/>
                                  </a:rPr>
                                  <m:t>=2,8</m:t>
                                </m:r>
                                <m:d>
                                  <m:dPr>
                                    <m:ctrlPr>
                                      <a:rPr lang="el-GR" i="1" smtClean="0">
                                        <a:latin typeface="Cambria Math"/>
                                      </a:rPr>
                                    </m:ctrlPr>
                                  </m:dPr>
                                  <m:e>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num>
                                      <m:den>
                                        <m:r>
                                          <a:rPr lang="en-US" b="0" i="1" smtClean="0">
                                            <a:latin typeface="Cambria Math" panose="02040503050406030204" pitchFamily="18" charset="0"/>
                                          </a:rPr>
                                          <m:t>3</m:t>
                                        </m:r>
                                      </m:den>
                                    </m:f>
                                    <m:r>
                                      <a:rPr lang="en-US" b="0" i="1" smtClean="0">
                                        <a:latin typeface="Cambria Math" panose="02040503050406030204" pitchFamily="18" charset="0"/>
                                      </a:rPr>
                                      <m:t>+10</m:t>
                                    </m:r>
                                  </m:e>
                                </m:d>
                              </m:oMath>
                            </m:oMathPara>
                          </a14:m>
                          <a:endParaRPr lang="el-GR" dirty="0"/>
                        </a:p>
                      </a:txBody>
                      <a:tcPr/>
                    </a:tc>
                    <a:tc>
                      <a:txBody>
                        <a:bodyPr/>
                        <a:lstStyle/>
                        <a:p>
                          <a:r>
                            <a:rPr lang="en-US" b="1" dirty="0" smtClean="0"/>
                            <a:t>3</a:t>
                          </a:r>
                          <a:endParaRPr lang="el-GR" b="1" dirty="0"/>
                        </a:p>
                      </a:txBody>
                      <a:tcPr/>
                    </a:tc>
                  </a:tr>
                  <a:tr h="370840">
                    <a:tc>
                      <a:txBody>
                        <a:bodyPr/>
                        <a:lstStyle/>
                        <a:p>
                          <a:pPr algn="ctr"/>
                          <a:endParaRPr lang="el-GR" dirty="0"/>
                        </a:p>
                      </a:txBody>
                      <a:tcPr/>
                    </a:tc>
                    <a:tc>
                      <a:txBody>
                        <a:bodyPr/>
                        <a:lstStyle/>
                        <a:p>
                          <a:r>
                            <a:rPr lang="el-GR" dirty="0" smtClean="0"/>
                            <a:t>Στη μεσαία κάθετο</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4</m:t>
                                    </m:r>
                                  </m:sub>
                                </m:sSub>
                                <m:r>
                                  <a:rPr lang="en-US" b="0" i="1" smtClean="0">
                                    <a:latin typeface="Cambria Math" panose="02040503050406030204" pitchFamily="18" charset="0"/>
                                  </a:rPr>
                                  <m:t>=0</m:t>
                                </m:r>
                              </m:oMath>
                            </m:oMathPara>
                          </a14:m>
                          <a:endParaRPr lang="el-GR" dirty="0"/>
                        </a:p>
                      </a:txBody>
                      <a:tcPr/>
                    </a:tc>
                    <a:tc>
                      <a:txBody>
                        <a:bodyPr/>
                        <a:lstStyle/>
                        <a:p>
                          <a:r>
                            <a:rPr lang="en-US" b="1" dirty="0" smtClean="0"/>
                            <a:t>1</a:t>
                          </a:r>
                          <a:endParaRPr lang="el-GR" b="1" dirty="0"/>
                        </a:p>
                      </a:txBody>
                      <a:tcPr/>
                    </a:tc>
                  </a:tr>
                  <a:tr h="370840">
                    <a:tc rowSpan="3">
                      <a:txBody>
                        <a:bodyPr/>
                        <a:lstStyle/>
                        <a:p>
                          <a:pPr algn="ctr"/>
                          <a:r>
                            <a:rPr lang="el-GR" dirty="0" smtClean="0"/>
                            <a:t>Πρωραίο ήμισυ</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Σε </a:t>
                          </a:r>
                          <a14:m>
                            <m:oMath xmlns:m="http://schemas.openxmlformats.org/officeDocument/2006/math">
                              <m:f>
                                <m:fPr>
                                  <m:ctrlPr>
                                    <a:rPr lang="el-GR" i="1" smtClean="0">
                                      <a:latin typeface="Cambria Math"/>
                                    </a:rPr>
                                  </m:ctrlPr>
                                </m:fPr>
                                <m:num>
                                  <m:r>
                                    <a:rPr lang="el-GR"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oMath>
                          </a14:m>
                          <a:r>
                            <a:rPr lang="en-US" dirty="0" smtClean="0"/>
                            <a:t> </a:t>
                          </a:r>
                          <a:r>
                            <a:rPr lang="el-GR" dirty="0" smtClean="0"/>
                            <a:t>από</a:t>
                          </a:r>
                          <a:r>
                            <a:rPr lang="el-GR" baseline="0" dirty="0" smtClean="0"/>
                            <a:t> την </a:t>
                          </a:r>
                          <a:r>
                            <a:rPr lang="en-US" baseline="0" dirty="0" smtClean="0"/>
                            <a:t>AP</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5</m:t>
                                    </m:r>
                                  </m:sub>
                                </m:sSub>
                                <m:r>
                                  <a:rPr lang="en-US" b="0" i="1" smtClean="0">
                                    <a:latin typeface="Cambria Math" panose="02040503050406030204" pitchFamily="18" charset="0"/>
                                  </a:rPr>
                                  <m:t>=5,6</m:t>
                                </m:r>
                                <m:d>
                                  <m:dPr>
                                    <m:ctrlPr>
                                      <a:rPr lang="el-GR" i="1" smtClean="0">
                                        <a:latin typeface="Cambria Math"/>
                                      </a:rPr>
                                    </m:ctrlPr>
                                  </m:dPr>
                                  <m:e>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num>
                                      <m:den>
                                        <m:r>
                                          <a:rPr lang="en-US" b="0" i="1" smtClean="0">
                                            <a:latin typeface="Cambria Math" panose="02040503050406030204" pitchFamily="18" charset="0"/>
                                          </a:rPr>
                                          <m:t>3</m:t>
                                        </m:r>
                                      </m:den>
                                    </m:f>
                                    <m:r>
                                      <a:rPr lang="en-US" b="0" i="1" smtClean="0">
                                        <a:latin typeface="Cambria Math" panose="02040503050406030204" pitchFamily="18" charset="0"/>
                                      </a:rPr>
                                      <m:t>+10</m:t>
                                    </m:r>
                                  </m:e>
                                </m:d>
                              </m:oMath>
                            </m:oMathPara>
                          </a14:m>
                          <a:endParaRPr lang="el-GR" dirty="0"/>
                        </a:p>
                      </a:txBody>
                      <a:tcPr/>
                    </a:tc>
                    <a:tc>
                      <a:txBody>
                        <a:bodyPr/>
                        <a:lstStyle/>
                        <a:p>
                          <a:r>
                            <a:rPr lang="en-US" b="1" dirty="0" smtClean="0"/>
                            <a:t>3</a:t>
                          </a:r>
                          <a:endParaRPr lang="el-GR" b="1" dirty="0"/>
                        </a:p>
                      </a:txBody>
                      <a:tcPr/>
                    </a:tc>
                  </a:tr>
                  <a:tr h="370840">
                    <a:tc vMerge="1">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Σε </a:t>
                          </a:r>
                          <a14:m>
                            <m:oMath xmlns:m="http://schemas.openxmlformats.org/officeDocument/2006/math">
                              <m:f>
                                <m:fPr>
                                  <m:ctrlPr>
                                    <a:rPr lang="el-GR" i="1" smtClean="0">
                                      <a:latin typeface="Cambria Math"/>
                                    </a:rPr>
                                  </m:ctrlPr>
                                </m:fPr>
                                <m:num>
                                  <m:r>
                                    <a:rPr lang="el-GR" b="0" i="1" smtClean="0">
                                      <a:latin typeface="Cambria Math" panose="02040503050406030204" pitchFamily="18" charset="0"/>
                                    </a:rPr>
                                    <m:t>1</m:t>
                                  </m:r>
                                </m:num>
                                <m:den>
                                  <m:r>
                                    <a:rPr lang="el-GR" b="0" i="1" smtClean="0">
                                      <a:latin typeface="Cambria Math" panose="02040503050406030204" pitchFamily="18" charset="0"/>
                                    </a:rPr>
                                    <m:t>6</m:t>
                                  </m:r>
                                </m:den>
                              </m:f>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oMath>
                          </a14:m>
                          <a:r>
                            <a:rPr lang="en-US" dirty="0" smtClean="0"/>
                            <a:t> </a:t>
                          </a:r>
                          <a:r>
                            <a:rPr lang="el-GR" dirty="0" smtClean="0"/>
                            <a:t>από</a:t>
                          </a:r>
                          <a:r>
                            <a:rPr lang="el-GR" baseline="0" dirty="0" smtClean="0"/>
                            <a:t> την </a:t>
                          </a:r>
                          <a:r>
                            <a:rPr lang="en-US" baseline="0" dirty="0" smtClean="0"/>
                            <a:t>AP</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6</m:t>
                                    </m:r>
                                  </m:sub>
                                </m:sSub>
                                <m:r>
                                  <a:rPr lang="en-US" b="0" i="1" smtClean="0">
                                    <a:latin typeface="Cambria Math" panose="02040503050406030204" pitchFamily="18" charset="0"/>
                                  </a:rPr>
                                  <m:t>=22,2</m:t>
                                </m:r>
                                <m:d>
                                  <m:dPr>
                                    <m:ctrlPr>
                                      <a:rPr lang="el-GR" i="1" smtClean="0">
                                        <a:latin typeface="Cambria Math"/>
                                      </a:rPr>
                                    </m:ctrlPr>
                                  </m:dPr>
                                  <m:e>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num>
                                      <m:den>
                                        <m:r>
                                          <a:rPr lang="en-US" b="0" i="1" smtClean="0">
                                            <a:latin typeface="Cambria Math" panose="02040503050406030204" pitchFamily="18" charset="0"/>
                                          </a:rPr>
                                          <m:t>3</m:t>
                                        </m:r>
                                      </m:den>
                                    </m:f>
                                    <m:r>
                                      <a:rPr lang="en-US" b="0" i="1" smtClean="0">
                                        <a:latin typeface="Cambria Math" panose="02040503050406030204" pitchFamily="18" charset="0"/>
                                      </a:rPr>
                                      <m:t>+10</m:t>
                                    </m:r>
                                  </m:e>
                                </m:d>
                              </m:oMath>
                            </m:oMathPara>
                          </a14:m>
                          <a:endParaRPr lang="el-GR" dirty="0"/>
                        </a:p>
                      </a:txBody>
                      <a:tcPr/>
                    </a:tc>
                    <a:tc>
                      <a:txBody>
                        <a:bodyPr/>
                        <a:lstStyle/>
                        <a:p>
                          <a:r>
                            <a:rPr lang="en-US" b="1" dirty="0" smtClean="0"/>
                            <a:t>3</a:t>
                          </a:r>
                          <a:endParaRPr lang="el-GR" b="1" dirty="0"/>
                        </a:p>
                      </a:txBody>
                      <a:tcPr/>
                    </a:tc>
                  </a:tr>
                  <a:tr h="370840">
                    <a:tc vMerge="1">
                      <a:txBody>
                        <a:bodyPr/>
                        <a:lstStyle/>
                        <a:p>
                          <a:endParaRPr lang="el-GR" dirty="0"/>
                        </a:p>
                      </a:txBody>
                      <a:tcPr/>
                    </a:tc>
                    <a:tc>
                      <a:txBody>
                        <a:bodyPr/>
                        <a:lstStyle/>
                        <a:p>
                          <a:r>
                            <a:rPr lang="el-GR" dirty="0" smtClean="0"/>
                            <a:t>Στην πρυμναί</a:t>
                          </a:r>
                          <a:r>
                            <a:rPr lang="el-GR" baseline="0" dirty="0" smtClean="0"/>
                            <a:t>α κάθετο</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7</m:t>
                                    </m:r>
                                  </m:sub>
                                </m:sSub>
                                <m:r>
                                  <a:rPr lang="en-US" b="0" i="1" smtClean="0">
                                    <a:latin typeface="Cambria Math" panose="02040503050406030204" pitchFamily="18" charset="0"/>
                                  </a:rPr>
                                  <m:t>=50</m:t>
                                </m:r>
                                <m:d>
                                  <m:dPr>
                                    <m:ctrlPr>
                                      <a:rPr lang="el-GR" i="1" smtClean="0">
                                        <a:latin typeface="Cambria Math"/>
                                      </a:rPr>
                                    </m:ctrlPr>
                                  </m:dPr>
                                  <m:e>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𝑃𝑃</m:t>
                                            </m:r>
                                          </m:sub>
                                        </m:sSub>
                                      </m:num>
                                      <m:den>
                                        <m:r>
                                          <a:rPr lang="en-US" b="0" i="1" smtClean="0">
                                            <a:latin typeface="Cambria Math" panose="02040503050406030204" pitchFamily="18" charset="0"/>
                                          </a:rPr>
                                          <m:t>3</m:t>
                                        </m:r>
                                      </m:den>
                                    </m:f>
                                    <m:r>
                                      <a:rPr lang="en-US" b="0" i="1" smtClean="0">
                                        <a:latin typeface="Cambria Math" panose="02040503050406030204" pitchFamily="18" charset="0"/>
                                      </a:rPr>
                                      <m:t>+10</m:t>
                                    </m:r>
                                  </m:e>
                                </m:d>
                              </m:oMath>
                            </m:oMathPara>
                          </a14:m>
                          <a:endParaRPr lang="el-GR" dirty="0"/>
                        </a:p>
                      </a:txBody>
                      <a:tcPr/>
                    </a:tc>
                    <a:tc>
                      <a:txBody>
                        <a:bodyPr/>
                        <a:lstStyle/>
                        <a:p>
                          <a:r>
                            <a:rPr lang="en-US" b="1" dirty="0" smtClean="0"/>
                            <a:t>1</a:t>
                          </a:r>
                          <a:endParaRPr lang="el-GR" b="1" dirty="0"/>
                        </a:p>
                      </a:txBody>
                      <a:tcPr/>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4120440829"/>
                  </p:ext>
                </p:extLst>
              </p:nvPr>
            </p:nvGraphicFramePr>
            <p:xfrm>
              <a:off x="377280" y="2137372"/>
              <a:ext cx="8568952" cy="4406522"/>
            </p:xfrm>
            <a:graphic>
              <a:graphicData uri="http://schemas.openxmlformats.org/drawingml/2006/table">
                <a:tbl>
                  <a:tblPr firstRow="1" bandRow="1">
                    <a:tableStyleId>{5940675A-B579-460E-94D1-54222C63F5DA}</a:tableStyleId>
                  </a:tblPr>
                  <a:tblGrid>
                    <a:gridCol w="1152128"/>
                    <a:gridCol w="2448272"/>
                    <a:gridCol w="3560171"/>
                    <a:gridCol w="1408381"/>
                  </a:tblGrid>
                  <a:tr h="370840">
                    <a:tc>
                      <a:txBody>
                        <a:bodyPr/>
                        <a:lstStyle/>
                        <a:p>
                          <a:endParaRPr lang="el-GR" dirty="0"/>
                        </a:p>
                      </a:txBody>
                      <a:tcPr/>
                    </a:tc>
                    <a:tc>
                      <a:txBody>
                        <a:bodyPr/>
                        <a:lstStyle/>
                        <a:p>
                          <a:pPr algn="ctr"/>
                          <a:r>
                            <a:rPr lang="el-GR" dirty="0" smtClean="0"/>
                            <a:t>Θέση </a:t>
                          </a:r>
                          <a:endParaRPr lang="el-GR" dirty="0"/>
                        </a:p>
                      </a:txBody>
                      <a:tcPr/>
                    </a:tc>
                    <a:tc>
                      <a:txBody>
                        <a:bodyPr/>
                        <a:lstStyle/>
                        <a:p>
                          <a:pPr algn="ctr"/>
                          <a:r>
                            <a:rPr lang="el-GR" dirty="0" err="1" smtClean="0"/>
                            <a:t>Τεταγμένη</a:t>
                          </a:r>
                          <a:r>
                            <a:rPr lang="el-GR" baseline="0" dirty="0" smtClean="0"/>
                            <a:t> σε χιλιοστά</a:t>
                          </a:r>
                          <a:endParaRPr lang="el-GR" dirty="0"/>
                        </a:p>
                      </a:txBody>
                      <a:tcPr/>
                    </a:tc>
                    <a:tc>
                      <a:txBody>
                        <a:bodyPr/>
                        <a:lstStyle/>
                        <a:p>
                          <a:pPr algn="ctr"/>
                          <a:r>
                            <a:rPr lang="el-GR" dirty="0" smtClean="0"/>
                            <a:t>Συντελεστής </a:t>
                          </a:r>
                          <a:endParaRPr lang="el-GR" dirty="0"/>
                        </a:p>
                      </a:txBody>
                      <a:tcPr/>
                    </a:tc>
                  </a:tr>
                  <a:tr h="610807">
                    <a:tc rowSpan="3">
                      <a:txBody>
                        <a:bodyPr/>
                        <a:lstStyle/>
                        <a:p>
                          <a:pPr algn="ctr"/>
                          <a:r>
                            <a:rPr lang="el-GR" dirty="0" smtClean="0"/>
                            <a:t>Πρυμναίο ήμισυ</a:t>
                          </a:r>
                          <a:endParaRPr lang="el-GR" dirty="0"/>
                        </a:p>
                      </a:txBody>
                      <a:tcPr/>
                    </a:tc>
                    <a:tc>
                      <a:txBody>
                        <a:bodyPr/>
                        <a:lstStyle/>
                        <a:p>
                          <a:r>
                            <a:rPr lang="el-GR" dirty="0" smtClean="0"/>
                            <a:t>Στην πρυμναία κάθετο</a:t>
                          </a:r>
                          <a:endParaRPr lang="el-GR" dirty="0"/>
                        </a:p>
                      </a:txBody>
                      <a:tcPr/>
                    </a:tc>
                    <a:tc>
                      <a:txBody>
                        <a:bodyPr/>
                        <a:lstStyle/>
                        <a:p>
                          <a:endParaRPr lang="el-GR"/>
                        </a:p>
                      </a:txBody>
                      <a:tcPr>
                        <a:blipFill rotWithShape="0">
                          <a:blip r:embed="rId2"/>
                          <a:stretch>
                            <a:fillRect l="-101197" t="-66000" r="-39829" b="-565000"/>
                          </a:stretch>
                        </a:blipFill>
                      </a:tcPr>
                    </a:tc>
                    <a:tc>
                      <a:txBody>
                        <a:bodyPr/>
                        <a:lstStyle/>
                        <a:p>
                          <a:r>
                            <a:rPr lang="en-US" b="1" dirty="0" smtClean="0"/>
                            <a:t>1</a:t>
                          </a:r>
                          <a:endParaRPr lang="el-GR" b="1" dirty="0"/>
                        </a:p>
                      </a:txBody>
                      <a:tcPr/>
                    </a:tc>
                  </a:tr>
                  <a:tr h="610807">
                    <a:tc vMerge="1">
                      <a:txBody>
                        <a:bodyPr/>
                        <a:lstStyle/>
                        <a:p>
                          <a:endParaRPr lang="el-GR" dirty="0"/>
                        </a:p>
                      </a:txBody>
                      <a:tcPr/>
                    </a:tc>
                    <a:tc>
                      <a:txBody>
                        <a:bodyPr/>
                        <a:lstStyle/>
                        <a:p>
                          <a:endParaRPr lang="el-GR"/>
                        </a:p>
                      </a:txBody>
                      <a:tcPr>
                        <a:blipFill rotWithShape="0">
                          <a:blip r:embed="rId2"/>
                          <a:stretch>
                            <a:fillRect l="-47264" t="-164356" r="-203483" b="-459406"/>
                          </a:stretch>
                        </a:blipFill>
                      </a:tcPr>
                    </a:tc>
                    <a:tc>
                      <a:txBody>
                        <a:bodyPr/>
                        <a:lstStyle/>
                        <a:p>
                          <a:endParaRPr lang="el-GR"/>
                        </a:p>
                      </a:txBody>
                      <a:tcPr>
                        <a:blipFill rotWithShape="0">
                          <a:blip r:embed="rId2"/>
                          <a:stretch>
                            <a:fillRect l="-101197" t="-164356" r="-39829" b="-459406"/>
                          </a:stretch>
                        </a:blipFill>
                      </a:tcPr>
                    </a:tc>
                    <a:tc>
                      <a:txBody>
                        <a:bodyPr/>
                        <a:lstStyle/>
                        <a:p>
                          <a:r>
                            <a:rPr lang="en-US" b="1" dirty="0" smtClean="0"/>
                            <a:t>3</a:t>
                          </a:r>
                          <a:endParaRPr lang="el-GR" b="1" dirty="0"/>
                        </a:p>
                      </a:txBody>
                      <a:tcPr/>
                    </a:tc>
                  </a:tr>
                  <a:tr h="610807">
                    <a:tc vMerge="1">
                      <a:txBody>
                        <a:bodyPr/>
                        <a:lstStyle/>
                        <a:p>
                          <a:endParaRPr lang="el-GR" dirty="0"/>
                        </a:p>
                      </a:txBody>
                      <a:tcPr/>
                    </a:tc>
                    <a:tc>
                      <a:txBody>
                        <a:bodyPr/>
                        <a:lstStyle/>
                        <a:p>
                          <a:endParaRPr lang="el-GR"/>
                        </a:p>
                      </a:txBody>
                      <a:tcPr>
                        <a:blipFill rotWithShape="0">
                          <a:blip r:embed="rId2"/>
                          <a:stretch>
                            <a:fillRect l="-47264" t="-267000" r="-203483" b="-364000"/>
                          </a:stretch>
                        </a:blipFill>
                      </a:tcPr>
                    </a:tc>
                    <a:tc>
                      <a:txBody>
                        <a:bodyPr/>
                        <a:lstStyle/>
                        <a:p>
                          <a:endParaRPr lang="el-GR"/>
                        </a:p>
                      </a:txBody>
                      <a:tcPr>
                        <a:blipFill rotWithShape="0">
                          <a:blip r:embed="rId2"/>
                          <a:stretch>
                            <a:fillRect l="-101197" t="-267000" r="-39829" b="-364000"/>
                          </a:stretch>
                        </a:blipFill>
                      </a:tcPr>
                    </a:tc>
                    <a:tc>
                      <a:txBody>
                        <a:bodyPr/>
                        <a:lstStyle/>
                        <a:p>
                          <a:r>
                            <a:rPr lang="en-US" b="1" dirty="0" smtClean="0"/>
                            <a:t>3</a:t>
                          </a:r>
                          <a:endParaRPr lang="el-GR" b="1" dirty="0"/>
                        </a:p>
                      </a:txBody>
                      <a:tcPr/>
                    </a:tc>
                  </a:tr>
                  <a:tr h="370840">
                    <a:tc>
                      <a:txBody>
                        <a:bodyPr/>
                        <a:lstStyle/>
                        <a:p>
                          <a:pPr algn="ctr"/>
                          <a:endParaRPr lang="el-GR" dirty="0"/>
                        </a:p>
                      </a:txBody>
                      <a:tcPr/>
                    </a:tc>
                    <a:tc>
                      <a:txBody>
                        <a:bodyPr/>
                        <a:lstStyle/>
                        <a:p>
                          <a:r>
                            <a:rPr lang="el-GR" dirty="0" smtClean="0"/>
                            <a:t>Στη μεσαία κάθετο</a:t>
                          </a:r>
                          <a:endParaRPr lang="el-GR" dirty="0"/>
                        </a:p>
                      </a:txBody>
                      <a:tcPr/>
                    </a:tc>
                    <a:tc>
                      <a:txBody>
                        <a:bodyPr/>
                        <a:lstStyle/>
                        <a:p>
                          <a:endParaRPr lang="el-GR"/>
                        </a:p>
                      </a:txBody>
                      <a:tcPr>
                        <a:blipFill rotWithShape="0">
                          <a:blip r:embed="rId2"/>
                          <a:stretch>
                            <a:fillRect l="-101197" t="-601639" r="-39829" b="-496721"/>
                          </a:stretch>
                        </a:blipFill>
                      </a:tcPr>
                    </a:tc>
                    <a:tc>
                      <a:txBody>
                        <a:bodyPr/>
                        <a:lstStyle/>
                        <a:p>
                          <a:r>
                            <a:rPr lang="en-US" b="1" dirty="0" smtClean="0"/>
                            <a:t>1</a:t>
                          </a:r>
                          <a:endParaRPr lang="el-GR" b="1" dirty="0"/>
                        </a:p>
                      </a:txBody>
                      <a:tcPr/>
                    </a:tc>
                  </a:tr>
                  <a:tr h="610807">
                    <a:tc rowSpan="3">
                      <a:txBody>
                        <a:bodyPr/>
                        <a:lstStyle/>
                        <a:p>
                          <a:pPr algn="ctr"/>
                          <a:r>
                            <a:rPr lang="el-GR" dirty="0" smtClean="0"/>
                            <a:t>Πρωραίο ήμισυ</a:t>
                          </a:r>
                          <a:endParaRPr lang="el-GR" dirty="0"/>
                        </a:p>
                      </a:txBody>
                      <a:tcPr/>
                    </a:tc>
                    <a:tc>
                      <a:txBody>
                        <a:bodyPr/>
                        <a:lstStyle/>
                        <a:p>
                          <a:endParaRPr lang="el-GR"/>
                        </a:p>
                      </a:txBody>
                      <a:tcPr>
                        <a:blipFill rotWithShape="0">
                          <a:blip r:embed="rId2"/>
                          <a:stretch>
                            <a:fillRect l="-47264" t="-428000" r="-203483" b="-203000"/>
                          </a:stretch>
                        </a:blipFill>
                      </a:tcPr>
                    </a:tc>
                    <a:tc>
                      <a:txBody>
                        <a:bodyPr/>
                        <a:lstStyle/>
                        <a:p>
                          <a:endParaRPr lang="el-GR"/>
                        </a:p>
                      </a:txBody>
                      <a:tcPr>
                        <a:blipFill rotWithShape="0">
                          <a:blip r:embed="rId2"/>
                          <a:stretch>
                            <a:fillRect l="-101197" t="-428000" r="-39829" b="-203000"/>
                          </a:stretch>
                        </a:blipFill>
                      </a:tcPr>
                    </a:tc>
                    <a:tc>
                      <a:txBody>
                        <a:bodyPr/>
                        <a:lstStyle/>
                        <a:p>
                          <a:r>
                            <a:rPr lang="en-US" b="1" dirty="0" smtClean="0"/>
                            <a:t>3</a:t>
                          </a:r>
                          <a:endParaRPr lang="el-GR" b="1" dirty="0"/>
                        </a:p>
                      </a:txBody>
                      <a:tcPr/>
                    </a:tc>
                  </a:tr>
                  <a:tr h="610807">
                    <a:tc vMerge="1">
                      <a:txBody>
                        <a:bodyPr/>
                        <a:lstStyle/>
                        <a:p>
                          <a:endParaRPr lang="el-GR" dirty="0"/>
                        </a:p>
                      </a:txBody>
                      <a:tcPr/>
                    </a:tc>
                    <a:tc>
                      <a:txBody>
                        <a:bodyPr/>
                        <a:lstStyle/>
                        <a:p>
                          <a:endParaRPr lang="el-GR"/>
                        </a:p>
                      </a:txBody>
                      <a:tcPr>
                        <a:blipFill rotWithShape="0">
                          <a:blip r:embed="rId2"/>
                          <a:stretch>
                            <a:fillRect l="-47264" t="-522772" r="-203483" b="-100990"/>
                          </a:stretch>
                        </a:blipFill>
                      </a:tcPr>
                    </a:tc>
                    <a:tc>
                      <a:txBody>
                        <a:bodyPr/>
                        <a:lstStyle/>
                        <a:p>
                          <a:endParaRPr lang="el-GR"/>
                        </a:p>
                      </a:txBody>
                      <a:tcPr>
                        <a:blipFill rotWithShape="0">
                          <a:blip r:embed="rId2"/>
                          <a:stretch>
                            <a:fillRect l="-101197" t="-522772" r="-39829" b="-100990"/>
                          </a:stretch>
                        </a:blipFill>
                      </a:tcPr>
                    </a:tc>
                    <a:tc>
                      <a:txBody>
                        <a:bodyPr/>
                        <a:lstStyle/>
                        <a:p>
                          <a:r>
                            <a:rPr lang="en-US" b="1" dirty="0" smtClean="0"/>
                            <a:t>3</a:t>
                          </a:r>
                          <a:endParaRPr lang="el-GR" b="1" dirty="0"/>
                        </a:p>
                      </a:txBody>
                      <a:tcPr/>
                    </a:tc>
                  </a:tr>
                  <a:tr h="610807">
                    <a:tc vMerge="1">
                      <a:txBody>
                        <a:bodyPr/>
                        <a:lstStyle/>
                        <a:p>
                          <a:endParaRPr lang="el-GR" dirty="0"/>
                        </a:p>
                      </a:txBody>
                      <a:tcPr/>
                    </a:tc>
                    <a:tc>
                      <a:txBody>
                        <a:bodyPr/>
                        <a:lstStyle/>
                        <a:p>
                          <a:r>
                            <a:rPr lang="el-GR" dirty="0" smtClean="0"/>
                            <a:t>Στην πρυμναί</a:t>
                          </a:r>
                          <a:r>
                            <a:rPr lang="el-GR" baseline="0" dirty="0" smtClean="0"/>
                            <a:t>α κάθετο</a:t>
                          </a:r>
                          <a:endParaRPr lang="el-GR" dirty="0"/>
                        </a:p>
                      </a:txBody>
                      <a:tcPr/>
                    </a:tc>
                    <a:tc>
                      <a:txBody>
                        <a:bodyPr/>
                        <a:lstStyle/>
                        <a:p>
                          <a:endParaRPr lang="el-GR"/>
                        </a:p>
                      </a:txBody>
                      <a:tcPr>
                        <a:blipFill rotWithShape="0">
                          <a:blip r:embed="rId2"/>
                          <a:stretch>
                            <a:fillRect l="-101197" t="-629000" r="-39829" b="-2000"/>
                          </a:stretch>
                        </a:blipFill>
                      </a:tcPr>
                    </a:tc>
                    <a:tc>
                      <a:txBody>
                        <a:bodyPr/>
                        <a:lstStyle/>
                        <a:p>
                          <a:r>
                            <a:rPr lang="en-US" b="1" dirty="0" smtClean="0"/>
                            <a:t>1</a:t>
                          </a:r>
                          <a:endParaRPr lang="el-GR" b="1" dirty="0"/>
                        </a:p>
                      </a:txBody>
                      <a:tcPr/>
                    </a:tc>
                  </a:tr>
                </a:tbl>
              </a:graphicData>
            </a:graphic>
          </p:graphicFrame>
        </mc:Fallback>
      </mc:AlternateContent>
      <p:sp>
        <p:nvSpPr>
          <p:cNvPr id="6" name="TextBox 5"/>
          <p:cNvSpPr txBox="1"/>
          <p:nvPr/>
        </p:nvSpPr>
        <p:spPr>
          <a:xfrm>
            <a:off x="251520" y="1268760"/>
            <a:ext cx="8964488" cy="769441"/>
          </a:xfrm>
          <a:prstGeom prst="rect">
            <a:avLst/>
          </a:prstGeom>
          <a:noFill/>
        </p:spPr>
        <p:txBody>
          <a:bodyPr wrap="square" rtlCol="0">
            <a:spAutoFit/>
          </a:bodyPr>
          <a:lstStyle/>
          <a:p>
            <a:r>
              <a:rPr lang="el-GR" sz="2200" dirty="0" smtClean="0">
                <a:solidFill>
                  <a:prstClr val="black"/>
                </a:solidFill>
                <a:latin typeface="Calibri"/>
              </a:rPr>
              <a:t>ΚΑΝΟΝΙΚΗ ΣΙΜΟΤΗΤΑ ΚΑΤΑΣΤΡΩΜΑΤΟΣ (Κανονισμός 38) Σύμφωνα με τους κανονισμούς της Διεθνούς Σύμβασης Γραμμής Φορτώσεως 1966 (Δ.Σ.Γ.Φ)</a:t>
            </a:r>
            <a:endParaRPr lang="el-GR" sz="2200" dirty="0">
              <a:solidFill>
                <a:prstClr val="black"/>
              </a:solidFill>
              <a:latin typeface="Calibri"/>
            </a:endParaRPr>
          </a:p>
        </p:txBody>
      </p:sp>
    </p:spTree>
    <p:extLst>
      <p:ext uri="{BB962C8B-B14F-4D97-AF65-F5344CB8AC3E}">
        <p14:creationId xmlns:p14="http://schemas.microsoft.com/office/powerpoint/2010/main" val="1446554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prstClr val="black"/>
                </a:solidFill>
              </a:rPr>
              <a:t>Συντεταγμένες κανονικής </a:t>
            </a:r>
            <a:r>
              <a:rPr lang="el-GR" dirty="0" err="1">
                <a:solidFill>
                  <a:prstClr val="black"/>
                </a:solidFill>
              </a:rPr>
              <a:t>σιμότητας</a:t>
            </a:r>
            <a:r>
              <a:rPr lang="el-GR" dirty="0">
                <a:solidFill>
                  <a:prstClr val="black"/>
                </a:solidFill>
              </a:rPr>
              <a:t> </a:t>
            </a:r>
            <a:r>
              <a:rPr lang="en-US" sz="3200" b="0" dirty="0" smtClean="0">
                <a:solidFill>
                  <a:prstClr val="black"/>
                </a:solidFill>
              </a:rPr>
              <a:t>2/2</a:t>
            </a:r>
            <a:endParaRPr lang="el-GR" dirty="0"/>
          </a:p>
        </p:txBody>
      </p:sp>
      <p:sp>
        <p:nvSpPr>
          <p:cNvPr id="3" name="Θέση περιεχομένου 2"/>
          <p:cNvSpPr>
            <a:spLocks noGrp="1"/>
          </p:cNvSpPr>
          <p:nvPr>
            <p:ph idx="1"/>
          </p:nvPr>
        </p:nvSpPr>
        <p:spPr>
          <a:xfrm>
            <a:off x="457200" y="1700808"/>
            <a:ext cx="8229600" cy="4536504"/>
          </a:xfrm>
        </p:spPr>
        <p:txBody>
          <a:bodyPr/>
          <a:lstStyle/>
          <a:p>
            <a:pPr marL="0" indent="0">
              <a:buNone/>
            </a:pPr>
            <a:r>
              <a:rPr lang="el-GR" sz="2400" dirty="0"/>
              <a:t>Πολλές φορές η πραγματική καμπύλη </a:t>
            </a:r>
            <a:r>
              <a:rPr lang="el-GR" sz="2400" dirty="0" err="1"/>
              <a:t>σιμότητας</a:t>
            </a:r>
            <a:r>
              <a:rPr lang="el-GR" sz="2400" dirty="0"/>
              <a:t> έχει </a:t>
            </a:r>
            <a:r>
              <a:rPr lang="el-GR" sz="2400" dirty="0" err="1"/>
              <a:t>τεταγμένες</a:t>
            </a:r>
            <a:r>
              <a:rPr lang="el-GR" sz="2400" dirty="0"/>
              <a:t> διαφορετικές από τις αντίστοιχες της κανονικής, πάντως η πρωραία </a:t>
            </a:r>
            <a:r>
              <a:rPr lang="el-GR" sz="2400" dirty="0" err="1"/>
              <a:t>τεταγμένη</a:t>
            </a:r>
            <a:r>
              <a:rPr lang="el-GR" sz="2400" dirty="0"/>
              <a:t> (</a:t>
            </a:r>
            <a:r>
              <a:rPr lang="en-US" sz="2400" dirty="0"/>
              <a:t>sheer forward</a:t>
            </a:r>
            <a:r>
              <a:rPr lang="el-GR" sz="2400" dirty="0"/>
              <a:t>) είναι διπλάσια της πρυμναίας (</a:t>
            </a:r>
            <a:r>
              <a:rPr lang="en-US" sz="2400" dirty="0"/>
              <a:t>sheer after</a:t>
            </a:r>
            <a:r>
              <a:rPr lang="el-GR" sz="2400" dirty="0" smtClean="0"/>
              <a:t>).</a:t>
            </a:r>
          </a:p>
          <a:p>
            <a:pPr marL="0" indent="0">
              <a:buNone/>
            </a:pPr>
            <a:endParaRPr lang="el-GR" sz="2400" dirty="0"/>
          </a:p>
          <a:p>
            <a:pPr marL="0" indent="0">
              <a:buNone/>
            </a:pPr>
            <a:r>
              <a:rPr lang="el-GR" sz="2400" dirty="0" smtClean="0"/>
              <a:t>Όταν οι πραγματικές </a:t>
            </a:r>
            <a:r>
              <a:rPr lang="el-GR" sz="2400" dirty="0" err="1" smtClean="0"/>
              <a:t>τεταγμένες</a:t>
            </a:r>
            <a:r>
              <a:rPr lang="el-GR" sz="2400" dirty="0" smtClean="0"/>
              <a:t> διαφέρουν από τις τιμές της κανονικής </a:t>
            </a:r>
            <a:r>
              <a:rPr lang="el-GR" sz="2400" dirty="0" err="1" smtClean="0"/>
              <a:t>σιμότητας</a:t>
            </a:r>
            <a:r>
              <a:rPr lang="el-GR" sz="2400" dirty="0" smtClean="0"/>
              <a:t> , γίνονται οι διορθώσεις που προβλέπονται από τη Δ.Σ.Γ.Φ. 1966.  </a:t>
            </a:r>
            <a:endParaRPr lang="el-GR" sz="2400"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30201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Απαραίτητοι ορισμοί </a:t>
            </a:r>
            <a:r>
              <a:rPr lang="el-GR" sz="3200" b="0" dirty="0" smtClean="0"/>
              <a:t>1</a:t>
            </a:r>
            <a:r>
              <a:rPr lang="en-US" sz="3200" b="0" dirty="0" smtClean="0"/>
              <a:t>/</a:t>
            </a:r>
            <a:r>
              <a:rPr lang="el-GR" sz="3200" b="0" dirty="0" smtClean="0"/>
              <a:t>2</a:t>
            </a:r>
            <a:endParaRPr lang="el-GR" sz="3200" b="0" dirty="0"/>
          </a:p>
        </p:txBody>
      </p:sp>
      <p:sp>
        <p:nvSpPr>
          <p:cNvPr id="3" name="Θέση περιεχομένου 2"/>
          <p:cNvSpPr>
            <a:spLocks noGrp="1"/>
          </p:cNvSpPr>
          <p:nvPr>
            <p:ph idx="1"/>
          </p:nvPr>
        </p:nvSpPr>
        <p:spPr>
          <a:xfrm>
            <a:off x="457200" y="1196752"/>
            <a:ext cx="8507288" cy="5184576"/>
          </a:xfrm>
        </p:spPr>
        <p:txBody>
          <a:bodyPr>
            <a:noAutofit/>
          </a:bodyPr>
          <a:lstStyle/>
          <a:p>
            <a:pPr marL="0" lvl="0" indent="0" fontAlgn="base">
              <a:lnSpc>
                <a:spcPct val="110000"/>
              </a:lnSpc>
              <a:spcBef>
                <a:spcPts val="600"/>
              </a:spcBef>
              <a:spcAft>
                <a:spcPct val="0"/>
              </a:spcAft>
              <a:buNone/>
            </a:pPr>
            <a:r>
              <a:rPr lang="el-GR" sz="2200" dirty="0">
                <a:solidFill>
                  <a:srgbClr val="000000"/>
                </a:solidFill>
                <a:cs typeface="Arial" panose="020B0604020202020204" pitchFamily="34" charset="0"/>
              </a:rPr>
              <a:t>Στον πίνακα των τεταγμένων </a:t>
            </a:r>
            <a:r>
              <a:rPr lang="el-GR" sz="2200" dirty="0" smtClean="0">
                <a:solidFill>
                  <a:srgbClr val="000000"/>
                </a:solidFill>
                <a:cs typeface="Arial" panose="020B0604020202020204" pitchFamily="34" charset="0"/>
              </a:rPr>
              <a:t>σύμφωνα </a:t>
            </a:r>
            <a:r>
              <a:rPr lang="el-GR" sz="2200" dirty="0">
                <a:solidFill>
                  <a:srgbClr val="000000"/>
                </a:solidFill>
                <a:cs typeface="Arial" panose="020B0604020202020204" pitchFamily="34" charset="0"/>
              </a:rPr>
              <a:t>με τον Κανονισμό 3 της Δ.Σ.Γ.Φ. 1966 , είναι : </a:t>
            </a:r>
          </a:p>
          <a:p>
            <a:pPr marL="0" lvl="0" indent="0" algn="just" fontAlgn="base">
              <a:lnSpc>
                <a:spcPct val="110000"/>
              </a:lnSpc>
              <a:spcBef>
                <a:spcPts val="600"/>
              </a:spcBef>
              <a:spcAft>
                <a:spcPct val="0"/>
              </a:spcAft>
              <a:buNone/>
            </a:pPr>
            <a:r>
              <a:rPr lang="el-GR" sz="2200" b="1" dirty="0" smtClean="0">
                <a:solidFill>
                  <a:srgbClr val="000000"/>
                </a:solidFill>
                <a:cs typeface="Arial" panose="020B0604020202020204" pitchFamily="34" charset="0"/>
              </a:rPr>
              <a:t>ΜΗΚΟΣ</a:t>
            </a:r>
            <a:r>
              <a:rPr lang="el-GR" sz="2200" dirty="0" smtClean="0">
                <a:solidFill>
                  <a:srgbClr val="000000"/>
                </a:solidFill>
                <a:cs typeface="Arial" panose="020B0604020202020204" pitchFamily="34" charset="0"/>
              </a:rPr>
              <a:t>: </a:t>
            </a:r>
            <a:r>
              <a:rPr lang="el-GR" sz="2200" dirty="0">
                <a:solidFill>
                  <a:srgbClr val="000000"/>
                </a:solidFill>
                <a:cs typeface="Arial" panose="020B0604020202020204" pitchFamily="34" charset="0"/>
              </a:rPr>
              <a:t>σαν μήκος  </a:t>
            </a:r>
            <a:r>
              <a:rPr lang="en-US" sz="2200" dirty="0">
                <a:solidFill>
                  <a:srgbClr val="000000"/>
                </a:solidFill>
                <a:cs typeface="Arial" panose="020B0604020202020204" pitchFamily="34" charset="0"/>
              </a:rPr>
              <a:t>L</a:t>
            </a:r>
            <a:r>
              <a:rPr lang="el-GR" sz="2200" dirty="0">
                <a:solidFill>
                  <a:srgbClr val="000000"/>
                </a:solidFill>
                <a:cs typeface="Arial" panose="020B0604020202020204" pitchFamily="34" charset="0"/>
              </a:rPr>
              <a:t> λαμβάνονται τα 96 % του μήκους ισάλου που μετριέται στα 85 % του κοίλου ,ή το μήκος που μετριέται από την εξωτερική όψη της στείρας μέχρι τον άξονα περιστροφής του πηδαλίου  επί της ίδιας ισάλου , εάν αυτό είναι μεγαλύτερο. Σε πλοία σχεδιασμένα με κεκλιμένη τρόπιδα η ίσαλος γραμμή επί της οποίας μετριέται το μήκος , λαμβάνεται παράλληλη προς την ίσαλο σχεδίασης.</a:t>
            </a:r>
          </a:p>
          <a:p>
            <a:pPr marL="0" lvl="0" indent="0" fontAlgn="base">
              <a:lnSpc>
                <a:spcPct val="110000"/>
              </a:lnSpc>
              <a:spcBef>
                <a:spcPts val="600"/>
              </a:spcBef>
              <a:spcAft>
                <a:spcPct val="0"/>
              </a:spcAft>
              <a:buNone/>
            </a:pPr>
            <a:r>
              <a:rPr lang="el-GR" sz="2200" dirty="0" smtClean="0">
                <a:solidFill>
                  <a:srgbClr val="000000"/>
                </a:solidFill>
                <a:cs typeface="Arial" panose="020B0604020202020204" pitchFamily="34" charset="0"/>
              </a:rPr>
              <a:t>Σύμφωνα </a:t>
            </a:r>
            <a:r>
              <a:rPr lang="el-GR" sz="2200" dirty="0">
                <a:solidFill>
                  <a:srgbClr val="000000"/>
                </a:solidFill>
                <a:cs typeface="Arial" panose="020B0604020202020204" pitchFamily="34" charset="0"/>
              </a:rPr>
              <a:t>με τον Κανονισμό 5 της Δ.Σ.Γ.Φ. 1966 , είναι :</a:t>
            </a:r>
          </a:p>
          <a:p>
            <a:pPr marL="0" lvl="0" indent="0" fontAlgn="base">
              <a:lnSpc>
                <a:spcPct val="110000"/>
              </a:lnSpc>
              <a:spcBef>
                <a:spcPts val="600"/>
              </a:spcBef>
              <a:spcAft>
                <a:spcPct val="0"/>
              </a:spcAft>
              <a:buNone/>
            </a:pPr>
            <a:r>
              <a:rPr lang="el-GR" sz="2200" b="1" dirty="0">
                <a:solidFill>
                  <a:srgbClr val="000000"/>
                </a:solidFill>
                <a:cs typeface="Arial" panose="020B0604020202020204" pitchFamily="34" charset="0"/>
              </a:rPr>
              <a:t>ΚΟΙΛΟ</a:t>
            </a:r>
            <a:r>
              <a:rPr lang="el-GR" sz="2200" dirty="0">
                <a:solidFill>
                  <a:srgbClr val="000000"/>
                </a:solidFill>
                <a:cs typeface="Arial" panose="020B0604020202020204" pitchFamily="34" charset="0"/>
              </a:rPr>
              <a:t> (πλευρικό ύψος</a:t>
            </a:r>
            <a:r>
              <a:rPr lang="el-GR" sz="2200" dirty="0" smtClean="0">
                <a:solidFill>
                  <a:srgbClr val="000000"/>
                </a:solidFill>
                <a:cs typeface="Arial" panose="020B0604020202020204" pitchFamily="34" charset="0"/>
              </a:rPr>
              <a:t>): </a:t>
            </a:r>
            <a:r>
              <a:rPr lang="el-GR" sz="2200" dirty="0">
                <a:solidFill>
                  <a:srgbClr val="000000"/>
                </a:solidFill>
                <a:cs typeface="Arial" panose="020B0604020202020204" pitchFamily="34" charset="0"/>
              </a:rPr>
              <a:t>λαμβάνεται η κατακόρυφη απόσταση μετρούμενη στην πλευρά του πλοίου από το άνω μέρος της τρόπιδας μέχρι την κορυφή του ζυγού (εγκάρσιο ενισχυτικό) του καταστρώματος εξάλων</a:t>
            </a:r>
            <a:r>
              <a:rPr lang="el-GR" sz="2200" dirty="0" smtClean="0">
                <a:solidFill>
                  <a:srgbClr val="000000"/>
                </a:solidFill>
                <a:cs typeface="Arial" panose="020B0604020202020204" pitchFamily="34" charset="0"/>
              </a:rPr>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04959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Απαραίτητοι ορισμοί </a:t>
            </a:r>
            <a:r>
              <a:rPr lang="el-GR" sz="3200" b="0" dirty="0" smtClean="0"/>
              <a:t>2</a:t>
            </a:r>
            <a:r>
              <a:rPr lang="en-US" sz="3200" b="0" dirty="0" smtClean="0"/>
              <a:t>/</a:t>
            </a:r>
            <a:r>
              <a:rPr lang="el-GR" sz="3200" b="0" dirty="0" smtClean="0"/>
              <a:t>2</a:t>
            </a:r>
            <a:endParaRPr lang="el-GR" sz="3200" dirty="0"/>
          </a:p>
        </p:txBody>
      </p:sp>
      <p:sp>
        <p:nvSpPr>
          <p:cNvPr id="3" name="Θέση περιεχομένου 2"/>
          <p:cNvSpPr>
            <a:spLocks noGrp="1"/>
          </p:cNvSpPr>
          <p:nvPr>
            <p:ph idx="1"/>
          </p:nvPr>
        </p:nvSpPr>
        <p:spPr/>
        <p:txBody>
          <a:bodyPr/>
          <a:lstStyle/>
          <a:p>
            <a:pPr marL="0" lvl="0" indent="0" fontAlgn="base">
              <a:lnSpc>
                <a:spcPct val="110000"/>
              </a:lnSpc>
              <a:spcBef>
                <a:spcPts val="1200"/>
              </a:spcBef>
              <a:spcAft>
                <a:spcPct val="0"/>
              </a:spcAft>
              <a:buNone/>
            </a:pPr>
            <a:r>
              <a:rPr lang="el-GR" sz="2200" b="1" dirty="0">
                <a:solidFill>
                  <a:srgbClr val="000000"/>
                </a:solidFill>
                <a:cs typeface="Arial" panose="020B0604020202020204" pitchFamily="34" charset="0"/>
              </a:rPr>
              <a:t>ΎΨΟΣ </a:t>
            </a:r>
            <a:r>
              <a:rPr lang="el-GR" sz="2200" b="1" dirty="0" smtClean="0">
                <a:solidFill>
                  <a:srgbClr val="000000"/>
                </a:solidFill>
                <a:cs typeface="Arial" panose="020B0604020202020204" pitchFamily="34" charset="0"/>
              </a:rPr>
              <a:t>ΕΞΑΛΩΝ</a:t>
            </a:r>
            <a:r>
              <a:rPr lang="el-GR" sz="2200" dirty="0" smtClean="0">
                <a:solidFill>
                  <a:srgbClr val="000000"/>
                </a:solidFill>
                <a:cs typeface="Arial" panose="020B0604020202020204" pitchFamily="34" charset="0"/>
              </a:rPr>
              <a:t>: </a:t>
            </a:r>
            <a:r>
              <a:rPr lang="el-GR" sz="2200" dirty="0">
                <a:solidFill>
                  <a:srgbClr val="000000"/>
                </a:solidFill>
                <a:cs typeface="Arial" panose="020B0604020202020204" pitchFamily="34" charset="0"/>
              </a:rPr>
              <a:t>είναι η κατακόρυφη απόσταση που μετριέται στο μέσον του πλοίου από την άνω όψη της γραμμής καταστρώματος μέχρι  την άνω όψη της αντίστοιχης γραμμής φορτώσεως.  </a:t>
            </a:r>
            <a:endParaRPr lang="el-GR" sz="2200" dirty="0" smtClean="0">
              <a:solidFill>
                <a:srgbClr val="000000"/>
              </a:solidFill>
              <a:cs typeface="Arial" panose="020B0604020202020204" pitchFamily="34" charset="0"/>
            </a:endParaRPr>
          </a:p>
          <a:p>
            <a:pPr marL="0" lvl="0" indent="0" fontAlgn="base">
              <a:lnSpc>
                <a:spcPct val="110000"/>
              </a:lnSpc>
              <a:spcBef>
                <a:spcPts val="1200"/>
              </a:spcBef>
              <a:spcAft>
                <a:spcPct val="0"/>
              </a:spcAft>
              <a:buNone/>
            </a:pPr>
            <a:r>
              <a:rPr lang="el-GR" sz="2200" b="1" dirty="0" smtClean="0">
                <a:solidFill>
                  <a:srgbClr val="000000"/>
                </a:solidFill>
                <a:cs typeface="Arial" panose="020B0604020202020204" pitchFamily="34" charset="0"/>
              </a:rPr>
              <a:t>ΚΑΤΑΣΤΡΩΜΑ ΕΞΑΛΩΝ</a:t>
            </a:r>
            <a:r>
              <a:rPr lang="el-GR" sz="2200" dirty="0" smtClean="0">
                <a:solidFill>
                  <a:srgbClr val="000000"/>
                </a:solidFill>
                <a:cs typeface="Arial" panose="020B0604020202020204" pitchFamily="34" charset="0"/>
              </a:rPr>
              <a:t>: </a:t>
            </a:r>
            <a:r>
              <a:rPr lang="el-GR" sz="2200" dirty="0">
                <a:solidFill>
                  <a:srgbClr val="000000"/>
                </a:solidFill>
                <a:cs typeface="Arial" panose="020B0604020202020204" pitchFamily="34" charset="0"/>
              </a:rPr>
              <a:t>το ανώτατο συνεχές κατάστρωμα εκτεθειμένο στον καιρό και στη θάλασσα με μόνιμα μέσα κλεισίματος των ανοιγμάτων του εκτεθειμένου στον καιρό μέρους του και κάτω από το οποίο όλα τα υπάρχοντα ανοίγματα στην πλευρά του πλοίου είναι εξοπλισμένα με μόνιμα μέσα υδατοστεγούς κλεισίματος (σε κλιμακωτό κατάστρωμα , ως κατάστρωμα εξάλων λαμβάνεται η κατώτερη γραμμή του καταστρώματος και η συνέχιση αυτής παράλληλα προς το ανώτερο τμήμα του καταστρώματος</a:t>
            </a:r>
            <a:r>
              <a:rPr lang="el-GR" sz="2200" dirty="0" smtClean="0">
                <a:solidFill>
                  <a:srgbClr val="000000"/>
                </a:solidFill>
                <a:cs typeface="Arial" panose="020B0604020202020204" pitchFamily="34" charset="0"/>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47002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TotalTime>
  <Words>1244</Words>
  <Application>Microsoft Office PowerPoint</Application>
  <PresentationFormat>Προβολή στην οθόνη (4:3)</PresentationFormat>
  <Paragraphs>125</Paragraphs>
  <Slides>16</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16</vt:i4>
      </vt:variant>
    </vt:vector>
  </HeadingPairs>
  <TitlesOfParts>
    <vt:vector size="19" baseType="lpstr">
      <vt:lpstr>template</vt:lpstr>
      <vt:lpstr>OC_template_updated</vt:lpstr>
      <vt:lpstr>1_OC_template_updated</vt:lpstr>
      <vt:lpstr>Ναυπηγικό σχέδιο και αρχές casd (Ε) </vt:lpstr>
      <vt:lpstr>Καμπύλη σιμότητας – καμπύλη κυρτότητας – καμπύλη καταστρώματος</vt:lpstr>
      <vt:lpstr>Ονοματολογία εγκάρσιας τομής</vt:lpstr>
      <vt:lpstr>Καμπύλη σιμότητας 1/2</vt:lpstr>
      <vt:lpstr>Καμπύλη σιμότητας 2/2</vt:lpstr>
      <vt:lpstr>Συντεταγμένες κανονικής σιμότητας 1/2</vt:lpstr>
      <vt:lpstr>Συντεταγμένες κανονικής σιμότητας 2/2</vt:lpstr>
      <vt:lpstr>Απαραίτητοι ορισμοί 1/2</vt:lpstr>
      <vt:lpstr>Απαραίτητοι ορισμοί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 (Ε) </dc:title>
  <dc:creator>opencourses@teiath.gr</dc:creator>
  <cp:lastModifiedBy>fkaram2</cp:lastModifiedBy>
  <cp:revision>1</cp:revision>
  <dcterms:created xsi:type="dcterms:W3CDTF">2015-06-08T13:16:24Z</dcterms:created>
  <dcterms:modified xsi:type="dcterms:W3CDTF">2015-06-08T13:25:30Z</dcterms:modified>
</cp:coreProperties>
</file>