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96" r:id="rId2"/>
    <p:sldMasterId id="2147483707" r:id="rId3"/>
    <p:sldMasterId id="2147483719" r:id="rId4"/>
  </p:sldMasterIdLst>
  <p:notesMasterIdLst>
    <p:notesMasterId r:id="rId54"/>
  </p:notesMasterIdLst>
  <p:handoutMasterIdLst>
    <p:handoutMasterId r:id="rId55"/>
  </p:handoutMasterIdLst>
  <p:sldIdLst>
    <p:sldId id="256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3" r:id="rId46"/>
    <p:sldId id="257" r:id="rId47"/>
    <p:sldId id="262" r:id="rId48"/>
    <p:sldId id="264" r:id="rId49"/>
    <p:sldId id="269" r:id="rId50"/>
    <p:sldId id="270" r:id="rId51"/>
    <p:sldId id="266" r:id="rId52"/>
    <p:sldId id="261" r:id="rId53"/>
  </p:sldIdLst>
  <p:sldSz cx="9144000" cy="6858000" type="screen4x3"/>
  <p:notesSz cx="7104063" cy="10234613"/>
  <p:custDataLst>
    <p:tags r:id="rId5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2.wmf"/><Relationship Id="rId1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FC23E-2C9F-4572-9114-FA7DB608D29A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D2853-4DE6-460C-889D-E6AA0687EA42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B7551C-5A7A-4BF7-932E-05312F547CC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1532B-E0F8-4DBE-B1E5-813FC02C6BB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A6EE8-F2CE-4C17-8BC8-16D541175F4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102D1-AFCE-4269-AE00-56494CC6D62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76116-D216-497D-8871-49FC459426A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D8C93-C803-4061-A488-65B871DD1E8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981C6-3EC6-4CCB-8469-0CB729218F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C73AE3-2176-4ADF-94A5-A001521E186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A8196-39F6-4544-9CB6-684337CFAC2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 marL="1600200" indent="-341313"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8A2D7-6F0C-4821-A9CC-8BE2BEC03BDB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AA435-BBE0-4403-B725-11B635AECFA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FD02-03BB-47B3-9E35-EA57D6F9F1A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7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60CE-68CB-49A5-9CB1-2AB2F65577C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60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CC30-E47E-414E-8206-76E9C66C643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9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6924-778A-4ED0-B626-771A50E7B8E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27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83B3-51A4-486D-9CCA-000B179EE46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06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F7F8-98C9-45EB-8C7C-7A62A2E870F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21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EEC3-1499-4602-B6D0-5F4FFED9B50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36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52DA-C11E-4594-A96C-D040A71F63A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86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D4E2-9D95-451C-9B8D-B9B8ADE031C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4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AC9A3-3F21-4178-B387-FCDA6428007E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7F7-EC2B-47EB-A867-C2465EFA0B9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6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0D4F-F93D-4EDC-9D82-1B488130AB2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72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77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73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35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62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48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21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80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A84683-0292-4C55-8817-9DD5800F380F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3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0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6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72053-DE34-48EC-93A9-CEEC5F01862C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6A2DB-0DA4-4DA0-991D-184469E5068E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3D659-E083-429B-A34F-4BB31FCFCE3A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E1CDE-7713-49B1-BE6C-6C376B486CF0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EA030-27CF-4CCC-AEB9-067CC084B6AC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FA8A71-4397-426F-BE61-3DD954E51183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B2F131-AD29-43D9-ABE5-F8243FCABF8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82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5FA6A8-2FA5-4B3E-8DC0-0EBB675D26FD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63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49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5.png"/><Relationship Id="rId4" Type="http://schemas.openxmlformats.org/officeDocument/2006/relationships/image" Target="../media/image20.wmf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ld.iupac.org/reports/provisional/abstract04/favre_310305.html" TargetMode="External"/><Relationship Id="rId2" Type="http://schemas.openxmlformats.org/officeDocument/2006/relationships/hyperlink" Target="http://el.wikipedia.org/wiki/%CE%93%CE%B5%CE%BD%CE%B5%CF%8D%CE%B7" TargetMode="Externa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1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68.wmf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1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ormaldehyde-3D-ball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commons.wikimedia.org/wiki/User:Benjah-bmm2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της Συντήρησης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Κορεσμένες και ακόρεστες ενώσεις. </a:t>
            </a:r>
            <a:br>
              <a:rPr lang="el-GR" sz="2600" dirty="0"/>
            </a:br>
            <a:r>
              <a:rPr lang="el-GR" sz="2600" dirty="0"/>
              <a:t>Κανόνες ονοματολογίας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Σταμάτης Μπογιατζής, </a:t>
            </a:r>
            <a:r>
              <a:rPr lang="el-GR" sz="2200" dirty="0" smtClean="0"/>
              <a:t>Επίκουρος </a:t>
            </a:r>
            <a:r>
              <a:rPr lang="el-GR" sz="2200" dirty="0"/>
              <a:t>Κ</a:t>
            </a:r>
            <a:r>
              <a:rPr lang="el-GR" sz="2200" dirty="0" smtClean="0"/>
              <a:t>αθηγητής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Συντήρησης Αρχαιοτήτων &amp; Έργων Τέχνης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Μήκη, γωνίες και ενέργειες δεσμών</a:t>
            </a:r>
            <a:endParaRPr lang="el-GR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" contrast="10000"/>
          </a:blip>
          <a:srcRect l="2343" t="13876" r="2343" b="4306"/>
          <a:stretch>
            <a:fillRect/>
          </a:stretch>
        </p:blipFill>
        <p:spPr bwMode="auto">
          <a:xfrm>
            <a:off x="214282" y="1785926"/>
            <a:ext cx="871543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15900" dist="38100" dir="2700000" sx="100500" sy="100500" algn="tl" rotWithShape="0">
              <a:prstClr val="black">
                <a:alpha val="26000"/>
              </a:prstClr>
            </a:outerShdw>
          </a:effectLst>
        </p:spPr>
      </p:pic>
      <p:sp>
        <p:nvSpPr>
          <p:cNvPr id="4" name="3 - Ορθογώνιο"/>
          <p:cNvSpPr/>
          <p:nvPr/>
        </p:nvSpPr>
        <p:spPr>
          <a:xfrm>
            <a:off x="4499992" y="2276872"/>
            <a:ext cx="792088" cy="36724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572000" y="1340768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Calibri"/>
              </a:rPr>
              <a:t>C-C</a:t>
            </a:r>
            <a:endParaRPr lang="el-GR" sz="28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244322" y="1344301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Calibri"/>
              </a:rPr>
              <a:t>C-H</a:t>
            </a:r>
            <a:endParaRPr lang="el-GR" sz="2800" b="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164288" y="2276872"/>
            <a:ext cx="792088" cy="36724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636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Πίνακας από: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D. Klein,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Organic Chemistry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Wiley, New jersey, 2012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Συζυγιακές ενώσεις: διένια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1148" y="2364733"/>
            <a:ext cx="3898776" cy="964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Συζυγιακό διένιο:</a:t>
            </a:r>
          </a:p>
          <a:p>
            <a:pPr marL="0" indent="0">
              <a:buNone/>
            </a:pPr>
            <a:r>
              <a:rPr lang="el-GR" dirty="0" smtClean="0"/>
              <a:t>1,3-βουταδιένιο</a:t>
            </a:r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52344"/>
              </p:ext>
            </p:extLst>
          </p:nvPr>
        </p:nvGraphicFramePr>
        <p:xfrm>
          <a:off x="600403" y="1844824"/>
          <a:ext cx="3727902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emSketch" r:id="rId3" imgW="1316880" imgH="789480" progId="ACD.ChemSketch.20">
                  <p:embed/>
                </p:oleObj>
              </mc:Choice>
              <mc:Fallback>
                <p:oleObj name="ChemSketch" r:id="rId3" imgW="1316880" imgH="7894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403" y="1844824"/>
                        <a:ext cx="3727902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314" name="Picture 2" descr="http://upload.wikimedia.org/wikipedia/commons/a/aa/Alle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22" y="4514333"/>
            <a:ext cx="2675453" cy="162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11148" y="4797152"/>
            <a:ext cx="4081332" cy="1485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Συσσωματωμένο διένιο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(αλλένιο):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προπαδιένιο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Συζυγιακές ενώσεις: διένια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2630889"/>
            <a:ext cx="3898776" cy="964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Συζυγιακό διένιο:</a:t>
            </a:r>
          </a:p>
          <a:p>
            <a:pPr marL="0" indent="0">
              <a:buNone/>
            </a:pPr>
            <a:r>
              <a:rPr lang="el-GR" dirty="0" smtClean="0"/>
              <a:t>1,3,5-εξατριένιο</a:t>
            </a:r>
            <a:endParaRPr lang="el-G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867563"/>
              </p:ext>
            </p:extLst>
          </p:nvPr>
        </p:nvGraphicFramePr>
        <p:xfrm>
          <a:off x="827584" y="2388746"/>
          <a:ext cx="3889802" cy="1448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emSketch" r:id="rId3" imgW="1594080" imgH="594360" progId="ACD.ChemSketch.20">
                  <p:embed/>
                </p:oleObj>
              </mc:Choice>
              <mc:Fallback>
                <p:oleObj name="ChemSketch" r:id="rId3" imgW="1594080" imgH="594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388746"/>
                        <a:ext cx="3889802" cy="1448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Αρωματικές ενώσεις: βενζόλιο</a:t>
            </a:r>
            <a:endParaRPr lang="el-GR" dirty="0"/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1907704" y="2492896"/>
          <a:ext cx="1517400" cy="147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hemSketch" r:id="rId3" imgW="1319784" imgH="1283208" progId="ACD.ChemSketch.20">
                  <p:embed/>
                </p:oleObj>
              </mc:Choice>
              <mc:Fallback>
                <p:oleObj name="ChemSketch" r:id="rId3" imgW="1319784" imgH="128320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492896"/>
                        <a:ext cx="1517400" cy="1475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5076055" y="2564903"/>
          <a:ext cx="1368152" cy="151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hemSketch" r:id="rId5" imgW="435864" imgH="484632" progId="ACD.ChemSketch.20">
                  <p:embed/>
                </p:oleObj>
              </mc:Choice>
              <mc:Fallback>
                <p:oleObj name="ChemSketch" r:id="rId5" imgW="435864" imgH="48463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5" y="2564903"/>
                        <a:ext cx="1368152" cy="1517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3707903" y="3068960"/>
            <a:ext cx="125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βενζόλιο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1916832"/>
            <a:ext cx="6418333" cy="287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2060848"/>
            <a:ext cx="6607835" cy="263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2204864"/>
            <a:ext cx="24669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1412776"/>
            <a:ext cx="6715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3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Λειτουργικές ομάδες </a:t>
            </a:r>
            <a:r>
              <a:rPr lang="el-GR" sz="3200" dirty="0" smtClean="0"/>
              <a:t>1/5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2664296" cy="4641379"/>
          </a:xfrm>
        </p:spPr>
        <p:txBody>
          <a:bodyPr/>
          <a:lstStyle/>
          <a:p>
            <a:r>
              <a:rPr lang="el-GR" dirty="0" smtClean="0"/>
              <a:t>Αλκοόλες: </a:t>
            </a:r>
            <a:r>
              <a:rPr lang="el-GR" b="1" dirty="0" smtClean="0"/>
              <a:t>υδροξύλιο</a:t>
            </a:r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Αιθέρες: </a:t>
            </a:r>
            <a:r>
              <a:rPr lang="el-GR" b="1" dirty="0" smtClean="0"/>
              <a:t>αιθερική ομάδα </a:t>
            </a:r>
            <a:endParaRPr lang="el-GR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910710"/>
              </p:ext>
            </p:extLst>
          </p:nvPr>
        </p:nvGraphicFramePr>
        <p:xfrm>
          <a:off x="3563888" y="1772816"/>
          <a:ext cx="309828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hemSketch" r:id="rId3" imgW="947880" imgH="176760" progId="ACD.ChemSketch.20">
                  <p:embed/>
                </p:oleObj>
              </mc:Choice>
              <mc:Fallback>
                <p:oleObj name="ChemSketch" r:id="rId3" imgW="94788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772816"/>
                        <a:ext cx="3098280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849734"/>
              </p:ext>
            </p:extLst>
          </p:nvPr>
        </p:nvGraphicFramePr>
        <p:xfrm>
          <a:off x="3203848" y="4221088"/>
          <a:ext cx="52419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hemSketch" r:id="rId5" imgW="1603080" imgH="180000" progId="ACD.ChemSketch.20">
                  <p:embed/>
                </p:oleObj>
              </mc:Choice>
              <mc:Fallback>
                <p:oleObj name="ChemSketch" r:id="rId5" imgW="1603080" imgH="18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221088"/>
                        <a:ext cx="52419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3203848" y="1417638"/>
            <a:ext cx="2620962" cy="114726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4251" y="270020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Calibri"/>
              </a:rPr>
              <a:t>R</a:t>
            </a:r>
            <a:endParaRPr lang="el-GR" b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01566" y="3933056"/>
            <a:ext cx="2620962" cy="114726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1969" y="5215626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Calibri"/>
              </a:rPr>
              <a:t>R</a:t>
            </a:r>
            <a:endParaRPr lang="el-GR" b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27093" y="3933056"/>
            <a:ext cx="2620962" cy="114726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7496" y="5215626"/>
            <a:ext cx="116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Calibri"/>
              </a:rPr>
              <a:t>R</a:t>
            </a:r>
            <a:r>
              <a:rPr lang="en-US" sz="3200" dirty="0" smtClean="0">
                <a:solidFill>
                  <a:srgbClr val="0000CC"/>
                </a:solidFill>
                <a:latin typeface="Calibri"/>
              </a:rPr>
              <a:t> </a:t>
            </a:r>
            <a:r>
              <a:rPr lang="el-GR" sz="3200" dirty="0" smtClean="0">
                <a:solidFill>
                  <a:srgbClr val="0000CC"/>
                </a:solidFill>
                <a:latin typeface="Calibri"/>
              </a:rPr>
              <a:t>ή </a:t>
            </a:r>
            <a:r>
              <a:rPr lang="en-US" sz="3200" b="1" dirty="0" smtClean="0">
                <a:solidFill>
                  <a:srgbClr val="0000CC"/>
                </a:solidFill>
                <a:latin typeface="Calibri"/>
              </a:rPr>
              <a:t>R’</a:t>
            </a:r>
            <a:endParaRPr lang="el-GR" b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Λειτουργικές ομάδες </a:t>
            </a:r>
            <a:r>
              <a:rPr lang="el-GR" sz="3200" dirty="0" smtClean="0">
                <a:solidFill>
                  <a:prstClr val="black"/>
                </a:solidFill>
              </a:rPr>
              <a:t>2/5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2833876" cy="4641379"/>
          </a:xfrm>
        </p:spPr>
        <p:txBody>
          <a:bodyPr/>
          <a:lstStyle/>
          <a:p>
            <a:r>
              <a:rPr lang="el-GR" dirty="0" smtClean="0"/>
              <a:t>θειόλες:</a:t>
            </a:r>
            <a:endParaRPr lang="el-GR" b="1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θειοαιθέρες:</a:t>
            </a:r>
            <a:endParaRPr lang="el-GR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829966"/>
              </p:ext>
            </p:extLst>
          </p:nvPr>
        </p:nvGraphicFramePr>
        <p:xfrm>
          <a:off x="3578225" y="1773238"/>
          <a:ext cx="30686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hemSketch" r:id="rId3" imgW="938880" imgH="176760" progId="ACD.ChemSketch.20">
                  <p:embed/>
                </p:oleObj>
              </mc:Choice>
              <mc:Fallback>
                <p:oleObj name="ChemSketch" r:id="rId3" imgW="93888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773238"/>
                        <a:ext cx="306863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152301"/>
              </p:ext>
            </p:extLst>
          </p:nvPr>
        </p:nvGraphicFramePr>
        <p:xfrm>
          <a:off x="3203848" y="4221088"/>
          <a:ext cx="52419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hemSketch" r:id="rId5" imgW="1603080" imgH="180000" progId="ACD.ChemSketch.20">
                  <p:embed/>
                </p:oleObj>
              </mc:Choice>
              <mc:Fallback>
                <p:oleObj name="ChemSketch" r:id="rId5" imgW="1603080" imgH="18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221088"/>
                        <a:ext cx="52419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3203848" y="1417638"/>
            <a:ext cx="2620962" cy="114726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4251" y="270020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Calibri"/>
              </a:rPr>
              <a:t>R</a:t>
            </a:r>
            <a:endParaRPr lang="el-GR" b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01566" y="3933056"/>
            <a:ext cx="2620962" cy="114726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1969" y="5215626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Calibri"/>
              </a:rPr>
              <a:t>R</a:t>
            </a:r>
            <a:endParaRPr lang="el-GR" b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27093" y="3933056"/>
            <a:ext cx="2620962" cy="114726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7496" y="5215626"/>
            <a:ext cx="116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Calibri"/>
              </a:rPr>
              <a:t>R</a:t>
            </a:r>
            <a:r>
              <a:rPr lang="en-US" sz="3200" dirty="0" smtClean="0">
                <a:solidFill>
                  <a:srgbClr val="0000CC"/>
                </a:solidFill>
                <a:latin typeface="Calibri"/>
              </a:rPr>
              <a:t> </a:t>
            </a:r>
            <a:r>
              <a:rPr lang="el-GR" sz="3200" dirty="0" smtClean="0">
                <a:solidFill>
                  <a:srgbClr val="0000CC"/>
                </a:solidFill>
                <a:latin typeface="Calibri"/>
              </a:rPr>
              <a:t>ή </a:t>
            </a:r>
            <a:r>
              <a:rPr lang="en-US" sz="3200" b="1" dirty="0" smtClean="0">
                <a:solidFill>
                  <a:srgbClr val="0000CC"/>
                </a:solidFill>
                <a:latin typeface="Calibri"/>
              </a:rPr>
              <a:t>R’</a:t>
            </a:r>
            <a:endParaRPr lang="el-GR" b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Λειτουργικές ομάδες </a:t>
            </a:r>
            <a:r>
              <a:rPr lang="el-GR" sz="3200" dirty="0" smtClean="0">
                <a:solidFill>
                  <a:prstClr val="black"/>
                </a:solidFill>
              </a:rPr>
              <a:t>3/5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2736304" cy="4641379"/>
          </a:xfrm>
        </p:spPr>
        <p:txBody>
          <a:bodyPr/>
          <a:lstStyle/>
          <a:p>
            <a:r>
              <a:rPr lang="el-GR" dirty="0" smtClean="0"/>
              <a:t>Αλδεΰδη: </a:t>
            </a:r>
            <a:r>
              <a:rPr lang="el-GR" b="1" dirty="0" smtClean="0"/>
              <a:t>καρβονύλιο 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  <a:p>
            <a:r>
              <a:rPr lang="el-GR" dirty="0" smtClean="0"/>
              <a:t>Κετόνη: </a:t>
            </a:r>
            <a:r>
              <a:rPr lang="el-GR" b="1" dirty="0"/>
              <a:t>καρβονύλιο</a:t>
            </a: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033314"/>
              </p:ext>
            </p:extLst>
          </p:nvPr>
        </p:nvGraphicFramePr>
        <p:xfrm>
          <a:off x="3973513" y="1747838"/>
          <a:ext cx="2601912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hemSketch" r:id="rId3" imgW="859680" imgH="420480" progId="ACD.ChemSketch.20">
                  <p:embed/>
                </p:oleObj>
              </mc:Choice>
              <mc:Fallback>
                <p:oleObj name="ChemSketch" r:id="rId3" imgW="859680" imgH="4204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513" y="1747838"/>
                        <a:ext cx="2601912" cy="127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06139"/>
              </p:ext>
            </p:extLst>
          </p:nvPr>
        </p:nvGraphicFramePr>
        <p:xfrm>
          <a:off x="3995936" y="4365104"/>
          <a:ext cx="2771775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hemSketch" r:id="rId5" imgW="847440" imgH="435960" progId="ACD.ChemSketch.20">
                  <p:embed/>
                </p:oleObj>
              </mc:Choice>
              <mc:Fallback>
                <p:oleObj name="ChemSketch" r:id="rId5" imgW="847440" imgH="435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365104"/>
                        <a:ext cx="2771775" cy="142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563888" y="1417638"/>
            <a:ext cx="1584176" cy="114726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1327" y="2700208"/>
            <a:ext cx="251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Calibri"/>
              </a:rPr>
              <a:t>R</a:t>
            </a:r>
            <a:endParaRPr lang="el-GR" b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46231" y="4005064"/>
            <a:ext cx="1584176" cy="114726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3670" y="5287634"/>
            <a:ext cx="251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Calibri"/>
              </a:rPr>
              <a:t>R</a:t>
            </a:r>
            <a:endParaRPr lang="el-GR" b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Λειτουργικές ομάδες </a:t>
            </a:r>
            <a:r>
              <a:rPr lang="el-GR" sz="3200" dirty="0" smtClean="0">
                <a:solidFill>
                  <a:prstClr val="black"/>
                </a:solidFill>
              </a:rPr>
              <a:t>4/5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3384376" cy="4641379"/>
          </a:xfrm>
        </p:spPr>
        <p:txBody>
          <a:bodyPr/>
          <a:lstStyle/>
          <a:p>
            <a:r>
              <a:rPr lang="el-GR" dirty="0" smtClean="0"/>
              <a:t>Καρβοξυλικά οξέα: </a:t>
            </a:r>
            <a:r>
              <a:rPr lang="el-GR" b="1" dirty="0" smtClean="0"/>
              <a:t>καρβοξυλομάδα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  <a:p>
            <a:r>
              <a:rPr lang="el-GR" dirty="0" smtClean="0"/>
              <a:t>Εστέρες: </a:t>
            </a:r>
            <a:r>
              <a:rPr lang="el-GR" b="1" dirty="0" smtClean="0"/>
              <a:t>εστερική ομάδα </a:t>
            </a:r>
            <a:endParaRPr lang="el-GR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479222"/>
              </p:ext>
            </p:extLst>
          </p:nvPr>
        </p:nvGraphicFramePr>
        <p:xfrm>
          <a:off x="4137025" y="4344988"/>
          <a:ext cx="3676650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hemSketch" r:id="rId3" imgW="1124640" imgH="588240" progId="ACD.ChemSketch.20">
                  <p:embed/>
                </p:oleObj>
              </mc:Choice>
              <mc:Fallback>
                <p:oleObj name="ChemSketch" r:id="rId3" imgW="1124640" imgH="5882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4344988"/>
                        <a:ext cx="3676650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641683"/>
              </p:ext>
            </p:extLst>
          </p:nvPr>
        </p:nvGraphicFramePr>
        <p:xfrm>
          <a:off x="4178300" y="1439863"/>
          <a:ext cx="2730500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hemSketch" r:id="rId5" imgW="835200" imgH="576000" progId="ACD.ChemSketch.20">
                  <p:embed/>
                </p:oleObj>
              </mc:Choice>
              <mc:Fallback>
                <p:oleObj name="ChemSketch" r:id="rId5" imgW="835200" imgH="576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1439863"/>
                        <a:ext cx="2730500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3851920" y="1455009"/>
            <a:ext cx="1584176" cy="114726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9359" y="2737579"/>
            <a:ext cx="251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Calibri"/>
              </a:rPr>
              <a:t>R</a:t>
            </a:r>
            <a:endParaRPr lang="el-GR" b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35682" y="4375669"/>
            <a:ext cx="1584176" cy="114726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3121" y="5658239"/>
            <a:ext cx="251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Calibri"/>
              </a:rPr>
              <a:t>R</a:t>
            </a:r>
            <a:endParaRPr lang="el-GR" b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85595" y="5376993"/>
            <a:ext cx="1584176" cy="114726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54606" y="4799165"/>
            <a:ext cx="148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CC"/>
                </a:solidFill>
                <a:latin typeface="Calibri"/>
              </a:rPr>
              <a:t>R</a:t>
            </a:r>
            <a:r>
              <a:rPr lang="en-US" sz="3200" dirty="0">
                <a:solidFill>
                  <a:srgbClr val="0000CC"/>
                </a:solidFill>
                <a:latin typeface="Calibri"/>
              </a:rPr>
              <a:t> </a:t>
            </a:r>
            <a:r>
              <a:rPr lang="el-GR" sz="3200" dirty="0">
                <a:solidFill>
                  <a:srgbClr val="0000CC"/>
                </a:solidFill>
                <a:latin typeface="Calibri"/>
              </a:rPr>
              <a:t>ή </a:t>
            </a:r>
            <a:r>
              <a:rPr lang="en-US" sz="3200" b="1" dirty="0">
                <a:solidFill>
                  <a:srgbClr val="0000CC"/>
                </a:solidFill>
                <a:latin typeface="Calibri"/>
              </a:rPr>
              <a:t>R</a:t>
            </a:r>
            <a:r>
              <a:rPr lang="en-US" sz="3200" b="1" dirty="0" smtClean="0">
                <a:solidFill>
                  <a:srgbClr val="0000CC"/>
                </a:solidFill>
                <a:latin typeface="Calibri"/>
              </a:rPr>
              <a:t>’</a:t>
            </a:r>
            <a:endParaRPr lang="el-GR" sz="3200" b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4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 animBg="1"/>
      <p:bldP spid="16" grpId="0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Λειτουργικές ομάδες </a:t>
            </a:r>
            <a:r>
              <a:rPr lang="el-GR" sz="3200" dirty="0" smtClean="0">
                <a:solidFill>
                  <a:prstClr val="black"/>
                </a:solidFill>
              </a:rPr>
              <a:t>5/5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2664296" cy="4641379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Αμίνες: </a:t>
            </a:r>
            <a:r>
              <a:rPr lang="el-GR" b="1" dirty="0" smtClean="0"/>
              <a:t>Αμινομάδα 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  <a:p>
            <a:r>
              <a:rPr lang="el-GR" dirty="0" smtClean="0"/>
              <a:t>Νιτρίλια: </a:t>
            </a:r>
            <a:r>
              <a:rPr lang="el-GR" b="1" dirty="0" smtClean="0"/>
              <a:t>νιτριλομάδα (κυανική ομάδα)</a:t>
            </a:r>
            <a:endParaRPr lang="el-GR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911816"/>
              </p:ext>
            </p:extLst>
          </p:nvPr>
        </p:nvGraphicFramePr>
        <p:xfrm>
          <a:off x="3484563" y="1773238"/>
          <a:ext cx="32591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hemSketch" r:id="rId3" imgW="996840" imgH="176760" progId="ACD.ChemSketch.20">
                  <p:embed/>
                </p:oleObj>
              </mc:Choice>
              <mc:Fallback>
                <p:oleObj name="ChemSketch" r:id="rId3" imgW="99684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1773238"/>
                        <a:ext cx="32591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863539"/>
              </p:ext>
            </p:extLst>
          </p:nvPr>
        </p:nvGraphicFramePr>
        <p:xfrm>
          <a:off x="3197225" y="4576763"/>
          <a:ext cx="3835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ChemSketch" r:id="rId5" imgW="1173600" imgH="180000" progId="ACD.ChemSketch.20">
                  <p:embed/>
                </p:oleObj>
              </mc:Choice>
              <mc:Fallback>
                <p:oleObj name="ChemSketch" r:id="rId5" imgW="1173600" imgH="18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4576763"/>
                        <a:ext cx="38354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203848" y="1417638"/>
            <a:ext cx="2620962" cy="114726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4251" y="270020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Calibri"/>
              </a:rPr>
              <a:t>R</a:t>
            </a:r>
            <a:endParaRPr lang="el-GR" b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96099" y="4234662"/>
            <a:ext cx="2620962" cy="114726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6502" y="5517232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Calibri"/>
              </a:rPr>
              <a:t>R</a:t>
            </a:r>
            <a:endParaRPr lang="el-GR" b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2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Ονοματολογία οργανικών ενώσεων </a:t>
            </a:r>
            <a:r>
              <a:rPr lang="el-GR" sz="3600" dirty="0" smtClean="0"/>
              <a:t>1/4</a:t>
            </a:r>
            <a:endParaRPr lang="el-GR" sz="36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173955"/>
              </p:ext>
            </p:extLst>
          </p:nvPr>
        </p:nvGraphicFramePr>
        <p:xfrm>
          <a:off x="179512" y="2857496"/>
          <a:ext cx="882164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329"/>
                <a:gridCol w="1764329"/>
                <a:gridCol w="1678600"/>
                <a:gridCol w="1666280"/>
                <a:gridCol w="1948107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l-GR" sz="2000" b="1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20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Στερεο-ισομέρεια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l-GR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l-GR" sz="2000" b="1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20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Υποκαταστάτες </a:t>
                      </a:r>
                      <a:endParaRPr lang="el-GR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l-GR" sz="2000" b="1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20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Κύρια αλυσίδα</a:t>
                      </a:r>
                      <a:endParaRPr lang="el-GR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l-GR" sz="2000" b="1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20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Ακορεστότητα </a:t>
                      </a:r>
                      <a:endParaRPr lang="el-GR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l-GR" sz="2000" b="1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l-GR" sz="20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Λειτουργική ομάδα</a:t>
                      </a:r>
                      <a:endParaRPr lang="el-GR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- Έλλειψη"/>
          <p:cNvSpPr/>
          <p:nvPr/>
        </p:nvSpPr>
        <p:spPr>
          <a:xfrm>
            <a:off x="3707904" y="2357430"/>
            <a:ext cx="5293252" cy="2727754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Το αιθυλένιο:  ο πρώτος αντιπρόσωπος  των ακόρεστων ενώσεων</a:t>
            </a:r>
            <a:endParaRPr lang="el-GR" sz="3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b="8988"/>
          <a:stretch>
            <a:fillRect/>
          </a:stretch>
        </p:blipFill>
        <p:spPr bwMode="auto">
          <a:xfrm>
            <a:off x="1979712" y="1484784"/>
            <a:ext cx="296227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068960"/>
            <a:ext cx="2339752" cy="1108720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el-GR" dirty="0" smtClean="0"/>
              <a:t>Το μόριο του αιθυλενίου</a:t>
            </a:r>
          </a:p>
          <a:p>
            <a:pPr algn="r">
              <a:buNone/>
            </a:pPr>
            <a:endParaRPr lang="el-GR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184923" cy="197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9144000" cy="423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Ονοματολογία οργανικών ενώσεων </a:t>
            </a:r>
            <a:r>
              <a:rPr lang="el-GR" sz="3600" dirty="0" smtClean="0">
                <a:solidFill>
                  <a:prstClr val="black"/>
                </a:solidFill>
              </a:rPr>
              <a:t>2/4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755576" y="1606148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Για τη θέσπιση των κανόνων ονοματολογίας των οργανικών χημικών ενώσεων διεξήχθη το 1961 διεθνές Συνέδριο στην 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hlinkClick r:id="rId2" tooltip="Γενεύη"/>
              </a:rPr>
              <a:t>Γενεύη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 της Ελβετίας, υπό την ονομασία "International Union of Pure and Applied Chemistry" (IUPAC).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Η τελευταία ενημέρωση των κανόνων ονοματολογίας βρίσκεται στην ιστοσελίδα της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hlinkClick r:id="rId3"/>
              </a:rPr>
              <a:t>IUPAC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Ονοματολογία οργανικών ενώσεων </a:t>
            </a:r>
            <a:r>
              <a:rPr lang="el-GR" sz="3600" dirty="0" smtClean="0">
                <a:solidFill>
                  <a:prstClr val="black"/>
                </a:solidFill>
              </a:rPr>
              <a:t>3/4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606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l-GR" dirty="0" smtClean="0"/>
              <a:t>Βασικοί κανόνες ονοματολογίας</a:t>
            </a:r>
            <a:endParaRPr lang="el-GR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467544" y="2204864"/>
          <a:ext cx="8676456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Έγγραφο" r:id="rId4" imgW="5427335" imgH="2123737" progId="">
                  <p:embed/>
                </p:oleObj>
              </mc:Choice>
              <mc:Fallback>
                <p:oleObj name="Έγγραφο" r:id="rId4" imgW="5427335" imgH="21237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204864"/>
                        <a:ext cx="8676456" cy="3816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428596" y="2071678"/>
          <a:ext cx="835824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928958"/>
                <a:gridCol w="2857520"/>
              </a:tblGrid>
              <a:tr h="7858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400" dirty="0" smtClean="0"/>
                        <a:t>Κύρια αλυσίδα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400" dirty="0" smtClean="0"/>
                        <a:t>Ακορεστότητα 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400" dirty="0" smtClean="0"/>
                        <a:t>Λειτουργική ομάδα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ονοματολογίας </a:t>
            </a:r>
            <a:r>
              <a:rPr lang="el-GR" sz="3200" dirty="0" smtClean="0"/>
              <a:t>1/5</a:t>
            </a:r>
            <a:endParaRPr lang="el-GR" sz="3200" dirty="0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683568" y="1412777"/>
          <a:ext cx="1508299" cy="466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ChemSketch" r:id="rId3" imgW="569880" imgH="176760" progId="ACD.ChemSketch.20">
                  <p:embed/>
                </p:oleObj>
              </mc:Choice>
              <mc:Fallback>
                <p:oleObj name="ChemSketch" r:id="rId3" imgW="56988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12777"/>
                        <a:ext cx="1508299" cy="466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611560" y="2348881"/>
          <a:ext cx="2539942" cy="448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ChemSketch" r:id="rId5" imgW="996840" imgH="176760" progId="ACD.ChemSketch.20">
                  <p:embed/>
                </p:oleObj>
              </mc:Choice>
              <mc:Fallback>
                <p:oleObj name="ChemSketch" r:id="rId5" imgW="99684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48881"/>
                        <a:ext cx="2539942" cy="448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611560" y="3284985"/>
          <a:ext cx="232371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ChemSketch" r:id="rId7" imgW="947880" imgH="176760" progId="ACD.ChemSketch.20">
                  <p:embed/>
                </p:oleObj>
              </mc:Choice>
              <mc:Fallback>
                <p:oleObj name="ChemSketch" r:id="rId7" imgW="94788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284985"/>
                        <a:ext cx="2323710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683568" y="4077073"/>
          <a:ext cx="321894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ChemSketch" r:id="rId9" imgW="1313640" imgH="176760" progId="ACD.ChemSketch.20">
                  <p:embed/>
                </p:oleObj>
              </mc:Choice>
              <mc:Fallback>
                <p:oleObj name="ChemSketch" r:id="rId9" imgW="131364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077073"/>
                        <a:ext cx="3218945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683568" y="4797152"/>
          <a:ext cx="2555488" cy="165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ChemSketch" r:id="rId11" imgW="996840" imgH="646200" progId="ACD.ChemSketch.20">
                  <p:embed/>
                </p:oleObj>
              </mc:Choice>
              <mc:Fallback>
                <p:oleObj name="ChemSketch" r:id="rId11" imgW="996840" imgH="6462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97152"/>
                        <a:ext cx="2555488" cy="1656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4355976" y="1412776"/>
            <a:ext cx="1335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αιθ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427984" y="2276872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προπ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427984" y="3140968"/>
            <a:ext cx="156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αιθ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όλη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427984" y="4005064"/>
            <a:ext cx="20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προπ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όλη-1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4355976" y="5301208"/>
            <a:ext cx="2271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προπ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όλη-2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prstClr val="black"/>
                </a:solidFill>
                <a:latin typeface="Calibri"/>
              </a:rPr>
              <a:t>(ισοπροπανόλη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)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6516216" y="3212976"/>
            <a:ext cx="2297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αιθυλική </a:t>
            </a:r>
            <a:r>
              <a:rPr lang="el-GR" sz="2000" b="1" dirty="0" smtClean="0">
                <a:solidFill>
                  <a:srgbClr val="7030A0"/>
                </a:solidFill>
                <a:latin typeface="Calibri"/>
              </a:rPr>
              <a:t>αλκοόλη</a:t>
            </a:r>
            <a:endParaRPr lang="el-GR" sz="20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6588224" y="4005064"/>
            <a:ext cx="251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προπυλική </a:t>
            </a:r>
            <a:r>
              <a:rPr lang="el-GR" sz="2000" b="1" dirty="0" smtClean="0">
                <a:solidFill>
                  <a:srgbClr val="7030A0"/>
                </a:solidFill>
                <a:latin typeface="Calibri"/>
              </a:rPr>
              <a:t>αλκοόλη</a:t>
            </a:r>
            <a:endParaRPr lang="el-GR" sz="20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6660232" y="5373216"/>
            <a:ext cx="248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ισο-προπυλική </a:t>
            </a:r>
            <a:r>
              <a:rPr lang="el-GR" sz="2000" b="1" dirty="0" smtClean="0">
                <a:solidFill>
                  <a:srgbClr val="7030A0"/>
                </a:solidFill>
                <a:latin typeface="Calibri"/>
              </a:rPr>
              <a:t>αλκοόλη</a:t>
            </a:r>
            <a:endParaRPr lang="el-GR" sz="20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298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/>
              <a:t>Ονοματολογία οργανικών ενώσεων: θέση χαρακτηριστικών ομάδων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50825" y="1285861"/>
            <a:ext cx="856932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400" dirty="0" smtClean="0">
                <a:solidFill>
                  <a:srgbClr val="004A82"/>
                </a:solidFill>
                <a:latin typeface="Calibri"/>
              </a:rPr>
              <a:t>Όταν δεν </a:t>
            </a:r>
            <a:r>
              <a:rPr lang="el-GR" sz="2400" dirty="0">
                <a:solidFill>
                  <a:srgbClr val="004A82"/>
                </a:solidFill>
                <a:latin typeface="Calibri"/>
              </a:rPr>
              <a:t>υπάρχει πολλαπλός δεσμός, </a:t>
            </a:r>
            <a:r>
              <a:rPr lang="el-GR" sz="2400" dirty="0" smtClean="0">
                <a:solidFill>
                  <a:srgbClr val="004A82"/>
                </a:solidFill>
                <a:latin typeface="Calibri"/>
              </a:rPr>
              <a:t>η θέση της χαρ. ομάδας γράφεται </a:t>
            </a:r>
            <a:r>
              <a:rPr lang="el-GR" sz="2400" dirty="0">
                <a:solidFill>
                  <a:srgbClr val="004A82"/>
                </a:solidFill>
                <a:latin typeface="Calibri"/>
              </a:rPr>
              <a:t>στην αρχή του </a:t>
            </a:r>
            <a:r>
              <a:rPr lang="el-GR" sz="2400" dirty="0" smtClean="0">
                <a:solidFill>
                  <a:srgbClr val="004A82"/>
                </a:solidFill>
                <a:latin typeface="Calibri"/>
              </a:rPr>
              <a:t>ονόματος</a:t>
            </a:r>
            <a:r>
              <a:rPr lang="el-GR" sz="2400" dirty="0">
                <a:solidFill>
                  <a:srgbClr val="004A82"/>
                </a:solidFill>
                <a:latin typeface="Calibri"/>
              </a:rPr>
              <a:t>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400" baseline="-25000" dirty="0">
                <a:solidFill>
                  <a:srgbClr val="004A82"/>
                </a:solidFill>
                <a:latin typeface="Calibri"/>
              </a:rPr>
              <a:t>		</a:t>
            </a:r>
            <a:endParaRPr lang="el-GR" sz="2400" baseline="-25000" dirty="0" smtClean="0">
              <a:solidFill>
                <a:srgbClr val="004A82"/>
              </a:solidFill>
              <a:latin typeface="Calibri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400" baseline="-25000" dirty="0">
                <a:solidFill>
                  <a:srgbClr val="004A82"/>
                </a:solidFill>
                <a:latin typeface="Calibri"/>
              </a:rPr>
              <a:t>	</a:t>
            </a:r>
            <a:r>
              <a:rPr lang="el-GR" sz="2400" dirty="0">
                <a:solidFill>
                  <a:srgbClr val="004A82"/>
                </a:solidFill>
                <a:latin typeface="Calibri"/>
              </a:rPr>
              <a:t>1</a:t>
            </a:r>
            <a:r>
              <a:rPr lang="el-GR" sz="2400" dirty="0" smtClean="0">
                <a:solidFill>
                  <a:srgbClr val="004A82"/>
                </a:solidFill>
                <a:latin typeface="Calibri"/>
              </a:rPr>
              <a:t>- βουτανόλη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	1- βουτανόλη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400" dirty="0" smtClean="0">
                <a:solidFill>
                  <a:srgbClr val="004A82"/>
                </a:solidFill>
                <a:latin typeface="Calibri"/>
              </a:rPr>
              <a:t>Όταν υπάρχει </a:t>
            </a:r>
            <a:r>
              <a:rPr lang="el-GR" sz="2400" dirty="0">
                <a:solidFill>
                  <a:srgbClr val="004A82"/>
                </a:solidFill>
                <a:latin typeface="Calibri"/>
              </a:rPr>
              <a:t>πολλαπλός δεσμός, η θέση της χαρ. ομάδας γράφεται μπροστά από το </a:t>
            </a:r>
            <a:r>
              <a:rPr lang="el-GR" sz="2400" dirty="0" smtClean="0">
                <a:solidFill>
                  <a:srgbClr val="004A82"/>
                </a:solidFill>
                <a:latin typeface="Calibri"/>
              </a:rPr>
              <a:t>τελευταίο </a:t>
            </a:r>
            <a:r>
              <a:rPr lang="el-GR" sz="2400" dirty="0">
                <a:solidFill>
                  <a:srgbClr val="004A82"/>
                </a:solidFill>
                <a:latin typeface="Calibri"/>
              </a:rPr>
              <a:t>συνθετικό του κύριου ονόματος.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</a:t>
            </a:r>
            <a:endParaRPr lang="el-GR" sz="2400" dirty="0" smtClean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πεντ-4-ιν-2-όνη</a:t>
            </a:r>
            <a:endParaRPr lang="el-GR" sz="2400" baseline="-250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                   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911682" y="2827531"/>
          <a:ext cx="2657475" cy="633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ChemSketch" r:id="rId3" imgW="1350360" imgH="322920" progId="ACD.ChemSketch.20">
                  <p:embed/>
                </p:oleObj>
              </mc:Choice>
              <mc:Fallback>
                <p:oleObj name="ChemSketch" r:id="rId3" imgW="1350360" imgH="3229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1682" y="2827531"/>
                        <a:ext cx="2657475" cy="633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194536" y="5373216"/>
          <a:ext cx="2403830" cy="98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ChemSketch" r:id="rId5" imgW="1377720" imgH="563760" progId="ACD.ChemSketch.20">
                  <p:embed/>
                </p:oleObj>
              </mc:Choice>
              <mc:Fallback>
                <p:oleObj name="ChemSketch" r:id="rId5" imgW="1377720" imgH="563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4536" y="5373216"/>
                        <a:ext cx="2403830" cy="983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Παραδείγματα ονοματολογίας </a:t>
            </a:r>
            <a:r>
              <a:rPr lang="el-GR" sz="3200" dirty="0" smtClean="0">
                <a:solidFill>
                  <a:prstClr val="black"/>
                </a:solidFill>
              </a:rPr>
              <a:t>2/5</a:t>
            </a:r>
            <a:endParaRPr lang="el-GR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68144" y="1469975"/>
            <a:ext cx="2304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n-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βουτάνιο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868144" y="2478732"/>
            <a:ext cx="2304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βουτανόλη-1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611560" y="1700808"/>
          <a:ext cx="3200904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ChemSketch" r:id="rId3" imgW="1353240" imgH="182880" progId="ACD.ChemSketch.20">
                  <p:embed/>
                </p:oleObj>
              </mc:Choice>
              <mc:Fallback>
                <p:oleObj name="ChemSketch" r:id="rId3" imgW="1353240" imgH="182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00808"/>
                        <a:ext cx="3200904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611560" y="2636912"/>
          <a:ext cx="403870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ChemSketch" r:id="rId5" imgW="1706760" imgH="182880" progId="ACD.ChemSketch.20">
                  <p:embed/>
                </p:oleObj>
              </mc:Choice>
              <mc:Fallback>
                <p:oleObj name="ChemSketch" r:id="rId5" imgW="1706760" imgH="182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636912"/>
                        <a:ext cx="4038700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611560" y="3645024"/>
          <a:ext cx="388090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ChemSketch" r:id="rId7" imgW="1639800" imgH="182880" progId="ACD.ChemSketch.20">
                  <p:embed/>
                </p:oleObj>
              </mc:Choice>
              <mc:Fallback>
                <p:oleObj name="ChemSketch" r:id="rId7" imgW="1639800" imgH="182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645024"/>
                        <a:ext cx="3880906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611560" y="4725144"/>
          <a:ext cx="390345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ChemSketch" r:id="rId9" imgW="1648800" imgH="182880" progId="ACD.ChemSketch.20">
                  <p:embed/>
                </p:oleObj>
              </mc:Choice>
              <mc:Fallback>
                <p:oleObj name="ChemSketch" r:id="rId9" imgW="1648800" imgH="182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725144"/>
                        <a:ext cx="3903450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796136" y="3558207"/>
            <a:ext cx="29324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1-χλωροβουτάνιο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6136" y="4695527"/>
            <a:ext cx="3246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1-βρ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ω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μοβουτάνιο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5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l-GR" sz="4000" dirty="0">
                <a:solidFill>
                  <a:prstClr val="black"/>
                </a:solidFill>
              </a:rPr>
              <a:t>Ονοματολογία οργανικών ενώσεων </a:t>
            </a:r>
            <a:r>
              <a:rPr lang="el-GR" sz="3200" dirty="0" smtClean="0">
                <a:solidFill>
                  <a:prstClr val="black"/>
                </a:solidFill>
              </a:rPr>
              <a:t>4/4</a:t>
            </a:r>
            <a:endParaRPr lang="el-GR" sz="4000" dirty="0" smtClean="0"/>
          </a:p>
        </p:txBody>
      </p:sp>
      <p:sp>
        <p:nvSpPr>
          <p:cNvPr id="6147" name="Rectangle 4"/>
          <p:cNvSpPr>
            <a:spLocks noGrp="1" noChangeArrowheads="1"/>
          </p:cNvSpPr>
          <p:nvPr>
            <p:ph idx="1"/>
          </p:nvPr>
        </p:nvSpPr>
        <p:spPr>
          <a:xfrm>
            <a:off x="571472" y="2071678"/>
            <a:ext cx="3671887" cy="379573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-CH=CH-CH</a:t>
            </a:r>
            <a:r>
              <a:rPr lang="en-US" sz="2800" baseline="-25000" dirty="0" smtClean="0"/>
              <a:t>3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r>
              <a:rPr lang="en-US" sz="2800" dirty="0" smtClean="0"/>
              <a:t>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=CH-CH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-CH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-CH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-CH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-C</a:t>
            </a:r>
            <a:r>
              <a:rPr lang="en-US" sz="2800" dirty="0" smtClean="0">
                <a:cs typeface="Arial" charset="0"/>
              </a:rPr>
              <a:t>≡</a:t>
            </a:r>
            <a:r>
              <a:rPr lang="en-US" sz="2800" dirty="0" smtClean="0"/>
              <a:t>CH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None/>
            </a:pPr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-CH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-C </a:t>
            </a:r>
            <a:r>
              <a:rPr lang="en-US" sz="2800" dirty="0" smtClean="0">
                <a:cs typeface="Arial" charset="0"/>
              </a:rPr>
              <a:t>≡C-CH</a:t>
            </a:r>
            <a:r>
              <a:rPr lang="en-US" sz="2800" baseline="-25000" dirty="0" smtClean="0">
                <a:cs typeface="Arial" charset="0"/>
              </a:rPr>
              <a:t>3</a:t>
            </a:r>
            <a:endParaRPr lang="el-GR" sz="2800" baseline="-25000" dirty="0" smtClean="0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428596" y="981075"/>
            <a:ext cx="81407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Η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θέση του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διπλού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ή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τριπλού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δεσμού σημειώνεται με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αριθμό που γράφεται στην αρχή του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ονόματος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286380" y="2143116"/>
            <a:ext cx="20653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2- βουτ</a:t>
            </a:r>
            <a:r>
              <a:rPr lang="el-GR" sz="2400" b="1" dirty="0">
                <a:solidFill>
                  <a:srgbClr val="C00000"/>
                </a:solidFill>
                <a:latin typeface="Calibri"/>
              </a:rPr>
              <a:t>έν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ιο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286380" y="3143248"/>
            <a:ext cx="20653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1- βουτ</a:t>
            </a:r>
            <a:r>
              <a:rPr lang="el-GR" sz="2400" b="1" dirty="0">
                <a:solidFill>
                  <a:srgbClr val="C00000"/>
                </a:solidFill>
                <a:latin typeface="Calibri"/>
              </a:rPr>
              <a:t>έν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ιο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286380" y="4214818"/>
            <a:ext cx="20653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1- πεντ</a:t>
            </a:r>
            <a:r>
              <a:rPr lang="el-GR" sz="2400" b="1" dirty="0">
                <a:solidFill>
                  <a:srgbClr val="C00000"/>
                </a:solidFill>
                <a:latin typeface="Calibri"/>
              </a:rPr>
              <a:t>ίν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ιο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286380" y="5214950"/>
            <a:ext cx="20653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2- πεντ</a:t>
            </a:r>
            <a:r>
              <a:rPr lang="el-GR" sz="2400" b="1" dirty="0">
                <a:solidFill>
                  <a:srgbClr val="C00000"/>
                </a:solidFill>
                <a:latin typeface="Calibri"/>
              </a:rPr>
              <a:t>ίν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ιο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642910" y="1857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1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285852" y="1857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2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928794" y="1857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3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428860" y="1857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4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42910" y="28574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1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1285852" y="28574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2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1928794" y="28574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3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2428860" y="28574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4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3000364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1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2571736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2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1928794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3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1285852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4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642910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5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2857488" y="4857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1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2357422" y="4857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2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1785918" y="4857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3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1142976" y="4857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4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500034" y="4857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0000FF"/>
                </a:solidFill>
                <a:latin typeface="Calibri"/>
              </a:rPr>
              <a:t>5</a:t>
            </a:r>
            <a:endParaRPr lang="el-GR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/>
      <p:bldP spid="717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Παραδείγματα ονοματολογίας </a:t>
            </a:r>
            <a:r>
              <a:rPr lang="el-GR" sz="3200" dirty="0" smtClean="0">
                <a:solidFill>
                  <a:prstClr val="black"/>
                </a:solidFill>
              </a:rPr>
              <a:t>3/5</a:t>
            </a:r>
            <a:endParaRPr lang="el-G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32240" y="3356992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προπανάλη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732240" y="4581128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err="1" smtClean="0">
                <a:solidFill>
                  <a:prstClr val="black"/>
                </a:solidFill>
                <a:latin typeface="Calibri"/>
              </a:rPr>
              <a:t>Προπαν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ϊκό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οξύ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732240" y="2060848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Προπανόνη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899592" y="1844824"/>
          <a:ext cx="146211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ChemSketch" r:id="rId3" imgW="880920" imgH="521280" progId="ACD.ChemSketch.20">
                  <p:embed/>
                </p:oleObj>
              </mc:Choice>
              <mc:Fallback>
                <p:oleObj name="ChemSketch" r:id="rId3" imgW="880920" imgH="521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844824"/>
                        <a:ext cx="1462115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27584" y="3429000"/>
          <a:ext cx="2093163" cy="34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ChemSketch" r:id="rId5" imgW="1103400" imgH="180000" progId="ACD.ChemSketch.20">
                  <p:embed/>
                </p:oleObj>
              </mc:Choice>
              <mc:Fallback>
                <p:oleObj name="ChemSketch" r:id="rId5" imgW="1103400" imgH="18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429000"/>
                        <a:ext cx="2093163" cy="34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779912" y="2996952"/>
          <a:ext cx="184920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ChemSketch" r:id="rId7" imgW="975240" imgH="417600" progId="ACD.ChemSketch.20">
                  <p:embed/>
                </p:oleObj>
              </mc:Choice>
              <mc:Fallback>
                <p:oleObj name="ChemSketch" r:id="rId7" imgW="975240" imgH="417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996952"/>
                        <a:ext cx="1849207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827584" y="4653136"/>
          <a:ext cx="225583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ChemSketch" r:id="rId9" imgW="1124640" imgH="180000" progId="ACD.ChemSketch.20">
                  <p:embed/>
                </p:oleObj>
              </mc:Choice>
              <mc:Fallback>
                <p:oleObj name="ChemSketch" r:id="rId9" imgW="1124640" imgH="18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653136"/>
                        <a:ext cx="2255832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3779912" y="4293096"/>
          <a:ext cx="169130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ChemSketch" r:id="rId11" imgW="935640" imgH="518040" progId="ACD.ChemSketch.20">
                  <p:embed/>
                </p:oleObj>
              </mc:Choice>
              <mc:Fallback>
                <p:oleObj name="ChemSketch" r:id="rId11" imgW="935640" imgH="5180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293096"/>
                        <a:ext cx="1691303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3635896" y="5445224"/>
          <a:ext cx="221911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ChemSketch" r:id="rId13" imgW="1280160" imgH="539640" progId="ACD.ChemSketch.20">
                  <p:embed/>
                </p:oleObj>
              </mc:Choice>
              <mc:Fallback>
                <p:oleObj name="ChemSketch" r:id="rId13" imgW="1280160" imgH="5396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445224"/>
                        <a:ext cx="22191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611560" y="5733256"/>
          <a:ext cx="25590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ChemSketch" r:id="rId15" imgW="1274040" imgH="180000" progId="ACD.ChemSketch.20">
                  <p:embed/>
                </p:oleObj>
              </mc:Choice>
              <mc:Fallback>
                <p:oleObj name="ChemSketch" r:id="rId15" imgW="1274040" imgH="18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733256"/>
                        <a:ext cx="25590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732240" y="573325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προπανοϊκός μεθυλεστέρας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13 - Στρογγυλεμένο ορθογώνιο"/>
          <p:cNvSpPr/>
          <p:nvPr/>
        </p:nvSpPr>
        <p:spPr>
          <a:xfrm rot="7159699">
            <a:off x="4549977" y="5550865"/>
            <a:ext cx="891796" cy="80846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4716016" y="4293096"/>
            <a:ext cx="936104" cy="108012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  <p:bldP spid="14" grpId="0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250" y="526454"/>
            <a:ext cx="8229600" cy="114298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/>
              <a:t>Ονοματολογία οργανικών ενώσεων: </a:t>
            </a:r>
            <a:br>
              <a:rPr lang="el-GR" sz="4000" dirty="0" smtClean="0"/>
            </a:br>
            <a:r>
              <a:rPr lang="el-GR" sz="4000" dirty="0" smtClean="0"/>
              <a:t>θέση λειτουργικών ομάδων</a:t>
            </a: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683568" y="2204864"/>
            <a:ext cx="85693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Δεν χρειάζεται να δηλωθεί με αριθμό η θέση των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καρβοξυλικών, αλδεϋδικών και κυανικών ομάδων : </a:t>
            </a:r>
          </a:p>
          <a:p>
            <a:pPr marL="622300" fontAlgn="auto">
              <a:spcBef>
                <a:spcPct val="5000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OOH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καρβοξυλική ομάδα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 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622300" fontAlgn="auto">
              <a:spcBef>
                <a:spcPct val="5000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H=O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αλδεϋδική ομάδα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 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622300" fontAlgn="auto">
              <a:spcBef>
                <a:spcPct val="5000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</a:rPr>
              <a:t>C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Ξ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κυανική ομάδα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 άνθρακας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</a:rPr>
              <a:t>C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τίθεται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πάντα στη θέση 1.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Καρβοξυλικά οξέα</a:t>
            </a:r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775135"/>
              </p:ext>
            </p:extLst>
          </p:nvPr>
        </p:nvGraphicFramePr>
        <p:xfrm>
          <a:off x="683568" y="2132856"/>
          <a:ext cx="5101008" cy="74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ChemSketch" r:id="rId3" imgW="2295000" imgH="335160" progId="ACD.ChemSketch.20">
                  <p:embed/>
                </p:oleObj>
              </mc:Choice>
              <mc:Fallback>
                <p:oleObj name="ChemSketch" r:id="rId3" imgW="2295000" imgH="335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2132856"/>
                        <a:ext cx="5101008" cy="744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4048" y="2132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Calibri"/>
              </a:rPr>
              <a:t>1</a:t>
            </a:r>
            <a:endParaRPr lang="el-GR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1157" y="17133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Calibri"/>
              </a:rPr>
              <a:t>2</a:t>
            </a:r>
            <a:endParaRPr lang="el-GR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26925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Calibri"/>
              </a:rPr>
              <a:t>3</a:t>
            </a:r>
            <a:endParaRPr lang="el-GR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4072" y="17635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Calibri"/>
              </a:rPr>
              <a:t>4</a:t>
            </a:r>
            <a:endParaRPr lang="el-GR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1560" y="28771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Calibri"/>
              </a:rPr>
              <a:t>5</a:t>
            </a:r>
            <a:endParaRPr lang="el-GR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712" y="1738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Calibri"/>
              </a:rPr>
              <a:t>6</a:t>
            </a:r>
            <a:endParaRPr lang="el-GR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7397" y="27848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Calibri"/>
              </a:rPr>
              <a:t>7</a:t>
            </a:r>
            <a:endParaRPr lang="el-GR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9576" y="17765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srgbClr val="C00000"/>
                </a:solidFill>
                <a:latin typeface="Calibri"/>
              </a:rPr>
              <a:t>8</a:t>
            </a:r>
            <a:endParaRPr lang="el-GR" dirty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83568" y="3356992"/>
            <a:ext cx="5101008" cy="1588914"/>
            <a:chOff x="683568" y="3356992"/>
            <a:chExt cx="5101008" cy="1588914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0445312"/>
                </p:ext>
              </p:extLst>
            </p:nvPr>
          </p:nvGraphicFramePr>
          <p:xfrm>
            <a:off x="683568" y="3356992"/>
            <a:ext cx="5101008" cy="1171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1" name="ChemSketch" r:id="rId5" imgW="2295000" imgH="527400" progId="ACD.ChemSketch.20">
                    <p:embed/>
                  </p:oleObj>
                </mc:Choice>
                <mc:Fallback>
                  <p:oleObj name="ChemSketch" r:id="rId5" imgW="2295000" imgH="52740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3568" y="3356992"/>
                          <a:ext cx="5101008" cy="11711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5004048" y="38322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1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56522" y="34629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2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51920" y="43919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3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4072" y="34629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4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61560" y="45765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5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43712" y="34377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6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77397" y="44842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7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9576" y="34759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8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0749" y="4972481"/>
            <a:ext cx="5197777" cy="1552863"/>
            <a:chOff x="670749" y="4972481"/>
            <a:chExt cx="5197777" cy="1552863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3601816"/>
                </p:ext>
              </p:extLst>
            </p:nvPr>
          </p:nvGraphicFramePr>
          <p:xfrm>
            <a:off x="670749" y="4972481"/>
            <a:ext cx="5197777" cy="1552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2" name="ChemSketch" r:id="rId7" imgW="2295000" imgH="685800" progId="ACD.ChemSketch.20">
                    <p:embed/>
                  </p:oleObj>
                </mc:Choice>
                <mc:Fallback>
                  <p:oleObj name="ChemSketch" r:id="rId7" imgW="2295000" imgH="68580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70749" y="4972481"/>
                          <a:ext cx="5197777" cy="1552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4967384" y="54534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1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53634" y="5103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2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19354" y="594149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3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97408" y="508414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4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24896" y="60635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5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07048" y="50590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6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40733" y="61054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7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82912" y="50971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8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Παραδείγματα ονοματολογίας </a:t>
            </a:r>
            <a:r>
              <a:rPr lang="el-GR" sz="3200" dirty="0" smtClean="0">
                <a:solidFill>
                  <a:prstClr val="black"/>
                </a:solidFill>
              </a:rPr>
              <a:t>4/5</a:t>
            </a:r>
            <a:endParaRPr lang="el-GR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516216" y="4941168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βουταδιένιο-1,3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516216" y="1772816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προπένιο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516216" y="2780928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βουτένιο-1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516216" y="3789040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βουτένιο-2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16216" y="5877272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βουταδιένιο-1,2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1187624" y="1916832"/>
          <a:ext cx="792088" cy="46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ChemSketch" r:id="rId3" imgW="384120" imgH="225720" progId="ACD.ChemSketch.20">
                  <p:embed/>
                </p:oleObj>
              </mc:Choice>
              <mc:Fallback>
                <p:oleObj name="ChemSketch" r:id="rId3" imgW="384120" imgH="225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16832"/>
                        <a:ext cx="792088" cy="464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1187623" y="2780928"/>
          <a:ext cx="102231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ChemSketch" r:id="rId5" imgW="533520" imgH="225720" progId="ACD.ChemSketch.20">
                  <p:embed/>
                </p:oleObj>
              </mc:Choice>
              <mc:Fallback>
                <p:oleObj name="ChemSketch" r:id="rId5" imgW="533520" imgH="225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3" y="2780928"/>
                        <a:ext cx="1022311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1187624" y="3717032"/>
          <a:ext cx="108904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ChemSketch" r:id="rId7" imgW="484560" imgH="191880" progId="ACD.ChemSketch.20">
                  <p:embed/>
                </p:oleObj>
              </mc:Choice>
              <mc:Fallback>
                <p:oleObj name="ChemSketch" r:id="rId7" imgW="484560" imgH="191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717032"/>
                        <a:ext cx="1089048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1187624" y="4653136"/>
          <a:ext cx="113489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ChemSketch" r:id="rId9" imgW="582120" imgH="259200" progId="ACD.ChemSketch.20">
                  <p:embed/>
                </p:oleObj>
              </mc:Choice>
              <mc:Fallback>
                <p:oleObj name="ChemSketch" r:id="rId9" imgW="582120" imgH="2592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653136"/>
                        <a:ext cx="1134898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2123728" y="5733256"/>
          <a:ext cx="117491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ChemSketch" r:id="rId11" imgW="573120" imgH="280440" progId="ACD.ChemSketch.20">
                  <p:embed/>
                </p:oleObj>
              </mc:Choice>
              <mc:Fallback>
                <p:oleObj name="ChemSketch" r:id="rId11" imgW="573120" imgH="280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733256"/>
                        <a:ext cx="1174911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9"/>
          <p:cNvGraphicFramePr>
            <a:graphicFrameLocks noChangeAspect="1"/>
          </p:cNvGraphicFramePr>
          <p:nvPr/>
        </p:nvGraphicFramePr>
        <p:xfrm>
          <a:off x="539552" y="5661248"/>
          <a:ext cx="132177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ChemSketch" r:id="rId13" imgW="573120" imgH="280440" progId="ACD.ChemSketch.20">
                  <p:embed/>
                </p:oleObj>
              </mc:Choice>
              <mc:Fallback>
                <p:oleObj name="ChemSketch" r:id="rId13" imgW="573120" imgH="280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661248"/>
                        <a:ext cx="1321775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10"/>
          <p:cNvGraphicFramePr>
            <a:graphicFrameLocks noChangeAspect="1"/>
          </p:cNvGraphicFramePr>
          <p:nvPr/>
        </p:nvGraphicFramePr>
        <p:xfrm>
          <a:off x="2987824" y="1772816"/>
          <a:ext cx="163120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ChemSketch" r:id="rId15" imgW="880920" imgH="311040" progId="ACD.ChemSketch.20">
                  <p:embed/>
                </p:oleObj>
              </mc:Choice>
              <mc:Fallback>
                <p:oleObj name="ChemSketch" r:id="rId15" imgW="880920" imgH="3110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772816"/>
                        <a:ext cx="1631203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1" name="Object 11"/>
          <p:cNvGraphicFramePr>
            <a:graphicFrameLocks noChangeAspect="1"/>
          </p:cNvGraphicFramePr>
          <p:nvPr/>
        </p:nvGraphicFramePr>
        <p:xfrm>
          <a:off x="3131839" y="2780928"/>
          <a:ext cx="180995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ChemSketch" r:id="rId17" imgW="1112400" imgH="399240" progId="ACD.ChemSketch.20">
                  <p:embed/>
                </p:oleObj>
              </mc:Choice>
              <mc:Fallback>
                <p:oleObj name="ChemSketch" r:id="rId17" imgW="1112400" imgH="3992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39" y="2780928"/>
                        <a:ext cx="1809951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12"/>
          <p:cNvGraphicFramePr>
            <a:graphicFrameLocks noChangeAspect="1"/>
          </p:cNvGraphicFramePr>
          <p:nvPr/>
        </p:nvGraphicFramePr>
        <p:xfrm>
          <a:off x="3059831" y="3717032"/>
          <a:ext cx="180995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ChemSketch" r:id="rId19" imgW="1112400" imgH="399240" progId="ACD.ChemSketch.20">
                  <p:embed/>
                </p:oleObj>
              </mc:Choice>
              <mc:Fallback>
                <p:oleObj name="ChemSketch" r:id="rId19" imgW="1112400" imgH="3992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1" y="3717032"/>
                        <a:ext cx="1809951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13"/>
          <p:cNvGraphicFramePr>
            <a:graphicFrameLocks noChangeAspect="1"/>
          </p:cNvGraphicFramePr>
          <p:nvPr/>
        </p:nvGraphicFramePr>
        <p:xfrm>
          <a:off x="3059831" y="4653136"/>
          <a:ext cx="180995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ChemSketch" r:id="rId21" imgW="1112400" imgH="399240" progId="ACD.ChemSketch.20">
                  <p:embed/>
                </p:oleObj>
              </mc:Choice>
              <mc:Fallback>
                <p:oleObj name="ChemSketch" r:id="rId21" imgW="1112400" imgH="3992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1" y="4653136"/>
                        <a:ext cx="1809951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4" name="Object 14"/>
          <p:cNvGraphicFramePr>
            <a:graphicFrameLocks noChangeAspect="1"/>
          </p:cNvGraphicFramePr>
          <p:nvPr/>
        </p:nvGraphicFramePr>
        <p:xfrm>
          <a:off x="3563888" y="5661248"/>
          <a:ext cx="2088232" cy="76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ChemSketch" r:id="rId23" imgW="1173600" imgH="429840" progId="ACD.ChemSketch.20">
                  <p:embed/>
                </p:oleObj>
              </mc:Choice>
              <mc:Fallback>
                <p:oleObj name="ChemSketch" r:id="rId23" imgW="1173600" imgH="4298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661248"/>
                        <a:ext cx="2088232" cy="76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21 - TextBox"/>
          <p:cNvSpPr txBox="1"/>
          <p:nvPr/>
        </p:nvSpPr>
        <p:spPr>
          <a:xfrm>
            <a:off x="4860032" y="623731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/>
              </a:rPr>
              <a:t>sp</a:t>
            </a:r>
            <a:endParaRPr lang="el-GR" b="1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24" name="23 - Ευθύγραμμο βέλος σύνδεσης"/>
          <p:cNvCxnSpPr/>
          <p:nvPr/>
        </p:nvCxnSpPr>
        <p:spPr>
          <a:xfrm flipH="1" flipV="1">
            <a:off x="4499992" y="6093296"/>
            <a:ext cx="432048" cy="2160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4788024" y="119675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/>
              </a:rPr>
              <a:t>sp</a:t>
            </a:r>
            <a:r>
              <a:rPr lang="en-US" b="1" baseline="30000" dirty="0" smtClean="0">
                <a:solidFill>
                  <a:srgbClr val="C00000"/>
                </a:solidFill>
                <a:latin typeface="Calibri"/>
              </a:rPr>
              <a:t>3</a:t>
            </a:r>
            <a:endParaRPr lang="el-GR" b="1" baseline="30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2987824" y="1124744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/>
              </a:rPr>
              <a:t>sp</a:t>
            </a:r>
            <a:r>
              <a:rPr lang="en-US" b="1" baseline="30000" dirty="0" smtClean="0">
                <a:solidFill>
                  <a:srgbClr val="C00000"/>
                </a:solidFill>
                <a:latin typeface="Calibri"/>
              </a:rPr>
              <a:t>2</a:t>
            </a:r>
            <a:endParaRPr lang="el-GR" b="1" baseline="30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3635896" y="126876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/>
              </a:rPr>
              <a:t>sp</a:t>
            </a:r>
            <a:r>
              <a:rPr lang="en-US" b="1" baseline="30000" dirty="0" smtClean="0">
                <a:solidFill>
                  <a:srgbClr val="C00000"/>
                </a:solidFill>
                <a:latin typeface="Calibri"/>
              </a:rPr>
              <a:t>2</a:t>
            </a:r>
            <a:endParaRPr lang="el-GR" b="1" baseline="300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28" name="27 - Ευθύγραμμο βέλος σύνδεσης"/>
          <p:cNvCxnSpPr/>
          <p:nvPr/>
        </p:nvCxnSpPr>
        <p:spPr>
          <a:xfrm>
            <a:off x="3851920" y="1628800"/>
            <a:ext cx="0" cy="3600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>
            <a:off x="3347864" y="1412776"/>
            <a:ext cx="0" cy="3600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flipH="1">
            <a:off x="4572000" y="1484784"/>
            <a:ext cx="279648" cy="3684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2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01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Ακόρεστες ενώσεις: Υβριδισμός τροχιακών: </a:t>
            </a:r>
            <a:r>
              <a:rPr lang="en-US" dirty="0" smtClean="0"/>
              <a:t>sp</a:t>
            </a:r>
            <a:r>
              <a:rPr lang="en-US" baseline="30000" dirty="0" smtClean="0"/>
              <a:t>2</a:t>
            </a:r>
            <a:endParaRPr lang="el-GR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196752"/>
            <a:ext cx="8772525" cy="6000750"/>
            <a:chOff x="0" y="857250"/>
            <a:chExt cx="8772525" cy="6000750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0" y="857250"/>
              <a:ext cx="8772525" cy="6000750"/>
              <a:chOff x="0" y="857250"/>
              <a:chExt cx="8772525" cy="6000750"/>
            </a:xfrm>
          </p:grpSpPr>
          <p:pic>
            <p:nvPicPr>
              <p:cNvPr id="38913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857250"/>
                <a:ext cx="8772525" cy="6000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8 - TextBox"/>
              <p:cNvSpPr txBox="1"/>
              <p:nvPr/>
            </p:nvSpPr>
            <p:spPr>
              <a:xfrm>
                <a:off x="642910" y="3786190"/>
                <a:ext cx="137486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τροχιακό</a:t>
                </a:r>
                <a:endParaRPr lang="el-GR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9 - TextBox"/>
              <p:cNvSpPr txBox="1"/>
              <p:nvPr/>
            </p:nvSpPr>
            <p:spPr>
              <a:xfrm>
                <a:off x="2357422" y="2786058"/>
                <a:ext cx="137486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τροχιακό</a:t>
                </a:r>
                <a:endParaRPr lang="el-GR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10 - TextBox"/>
              <p:cNvSpPr txBox="1"/>
              <p:nvPr/>
            </p:nvSpPr>
            <p:spPr>
              <a:xfrm>
                <a:off x="6357950" y="1928802"/>
                <a:ext cx="137486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τροχιακό</a:t>
                </a:r>
                <a:endParaRPr lang="el-GR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11 - TextBox"/>
              <p:cNvSpPr txBox="1"/>
              <p:nvPr/>
            </p:nvSpPr>
            <p:spPr>
              <a:xfrm>
                <a:off x="7072330" y="4857760"/>
                <a:ext cx="137486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τροχιακό</a:t>
                </a:r>
                <a:endParaRPr lang="el-GR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669656" y="2513423"/>
              <a:ext cx="40267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prstClr val="black"/>
                  </a:solidFill>
                  <a:latin typeface="Calibri"/>
                </a:rPr>
                <a:t>y</a:t>
              </a:r>
              <a:endParaRPr lang="el-GR" sz="3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91473" y="975077"/>
              <a:ext cx="40588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smtClean="0">
                  <a:solidFill>
                    <a:prstClr val="black"/>
                  </a:solidFill>
                  <a:latin typeface="Calibri"/>
                </a:rPr>
                <a:t>Z</a:t>
              </a:r>
              <a:endParaRPr lang="el-GR" sz="3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Παραδείγματα ονοματολογίας </a:t>
            </a:r>
            <a:r>
              <a:rPr lang="el-GR" sz="3200" dirty="0" smtClean="0">
                <a:solidFill>
                  <a:prstClr val="black"/>
                </a:solidFill>
              </a:rPr>
              <a:t>5/5</a:t>
            </a:r>
            <a:endParaRPr lang="el-G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32240" y="3356992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προπανάλη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732240" y="4581128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Προπανικό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οξύ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732240" y="1947141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Προπανόνη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/>
          </p:nvPr>
        </p:nvGraphicFramePr>
        <p:xfrm>
          <a:off x="3998755" y="1883259"/>
          <a:ext cx="146211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ChemSketch" r:id="rId3" imgW="880920" imgH="521280" progId="ACD.ChemSketch.20">
                  <p:embed/>
                </p:oleObj>
              </mc:Choice>
              <mc:Fallback>
                <p:oleObj name="ChemSketch" r:id="rId3" imgW="880920" imgH="521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755" y="1883259"/>
                        <a:ext cx="1462115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27584" y="3429000"/>
          <a:ext cx="2093163" cy="34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ChemSketch" r:id="rId5" imgW="1103400" imgH="180000" progId="ACD.ChemSketch.20">
                  <p:embed/>
                </p:oleObj>
              </mc:Choice>
              <mc:Fallback>
                <p:oleObj name="ChemSketch" r:id="rId5" imgW="1103400" imgH="18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429000"/>
                        <a:ext cx="2093163" cy="34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779912" y="2996952"/>
          <a:ext cx="184920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ChemSketch" r:id="rId7" imgW="975240" imgH="417600" progId="ACD.ChemSketch.20">
                  <p:embed/>
                </p:oleObj>
              </mc:Choice>
              <mc:Fallback>
                <p:oleObj name="ChemSketch" r:id="rId7" imgW="975240" imgH="417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996952"/>
                        <a:ext cx="1849207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827584" y="4653136"/>
          <a:ext cx="225583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ChemSketch" r:id="rId9" imgW="1124640" imgH="180000" progId="ACD.ChemSketch.20">
                  <p:embed/>
                </p:oleObj>
              </mc:Choice>
              <mc:Fallback>
                <p:oleObj name="ChemSketch" r:id="rId9" imgW="1124640" imgH="18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653136"/>
                        <a:ext cx="2255832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3779912" y="4293096"/>
          <a:ext cx="169130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ChemSketch" r:id="rId11" imgW="935640" imgH="518040" progId="ACD.ChemSketch.20">
                  <p:embed/>
                </p:oleObj>
              </mc:Choice>
              <mc:Fallback>
                <p:oleObj name="ChemSketch" r:id="rId11" imgW="935640" imgH="5180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293096"/>
                        <a:ext cx="1691303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3635896" y="5445224"/>
          <a:ext cx="221911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ChemSketch" r:id="rId13" imgW="1280160" imgH="539640" progId="ACD.ChemSketch.20">
                  <p:embed/>
                </p:oleObj>
              </mc:Choice>
              <mc:Fallback>
                <p:oleObj name="ChemSketch" r:id="rId13" imgW="1280160" imgH="5396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445224"/>
                        <a:ext cx="22191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611560" y="5733256"/>
          <a:ext cx="25590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ChemSketch" r:id="rId15" imgW="1274040" imgH="180000" progId="ACD.ChemSketch.20">
                  <p:embed/>
                </p:oleObj>
              </mc:Choice>
              <mc:Fallback>
                <p:oleObj name="ChemSketch" r:id="rId15" imgW="1274040" imgH="18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733256"/>
                        <a:ext cx="25590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732240" y="573325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προπανικός μεθυλεστέρας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4860032" y="5949280"/>
            <a:ext cx="1152128" cy="57606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5076056" y="4797152"/>
            <a:ext cx="576064" cy="57606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4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  <p:bldP spid="14" grpId="0" animBg="1"/>
      <p:bldP spid="16" grpId="0" animBg="1"/>
      <p:bldP spid="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αλκυλ-ομάδες</a:t>
            </a:r>
            <a:r>
              <a:rPr lang="en-US" dirty="0" smtClean="0"/>
              <a:t>: </a:t>
            </a:r>
            <a:r>
              <a:rPr lang="en-US" b="1" dirty="0" smtClean="0"/>
              <a:t>1 C</a:t>
            </a:r>
            <a:endParaRPr lang="el-GR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2483768" y="3212976"/>
            <a:ext cx="7920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3347864" y="4293096"/>
            <a:ext cx="7200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2267744" y="1844824"/>
          <a:ext cx="1157487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ChemSketch" r:id="rId3" imgW="609480" imgH="682920" progId="ACD.ChemSketch.20">
                  <p:embed/>
                </p:oleObj>
              </mc:Choice>
              <mc:Fallback>
                <p:oleObj name="ChemSketch" r:id="rId3" imgW="609480" imgH="682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844824"/>
                        <a:ext cx="1157487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20 - TextBox"/>
          <p:cNvSpPr txBox="1"/>
          <p:nvPr/>
        </p:nvSpPr>
        <p:spPr>
          <a:xfrm>
            <a:off x="4139952" y="2276872"/>
            <a:ext cx="138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μεθ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2285984" y="3714752"/>
          <a:ext cx="115728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ChemSketch" r:id="rId5" imgW="609480" imgH="682920" progId="ACD.ChemSketch.20">
                  <p:embed/>
                </p:oleObj>
              </mc:Choice>
              <mc:Fallback>
                <p:oleObj name="ChemSketch" r:id="rId5" imgW="609480" imgH="682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3714752"/>
                        <a:ext cx="1157287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22 - TextBox"/>
          <p:cNvSpPr txBox="1"/>
          <p:nvPr/>
        </p:nvSpPr>
        <p:spPr>
          <a:xfrm>
            <a:off x="4139952" y="4077072"/>
            <a:ext cx="1365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μεθ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3203848" y="4005064"/>
            <a:ext cx="360040" cy="62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9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1" grpId="0"/>
      <p:bldP spid="23" grpId="0"/>
      <p:bldP spid="23" grpId="1"/>
      <p:bldP spid="24" grpId="0" animBg="1"/>
      <p:bldP spid="2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αλκυλ-ομάδες</a:t>
            </a:r>
            <a:r>
              <a:rPr lang="en-US" dirty="0" smtClean="0"/>
              <a:t>: </a:t>
            </a:r>
            <a:r>
              <a:rPr lang="en-US" b="1" dirty="0" smtClean="0"/>
              <a:t>2 C</a:t>
            </a:r>
            <a:endParaRPr lang="el-GR" b="1" dirty="0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2051050" y="1916113"/>
          <a:ext cx="15097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ChemSketch" r:id="rId3" imgW="569880" imgH="176760" progId="ACD.ChemSketch.20">
                  <p:embed/>
                </p:oleObj>
              </mc:Choice>
              <mc:Fallback>
                <p:oleObj name="ChemSketch" r:id="rId3" imgW="56988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916113"/>
                        <a:ext cx="15097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4644008" y="1916832"/>
            <a:ext cx="12430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αιθ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2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20" name="Object 1"/>
          <p:cNvGraphicFramePr>
            <a:graphicFrameLocks noChangeAspect="1"/>
          </p:cNvGraphicFramePr>
          <p:nvPr/>
        </p:nvGraphicFramePr>
        <p:xfrm>
          <a:off x="1979712" y="5013176"/>
          <a:ext cx="2041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ChemSketch" r:id="rId5" imgW="771120" imgH="176760" progId="ACD.ChemSketch.20">
                  <p:embed/>
                </p:oleObj>
              </mc:Choice>
              <mc:Fallback>
                <p:oleObj name="ChemSketch" r:id="rId5" imgW="77112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013176"/>
                        <a:ext cx="20415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24 - TextBox"/>
          <p:cNvSpPr txBox="1"/>
          <p:nvPr/>
        </p:nvSpPr>
        <p:spPr>
          <a:xfrm>
            <a:off x="4716016" y="3501008"/>
            <a:ext cx="1229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αιθ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2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1979712" y="3140968"/>
          <a:ext cx="1701800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ChemSketch" r:id="rId7" imgW="642960" imgH="511920" progId="ACD.ChemSketch.20">
                  <p:embed/>
                </p:oleObj>
              </mc:Choice>
              <mc:Fallback>
                <p:oleObj name="ChemSketch" r:id="rId7" imgW="642960" imgH="511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140968"/>
                        <a:ext cx="1701800" cy="135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18 - Ορθογώνιο"/>
          <p:cNvSpPr/>
          <p:nvPr/>
        </p:nvSpPr>
        <p:spPr>
          <a:xfrm>
            <a:off x="3419872" y="3356992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4788024" y="4293096"/>
            <a:ext cx="2297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αιθυλική </a:t>
            </a:r>
            <a:r>
              <a:rPr lang="el-GR" sz="2000" b="1" dirty="0" smtClean="0">
                <a:solidFill>
                  <a:srgbClr val="7030A0"/>
                </a:solidFill>
                <a:latin typeface="Calibri"/>
              </a:rPr>
              <a:t>ομάδα</a:t>
            </a:r>
            <a:endParaRPr lang="el-GR" sz="20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1" name="10 - Δεξιό άγκιστρο"/>
          <p:cNvSpPr/>
          <p:nvPr/>
        </p:nvSpPr>
        <p:spPr>
          <a:xfrm>
            <a:off x="3995936" y="3140968"/>
            <a:ext cx="648072" cy="2304256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αλκυλ-ομάδες</a:t>
            </a:r>
            <a:r>
              <a:rPr lang="en-US" dirty="0" smtClean="0"/>
              <a:t>: </a:t>
            </a:r>
            <a:r>
              <a:rPr lang="en-US" b="1" dirty="0" smtClean="0"/>
              <a:t>3 C</a:t>
            </a:r>
            <a:r>
              <a:rPr lang="el-GR" b="1" dirty="0" smtClean="0"/>
              <a:t>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835150" y="1916113"/>
          <a:ext cx="25400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ChemSketch" r:id="rId3" imgW="996840" imgH="176760" progId="ACD.ChemSketch.20">
                  <p:embed/>
                </p:oleObj>
              </mc:Choice>
              <mc:Fallback>
                <p:oleObj name="ChemSketch" r:id="rId3" imgW="99684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916113"/>
                        <a:ext cx="25400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5508104" y="1916832"/>
            <a:ext cx="1473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προπ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2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580112" y="3789040"/>
            <a:ext cx="251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προπυλική </a:t>
            </a:r>
            <a:r>
              <a:rPr lang="el-GR" sz="2000" b="1" dirty="0" smtClean="0">
                <a:solidFill>
                  <a:srgbClr val="7030A0"/>
                </a:solidFill>
                <a:latin typeface="Calibri"/>
              </a:rPr>
              <a:t>ομάδα</a:t>
            </a:r>
            <a:endParaRPr lang="el-GR" sz="20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1763688" y="2780928"/>
          <a:ext cx="2617787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ChemSketch" r:id="rId5" imgW="1027080" imgH="511920" progId="ACD.ChemSketch.20">
                  <p:embed/>
                </p:oleObj>
              </mc:Choice>
              <mc:Fallback>
                <p:oleObj name="ChemSketch" r:id="rId5" imgW="1027080" imgH="511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780928"/>
                        <a:ext cx="2617787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20 - Ορθογώνιο"/>
          <p:cNvSpPr/>
          <p:nvPr/>
        </p:nvSpPr>
        <p:spPr>
          <a:xfrm>
            <a:off x="4139952" y="3140968"/>
            <a:ext cx="43204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5580112" y="3212976"/>
            <a:ext cx="14597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προπ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2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77834" name="Object 10"/>
          <p:cNvGraphicFramePr>
            <a:graphicFrameLocks noChangeAspect="1"/>
          </p:cNvGraphicFramePr>
          <p:nvPr/>
        </p:nvGraphicFramePr>
        <p:xfrm>
          <a:off x="1691680" y="4509120"/>
          <a:ext cx="29210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ChemSketch" r:id="rId7" imgW="1145880" imgH="176760" progId="ACD.ChemSketch.20">
                  <p:embed/>
                </p:oleObj>
              </mc:Choice>
              <mc:Fallback>
                <p:oleObj name="ChemSketch" r:id="rId7" imgW="114588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509120"/>
                        <a:ext cx="29210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αλκυλ-ομάδες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b="1" dirty="0">
                <a:solidFill>
                  <a:prstClr val="black"/>
                </a:solidFill>
              </a:rPr>
              <a:t>3 C</a:t>
            </a:r>
            <a:r>
              <a:rPr lang="el-GR" b="1" dirty="0">
                <a:solidFill>
                  <a:prstClr val="black"/>
                </a:solidFill>
              </a:rPr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b="1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835150" y="1916113"/>
          <a:ext cx="25400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ChemSketch" r:id="rId3" imgW="996840" imgH="176760" progId="ACD.ChemSketch.20">
                  <p:embed/>
                </p:oleObj>
              </mc:Choice>
              <mc:Fallback>
                <p:oleObj name="ChemSketch" r:id="rId3" imgW="99684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916113"/>
                        <a:ext cx="25400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5508104" y="1916832"/>
            <a:ext cx="1694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προπ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2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580112" y="378904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i="1" dirty="0" smtClean="0">
                <a:solidFill>
                  <a:srgbClr val="0000FF"/>
                </a:solidFill>
                <a:latin typeface="Calibri"/>
              </a:rPr>
              <a:t>ισο</a:t>
            </a:r>
            <a:r>
              <a:rPr lang="el-GR" sz="20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- προπυλική </a:t>
            </a:r>
            <a:r>
              <a:rPr lang="el-GR" sz="2000" b="1" dirty="0" smtClean="0">
                <a:solidFill>
                  <a:srgbClr val="7030A0"/>
                </a:solidFill>
                <a:latin typeface="Calibri"/>
              </a:rPr>
              <a:t>ομάδα</a:t>
            </a:r>
            <a:endParaRPr lang="el-GR" sz="20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4139952" y="3140968"/>
            <a:ext cx="43204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5580112" y="3212976"/>
            <a:ext cx="2366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b="1" i="1" dirty="0" smtClean="0">
                <a:solidFill>
                  <a:srgbClr val="0000FF"/>
                </a:solidFill>
                <a:latin typeface="Calibri"/>
              </a:rPr>
              <a:t>ισο</a:t>
            </a:r>
            <a:r>
              <a:rPr lang="el-GR" sz="22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- προπ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2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1763688" y="2996952"/>
          <a:ext cx="2617787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ChemSketch" r:id="rId5" imgW="1027080" imgH="511920" progId="ACD.ChemSketch.20">
                  <p:embed/>
                </p:oleObj>
              </mc:Choice>
              <mc:Fallback>
                <p:oleObj name="ChemSketch" r:id="rId5" imgW="1027080" imgH="511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996952"/>
                        <a:ext cx="2617787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- Ορθογώνιο"/>
          <p:cNvSpPr/>
          <p:nvPr/>
        </p:nvSpPr>
        <p:spPr>
          <a:xfrm>
            <a:off x="2843808" y="3933056"/>
            <a:ext cx="43204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78857" name="Object 9"/>
          <p:cNvGraphicFramePr>
            <a:graphicFrameLocks noChangeAspect="1"/>
          </p:cNvGraphicFramePr>
          <p:nvPr/>
        </p:nvGraphicFramePr>
        <p:xfrm>
          <a:off x="1835696" y="4725144"/>
          <a:ext cx="25400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ChemSketch" r:id="rId7" imgW="996840" imgH="347400" progId="ACD.ChemSketch.20">
                  <p:embed/>
                </p:oleObj>
              </mc:Choice>
              <mc:Fallback>
                <p:oleObj name="ChemSketch" r:id="rId7" imgW="996840" imgH="3474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725144"/>
                        <a:ext cx="254000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αλκυλ-ομάδες: </a:t>
            </a:r>
            <a:r>
              <a:rPr lang="el-GR" b="1" dirty="0" smtClean="0"/>
              <a:t>4 </a:t>
            </a:r>
            <a:r>
              <a:rPr lang="en-US" b="1" dirty="0" smtClean="0"/>
              <a:t>C</a:t>
            </a:r>
            <a:r>
              <a:rPr lang="el-GR" b="1" dirty="0" smtClean="0"/>
              <a:t>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sp>
        <p:nvSpPr>
          <p:cNvPr id="11" name="10 - TextBox"/>
          <p:cNvSpPr txBox="1"/>
          <p:nvPr/>
        </p:nvSpPr>
        <p:spPr>
          <a:xfrm>
            <a:off x="5385724" y="2430157"/>
            <a:ext cx="1745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βουτ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00B050"/>
                </a:solidFill>
                <a:latin typeface="Calibri"/>
              </a:rPr>
              <a:t>αν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2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5384037" y="4213108"/>
            <a:ext cx="1729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βουτ </a:t>
            </a:r>
            <a:r>
              <a:rPr lang="el-GR" sz="22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2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928794" y="2357430"/>
          <a:ext cx="2413209" cy="65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ChemSketch" r:id="rId3" imgW="1176480" imgH="317160" progId="ACD.ChemSketch.20">
                  <p:embed/>
                </p:oleObj>
              </mc:Choice>
              <mc:Fallback>
                <p:oleObj name="ChemSketch" r:id="rId3" imgW="1176480" imgH="317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2357430"/>
                        <a:ext cx="2413209" cy="651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2071670" y="4429132"/>
          <a:ext cx="265097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ChemSketch" r:id="rId5" imgW="1323000" imgH="317160" progId="ACD.ChemSketch.20">
                  <p:embed/>
                </p:oleObj>
              </mc:Choice>
              <mc:Fallback>
                <p:oleObj name="ChemSketch" r:id="rId5" imgW="1323000" imgH="317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4429132"/>
                        <a:ext cx="2650973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17 - Καμπύλη γραμμή σύνδεσης"/>
          <p:cNvCxnSpPr/>
          <p:nvPr/>
        </p:nvCxnSpPr>
        <p:spPr>
          <a:xfrm rot="10800000" flipV="1">
            <a:off x="4015886" y="3853068"/>
            <a:ext cx="792088" cy="576064"/>
          </a:xfrm>
          <a:prstGeom prst="curvedConnector3">
            <a:avLst>
              <a:gd name="adj1" fmla="val 93460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4879982" y="3637044"/>
            <a:ext cx="19602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πρωτο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ταγής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 (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◦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) 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C</a:t>
            </a:r>
            <a:endParaRPr lang="el-GR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5384038" y="4573148"/>
            <a:ext cx="2572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(βουτυλική </a:t>
            </a: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ομάδα</a:t>
            </a:r>
            <a:r>
              <a:rPr lang="el-GR" sz="20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)</a:t>
            </a:r>
            <a:endParaRPr lang="el-GR" sz="2000" b="1" dirty="0">
              <a:solidFill>
                <a:srgbClr val="EEECE1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9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αλκυλ-ομάδες: </a:t>
            </a:r>
            <a:r>
              <a:rPr lang="el-GR" b="1" dirty="0">
                <a:solidFill>
                  <a:prstClr val="black"/>
                </a:solidFill>
              </a:rPr>
              <a:t>4 </a:t>
            </a:r>
            <a:r>
              <a:rPr lang="en-US" b="1" dirty="0">
                <a:solidFill>
                  <a:prstClr val="black"/>
                </a:solidFill>
              </a:rPr>
              <a:t>C</a:t>
            </a:r>
            <a:r>
              <a:rPr lang="el-GR" b="1" dirty="0">
                <a:solidFill>
                  <a:prstClr val="black"/>
                </a:solidFill>
              </a:rPr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b="1" dirty="0"/>
          </a:p>
        </p:txBody>
      </p:sp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1191614" y="2073388"/>
          <a:ext cx="230449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ChemSketch" r:id="rId3" imgW="1176480" imgH="478440" progId="ACD.ChemSketch.20">
                  <p:embed/>
                </p:oleObj>
              </mc:Choice>
              <mc:Fallback>
                <p:oleObj name="ChemSketch" r:id="rId3" imgW="1176480" imgH="478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614" y="2073388"/>
                        <a:ext cx="230449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23 - Καμπύλη γραμμή σύνδεσης"/>
          <p:cNvCxnSpPr/>
          <p:nvPr/>
        </p:nvCxnSpPr>
        <p:spPr>
          <a:xfrm rot="16200000" flipV="1">
            <a:off x="2703782" y="2649452"/>
            <a:ext cx="648072" cy="648072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3207838" y="2937484"/>
            <a:ext cx="21303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δευτερο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ταγής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 (2◦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) 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C</a:t>
            </a:r>
            <a:endParaRPr lang="el-GR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4071934" y="18573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δευτεροταγές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- βουτ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1214414" y="5143512"/>
          <a:ext cx="1654006" cy="149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ChemSketch" r:id="rId5" imgW="810720" imgH="734400" progId="ACD.ChemSketch.20">
                  <p:embed/>
                </p:oleObj>
              </mc:Choice>
              <mc:Fallback>
                <p:oleObj name="ChemSketch" r:id="rId5" imgW="810720" imgH="7344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5143512"/>
                        <a:ext cx="1654006" cy="149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34 - TextBox"/>
          <p:cNvSpPr txBox="1"/>
          <p:nvPr/>
        </p:nvSpPr>
        <p:spPr>
          <a:xfrm>
            <a:off x="3446662" y="5418016"/>
            <a:ext cx="222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τριτ 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- βουτ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cxnSp>
        <p:nvCxnSpPr>
          <p:cNvPr id="36" name="35 - Καμπύλη γραμμή σύνδεσης"/>
          <p:cNvCxnSpPr/>
          <p:nvPr/>
        </p:nvCxnSpPr>
        <p:spPr>
          <a:xfrm rot="16200000" flipV="1">
            <a:off x="2294534" y="5994080"/>
            <a:ext cx="648072" cy="648072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- TextBox"/>
          <p:cNvSpPr txBox="1"/>
          <p:nvPr/>
        </p:nvSpPr>
        <p:spPr>
          <a:xfrm>
            <a:off x="2798590" y="6282112"/>
            <a:ext cx="18319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τριτο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ταγής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 (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3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◦</a:t>
            </a:r>
            <a:r>
              <a:rPr lang="el-GR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) 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C</a:t>
            </a:r>
            <a:endParaRPr lang="el-GR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999926" y="22174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(</a:t>
            </a:r>
            <a:r>
              <a:rPr lang="en-US" b="1" i="1" dirty="0" smtClean="0">
                <a:solidFill>
                  <a:srgbClr val="0000FF"/>
                </a:solidFill>
                <a:latin typeface="Calibri"/>
              </a:rPr>
              <a:t>sec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- βουτυλική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ομάδα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)</a:t>
            </a:r>
            <a:endParaRPr lang="el-GR" b="1" dirty="0">
              <a:solidFill>
                <a:srgbClr val="EEECE1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0" name="39 - TextBox"/>
          <p:cNvSpPr txBox="1"/>
          <p:nvPr/>
        </p:nvSpPr>
        <p:spPr>
          <a:xfrm>
            <a:off x="5770668" y="5418016"/>
            <a:ext cx="203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b="1" i="1" dirty="0" smtClean="0">
                <a:solidFill>
                  <a:srgbClr val="0000FF"/>
                </a:solidFill>
                <a:latin typeface="Calibri"/>
              </a:rPr>
              <a:t>t</a:t>
            </a: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- βουτ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41" name="40 - TextBox"/>
          <p:cNvSpPr txBox="1"/>
          <p:nvPr/>
        </p:nvSpPr>
        <p:spPr>
          <a:xfrm>
            <a:off x="3230638" y="59220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(</a:t>
            </a:r>
            <a:r>
              <a:rPr lang="el-GR" b="1" i="1" dirty="0" smtClean="0">
                <a:solidFill>
                  <a:srgbClr val="0000FF"/>
                </a:solidFill>
                <a:latin typeface="Calibri"/>
              </a:rPr>
              <a:t>τριτ</a:t>
            </a:r>
            <a:r>
              <a:rPr lang="el-GR" b="1" i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-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 βουτυλική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ομάδα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)</a:t>
            </a:r>
            <a:endParaRPr lang="el-GR" b="1" dirty="0">
              <a:solidFill>
                <a:srgbClr val="EEECE1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2" name="41 - TextBox"/>
          <p:cNvSpPr txBox="1"/>
          <p:nvPr/>
        </p:nvSpPr>
        <p:spPr>
          <a:xfrm>
            <a:off x="5678910" y="59220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(</a:t>
            </a:r>
            <a:r>
              <a:rPr lang="en-US" b="1" i="1" dirty="0" smtClean="0">
                <a:solidFill>
                  <a:srgbClr val="0000FF"/>
                </a:solidFill>
                <a:latin typeface="Calibri"/>
              </a:rPr>
              <a:t>t</a:t>
            </a:r>
            <a:r>
              <a:rPr lang="en-US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- βουτυλική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ομάδα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)</a:t>
            </a:r>
            <a:endParaRPr lang="el-GR" b="1" dirty="0">
              <a:solidFill>
                <a:srgbClr val="EEECE1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4215950" y="25054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(</a:t>
            </a:r>
            <a:r>
              <a:rPr lang="en-US" b="1" i="1" dirty="0" smtClean="0">
                <a:solidFill>
                  <a:srgbClr val="0000FF"/>
                </a:solidFill>
                <a:latin typeface="Calibri"/>
              </a:rPr>
              <a:t>s</a:t>
            </a:r>
            <a:r>
              <a:rPr lang="en-US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- βουτυλική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ομάδα</a:t>
            </a:r>
            <a:r>
              <a:rPr lang="el-GR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)</a:t>
            </a:r>
            <a:endParaRPr lang="el-GR" b="1" dirty="0">
              <a:solidFill>
                <a:srgbClr val="EEECE1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4071934" y="385762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 smtClean="0">
                <a:solidFill>
                  <a:srgbClr val="0000FF"/>
                </a:solidFill>
                <a:latin typeface="Calibri"/>
              </a:rPr>
              <a:t>ισο</a:t>
            </a:r>
            <a:r>
              <a:rPr lang="en-US" sz="2400" b="1" i="1" dirty="0" smtClean="0">
                <a:solidFill>
                  <a:srgbClr val="0000FF"/>
                </a:solidFill>
                <a:latin typeface="Calibri"/>
              </a:rPr>
              <a:t> - </a:t>
            </a:r>
            <a:r>
              <a:rPr lang="el-GR" sz="2400" b="1" dirty="0" smtClean="0">
                <a:solidFill>
                  <a:srgbClr val="EEECE1">
                    <a:lumMod val="50000"/>
                  </a:srgbClr>
                </a:solidFill>
                <a:latin typeface="Calibri"/>
              </a:rPr>
              <a:t>βουτ </a:t>
            </a:r>
            <a:r>
              <a:rPr lang="el-GR" sz="2400" b="1" dirty="0" smtClean="0">
                <a:solidFill>
                  <a:srgbClr val="00B050"/>
                </a:solidFill>
                <a:latin typeface="Calibri"/>
              </a:rPr>
              <a:t>ύλ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7030A0"/>
                </a:solidFill>
                <a:latin typeface="Calibri"/>
              </a:rPr>
              <a:t>ιο</a:t>
            </a:r>
            <a:endParaRPr lang="el-GR" sz="2400" b="1" dirty="0">
              <a:solidFill>
                <a:srgbClr val="7030A0"/>
              </a:solidFill>
              <a:latin typeface="Calibri"/>
            </a:endParaRPr>
          </a:p>
        </p:txBody>
      </p:sp>
      <p:grpSp>
        <p:nvGrpSpPr>
          <p:cNvPr id="30" name="29 - Ομάδα"/>
          <p:cNvGrpSpPr/>
          <p:nvPr/>
        </p:nvGrpSpPr>
        <p:grpSpPr>
          <a:xfrm>
            <a:off x="1285852" y="3500438"/>
            <a:ext cx="2643206" cy="1223684"/>
            <a:chOff x="1285852" y="3500438"/>
            <a:chExt cx="2643206" cy="1223684"/>
          </a:xfrm>
        </p:grpSpPr>
        <p:graphicFrame>
          <p:nvGraphicFramePr>
            <p:cNvPr id="134150" name="Object 6"/>
            <p:cNvGraphicFramePr>
              <a:graphicFrameLocks noChangeAspect="1"/>
            </p:cNvGraphicFramePr>
            <p:nvPr/>
          </p:nvGraphicFramePr>
          <p:xfrm>
            <a:off x="1285852" y="3571875"/>
            <a:ext cx="2571768" cy="1152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4" name="ChemSketch" r:id="rId7" imgW="1374480" imgH="615600" progId="ACD.ChemSketch.20">
                    <p:embed/>
                  </p:oleObj>
                </mc:Choice>
                <mc:Fallback>
                  <p:oleObj name="ChemSketch" r:id="rId7" imgW="1374480" imgH="61560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3571875"/>
                          <a:ext cx="2571768" cy="1152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28 - Ορθογώνιο"/>
            <p:cNvSpPr/>
            <p:nvPr/>
          </p:nvSpPr>
          <p:spPr>
            <a:xfrm>
              <a:off x="3357554" y="3500438"/>
              <a:ext cx="571504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35" grpId="0"/>
      <p:bldP spid="37" grpId="0" animBg="1"/>
      <p:bldP spid="39" grpId="0"/>
      <p:bldP spid="40" grpId="0"/>
      <p:bldP spid="41" grpId="0"/>
      <p:bldP spid="42" grpId="0"/>
      <p:bldP spid="26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Ονοματολογία οργανικών ενώσεων: </a:t>
            </a:r>
            <a:r>
              <a:rPr lang="el-GR" b="1" dirty="0" smtClean="0"/>
              <a:t>διακλαδιζόμενες</a:t>
            </a:r>
            <a:r>
              <a:rPr lang="el-GR" dirty="0" smtClean="0"/>
              <a:t> αλυσίδες</a:t>
            </a:r>
            <a:endParaRPr lang="el-GR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143272" cy="181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714348" y="4071942"/>
            <a:ext cx="2616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2,2-</a:t>
            </a:r>
            <a:r>
              <a:rPr lang="el-GR" sz="2000" dirty="0" smtClean="0">
                <a:solidFill>
                  <a:srgbClr val="0000FF"/>
                </a:solidFill>
                <a:latin typeface="Calibri"/>
              </a:rPr>
              <a:t>δι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μεθυλο-</a:t>
            </a:r>
            <a:r>
              <a:rPr lang="el-GR" sz="2000" b="1" dirty="0" smtClean="0">
                <a:solidFill>
                  <a:srgbClr val="C00000"/>
                </a:solidFill>
                <a:latin typeface="Calibri"/>
              </a:rPr>
              <a:t>πεντάνιο</a:t>
            </a:r>
            <a:endParaRPr lang="el-GR" sz="2000" b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3116"/>
            <a:ext cx="3963008" cy="175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4500562" y="4429132"/>
            <a:ext cx="1141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2-μεθυλο-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3-αιθυλο-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357158" y="2714620"/>
            <a:ext cx="3286148" cy="50006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429124" y="2786058"/>
            <a:ext cx="3929090" cy="50006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500562" y="4000504"/>
            <a:ext cx="881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C00000"/>
                </a:solidFill>
                <a:latin typeface="Calibri"/>
              </a:rPr>
              <a:t>εξάνιο</a:t>
            </a:r>
            <a:endParaRPr lang="el-GR" sz="2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786446" y="4357694"/>
            <a:ext cx="3006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3-αιθυλο-2-μεθυλο-</a:t>
            </a:r>
            <a:r>
              <a:rPr lang="el-GR" sz="2000" b="1" dirty="0" smtClean="0">
                <a:solidFill>
                  <a:srgbClr val="C00000"/>
                </a:solidFill>
                <a:latin typeface="Calibri"/>
              </a:rPr>
              <a:t>εξάνιο</a:t>
            </a:r>
            <a:endParaRPr lang="el-GR" sz="2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διακλαδιζόμενες</a:t>
            </a:r>
            <a:r>
              <a:rPr lang="el-GR" dirty="0" smtClean="0"/>
              <a:t> αλυσίδες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400344" y="1417638"/>
            <a:ext cx="3743656" cy="4963690"/>
          </a:xfrm>
        </p:spPr>
        <p:txBody>
          <a:bodyPr>
            <a:normAutofit/>
          </a:bodyPr>
          <a:lstStyle/>
          <a:p>
            <a:pPr mar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l-GR" sz="2200" dirty="0" smtClean="0"/>
              <a:t>Αρχικά, εντοπίζουμε την κύρια αλυσίδα.</a:t>
            </a:r>
          </a:p>
          <a:p>
            <a:pPr mar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l-GR" sz="2200" dirty="0" smtClean="0"/>
              <a:t>Ως </a:t>
            </a:r>
            <a:r>
              <a:rPr lang="el-GR" sz="2200" b="1" dirty="0" smtClean="0"/>
              <a:t>κύρια</a:t>
            </a:r>
            <a:r>
              <a:rPr lang="el-GR" sz="2200" dirty="0" smtClean="0"/>
              <a:t> ανθρακική αλυσίδα θεωρείται η αλυσίδα, </a:t>
            </a:r>
          </a:p>
          <a:p>
            <a:pPr marL="185738" indent="-185738">
              <a:spcBef>
                <a:spcPct val="0"/>
              </a:spcBef>
              <a:spcAft>
                <a:spcPts val="600"/>
              </a:spcAft>
            </a:pPr>
            <a:r>
              <a:rPr lang="el-GR" sz="2200" dirty="0" smtClean="0">
                <a:solidFill>
                  <a:srgbClr val="C00000"/>
                </a:solidFill>
              </a:rPr>
              <a:t>είτε με τα περισσότερα άτομα </a:t>
            </a:r>
            <a:r>
              <a:rPr lang="en-US" sz="2200" b="1" dirty="0" smtClean="0">
                <a:solidFill>
                  <a:srgbClr val="C00000"/>
                </a:solidFill>
              </a:rPr>
              <a:t>C</a:t>
            </a:r>
            <a:r>
              <a:rPr lang="el-GR" sz="2200" dirty="0" smtClean="0">
                <a:solidFill>
                  <a:srgbClr val="C00000"/>
                </a:solidFill>
              </a:rPr>
              <a:t>, </a:t>
            </a:r>
          </a:p>
          <a:p>
            <a:pPr marL="185738" indent="-185738">
              <a:spcBef>
                <a:spcPct val="0"/>
              </a:spcBef>
              <a:spcAft>
                <a:spcPts val="600"/>
              </a:spcAft>
            </a:pPr>
            <a:r>
              <a:rPr lang="el-GR" sz="2200" dirty="0">
                <a:solidFill>
                  <a:srgbClr val="C00000"/>
                </a:solidFill>
              </a:rPr>
              <a:t>είτε με </a:t>
            </a:r>
            <a:r>
              <a:rPr lang="el-GR" sz="2200" dirty="0" smtClean="0">
                <a:solidFill>
                  <a:srgbClr val="C00000"/>
                </a:solidFill>
              </a:rPr>
              <a:t>τις περισσότερες λειτουργικές ομάδες </a:t>
            </a:r>
          </a:p>
          <a:p>
            <a:pPr marL="185738" indent="-185738">
              <a:spcBef>
                <a:spcPct val="0"/>
              </a:spcBef>
              <a:spcAft>
                <a:spcPts val="600"/>
              </a:spcAft>
            </a:pPr>
            <a:r>
              <a:rPr lang="el-GR" sz="2200" dirty="0" smtClean="0">
                <a:solidFill>
                  <a:srgbClr val="C00000"/>
                </a:solidFill>
              </a:rPr>
              <a:t>ή/και πολλαπλούς δεσμούς </a:t>
            </a:r>
          </a:p>
          <a:p>
            <a:pPr mar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l-GR" sz="2200" dirty="0" smtClean="0"/>
          </a:p>
          <a:p>
            <a:pPr mar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l-GR" sz="2200" dirty="0" smtClean="0"/>
              <a:t>Εδώ: κύρια αλυσίδα είναι η </a:t>
            </a:r>
            <a:r>
              <a:rPr lang="el-GR" sz="2200" b="1" dirty="0" smtClean="0"/>
              <a:t>οριζόντια</a:t>
            </a:r>
            <a:r>
              <a:rPr lang="el-GR" sz="2200" dirty="0" smtClean="0"/>
              <a:t> αλυσίδα με </a:t>
            </a:r>
            <a:r>
              <a:rPr lang="el-GR" sz="2200" b="1" dirty="0" smtClean="0"/>
              <a:t>11 </a:t>
            </a:r>
            <a:r>
              <a:rPr lang="en-US" sz="2200" b="1" dirty="0" smtClean="0"/>
              <a:t>C</a:t>
            </a:r>
            <a:r>
              <a:rPr lang="el-GR" sz="2200" dirty="0" smtClean="0"/>
              <a:t>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4" y="2200405"/>
            <a:ext cx="4538663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" y="2200405"/>
            <a:ext cx="45497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- Ομάδα"/>
          <p:cNvGrpSpPr>
            <a:grpSpLocks/>
          </p:cNvGrpSpPr>
          <p:nvPr/>
        </p:nvGrpSpPr>
        <p:grpSpPr bwMode="auto">
          <a:xfrm>
            <a:off x="40944" y="2127380"/>
            <a:ext cx="4681537" cy="2454275"/>
            <a:chOff x="1043608" y="2276872"/>
            <a:chExt cx="4680520" cy="2453630"/>
          </a:xfrm>
        </p:grpSpPr>
        <p:pic>
          <p:nvPicPr>
            <p:cNvPr id="1332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276872"/>
              <a:ext cx="4448890" cy="245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- Ορθογώνιο"/>
            <p:cNvSpPr/>
            <p:nvPr/>
          </p:nvSpPr>
          <p:spPr>
            <a:xfrm>
              <a:off x="1043608" y="2492715"/>
              <a:ext cx="791990" cy="504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4356000" y="4005206"/>
              <a:ext cx="1368128" cy="504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2201531" y="2271843"/>
            <a:ext cx="1830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l-GR" sz="2000" b="1" dirty="0">
                <a:solidFill>
                  <a:srgbClr val="0070C0"/>
                </a:solidFill>
              </a:rPr>
              <a:t>1-μεθυλ-αιθυλ-</a:t>
            </a:r>
          </a:p>
        </p:txBody>
      </p:sp>
      <p:grpSp>
        <p:nvGrpSpPr>
          <p:cNvPr id="13" name="12 - Ομάδα"/>
          <p:cNvGrpSpPr>
            <a:grpSpLocks/>
          </p:cNvGrpSpPr>
          <p:nvPr/>
        </p:nvGrpSpPr>
        <p:grpSpPr bwMode="auto">
          <a:xfrm>
            <a:off x="-186469" y="2157364"/>
            <a:ext cx="5616575" cy="2974975"/>
            <a:chOff x="611560" y="2276872"/>
            <a:chExt cx="5616624" cy="2974837"/>
          </a:xfrm>
        </p:grpSpPr>
        <p:pic>
          <p:nvPicPr>
            <p:cNvPr id="1332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276872"/>
              <a:ext cx="5400600" cy="297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- Ορθογώνιο"/>
            <p:cNvSpPr/>
            <p:nvPr/>
          </p:nvSpPr>
          <p:spPr>
            <a:xfrm>
              <a:off x="611560" y="2708652"/>
              <a:ext cx="1008071" cy="431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4715283" y="4437359"/>
              <a:ext cx="1512901" cy="431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2561894" y="2343280"/>
            <a:ext cx="163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l-GR" sz="2000" b="1" i="1" dirty="0">
                <a:solidFill>
                  <a:srgbClr val="C00000"/>
                </a:solidFill>
              </a:rPr>
              <a:t>ισο</a:t>
            </a:r>
            <a:r>
              <a:rPr lang="el-GR" sz="2000" b="1" dirty="0">
                <a:solidFill>
                  <a:srgbClr val="0070C0"/>
                </a:solidFill>
              </a:rPr>
              <a:t> - προπυλ-</a:t>
            </a:r>
            <a:endParaRPr lang="el-GR" sz="1800" b="1" dirty="0">
              <a:solidFill>
                <a:srgbClr val="0070C0"/>
              </a:solidFill>
            </a:endParaRPr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2174544" y="5008693"/>
            <a:ext cx="26511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l-GR" sz="2000" b="1" i="1" dirty="0">
                <a:solidFill>
                  <a:srgbClr val="C00000"/>
                </a:solidFill>
              </a:rPr>
              <a:t>δευτεροταγές- </a:t>
            </a:r>
            <a:r>
              <a:rPr lang="el-GR" sz="2000" b="1" i="1" dirty="0">
                <a:solidFill>
                  <a:srgbClr val="0070C0"/>
                </a:solidFill>
              </a:rPr>
              <a:t>βουτυλ-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l-GR" sz="2000" b="1" dirty="0">
                <a:solidFill>
                  <a:srgbClr val="0070C0"/>
                </a:solidFill>
              </a:rPr>
              <a:t>(</a:t>
            </a:r>
            <a:r>
              <a:rPr lang="en-US" sz="2000" b="1" i="1" dirty="0">
                <a:solidFill>
                  <a:srgbClr val="C00000"/>
                </a:solidFill>
              </a:rPr>
              <a:t>sec</a:t>
            </a:r>
            <a:r>
              <a:rPr lang="en-US" sz="2000" b="1" i="1" dirty="0">
                <a:solidFill>
                  <a:srgbClr val="0070C0"/>
                </a:solidFill>
              </a:rPr>
              <a:t>-</a:t>
            </a:r>
            <a:r>
              <a:rPr lang="el-GR" sz="2000" b="1" dirty="0">
                <a:solidFill>
                  <a:srgbClr val="0070C0"/>
                </a:solidFill>
              </a:rPr>
              <a:t>βουτυλ-,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l-GR" sz="2000" b="1" dirty="0">
                <a:solidFill>
                  <a:srgbClr val="0070C0"/>
                </a:solidFill>
              </a:rPr>
              <a:t>ή </a:t>
            </a:r>
            <a:r>
              <a:rPr lang="en-US" sz="2000" b="1" i="1" dirty="0">
                <a:solidFill>
                  <a:srgbClr val="C00000"/>
                </a:solidFill>
              </a:rPr>
              <a:t>s</a:t>
            </a:r>
            <a:r>
              <a:rPr lang="en-US" sz="2000" b="1" dirty="0">
                <a:solidFill>
                  <a:srgbClr val="0070C0"/>
                </a:solidFill>
              </a:rPr>
              <a:t>-</a:t>
            </a:r>
            <a:r>
              <a:rPr lang="el-GR" sz="2000" b="1" dirty="0">
                <a:solidFill>
                  <a:srgbClr val="0070C0"/>
                </a:solidFill>
              </a:rPr>
              <a:t>βουτυλ</a:t>
            </a:r>
            <a:r>
              <a:rPr lang="en-US" sz="2000" b="1" dirty="0">
                <a:solidFill>
                  <a:srgbClr val="0070C0"/>
                </a:solidFill>
              </a:rPr>
              <a:t>-)</a:t>
            </a:r>
            <a:endParaRPr lang="el-GR" sz="1800" b="1" dirty="0">
              <a:solidFill>
                <a:srgbClr val="0070C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7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Εντοπισμός της κύριας αλυσίδας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230" y="5707505"/>
            <a:ext cx="6313540" cy="753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 smtClean="0"/>
              <a:t>3,7 διμεθυλ-4-αιθυλ-6-προπυλο-δεκάνιο</a:t>
            </a:r>
            <a:endParaRPr lang="el-G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930" y="1966124"/>
            <a:ext cx="3760791" cy="3154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327" y="1934045"/>
            <a:ext cx="4216264" cy="3391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4005" y="1934045"/>
            <a:ext cx="83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μεθυλ-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8279" y="4936257"/>
            <a:ext cx="83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μεθυλ-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9796" y="254218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αιθυλ-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8927" y="384046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προπυλ-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4569" y="2425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1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7436" y="2657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2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4678" y="23910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3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405" y="2657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4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6545" y="35342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5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6554" y="4025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6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0391" y="4748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7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6904" y="4980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8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0368" y="42162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9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2881" y="45386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10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Θέση αριθμού διαφάνειας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7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</a:t>
            </a:r>
            <a:r>
              <a:rPr lang="el-GR" dirty="0" smtClean="0"/>
              <a:t>-δεσμοί από </a:t>
            </a:r>
            <a:r>
              <a:rPr lang="en-US" dirty="0" smtClean="0"/>
              <a:t>sp</a:t>
            </a:r>
            <a:r>
              <a:rPr lang="en-US" baseline="30000" dirty="0" smtClean="0"/>
              <a:t>2</a:t>
            </a:r>
            <a:r>
              <a:rPr lang="el-GR" baseline="30000" dirty="0" smtClean="0"/>
              <a:t> </a:t>
            </a:r>
            <a:r>
              <a:rPr lang="el-GR" dirty="0" smtClean="0"/>
              <a:t>τροχιακά</a:t>
            </a:r>
            <a:endParaRPr lang="el-GR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13307" r="11659"/>
          <a:stretch/>
        </p:blipFill>
        <p:spPr bwMode="auto">
          <a:xfrm>
            <a:off x="1187625" y="1214422"/>
            <a:ext cx="6696744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-13626" y="2928934"/>
            <a:ext cx="1418915" cy="8925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800" b="1" i="1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-δεσμοί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786182" y="4357694"/>
            <a:ext cx="150019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800" b="1" i="1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-δεσμός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από επικάλυψη τροχιακών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sp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με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sp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l-GR" sz="1600" baseline="30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668345" y="3000372"/>
            <a:ext cx="147565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800" b="1" i="1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-δεσμοί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ονοματιστεί η ένωση: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479" y="2773113"/>
            <a:ext cx="3394720" cy="161704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Αρχικά: εντοπίζουμε την κύρια αλυσίδα:</a:t>
            </a:r>
            <a:endParaRPr lang="el-GR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269468"/>
              </p:ext>
            </p:extLst>
          </p:nvPr>
        </p:nvGraphicFramePr>
        <p:xfrm>
          <a:off x="1203345" y="2183225"/>
          <a:ext cx="3170585" cy="256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ChemSketch" r:id="rId3" imgW="1444680" imgH="1167480" progId="ACD.ChemSketch.20">
                  <p:embed/>
                </p:oleObj>
              </mc:Choice>
              <mc:Fallback>
                <p:oleObj name="ChemSketch" r:id="rId3" imgW="1444680" imgH="11674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3345" y="2183225"/>
                        <a:ext cx="3170585" cy="2560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554890"/>
              </p:ext>
            </p:extLst>
          </p:nvPr>
        </p:nvGraphicFramePr>
        <p:xfrm>
          <a:off x="1177652" y="2060848"/>
          <a:ext cx="3682380" cy="2648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ChemSketch" r:id="rId5" imgW="1402200" imgH="1008720" progId="ACD.ChemSketch.20">
                  <p:embed/>
                </p:oleObj>
              </mc:Choice>
              <mc:Fallback>
                <p:oleObj name="ChemSketch" r:id="rId5" imgW="1402200" imgH="10087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7652" y="2060848"/>
                        <a:ext cx="3682380" cy="26481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15295" y="27155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1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825" y="2508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2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9569" y="3296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3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0469" y="2533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4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2907" y="32924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5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7441" y="41972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6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7794" y="46467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7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9760" y="5211734"/>
            <a:ext cx="3517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4-υδροξυ-5-μεθυλο-επτανόνη-2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Να ονοματιστεί η ένωση: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479" y="2773113"/>
            <a:ext cx="3394720" cy="161704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Αρχικά: εντοπίζουμε την κύρια αλυσίδα:</a:t>
            </a:r>
            <a:endParaRPr lang="el-G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2297" y="4748256"/>
            <a:ext cx="2914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5-μεθυλο-επτανόλη-2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723274"/>
              </p:ext>
            </p:extLst>
          </p:nvPr>
        </p:nvGraphicFramePr>
        <p:xfrm>
          <a:off x="971600" y="2348880"/>
          <a:ext cx="4082207" cy="166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ChemSketch" r:id="rId3" imgW="1469160" imgH="600480" progId="ACD.ChemSketch.20">
                  <p:embed/>
                </p:oleObj>
              </mc:Choice>
              <mc:Fallback>
                <p:oleObj name="ChemSketch" r:id="rId3" imgW="1469160" imgH="6004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348880"/>
                        <a:ext cx="4082207" cy="1668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76725"/>
              </p:ext>
            </p:extLst>
          </p:nvPr>
        </p:nvGraphicFramePr>
        <p:xfrm>
          <a:off x="971600" y="2348880"/>
          <a:ext cx="4274550" cy="1746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ChemSketch" r:id="rId5" imgW="1469160" imgH="600480" progId="ACD.ChemSketch.20">
                  <p:embed/>
                </p:oleObj>
              </mc:Choice>
              <mc:Fallback>
                <p:oleObj name="ChemSketch" r:id="rId5" imgW="1469160" imgH="6004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2348880"/>
                        <a:ext cx="4274550" cy="17467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995936" y="2040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1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4701" y="27519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2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5856" y="3454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3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11017" y="25884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4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90589" y="29577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5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0161" y="25884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6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00" y="3454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7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2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48" y="1628800"/>
            <a:ext cx="8568952" cy="3849291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Α</a:t>
            </a:r>
            <a:r>
              <a:rPr lang="el-GR" sz="2400" b="1" dirty="0"/>
              <a:t>. </a:t>
            </a:r>
            <a:r>
              <a:rPr lang="el-GR" sz="2400" b="1" dirty="0" smtClean="0"/>
              <a:t>Βάρβογλη. </a:t>
            </a:r>
            <a:r>
              <a:rPr lang="el-GR" sz="2400" b="1" dirty="0"/>
              <a:t>ΕΠΙΤΟΜΗ </a:t>
            </a:r>
            <a:r>
              <a:rPr lang="el-GR" sz="2400" b="1" dirty="0" smtClean="0"/>
              <a:t>ΟΡΓΑΝΙΚΗ  ΧΗΜΕΙΑ </a:t>
            </a:r>
          </a:p>
          <a:p>
            <a:pPr marL="0" indent="0">
              <a:buNone/>
            </a:pPr>
            <a:r>
              <a:rPr lang="el-GR" sz="2400" dirty="0" smtClean="0"/>
              <a:t>Εκδόσεις </a:t>
            </a:r>
            <a:r>
              <a:rPr lang="el-GR" sz="2400" dirty="0"/>
              <a:t>Ζήτη, 2005. 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Εύδοξος</a:t>
            </a:r>
            <a:r>
              <a:rPr lang="el-GR" sz="2400" dirty="0"/>
              <a:t>: Βιβλίο [10998</a:t>
            </a:r>
            <a:r>
              <a:rPr lang="el-GR" sz="2400" dirty="0" smtClean="0"/>
              <a:t>]</a:t>
            </a:r>
          </a:p>
          <a:p>
            <a:endParaRPr lang="el-GR" sz="2400" dirty="0"/>
          </a:p>
          <a:p>
            <a:r>
              <a:rPr lang="en-US" sz="2400" b="1" dirty="0" smtClean="0"/>
              <a:t>J. </a:t>
            </a:r>
            <a:r>
              <a:rPr lang="el-GR" sz="2400" b="1" dirty="0" smtClean="0"/>
              <a:t>McMurry, </a:t>
            </a:r>
            <a:r>
              <a:rPr lang="el-GR" sz="2400" b="1" dirty="0"/>
              <a:t>Οργανική </a:t>
            </a:r>
            <a:r>
              <a:rPr lang="el-GR" sz="2400" b="1" dirty="0" smtClean="0"/>
              <a:t>Χημεία</a:t>
            </a:r>
          </a:p>
          <a:p>
            <a:pPr marL="982663" indent="-982663">
              <a:buNone/>
            </a:pPr>
            <a:r>
              <a:rPr lang="el-GR" sz="2400" dirty="0" smtClean="0"/>
              <a:t>Πανεπιστημιακές </a:t>
            </a:r>
            <a:r>
              <a:rPr lang="el-GR" sz="2400" dirty="0"/>
              <a:t>Εκδόσεις Κρήτης, </a:t>
            </a:r>
            <a:r>
              <a:rPr lang="el-GR" sz="2400" dirty="0" smtClean="0"/>
              <a:t>(σε ένα τόμο), </a:t>
            </a:r>
            <a:r>
              <a:rPr lang="el-GR" sz="2400" dirty="0"/>
              <a:t>1998. </a:t>
            </a:r>
            <a:r>
              <a:rPr lang="el-GR" sz="2400" dirty="0" smtClean="0"/>
              <a:t>	</a:t>
            </a:r>
          </a:p>
          <a:p>
            <a:pPr marL="0" indent="0">
              <a:buNone/>
            </a:pPr>
            <a:r>
              <a:rPr lang="el-GR" sz="2400" dirty="0" smtClean="0"/>
              <a:t>Εύδοξος</a:t>
            </a:r>
            <a:r>
              <a:rPr lang="el-GR" sz="2400" dirty="0"/>
              <a:t>: Βιβλίο </a:t>
            </a:r>
            <a:r>
              <a:rPr lang="el-GR" sz="2400" dirty="0" smtClean="0"/>
              <a:t>[</a:t>
            </a:r>
            <a:r>
              <a:rPr lang="el-GR" sz="2400" dirty="0"/>
              <a:t>22689357]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Σταμάτης Μπογιατζής 2014. Σταμάτης Μπογιατζής. </a:t>
            </a:r>
            <a:r>
              <a:rPr lang="el-GR" sz="2000" dirty="0" smtClean="0"/>
              <a:t>«Οργανική Χημεία της Συντήρησης (Θ). Ενότητα 3</a:t>
            </a:r>
            <a:r>
              <a:rPr lang="en-US" sz="2000" dirty="0" smtClean="0"/>
              <a:t>:</a:t>
            </a:r>
            <a:r>
              <a:rPr lang="el-GR" sz="2000" dirty="0"/>
              <a:t> Κορεσμένες και ακόρεστες ενώσεις. </a:t>
            </a:r>
            <a:r>
              <a:rPr lang="el-GR" sz="2000" dirty="0" smtClean="0"/>
              <a:t>Κανόνες </a:t>
            </a:r>
            <a:r>
              <a:rPr lang="el-GR" sz="2000" dirty="0"/>
              <a:t>ονοματολογίας».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</a:t>
            </a:r>
            <a:r>
              <a:rPr lang="el-GR" dirty="0" smtClean="0"/>
              <a:t>-δεσμοί από </a:t>
            </a:r>
            <a:r>
              <a:rPr lang="en-US" dirty="0" smtClean="0"/>
              <a:t>p </a:t>
            </a:r>
            <a:r>
              <a:rPr lang="el-GR" dirty="0" smtClean="0"/>
              <a:t>ατομικά</a:t>
            </a:r>
            <a:r>
              <a:rPr lang="el-GR" baseline="30000" dirty="0" smtClean="0"/>
              <a:t> </a:t>
            </a:r>
            <a:r>
              <a:rPr lang="el-GR" dirty="0" smtClean="0"/>
              <a:t>τροχιακά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3786182" y="4357694"/>
            <a:ext cx="150019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-δεσμός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από επικάλυψη τροχιακών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sp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με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sp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l-GR" sz="1600" baseline="30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136254" cy="504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-214346" y="1714488"/>
            <a:ext cx="30003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ατομικό τροχιακό (δεν έχει υποστεί υβριδισμό)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357950" y="1500174"/>
            <a:ext cx="30003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ατομικό τροχιακό (δεν έχει υποστεί υβριδισμό)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Straight Arrow Connector 3"/>
          <p:cNvCxnSpPr>
            <a:stCxn id="9" idx="3"/>
          </p:cNvCxnSpPr>
          <p:nvPr/>
        </p:nvCxnSpPr>
        <p:spPr>
          <a:xfrm>
            <a:off x="2786050" y="2345430"/>
            <a:ext cx="345790" cy="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868144" y="2132856"/>
            <a:ext cx="4898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2412" y="1772816"/>
            <a:ext cx="7750074" cy="4969532"/>
            <a:chOff x="179512" y="1340768"/>
            <a:chExt cx="7750074" cy="4969532"/>
          </a:xfrm>
        </p:grpSpPr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653"/>
            <a:stretch>
              <a:fillRect/>
            </a:stretch>
          </p:blipFill>
          <p:spPr bwMode="auto">
            <a:xfrm>
              <a:off x="1214414" y="2000240"/>
              <a:ext cx="6410325" cy="431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- TextBox"/>
            <p:cNvSpPr txBox="1"/>
            <p:nvPr/>
          </p:nvSpPr>
          <p:spPr>
            <a:xfrm>
              <a:off x="864615" y="3929066"/>
              <a:ext cx="133562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Ενέργεια </a:t>
              </a:r>
              <a:endParaRPr lang="el-G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5 - TextBox"/>
            <p:cNvSpPr txBox="1"/>
            <p:nvPr/>
          </p:nvSpPr>
          <p:spPr>
            <a:xfrm>
              <a:off x="5214942" y="2428868"/>
              <a:ext cx="264320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2000" b="1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*</a:t>
              </a:r>
              <a:r>
                <a:rPr lang="el-GR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  [αντιδεσμικό μοριακό τροχιακό]</a:t>
              </a:r>
              <a:endParaRPr lang="el-G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5286380" y="4857760"/>
              <a:ext cx="264320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l-GR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  [δεσμικό μοριακό τροχιακό]</a:t>
              </a:r>
              <a:endParaRPr lang="el-G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340768"/>
              <a:ext cx="1838066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Ενεργειακή εικόνα: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π-δεσμοί</a:t>
            </a:r>
            <a:r>
              <a:rPr lang="el-GR" dirty="0" smtClean="0"/>
              <a:t> από </a:t>
            </a:r>
            <a:r>
              <a:rPr lang="en-US" dirty="0" smtClean="0"/>
              <a:t>p </a:t>
            </a:r>
            <a:r>
              <a:rPr lang="el-GR" dirty="0" smtClean="0"/>
              <a:t>ατομικά</a:t>
            </a:r>
            <a:r>
              <a:rPr lang="el-GR" baseline="30000" dirty="0" smtClean="0"/>
              <a:t> </a:t>
            </a:r>
            <a:r>
              <a:rPr lang="el-GR" dirty="0" smtClean="0"/>
              <a:t>τροχιακά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Formaldehyde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0360" y="1494729"/>
            <a:ext cx="51836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π-δεσμοί</a:t>
            </a:r>
            <a:r>
              <a:rPr lang="el-GR" dirty="0" smtClean="0"/>
              <a:t> μεταξύ άνθρακα και οξυγόνου</a:t>
            </a:r>
            <a:endParaRPr lang="el-GR" dirty="0"/>
          </a:p>
        </p:txBody>
      </p:sp>
      <p:sp>
        <p:nvSpPr>
          <p:cNvPr id="7" name="Oval 6"/>
          <p:cNvSpPr/>
          <p:nvPr/>
        </p:nvSpPr>
        <p:spPr>
          <a:xfrm>
            <a:off x="5724128" y="3726977"/>
            <a:ext cx="792088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Ο</a:t>
            </a:r>
            <a:endParaRPr lang="el-GR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77660" y="3726977"/>
            <a:ext cx="792088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</a:t>
            </a:r>
            <a:endParaRPr lang="el-GR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55776" y="2996952"/>
            <a:ext cx="4824536" cy="2232248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4343" y="2432067"/>
            <a:ext cx="2144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200" dirty="0" smtClean="0">
                <a:solidFill>
                  <a:srgbClr val="C00000"/>
                </a:solidFill>
                <a:latin typeface="Calibri"/>
              </a:rPr>
              <a:t>καρβονύλιο</a:t>
            </a:r>
            <a:endParaRPr lang="el-GR" sz="32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6458" y="6203172"/>
            <a:ext cx="1983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φορμαλδεΰδη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6120172" y="5556901"/>
            <a:ext cx="29194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Αναδημιουργία από: 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 smtClean="0">
                <a:latin typeface="+mn-lt"/>
                <a:hlinkClick r:id="rId3"/>
              </a:rPr>
              <a:t>Formaldehyde-3D-balls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100" dirty="0">
                <a:latin typeface="+mn-lt"/>
                <a:hlinkClick r:id="rId4" tooltip="User:Benjah-bmm27"/>
              </a:rPr>
              <a:t>Benjah-bmm27</a:t>
            </a:r>
            <a:r>
              <a:rPr lang="en-US" sz="1100" dirty="0">
                <a:latin typeface="+mn-lt"/>
              </a:rPr>
              <a:t> </a:t>
            </a:r>
            <a:r>
              <a:rPr lang="el-GR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6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τριπλός δεσμός:</a:t>
            </a:r>
            <a:br>
              <a:rPr lang="el-GR" dirty="0" smtClean="0"/>
            </a:br>
            <a:r>
              <a:rPr lang="el-GR" dirty="0" smtClean="0"/>
              <a:t>Το ακετυλένιο (ή αιθίνιο, </a:t>
            </a:r>
            <a:r>
              <a:rPr lang="en-US" dirty="0" smtClean="0"/>
              <a:t>HC </a:t>
            </a:r>
            <a:r>
              <a:rPr lang="el-GR" sz="3600" dirty="0" smtClean="0"/>
              <a:t>Ξ</a:t>
            </a:r>
            <a:r>
              <a:rPr lang="en-US" sz="3600" dirty="0" smtClean="0"/>
              <a:t> </a:t>
            </a:r>
            <a:r>
              <a:rPr lang="en-US" dirty="0" smtClean="0"/>
              <a:t>CH)</a:t>
            </a:r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76988" y="2492896"/>
            <a:ext cx="8990024" cy="3024336"/>
            <a:chOff x="76988" y="2492896"/>
            <a:chExt cx="8990024" cy="3024336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988" y="2492896"/>
              <a:ext cx="8990024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ular Callout 2"/>
            <p:cNvSpPr/>
            <p:nvPr/>
          </p:nvSpPr>
          <p:spPr>
            <a:xfrm>
              <a:off x="3275856" y="2636912"/>
              <a:ext cx="2376264" cy="792088"/>
            </a:xfrm>
            <a:prstGeom prst="wedgeRectCallout">
              <a:avLst>
                <a:gd name="adj1" fmla="val -44235"/>
                <a:gd name="adj2" fmla="val 1160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b="1" i="1" dirty="0" smtClean="0">
                  <a:solidFill>
                    <a:prstClr val="white"/>
                  </a:solidFill>
                </a:rPr>
                <a:t>σ</a:t>
              </a:r>
              <a:r>
                <a:rPr lang="el-GR" dirty="0" smtClean="0">
                  <a:solidFill>
                    <a:prstClr val="white"/>
                  </a:solidFill>
                </a:rPr>
                <a:t> δεσμός από επικάλυψη </a:t>
              </a:r>
              <a:r>
                <a:rPr lang="en-US" dirty="0" smtClean="0">
                  <a:solidFill>
                    <a:prstClr val="white"/>
                  </a:solidFill>
                </a:rPr>
                <a:t>sp – s </a:t>
              </a:r>
              <a:r>
                <a:rPr lang="el-GR" dirty="0" smtClean="0">
                  <a:solidFill>
                    <a:prstClr val="white"/>
                  </a:solidFill>
                </a:rPr>
                <a:t>ατομικά τροχιακά</a:t>
              </a: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ular Callout 4"/>
            <p:cNvSpPr/>
            <p:nvPr/>
          </p:nvSpPr>
          <p:spPr>
            <a:xfrm>
              <a:off x="1979712" y="4657402"/>
              <a:ext cx="2304256" cy="792088"/>
            </a:xfrm>
            <a:prstGeom prst="wedgeRectCallout">
              <a:avLst>
                <a:gd name="adj1" fmla="val -43484"/>
                <a:gd name="adj2" fmla="val -1104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b="1" i="1" dirty="0">
                  <a:solidFill>
                    <a:prstClr val="white"/>
                  </a:solidFill>
                </a:rPr>
                <a:t>σ</a:t>
              </a:r>
              <a:r>
                <a:rPr lang="el-GR" dirty="0">
                  <a:solidFill>
                    <a:prstClr val="white"/>
                  </a:solidFill>
                </a:rPr>
                <a:t> δεσμός από επικάλυψη </a:t>
              </a:r>
              <a:r>
                <a:rPr lang="en-US" dirty="0">
                  <a:solidFill>
                    <a:prstClr val="white"/>
                  </a:solidFill>
                </a:rPr>
                <a:t>sp </a:t>
              </a:r>
              <a:r>
                <a:rPr lang="en-US" dirty="0" smtClean="0">
                  <a:solidFill>
                    <a:prstClr val="white"/>
                  </a:solidFill>
                </a:rPr>
                <a:t>– sp</a:t>
              </a:r>
              <a:r>
                <a:rPr lang="el-GR" dirty="0" smtClean="0">
                  <a:solidFill>
                    <a:prstClr val="white"/>
                  </a:solidFill>
                </a:rPr>
                <a:t> </a:t>
              </a:r>
              <a:r>
                <a:rPr lang="el-GR" dirty="0">
                  <a:solidFill>
                    <a:prstClr val="white"/>
                  </a:solidFill>
                </a:rPr>
                <a:t>ατομικά τροχιακά</a:t>
              </a: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Μήκη</a:t>
            </a:r>
            <a:r>
              <a:rPr lang="en-US" dirty="0" smtClean="0"/>
              <a:t> </a:t>
            </a:r>
            <a:r>
              <a:rPr lang="el-GR" dirty="0" smtClean="0"/>
              <a:t>και ενέργειες δεσμών</a:t>
            </a:r>
            <a:endParaRPr lang="el-GR" dirty="0"/>
          </a:p>
        </p:txBody>
      </p:sp>
      <p:grpSp>
        <p:nvGrpSpPr>
          <p:cNvPr id="3" name="8 - Ομάδα"/>
          <p:cNvGrpSpPr/>
          <p:nvPr/>
        </p:nvGrpSpPr>
        <p:grpSpPr>
          <a:xfrm>
            <a:off x="500034" y="1285860"/>
            <a:ext cx="8077200" cy="5305425"/>
            <a:chOff x="500034" y="1552575"/>
            <a:chExt cx="8077200" cy="5305425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552575"/>
              <a:ext cx="8077200" cy="530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- TextBox"/>
            <p:cNvSpPr txBox="1"/>
            <p:nvPr/>
          </p:nvSpPr>
          <p:spPr>
            <a:xfrm>
              <a:off x="1285852" y="1714488"/>
              <a:ext cx="923651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0000FF"/>
                  </a:solidFill>
                  <a:latin typeface="Calibri"/>
                </a:rPr>
                <a:t>αιθάνιο</a:t>
              </a:r>
              <a:endParaRPr lang="el-GR" dirty="0">
                <a:solidFill>
                  <a:srgbClr val="0000FF"/>
                </a:solidFill>
                <a:latin typeface="Calibri"/>
              </a:endParaRPr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4198227" y="1714488"/>
              <a:ext cx="1155380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αιθένιο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(</a:t>
              </a:r>
              <a:r>
                <a:rPr lang="el-GR" sz="1600" dirty="0" smtClean="0">
                  <a:solidFill>
                    <a:srgbClr val="C00000"/>
                  </a:solidFill>
                  <a:latin typeface="Calibri"/>
                </a:rPr>
                <a:t>αιθυλένιο</a:t>
              </a:r>
              <a:r>
                <a:rPr lang="el-GR" dirty="0" smtClean="0">
                  <a:solidFill>
                    <a:srgbClr val="C00000"/>
                  </a:solidFill>
                  <a:latin typeface="Calibri"/>
                </a:rPr>
                <a:t>)</a:t>
              </a:r>
              <a:endParaRPr lang="el-GR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8" name="7 - TextBox"/>
            <p:cNvSpPr txBox="1"/>
            <p:nvPr/>
          </p:nvSpPr>
          <p:spPr>
            <a:xfrm>
              <a:off x="6228184" y="1679491"/>
              <a:ext cx="1296144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00B050"/>
                  </a:solidFill>
                  <a:latin typeface="Calibri"/>
                </a:rPr>
                <a:t>αιθίνιο (</a:t>
              </a:r>
              <a:r>
                <a:rPr lang="el-GR" sz="1600" dirty="0" smtClean="0">
                  <a:solidFill>
                    <a:srgbClr val="00B050"/>
                  </a:solidFill>
                  <a:latin typeface="Calibri"/>
                </a:rPr>
                <a:t>ακετυλένιο</a:t>
              </a:r>
              <a:r>
                <a:rPr lang="el-GR" dirty="0" smtClean="0">
                  <a:solidFill>
                    <a:srgbClr val="00B050"/>
                  </a:solidFill>
                  <a:latin typeface="Calibri"/>
                </a:rPr>
                <a:t>)</a:t>
              </a:r>
              <a:endParaRPr lang="el-GR" dirty="0">
                <a:solidFill>
                  <a:srgbClr val="00B050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Προσαρμοσμένο 2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Θέμα του Office">
  <a:themeElements>
    <a:clrScheme name="Προσαρμοσμένο 2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25</TotalTime>
  <Words>1444</Words>
  <Application>Microsoft Office PowerPoint</Application>
  <PresentationFormat>Προβολή στην οθόνη (4:3)</PresentationFormat>
  <Paragraphs>423</Paragraphs>
  <Slides>49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49</vt:i4>
      </vt:variant>
    </vt:vector>
  </HeadingPairs>
  <TitlesOfParts>
    <vt:vector size="55" baseType="lpstr">
      <vt:lpstr>template</vt:lpstr>
      <vt:lpstr>OC_template_updated</vt:lpstr>
      <vt:lpstr>Θέμα του Office</vt:lpstr>
      <vt:lpstr>1_Θέμα του Office</vt:lpstr>
      <vt:lpstr>ChemSketch</vt:lpstr>
      <vt:lpstr>Έγγραφο</vt:lpstr>
      <vt:lpstr>Οργανική Χημεία της Συντήρησης (Θ)</vt:lpstr>
      <vt:lpstr>Το αιθυλένιο:  ο πρώτος αντιπρόσωπος  των ακόρεστων ενώσεων</vt:lpstr>
      <vt:lpstr>Ακόρεστες ενώσεις: Υβριδισμός τροχιακών: sp2</vt:lpstr>
      <vt:lpstr>σ-δεσμοί από sp2 τροχιακά</vt:lpstr>
      <vt:lpstr>π-δεσμοί από p ατομικά τροχιακά</vt:lpstr>
      <vt:lpstr>Ενεργειακή εικόνα:  π-δεσμοί από p ατομικά τροχιακά</vt:lpstr>
      <vt:lpstr>π-δεσμοί μεταξύ άνθρακα και οξυγόνου</vt:lpstr>
      <vt:lpstr>Ο τριπλός δεσμός: Το ακετυλένιο (ή αιθίνιο, HC Ξ CH)</vt:lpstr>
      <vt:lpstr>Μήκη και ενέργειες δεσμών</vt:lpstr>
      <vt:lpstr>Μήκη, γωνίες και ενέργειες δεσμών</vt:lpstr>
      <vt:lpstr>Συζυγιακές ενώσεις: διένια 1/2</vt:lpstr>
      <vt:lpstr>Συζυγιακές ενώσεις: διένια 2/2</vt:lpstr>
      <vt:lpstr>Αρωματικές ενώσεις: βενζόλιο</vt:lpstr>
      <vt:lpstr>Λειτουργικές ομάδες 1/5</vt:lpstr>
      <vt:lpstr>Λειτουργικές ομάδες 2/5</vt:lpstr>
      <vt:lpstr>Λειτουργικές ομάδες 3/5</vt:lpstr>
      <vt:lpstr>Λειτουργικές ομάδες 4/5</vt:lpstr>
      <vt:lpstr>Λειτουργικές ομάδες 5/5</vt:lpstr>
      <vt:lpstr>Ονοματολογία οργανικών ενώσεων 1/4</vt:lpstr>
      <vt:lpstr>Ονοματολογία οργανικών ενώσεων 2/4</vt:lpstr>
      <vt:lpstr>Ονοματολογία οργανικών ενώσεων 3/4</vt:lpstr>
      <vt:lpstr>Παραδείγματα ονοματολογίας 1/5</vt:lpstr>
      <vt:lpstr>Ονοματολογία οργανικών ενώσεων: θέση χαρακτηριστικών ομάδων</vt:lpstr>
      <vt:lpstr>Παραδείγματα ονοματολογίας 2/5</vt:lpstr>
      <vt:lpstr>Ονοματολογία οργανικών ενώσεων 4/4</vt:lpstr>
      <vt:lpstr>Παραδείγματα ονοματολογίας 3/5</vt:lpstr>
      <vt:lpstr>Ονοματολογία οργανικών ενώσεων:  θέση λειτουργικών ομάδων</vt:lpstr>
      <vt:lpstr>Καρβοξυλικά οξέα</vt:lpstr>
      <vt:lpstr>Παραδείγματα ονοματολογίας 4/5</vt:lpstr>
      <vt:lpstr>Παραδείγματα ονοματολογίας 5/5</vt:lpstr>
      <vt:lpstr>αλκυλ-ομάδες: 1 C</vt:lpstr>
      <vt:lpstr>αλκυλ-ομάδες: 2 C</vt:lpstr>
      <vt:lpstr>αλκυλ-ομάδες: 3 C 1/2</vt:lpstr>
      <vt:lpstr>αλκυλ-ομάδες: 3 C 2/2</vt:lpstr>
      <vt:lpstr>αλκυλ-ομάδες: 4 C 1/2</vt:lpstr>
      <vt:lpstr>αλκυλ-ομάδες: 4 C 2/2</vt:lpstr>
      <vt:lpstr>Ονοματολογία οργανικών ενώσεων: διακλαδιζόμενες αλυσίδες</vt:lpstr>
      <vt:lpstr>διακλαδιζόμενες αλυσίδες</vt:lpstr>
      <vt:lpstr>Εντοπισμός της κύριας αλυσίδας</vt:lpstr>
      <vt:lpstr>Να ονοματιστεί η ένωση: 1/2</vt:lpstr>
      <vt:lpstr>Να ονοματιστεί η ένωση: 2/2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της Συντήρησης (Θ)</dc:title>
  <dc:creator>opencourses@teiath.gr</dc:creator>
  <cp:lastModifiedBy>natasakar new</cp:lastModifiedBy>
  <cp:revision>5</cp:revision>
  <dcterms:created xsi:type="dcterms:W3CDTF">2015-05-28T10:25:47Z</dcterms:created>
  <dcterms:modified xsi:type="dcterms:W3CDTF">2015-08-06T08:48:34Z</dcterms:modified>
</cp:coreProperties>
</file>