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8"/>
  </p:notesMasterIdLst>
  <p:handoutMasterIdLst>
    <p:handoutMasterId r:id="rId19"/>
  </p:handoutMasterIdLst>
  <p:sldIdLst>
    <p:sldId id="256" r:id="rId2"/>
    <p:sldId id="268" r:id="rId3"/>
    <p:sldId id="269" r:id="rId4"/>
    <p:sldId id="270" r:id="rId5"/>
    <p:sldId id="271" r:id="rId6"/>
    <p:sldId id="272" r:id="rId7"/>
    <p:sldId id="273" r:id="rId8"/>
    <p:sldId id="274" r:id="rId9"/>
    <p:sldId id="275" r:id="rId10"/>
    <p:sldId id="276" r:id="rId11"/>
    <p:sldId id="257" r:id="rId12"/>
    <p:sldId id="262" r:id="rId13"/>
    <p:sldId id="264" r:id="rId14"/>
    <p:sldId id="265"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US_Navy_101117-N-8191S-001_Central_Kitsap_High_School_students_on_a_field_trip_for_a_sports_medicine_class_tour_the_Naval_Hospital_Bremerton_operat.jpg"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commons.wikimedia.org/wiki/File:US_Navy_060608-N-3714J-070_Navy_Cmdr._Jeannie_Comlish,_of_Washington,_D.C.,_conducts_a_tour_to_nursing_students_from_the_Jolo_Norte_Dame_Nursing_School_aboard_the_U.S._Military_Sealift_Command_(MSC)_Hospital_ship_USNS_Mercy_(T.jpg" TargetMode="External"/><Relationship Id="rId5" Type="http://schemas.openxmlformats.org/officeDocument/2006/relationships/image" Target="../media/image6.jpeg"/><Relationship Id="rId4" Type="http://schemas.openxmlformats.org/officeDocument/2006/relationships/hyperlink" Target="http://commons.wikimedia.org/wiki/User:BotMultichill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Μέθοδοι Διδασκαλίας στη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l-GR" sz="2800" b="1" dirty="0"/>
              <a:t>9</a:t>
            </a:r>
            <a:r>
              <a:rPr lang="el-GR" sz="2800" dirty="0" smtClean="0"/>
              <a:t>:</a:t>
            </a:r>
            <a:r>
              <a:rPr lang="en-US" sz="2800" dirty="0" smtClean="0"/>
              <a:t> </a:t>
            </a:r>
            <a:r>
              <a:rPr lang="el-GR" sz="2800" dirty="0" smtClean="0"/>
              <a:t>Διδασκαλία και Μάθηση στον Κλινικό Χώρο</a:t>
            </a:r>
          </a:p>
          <a:p>
            <a:pPr>
              <a:spcBef>
                <a:spcPts val="0"/>
              </a:spcBef>
              <a:spcAft>
                <a:spcPts val="1200"/>
              </a:spcAft>
            </a:pPr>
            <a:r>
              <a:rPr lang="el-GR" sz="2400" dirty="0"/>
              <a:t>Ελένη Ευαγγέλου, Ευγενία </a:t>
            </a:r>
            <a:r>
              <a:rPr lang="el-GR" sz="2400" dirty="0" err="1"/>
              <a:t>Βλάχου</a:t>
            </a:r>
            <a:endParaRPr lang="el-GR" sz="2400" dirty="0"/>
          </a:p>
          <a:p>
            <a:pPr>
              <a:spcBef>
                <a:spcPts val="0"/>
              </a:spcBef>
              <a:spcAft>
                <a:spcPts val="1200"/>
              </a:spcAft>
            </a:pPr>
            <a:r>
              <a:rPr lang="el-GR" sz="240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Μέθοδοι διδασκαλίας στο κλινικό περιβάλλον </a:t>
            </a:r>
            <a:r>
              <a:rPr lang="el-GR" sz="3600" b="0" dirty="0" smtClean="0"/>
              <a:t>2/2</a:t>
            </a:r>
            <a:endParaRPr lang="el-GR" dirty="0"/>
          </a:p>
        </p:txBody>
      </p:sp>
      <p:sp>
        <p:nvSpPr>
          <p:cNvPr id="3" name="Θέση περιεχομένου 2"/>
          <p:cNvSpPr>
            <a:spLocks noGrp="1"/>
          </p:cNvSpPr>
          <p:nvPr>
            <p:ph idx="1"/>
          </p:nvPr>
        </p:nvSpPr>
        <p:spPr/>
        <p:txBody>
          <a:bodyPr>
            <a:normAutofit/>
          </a:bodyPr>
          <a:lstStyle/>
          <a:p>
            <a:r>
              <a:rPr lang="el-GR" dirty="0"/>
              <a:t>Τεχνική ανάλυσης κριτικών </a:t>
            </a:r>
            <a:r>
              <a:rPr lang="el-GR" dirty="0" smtClean="0"/>
              <a:t>γεγονότων</a:t>
            </a:r>
            <a:endParaRPr lang="el-GR" dirty="0"/>
          </a:p>
          <a:p>
            <a:pPr lvl="1"/>
            <a:r>
              <a:rPr lang="el-GR" dirty="0"/>
              <a:t>Κριτικά γεγονότα : </a:t>
            </a:r>
          </a:p>
          <a:p>
            <a:pPr lvl="2"/>
            <a:r>
              <a:rPr lang="el-GR" sz="2200" dirty="0" smtClean="0"/>
              <a:t>Κάτι </a:t>
            </a:r>
            <a:r>
              <a:rPr lang="el-GR" sz="2200" dirty="0"/>
              <a:t>που αποτέλεσε μια θετική </a:t>
            </a:r>
            <a:r>
              <a:rPr lang="el-GR" sz="2200" dirty="0" smtClean="0"/>
              <a:t>εμπειρία.</a:t>
            </a:r>
            <a:endParaRPr lang="el-GR" sz="2200" dirty="0"/>
          </a:p>
          <a:p>
            <a:pPr lvl="2"/>
            <a:r>
              <a:rPr lang="el-GR" sz="2200" dirty="0"/>
              <a:t> Ήταν συναισθηματικά </a:t>
            </a:r>
            <a:r>
              <a:rPr lang="el-GR" sz="2200" dirty="0" smtClean="0"/>
              <a:t>απαιτητικό.</a:t>
            </a:r>
            <a:endParaRPr lang="el-GR" sz="2200" dirty="0"/>
          </a:p>
          <a:p>
            <a:pPr lvl="2"/>
            <a:r>
              <a:rPr lang="el-GR" sz="2200" dirty="0" smtClean="0"/>
              <a:t>Υπήρχε </a:t>
            </a:r>
            <a:r>
              <a:rPr lang="el-GR" sz="2200" dirty="0"/>
              <a:t>δυσκολία </a:t>
            </a:r>
            <a:r>
              <a:rPr lang="el-GR" sz="2200" dirty="0" smtClean="0"/>
              <a:t>χειρισμού.</a:t>
            </a:r>
            <a:endParaRPr lang="el-GR" sz="2200" dirty="0"/>
          </a:p>
          <a:p>
            <a:pPr lvl="2"/>
            <a:r>
              <a:rPr lang="el-GR" sz="2200" dirty="0" smtClean="0"/>
              <a:t>Υπήρξε </a:t>
            </a:r>
            <a:r>
              <a:rPr lang="el-GR" sz="2200" dirty="0"/>
              <a:t>αίσθηση ότι κάποιο μέλος του προσωπικού ή ο ίδιος διαφοροποίησε το αποτέλεσμα της </a:t>
            </a:r>
            <a:r>
              <a:rPr lang="el-GR" sz="2200" dirty="0" smtClean="0"/>
              <a:t>φροντίδας.</a:t>
            </a:r>
            <a:endParaRPr lang="el-GR" sz="2200" dirty="0"/>
          </a:p>
          <a:p>
            <a:r>
              <a:rPr lang="el-GR" dirty="0"/>
              <a:t>Ανάθεση γραπτών </a:t>
            </a:r>
            <a:r>
              <a:rPr lang="el-GR" dirty="0" smtClean="0"/>
              <a:t>εργασιών.</a:t>
            </a:r>
            <a:endParaRPr lang="el-GR" dirty="0"/>
          </a:p>
          <a:p>
            <a:r>
              <a:rPr lang="el-GR" dirty="0"/>
              <a:t>Ημερολόγια </a:t>
            </a:r>
            <a:r>
              <a:rPr lang="el-GR" dirty="0" smtClean="0"/>
              <a:t>μάθησης.</a:t>
            </a:r>
            <a:endParaRPr lang="el-GR" dirty="0"/>
          </a:p>
          <a:p>
            <a:pPr lvl="1"/>
            <a:r>
              <a:rPr lang="el-GR" dirty="0"/>
              <a:t>Δυνατότητα να κάνουν ανάκλαση στις στάσεις τους και στα συναισθήματά τους και να διευρύνουν τις γνωστικές και συναισθηματικές διαστάσεις της </a:t>
            </a:r>
            <a:r>
              <a:rPr lang="el-GR" dirty="0" smtClean="0"/>
              <a:t>μάθησης.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660087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a:t>
            </a:r>
            <a:r>
              <a:rPr lang="el-GR" sz="2000" dirty="0" smtClean="0"/>
              <a:t>Βλάχου, Ελένη Ευαγγέλου 2014. </a:t>
            </a:r>
            <a:r>
              <a:rPr lang="el-GR" sz="2000" dirty="0"/>
              <a:t>Ευγενία </a:t>
            </a:r>
            <a:r>
              <a:rPr lang="el-GR" sz="2000" dirty="0" smtClean="0"/>
              <a:t>Βλάχου, Ελένη Ευαγγέλου. «Μέθοδοι Διδασκαλίας στη Νοσηλευτική. Ενότητα 9</a:t>
            </a:r>
            <a:r>
              <a:rPr lang="en-US" sz="2000" dirty="0" smtClean="0"/>
              <a:t>:</a:t>
            </a:r>
            <a:r>
              <a:rPr lang="el-GR" sz="2000" dirty="0"/>
              <a:t> Διδασκαλία και Μάθηση στον Κλινικό Χώρο».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Κλινική εκπαίδευση</a:t>
            </a:r>
            <a:r>
              <a:rPr lang="en-US" dirty="0" smtClean="0"/>
              <a:t> </a:t>
            </a:r>
            <a:r>
              <a:rPr lang="en-US" sz="3200" b="0" dirty="0" smtClean="0"/>
              <a:t>1/2</a:t>
            </a:r>
            <a:endParaRPr lang="el-GR" sz="3200" b="0" dirty="0"/>
          </a:p>
        </p:txBody>
      </p:sp>
      <p:sp>
        <p:nvSpPr>
          <p:cNvPr id="3" name="Θέση περιεχομένου 2"/>
          <p:cNvSpPr>
            <a:spLocks noGrp="1"/>
          </p:cNvSpPr>
          <p:nvPr>
            <p:ph idx="1"/>
          </p:nvPr>
        </p:nvSpPr>
        <p:spPr>
          <a:xfrm>
            <a:off x="457200" y="1196752"/>
            <a:ext cx="8229600" cy="1296144"/>
          </a:xfrm>
        </p:spPr>
        <p:txBody>
          <a:bodyPr/>
          <a:lstStyle/>
          <a:p>
            <a:pPr marL="0" indent="0">
              <a:buNone/>
            </a:pPr>
            <a:r>
              <a:rPr lang="el-GR" b="1" dirty="0" smtClean="0"/>
              <a:t>Σκοπός: </a:t>
            </a:r>
            <a:r>
              <a:rPr lang="el-GR" dirty="0" smtClean="0"/>
              <a:t>εφαρμογή της θεωρητικής γνώσης σε πραγματικά περιστατικά και συνθήκες.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348880"/>
            <a:ext cx="3479465" cy="2522612"/>
          </a:xfrm>
          <a:prstGeom prst="rect">
            <a:avLst/>
          </a:prstGeom>
        </p:spPr>
      </p:pic>
      <p:sp>
        <p:nvSpPr>
          <p:cNvPr id="6" name="Rectangle 6"/>
          <p:cNvSpPr/>
          <p:nvPr/>
        </p:nvSpPr>
        <p:spPr>
          <a:xfrm>
            <a:off x="382784" y="4892011"/>
            <a:ext cx="3687376" cy="830997"/>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solidFill>
                  <a:schemeClr val="tx1">
                    <a:lumMod val="65000"/>
                    <a:lumOff val="35000"/>
                  </a:schemeClr>
                </a:solidFill>
                <a:latin typeface="+mn-lt"/>
                <a:hlinkClick r:id="rId3"/>
              </a:rPr>
              <a:t>U</a:t>
            </a:r>
            <a:r>
              <a:rPr lang="en-US" sz="1200" dirty="0" smtClean="0">
                <a:latin typeface="+mn-lt"/>
                <a:hlinkClick r:id="rId3"/>
              </a:rPr>
              <a:t>S </a:t>
            </a:r>
            <a:r>
              <a:rPr lang="en-US" sz="1200" dirty="0">
                <a:latin typeface="+mn-lt"/>
                <a:hlinkClick r:id="rId3"/>
              </a:rPr>
              <a:t>Navy 101117-N-8191S-001 Central Kitsap High School students on a field trip for a sports medicine class tour the Naval Hospital Bremerton </a:t>
            </a:r>
            <a:r>
              <a:rPr lang="en-US" sz="1200" dirty="0" err="1">
                <a:latin typeface="+mn-lt"/>
                <a:hlinkClick r:id="rId3"/>
              </a:rPr>
              <a:t>operat</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BotMultichillT</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3398" y="2348880"/>
            <a:ext cx="3793402" cy="2522612"/>
          </a:xfrm>
          <a:prstGeom prst="rect">
            <a:avLst/>
          </a:prstGeom>
        </p:spPr>
      </p:pic>
      <p:sp>
        <p:nvSpPr>
          <p:cNvPr id="8" name="Rectangle 6"/>
          <p:cNvSpPr/>
          <p:nvPr/>
        </p:nvSpPr>
        <p:spPr>
          <a:xfrm>
            <a:off x="4893398" y="4892011"/>
            <a:ext cx="3917771" cy="1015663"/>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solidFill>
                  <a:schemeClr val="tx1">
                    <a:lumMod val="65000"/>
                    <a:lumOff val="35000"/>
                  </a:schemeClr>
                </a:solidFill>
                <a:latin typeface="+mn-lt"/>
                <a:hlinkClick r:id="rId6"/>
              </a:rPr>
              <a:t>US Navy 060608-N-3714J-070 Navy Cmdr. Jeannie </a:t>
            </a:r>
            <a:r>
              <a:rPr lang="en-US" sz="1200" dirty="0" err="1">
                <a:solidFill>
                  <a:schemeClr val="tx1">
                    <a:lumMod val="65000"/>
                    <a:lumOff val="35000"/>
                  </a:schemeClr>
                </a:solidFill>
                <a:latin typeface="+mn-lt"/>
                <a:hlinkClick r:id="rId6"/>
              </a:rPr>
              <a:t>Comlish</a:t>
            </a:r>
            <a:r>
              <a:rPr lang="en-US" sz="1200" dirty="0">
                <a:solidFill>
                  <a:schemeClr val="tx1">
                    <a:lumMod val="65000"/>
                    <a:lumOff val="35000"/>
                  </a:schemeClr>
                </a:solidFill>
                <a:latin typeface="+mn-lt"/>
                <a:hlinkClick r:id="rId6"/>
              </a:rPr>
              <a:t>, of Washington, D.C., conducts a tour to nursing students from the </a:t>
            </a:r>
            <a:r>
              <a:rPr lang="en-US" sz="1200" dirty="0" err="1">
                <a:solidFill>
                  <a:schemeClr val="tx1">
                    <a:lumMod val="65000"/>
                    <a:lumOff val="35000"/>
                  </a:schemeClr>
                </a:solidFill>
                <a:latin typeface="+mn-lt"/>
                <a:hlinkClick r:id="rId6"/>
              </a:rPr>
              <a:t>Jolo</a:t>
            </a:r>
            <a:r>
              <a:rPr lang="en-US" sz="1200" dirty="0">
                <a:solidFill>
                  <a:schemeClr val="tx1">
                    <a:lumMod val="65000"/>
                    <a:lumOff val="35000"/>
                  </a:schemeClr>
                </a:solidFill>
                <a:latin typeface="+mn-lt"/>
                <a:hlinkClick r:id="rId6"/>
              </a:rPr>
              <a:t> Norte Dame Nursing School aboard the U.S. Military Sealift Command (MSC) Hospital ship USNS Mercy</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BotMultichillT</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1992278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εκπαίδευση</a:t>
            </a:r>
            <a:r>
              <a:rPr lang="en-US" dirty="0"/>
              <a:t> </a:t>
            </a:r>
            <a:r>
              <a:rPr lang="en-US" sz="3200" b="0" dirty="0" smtClean="0"/>
              <a:t>2/2</a:t>
            </a:r>
            <a:endParaRPr lang="el-GR" dirty="0"/>
          </a:p>
        </p:txBody>
      </p:sp>
      <p:sp>
        <p:nvSpPr>
          <p:cNvPr id="3" name="Θέση περιεχομένου 2"/>
          <p:cNvSpPr>
            <a:spLocks noGrp="1"/>
          </p:cNvSpPr>
          <p:nvPr>
            <p:ph idx="1"/>
          </p:nvPr>
        </p:nvSpPr>
        <p:spPr/>
        <p:txBody>
          <a:bodyPr/>
          <a:lstStyle/>
          <a:p>
            <a:r>
              <a:rPr lang="el-GR" dirty="0"/>
              <a:t>Επιβεβαιώνουν – διευκρινίζουν έννοιες και </a:t>
            </a:r>
            <a:r>
              <a:rPr lang="el-GR" dirty="0" smtClean="0"/>
              <a:t>αρχές</a:t>
            </a:r>
            <a:r>
              <a:rPr lang="en-US" dirty="0" smtClean="0"/>
              <a:t>.</a:t>
            </a:r>
            <a:endParaRPr lang="el-GR" dirty="0"/>
          </a:p>
          <a:p>
            <a:r>
              <a:rPr lang="el-GR" dirty="0"/>
              <a:t>Θέτουν σε εφαρμογή τις </a:t>
            </a:r>
            <a:r>
              <a:rPr lang="el-GR" dirty="0" smtClean="0"/>
              <a:t>γνώσεις</a:t>
            </a:r>
            <a:r>
              <a:rPr lang="en-US" dirty="0" smtClean="0"/>
              <a:t>.</a:t>
            </a:r>
            <a:endParaRPr lang="el-GR" dirty="0"/>
          </a:p>
          <a:p>
            <a:r>
              <a:rPr lang="el-GR" dirty="0"/>
              <a:t>Συνδέουν τη θεωρητική γνώση με την </a:t>
            </a:r>
            <a:r>
              <a:rPr lang="el-GR" dirty="0" smtClean="0"/>
              <a:t>εφαρμογή</a:t>
            </a:r>
            <a:r>
              <a:rPr lang="en-US" dirty="0" smtClean="0"/>
              <a:t>.</a:t>
            </a:r>
            <a:endParaRPr lang="el-GR" dirty="0"/>
          </a:p>
          <a:p>
            <a:r>
              <a:rPr lang="el-GR" dirty="0"/>
              <a:t>Προσδίδουν αμφίδρομη εμπειρία στο </a:t>
            </a:r>
            <a:r>
              <a:rPr lang="el-GR" dirty="0" smtClean="0"/>
              <a:t>φοιτητή</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65407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Κλινικό περιβάλλον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grpSp>
        <p:nvGrpSpPr>
          <p:cNvPr id="11" name="Ομάδα 10"/>
          <p:cNvGrpSpPr/>
          <p:nvPr/>
        </p:nvGrpSpPr>
        <p:grpSpPr>
          <a:xfrm>
            <a:off x="463347" y="1863242"/>
            <a:ext cx="3655218" cy="3655218"/>
            <a:chOff x="2744391" y="1601391"/>
            <a:chExt cx="3655218" cy="3655218"/>
          </a:xfrm>
        </p:grpSpPr>
        <p:sp>
          <p:nvSpPr>
            <p:cNvPr id="7" name="Έλλειψη 6"/>
            <p:cNvSpPr/>
            <p:nvPr/>
          </p:nvSpPr>
          <p:spPr>
            <a:xfrm>
              <a:off x="2744391" y="1601391"/>
              <a:ext cx="3655218" cy="3655218"/>
            </a:xfrm>
            <a:prstGeom prst="ellipse">
              <a:avLst/>
            </a:prstGeom>
            <a:noFill/>
            <a:ln w="38100">
              <a:solidFill>
                <a:srgbClr val="820000"/>
              </a:solidFill>
            </a:ln>
            <a:effectLst/>
          </p:spPr>
          <p:style>
            <a:lnRef idx="1">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Έλλειψη 7"/>
            <p:cNvSpPr/>
            <p:nvPr/>
          </p:nvSpPr>
          <p:spPr>
            <a:xfrm>
              <a:off x="3475435" y="2332435"/>
              <a:ext cx="2193131" cy="2193131"/>
            </a:xfrm>
            <a:prstGeom prst="ellipse">
              <a:avLst/>
            </a:prstGeom>
            <a:noFill/>
            <a:ln w="38100">
              <a:solidFill>
                <a:srgbClr val="820000"/>
              </a:solidFill>
            </a:ln>
            <a:effectLst/>
          </p:spPr>
          <p:style>
            <a:lnRef idx="1">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Έλλειψη 8"/>
            <p:cNvSpPr/>
            <p:nvPr/>
          </p:nvSpPr>
          <p:spPr>
            <a:xfrm>
              <a:off x="4206478" y="3063478"/>
              <a:ext cx="731043" cy="731043"/>
            </a:xfrm>
            <a:prstGeom prst="ellipse">
              <a:avLst/>
            </a:prstGeom>
            <a:noFill/>
            <a:ln w="38100">
              <a:solidFill>
                <a:srgbClr val="820000"/>
              </a:solidFill>
            </a:ln>
            <a:effectLst/>
          </p:spPr>
          <p:style>
            <a:lnRef idx="1">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cxnSp>
        <p:nvCxnSpPr>
          <p:cNvPr id="13" name="Ευθύγραμμο βέλος σύνδεσης 12"/>
          <p:cNvCxnSpPr>
            <a:endCxn id="14" idx="1"/>
          </p:cNvCxnSpPr>
          <p:nvPr/>
        </p:nvCxnSpPr>
        <p:spPr>
          <a:xfrm flipV="1">
            <a:off x="2290955" y="2383295"/>
            <a:ext cx="2318029" cy="13075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08984" y="2167851"/>
            <a:ext cx="3888432" cy="430887"/>
          </a:xfrm>
          <a:prstGeom prst="rect">
            <a:avLst/>
          </a:prstGeom>
          <a:noFill/>
        </p:spPr>
        <p:txBody>
          <a:bodyPr wrap="square" rtlCol="0">
            <a:spAutoFit/>
          </a:bodyPr>
          <a:lstStyle/>
          <a:p>
            <a:r>
              <a:rPr lang="el-GR" sz="2200" dirty="0" smtClean="0">
                <a:latin typeface="+mn-lt"/>
              </a:rPr>
              <a:t>Ποιοτική νοσηλευτική φροντίδα</a:t>
            </a:r>
            <a:endParaRPr lang="el-GR" sz="2200" dirty="0">
              <a:latin typeface="+mn-lt"/>
            </a:endParaRPr>
          </a:p>
        </p:txBody>
      </p:sp>
      <p:cxnSp>
        <p:nvCxnSpPr>
          <p:cNvPr id="16" name="Ευθύγραμμο βέλος σύνδεσης 15"/>
          <p:cNvCxnSpPr>
            <a:endCxn id="18" idx="1"/>
          </p:cNvCxnSpPr>
          <p:nvPr/>
        </p:nvCxnSpPr>
        <p:spPr>
          <a:xfrm flipV="1">
            <a:off x="2905392" y="3564385"/>
            <a:ext cx="1964318" cy="242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69710" y="3348941"/>
            <a:ext cx="1566882" cy="430887"/>
          </a:xfrm>
          <a:prstGeom prst="rect">
            <a:avLst/>
          </a:prstGeom>
          <a:noFill/>
        </p:spPr>
        <p:txBody>
          <a:bodyPr wrap="square" rtlCol="0">
            <a:spAutoFit/>
          </a:bodyPr>
          <a:lstStyle/>
          <a:p>
            <a:r>
              <a:rPr lang="el-GR" sz="2200" dirty="0" smtClean="0">
                <a:latin typeface="+mn-lt"/>
              </a:rPr>
              <a:t>Διδασκαλία </a:t>
            </a:r>
            <a:endParaRPr lang="el-GR" sz="2200" dirty="0">
              <a:latin typeface="+mn-lt"/>
            </a:endParaRPr>
          </a:p>
        </p:txBody>
      </p:sp>
      <p:cxnSp>
        <p:nvCxnSpPr>
          <p:cNvPr id="20" name="Ευθύγραμμο βέλος σύνδεσης 19"/>
          <p:cNvCxnSpPr>
            <a:endCxn id="22" idx="1"/>
          </p:cNvCxnSpPr>
          <p:nvPr/>
        </p:nvCxnSpPr>
        <p:spPr>
          <a:xfrm flipV="1">
            <a:off x="3275856" y="4656497"/>
            <a:ext cx="1800200" cy="52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76056" y="4441053"/>
            <a:ext cx="1123974" cy="430887"/>
          </a:xfrm>
          <a:prstGeom prst="rect">
            <a:avLst/>
          </a:prstGeom>
          <a:noFill/>
        </p:spPr>
        <p:txBody>
          <a:bodyPr wrap="square" rtlCol="0">
            <a:spAutoFit/>
          </a:bodyPr>
          <a:lstStyle/>
          <a:p>
            <a:r>
              <a:rPr lang="el-GR" sz="2200" dirty="0" smtClean="0">
                <a:latin typeface="+mn-lt"/>
              </a:rPr>
              <a:t>Έρευνα </a:t>
            </a:r>
            <a:endParaRPr lang="el-GR" sz="2200" dirty="0">
              <a:latin typeface="+mn-lt"/>
            </a:endParaRPr>
          </a:p>
        </p:txBody>
      </p:sp>
    </p:spTree>
    <p:extLst>
      <p:ext uri="{BB962C8B-B14F-4D97-AF65-F5344CB8AC3E}">
        <p14:creationId xmlns:p14="http://schemas.microsoft.com/office/powerpoint/2010/main" val="76646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κλίμα ή ατμόσφαιρα</a:t>
            </a:r>
            <a:br>
              <a:rPr lang="el-GR" dirty="0" smtClean="0"/>
            </a:br>
            <a:r>
              <a:rPr lang="el-GR" dirty="0" smtClean="0"/>
              <a:t>Παράγοντες </a:t>
            </a:r>
            <a:r>
              <a:rPr lang="el-GR" dirty="0"/>
              <a:t>που </a:t>
            </a:r>
            <a:r>
              <a:rPr lang="el-GR" dirty="0" smtClean="0"/>
              <a:t>επηρεάζουν</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Ο σχεδιασμός και το μέγεθος του </a:t>
            </a:r>
            <a:r>
              <a:rPr lang="el-GR" dirty="0" smtClean="0"/>
              <a:t>τμήματος.</a:t>
            </a:r>
            <a:endParaRPr lang="el-GR" dirty="0"/>
          </a:p>
          <a:p>
            <a:r>
              <a:rPr lang="el-GR" dirty="0"/>
              <a:t>Η οργάνωση του </a:t>
            </a:r>
            <a:r>
              <a:rPr lang="el-GR" dirty="0" smtClean="0"/>
              <a:t>τμήματος.</a:t>
            </a:r>
            <a:endParaRPr lang="el-GR" dirty="0"/>
          </a:p>
          <a:p>
            <a:r>
              <a:rPr lang="el-GR" dirty="0"/>
              <a:t>Η επάρκεια σε υλικό και </a:t>
            </a:r>
            <a:r>
              <a:rPr lang="el-GR" dirty="0" smtClean="0"/>
              <a:t>εξοπλισμό.</a:t>
            </a:r>
            <a:endParaRPr lang="el-GR" dirty="0"/>
          </a:p>
          <a:p>
            <a:r>
              <a:rPr lang="el-GR" dirty="0"/>
              <a:t>Η ατμόσφαιρα του </a:t>
            </a:r>
            <a:r>
              <a:rPr lang="el-GR" dirty="0" smtClean="0"/>
              <a:t>τμήματος.</a:t>
            </a:r>
            <a:endParaRPr lang="el-GR" dirty="0"/>
          </a:p>
          <a:p>
            <a:r>
              <a:rPr lang="el-GR" dirty="0"/>
              <a:t>Ο αριθμός και ο τύπος των ασθενών του </a:t>
            </a:r>
            <a:r>
              <a:rPr lang="el-GR" dirty="0" smtClean="0"/>
              <a:t>τμήματος.</a:t>
            </a:r>
            <a:endParaRPr lang="el-GR" dirty="0"/>
          </a:p>
          <a:p>
            <a:r>
              <a:rPr lang="el-GR" dirty="0"/>
              <a:t>Η κλινική </a:t>
            </a:r>
            <a:r>
              <a:rPr lang="el-GR" dirty="0" smtClean="0"/>
              <a:t>ειδικότητα.</a:t>
            </a:r>
            <a:endParaRPr lang="el-GR" dirty="0"/>
          </a:p>
          <a:p>
            <a:r>
              <a:rPr lang="el-GR" dirty="0"/>
              <a:t>Οι ιατρικές και νοσηλευτικές </a:t>
            </a:r>
            <a:r>
              <a:rPr lang="el-GR" dirty="0" smtClean="0"/>
              <a:t>διαδικασίες.</a:t>
            </a:r>
            <a:endParaRPr lang="el-GR" dirty="0"/>
          </a:p>
          <a:p>
            <a:r>
              <a:rPr lang="el-GR" dirty="0"/>
              <a:t>Η ποιότητα της νοσηλευτικής </a:t>
            </a:r>
            <a:r>
              <a:rPr lang="el-GR" dirty="0" smtClean="0"/>
              <a:t>φροντίδας.</a:t>
            </a:r>
            <a:endParaRPr lang="el-GR" dirty="0"/>
          </a:p>
          <a:p>
            <a:r>
              <a:rPr lang="el-GR" b="1" dirty="0">
                <a:solidFill>
                  <a:srgbClr val="820000"/>
                </a:solidFill>
              </a:rPr>
              <a:t>Το προσωπικό του τμήματος και το ενδιαφέρον που δείχνουν</a:t>
            </a:r>
          </a:p>
          <a:p>
            <a:pPr lvl="1"/>
            <a:r>
              <a:rPr lang="el-GR" dirty="0"/>
              <a:t>Οι </a:t>
            </a:r>
            <a:r>
              <a:rPr lang="el-GR" dirty="0" smtClean="0"/>
              <a:t>σπουδαστές.</a:t>
            </a:r>
            <a:endParaRPr lang="el-GR" dirty="0"/>
          </a:p>
          <a:p>
            <a:pPr lvl="1"/>
            <a:r>
              <a:rPr lang="el-GR" dirty="0"/>
              <a:t>Το εκπαιδευτικό </a:t>
            </a:r>
            <a:r>
              <a:rPr lang="el-GR" dirty="0" smtClean="0"/>
              <a:t>ίδρυμα.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719563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Ποιότητα φροντίδας </a:t>
            </a:r>
            <a:r>
              <a:rPr lang="el-GR" dirty="0"/>
              <a:t>και </a:t>
            </a:r>
            <a:r>
              <a:rPr lang="el-GR" dirty="0" smtClean="0"/>
              <a:t>κλινικό περιβάλλον</a:t>
            </a:r>
            <a:endParaRPr lang="el-GR" dirty="0"/>
          </a:p>
        </p:txBody>
      </p:sp>
      <p:sp>
        <p:nvSpPr>
          <p:cNvPr id="3" name="Θέση περιεχομένου 2"/>
          <p:cNvSpPr>
            <a:spLocks noGrp="1"/>
          </p:cNvSpPr>
          <p:nvPr>
            <p:ph idx="1"/>
          </p:nvPr>
        </p:nvSpPr>
        <p:spPr/>
        <p:txBody>
          <a:bodyPr/>
          <a:lstStyle/>
          <a:p>
            <a:r>
              <a:rPr lang="el-GR" dirty="0"/>
              <a:t>Τεκμηριωμένη νοσηλευτική </a:t>
            </a:r>
            <a:r>
              <a:rPr lang="el-GR" dirty="0" smtClean="0"/>
              <a:t>πρακτική.</a:t>
            </a:r>
            <a:endParaRPr lang="el-GR" dirty="0"/>
          </a:p>
          <a:p>
            <a:r>
              <a:rPr lang="el-GR" dirty="0"/>
              <a:t>Νοσηλευτικές θεωρίες και νοσηλευτικά </a:t>
            </a:r>
            <a:r>
              <a:rPr lang="el-GR" dirty="0" smtClean="0"/>
              <a:t>μοντέλα.</a:t>
            </a:r>
            <a:endParaRPr lang="el-GR" dirty="0"/>
          </a:p>
          <a:p>
            <a:r>
              <a:rPr lang="el-GR" dirty="0"/>
              <a:t>Γραπτές </a:t>
            </a:r>
            <a:r>
              <a:rPr lang="el-GR" dirty="0" smtClean="0"/>
              <a:t>διαδικασίες.</a:t>
            </a:r>
            <a:endParaRPr lang="el-GR" dirty="0"/>
          </a:p>
          <a:p>
            <a:r>
              <a:rPr lang="el-GR" dirty="0"/>
              <a:t>Σύστημα οργάνωσης νοσηλευτικής </a:t>
            </a:r>
            <a:r>
              <a:rPr lang="el-GR" dirty="0" smtClean="0"/>
              <a:t>εργασίας.</a:t>
            </a:r>
            <a:endParaRPr lang="el-GR" dirty="0"/>
          </a:p>
          <a:p>
            <a:r>
              <a:rPr lang="el-GR" dirty="0"/>
              <a:t>Ευκαιρίες στους σπουδαστές (πρωτοβουλία, αυτονομία, συμμετοχή σε δραστηριότητες</a:t>
            </a:r>
            <a:r>
              <a:rPr lang="el-GR" dirty="0" smtClean="0"/>
              <a:t>).</a:t>
            </a:r>
            <a:endParaRPr lang="el-GR" dirty="0"/>
          </a:p>
          <a:p>
            <a:r>
              <a:rPr lang="el-GR" dirty="0"/>
              <a:t>Προϊστάμενος με θετική </a:t>
            </a:r>
            <a:r>
              <a:rPr lang="el-GR" dirty="0" smtClean="0"/>
              <a:t>στάση.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537388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Προβλήματα</a:t>
            </a:r>
            <a:endParaRPr lang="el-GR" dirty="0"/>
          </a:p>
        </p:txBody>
      </p:sp>
      <p:sp>
        <p:nvSpPr>
          <p:cNvPr id="3" name="Θέση περιεχομένου 2"/>
          <p:cNvSpPr>
            <a:spLocks noGrp="1"/>
          </p:cNvSpPr>
          <p:nvPr>
            <p:ph idx="1"/>
          </p:nvPr>
        </p:nvSpPr>
        <p:spPr/>
        <p:txBody>
          <a:bodyPr/>
          <a:lstStyle/>
          <a:p>
            <a:r>
              <a:rPr lang="el-GR" dirty="0"/>
              <a:t>Μεγάλος αριθμός </a:t>
            </a:r>
            <a:r>
              <a:rPr lang="el-GR" dirty="0" smtClean="0"/>
              <a:t>σπουδαστών,</a:t>
            </a:r>
            <a:endParaRPr lang="el-GR" dirty="0"/>
          </a:p>
          <a:p>
            <a:r>
              <a:rPr lang="el-GR" dirty="0"/>
              <a:t>Έλλειψη </a:t>
            </a:r>
            <a:r>
              <a:rPr lang="el-GR" dirty="0" smtClean="0"/>
              <a:t>νοσηλευτών,</a:t>
            </a:r>
            <a:endParaRPr lang="el-GR" dirty="0"/>
          </a:p>
          <a:p>
            <a:r>
              <a:rPr lang="el-GR" dirty="0"/>
              <a:t>Έλλειψη εμπειρίας </a:t>
            </a:r>
            <a:r>
              <a:rPr lang="el-GR" dirty="0" smtClean="0"/>
              <a:t>εκπαιδευτικών,</a:t>
            </a:r>
            <a:endParaRPr lang="el-GR" dirty="0"/>
          </a:p>
          <a:p>
            <a:r>
              <a:rPr lang="el-GR" dirty="0"/>
              <a:t>Ο μικρός χρόνος </a:t>
            </a:r>
            <a:r>
              <a:rPr lang="el-GR" dirty="0" smtClean="0"/>
              <a:t>παραμονής,</a:t>
            </a:r>
            <a:endParaRPr lang="el-GR" dirty="0"/>
          </a:p>
          <a:p>
            <a:r>
              <a:rPr lang="el-GR" dirty="0"/>
              <a:t>Η έλλειψη επικοινωνίας μεταξύ ακαδημαϊκού και νοσηλευτικού </a:t>
            </a:r>
            <a:r>
              <a:rPr lang="el-GR" dirty="0" smtClean="0"/>
              <a:t>ιδρύματος,</a:t>
            </a:r>
            <a:endParaRPr lang="el-GR" dirty="0"/>
          </a:p>
          <a:p>
            <a:r>
              <a:rPr lang="el-GR" dirty="0"/>
              <a:t>Η μέθοδος τοποθέτησης των </a:t>
            </a:r>
            <a:r>
              <a:rPr lang="el-GR" dirty="0" smtClean="0"/>
              <a:t>σπουδαστών.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596633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Μοντέλα κλινικής εκπαίδευσης</a:t>
            </a:r>
            <a:endParaRPr lang="el-GR" dirty="0"/>
          </a:p>
        </p:txBody>
      </p:sp>
      <p:sp>
        <p:nvSpPr>
          <p:cNvPr id="3" name="Θέση περιεχομένου 2"/>
          <p:cNvSpPr>
            <a:spLocks noGrp="1"/>
          </p:cNvSpPr>
          <p:nvPr>
            <p:ph idx="1"/>
          </p:nvPr>
        </p:nvSpPr>
        <p:spPr/>
        <p:txBody>
          <a:bodyPr/>
          <a:lstStyle/>
          <a:p>
            <a:r>
              <a:rPr lang="el-GR" b="1" dirty="0">
                <a:solidFill>
                  <a:srgbClr val="820000"/>
                </a:solidFill>
              </a:rPr>
              <a:t>Κλινικός καθηγητής </a:t>
            </a:r>
            <a:r>
              <a:rPr lang="el-GR" dirty="0"/>
              <a:t>ως «καλά νοσηλευτικά πρότυπα</a:t>
            </a:r>
            <a:r>
              <a:rPr lang="el-GR" dirty="0" smtClean="0"/>
              <a:t>». </a:t>
            </a:r>
            <a:endParaRPr lang="el-GR" dirty="0"/>
          </a:p>
          <a:p>
            <a:r>
              <a:rPr lang="el-GR" dirty="0"/>
              <a:t>Ο κλινικός νοσηλευτής σε εκπαιδευτικό ρόλο: </a:t>
            </a:r>
            <a:r>
              <a:rPr lang="el-GR" b="1" dirty="0">
                <a:solidFill>
                  <a:srgbClr val="820000"/>
                </a:solidFill>
              </a:rPr>
              <a:t>ο μέντορας </a:t>
            </a:r>
            <a:r>
              <a:rPr lang="el-GR" dirty="0" smtClean="0"/>
              <a:t>(</a:t>
            </a:r>
            <a:r>
              <a:rPr lang="el-GR" dirty="0" err="1" smtClean="0"/>
              <a:t>Εμπειρος</a:t>
            </a:r>
            <a:r>
              <a:rPr lang="el-GR" dirty="0" smtClean="0"/>
              <a:t> </a:t>
            </a:r>
            <a:r>
              <a:rPr lang="el-GR" dirty="0"/>
              <a:t>νοσηλευτής του κλινικού χώρου</a:t>
            </a:r>
            <a:r>
              <a:rPr lang="el-GR" dirty="0" smtClean="0"/>
              <a:t>). </a:t>
            </a:r>
            <a:r>
              <a:rPr lang="el-GR" dirty="0"/>
              <a:t>Βοηθά, είναι φίλος, καθοδηγεί, πληροφορεί, </a:t>
            </a:r>
            <a:r>
              <a:rPr lang="el-GR" dirty="0" smtClean="0"/>
              <a:t>συμβουλεύει. </a:t>
            </a:r>
            <a:endParaRPr lang="el-GR" dirty="0"/>
          </a:p>
          <a:p>
            <a:r>
              <a:rPr lang="el-GR" b="1" dirty="0" err="1">
                <a:solidFill>
                  <a:srgbClr val="820000"/>
                </a:solidFill>
              </a:rPr>
              <a:t>Preceptor</a:t>
            </a:r>
            <a:r>
              <a:rPr lang="el-GR" b="1" dirty="0">
                <a:solidFill>
                  <a:srgbClr val="820000"/>
                </a:solidFill>
              </a:rPr>
              <a:t> </a:t>
            </a:r>
            <a:r>
              <a:rPr lang="el-GR" dirty="0"/>
              <a:t>(Εντατική, βασισμένη στην πραγματικότητα 1/1 σπουδαστή/ έμπειρο νοσηλευτή</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666432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Μέθοδοι διδασκαλίας </a:t>
            </a:r>
            <a:r>
              <a:rPr lang="el-GR" dirty="0"/>
              <a:t>στο </a:t>
            </a:r>
            <a:r>
              <a:rPr lang="el-GR" dirty="0" smtClean="0"/>
              <a:t>κλινικό περιβάλλον </a:t>
            </a:r>
            <a:r>
              <a:rPr lang="el-GR" sz="3600" b="0" dirty="0" smtClean="0"/>
              <a:t>1/2</a:t>
            </a:r>
            <a:endParaRPr lang="el-GR" sz="3600" b="0" dirty="0"/>
          </a:p>
        </p:txBody>
      </p:sp>
      <p:sp>
        <p:nvSpPr>
          <p:cNvPr id="3" name="Θέση περιεχομένου 2"/>
          <p:cNvSpPr>
            <a:spLocks noGrp="1"/>
          </p:cNvSpPr>
          <p:nvPr>
            <p:ph idx="1"/>
          </p:nvPr>
        </p:nvSpPr>
        <p:spPr/>
        <p:txBody>
          <a:bodyPr/>
          <a:lstStyle/>
          <a:p>
            <a:r>
              <a:rPr lang="el-GR" dirty="0"/>
              <a:t>Αναθέσεις φροντίδας </a:t>
            </a:r>
            <a:r>
              <a:rPr lang="el-GR" dirty="0" smtClean="0"/>
              <a:t>ασθενών.</a:t>
            </a:r>
            <a:endParaRPr lang="el-GR" dirty="0"/>
          </a:p>
          <a:p>
            <a:r>
              <a:rPr lang="el-GR" dirty="0" smtClean="0"/>
              <a:t>Επιδείξεις.</a:t>
            </a:r>
            <a:endParaRPr lang="el-GR" dirty="0"/>
          </a:p>
          <a:p>
            <a:r>
              <a:rPr lang="el-GR" dirty="0"/>
              <a:t>Κλινικές </a:t>
            </a:r>
            <a:r>
              <a:rPr lang="el-GR" dirty="0" smtClean="0"/>
              <a:t>συνδιασκέψεις.</a:t>
            </a:r>
            <a:endParaRPr lang="el-GR" dirty="0"/>
          </a:p>
          <a:p>
            <a:pPr lvl="1"/>
            <a:r>
              <a:rPr lang="el-GR" dirty="0"/>
              <a:t>Στην αρχή της κλινικής </a:t>
            </a:r>
            <a:r>
              <a:rPr lang="el-GR" dirty="0" smtClean="0"/>
              <a:t>εμπειρίας. </a:t>
            </a:r>
            <a:endParaRPr lang="el-GR" dirty="0"/>
          </a:p>
          <a:p>
            <a:pPr lvl="1"/>
            <a:r>
              <a:rPr lang="el-GR" dirty="0"/>
              <a:t>Στο </a:t>
            </a:r>
            <a:r>
              <a:rPr lang="el-GR" dirty="0" smtClean="0"/>
              <a:t>τέλος. </a:t>
            </a:r>
            <a:endParaRPr lang="el-GR" dirty="0"/>
          </a:p>
          <a:p>
            <a:pPr lvl="1"/>
            <a:r>
              <a:rPr lang="el-GR" dirty="0"/>
              <a:t>Με τη συμμετοχή της κλινικής </a:t>
            </a:r>
            <a:r>
              <a:rPr lang="el-GR" dirty="0" smtClean="0"/>
              <a:t>ομάδας.</a:t>
            </a:r>
            <a:endParaRPr lang="el-GR" dirty="0"/>
          </a:p>
          <a:p>
            <a:pPr lvl="2"/>
            <a:r>
              <a:rPr lang="el-GR" sz="2200" dirty="0" smtClean="0"/>
              <a:t>Λογοδοσία.</a:t>
            </a:r>
            <a:endParaRPr lang="el-GR" sz="2200" dirty="0"/>
          </a:p>
          <a:p>
            <a:pPr lvl="2"/>
            <a:r>
              <a:rPr lang="el-GR" sz="2200" dirty="0"/>
              <a:t>Κλινικές ιατρικές και νοσηλευτικές </a:t>
            </a:r>
            <a:r>
              <a:rPr lang="el-GR" sz="2200" dirty="0" smtClean="0"/>
              <a:t>επισκέψεις.</a:t>
            </a:r>
            <a:endParaRPr lang="el-GR" sz="2200" dirty="0"/>
          </a:p>
          <a:p>
            <a:pPr lvl="2"/>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1664631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461242fccd688e4d7248bff6124819e3817938c1"/>
</p:tagLst>
</file>

<file path=ppt/theme/theme1.xml><?xml version="1.0" encoding="utf-8"?>
<a:theme xmlns:a="http://schemas.openxmlformats.org/drawingml/2006/main" name="OC_template_updated">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TotalTime>
  <Words>792</Words>
  <Application>Microsoft Office PowerPoint</Application>
  <PresentationFormat>Προβολή στην οθόνη (4:3)</PresentationFormat>
  <Paragraphs>110</Paragraphs>
  <Slides>16</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OC_template_updated</vt:lpstr>
      <vt:lpstr>Μέθοδοι Διδασκαλίας στη Νοσηλευτική</vt:lpstr>
      <vt:lpstr>Κλινική εκπαίδευση 1/2</vt:lpstr>
      <vt:lpstr>Κλινική εκπαίδευση 2/2</vt:lpstr>
      <vt:lpstr>Κλινικό περιβάλλον</vt:lpstr>
      <vt:lpstr>Το κλίμα ή ατμόσφαιρα Παράγοντες που επηρεάζουν</vt:lpstr>
      <vt:lpstr>Ποιότητα φροντίδας και κλινικό περιβάλλον</vt:lpstr>
      <vt:lpstr>Προβλήματα</vt:lpstr>
      <vt:lpstr>Μοντέλα κλινικής εκπαίδευσης</vt:lpstr>
      <vt:lpstr>Μέθοδοι διδασκαλίας στο κλινικό περιβάλλον 1/2</vt:lpstr>
      <vt:lpstr>Μέθοδοι διδασκαλίας στο κλινικό περιβάλλον 2/2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46</cp:revision>
  <dcterms:created xsi:type="dcterms:W3CDTF">2013-03-04T13:35:19Z</dcterms:created>
  <dcterms:modified xsi:type="dcterms:W3CDTF">2015-11-24T13:29:01Z</dcterms:modified>
</cp:coreProperties>
</file>