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57" r:id="rId13"/>
    <p:sldId id="262" r:id="rId14"/>
    <p:sldId id="264" r:id="rId15"/>
    <p:sldId id="278" r:id="rId16"/>
    <p:sldId id="279" r:id="rId17"/>
    <p:sldId id="266" r:id="rId18"/>
    <p:sldId id="267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4" d="100"/>
          <a:sy n="74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65058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home/en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oil_texture" TargetMode="External"/><Relationship Id="rId7" Type="http://schemas.openxmlformats.org/officeDocument/2006/relationships/hyperlink" Target="http://commons.wikimedia.org/wiki/User:File_Upload_Bot_(Magnus_Manske)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Vadose_zone" TargetMode="External"/><Relationship Id="rId5" Type="http://schemas.openxmlformats.org/officeDocument/2006/relationships/image" Target="../media/image6.gif"/><Relationship Id="rId4" Type="http://schemas.openxmlformats.org/officeDocument/2006/relationships/hyperlink" Target="http://commons.wikimedia.org/wiki/User:AP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home/en/" TargetMode="Externa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o.org/home/en/" TargetMode="Externa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o.org/home/en/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Εγγειοβελτιωτικά  Έργα &amp; Αρδεύσεις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71600" y="3096543"/>
            <a:ext cx="7344816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Εισαγωγή στα Ε/Β έργα και τις </a:t>
            </a:r>
            <a:r>
              <a:rPr lang="el-GR" sz="2800" dirty="0" smtClean="0"/>
              <a:t>Αρδεύσεις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Μάριος </a:t>
            </a:r>
            <a:r>
              <a:rPr lang="el-GR" sz="2400" dirty="0" err="1" smtClean="0"/>
              <a:t>Βαλαβανίδης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Πολιτικών Μηχανικών Τ.Ε. 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και </a:t>
            </a:r>
            <a:r>
              <a:rPr lang="el-GR" sz="2400" dirty="0" err="1" smtClean="0"/>
              <a:t>Μηχ</a:t>
            </a:r>
            <a:r>
              <a:rPr lang="en-US" sz="2400" dirty="0" smtClean="0"/>
              <a:t>/</a:t>
            </a:r>
            <a:r>
              <a:rPr lang="el-GR" sz="2400" dirty="0" err="1" smtClean="0"/>
              <a:t>κών</a:t>
            </a:r>
            <a:r>
              <a:rPr lang="el-GR" sz="2400" dirty="0" smtClean="0"/>
              <a:t> </a:t>
            </a:r>
            <a:r>
              <a:rPr lang="el-GR" sz="2400" dirty="0" smtClean="0"/>
              <a:t>Τοπογραφίας και </a:t>
            </a:r>
            <a:r>
              <a:rPr lang="el-GR" sz="2400" dirty="0" err="1" smtClean="0"/>
              <a:t>Γεωπλ</a:t>
            </a:r>
            <a:r>
              <a:rPr lang="en-US" sz="2400" dirty="0" smtClean="0"/>
              <a:t>/</a:t>
            </a:r>
            <a:r>
              <a:rPr lang="el-GR" sz="2400" dirty="0" err="1" smtClean="0"/>
              <a:t>κής</a:t>
            </a:r>
            <a:r>
              <a:rPr lang="el-GR" sz="2400" dirty="0" smtClean="0"/>
              <a:t> </a:t>
            </a:r>
            <a:r>
              <a:rPr lang="el-GR" sz="2400" dirty="0" smtClean="0"/>
              <a:t>Τ.Ε.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600" dirty="0" smtClean="0"/>
              <a:t>Ισοζύγιο νερού στο φυτό - </a:t>
            </a:r>
            <a:r>
              <a:rPr lang="el-GR" altLang="el-GR" sz="3600" dirty="0" err="1" smtClean="0"/>
              <a:t>Εξατμισοδιαπνοή</a:t>
            </a:r>
            <a:endParaRPr lang="el-GR" altLang="el-GR" sz="3600" dirty="0" smtClean="0"/>
          </a:p>
        </p:txBody>
      </p:sp>
      <p:grpSp>
        <p:nvGrpSpPr>
          <p:cNvPr id="11269" name="Group 12"/>
          <p:cNvGrpSpPr>
            <a:grpSpLocks/>
          </p:cNvGrpSpPr>
          <p:nvPr/>
        </p:nvGrpSpPr>
        <p:grpSpPr bwMode="auto">
          <a:xfrm>
            <a:off x="3024188" y="2276476"/>
            <a:ext cx="5364769" cy="4299192"/>
            <a:chOff x="2880" y="935"/>
            <a:chExt cx="3465" cy="2905"/>
          </a:xfrm>
        </p:grpSpPr>
        <p:pic>
          <p:nvPicPr>
            <p:cNvPr id="11288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935"/>
              <a:ext cx="2264" cy="2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9" name="Text Box 7"/>
            <p:cNvSpPr txBox="1">
              <a:spLocks noChangeArrowheads="1"/>
            </p:cNvSpPr>
            <p:nvPr/>
          </p:nvSpPr>
          <p:spPr bwMode="auto">
            <a:xfrm>
              <a:off x="4353" y="2404"/>
              <a:ext cx="1355" cy="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800" b="1" dirty="0">
                  <a:solidFill>
                    <a:schemeClr val="tx2"/>
                  </a:solidFill>
                  <a:latin typeface="+mn-lt"/>
                </a:rPr>
                <a:t>Οργωμένο στρώμα</a:t>
              </a:r>
            </a:p>
          </p:txBody>
        </p:sp>
        <p:sp>
          <p:nvSpPr>
            <p:cNvPr id="11291" name="Text Box 9"/>
            <p:cNvSpPr txBox="1">
              <a:spLocks noChangeArrowheads="1"/>
            </p:cNvSpPr>
            <p:nvPr/>
          </p:nvSpPr>
          <p:spPr bwMode="auto">
            <a:xfrm>
              <a:off x="4322" y="3225"/>
              <a:ext cx="1386" cy="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800" b="1" dirty="0">
                  <a:solidFill>
                    <a:schemeClr val="tx2"/>
                  </a:solidFill>
                  <a:latin typeface="+mn-lt"/>
                </a:rPr>
                <a:t>Στρώμα υπεδάφους</a:t>
              </a:r>
            </a:p>
          </p:txBody>
        </p:sp>
        <p:sp>
          <p:nvSpPr>
            <p:cNvPr id="11292" name="Text Box 10"/>
            <p:cNvSpPr txBox="1">
              <a:spLocks noChangeArrowheads="1"/>
            </p:cNvSpPr>
            <p:nvPr/>
          </p:nvSpPr>
          <p:spPr bwMode="auto">
            <a:xfrm>
              <a:off x="4268" y="3533"/>
              <a:ext cx="922" cy="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800" b="1" dirty="0">
                  <a:solidFill>
                    <a:schemeClr val="tx2"/>
                  </a:solidFill>
                  <a:latin typeface="+mn-lt"/>
                </a:rPr>
                <a:t>Βράχος</a:t>
              </a:r>
            </a:p>
          </p:txBody>
        </p:sp>
        <p:sp>
          <p:nvSpPr>
            <p:cNvPr id="11290" name="Text Box 8"/>
            <p:cNvSpPr txBox="1">
              <a:spLocks noChangeArrowheads="1"/>
            </p:cNvSpPr>
            <p:nvPr/>
          </p:nvSpPr>
          <p:spPr bwMode="auto">
            <a:xfrm>
              <a:off x="4130" y="2789"/>
              <a:ext cx="2215" cy="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800" b="1" dirty="0">
                  <a:solidFill>
                    <a:schemeClr val="tx2"/>
                  </a:solidFill>
                  <a:latin typeface="+mn-lt"/>
                </a:rPr>
                <a:t>Βαθειά οργωμένο στρώμα</a:t>
              </a:r>
            </a:p>
          </p:txBody>
        </p:sp>
      </p:grpSp>
      <p:sp>
        <p:nvSpPr>
          <p:cNvPr id="11270" name="Freeform 14"/>
          <p:cNvSpPr>
            <a:spLocks/>
          </p:cNvSpPr>
          <p:nvPr/>
        </p:nvSpPr>
        <p:spPr bwMode="auto">
          <a:xfrm>
            <a:off x="2735263" y="1952625"/>
            <a:ext cx="3455987" cy="3421063"/>
          </a:xfrm>
          <a:custGeom>
            <a:avLst/>
            <a:gdLst>
              <a:gd name="T0" fmla="*/ 1387386 w 2354"/>
              <a:gd name="T1" fmla="*/ 231860 h 2287"/>
              <a:gd name="T2" fmla="*/ 453653 w 2354"/>
              <a:gd name="T3" fmla="*/ 943896 h 2287"/>
              <a:gd name="T4" fmla="*/ 54321 w 2354"/>
              <a:gd name="T5" fmla="*/ 2335059 h 2287"/>
              <a:gd name="T6" fmla="*/ 221688 w 2354"/>
              <a:gd name="T7" fmla="*/ 3047095 h 2287"/>
              <a:gd name="T8" fmla="*/ 1387386 w 2354"/>
              <a:gd name="T9" fmla="*/ 3250533 h 2287"/>
              <a:gd name="T10" fmla="*/ 2984716 w 2354"/>
              <a:gd name="T11" fmla="*/ 3284938 h 2287"/>
              <a:gd name="T12" fmla="*/ 3417816 w 2354"/>
              <a:gd name="T13" fmla="*/ 2436778 h 2287"/>
              <a:gd name="T14" fmla="*/ 3218149 w 2354"/>
              <a:gd name="T15" fmla="*/ 1011211 h 2287"/>
              <a:gd name="T16" fmla="*/ 2351950 w 2354"/>
              <a:gd name="T17" fmla="*/ 130141 h 2287"/>
              <a:gd name="T18" fmla="*/ 1387386 w 2354"/>
              <a:gd name="T19" fmla="*/ 231860 h 22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54"/>
              <a:gd name="T31" fmla="*/ 0 h 2287"/>
              <a:gd name="T32" fmla="*/ 2354 w 2354"/>
              <a:gd name="T33" fmla="*/ 2287 h 22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54" h="2287">
                <a:moveTo>
                  <a:pt x="945" y="155"/>
                </a:moveTo>
                <a:cubicBezTo>
                  <a:pt x="730" y="246"/>
                  <a:pt x="460" y="397"/>
                  <a:pt x="309" y="631"/>
                </a:cubicBezTo>
                <a:cubicBezTo>
                  <a:pt x="158" y="865"/>
                  <a:pt x="63" y="1327"/>
                  <a:pt x="37" y="1561"/>
                </a:cubicBezTo>
                <a:cubicBezTo>
                  <a:pt x="11" y="1795"/>
                  <a:pt x="0" y="1935"/>
                  <a:pt x="151" y="2037"/>
                </a:cubicBezTo>
                <a:cubicBezTo>
                  <a:pt x="302" y="2139"/>
                  <a:pt x="631" y="2146"/>
                  <a:pt x="945" y="2173"/>
                </a:cubicBezTo>
                <a:cubicBezTo>
                  <a:pt x="1259" y="2200"/>
                  <a:pt x="1803" y="2287"/>
                  <a:pt x="2033" y="2196"/>
                </a:cubicBezTo>
                <a:cubicBezTo>
                  <a:pt x="2263" y="2105"/>
                  <a:pt x="2302" y="1882"/>
                  <a:pt x="2328" y="1629"/>
                </a:cubicBezTo>
                <a:cubicBezTo>
                  <a:pt x="2354" y="1376"/>
                  <a:pt x="2313" y="933"/>
                  <a:pt x="2192" y="676"/>
                </a:cubicBezTo>
                <a:cubicBezTo>
                  <a:pt x="2071" y="419"/>
                  <a:pt x="1802" y="174"/>
                  <a:pt x="1602" y="87"/>
                </a:cubicBezTo>
                <a:cubicBezTo>
                  <a:pt x="1402" y="0"/>
                  <a:pt x="1160" y="64"/>
                  <a:pt x="945" y="155"/>
                </a:cubicBezTo>
                <a:close/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271" name="AutoShape 15" descr="Dashed horizontal"/>
          <p:cNvSpPr>
            <a:spLocks noChangeArrowheads="1"/>
          </p:cNvSpPr>
          <p:nvPr/>
        </p:nvSpPr>
        <p:spPr bwMode="auto">
          <a:xfrm>
            <a:off x="2195513" y="4724400"/>
            <a:ext cx="828675" cy="395288"/>
          </a:xfrm>
          <a:custGeom>
            <a:avLst/>
            <a:gdLst>
              <a:gd name="T0" fmla="*/ 19488633 w 21600"/>
              <a:gd name="T1" fmla="*/ 0 h 21600"/>
              <a:gd name="T2" fmla="*/ 0 w 21600"/>
              <a:gd name="T3" fmla="*/ 3616958 h 21600"/>
              <a:gd name="T4" fmla="*/ 19488633 w 21600"/>
              <a:gd name="T5" fmla="*/ 7233917 h 21600"/>
              <a:gd name="T6" fmla="*/ 31791771 w 21600"/>
              <a:gd name="T7" fmla="*/ 361695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937 h 21600"/>
              <a:gd name="T14" fmla="*/ 17062 w 21600"/>
              <a:gd name="T15" fmla="*/ 1666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241" y="0"/>
                </a:moveTo>
                <a:lnTo>
                  <a:pt x="13241" y="4937"/>
                </a:lnTo>
                <a:lnTo>
                  <a:pt x="3375" y="4937"/>
                </a:lnTo>
                <a:lnTo>
                  <a:pt x="3375" y="16663"/>
                </a:lnTo>
                <a:lnTo>
                  <a:pt x="13241" y="16663"/>
                </a:lnTo>
                <a:lnTo>
                  <a:pt x="13241" y="21600"/>
                </a:lnTo>
                <a:lnTo>
                  <a:pt x="21600" y="10800"/>
                </a:lnTo>
                <a:lnTo>
                  <a:pt x="13241" y="0"/>
                </a:lnTo>
                <a:close/>
              </a:path>
              <a:path w="21600" h="21600">
                <a:moveTo>
                  <a:pt x="1350" y="4937"/>
                </a:moveTo>
                <a:lnTo>
                  <a:pt x="1350" y="16663"/>
                </a:lnTo>
                <a:lnTo>
                  <a:pt x="2700" y="16663"/>
                </a:lnTo>
                <a:lnTo>
                  <a:pt x="2700" y="4937"/>
                </a:lnTo>
                <a:lnTo>
                  <a:pt x="1350" y="4937"/>
                </a:lnTo>
                <a:close/>
              </a:path>
              <a:path w="21600" h="21600">
                <a:moveTo>
                  <a:pt x="0" y="4937"/>
                </a:moveTo>
                <a:lnTo>
                  <a:pt x="0" y="16663"/>
                </a:lnTo>
                <a:lnTo>
                  <a:pt x="675" y="16663"/>
                </a:lnTo>
                <a:lnTo>
                  <a:pt x="675" y="4937"/>
                </a:lnTo>
                <a:lnTo>
                  <a:pt x="0" y="4937"/>
                </a:lnTo>
                <a:close/>
              </a:path>
            </a:pathLst>
          </a:custGeom>
          <a:pattFill prst="dashHorz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72" name="AutoShape 16"/>
          <p:cNvSpPr>
            <a:spLocks noChangeArrowheads="1"/>
          </p:cNvSpPr>
          <p:nvPr/>
        </p:nvSpPr>
        <p:spPr bwMode="auto">
          <a:xfrm rot="802280">
            <a:off x="2195513" y="3608388"/>
            <a:ext cx="828675" cy="395287"/>
          </a:xfrm>
          <a:custGeom>
            <a:avLst/>
            <a:gdLst>
              <a:gd name="T0" fmla="*/ 19488633 w 21600"/>
              <a:gd name="T1" fmla="*/ 0 h 21600"/>
              <a:gd name="T2" fmla="*/ 0 w 21600"/>
              <a:gd name="T3" fmla="*/ 3616949 h 21600"/>
              <a:gd name="T4" fmla="*/ 19488633 w 21600"/>
              <a:gd name="T5" fmla="*/ 7233880 h 21600"/>
              <a:gd name="T6" fmla="*/ 31791771 w 21600"/>
              <a:gd name="T7" fmla="*/ 36169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937 h 21600"/>
              <a:gd name="T14" fmla="*/ 17062 w 21600"/>
              <a:gd name="T15" fmla="*/ 1666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241" y="0"/>
                </a:moveTo>
                <a:lnTo>
                  <a:pt x="13241" y="4937"/>
                </a:lnTo>
                <a:lnTo>
                  <a:pt x="3375" y="4937"/>
                </a:lnTo>
                <a:lnTo>
                  <a:pt x="3375" y="16663"/>
                </a:lnTo>
                <a:lnTo>
                  <a:pt x="13241" y="16663"/>
                </a:lnTo>
                <a:lnTo>
                  <a:pt x="13241" y="21600"/>
                </a:lnTo>
                <a:lnTo>
                  <a:pt x="21600" y="10800"/>
                </a:lnTo>
                <a:lnTo>
                  <a:pt x="13241" y="0"/>
                </a:lnTo>
                <a:close/>
              </a:path>
              <a:path w="21600" h="21600">
                <a:moveTo>
                  <a:pt x="1350" y="4937"/>
                </a:moveTo>
                <a:lnTo>
                  <a:pt x="1350" y="16663"/>
                </a:lnTo>
                <a:lnTo>
                  <a:pt x="2700" y="16663"/>
                </a:lnTo>
                <a:lnTo>
                  <a:pt x="2700" y="4937"/>
                </a:lnTo>
                <a:lnTo>
                  <a:pt x="1350" y="4937"/>
                </a:lnTo>
                <a:close/>
              </a:path>
              <a:path w="21600" h="21600">
                <a:moveTo>
                  <a:pt x="0" y="4937"/>
                </a:moveTo>
                <a:lnTo>
                  <a:pt x="0" y="16663"/>
                </a:lnTo>
                <a:lnTo>
                  <a:pt x="675" y="16663"/>
                </a:lnTo>
                <a:lnTo>
                  <a:pt x="675" y="4937"/>
                </a:lnTo>
                <a:lnTo>
                  <a:pt x="0" y="4937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73" name="Freeform 18" descr="Dashed downward diagonal"/>
          <p:cNvSpPr>
            <a:spLocks/>
          </p:cNvSpPr>
          <p:nvPr/>
        </p:nvSpPr>
        <p:spPr bwMode="auto">
          <a:xfrm>
            <a:off x="2232025" y="1233488"/>
            <a:ext cx="2568575" cy="1446212"/>
          </a:xfrm>
          <a:custGeom>
            <a:avLst/>
            <a:gdLst>
              <a:gd name="T0" fmla="*/ 607683 w 1323"/>
              <a:gd name="T1" fmla="*/ 47048 h 707"/>
              <a:gd name="T2" fmla="*/ 168909 w 1323"/>
              <a:gd name="T3" fmla="*/ 558438 h 707"/>
              <a:gd name="T4" fmla="*/ 15532 w 1323"/>
              <a:gd name="T5" fmla="*/ 1161879 h 707"/>
              <a:gd name="T6" fmla="*/ 264041 w 1323"/>
              <a:gd name="T7" fmla="*/ 1374617 h 707"/>
              <a:gd name="T8" fmla="*/ 574677 w 1323"/>
              <a:gd name="T9" fmla="*/ 1210972 h 707"/>
              <a:gd name="T10" fmla="*/ 916377 w 1323"/>
              <a:gd name="T11" fmla="*/ 1440075 h 707"/>
              <a:gd name="T12" fmla="*/ 1102759 w 1323"/>
              <a:gd name="T13" fmla="*/ 1178243 h 707"/>
              <a:gd name="T14" fmla="*/ 1401747 w 1323"/>
              <a:gd name="T15" fmla="*/ 1345979 h 707"/>
              <a:gd name="T16" fmla="*/ 1692969 w 1323"/>
              <a:gd name="T17" fmla="*/ 1063692 h 707"/>
              <a:gd name="T18" fmla="*/ 1972541 w 1323"/>
              <a:gd name="T19" fmla="*/ 1161879 h 707"/>
              <a:gd name="T20" fmla="*/ 2112328 w 1323"/>
              <a:gd name="T21" fmla="*/ 900047 h 707"/>
              <a:gd name="T22" fmla="*/ 2422964 w 1323"/>
              <a:gd name="T23" fmla="*/ 900047 h 707"/>
              <a:gd name="T24" fmla="*/ 2457911 w 1323"/>
              <a:gd name="T25" fmla="*/ 650489 h 707"/>
              <a:gd name="T26" fmla="*/ 1753154 w 1323"/>
              <a:gd name="T27" fmla="*/ 280242 h 707"/>
              <a:gd name="T28" fmla="*/ 607683 w 1323"/>
              <a:gd name="T29" fmla="*/ 47048 h 70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323"/>
              <a:gd name="T46" fmla="*/ 0 h 707"/>
              <a:gd name="T47" fmla="*/ 1323 w 1323"/>
              <a:gd name="T48" fmla="*/ 707 h 70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323" h="707">
                <a:moveTo>
                  <a:pt x="313" y="23"/>
                </a:moveTo>
                <a:cubicBezTo>
                  <a:pt x="177" y="46"/>
                  <a:pt x="138" y="182"/>
                  <a:pt x="87" y="273"/>
                </a:cubicBezTo>
                <a:cubicBezTo>
                  <a:pt x="36" y="364"/>
                  <a:pt x="0" y="502"/>
                  <a:pt x="8" y="568"/>
                </a:cubicBezTo>
                <a:cubicBezTo>
                  <a:pt x="16" y="634"/>
                  <a:pt x="88" y="668"/>
                  <a:pt x="136" y="672"/>
                </a:cubicBezTo>
                <a:cubicBezTo>
                  <a:pt x="184" y="676"/>
                  <a:pt x="240" y="587"/>
                  <a:pt x="296" y="592"/>
                </a:cubicBezTo>
                <a:cubicBezTo>
                  <a:pt x="352" y="597"/>
                  <a:pt x="427" y="707"/>
                  <a:pt x="472" y="704"/>
                </a:cubicBezTo>
                <a:cubicBezTo>
                  <a:pt x="517" y="701"/>
                  <a:pt x="526" y="584"/>
                  <a:pt x="568" y="576"/>
                </a:cubicBezTo>
                <a:cubicBezTo>
                  <a:pt x="610" y="568"/>
                  <a:pt x="671" y="667"/>
                  <a:pt x="722" y="658"/>
                </a:cubicBezTo>
                <a:cubicBezTo>
                  <a:pt x="773" y="649"/>
                  <a:pt x="823" y="535"/>
                  <a:pt x="872" y="520"/>
                </a:cubicBezTo>
                <a:cubicBezTo>
                  <a:pt x="921" y="505"/>
                  <a:pt x="980" y="581"/>
                  <a:pt x="1016" y="568"/>
                </a:cubicBezTo>
                <a:cubicBezTo>
                  <a:pt x="1052" y="555"/>
                  <a:pt x="1049" y="461"/>
                  <a:pt x="1088" y="440"/>
                </a:cubicBezTo>
                <a:cubicBezTo>
                  <a:pt x="1127" y="419"/>
                  <a:pt x="1218" y="460"/>
                  <a:pt x="1248" y="440"/>
                </a:cubicBezTo>
                <a:cubicBezTo>
                  <a:pt x="1278" y="420"/>
                  <a:pt x="1323" y="368"/>
                  <a:pt x="1266" y="318"/>
                </a:cubicBezTo>
                <a:cubicBezTo>
                  <a:pt x="1209" y="268"/>
                  <a:pt x="1062" y="186"/>
                  <a:pt x="903" y="137"/>
                </a:cubicBezTo>
                <a:cubicBezTo>
                  <a:pt x="744" y="88"/>
                  <a:pt x="449" y="0"/>
                  <a:pt x="313" y="23"/>
                </a:cubicBezTo>
                <a:close/>
              </a:path>
            </a:pathLst>
          </a:custGeom>
          <a:pattFill prst="dashDnDiag">
            <a:fgClr>
              <a:schemeClr val="accent2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274" name="AutoShape 19" descr="Zig zag"/>
          <p:cNvSpPr>
            <a:spLocks noChangeArrowheads="1"/>
          </p:cNvSpPr>
          <p:nvPr/>
        </p:nvSpPr>
        <p:spPr bwMode="auto">
          <a:xfrm>
            <a:off x="5400675" y="1628775"/>
            <a:ext cx="755650" cy="1262063"/>
          </a:xfrm>
          <a:prstGeom prst="curvedRightArrow">
            <a:avLst>
              <a:gd name="adj1" fmla="val 33403"/>
              <a:gd name="adj2" fmla="val 66807"/>
              <a:gd name="adj3" fmla="val 33333"/>
            </a:avLst>
          </a:prstGeom>
          <a:pattFill prst="zigZag">
            <a:fgClr>
              <a:srgbClr val="99CC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1275" name="AutoShape 20"/>
          <p:cNvSpPr>
            <a:spLocks noChangeArrowheads="1"/>
          </p:cNvSpPr>
          <p:nvPr/>
        </p:nvSpPr>
        <p:spPr bwMode="auto">
          <a:xfrm rot="2414182">
            <a:off x="2592388" y="1773238"/>
            <a:ext cx="1403350" cy="431800"/>
          </a:xfrm>
          <a:prstGeom prst="rightArrow">
            <a:avLst>
              <a:gd name="adj1" fmla="val 50000"/>
              <a:gd name="adj2" fmla="val 81250"/>
            </a:avLst>
          </a:prstGeom>
          <a:solidFill>
            <a:srgbClr val="99CCFF">
              <a:alpha val="59999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1276" name="Freeform 21"/>
          <p:cNvSpPr>
            <a:spLocks/>
          </p:cNvSpPr>
          <p:nvPr/>
        </p:nvSpPr>
        <p:spPr bwMode="auto">
          <a:xfrm rot="2867392">
            <a:off x="5800726" y="2163762"/>
            <a:ext cx="431800" cy="2530475"/>
          </a:xfrm>
          <a:custGeom>
            <a:avLst/>
            <a:gdLst>
              <a:gd name="T0" fmla="*/ 350838 w 144"/>
              <a:gd name="T1" fmla="*/ 2530475 h 794"/>
              <a:gd name="T2" fmla="*/ 11994 w 144"/>
              <a:gd name="T3" fmla="*/ 2097044 h 794"/>
              <a:gd name="T4" fmla="*/ 419806 w 144"/>
              <a:gd name="T5" fmla="*/ 1733726 h 794"/>
              <a:gd name="T6" fmla="*/ 77964 w 144"/>
              <a:gd name="T7" fmla="*/ 1300294 h 794"/>
              <a:gd name="T8" fmla="*/ 350838 w 144"/>
              <a:gd name="T9" fmla="*/ 866863 h 794"/>
              <a:gd name="T10" fmla="*/ 11994 w 144"/>
              <a:gd name="T11" fmla="*/ 506732 h 794"/>
              <a:gd name="T12" fmla="*/ 284868 w 144"/>
              <a:gd name="T13" fmla="*/ 0 h 7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794"/>
              <a:gd name="T23" fmla="*/ 144 w 144"/>
              <a:gd name="T24" fmla="*/ 794 h 7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794">
                <a:moveTo>
                  <a:pt x="117" y="794"/>
                </a:moveTo>
                <a:cubicBezTo>
                  <a:pt x="58" y="747"/>
                  <a:pt x="0" y="700"/>
                  <a:pt x="4" y="658"/>
                </a:cubicBezTo>
                <a:cubicBezTo>
                  <a:pt x="8" y="616"/>
                  <a:pt x="136" y="586"/>
                  <a:pt x="140" y="544"/>
                </a:cubicBezTo>
                <a:cubicBezTo>
                  <a:pt x="144" y="502"/>
                  <a:pt x="30" y="453"/>
                  <a:pt x="26" y="408"/>
                </a:cubicBezTo>
                <a:cubicBezTo>
                  <a:pt x="22" y="363"/>
                  <a:pt x="121" y="313"/>
                  <a:pt x="117" y="272"/>
                </a:cubicBezTo>
                <a:cubicBezTo>
                  <a:pt x="113" y="231"/>
                  <a:pt x="8" y="204"/>
                  <a:pt x="4" y="159"/>
                </a:cubicBezTo>
                <a:cubicBezTo>
                  <a:pt x="0" y="114"/>
                  <a:pt x="47" y="57"/>
                  <a:pt x="95" y="0"/>
                </a:cubicBezTo>
              </a:path>
            </a:pathLst>
          </a:custGeom>
          <a:noFill/>
          <a:ln w="111125">
            <a:solidFill>
              <a:srgbClr val="99CCFF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277" name="Text Box 22"/>
          <p:cNvSpPr txBox="1">
            <a:spLocks noChangeArrowheads="1"/>
          </p:cNvSpPr>
          <p:nvPr/>
        </p:nvSpPr>
        <p:spPr bwMode="auto">
          <a:xfrm>
            <a:off x="863600" y="4797425"/>
            <a:ext cx="12969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0">
                <a:latin typeface="+mn-lt"/>
              </a:rPr>
              <a:t>Υπόγειο νερό</a:t>
            </a:r>
          </a:p>
        </p:txBody>
      </p:sp>
      <p:sp>
        <p:nvSpPr>
          <p:cNvPr id="11278" name="Text Box 24"/>
          <p:cNvSpPr txBox="1">
            <a:spLocks noChangeArrowheads="1"/>
          </p:cNvSpPr>
          <p:nvPr/>
        </p:nvSpPr>
        <p:spPr bwMode="auto">
          <a:xfrm>
            <a:off x="827088" y="3608388"/>
            <a:ext cx="12969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0">
                <a:latin typeface="+mn-lt"/>
              </a:rPr>
              <a:t>Νερό άρδευσης</a:t>
            </a:r>
          </a:p>
        </p:txBody>
      </p:sp>
      <p:sp>
        <p:nvSpPr>
          <p:cNvPr id="11279" name="Text Box 25"/>
          <p:cNvSpPr txBox="1">
            <a:spLocks noChangeArrowheads="1"/>
          </p:cNvSpPr>
          <p:nvPr/>
        </p:nvSpPr>
        <p:spPr bwMode="auto">
          <a:xfrm>
            <a:off x="6178185" y="1484312"/>
            <a:ext cx="12969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0">
                <a:latin typeface="+mn-lt"/>
              </a:rPr>
              <a:t>Διαπνοή φυλλώματος</a:t>
            </a:r>
          </a:p>
        </p:txBody>
      </p:sp>
      <p:sp>
        <p:nvSpPr>
          <p:cNvPr id="11280" name="Text Box 27"/>
          <p:cNvSpPr txBox="1">
            <a:spLocks noChangeArrowheads="1"/>
          </p:cNvSpPr>
          <p:nvPr/>
        </p:nvSpPr>
        <p:spPr bwMode="auto">
          <a:xfrm>
            <a:off x="6516688" y="2997200"/>
            <a:ext cx="1150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0">
                <a:latin typeface="+mn-lt"/>
              </a:rPr>
              <a:t>Εξάτμιση από το έδαφος</a:t>
            </a:r>
          </a:p>
        </p:txBody>
      </p:sp>
      <p:sp>
        <p:nvSpPr>
          <p:cNvPr id="11281" name="Text Box 28"/>
          <p:cNvSpPr txBox="1">
            <a:spLocks noChangeArrowheads="1"/>
          </p:cNvSpPr>
          <p:nvPr/>
        </p:nvSpPr>
        <p:spPr bwMode="auto">
          <a:xfrm>
            <a:off x="203212" y="1138064"/>
            <a:ext cx="233985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0" dirty="0">
                <a:latin typeface="+mn-lt"/>
              </a:rPr>
              <a:t>Νερό κατακρημνίσεων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0" dirty="0">
                <a:latin typeface="+mn-lt"/>
              </a:rPr>
              <a:t>Βροχή, χιόνι, χαλάζι</a:t>
            </a:r>
          </a:p>
        </p:txBody>
      </p:sp>
      <p:sp>
        <p:nvSpPr>
          <p:cNvPr id="11282" name="Text Box 30"/>
          <p:cNvSpPr txBox="1">
            <a:spLocks noChangeArrowheads="1"/>
          </p:cNvSpPr>
          <p:nvPr/>
        </p:nvSpPr>
        <p:spPr bwMode="auto">
          <a:xfrm>
            <a:off x="6877852" y="4769026"/>
            <a:ext cx="12969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0" dirty="0">
                <a:latin typeface="+mn-lt"/>
              </a:rPr>
              <a:t>Υπόγειο νερό</a:t>
            </a:r>
          </a:p>
        </p:txBody>
      </p:sp>
      <p:sp>
        <p:nvSpPr>
          <p:cNvPr id="11283" name="AutoShape 29" descr="Dashed horizontal"/>
          <p:cNvSpPr>
            <a:spLocks noChangeArrowheads="1"/>
          </p:cNvSpPr>
          <p:nvPr/>
        </p:nvSpPr>
        <p:spPr bwMode="auto">
          <a:xfrm rot="9516169">
            <a:off x="7639884" y="2270396"/>
            <a:ext cx="828675" cy="395287"/>
          </a:xfrm>
          <a:custGeom>
            <a:avLst/>
            <a:gdLst>
              <a:gd name="T0" fmla="*/ 19488633 w 21600"/>
              <a:gd name="T1" fmla="*/ 0 h 21600"/>
              <a:gd name="T2" fmla="*/ 0 w 21600"/>
              <a:gd name="T3" fmla="*/ 3616949 h 21600"/>
              <a:gd name="T4" fmla="*/ 19488633 w 21600"/>
              <a:gd name="T5" fmla="*/ 7233880 h 21600"/>
              <a:gd name="T6" fmla="*/ 31791771 w 21600"/>
              <a:gd name="T7" fmla="*/ 36169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937 h 21600"/>
              <a:gd name="T14" fmla="*/ 17062 w 21600"/>
              <a:gd name="T15" fmla="*/ 1666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241" y="0"/>
                </a:moveTo>
                <a:lnTo>
                  <a:pt x="13241" y="4937"/>
                </a:lnTo>
                <a:lnTo>
                  <a:pt x="3375" y="4937"/>
                </a:lnTo>
                <a:lnTo>
                  <a:pt x="3375" y="16663"/>
                </a:lnTo>
                <a:lnTo>
                  <a:pt x="13241" y="16663"/>
                </a:lnTo>
                <a:lnTo>
                  <a:pt x="13241" y="21600"/>
                </a:lnTo>
                <a:lnTo>
                  <a:pt x="21600" y="10800"/>
                </a:lnTo>
                <a:lnTo>
                  <a:pt x="13241" y="0"/>
                </a:lnTo>
                <a:close/>
              </a:path>
              <a:path w="21600" h="21600">
                <a:moveTo>
                  <a:pt x="1350" y="4937"/>
                </a:moveTo>
                <a:lnTo>
                  <a:pt x="1350" y="16663"/>
                </a:lnTo>
                <a:lnTo>
                  <a:pt x="2700" y="16663"/>
                </a:lnTo>
                <a:lnTo>
                  <a:pt x="2700" y="4937"/>
                </a:lnTo>
                <a:lnTo>
                  <a:pt x="1350" y="4937"/>
                </a:lnTo>
                <a:close/>
              </a:path>
              <a:path w="21600" h="21600">
                <a:moveTo>
                  <a:pt x="0" y="4937"/>
                </a:moveTo>
                <a:lnTo>
                  <a:pt x="0" y="16663"/>
                </a:lnTo>
                <a:lnTo>
                  <a:pt x="675" y="16663"/>
                </a:lnTo>
                <a:lnTo>
                  <a:pt x="675" y="4937"/>
                </a:lnTo>
                <a:lnTo>
                  <a:pt x="0" y="4937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84" name="Text Box 33"/>
          <p:cNvSpPr txBox="1">
            <a:spLocks noChangeArrowheads="1"/>
          </p:cNvSpPr>
          <p:nvPr/>
        </p:nvSpPr>
        <p:spPr bwMode="auto">
          <a:xfrm>
            <a:off x="7232204" y="1035659"/>
            <a:ext cx="17852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0" dirty="0">
                <a:latin typeface="+mn-lt"/>
              </a:rPr>
              <a:t>Ήλιος &amp; αέρας</a:t>
            </a:r>
          </a:p>
        </p:txBody>
      </p:sp>
      <p:sp>
        <p:nvSpPr>
          <p:cNvPr id="11285" name="AutoShape 32"/>
          <p:cNvSpPr>
            <a:spLocks noChangeArrowheads="1"/>
          </p:cNvSpPr>
          <p:nvPr/>
        </p:nvSpPr>
        <p:spPr bwMode="auto">
          <a:xfrm>
            <a:off x="7667625" y="1341438"/>
            <a:ext cx="914400" cy="914400"/>
          </a:xfrm>
          <a:prstGeom prst="star16">
            <a:avLst>
              <a:gd name="adj" fmla="val 291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1286" name="AutoShape 35" descr="Dashed horizontal"/>
          <p:cNvSpPr>
            <a:spLocks noChangeArrowheads="1"/>
          </p:cNvSpPr>
          <p:nvPr/>
        </p:nvSpPr>
        <p:spPr bwMode="auto">
          <a:xfrm>
            <a:off x="5991397" y="4709883"/>
            <a:ext cx="828675" cy="395287"/>
          </a:xfrm>
          <a:custGeom>
            <a:avLst/>
            <a:gdLst>
              <a:gd name="T0" fmla="*/ 19488633 w 21600"/>
              <a:gd name="T1" fmla="*/ 0 h 21600"/>
              <a:gd name="T2" fmla="*/ 0 w 21600"/>
              <a:gd name="T3" fmla="*/ 3616949 h 21600"/>
              <a:gd name="T4" fmla="*/ 19488633 w 21600"/>
              <a:gd name="T5" fmla="*/ 7233880 h 21600"/>
              <a:gd name="T6" fmla="*/ 31791771 w 21600"/>
              <a:gd name="T7" fmla="*/ 36169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937 h 21600"/>
              <a:gd name="T14" fmla="*/ 17062 w 21600"/>
              <a:gd name="T15" fmla="*/ 1666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241" y="0"/>
                </a:moveTo>
                <a:lnTo>
                  <a:pt x="13241" y="4937"/>
                </a:lnTo>
                <a:lnTo>
                  <a:pt x="3375" y="4937"/>
                </a:lnTo>
                <a:lnTo>
                  <a:pt x="3375" y="16663"/>
                </a:lnTo>
                <a:lnTo>
                  <a:pt x="13241" y="16663"/>
                </a:lnTo>
                <a:lnTo>
                  <a:pt x="13241" y="21600"/>
                </a:lnTo>
                <a:lnTo>
                  <a:pt x="21600" y="10800"/>
                </a:lnTo>
                <a:lnTo>
                  <a:pt x="13241" y="0"/>
                </a:lnTo>
                <a:close/>
              </a:path>
              <a:path w="21600" h="21600">
                <a:moveTo>
                  <a:pt x="1350" y="4937"/>
                </a:moveTo>
                <a:lnTo>
                  <a:pt x="1350" y="16663"/>
                </a:lnTo>
                <a:lnTo>
                  <a:pt x="2700" y="16663"/>
                </a:lnTo>
                <a:lnTo>
                  <a:pt x="2700" y="4937"/>
                </a:lnTo>
                <a:lnTo>
                  <a:pt x="1350" y="4937"/>
                </a:lnTo>
                <a:close/>
              </a:path>
              <a:path w="21600" h="21600">
                <a:moveTo>
                  <a:pt x="0" y="4937"/>
                </a:moveTo>
                <a:lnTo>
                  <a:pt x="0" y="16663"/>
                </a:lnTo>
                <a:lnTo>
                  <a:pt x="675" y="16663"/>
                </a:lnTo>
                <a:lnTo>
                  <a:pt x="675" y="4937"/>
                </a:lnTo>
                <a:lnTo>
                  <a:pt x="0" y="4937"/>
                </a:lnTo>
                <a:close/>
              </a:path>
            </a:pathLst>
          </a:custGeom>
          <a:pattFill prst="dashHorz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" name="Ορθογώνιο 26"/>
          <p:cNvSpPr/>
          <p:nvPr/>
        </p:nvSpPr>
        <p:spPr>
          <a:xfrm>
            <a:off x="1918637" y="6298668"/>
            <a:ext cx="6267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>
                <a:latin typeface="+mn-lt"/>
                <a:hlinkClick r:id="rId3"/>
              </a:rPr>
              <a:t>fao.org</a:t>
            </a:r>
            <a:endParaRPr lang="el-GR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827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Νερό διαθέσιμο στις καλλιέργειες</a:t>
            </a:r>
          </a:p>
        </p:txBody>
      </p:sp>
      <p:pic>
        <p:nvPicPr>
          <p:cNvPr id="12293" name="Picture 4" descr="soilmoisture_irrgation_diagra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18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20069" y="2044947"/>
            <a:ext cx="5924550" cy="4257675"/>
          </a:xfrm>
          <a:noFill/>
        </p:spPr>
      </p:pic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467544" y="6237312"/>
            <a:ext cx="8172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200" dirty="0">
                <a:latin typeface="+mn-lt"/>
              </a:rPr>
              <a:t>Τσακίρης, Γ. 2006 «Υδραυλικά Έργα: Σχεδιασμός &amp; Διαχείριση», Τόμος ΙΙ: Εγγειοβελτιωτικά Έργα, Εκδόσεις Συμμετρία, Αθήνα</a:t>
            </a:r>
            <a:endParaRPr lang="el-GR" altLang="el-GR" sz="1200" b="0" dirty="0">
              <a:latin typeface="+mn-lt"/>
            </a:endParaRP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23528" y="1070891"/>
            <a:ext cx="84969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0" dirty="0">
                <a:latin typeface="+mn-lt"/>
              </a:rPr>
              <a:t>Εξασφάλιση της συνιστώμενης μέσης διαθέσιμης εδαφικής υγρασίας στο ριζόστρωμα με τη διαδοχική εφαρμογή αρδεύσεων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 rot="-5400000">
            <a:off x="2210796" y="2925271"/>
            <a:ext cx="7921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400" b="1" dirty="0">
                <a:latin typeface="+mn-lt"/>
              </a:rPr>
              <a:t>άρδευση</a:t>
            </a:r>
          </a:p>
        </p:txBody>
      </p:sp>
      <p:sp>
        <p:nvSpPr>
          <p:cNvPr id="12298" name="Text Box 15"/>
          <p:cNvSpPr txBox="1">
            <a:spLocks noChangeArrowheads="1"/>
          </p:cNvSpPr>
          <p:nvPr/>
        </p:nvSpPr>
        <p:spPr bwMode="auto">
          <a:xfrm rot="-5400000">
            <a:off x="5307142" y="2925271"/>
            <a:ext cx="7921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400" b="1" dirty="0">
                <a:latin typeface="+mn-lt"/>
              </a:rPr>
              <a:t>άρδευση</a:t>
            </a:r>
          </a:p>
        </p:txBody>
      </p:sp>
      <p:sp>
        <p:nvSpPr>
          <p:cNvPr id="12299" name="Text Box 16"/>
          <p:cNvSpPr txBox="1">
            <a:spLocks noChangeArrowheads="1"/>
          </p:cNvSpPr>
          <p:nvPr/>
        </p:nvSpPr>
        <p:spPr bwMode="auto">
          <a:xfrm rot="2115018">
            <a:off x="2775008" y="2876973"/>
            <a:ext cx="13316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200" b="1" dirty="0">
                <a:latin typeface="+mn-lt"/>
              </a:rPr>
              <a:t>Εξατμισοδιαπνοή</a:t>
            </a:r>
          </a:p>
        </p:txBody>
      </p:sp>
      <p:sp>
        <p:nvSpPr>
          <p:cNvPr id="12300" name="Text Box 17"/>
          <p:cNvSpPr txBox="1">
            <a:spLocks noChangeArrowheads="1"/>
          </p:cNvSpPr>
          <p:nvPr/>
        </p:nvSpPr>
        <p:spPr bwMode="auto">
          <a:xfrm rot="1986040">
            <a:off x="4379329" y="3244286"/>
            <a:ext cx="1224707" cy="18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200" b="1" dirty="0">
                <a:latin typeface="+mn-lt"/>
              </a:rPr>
              <a:t>Εξατμισοδιαπνοή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 rot="-5400000">
            <a:off x="3751908" y="2931208"/>
            <a:ext cx="7921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400" b="1" dirty="0">
                <a:latin typeface="+mn-lt"/>
              </a:rPr>
              <a:t>άρδευση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200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Μάριος </a:t>
            </a:r>
            <a:r>
              <a:rPr lang="el-GR" sz="2000" dirty="0" err="1" smtClean="0"/>
              <a:t>Βαλαβανίδης</a:t>
            </a:r>
            <a:r>
              <a:rPr lang="el-GR" sz="2000" dirty="0" smtClean="0"/>
              <a:t> 2014. Μάριος </a:t>
            </a:r>
            <a:r>
              <a:rPr lang="en-US" sz="2000" dirty="0" smtClean="0"/>
              <a:t>B</a:t>
            </a:r>
            <a:r>
              <a:rPr lang="el-GR" sz="2000" dirty="0" err="1" smtClean="0"/>
              <a:t>αλαβανίδης</a:t>
            </a:r>
            <a:r>
              <a:rPr lang="el-GR" sz="2000" dirty="0" smtClean="0"/>
              <a:t>. </a:t>
            </a:r>
            <a:r>
              <a:rPr lang="el-GR" sz="2000" dirty="0"/>
              <a:t>«Εγγειοβελτιωτικά  Έργα &amp; Αρδεύσεις. </a:t>
            </a:r>
            <a:r>
              <a:rPr lang="el-GR" sz="2000" dirty="0" smtClean="0"/>
              <a:t>Ενότητα </a:t>
            </a:r>
            <a:r>
              <a:rPr lang="el-GR" sz="2000" dirty="0" smtClean="0"/>
              <a:t>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Εισαγωγή στα Ε/Β έργα και τις Αρδεύσεις».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</a:t>
            </a:r>
            <a:r>
              <a:rPr lang="el-GR" sz="1800" smtClean="0"/>
              <a:t>ζητηθεί άδεια  </a:t>
            </a:r>
            <a:r>
              <a:rPr lang="el-GR" sz="1800" dirty="0" smtClean="0"/>
              <a:t>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8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87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l-GR" altLang="el-GR" sz="2000" dirty="0"/>
              <a:t>Τσακίρης, Γ. 2006 «Υδραυλικά Έργα: Σχεδιασμός &amp; Διαχείριση», Τόμος ΙΙ: Εγγειοβελτιωτικά Έργα, Εκδόσεις Συμμετρία, </a:t>
            </a:r>
            <a:r>
              <a:rPr lang="el-GR" altLang="el-GR" sz="2000" dirty="0" smtClean="0"/>
              <a:t>Αθήνα, </a:t>
            </a:r>
            <a:r>
              <a:rPr lang="el-GR" altLang="el-GR" sz="2000" dirty="0">
                <a:latin typeface="Arial" panose="020B0604020202020204" pitchFamily="34" charset="0"/>
              </a:rPr>
              <a:t>ISBN 960-266-171-2 </a:t>
            </a:r>
          </a:p>
          <a:p>
            <a:pPr marL="457200" indent="-457200">
              <a:buFont typeface="+mj-lt"/>
              <a:buAutoNum type="arabicPeriod"/>
            </a:pPr>
            <a:endParaRPr lang="el-GR" altLang="el-GR" sz="2000" dirty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SoilTextureTriang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63402"/>
          <a:stretch>
            <a:fillRect/>
          </a:stretch>
        </p:blipFill>
        <p:spPr bwMode="auto">
          <a:xfrm>
            <a:off x="226991" y="4132833"/>
            <a:ext cx="6497439" cy="215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127376" y="692696"/>
            <a:ext cx="3600400" cy="3204884"/>
            <a:chOff x="4335" y="3456"/>
            <a:chExt cx="7635" cy="6834"/>
          </a:xfrm>
        </p:grpSpPr>
        <p:pic>
          <p:nvPicPr>
            <p:cNvPr id="5128" name="Picture 6" descr="SoilTextureTriangle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7095" r="7650" b="36813"/>
            <a:stretch/>
          </p:blipFill>
          <p:spPr bwMode="auto">
            <a:xfrm>
              <a:off x="4335" y="3456"/>
              <a:ext cx="7635" cy="6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WordArt 7"/>
            <p:cNvSpPr>
              <a:spLocks noChangeArrowheads="1" noChangeShapeType="1" noTextEdit="1"/>
            </p:cNvSpPr>
            <p:nvPr/>
          </p:nvSpPr>
          <p:spPr bwMode="auto">
            <a:xfrm rot="-3536911">
              <a:off x="4217" y="5789"/>
              <a:ext cx="2849" cy="2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12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+mn-lt"/>
                  <a:cs typeface="Times New Roman"/>
                </a:rPr>
                <a:t>περιεκτικότητα αργίλου, %</a:t>
              </a:r>
            </a:p>
          </p:txBody>
        </p:sp>
        <p:sp>
          <p:nvSpPr>
            <p:cNvPr id="5130" name="WordArt 8"/>
            <p:cNvSpPr>
              <a:spLocks noChangeAspect="1" noChangeArrowheads="1" noChangeShapeType="1" noTextEdit="1"/>
            </p:cNvSpPr>
            <p:nvPr/>
          </p:nvSpPr>
          <p:spPr bwMode="auto">
            <a:xfrm rot="3663089">
              <a:off x="9302" y="5834"/>
              <a:ext cx="2288" cy="2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12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+mn-lt"/>
                  <a:cs typeface="Times New Roman"/>
                </a:rPr>
                <a:t>περιεκτικότητα ιλύος,  %</a:t>
              </a:r>
            </a:p>
          </p:txBody>
        </p:sp>
        <p:sp>
          <p:nvSpPr>
            <p:cNvPr id="5131" name="Text Box 9"/>
            <p:cNvSpPr txBox="1">
              <a:spLocks noChangeArrowheads="1"/>
            </p:cNvSpPr>
            <p:nvPr/>
          </p:nvSpPr>
          <p:spPr bwMode="auto">
            <a:xfrm>
              <a:off x="6484" y="9882"/>
              <a:ext cx="3210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200" dirty="0"/>
                <a:t>περιεκτικότητα άμμου,  %</a:t>
              </a:r>
              <a:endParaRPr lang="el-GR" altLang="el-GR" sz="2400" b="0" dirty="0"/>
            </a:p>
          </p:txBody>
        </p:sp>
      </p:grp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Έδαφος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1619672" y="6359463"/>
            <a:ext cx="37996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“SoilTextureTriangle</a:t>
            </a:r>
            <a:r>
              <a:rPr lang="en-US" sz="1200" dirty="0" smtClean="0">
                <a:latin typeface="+mn-lt"/>
              </a:rPr>
              <a:t>” </a:t>
            </a:r>
            <a:r>
              <a:rPr lang="el-GR" sz="1200" dirty="0" smtClean="0"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4"/>
              </a:rPr>
              <a:t>APL</a:t>
            </a:r>
            <a:r>
              <a:rPr lang="el-GR" sz="1200" dirty="0" smtClean="0">
                <a:latin typeface="+mn-lt"/>
              </a:rPr>
              <a:t> διαθέσιμο ως κοινό κτήμα  </a:t>
            </a:r>
            <a:endParaRPr lang="el-GR" sz="1200" dirty="0">
              <a:latin typeface="+mn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6119" y="1053607"/>
            <a:ext cx="3048000" cy="2314575"/>
          </a:xfrm>
          <a:prstGeom prst="rect">
            <a:avLst/>
          </a:prstGeom>
        </p:spPr>
      </p:pic>
      <p:sp>
        <p:nvSpPr>
          <p:cNvPr id="13" name="Ορθογώνιο 12"/>
          <p:cNvSpPr/>
          <p:nvPr/>
        </p:nvSpPr>
        <p:spPr>
          <a:xfrm>
            <a:off x="4582344" y="3405650"/>
            <a:ext cx="3971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Vadose zone</a:t>
            </a:r>
            <a:r>
              <a:rPr lang="en-US" sz="1200" dirty="0">
                <a:latin typeface="+mn-lt"/>
              </a:rPr>
              <a:t>” </a:t>
            </a:r>
            <a:r>
              <a:rPr lang="el-GR" sz="1200" dirty="0" smtClean="0">
                <a:latin typeface="+mn-lt"/>
              </a:rPr>
              <a:t>από </a:t>
            </a:r>
            <a:r>
              <a:rPr lang="en-US" sz="1200" dirty="0">
                <a:latin typeface="+mn-lt"/>
                <a:hlinkClick r:id="rId7"/>
              </a:rPr>
              <a:t>File Upload Bot (Magnus </a:t>
            </a:r>
            <a:r>
              <a:rPr lang="en-US" sz="1200" dirty="0" err="1">
                <a:latin typeface="+mn-lt"/>
                <a:hlinkClick r:id="rId7"/>
              </a:rPr>
              <a:t>Manske</a:t>
            </a:r>
            <a:r>
              <a:rPr lang="en-US" sz="1200" dirty="0">
                <a:latin typeface="+mn-lt"/>
                <a:hlinkClick r:id="rId7"/>
              </a:rPr>
              <a:t>)</a:t>
            </a:r>
            <a:r>
              <a:rPr lang="el-GR" sz="1200" dirty="0" smtClean="0">
                <a:latin typeface="+mn-lt"/>
              </a:rPr>
              <a:t> διαθέσιμο ως κοινό κτήμα  </a:t>
            </a:r>
            <a:endParaRPr 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9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Νερό &amp; έδαφος</a:t>
            </a:r>
          </a:p>
        </p:txBody>
      </p:sp>
      <p:pic>
        <p:nvPicPr>
          <p:cNvPr id="614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90978" y="1484784"/>
            <a:ext cx="6762044" cy="35785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Ορθογώνιο 1"/>
          <p:cNvSpPr/>
          <p:nvPr/>
        </p:nvSpPr>
        <p:spPr>
          <a:xfrm>
            <a:off x="4258612" y="5120158"/>
            <a:ext cx="6267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>
                <a:latin typeface="+mn-lt"/>
                <a:hlinkClick r:id="rId3"/>
              </a:rPr>
              <a:t>fao.org</a:t>
            </a:r>
            <a:endParaRPr 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506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Έδαφος σύσταση </a:t>
            </a:r>
            <a:br>
              <a:rPr lang="el-GR" dirty="0" smtClean="0"/>
            </a:br>
            <a:r>
              <a:rPr lang="el-GR" sz="2800" b="0" dirty="0" smtClean="0"/>
              <a:t>(</a:t>
            </a:r>
            <a:r>
              <a:rPr lang="el-GR" sz="2800" b="0" dirty="0"/>
              <a:t>στερεά σωματίδια + αέρας + νερό</a:t>
            </a:r>
            <a:r>
              <a:rPr lang="el-GR" sz="2800" b="0" dirty="0" smtClean="0"/>
              <a:t>)</a:t>
            </a:r>
            <a:r>
              <a:rPr lang="en-US" sz="2800" b="0" dirty="0" smtClean="0"/>
              <a:t> </a:t>
            </a:r>
            <a:r>
              <a:rPr lang="el-GR" sz="2800" b="0" dirty="0" smtClean="0"/>
              <a:t>1/2</a:t>
            </a:r>
            <a:endParaRPr lang="el-GR" sz="2800" b="0" dirty="0"/>
          </a:p>
        </p:txBody>
      </p:sp>
      <p:sp>
        <p:nvSpPr>
          <p:cNvPr id="7219" name="Rectangle 63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20" name="Rectangle 65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21" name="Rectangle 68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22" name="Rectangle 70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23" name="Rectangle 73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24" name="Rectangle 75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25" name="Rectangle 81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26" name="Rectangle 83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27" name="Rectangle 86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28" name="Rectangle 88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29" name="Rectangle 91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30" name="Rectangle 277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31" name="Rectangle 279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32" name="Rectangle 282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33" name="Rectangle 284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34" name="Rectangle 287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35" name="Rectangle 289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36" name="Rectangle 295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37" name="Rectangle 297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38" name="Rectangle 300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39" name="Rectangle 302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40" name="Rectangle 305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50" name="Rectangle 490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51" name="Rectangle 492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52" name="Rectangle 495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53" name="Rectangle 497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54" name="Rectangle 500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55" name="Rectangle 502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56" name="Rectangle 508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57" name="Rectangle 510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58" name="Rectangle 513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59" name="Rectangle 515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60" name="Rectangle 518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grpSp>
        <p:nvGrpSpPr>
          <p:cNvPr id="7261" name="Group 684"/>
          <p:cNvGrpSpPr>
            <a:grpSpLocks/>
          </p:cNvGrpSpPr>
          <p:nvPr/>
        </p:nvGrpSpPr>
        <p:grpSpPr bwMode="auto">
          <a:xfrm>
            <a:off x="1941648" y="1768722"/>
            <a:ext cx="5689785" cy="4175273"/>
            <a:chOff x="2456" y="2414"/>
            <a:chExt cx="6012" cy="3804"/>
          </a:xfrm>
        </p:grpSpPr>
        <p:grpSp>
          <p:nvGrpSpPr>
            <p:cNvPr id="7264" name="Group 685"/>
            <p:cNvGrpSpPr>
              <a:grpSpLocks/>
            </p:cNvGrpSpPr>
            <p:nvPr/>
          </p:nvGrpSpPr>
          <p:grpSpPr bwMode="auto">
            <a:xfrm>
              <a:off x="4187" y="2439"/>
              <a:ext cx="2910" cy="3762"/>
              <a:chOff x="4187" y="2439"/>
              <a:chExt cx="2910" cy="3762"/>
            </a:xfrm>
          </p:grpSpPr>
          <p:sp>
            <p:nvSpPr>
              <p:cNvPr id="7291" name="Rectangle 686"/>
              <p:cNvSpPr>
                <a:spLocks noChangeArrowheads="1"/>
              </p:cNvSpPr>
              <p:nvPr/>
            </p:nvSpPr>
            <p:spPr bwMode="auto">
              <a:xfrm>
                <a:off x="4187" y="2439"/>
                <a:ext cx="2910" cy="46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+mn-lt"/>
                </a:endParaRPr>
              </a:p>
            </p:txBody>
          </p:sp>
          <p:sp>
            <p:nvSpPr>
              <p:cNvPr id="7292" name="Rectangle 687"/>
              <p:cNvSpPr>
                <a:spLocks noChangeArrowheads="1"/>
              </p:cNvSpPr>
              <p:nvPr/>
            </p:nvSpPr>
            <p:spPr bwMode="auto">
              <a:xfrm>
                <a:off x="4187" y="2919"/>
                <a:ext cx="2910" cy="9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+mn-lt"/>
                </a:endParaRPr>
              </a:p>
            </p:txBody>
          </p:sp>
          <p:sp>
            <p:nvSpPr>
              <p:cNvPr id="7293" name="Rectangle 688" descr="Large confetti"/>
              <p:cNvSpPr>
                <a:spLocks noChangeArrowheads="1"/>
              </p:cNvSpPr>
              <p:nvPr/>
            </p:nvSpPr>
            <p:spPr bwMode="auto">
              <a:xfrm>
                <a:off x="4187" y="3897"/>
                <a:ext cx="2910" cy="2304"/>
              </a:xfrm>
              <a:prstGeom prst="rect">
                <a:avLst/>
              </a:prstGeom>
              <a:pattFill prst="lgConfetti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+mn-lt"/>
                </a:endParaRPr>
              </a:p>
            </p:txBody>
          </p:sp>
        </p:grpSp>
        <p:sp>
          <p:nvSpPr>
            <p:cNvPr id="7265" name="Line 689"/>
            <p:cNvSpPr>
              <a:spLocks noChangeShapeType="1"/>
            </p:cNvSpPr>
            <p:nvPr/>
          </p:nvSpPr>
          <p:spPr bwMode="auto">
            <a:xfrm flipV="1">
              <a:off x="3038" y="2427"/>
              <a:ext cx="0" cy="147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lg" len="lg"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7266" name="Text Box 690"/>
            <p:cNvSpPr txBox="1">
              <a:spLocks noChangeArrowheads="1"/>
            </p:cNvSpPr>
            <p:nvPr/>
          </p:nvSpPr>
          <p:spPr bwMode="auto">
            <a:xfrm>
              <a:off x="2738" y="3066"/>
              <a:ext cx="582" cy="4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0">
                  <a:latin typeface="+mn-lt"/>
                </a:rPr>
                <a:t>V</a:t>
              </a:r>
              <a:r>
                <a:rPr lang="el-GR" altLang="el-GR" sz="1800" b="0" baseline="-25000">
                  <a:latin typeface="+mn-lt"/>
                </a:rPr>
                <a:t>p</a:t>
              </a:r>
              <a:endParaRPr lang="el-GR" altLang="el-GR" sz="3600">
                <a:latin typeface="+mn-lt"/>
              </a:endParaRPr>
            </a:p>
          </p:txBody>
        </p:sp>
        <p:sp>
          <p:nvSpPr>
            <p:cNvPr id="7267" name="Line 691"/>
            <p:cNvSpPr>
              <a:spLocks noChangeShapeType="1"/>
            </p:cNvSpPr>
            <p:nvPr/>
          </p:nvSpPr>
          <p:spPr bwMode="auto">
            <a:xfrm flipV="1">
              <a:off x="2678" y="2438"/>
              <a:ext cx="0" cy="3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lg" len="lg"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7268" name="Text Box 692"/>
            <p:cNvSpPr txBox="1">
              <a:spLocks noChangeArrowheads="1"/>
            </p:cNvSpPr>
            <p:nvPr/>
          </p:nvSpPr>
          <p:spPr bwMode="auto">
            <a:xfrm>
              <a:off x="2480" y="4406"/>
              <a:ext cx="378" cy="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0">
                  <a:latin typeface="+mn-lt"/>
                </a:rPr>
                <a:t>V</a:t>
              </a:r>
              <a:endParaRPr lang="el-GR" altLang="el-GR" sz="3600">
                <a:latin typeface="+mn-lt"/>
              </a:endParaRPr>
            </a:p>
          </p:txBody>
        </p:sp>
        <p:sp>
          <p:nvSpPr>
            <p:cNvPr id="7269" name="Line 693"/>
            <p:cNvSpPr>
              <a:spLocks noChangeShapeType="1"/>
            </p:cNvSpPr>
            <p:nvPr/>
          </p:nvSpPr>
          <p:spPr bwMode="auto">
            <a:xfrm flipV="1">
              <a:off x="3488" y="3891"/>
              <a:ext cx="0" cy="22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lg" len="lg"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7270" name="Text Box 694"/>
            <p:cNvSpPr txBox="1">
              <a:spLocks noChangeArrowheads="1"/>
            </p:cNvSpPr>
            <p:nvPr/>
          </p:nvSpPr>
          <p:spPr bwMode="auto">
            <a:xfrm>
              <a:off x="3188" y="4943"/>
              <a:ext cx="582" cy="4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0" dirty="0">
                  <a:latin typeface="+mn-lt"/>
                </a:rPr>
                <a:t>V</a:t>
              </a:r>
              <a:r>
                <a:rPr lang="el-GR" altLang="el-GR" sz="1800" b="0" baseline="-25000" dirty="0">
                  <a:latin typeface="+mn-lt"/>
                </a:rPr>
                <a:t>s</a:t>
              </a:r>
              <a:endParaRPr lang="el-GR" altLang="el-GR" sz="3600" dirty="0">
                <a:latin typeface="+mn-lt"/>
              </a:endParaRPr>
            </a:p>
          </p:txBody>
        </p:sp>
        <p:sp>
          <p:nvSpPr>
            <p:cNvPr id="7271" name="Line 695"/>
            <p:cNvSpPr>
              <a:spLocks noChangeShapeType="1"/>
            </p:cNvSpPr>
            <p:nvPr/>
          </p:nvSpPr>
          <p:spPr bwMode="auto">
            <a:xfrm>
              <a:off x="2522" y="6207"/>
              <a:ext cx="58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7272" name="Line 696"/>
            <p:cNvSpPr>
              <a:spLocks noChangeShapeType="1"/>
            </p:cNvSpPr>
            <p:nvPr/>
          </p:nvSpPr>
          <p:spPr bwMode="auto">
            <a:xfrm>
              <a:off x="2930" y="3891"/>
              <a:ext cx="487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7273" name="Line 697"/>
            <p:cNvSpPr>
              <a:spLocks noChangeShapeType="1"/>
            </p:cNvSpPr>
            <p:nvPr/>
          </p:nvSpPr>
          <p:spPr bwMode="auto">
            <a:xfrm>
              <a:off x="2456" y="2433"/>
              <a:ext cx="593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7274" name="Line 698"/>
            <p:cNvSpPr>
              <a:spLocks noChangeShapeType="1"/>
            </p:cNvSpPr>
            <p:nvPr/>
          </p:nvSpPr>
          <p:spPr bwMode="auto">
            <a:xfrm flipV="1">
              <a:off x="8288" y="2426"/>
              <a:ext cx="0" cy="379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lg" len="lg"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7275" name="Text Box 699"/>
            <p:cNvSpPr txBox="1">
              <a:spLocks noChangeArrowheads="1"/>
            </p:cNvSpPr>
            <p:nvPr/>
          </p:nvSpPr>
          <p:spPr bwMode="auto">
            <a:xfrm>
              <a:off x="8084" y="4297"/>
              <a:ext cx="384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0">
                  <a:latin typeface="+mn-lt"/>
                </a:rPr>
                <a:t>m</a:t>
              </a:r>
              <a:endParaRPr lang="el-GR" altLang="el-GR" sz="3600">
                <a:latin typeface="+mn-lt"/>
              </a:endParaRPr>
            </a:p>
          </p:txBody>
        </p:sp>
        <p:sp>
          <p:nvSpPr>
            <p:cNvPr id="7276" name="Line 700"/>
            <p:cNvSpPr>
              <a:spLocks noChangeShapeType="1"/>
            </p:cNvSpPr>
            <p:nvPr/>
          </p:nvSpPr>
          <p:spPr bwMode="auto">
            <a:xfrm flipV="1">
              <a:off x="7640" y="2913"/>
              <a:ext cx="0" cy="9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lg" len="lg"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7277" name="Text Box 701"/>
            <p:cNvSpPr txBox="1">
              <a:spLocks noChangeArrowheads="1"/>
            </p:cNvSpPr>
            <p:nvPr/>
          </p:nvSpPr>
          <p:spPr bwMode="auto">
            <a:xfrm>
              <a:off x="7370" y="3222"/>
              <a:ext cx="462" cy="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0">
                  <a:latin typeface="+mn-lt"/>
                </a:rPr>
                <a:t>m</a:t>
              </a:r>
              <a:r>
                <a:rPr lang="el-GR" altLang="el-GR" sz="1800" b="0" baseline="-25000">
                  <a:latin typeface="+mn-lt"/>
                </a:rPr>
                <a:t>w</a:t>
              </a:r>
              <a:endParaRPr lang="el-GR" altLang="el-GR" sz="3600">
                <a:latin typeface="+mn-lt"/>
              </a:endParaRPr>
            </a:p>
          </p:txBody>
        </p:sp>
        <p:sp>
          <p:nvSpPr>
            <p:cNvPr id="7278" name="Line 702"/>
            <p:cNvSpPr>
              <a:spLocks noChangeShapeType="1"/>
            </p:cNvSpPr>
            <p:nvPr/>
          </p:nvSpPr>
          <p:spPr bwMode="auto">
            <a:xfrm>
              <a:off x="3488" y="2919"/>
              <a:ext cx="448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7279" name="Text Box 703"/>
            <p:cNvSpPr txBox="1">
              <a:spLocks noChangeArrowheads="1"/>
            </p:cNvSpPr>
            <p:nvPr/>
          </p:nvSpPr>
          <p:spPr bwMode="auto">
            <a:xfrm>
              <a:off x="7628" y="2564"/>
              <a:ext cx="342" cy="2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0">
                  <a:latin typeface="+mn-lt"/>
                </a:rPr>
                <a:t>m</a:t>
              </a:r>
              <a:r>
                <a:rPr lang="el-GR" altLang="el-GR" sz="1800" b="0" baseline="-25000">
                  <a:latin typeface="+mn-lt"/>
                </a:rPr>
                <a:t>a</a:t>
              </a:r>
              <a:endParaRPr lang="el-GR" altLang="el-GR" sz="3600">
                <a:latin typeface="+mn-lt"/>
              </a:endParaRPr>
            </a:p>
          </p:txBody>
        </p:sp>
        <p:sp>
          <p:nvSpPr>
            <p:cNvPr id="7280" name="Line 704"/>
            <p:cNvSpPr>
              <a:spLocks noChangeShapeType="1"/>
            </p:cNvSpPr>
            <p:nvPr/>
          </p:nvSpPr>
          <p:spPr bwMode="auto">
            <a:xfrm flipV="1">
              <a:off x="7670" y="3903"/>
              <a:ext cx="0" cy="22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lg" len="lg"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7281" name="Text Box 705"/>
            <p:cNvSpPr txBox="1">
              <a:spLocks noChangeArrowheads="1"/>
            </p:cNvSpPr>
            <p:nvPr/>
          </p:nvSpPr>
          <p:spPr bwMode="auto">
            <a:xfrm>
              <a:off x="7370" y="4949"/>
              <a:ext cx="582" cy="4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0">
                  <a:latin typeface="+mn-lt"/>
                </a:rPr>
                <a:t>m</a:t>
              </a:r>
              <a:r>
                <a:rPr lang="el-GR" altLang="el-GR" sz="1800" b="0" baseline="-25000">
                  <a:latin typeface="+mn-lt"/>
                </a:rPr>
                <a:t>s</a:t>
              </a:r>
              <a:endParaRPr lang="el-GR" altLang="el-GR" sz="3600">
                <a:latin typeface="+mn-lt"/>
              </a:endParaRPr>
            </a:p>
          </p:txBody>
        </p:sp>
        <p:sp>
          <p:nvSpPr>
            <p:cNvPr id="7282" name="Text Box 706"/>
            <p:cNvSpPr txBox="1">
              <a:spLocks noChangeArrowheads="1"/>
            </p:cNvSpPr>
            <p:nvPr/>
          </p:nvSpPr>
          <p:spPr bwMode="auto">
            <a:xfrm>
              <a:off x="5147" y="4867"/>
              <a:ext cx="1272" cy="630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dirty="0">
                  <a:latin typeface="+mn-lt"/>
                </a:rPr>
                <a:t>Στερεά σωματίδια</a:t>
              </a:r>
              <a:endParaRPr lang="el-GR" altLang="el-GR" sz="3600" b="1" dirty="0">
                <a:latin typeface="+mn-lt"/>
              </a:endParaRPr>
            </a:p>
          </p:txBody>
        </p:sp>
        <p:sp>
          <p:nvSpPr>
            <p:cNvPr id="7283" name="Text Box 707"/>
            <p:cNvSpPr txBox="1">
              <a:spLocks noChangeArrowheads="1"/>
            </p:cNvSpPr>
            <p:nvPr/>
          </p:nvSpPr>
          <p:spPr bwMode="auto">
            <a:xfrm>
              <a:off x="5246" y="3227"/>
              <a:ext cx="798" cy="354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dirty="0">
                  <a:latin typeface="+mn-lt"/>
                </a:rPr>
                <a:t>Νερό</a:t>
              </a:r>
              <a:endParaRPr lang="el-GR" altLang="el-GR" sz="2400" b="1" dirty="0">
                <a:latin typeface="+mn-lt"/>
              </a:endParaRPr>
            </a:p>
          </p:txBody>
        </p:sp>
        <p:sp>
          <p:nvSpPr>
            <p:cNvPr id="7284" name="Text Box 708"/>
            <p:cNvSpPr txBox="1">
              <a:spLocks noChangeArrowheads="1"/>
            </p:cNvSpPr>
            <p:nvPr/>
          </p:nvSpPr>
          <p:spPr bwMode="auto">
            <a:xfrm>
              <a:off x="5204" y="2606"/>
              <a:ext cx="798" cy="282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dirty="0">
                  <a:latin typeface="+mn-lt"/>
                </a:rPr>
                <a:t>Αέρας</a:t>
              </a:r>
              <a:endParaRPr lang="el-GR" altLang="el-GR" sz="3600" b="1" dirty="0">
                <a:latin typeface="+mn-lt"/>
              </a:endParaRPr>
            </a:p>
          </p:txBody>
        </p:sp>
        <p:sp>
          <p:nvSpPr>
            <p:cNvPr id="7285" name="Text Box 709"/>
            <p:cNvSpPr txBox="1">
              <a:spLocks noChangeArrowheads="1"/>
            </p:cNvSpPr>
            <p:nvPr/>
          </p:nvSpPr>
          <p:spPr bwMode="auto">
            <a:xfrm>
              <a:off x="3242" y="2558"/>
              <a:ext cx="462" cy="2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0">
                  <a:latin typeface="+mn-lt"/>
                </a:rPr>
                <a:t>V</a:t>
              </a:r>
              <a:r>
                <a:rPr lang="el-GR" altLang="el-GR" sz="1800" b="0" baseline="-25000">
                  <a:latin typeface="+mn-lt"/>
                </a:rPr>
                <a:t>a</a:t>
              </a:r>
              <a:endParaRPr lang="el-GR" altLang="el-GR" sz="3600">
                <a:latin typeface="+mn-lt"/>
              </a:endParaRPr>
            </a:p>
          </p:txBody>
        </p:sp>
        <p:sp>
          <p:nvSpPr>
            <p:cNvPr id="7286" name="Line 710"/>
            <p:cNvSpPr>
              <a:spLocks noChangeShapeType="1"/>
            </p:cNvSpPr>
            <p:nvPr/>
          </p:nvSpPr>
          <p:spPr bwMode="auto">
            <a:xfrm flipV="1">
              <a:off x="3830" y="2895"/>
              <a:ext cx="0" cy="10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lg" len="lg"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7287" name="Text Box 711"/>
            <p:cNvSpPr txBox="1">
              <a:spLocks noChangeArrowheads="1"/>
            </p:cNvSpPr>
            <p:nvPr/>
          </p:nvSpPr>
          <p:spPr bwMode="auto">
            <a:xfrm>
              <a:off x="3560" y="3251"/>
              <a:ext cx="462" cy="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0">
                  <a:latin typeface="+mn-lt"/>
                </a:rPr>
                <a:t>V</a:t>
              </a:r>
              <a:r>
                <a:rPr lang="el-GR" altLang="el-GR" sz="1800" b="0" baseline="-25000">
                  <a:latin typeface="+mn-lt"/>
                </a:rPr>
                <a:t>w</a:t>
              </a:r>
              <a:endParaRPr lang="el-GR" altLang="el-GR" sz="3600">
                <a:latin typeface="+mn-lt"/>
              </a:endParaRPr>
            </a:p>
          </p:txBody>
        </p:sp>
        <p:sp>
          <p:nvSpPr>
            <p:cNvPr id="7288" name="Line 712"/>
            <p:cNvSpPr>
              <a:spLocks noChangeShapeType="1"/>
            </p:cNvSpPr>
            <p:nvPr/>
          </p:nvSpPr>
          <p:spPr bwMode="auto">
            <a:xfrm flipV="1">
              <a:off x="7568" y="2414"/>
              <a:ext cx="0" cy="4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lg" len="lg"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7289" name="Rectangle 713"/>
            <p:cNvSpPr>
              <a:spLocks noChangeArrowheads="1"/>
            </p:cNvSpPr>
            <p:nvPr/>
          </p:nvSpPr>
          <p:spPr bwMode="auto">
            <a:xfrm>
              <a:off x="4178" y="2421"/>
              <a:ext cx="2910" cy="1482"/>
            </a:xfrm>
            <a:prstGeom prst="rect">
              <a:avLst/>
            </a:prstGeom>
            <a:noFill/>
            <a:ln w="25400">
              <a:solidFill>
                <a:srgbClr val="333333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+mn-lt"/>
              </a:endParaRPr>
            </a:p>
          </p:txBody>
        </p:sp>
        <p:sp>
          <p:nvSpPr>
            <p:cNvPr id="7290" name="Line 714"/>
            <p:cNvSpPr>
              <a:spLocks noChangeShapeType="1"/>
            </p:cNvSpPr>
            <p:nvPr/>
          </p:nvSpPr>
          <p:spPr bwMode="auto">
            <a:xfrm flipV="1">
              <a:off x="3704" y="2432"/>
              <a:ext cx="0" cy="4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lg" len="lg"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</p:grpSp>
      <p:sp>
        <p:nvSpPr>
          <p:cNvPr id="7262" name="Rectangle 723"/>
          <p:cNvSpPr>
            <a:spLocks noChangeArrowheads="1"/>
          </p:cNvSpPr>
          <p:nvPr/>
        </p:nvSpPr>
        <p:spPr bwMode="auto">
          <a:xfrm>
            <a:off x="1978559" y="3444526"/>
            <a:ext cx="217843" cy="56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376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Έδαφος σύσταση </a:t>
            </a:r>
            <a:br>
              <a:rPr lang="el-GR" dirty="0" smtClean="0"/>
            </a:br>
            <a:r>
              <a:rPr lang="el-GR" sz="2800" b="0" dirty="0" smtClean="0"/>
              <a:t>(</a:t>
            </a:r>
            <a:r>
              <a:rPr lang="el-GR" sz="2800" b="0" dirty="0"/>
              <a:t>στερεά σωματίδια + αέρας + νερό</a:t>
            </a:r>
            <a:r>
              <a:rPr lang="el-GR" sz="2800" b="0" dirty="0" smtClean="0"/>
              <a:t>) 2/2</a:t>
            </a:r>
            <a:endParaRPr lang="el-GR" sz="2800" b="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73431" name="Group 7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928319"/>
                  </p:ext>
                </p:extLst>
              </p:nvPr>
            </p:nvGraphicFramePr>
            <p:xfrm>
              <a:off x="179512" y="1196752"/>
              <a:ext cx="8712968" cy="5246337"/>
            </p:xfrm>
            <a:graphic>
              <a:graphicData uri="http://schemas.openxmlformats.org/drawingml/2006/table">
                <a:tbl>
                  <a:tblPr>
                    <a:solidFill>
                      <a:schemeClr val="tx2"/>
                    </a:solidFill>
                    <a:tableStyleId>{B301B821-A1FF-4177-AEE7-76D212191A09}</a:tableStyleId>
                  </a:tblPr>
                  <a:tblGrid>
                    <a:gridCol w="3309077"/>
                    <a:gridCol w="2669696"/>
                    <a:gridCol w="2734195"/>
                  </a:tblGrid>
                  <a:tr h="27457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b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Μεγέθη</a:t>
                          </a:r>
                          <a:endParaRPr kumimoji="0" lang="en-US" sz="17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b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Γενικές</a:t>
                          </a:r>
                          <a:r>
                            <a:rPr kumimoji="0" lang="en-US" sz="1700" b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kumimoji="0" lang="en-US" sz="1700" b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συνθήκες</a:t>
                          </a:r>
                          <a:endParaRPr kumimoji="0" lang="en-US" sz="17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b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Συνθήκες</a:t>
                          </a:r>
                          <a:r>
                            <a:rPr kumimoji="0" lang="en-US" sz="1700" b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kumimoji="0" lang="en-US" sz="1700" b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κορεσμού</a:t>
                          </a:r>
                          <a:endParaRPr kumimoji="0" lang="en-US" sz="17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>
                        <a:solidFill>
                          <a:schemeClr val="tx2"/>
                        </a:solidFill>
                      </a:tcPr>
                    </a:tc>
                  </a:tr>
                  <a:tr h="27457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Συνολικός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όγκος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, V</a:t>
                          </a:r>
                          <a:endParaRPr kumimoji="0" lang="en-US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V=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V</a:t>
                          </a:r>
                          <a:r>
                            <a:rPr kumimoji="0" lang="en-US" sz="17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s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+V</a:t>
                          </a:r>
                          <a:r>
                            <a:rPr kumimoji="0" lang="en-US" sz="17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w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+V</a:t>
                          </a:r>
                          <a:r>
                            <a:rPr kumimoji="0" lang="en-US" sz="17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a</a:t>
                          </a:r>
                          <a:endParaRPr kumimoji="0" lang="en-US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V=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V</a:t>
                          </a:r>
                          <a:r>
                            <a:rPr kumimoji="0" lang="en-US" sz="17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s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+V</a:t>
                          </a:r>
                          <a:r>
                            <a:rPr kumimoji="0" lang="en-US" sz="17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w</a:t>
                          </a:r>
                          <a:endParaRPr kumimoji="0" lang="en-US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T="45709" marB="45709" anchor="ctr" horzOverflow="overflow"/>
                    </a:tc>
                  </a:tr>
                  <a:tr h="43427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Όγκος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κενών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, V</a:t>
                          </a:r>
                          <a:r>
                            <a:rPr kumimoji="0" lang="en-US" sz="1700" u="none" strike="noStrike" cap="none" normalizeH="0" baseline="-3000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v</a:t>
                          </a:r>
                          <a:endParaRPr kumimoji="0" lang="en-US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V</a:t>
                          </a:r>
                          <a:r>
                            <a:rPr kumimoji="0" lang="en-US" sz="1700" u="none" strike="noStrike" cap="none" normalizeH="0" baseline="-3000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v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=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V</a:t>
                          </a:r>
                          <a:r>
                            <a:rPr kumimoji="0" lang="en-US" sz="17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w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+V</a:t>
                          </a:r>
                          <a:r>
                            <a:rPr kumimoji="0" lang="en-US" sz="17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a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=V-V</a:t>
                          </a:r>
                          <a:r>
                            <a:rPr kumimoji="0" lang="en-US" sz="1700" u="none" strike="noStrike" cap="none" normalizeH="0" baseline="-3000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s</a:t>
                          </a:r>
                          <a:endParaRPr kumimoji="0" lang="en-US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V</a:t>
                          </a:r>
                          <a:r>
                            <a:rPr kumimoji="0" lang="en-US" sz="17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v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=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V</a:t>
                          </a:r>
                          <a:r>
                            <a:rPr kumimoji="0" lang="en-US" sz="17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w</a:t>
                          </a:r>
                          <a:endParaRPr kumimoji="0" lang="en-US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T="45709" marB="45709" anchor="ctr" horzOverflow="overflow"/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Δείκτης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πόρων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, e</a:t>
                          </a:r>
                          <a:endParaRPr kumimoji="0" lang="en-US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17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kumimoji="0" lang="en-US" sz="17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kumimoji="0" lang="en-US" sz="170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kumimoji="0" lang="en-US" sz="170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V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v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en-US" sz="170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V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kumimoji="0" lang="en-US" sz="17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kumimoji="0" lang="en-US" sz="170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kumimoji="0" lang="en-US" sz="17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kumimoji="0" lang="en-US" sz="17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n-US" sz="17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l-G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17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kumimoji="0" lang="en-US" sz="17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kumimoji="0" lang="en-US" sz="170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kumimoji="0" lang="en-US" sz="170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V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w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en-US" sz="170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V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kumimoji="0" lang="en-US" sz="17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kumimoji="0" lang="en-US" sz="170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kumimoji="0" lang="en-US" sz="170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l-GR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γ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kumimoji="0" lang="en-US" sz="17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n-US" sz="17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l-G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Πορώδες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, n</a:t>
                          </a:r>
                          <a:endParaRPr kumimoji="0" lang="en-US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17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kumimoji="0" lang="en-US" sz="17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kumimoji="0" lang="en-US" sz="170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kumimoji="0" lang="en-US" sz="170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V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w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kumimoji="0" lang="en-US" sz="17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</m:den>
                                </m:f>
                                <m:r>
                                  <a:rPr kumimoji="0" lang="en-US" sz="17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kumimoji="0" lang="en-US" sz="170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kumimoji="0" lang="en-US" sz="170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l-GR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γ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d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en-US" sz="170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l-GR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γ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m:rPr>
                                    <m:sty m:val="p"/>
                                  </m:rPr>
                                  <a:rPr kumimoji="0" lang="en-US" sz="17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</m:oMath>
                            </m:oMathPara>
                          </a14:m>
                          <a:endParaRPr kumimoji="0" lang="el-G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17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kumimoji="0" lang="en-US" sz="17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kumimoji="0" lang="en-US" sz="170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kumimoji="0" lang="en-US" sz="170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V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v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kumimoji="0" lang="en-US" sz="17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</m:den>
                                </m:f>
                                <m:r>
                                  <a:rPr kumimoji="0" lang="en-US" sz="17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kumimoji="0" lang="en-US" sz="170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kumimoji="0" lang="en-US" sz="17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num>
                                  <m:den>
                                    <m:r>
                                      <a:rPr kumimoji="0" lang="en-US" sz="17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n-US" sz="17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den>
                                </m:f>
                                <m:r>
                                  <a:rPr kumimoji="0" lang="en-US" sz="17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=1+</m:t>
                                </m:r>
                                <m:f>
                                  <m:fPr>
                                    <m:ctrlPr>
                                      <a:rPr kumimoji="0" lang="en-US" sz="170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kumimoji="0" lang="en-US" sz="170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l-GR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γ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d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en-US" sz="170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l-GR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γ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kumimoji="0" lang="el-G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Βαθμός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κορεσμού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, 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S</a:t>
                          </a:r>
                          <a:r>
                            <a:rPr kumimoji="0" lang="en-US" sz="17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r</a:t>
                          </a:r>
                          <a:endParaRPr kumimoji="0" lang="en-US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17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kumimoji="0" lang="en-US" sz="17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kumimoji="0" lang="en-US" sz="170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kumimoji="0" lang="en-US" sz="170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V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w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en-US" sz="170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V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v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kumimoji="0" lang="en-US" sz="17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kumimoji="0" lang="en-US" sz="170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kumimoji="0" lang="en-US" sz="170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l-GR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γ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kumimoji="0" lang="en-US" sz="17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en-US" sz="170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l-GR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γ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sub>
                                    </m:sSub>
                                    <m:r>
                                      <a:rPr kumimoji="0" lang="en-US" sz="17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l-G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S</a:t>
                          </a:r>
                          <a:r>
                            <a:rPr kumimoji="0" lang="en-US" sz="1700" u="none" strike="noStrike" cap="none" normalizeH="0" baseline="-2500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r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=1</a:t>
                          </a:r>
                          <a:endParaRPr kumimoji="0" lang="el-G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T="45709" marB="45709" anchor="ctr" horzOverflow="overflow"/>
                    </a:tc>
                  </a:tr>
                  <a:tr h="27457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Ολικό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β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άρος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, P</a:t>
                          </a:r>
                          <a:endParaRPr kumimoji="0" lang="en-US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P=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P</a:t>
                          </a:r>
                          <a:r>
                            <a:rPr kumimoji="0" lang="en-US" sz="17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s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+P</a:t>
                          </a:r>
                          <a:r>
                            <a:rPr kumimoji="0" lang="en-US" sz="17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w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 (P</a:t>
                          </a:r>
                          <a:r>
                            <a:rPr kumimoji="0" lang="en-US" sz="1700" u="none" strike="noStrike" cap="none" normalizeH="0" baseline="-3000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a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~0)</a:t>
                          </a:r>
                          <a:endParaRPr kumimoji="0" lang="en-US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P</a:t>
                          </a:r>
                          <a:r>
                            <a:rPr kumimoji="0" lang="en-US" sz="1700" u="none" strike="noStrike" cap="none" normalizeH="0" baseline="-3000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s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: β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άρος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στερεών</a:t>
                          </a:r>
                          <a:endParaRPr kumimoji="0" lang="en-US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</a:tr>
                  <a:tr h="64237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Περιεκτικότητα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σε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νερό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, W</a:t>
                          </a:r>
                          <a:endParaRPr kumimoji="0" lang="en-US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sz="1700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kumimoji="0" lang="en-US" sz="1700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kumimoji="0" lang="en-US" sz="1700" i="1" u="none" strike="noStrike" cap="none" normalizeH="0" baseline="0" smtClean="0">
                                      <a:ln>
                                        <a:noFill/>
                                      </a:ln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170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70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70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w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en-US" sz="170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70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70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kumimoji="0" lang="en-US" sz="1700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kumimoji="0" lang="en-US" sz="1700" u="none" strike="noStrike" cap="none" normalizeH="0" baseline="0" dirty="0" smtClean="0">
                                  <a:ln>
                                    <a:noFill/>
                                  </a:ln>
                                  <a:effectLst/>
                                  <a:latin typeface="+mn-lt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kumimoji="0" lang="en-US" sz="1700" u="none" strike="noStrike" cap="none" normalizeH="0" baseline="-30000" dirty="0" smtClean="0">
                                  <a:ln>
                                    <a:noFill/>
                                  </a:ln>
                                  <a:effectLst/>
                                  <a:latin typeface="+mn-lt"/>
                                </a:rPr>
                                <m:t>r</m:t>
                              </m:r>
                            </m:oMath>
                          </a14:m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e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700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kumimoji="0" lang="en-US" sz="1700" i="1" u="none" strike="noStrike" cap="none" normalizeH="0" baseline="0" smtClean="0">
                                      <a:ln>
                                        <a:noFill/>
                                      </a:ln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170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l-GR" sz="170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70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w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en-US" sz="170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l-GR" sz="170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70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</a:t>
                          </a:r>
                          <a:endParaRPr kumimoji="0" lang="el-G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sz="1700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kumimoji="0" lang="en-US" sz="1700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e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700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kumimoji="0" lang="en-US" sz="1700" i="1" u="none" strike="noStrike" cap="none" normalizeH="0" baseline="0" smtClean="0">
                                      <a:ln>
                                        <a:noFill/>
                                      </a:ln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170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l-GR" sz="170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70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w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en-US" sz="170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l-GR" sz="170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70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</a:t>
                          </a:r>
                          <a:endParaRPr kumimoji="0" lang="el-G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T="45709" marB="45709" anchor="ctr" horzOverflow="overflow"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Φαινόμενο ειδικό βάρος, γ</a:t>
                          </a:r>
                          <a:endParaRPr kumimoji="0" lang="en-US" sz="17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l-GR" sz="17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  <m:r>
                                  <a:rPr kumimoji="0" lang="en-US" sz="17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kumimoji="0" lang="en-US" sz="170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kumimoji="0" lang="en-US" sz="1700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+mn-lt"/>
                                      </a:rPr>
                                      <m:t>P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kumimoji="0" lang="en-US" sz="17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+mn-lt"/>
                                      </a:rPr>
                                      <m:t>V</m:t>
                                    </m:r>
                                  </m:den>
                                </m:f>
                                <m:r>
                                  <a:rPr kumimoji="0" lang="en-US" sz="17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en-US" sz="170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kumimoji="0" lang="en-US" sz="1700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+mn-lt"/>
                                      </a:rPr>
                                      <m:t>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kumimoji="0" lang="en-US" sz="1700" u="none" strike="noStrike" cap="none" normalizeH="0" baseline="-30000" dirty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+mn-lt"/>
                                      </a:rPr>
                                      <m:t>r</m:t>
                                    </m:r>
                                    <m:sSub>
                                      <m:sSubPr>
                                        <m:ctrlPr>
                                          <a:rPr kumimoji="0" lang="en-US" sz="170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l-GR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γ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w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en-US" sz="170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l-GR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γ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sub>
                                    </m:sSub>
                                    <m:r>
                                      <a:rPr kumimoji="0" lang="en-US" sz="17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(1+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n-US" sz="17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  <m:r>
                                      <a:rPr kumimoji="0" lang="en-US" sz="17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kumimoji="0" lang="en-US" sz="1700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+mn-lt"/>
                                      </a:rPr>
                                      <m:t>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kumimoji="0" lang="en-US" sz="1700" u="none" strike="noStrike" cap="none" normalizeH="0" baseline="-30000" dirty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+mn-lt"/>
                                      </a:rPr>
                                      <m:t>r</m:t>
                                    </m:r>
                                    <m:sSub>
                                      <m:sSubPr>
                                        <m:ctrlPr>
                                          <a:rPr kumimoji="0" lang="en-US" sz="170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l-GR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γ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w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en-US" sz="170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l-GR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γ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kumimoji="0" lang="en-US" sz="17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l-G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l-GR" sz="17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  <m:r>
                                  <a:rPr kumimoji="0" lang="en-US" sz="17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170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7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0" lang="en-US" sz="17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sat</m:t>
                                    </m:r>
                                  </m:sub>
                                </m:sSub>
                                <m:r>
                                  <a:rPr kumimoji="0" lang="en-US" sz="17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en-US" sz="170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kumimoji="0" lang="en-US" sz="17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  <m:r>
                                      <a:rPr kumimoji="0" lang="en-US" sz="17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kumimoji="0" lang="en-US" sz="17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  <m:r>
                                      <a:rPr kumimoji="0" lang="en-US" sz="1700" u="none" strike="noStrike" cap="none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+1/</m:t>
                                    </m:r>
                                    <m:sSub>
                                      <m:sSubPr>
                                        <m:ctrlPr>
                                          <a:rPr kumimoji="0" lang="en-US" sz="170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l-GR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γ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kumimoji="0" lang="el-G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</a:tr>
                  <a:tr h="51809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Φαινόμενο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ειδικό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βάρος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στερεών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συστατικών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, 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γ</a:t>
                          </a:r>
                          <a:r>
                            <a:rPr kumimoji="0" lang="en-US" sz="17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s</a:t>
                          </a:r>
                          <a:endParaRPr kumimoji="0" lang="en-US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700" i="1" u="none" strike="noStrike" cap="none" normalizeH="0" baseline="0" smtClean="0">
                                      <a:ln>
                                        <a:noFill/>
                                      </a:ln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700" u="none" strike="noStrike" cap="none" normalizeH="0" baseline="0" smtClean="0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US" sz="1700" u="none" strike="noStrike" cap="none" normalizeH="0" baseline="0" smtClean="0">
                                      <a:ln>
                                        <a:noFill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1700" i="1" u="none" strike="noStrike" cap="none" normalizeH="0" baseline="0" smtClean="0">
                                      <a:ln>
                                        <a:noFill/>
                                      </a:ln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170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70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70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en-US" sz="170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70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V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70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kumimoji="0" lang="el-G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3431" name="Group 7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02928319"/>
                  </p:ext>
                </p:extLst>
              </p:nvPr>
            </p:nvGraphicFramePr>
            <p:xfrm>
              <a:off x="179512" y="1196752"/>
              <a:ext cx="8712968" cy="5342145"/>
            </p:xfrm>
            <a:graphic>
              <a:graphicData uri="http://schemas.openxmlformats.org/drawingml/2006/table">
                <a:tbl>
                  <a:tblPr>
                    <a:solidFill>
                      <a:schemeClr val="tx2"/>
                    </a:solidFill>
                    <a:tableStyleId>{B301B821-A1FF-4177-AEE7-76D212191A09}</a:tableStyleId>
                  </a:tblPr>
                  <a:tblGrid>
                    <a:gridCol w="3309077"/>
                    <a:gridCol w="2669696"/>
                    <a:gridCol w="2734195"/>
                  </a:tblGrid>
                  <a:tr h="35049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b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Μεγέθη</a:t>
                          </a:r>
                          <a:endParaRPr kumimoji="0" lang="en-US" sz="17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b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Γενικές</a:t>
                          </a:r>
                          <a:r>
                            <a:rPr kumimoji="0" lang="en-US" sz="1700" b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kumimoji="0" lang="en-US" sz="1700" b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συνθήκες</a:t>
                          </a:r>
                          <a:endParaRPr kumimoji="0" lang="en-US" sz="17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b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Συνθήκες</a:t>
                          </a:r>
                          <a:r>
                            <a:rPr kumimoji="0" lang="en-US" sz="1700" b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kumimoji="0" lang="en-US" sz="1700" b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κορεσμού</a:t>
                          </a:r>
                          <a:endParaRPr kumimoji="0" lang="en-US" sz="17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>
                        <a:solidFill>
                          <a:schemeClr val="tx2"/>
                        </a:solidFill>
                      </a:tcPr>
                    </a:tc>
                  </a:tr>
                  <a:tr h="35049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Συνολικός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όγκος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, V</a:t>
                          </a:r>
                          <a:endParaRPr kumimoji="0" lang="en-US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V=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V</a:t>
                          </a:r>
                          <a:r>
                            <a:rPr kumimoji="0" lang="en-US" sz="17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s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+V</a:t>
                          </a:r>
                          <a:r>
                            <a:rPr kumimoji="0" lang="en-US" sz="17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w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+V</a:t>
                          </a:r>
                          <a:r>
                            <a:rPr kumimoji="0" lang="en-US" sz="17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a</a:t>
                          </a:r>
                          <a:endParaRPr kumimoji="0" lang="en-US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V=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V</a:t>
                          </a:r>
                          <a:r>
                            <a:rPr kumimoji="0" lang="en-US" sz="17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s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+V</a:t>
                          </a:r>
                          <a:r>
                            <a:rPr kumimoji="0" lang="en-US" sz="17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w</a:t>
                          </a:r>
                          <a:endParaRPr kumimoji="0" lang="en-US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T="45709" marB="45709" anchor="ctr" horzOverflow="overflow"/>
                    </a:tc>
                  </a:tr>
                  <a:tr h="43427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Όγκος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κενών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, V</a:t>
                          </a:r>
                          <a:r>
                            <a:rPr kumimoji="0" lang="en-US" sz="1700" u="none" strike="noStrike" cap="none" normalizeH="0" baseline="-3000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v</a:t>
                          </a:r>
                          <a:endParaRPr kumimoji="0" lang="en-US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V</a:t>
                          </a:r>
                          <a:r>
                            <a:rPr kumimoji="0" lang="en-US" sz="1700" u="none" strike="noStrike" cap="none" normalizeH="0" baseline="-3000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v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=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V</a:t>
                          </a:r>
                          <a:r>
                            <a:rPr kumimoji="0" lang="en-US" sz="17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w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+V</a:t>
                          </a:r>
                          <a:r>
                            <a:rPr kumimoji="0" lang="en-US" sz="17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a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=V-V</a:t>
                          </a:r>
                          <a:r>
                            <a:rPr kumimoji="0" lang="en-US" sz="1700" u="none" strike="noStrike" cap="none" normalizeH="0" baseline="-3000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s</a:t>
                          </a:r>
                          <a:endParaRPr kumimoji="0" lang="en-US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V</a:t>
                          </a:r>
                          <a:r>
                            <a:rPr kumimoji="0" lang="en-US" sz="17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v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=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V</a:t>
                          </a:r>
                          <a:r>
                            <a:rPr kumimoji="0" lang="en-US" sz="17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w</a:t>
                          </a:r>
                          <a:endParaRPr kumimoji="0" lang="en-US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T="45709" marB="45709" anchor="ctr" horzOverflow="overflow"/>
                    </a:tc>
                  </a:tr>
                  <a:tr h="6200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Δείκτης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πόρων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, e</a:t>
                          </a:r>
                          <a:endParaRPr kumimoji="0" lang="en-US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T="45709" marB="45709" anchor="ctr" horzOverflow="overflow">
                        <a:blipFill rotWithShape="0">
                          <a:blip r:embed="rId2"/>
                          <a:stretch>
                            <a:fillRect l="-125342" t="-185294" r="-102968" b="-59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T="45709" marB="45709" anchor="ctr" horzOverflow="overflow">
                        <a:blipFill rotWithShape="0">
                          <a:blip r:embed="rId2"/>
                          <a:stretch>
                            <a:fillRect l="-219822" t="-185294" r="-445" b="-591176"/>
                          </a:stretch>
                        </a:blipFill>
                      </a:tcPr>
                    </a:tc>
                  </a:tr>
                  <a:tr h="6519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Πορώδες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, n</a:t>
                          </a:r>
                          <a:endParaRPr kumimoji="0" lang="en-US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T="45709" marB="45709" anchor="ctr" horzOverflow="overflow">
                        <a:blipFill rotWithShape="0">
                          <a:blip r:embed="rId2"/>
                          <a:stretch>
                            <a:fillRect l="-125342" t="-271963" r="-102968" b="-463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T="45709" marB="45709" anchor="ctr" horzOverflow="overflow">
                        <a:blipFill rotWithShape="0">
                          <a:blip r:embed="rId2"/>
                          <a:stretch>
                            <a:fillRect l="-219822" t="-271963" r="-445" b="-463551"/>
                          </a:stretch>
                        </a:blipFill>
                      </a:tcPr>
                    </a:tc>
                  </a:tr>
                  <a:tr h="66196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Βαθμός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κορεσμού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, 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S</a:t>
                          </a:r>
                          <a:r>
                            <a:rPr kumimoji="0" lang="en-US" sz="17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r</a:t>
                          </a:r>
                          <a:endParaRPr kumimoji="0" lang="en-US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T="45709" marB="45709" anchor="ctr" horzOverflow="overflow">
                        <a:blipFill rotWithShape="0">
                          <a:blip r:embed="rId2"/>
                          <a:stretch>
                            <a:fillRect l="-125342" t="-365138" r="-102968" b="-3550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S</a:t>
                          </a:r>
                          <a:r>
                            <a:rPr kumimoji="0" lang="en-US" sz="1700" u="none" strike="noStrike" cap="none" normalizeH="0" baseline="-2500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r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=1</a:t>
                          </a:r>
                          <a:endParaRPr kumimoji="0" lang="el-G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T="45709" marB="45709" anchor="ctr" horzOverflow="overflow"/>
                    </a:tc>
                  </a:tr>
                  <a:tr h="35049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Ολικό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β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άρος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, P</a:t>
                          </a:r>
                          <a:endParaRPr kumimoji="0" lang="en-US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P=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P</a:t>
                          </a:r>
                          <a:r>
                            <a:rPr kumimoji="0" lang="en-US" sz="17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s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+P</a:t>
                          </a:r>
                          <a:r>
                            <a:rPr kumimoji="0" lang="en-US" sz="17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w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 (P</a:t>
                          </a:r>
                          <a:r>
                            <a:rPr kumimoji="0" lang="en-US" sz="1700" u="none" strike="noStrike" cap="none" normalizeH="0" baseline="-3000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a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~0)</a:t>
                          </a:r>
                          <a:endParaRPr kumimoji="0" lang="en-US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P</a:t>
                          </a:r>
                          <a:r>
                            <a:rPr kumimoji="0" lang="en-US" sz="1700" u="none" strike="noStrike" cap="none" normalizeH="0" baseline="-3000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s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: β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άρος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στερεών</a:t>
                          </a:r>
                          <a:endParaRPr kumimoji="0" lang="en-US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</a:tr>
                  <a:tr h="64237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Περιεκτικότητα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σε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νερό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, W</a:t>
                          </a:r>
                          <a:endParaRPr kumimoji="0" lang="en-US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T="45709" marB="45709" anchor="ctr" horzOverflow="overflow">
                        <a:blipFill rotWithShape="0">
                          <a:blip r:embed="rId2"/>
                          <a:stretch>
                            <a:fillRect l="-125342" t="-532075" r="-102968" b="-211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T="45709" marB="45709" anchor="ctr" horzOverflow="overflow">
                        <a:blipFill rotWithShape="0">
                          <a:blip r:embed="rId2"/>
                          <a:stretch>
                            <a:fillRect l="-219822" t="-532075" r="-445" b="-211321"/>
                          </a:stretch>
                        </a:blipFill>
                      </a:tcPr>
                    </a:tc>
                  </a:tr>
                  <a:tr h="6704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Φαινόμενο ειδικό βάρος, γ</a:t>
                          </a:r>
                          <a:endParaRPr kumimoji="0" lang="en-US" sz="17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T="45709" marB="45709" anchor="ctr" horzOverflow="overflow">
                        <a:blipFill rotWithShape="0">
                          <a:blip r:embed="rId2"/>
                          <a:stretch>
                            <a:fillRect l="-125342" t="-609091" r="-102968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T="45709" marB="45709" anchor="ctr" horzOverflow="overflow">
                        <a:blipFill rotWithShape="0">
                          <a:blip r:embed="rId2"/>
                          <a:stretch>
                            <a:fillRect l="-219822" t="-609091" r="-445" b="-103636"/>
                          </a:stretch>
                        </a:blipFill>
                      </a:tcPr>
                    </a:tc>
                  </a:tr>
                  <a:tr h="60957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Φαινόμενο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ειδικό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βάρος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στερεών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συστατικών</a:t>
                          </a:r>
                          <a:r>
                            <a:rPr kumimoji="0" lang="en-US" sz="17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, </a:t>
                          </a:r>
                          <a:r>
                            <a:rPr kumimoji="0" lang="en-US" sz="1700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γ</a:t>
                          </a:r>
                          <a:r>
                            <a:rPr kumimoji="0" lang="en-US" sz="1700" u="none" strike="noStrike" cap="none" normalizeH="0" baseline="-30000" dirty="0" err="1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s</a:t>
                          </a:r>
                          <a:endParaRPr kumimoji="0" lang="en-US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 marT="45709" marB="45709" anchor="ctr" horzOverflow="overflow">
                        <a:blipFill rotWithShape="0">
                          <a:blip r:embed="rId2"/>
                          <a:stretch>
                            <a:fillRect l="-125342" t="-780000" r="-102968" b="-1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1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T="45709" marB="45709" anchor="ctr" horzOverflow="overflow"/>
                    </a:tc>
                  </a:tr>
                </a:tbl>
              </a:graphicData>
            </a:graphic>
          </p:graphicFrame>
        </mc:Fallback>
      </mc:AlternateContent>
      <p:sp>
        <p:nvSpPr>
          <p:cNvPr id="7219" name="Rectangle 63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20" name="Rectangle 65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21" name="Rectangle 68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22" name="Rectangle 70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23" name="Rectangle 73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24" name="Rectangle 75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25" name="Rectangle 81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26" name="Rectangle 83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27" name="Rectangle 86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28" name="Rectangle 88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29" name="Rectangle 91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30" name="Rectangle 277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31" name="Rectangle 279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32" name="Rectangle 282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33" name="Rectangle 284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34" name="Rectangle 287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35" name="Rectangle 289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36" name="Rectangle 295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37" name="Rectangle 297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38" name="Rectangle 300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39" name="Rectangle 302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40" name="Rectangle 305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50" name="Rectangle 490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51" name="Rectangle 492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52" name="Rectangle 495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53" name="Rectangle 497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54" name="Rectangle 500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55" name="Rectangle 502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56" name="Rectangle 508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57" name="Rectangle 510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58" name="Rectangle 513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59" name="Rectangle 515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7260" name="Rectangle 518"/>
          <p:cNvSpPr>
            <a:spLocks noChangeArrowheads="1"/>
          </p:cNvSpPr>
          <p:nvPr/>
        </p:nvSpPr>
        <p:spPr bwMode="auto">
          <a:xfrm>
            <a:off x="1576388" y="10963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7010400" y="6471724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478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Έδαφος &amp; εδαφική υγρασία</a:t>
            </a:r>
            <a:br>
              <a:rPr lang="el-GR" dirty="0"/>
            </a:br>
            <a:r>
              <a:rPr lang="el-GR" sz="3200" dirty="0"/>
              <a:t>πιθανές περιεκτικότητες σε </a:t>
            </a:r>
            <a:r>
              <a:rPr lang="el-GR" sz="3200" dirty="0" smtClean="0"/>
              <a:t>νερό</a:t>
            </a:r>
            <a:endParaRPr lang="el-GR" sz="32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7077" y="1922790"/>
            <a:ext cx="1960562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44264" y="1922790"/>
            <a:ext cx="1946275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3052" y="1922790"/>
            <a:ext cx="19573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23528" y="4337484"/>
            <a:ext cx="2232248" cy="126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0800" rIns="18000" bIns="10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Κορεσμένο (με νερό) </a:t>
            </a:r>
            <a:r>
              <a:rPr lang="el-GR" altLang="el-GR" sz="1800" dirty="0" smtClean="0">
                <a:latin typeface="+mn-lt"/>
              </a:rPr>
              <a:t>έδαφος</a:t>
            </a:r>
            <a:r>
              <a:rPr lang="en-US" altLang="el-GR" sz="1800" dirty="0" smtClean="0">
                <a:latin typeface="+mn-lt"/>
              </a:rPr>
              <a:t> =</a:t>
            </a:r>
            <a:endParaRPr lang="el-GR" altLang="el-GR" sz="1800" dirty="0">
              <a:latin typeface="+mn-lt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Στερεό + </a:t>
            </a:r>
            <a:r>
              <a:rPr lang="el-GR" altLang="el-GR" sz="1800" dirty="0" smtClean="0">
                <a:latin typeface="+mn-lt"/>
              </a:rPr>
              <a:t>νερό βαρύτητας</a:t>
            </a:r>
            <a:endParaRPr lang="el-GR" altLang="el-GR" sz="1800" dirty="0">
              <a:latin typeface="+mn-lt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444208" y="4337484"/>
            <a:ext cx="2304255" cy="168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0800" rIns="18000" bIns="10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dirty="0" smtClean="0">
                <a:latin typeface="+mn-lt"/>
              </a:rPr>
              <a:t>«Στεγνό</a:t>
            </a:r>
            <a:r>
              <a:rPr lang="el-GR" altLang="el-GR" sz="1800" dirty="0">
                <a:latin typeface="+mn-lt"/>
              </a:rPr>
              <a:t>» </a:t>
            </a:r>
            <a:r>
              <a:rPr lang="el-GR" altLang="el-GR" sz="1800" dirty="0" smtClean="0">
                <a:latin typeface="+mn-lt"/>
              </a:rPr>
              <a:t>έδαφος</a:t>
            </a:r>
            <a:r>
              <a:rPr lang="en-US" altLang="el-GR" sz="1800" dirty="0" smtClean="0">
                <a:latin typeface="+mn-lt"/>
              </a:rPr>
              <a:t>=</a:t>
            </a:r>
            <a:endParaRPr lang="el-GR" altLang="el-GR" sz="1800" dirty="0">
              <a:latin typeface="+mn-lt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Στερεό + αέρας + </a:t>
            </a:r>
            <a:r>
              <a:rPr lang="el-GR" altLang="el-GR" sz="1800" dirty="0" smtClean="0">
                <a:latin typeface="+mn-lt"/>
              </a:rPr>
              <a:t>υγροσκοπικό νερό  </a:t>
            </a:r>
            <a:endParaRPr lang="el-GR" altLang="el-GR" sz="1800" dirty="0">
              <a:latin typeface="+mn-lt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Ξηρότητα στον αέρα (</a:t>
            </a:r>
            <a:r>
              <a:rPr lang="en-US" altLang="el-GR" sz="1800" dirty="0">
                <a:latin typeface="+mn-lt"/>
              </a:rPr>
              <a:t>air-dry)</a:t>
            </a:r>
            <a:endParaRPr lang="el-GR" altLang="el-GR" sz="1800" dirty="0">
              <a:latin typeface="+mn-lt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203848" y="4337484"/>
            <a:ext cx="2376264" cy="99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0800" rIns="18000" bIns="10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Α</a:t>
            </a:r>
            <a:r>
              <a:rPr lang="el-GR" altLang="el-GR" sz="1800" dirty="0" smtClean="0">
                <a:latin typeface="+mn-lt"/>
              </a:rPr>
              <a:t>κόρεστο </a:t>
            </a:r>
            <a:r>
              <a:rPr lang="el-GR" altLang="el-GR" sz="1800" dirty="0" smtClean="0">
                <a:latin typeface="+mn-lt"/>
              </a:rPr>
              <a:t>έδαφος</a:t>
            </a:r>
            <a:r>
              <a:rPr lang="en-US" altLang="el-GR" sz="1800" dirty="0" smtClean="0">
                <a:latin typeface="+mn-lt"/>
              </a:rPr>
              <a:t> =</a:t>
            </a:r>
            <a:endParaRPr lang="el-GR" altLang="el-GR" sz="1800" dirty="0">
              <a:latin typeface="+mn-lt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Στερεό + </a:t>
            </a:r>
            <a:r>
              <a:rPr lang="el-GR" altLang="el-GR" sz="1800" dirty="0" smtClean="0">
                <a:latin typeface="+mn-lt"/>
              </a:rPr>
              <a:t>τριχοειδές νερό</a:t>
            </a:r>
            <a:r>
              <a:rPr lang="en-US" altLang="el-GR" sz="1800" dirty="0" smtClean="0">
                <a:latin typeface="+mn-lt"/>
              </a:rPr>
              <a:t> </a:t>
            </a:r>
            <a:r>
              <a:rPr lang="el-GR" altLang="el-GR" sz="1800" dirty="0" smtClean="0">
                <a:latin typeface="+mn-lt"/>
              </a:rPr>
              <a:t>+ </a:t>
            </a:r>
            <a:r>
              <a:rPr lang="el-GR" altLang="el-GR" sz="1800" dirty="0">
                <a:latin typeface="+mn-lt"/>
              </a:rPr>
              <a:t>αέρας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3990943" y="5733256"/>
            <a:ext cx="6267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>
                <a:latin typeface="+mn-lt"/>
                <a:hlinkClick r:id="rId5"/>
              </a:rPr>
              <a:t>fao.org</a:t>
            </a:r>
            <a:endParaRPr 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2538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Έδαφος &amp; εδαφική υγρασία </a:t>
            </a:r>
            <a:r>
              <a:rPr lang="el-GR" altLang="el-GR" sz="3200" b="0" dirty="0" smtClean="0"/>
              <a:t>1/2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4206"/>
            <a:ext cx="8229600" cy="5399129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altLang="el-GR" sz="2200" dirty="0" smtClean="0"/>
              <a:t>{Έδαφος </a:t>
            </a:r>
            <a:r>
              <a:rPr lang="en-US" altLang="el-GR" sz="2200" dirty="0" smtClean="0"/>
              <a:t>+</a:t>
            </a:r>
            <a:r>
              <a:rPr lang="el-GR" altLang="el-GR" sz="2200" dirty="0" smtClean="0"/>
              <a:t> νερό</a:t>
            </a:r>
            <a:r>
              <a:rPr lang="en-US" altLang="el-GR" sz="2200" dirty="0" smtClean="0"/>
              <a:t> (S)</a:t>
            </a:r>
            <a:r>
              <a:rPr lang="el-GR" altLang="el-GR" sz="2200" dirty="0" smtClean="0"/>
              <a:t>}  =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altLang="el-GR" sz="2200" dirty="0" smtClean="0"/>
              <a:t>=  {Νερό βαρύτητας} + {τριχοειδές νερό}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altLang="el-GR" sz="2200" dirty="0" smtClean="0"/>
              <a:t>   + {υγροσκοπικό νερό} + </a:t>
            </a:r>
            <a:r>
              <a:rPr lang="el-GR" altLang="el-GR" sz="2200" dirty="0" smtClean="0"/>
              <a:t>{</a:t>
            </a:r>
            <a:r>
              <a:rPr lang="el-GR" altLang="el-GR" sz="2200" dirty="0" smtClean="0"/>
              <a:t>ξηρό έδαφος}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altLang="el-GR" sz="2200" dirty="0" smtClean="0"/>
              <a:t>{Νερό διαθέσιμο στις καλλιέργειες} =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altLang="el-GR" sz="2200" dirty="0" smtClean="0"/>
              <a:t>=</a:t>
            </a:r>
            <a:r>
              <a:rPr lang="en-US" altLang="el-GR" sz="2200" dirty="0" smtClean="0"/>
              <a:t> {</a:t>
            </a:r>
            <a:r>
              <a:rPr lang="el-GR" altLang="el-GR" sz="2200" dirty="0" smtClean="0"/>
              <a:t>νερό βαρύτητας</a:t>
            </a:r>
            <a:r>
              <a:rPr lang="en-US" altLang="el-GR" sz="2200" dirty="0" smtClean="0"/>
              <a:t>}</a:t>
            </a:r>
            <a:r>
              <a:rPr lang="el-GR" altLang="el-GR" sz="2200" dirty="0" smtClean="0"/>
              <a:t> + </a:t>
            </a:r>
            <a:r>
              <a:rPr lang="en-US" altLang="el-GR" sz="2200" dirty="0" smtClean="0"/>
              <a:t>{</a:t>
            </a:r>
            <a:r>
              <a:rPr lang="el-GR" altLang="el-GR" sz="2200" dirty="0" smtClean="0"/>
              <a:t>τριχοειδές νερό</a:t>
            </a:r>
            <a:r>
              <a:rPr lang="en-US" altLang="el-GR" sz="2200" dirty="0" smtClean="0"/>
              <a:t>}</a:t>
            </a:r>
            <a:r>
              <a:rPr lang="el-GR" altLang="el-GR" sz="2200" dirty="0" smtClean="0"/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altLang="el-GR" sz="2200" b="1" dirty="0" smtClean="0"/>
              <a:t>Υδατοϊκανότητα εδάφους</a:t>
            </a:r>
            <a:r>
              <a:rPr lang="el-GR" altLang="el-GR" sz="2200" dirty="0" smtClean="0"/>
              <a:t> </a:t>
            </a:r>
            <a:r>
              <a:rPr lang="en-US" altLang="el-GR" sz="2200" dirty="0" smtClean="0"/>
              <a:t>(field capacity-FC)</a:t>
            </a:r>
            <a:r>
              <a:rPr lang="el-GR" altLang="el-GR" sz="2200" dirty="0" smtClean="0"/>
              <a:t>: όριο εδαφικής υγρασίας κάτω από το οποίο δεν υφίσταται κίνηση νερού στο έδαφος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altLang="el-GR" sz="2200" b="1" dirty="0" smtClean="0"/>
              <a:t>Σημείο μόνιμης μαράνσεως</a:t>
            </a:r>
            <a:r>
              <a:rPr lang="en-US" altLang="el-GR" sz="2200" dirty="0" smtClean="0"/>
              <a:t> (PWP- permanent wilting point)</a:t>
            </a:r>
            <a:r>
              <a:rPr lang="el-GR" altLang="el-GR" sz="2200" dirty="0" smtClean="0"/>
              <a:t>: κάτω όριο της χρήσιμης για την ανάπτυξη των φυτών υγρασίας (πιο κάτω είναι το </a:t>
            </a:r>
            <a:r>
              <a:rPr lang="el-GR" altLang="el-GR" sz="2200" b="1" dirty="0" smtClean="0"/>
              <a:t>έσχατο σημείο μαράνσεως</a:t>
            </a:r>
            <a:r>
              <a:rPr lang="el-GR" altLang="el-GR" sz="2200" dirty="0" smtClean="0"/>
              <a:t>)</a:t>
            </a:r>
            <a:endParaRPr lang="en-US" altLang="el-GR" sz="2200" dirty="0" smtClean="0"/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l-GR" sz="2200" b="1" dirty="0" smtClean="0"/>
              <a:t>S  </a:t>
            </a:r>
            <a:r>
              <a:rPr lang="en-US" altLang="el-GR" sz="2200" dirty="0" smtClean="0"/>
              <a:t>: saturation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l-GR" sz="2200" b="1" dirty="0" smtClean="0"/>
              <a:t>AD</a:t>
            </a:r>
            <a:r>
              <a:rPr lang="en-US" altLang="el-GR" sz="2200" dirty="0" smtClean="0"/>
              <a:t>: air dry</a:t>
            </a:r>
            <a:r>
              <a:rPr lang="el-GR" altLang="el-GR" sz="2200" dirty="0" smtClean="0"/>
              <a:t> </a:t>
            </a:r>
            <a:endParaRPr lang="en-US" altLang="el-GR" sz="2200" dirty="0" smtClean="0"/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l-GR" sz="2200" b="1" dirty="0" smtClean="0"/>
              <a:t>OD</a:t>
            </a:r>
            <a:r>
              <a:rPr lang="en-US" altLang="el-GR" sz="2200" dirty="0" smtClean="0"/>
              <a:t>: oven dry</a:t>
            </a:r>
            <a:endParaRPr lang="el-GR" altLang="el-GR" sz="22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8049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Έδαφος &amp; εδαφική υγρασία </a:t>
            </a:r>
            <a:r>
              <a:rPr lang="el-GR" altLang="el-GR" sz="3200" b="0" dirty="0" smtClean="0"/>
              <a:t>2/2</a:t>
            </a: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281812" y="963690"/>
            <a:ext cx="6746341" cy="5775160"/>
            <a:chOff x="2276" y="1580"/>
            <a:chExt cx="6951" cy="6882"/>
          </a:xfrm>
        </p:grpSpPr>
        <p:sp>
          <p:nvSpPr>
            <p:cNvPr id="6" name="Freeform 47"/>
            <p:cNvSpPr>
              <a:spLocks/>
            </p:cNvSpPr>
            <p:nvPr/>
          </p:nvSpPr>
          <p:spPr bwMode="auto">
            <a:xfrm flipV="1">
              <a:off x="3050" y="2144"/>
              <a:ext cx="4368" cy="5526"/>
            </a:xfrm>
            <a:custGeom>
              <a:avLst/>
              <a:gdLst>
                <a:gd name="T0" fmla="*/ 0 w 3708"/>
                <a:gd name="T1" fmla="*/ 0 h 5340"/>
                <a:gd name="T2" fmla="*/ 355 w 3708"/>
                <a:gd name="T3" fmla="*/ 1348 h 5340"/>
                <a:gd name="T4" fmla="*/ 832 w 3708"/>
                <a:gd name="T5" fmla="*/ 2280 h 5340"/>
                <a:gd name="T6" fmla="*/ 1661 w 3708"/>
                <a:gd name="T7" fmla="*/ 3198 h 5340"/>
                <a:gd name="T8" fmla="*/ 4368 w 3708"/>
                <a:gd name="T9" fmla="*/ 5526 h 5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08"/>
                <a:gd name="T16" fmla="*/ 0 h 5340"/>
                <a:gd name="T17" fmla="*/ 3708 w 3708"/>
                <a:gd name="T18" fmla="*/ 5340 h 5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08" h="5340">
                  <a:moveTo>
                    <a:pt x="0" y="0"/>
                  </a:moveTo>
                  <a:cubicBezTo>
                    <a:pt x="50" y="217"/>
                    <a:pt x="183" y="936"/>
                    <a:pt x="301" y="1303"/>
                  </a:cubicBezTo>
                  <a:cubicBezTo>
                    <a:pt x="419" y="1670"/>
                    <a:pt x="521" y="1905"/>
                    <a:pt x="706" y="2203"/>
                  </a:cubicBezTo>
                  <a:cubicBezTo>
                    <a:pt x="891" y="2501"/>
                    <a:pt x="910" y="2567"/>
                    <a:pt x="1410" y="3090"/>
                  </a:cubicBezTo>
                  <a:cubicBezTo>
                    <a:pt x="1910" y="3613"/>
                    <a:pt x="2824" y="4502"/>
                    <a:pt x="3708" y="5340"/>
                  </a:cubicBezTo>
                </a:path>
              </a:pathLst>
            </a:custGeom>
            <a:noFill/>
            <a:ln w="1905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sz="1200">
                <a:latin typeface="+mn-lt"/>
              </a:endParaRPr>
            </a:p>
          </p:txBody>
        </p:sp>
        <p:sp>
          <p:nvSpPr>
            <p:cNvPr id="7" name="Text Box 48"/>
            <p:cNvSpPr txBox="1">
              <a:spLocks noChangeArrowheads="1"/>
            </p:cNvSpPr>
            <p:nvPr/>
          </p:nvSpPr>
          <p:spPr bwMode="auto">
            <a:xfrm>
              <a:off x="7761" y="2030"/>
              <a:ext cx="1260" cy="3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0">
                  <a:latin typeface="+mn-lt"/>
                </a:rPr>
                <a:t>Κορεσμός, S</a:t>
              </a:r>
              <a:r>
                <a:rPr lang="el-GR" altLang="el-GR" sz="1600" b="0" baseline="-25000">
                  <a:latin typeface="+mn-lt"/>
                </a:rPr>
                <a:t>r</a:t>
              </a:r>
              <a:r>
                <a:rPr lang="el-GR" altLang="el-GR" sz="1600" b="0">
                  <a:latin typeface="+mn-lt"/>
                </a:rPr>
                <a:t>=1</a:t>
              </a:r>
              <a:endParaRPr lang="el-GR" altLang="el-GR" sz="1600">
                <a:latin typeface="+mn-lt"/>
              </a:endParaRPr>
            </a:p>
          </p:txBody>
        </p:sp>
        <p:sp>
          <p:nvSpPr>
            <p:cNvPr id="8" name="Text Box 49"/>
            <p:cNvSpPr txBox="1">
              <a:spLocks noChangeArrowheads="1"/>
            </p:cNvSpPr>
            <p:nvPr/>
          </p:nvSpPr>
          <p:spPr bwMode="auto">
            <a:xfrm>
              <a:off x="4262" y="8138"/>
              <a:ext cx="2700" cy="3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200" b="0">
                  <a:latin typeface="+mn-lt"/>
                </a:rPr>
                <a:t>Εδαφική Υγρασία, θ</a:t>
              </a:r>
              <a:r>
                <a:rPr lang="el-GR" altLang="el-GR" sz="1200" b="0" baseline="-25000">
                  <a:latin typeface="+mn-lt"/>
                </a:rPr>
                <a:t>m</a:t>
              </a:r>
              <a:r>
                <a:rPr lang="el-GR" altLang="el-GR" sz="1200" b="0">
                  <a:latin typeface="+mn-lt"/>
                </a:rPr>
                <a:t>(%)</a:t>
              </a:r>
              <a:endParaRPr lang="el-GR" altLang="el-GR" sz="1200">
                <a:latin typeface="+mn-lt"/>
              </a:endParaRPr>
            </a:p>
          </p:txBody>
        </p:sp>
        <p:sp>
          <p:nvSpPr>
            <p:cNvPr id="9" name="Text Box 50"/>
            <p:cNvSpPr txBox="1">
              <a:spLocks noChangeArrowheads="1"/>
            </p:cNvSpPr>
            <p:nvPr/>
          </p:nvSpPr>
          <p:spPr bwMode="auto">
            <a:xfrm>
              <a:off x="7727" y="3080"/>
              <a:ext cx="150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0" dirty="0">
                  <a:latin typeface="+mn-lt"/>
                </a:rPr>
                <a:t>Υδατοϊκανότητα</a:t>
              </a:r>
              <a:endParaRPr lang="el-GR" altLang="el-GR" sz="1600" dirty="0">
                <a:latin typeface="+mn-lt"/>
              </a:endParaRPr>
            </a:p>
          </p:txBody>
        </p:sp>
        <p:sp>
          <p:nvSpPr>
            <p:cNvPr id="10" name="Text Box 51"/>
            <p:cNvSpPr txBox="1">
              <a:spLocks noChangeArrowheads="1"/>
            </p:cNvSpPr>
            <p:nvPr/>
          </p:nvSpPr>
          <p:spPr bwMode="auto">
            <a:xfrm>
              <a:off x="7919" y="5036"/>
              <a:ext cx="945" cy="7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0">
                  <a:latin typeface="+mn-lt"/>
                </a:rPr>
                <a:t>Σημείο μόνιμης μάρανσης</a:t>
              </a:r>
              <a:endParaRPr lang="el-GR" altLang="el-GR" sz="1600">
                <a:latin typeface="+mn-lt"/>
              </a:endParaRPr>
            </a:p>
          </p:txBody>
        </p:sp>
        <p:sp>
          <p:nvSpPr>
            <p:cNvPr id="11" name="Text Box 52"/>
            <p:cNvSpPr txBox="1">
              <a:spLocks noChangeArrowheads="1"/>
            </p:cNvSpPr>
            <p:nvPr/>
          </p:nvSpPr>
          <p:spPr bwMode="auto">
            <a:xfrm>
              <a:off x="7811" y="7382"/>
              <a:ext cx="1161" cy="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0">
                  <a:latin typeface="+mn-lt"/>
                </a:rPr>
                <a:t>Απόλυτη ξηρότητα, S</a:t>
              </a:r>
              <a:r>
                <a:rPr lang="el-GR" altLang="el-GR" sz="1600" b="0" baseline="-25000">
                  <a:latin typeface="+mn-lt"/>
                </a:rPr>
                <a:t>r</a:t>
              </a:r>
              <a:r>
                <a:rPr lang="el-GR" altLang="el-GR" sz="1600" b="0">
                  <a:latin typeface="+mn-lt"/>
                </a:rPr>
                <a:t>=0</a:t>
              </a:r>
              <a:endParaRPr lang="el-GR" altLang="el-GR" sz="1600">
                <a:latin typeface="+mn-lt"/>
              </a:endParaRPr>
            </a:p>
          </p:txBody>
        </p:sp>
        <p:sp>
          <p:nvSpPr>
            <p:cNvPr id="12" name="Text Box 53"/>
            <p:cNvSpPr txBox="1">
              <a:spLocks noChangeArrowheads="1"/>
            </p:cNvSpPr>
            <p:nvPr/>
          </p:nvSpPr>
          <p:spPr bwMode="auto">
            <a:xfrm>
              <a:off x="7913" y="6290"/>
              <a:ext cx="957" cy="4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0">
                  <a:latin typeface="+mn-lt"/>
                </a:rPr>
                <a:t>Ξηρότητα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0">
                  <a:latin typeface="+mn-lt"/>
                </a:rPr>
                <a:t>στον αέρα</a:t>
              </a:r>
              <a:endParaRPr lang="el-GR" altLang="el-GR" sz="1600">
                <a:latin typeface="+mn-lt"/>
              </a:endParaRPr>
            </a:p>
          </p:txBody>
        </p:sp>
        <p:sp>
          <p:nvSpPr>
            <p:cNvPr id="13" name="Text Box 54"/>
            <p:cNvSpPr txBox="1">
              <a:spLocks noChangeArrowheads="1"/>
            </p:cNvSpPr>
            <p:nvPr/>
          </p:nvSpPr>
          <p:spPr bwMode="auto">
            <a:xfrm>
              <a:off x="2276" y="1580"/>
              <a:ext cx="4977" cy="3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0" dirty="0">
                  <a:latin typeface="+mn-lt"/>
                </a:rPr>
                <a:t>Χαρακτηριστικά σημεία εδαφικής υγρασίας</a:t>
              </a:r>
              <a:endParaRPr lang="el-GR" altLang="el-GR" sz="1600" dirty="0">
                <a:latin typeface="+mn-lt"/>
              </a:endParaRPr>
            </a:p>
          </p:txBody>
        </p:sp>
        <p:sp>
          <p:nvSpPr>
            <p:cNvPr id="14" name="Text Box 55"/>
            <p:cNvSpPr txBox="1">
              <a:spLocks noChangeArrowheads="1"/>
            </p:cNvSpPr>
            <p:nvPr/>
          </p:nvSpPr>
          <p:spPr bwMode="auto">
            <a:xfrm>
              <a:off x="2402" y="2030"/>
              <a:ext cx="468" cy="59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0" dirty="0">
                  <a:latin typeface="+mn-lt"/>
                </a:rPr>
                <a:t>S</a:t>
              </a:r>
              <a:r>
                <a:rPr lang="el-GR" altLang="el-GR" sz="1800" b="0" baseline="-25000" dirty="0">
                  <a:latin typeface="+mn-lt"/>
                </a:rPr>
                <a:t>r</a:t>
              </a:r>
              <a:r>
                <a:rPr lang="el-GR" altLang="el-GR" sz="1800" b="0" dirty="0">
                  <a:latin typeface="+mn-lt"/>
                </a:rPr>
                <a:t>=1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1800" b="0" dirty="0"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1800" b="0" dirty="0"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0" dirty="0">
                  <a:latin typeface="+mn-lt"/>
                </a:rPr>
                <a:t>FC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1800" b="0" dirty="0"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1800" b="0" dirty="0"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1800" b="0" dirty="0"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1800" b="0" dirty="0"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1800" b="0" dirty="0"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1800" b="0" dirty="0"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0" dirty="0">
                  <a:latin typeface="+mn-lt"/>
                </a:rPr>
                <a:t>PWP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1800" b="0" dirty="0"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1800" b="0" dirty="0"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0" dirty="0" smtClean="0">
                  <a:latin typeface="+mn-lt"/>
                </a:rPr>
                <a:t>AD</a:t>
              </a:r>
              <a:endParaRPr lang="el-GR" altLang="el-GR" sz="1800" b="0" dirty="0"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1800" b="0" dirty="0"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1800" b="0" dirty="0"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1800" b="0" dirty="0" smtClean="0"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0" dirty="0" smtClean="0">
                  <a:latin typeface="+mn-lt"/>
                </a:rPr>
                <a:t>OD</a:t>
              </a:r>
              <a:endParaRPr lang="el-GR" altLang="el-GR" sz="1800" dirty="0">
                <a:latin typeface="+mn-lt"/>
              </a:endParaRPr>
            </a:p>
          </p:txBody>
        </p:sp>
        <p:sp>
          <p:nvSpPr>
            <p:cNvPr id="15" name="Text Box 56"/>
            <p:cNvSpPr txBox="1">
              <a:spLocks noChangeArrowheads="1"/>
            </p:cNvSpPr>
            <p:nvPr/>
          </p:nvSpPr>
          <p:spPr bwMode="auto">
            <a:xfrm>
              <a:off x="3056" y="7820"/>
              <a:ext cx="4182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0" dirty="0">
                  <a:latin typeface="+mn-lt"/>
                </a:rPr>
                <a:t>0       </a:t>
              </a:r>
              <a:r>
                <a:rPr lang="el-GR" altLang="el-GR" sz="1600" b="0" dirty="0" smtClean="0">
                  <a:latin typeface="+mn-lt"/>
                </a:rPr>
                <a:t>     </a:t>
              </a:r>
              <a:r>
                <a:rPr lang="el-GR" altLang="el-GR" sz="1600" b="0" dirty="0">
                  <a:latin typeface="+mn-lt"/>
                </a:rPr>
                <a:t>10      </a:t>
              </a:r>
              <a:r>
                <a:rPr lang="el-GR" altLang="el-GR" sz="1600" b="0" dirty="0" smtClean="0">
                  <a:latin typeface="+mn-lt"/>
                </a:rPr>
                <a:t>        20              </a:t>
              </a:r>
              <a:r>
                <a:rPr lang="el-GR" altLang="el-GR" sz="1600" b="0" dirty="0">
                  <a:latin typeface="+mn-lt"/>
                </a:rPr>
                <a:t>30    </a:t>
              </a:r>
              <a:r>
                <a:rPr lang="el-GR" altLang="el-GR" sz="1600" b="0" dirty="0" smtClean="0">
                  <a:latin typeface="+mn-lt"/>
                </a:rPr>
                <a:t>          </a:t>
              </a:r>
              <a:r>
                <a:rPr lang="el-GR" altLang="el-GR" sz="1600" b="0" dirty="0">
                  <a:latin typeface="+mn-lt"/>
                </a:rPr>
                <a:t>40</a:t>
              </a:r>
              <a:endParaRPr lang="el-GR" altLang="el-GR" sz="1600" dirty="0">
                <a:latin typeface="+mn-lt"/>
              </a:endParaRPr>
            </a:p>
          </p:txBody>
        </p:sp>
        <p:sp>
          <p:nvSpPr>
            <p:cNvPr id="16" name="Freeform 57"/>
            <p:cNvSpPr>
              <a:spLocks/>
            </p:cNvSpPr>
            <p:nvPr/>
          </p:nvSpPr>
          <p:spPr bwMode="auto">
            <a:xfrm flipV="1">
              <a:off x="3044" y="2120"/>
              <a:ext cx="3246" cy="5526"/>
            </a:xfrm>
            <a:custGeom>
              <a:avLst/>
              <a:gdLst>
                <a:gd name="T0" fmla="*/ 0 w 3708"/>
                <a:gd name="T1" fmla="*/ 0 h 5340"/>
                <a:gd name="T2" fmla="*/ 263 w 3708"/>
                <a:gd name="T3" fmla="*/ 1348 h 5340"/>
                <a:gd name="T4" fmla="*/ 618 w 3708"/>
                <a:gd name="T5" fmla="*/ 2280 h 5340"/>
                <a:gd name="T6" fmla="*/ 1234 w 3708"/>
                <a:gd name="T7" fmla="*/ 3198 h 5340"/>
                <a:gd name="T8" fmla="*/ 3246 w 3708"/>
                <a:gd name="T9" fmla="*/ 5526 h 5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08"/>
                <a:gd name="T16" fmla="*/ 0 h 5340"/>
                <a:gd name="T17" fmla="*/ 3708 w 3708"/>
                <a:gd name="T18" fmla="*/ 5340 h 5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08" h="5340">
                  <a:moveTo>
                    <a:pt x="0" y="0"/>
                  </a:moveTo>
                  <a:cubicBezTo>
                    <a:pt x="50" y="217"/>
                    <a:pt x="183" y="936"/>
                    <a:pt x="301" y="1303"/>
                  </a:cubicBezTo>
                  <a:cubicBezTo>
                    <a:pt x="419" y="1670"/>
                    <a:pt x="521" y="1905"/>
                    <a:pt x="706" y="2203"/>
                  </a:cubicBezTo>
                  <a:cubicBezTo>
                    <a:pt x="891" y="2501"/>
                    <a:pt x="910" y="2567"/>
                    <a:pt x="1410" y="3090"/>
                  </a:cubicBezTo>
                  <a:cubicBezTo>
                    <a:pt x="1910" y="3613"/>
                    <a:pt x="2824" y="4502"/>
                    <a:pt x="3708" y="5340"/>
                  </a:cubicBezTo>
                </a:path>
              </a:pathLst>
            </a:custGeom>
            <a:noFill/>
            <a:ln w="1905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sz="1200">
                <a:latin typeface="+mn-lt"/>
              </a:endParaRPr>
            </a:p>
          </p:txBody>
        </p:sp>
        <p:sp>
          <p:nvSpPr>
            <p:cNvPr id="17" name="Line 58"/>
            <p:cNvSpPr>
              <a:spLocks noChangeShapeType="1"/>
            </p:cNvSpPr>
            <p:nvPr/>
          </p:nvSpPr>
          <p:spPr bwMode="auto">
            <a:xfrm>
              <a:off x="3044" y="5384"/>
              <a:ext cx="4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200">
                <a:latin typeface="+mn-lt"/>
              </a:endParaRPr>
            </a:p>
          </p:txBody>
        </p:sp>
        <p:sp>
          <p:nvSpPr>
            <p:cNvPr id="18" name="Line 59"/>
            <p:cNvSpPr>
              <a:spLocks noChangeShapeType="1"/>
            </p:cNvSpPr>
            <p:nvPr/>
          </p:nvSpPr>
          <p:spPr bwMode="auto">
            <a:xfrm>
              <a:off x="3044" y="6542"/>
              <a:ext cx="4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200">
                <a:latin typeface="+mn-lt"/>
              </a:endParaRPr>
            </a:p>
          </p:txBody>
        </p:sp>
        <p:sp>
          <p:nvSpPr>
            <p:cNvPr id="19" name="Line 60"/>
            <p:cNvSpPr>
              <a:spLocks noChangeShapeType="1"/>
            </p:cNvSpPr>
            <p:nvPr/>
          </p:nvSpPr>
          <p:spPr bwMode="auto">
            <a:xfrm>
              <a:off x="3044" y="3230"/>
              <a:ext cx="4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200">
                <a:latin typeface="+mn-lt"/>
              </a:endParaRPr>
            </a:p>
          </p:txBody>
        </p:sp>
        <p:sp>
          <p:nvSpPr>
            <p:cNvPr id="20" name="Line 61"/>
            <p:cNvSpPr>
              <a:spLocks noChangeShapeType="1"/>
            </p:cNvSpPr>
            <p:nvPr/>
          </p:nvSpPr>
          <p:spPr bwMode="auto">
            <a:xfrm>
              <a:off x="3044" y="2144"/>
              <a:ext cx="4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200">
                <a:latin typeface="+mn-lt"/>
              </a:endParaRPr>
            </a:p>
          </p:txBody>
        </p:sp>
        <p:sp>
          <p:nvSpPr>
            <p:cNvPr id="21" name="Line 62"/>
            <p:cNvSpPr>
              <a:spLocks noChangeShapeType="1"/>
            </p:cNvSpPr>
            <p:nvPr/>
          </p:nvSpPr>
          <p:spPr bwMode="auto">
            <a:xfrm>
              <a:off x="3044" y="2150"/>
              <a:ext cx="0" cy="54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200">
                <a:latin typeface="+mn-lt"/>
              </a:endParaRPr>
            </a:p>
          </p:txBody>
        </p:sp>
        <p:sp>
          <p:nvSpPr>
            <p:cNvPr id="22" name="Line 63"/>
            <p:cNvSpPr>
              <a:spLocks noChangeShapeType="1"/>
            </p:cNvSpPr>
            <p:nvPr/>
          </p:nvSpPr>
          <p:spPr bwMode="auto">
            <a:xfrm>
              <a:off x="3044" y="7646"/>
              <a:ext cx="4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200">
                <a:latin typeface="+mn-lt"/>
              </a:endParaRPr>
            </a:p>
          </p:txBody>
        </p:sp>
        <p:sp>
          <p:nvSpPr>
            <p:cNvPr id="23" name="Line 64"/>
            <p:cNvSpPr>
              <a:spLocks noChangeShapeType="1"/>
            </p:cNvSpPr>
            <p:nvPr/>
          </p:nvSpPr>
          <p:spPr bwMode="auto">
            <a:xfrm flipH="1">
              <a:off x="4364" y="2144"/>
              <a:ext cx="0" cy="10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lg" len="lg"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200">
                <a:latin typeface="+mn-lt"/>
              </a:endParaRP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3158" y="2368"/>
              <a:ext cx="2295" cy="6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0" dirty="0">
                  <a:latin typeface="+mn-lt"/>
                </a:rPr>
                <a:t>Μη χρησιμοποιούμενο νερό</a:t>
              </a:r>
              <a:endParaRPr lang="el-GR" altLang="el-GR" sz="1600" dirty="0">
                <a:latin typeface="+mn-lt"/>
              </a:endParaRPr>
            </a:p>
          </p:txBody>
        </p:sp>
        <p:sp>
          <p:nvSpPr>
            <p:cNvPr id="25" name="Line 66"/>
            <p:cNvSpPr>
              <a:spLocks noChangeShapeType="1"/>
            </p:cNvSpPr>
            <p:nvPr/>
          </p:nvSpPr>
          <p:spPr bwMode="auto">
            <a:xfrm flipH="1">
              <a:off x="3797" y="3194"/>
              <a:ext cx="0" cy="21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lg" len="lg"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200">
                <a:latin typeface="+mn-lt"/>
              </a:endParaRPr>
            </a:p>
          </p:txBody>
        </p:sp>
        <p:sp>
          <p:nvSpPr>
            <p:cNvPr id="26" name="Line 67"/>
            <p:cNvSpPr>
              <a:spLocks noChangeShapeType="1"/>
            </p:cNvSpPr>
            <p:nvPr/>
          </p:nvSpPr>
          <p:spPr bwMode="auto">
            <a:xfrm flipH="1">
              <a:off x="4508" y="5432"/>
              <a:ext cx="0" cy="109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lg" len="lg"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200">
                <a:latin typeface="+mn-lt"/>
              </a:endParaRPr>
            </a:p>
          </p:txBody>
        </p:sp>
        <p:sp>
          <p:nvSpPr>
            <p:cNvPr id="27" name="Line 68"/>
            <p:cNvSpPr>
              <a:spLocks noChangeShapeType="1"/>
            </p:cNvSpPr>
            <p:nvPr/>
          </p:nvSpPr>
          <p:spPr bwMode="auto">
            <a:xfrm flipH="1">
              <a:off x="4610" y="6542"/>
              <a:ext cx="0" cy="10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lg" len="lg"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200">
                <a:latin typeface="+mn-lt"/>
              </a:endParaRPr>
            </a:p>
          </p:txBody>
        </p:sp>
        <p:sp>
          <p:nvSpPr>
            <p:cNvPr id="28" name="Text Box 69"/>
            <p:cNvSpPr txBox="1">
              <a:spLocks noChangeArrowheads="1"/>
            </p:cNvSpPr>
            <p:nvPr/>
          </p:nvSpPr>
          <p:spPr bwMode="auto">
            <a:xfrm>
              <a:off x="4031" y="5665"/>
              <a:ext cx="918" cy="5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0" dirty="0">
                  <a:latin typeface="+mn-lt"/>
                </a:rPr>
                <a:t>Υγρασία επιβίωσης</a:t>
              </a:r>
              <a:endParaRPr lang="el-GR" altLang="el-GR" sz="1600" dirty="0">
                <a:latin typeface="+mn-lt"/>
              </a:endParaRPr>
            </a:p>
          </p:txBody>
        </p:sp>
        <p:sp>
          <p:nvSpPr>
            <p:cNvPr id="29" name="Text Box 70"/>
            <p:cNvSpPr txBox="1">
              <a:spLocks noChangeArrowheads="1"/>
            </p:cNvSpPr>
            <p:nvPr/>
          </p:nvSpPr>
          <p:spPr bwMode="auto">
            <a:xfrm>
              <a:off x="3158" y="4022"/>
              <a:ext cx="1212" cy="996"/>
            </a:xfrm>
            <a:prstGeom prst="rect">
              <a:avLst/>
            </a:prstGeom>
            <a:solidFill>
              <a:srgbClr val="FFFFFF">
                <a:alpha val="6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0" dirty="0">
                  <a:latin typeface="+mn-lt"/>
                </a:rPr>
                <a:t>Νερό διαθέσιμο για ανάπτυξη</a:t>
              </a:r>
              <a:endParaRPr lang="el-GR" altLang="el-GR" sz="1600" dirty="0">
                <a:latin typeface="+mn-lt"/>
              </a:endParaRPr>
            </a:p>
          </p:txBody>
        </p:sp>
        <p:sp>
          <p:nvSpPr>
            <p:cNvPr id="30" name="Text Box 71"/>
            <p:cNvSpPr txBox="1">
              <a:spLocks noChangeArrowheads="1"/>
            </p:cNvSpPr>
            <p:nvPr/>
          </p:nvSpPr>
          <p:spPr bwMode="auto">
            <a:xfrm>
              <a:off x="3648" y="6861"/>
              <a:ext cx="1923" cy="5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0" dirty="0">
                  <a:latin typeface="+mn-lt"/>
                </a:rPr>
                <a:t>Νερό μη διαθέσιμο στα φυτά</a:t>
              </a:r>
              <a:endParaRPr lang="el-GR" altLang="el-GR" sz="1600" dirty="0">
                <a:latin typeface="+mn-lt"/>
              </a:endParaRPr>
            </a:p>
          </p:txBody>
        </p:sp>
        <p:sp>
          <p:nvSpPr>
            <p:cNvPr id="31" name="Line 72"/>
            <p:cNvSpPr>
              <a:spLocks noChangeShapeType="1"/>
            </p:cNvSpPr>
            <p:nvPr/>
          </p:nvSpPr>
          <p:spPr bwMode="auto">
            <a:xfrm flipH="1">
              <a:off x="6998" y="3248"/>
              <a:ext cx="0" cy="32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lg" len="lg"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200">
                <a:latin typeface="+mn-lt"/>
              </a:endParaRPr>
            </a:p>
          </p:txBody>
        </p:sp>
        <p:sp>
          <p:nvSpPr>
            <p:cNvPr id="32" name="Text Box 73"/>
            <p:cNvSpPr txBox="1">
              <a:spLocks noChangeArrowheads="1"/>
            </p:cNvSpPr>
            <p:nvPr/>
          </p:nvSpPr>
          <p:spPr bwMode="auto">
            <a:xfrm>
              <a:off x="6542" y="4838"/>
              <a:ext cx="1185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0" dirty="0">
                  <a:latin typeface="+mn-lt"/>
                </a:rPr>
                <a:t>Τριχοειδές νερό</a:t>
              </a:r>
              <a:endParaRPr lang="el-GR" altLang="el-GR" sz="1600" dirty="0">
                <a:latin typeface="+mn-lt"/>
              </a:endParaRPr>
            </a:p>
          </p:txBody>
        </p:sp>
        <p:sp>
          <p:nvSpPr>
            <p:cNvPr id="33" name="Line 74"/>
            <p:cNvSpPr>
              <a:spLocks noChangeShapeType="1"/>
            </p:cNvSpPr>
            <p:nvPr/>
          </p:nvSpPr>
          <p:spPr bwMode="auto">
            <a:xfrm flipH="1">
              <a:off x="6818" y="6542"/>
              <a:ext cx="0" cy="10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lg" len="lg"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200">
                <a:latin typeface="+mn-lt"/>
              </a:endParaRPr>
            </a:p>
          </p:txBody>
        </p:sp>
        <p:sp>
          <p:nvSpPr>
            <p:cNvPr id="34" name="Line 75"/>
            <p:cNvSpPr>
              <a:spLocks noChangeShapeType="1"/>
            </p:cNvSpPr>
            <p:nvPr/>
          </p:nvSpPr>
          <p:spPr bwMode="auto">
            <a:xfrm flipH="1">
              <a:off x="7160" y="2156"/>
              <a:ext cx="0" cy="10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lg" len="lg"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200">
                <a:latin typeface="+mn-lt"/>
              </a:endParaRPr>
            </a:p>
          </p:txBody>
        </p:sp>
        <p:sp>
          <p:nvSpPr>
            <p:cNvPr id="35" name="Text Box 76"/>
            <p:cNvSpPr txBox="1">
              <a:spLocks noChangeArrowheads="1"/>
            </p:cNvSpPr>
            <p:nvPr/>
          </p:nvSpPr>
          <p:spPr bwMode="auto">
            <a:xfrm>
              <a:off x="6764" y="2444"/>
              <a:ext cx="978" cy="516"/>
            </a:xfrm>
            <a:prstGeom prst="rect">
              <a:avLst/>
            </a:prstGeom>
            <a:solidFill>
              <a:srgbClr val="FFFFFF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200" b="0">
                  <a:latin typeface="+mn-lt"/>
                </a:rPr>
                <a:t>Νερό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200" b="0">
                  <a:latin typeface="+mn-lt"/>
                </a:rPr>
                <a:t>βαρύτητας</a:t>
              </a:r>
              <a:endParaRPr lang="el-GR" altLang="el-GR" sz="1200">
                <a:latin typeface="+mn-lt"/>
              </a:endParaRPr>
            </a:p>
          </p:txBody>
        </p:sp>
        <p:sp>
          <p:nvSpPr>
            <p:cNvPr id="36" name="Text Box 77"/>
            <p:cNvSpPr txBox="1">
              <a:spLocks noChangeArrowheads="1"/>
            </p:cNvSpPr>
            <p:nvPr/>
          </p:nvSpPr>
          <p:spPr bwMode="auto">
            <a:xfrm>
              <a:off x="6191" y="6695"/>
              <a:ext cx="1254" cy="4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0" dirty="0">
                  <a:latin typeface="+mn-lt"/>
                </a:rPr>
                <a:t>Υγροσκοπικό νερό</a:t>
              </a:r>
              <a:endParaRPr lang="el-GR" altLang="el-GR" sz="1600" dirty="0">
                <a:latin typeface="+mn-lt"/>
              </a:endParaRPr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8268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Ριζικό σύστημα φυτών &amp; Έδαφος</a:t>
            </a:r>
          </a:p>
        </p:txBody>
      </p:sp>
      <p:pic>
        <p:nvPicPr>
          <p:cNvPr id="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55757" y="2018868"/>
            <a:ext cx="3245131" cy="321975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572000" y="1080764"/>
            <a:ext cx="4104456" cy="5266539"/>
          </a:xfrm>
          <a:prstGeom prst="rect">
            <a:avLst/>
          </a:prstGeom>
          <a:noFill/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832475" y="4746299"/>
            <a:ext cx="288255" cy="30243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3500889" y="3861048"/>
            <a:ext cx="2331586" cy="103646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055991" y="3861048"/>
            <a:ext cx="2088009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dirty="0">
                <a:solidFill>
                  <a:schemeClr val="tx2"/>
                </a:solidFill>
                <a:latin typeface="+mn-lt"/>
              </a:rPr>
              <a:t>Οργωμένο στρώμα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444209" y="4469299"/>
            <a:ext cx="2699792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dirty="0">
                <a:solidFill>
                  <a:schemeClr val="tx2"/>
                </a:solidFill>
                <a:latin typeface="+mn-lt"/>
              </a:rPr>
              <a:t>Βαθειά οργωμένο στρώμα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911974" y="5132061"/>
            <a:ext cx="2232025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dirty="0">
                <a:solidFill>
                  <a:schemeClr val="tx2"/>
                </a:solidFill>
                <a:latin typeface="+mn-lt"/>
              </a:rPr>
              <a:t>Στρώμα υπεδάφους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033584" y="5885391"/>
            <a:ext cx="1858896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dirty="0">
                <a:solidFill>
                  <a:schemeClr val="tx2"/>
                </a:solidFill>
                <a:latin typeface="+mn-lt"/>
              </a:rPr>
              <a:t>Βράχος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3409669" y="6208803"/>
            <a:ext cx="6267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>
                <a:latin typeface="+mn-lt"/>
                <a:hlinkClick r:id="rId5"/>
              </a:rPr>
              <a:t>fao.org</a:t>
            </a:r>
            <a:endParaRPr lang="el-GR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766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3705c6238906325cbd29a13b71a149ab4abc0"/>
  <p:tag name="ISPRING_RESOURCE_PATHS_HASH_PRESENTER" val="464cb49958a82a81c8d81e1399e213287031"/>
</p:tagLst>
</file>

<file path=ppt/theme/theme1.xml><?xml version="1.0" encoding="utf-8"?>
<a:theme xmlns:a="http://schemas.openxmlformats.org/drawingml/2006/main" name="OC_template_updated">
  <a:themeElements>
    <a:clrScheme name="Προσαρμοσμένο 1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1095</Words>
  <Application>Microsoft Office PowerPoint</Application>
  <PresentationFormat>On-screen Show (4:3)</PresentationFormat>
  <Paragraphs>211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OC_template_updated</vt:lpstr>
      <vt:lpstr>Εγγειοβελτιωτικά  Έργα &amp; Αρδεύσεις</vt:lpstr>
      <vt:lpstr>Έδαφος</vt:lpstr>
      <vt:lpstr>Νερό &amp; έδαφος</vt:lpstr>
      <vt:lpstr>Έδαφος σύσταση  (στερεά σωματίδια + αέρας + νερό) 1/2</vt:lpstr>
      <vt:lpstr>Έδαφος σύσταση  (στερεά σωματίδια + αέρας + νερό) 2/2</vt:lpstr>
      <vt:lpstr>Έδαφος &amp; εδαφική υγρασία πιθανές περιεκτικότητες σε νερό</vt:lpstr>
      <vt:lpstr>Έδαφος &amp; εδαφική υγρασία 1/2</vt:lpstr>
      <vt:lpstr>Έδαφος &amp; εδαφική υγρασία 2/2</vt:lpstr>
      <vt:lpstr>Ριζικό σύστημα φυτών &amp; Έδαφος</vt:lpstr>
      <vt:lpstr>Ισοζύγιο νερού στο φυτό - Εξατμισοδιαπνοή</vt:lpstr>
      <vt:lpstr>Νερό διαθέσιμο στις καλλιέργειες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marios</cp:lastModifiedBy>
  <cp:revision>52</cp:revision>
  <dcterms:created xsi:type="dcterms:W3CDTF">2013-03-04T13:35:19Z</dcterms:created>
  <dcterms:modified xsi:type="dcterms:W3CDTF">2015-11-03T10:28:59Z</dcterms:modified>
</cp:coreProperties>
</file>