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15"/>
  </p:notesMasterIdLst>
  <p:handoutMasterIdLst>
    <p:handoutMasterId r:id="rId116"/>
  </p:handoutMasterIdLst>
  <p:sldIdLst>
    <p:sldId id="256" r:id="rId4"/>
    <p:sldId id="272" r:id="rId5"/>
    <p:sldId id="334" r:id="rId6"/>
    <p:sldId id="273" r:id="rId7"/>
    <p:sldId id="335" r:id="rId8"/>
    <p:sldId id="274" r:id="rId9"/>
    <p:sldId id="336" r:id="rId10"/>
    <p:sldId id="275" r:id="rId11"/>
    <p:sldId id="276" r:id="rId12"/>
    <p:sldId id="337" r:id="rId13"/>
    <p:sldId id="277" r:id="rId14"/>
    <p:sldId id="338" r:id="rId15"/>
    <p:sldId id="278" r:id="rId16"/>
    <p:sldId id="339" r:id="rId17"/>
    <p:sldId id="279" r:id="rId18"/>
    <p:sldId id="340" r:id="rId19"/>
    <p:sldId id="280" r:id="rId20"/>
    <p:sldId id="341" r:id="rId21"/>
    <p:sldId id="281" r:id="rId22"/>
    <p:sldId id="342" r:id="rId23"/>
    <p:sldId id="282" r:id="rId24"/>
    <p:sldId id="343" r:id="rId25"/>
    <p:sldId id="283" r:id="rId26"/>
    <p:sldId id="344" r:id="rId27"/>
    <p:sldId id="284" r:id="rId28"/>
    <p:sldId id="345" r:id="rId29"/>
    <p:sldId id="285" r:id="rId30"/>
    <p:sldId id="346" r:id="rId31"/>
    <p:sldId id="286" r:id="rId32"/>
    <p:sldId id="347" r:id="rId33"/>
    <p:sldId id="287" r:id="rId34"/>
    <p:sldId id="288" r:id="rId35"/>
    <p:sldId id="348" r:id="rId36"/>
    <p:sldId id="289" r:id="rId37"/>
    <p:sldId id="349" r:id="rId38"/>
    <p:sldId id="290" r:id="rId39"/>
    <p:sldId id="350" r:id="rId40"/>
    <p:sldId id="291" r:id="rId41"/>
    <p:sldId id="351" r:id="rId42"/>
    <p:sldId id="292" r:id="rId43"/>
    <p:sldId id="293" r:id="rId44"/>
    <p:sldId id="294" r:id="rId45"/>
    <p:sldId id="352" r:id="rId46"/>
    <p:sldId id="295" r:id="rId47"/>
    <p:sldId id="296" r:id="rId48"/>
    <p:sldId id="353" r:id="rId49"/>
    <p:sldId id="297" r:id="rId50"/>
    <p:sldId id="354" r:id="rId51"/>
    <p:sldId id="298" r:id="rId52"/>
    <p:sldId id="299" r:id="rId53"/>
    <p:sldId id="300" r:id="rId54"/>
    <p:sldId id="355" r:id="rId55"/>
    <p:sldId id="301" r:id="rId56"/>
    <p:sldId id="356" r:id="rId57"/>
    <p:sldId id="302" r:id="rId58"/>
    <p:sldId id="357" r:id="rId59"/>
    <p:sldId id="303" r:id="rId60"/>
    <p:sldId id="358" r:id="rId61"/>
    <p:sldId id="304" r:id="rId62"/>
    <p:sldId id="305" r:id="rId63"/>
    <p:sldId id="359" r:id="rId64"/>
    <p:sldId id="306" r:id="rId65"/>
    <p:sldId id="360" r:id="rId66"/>
    <p:sldId id="307" r:id="rId67"/>
    <p:sldId id="361" r:id="rId68"/>
    <p:sldId id="308" r:id="rId69"/>
    <p:sldId id="362" r:id="rId70"/>
    <p:sldId id="309" r:id="rId71"/>
    <p:sldId id="363" r:id="rId72"/>
    <p:sldId id="310" r:id="rId73"/>
    <p:sldId id="364" r:id="rId74"/>
    <p:sldId id="311" r:id="rId75"/>
    <p:sldId id="365" r:id="rId76"/>
    <p:sldId id="312" r:id="rId77"/>
    <p:sldId id="313" r:id="rId78"/>
    <p:sldId id="366" r:id="rId79"/>
    <p:sldId id="314" r:id="rId80"/>
    <p:sldId id="367" r:id="rId81"/>
    <p:sldId id="315" r:id="rId82"/>
    <p:sldId id="368" r:id="rId83"/>
    <p:sldId id="316" r:id="rId84"/>
    <p:sldId id="369" r:id="rId85"/>
    <p:sldId id="317" r:id="rId86"/>
    <p:sldId id="318" r:id="rId87"/>
    <p:sldId id="319" r:id="rId88"/>
    <p:sldId id="320" r:id="rId89"/>
    <p:sldId id="370" r:id="rId90"/>
    <p:sldId id="321" r:id="rId91"/>
    <p:sldId id="322" r:id="rId92"/>
    <p:sldId id="323" r:id="rId93"/>
    <p:sldId id="324" r:id="rId94"/>
    <p:sldId id="325" r:id="rId95"/>
    <p:sldId id="326" r:id="rId96"/>
    <p:sldId id="371" r:id="rId97"/>
    <p:sldId id="327" r:id="rId98"/>
    <p:sldId id="328" r:id="rId99"/>
    <p:sldId id="372" r:id="rId100"/>
    <p:sldId id="329" r:id="rId101"/>
    <p:sldId id="330" r:id="rId102"/>
    <p:sldId id="331" r:id="rId103"/>
    <p:sldId id="332" r:id="rId104"/>
    <p:sldId id="373" r:id="rId105"/>
    <p:sldId id="333" r:id="rId106"/>
    <p:sldId id="374" r:id="rId107"/>
    <p:sldId id="257" r:id="rId108"/>
    <p:sldId id="262" r:id="rId109"/>
    <p:sldId id="264" r:id="rId110"/>
    <p:sldId id="267" r:id="rId111"/>
    <p:sldId id="268" r:id="rId112"/>
    <p:sldId id="269" r:id="rId113"/>
    <p:sldId id="270" r:id="rId114"/>
  </p:sldIdLst>
  <p:sldSz cx="9144000" cy="6858000" type="screen4x3"/>
  <p:notesSz cx="7104063" cy="10234613"/>
  <p:custDataLst>
    <p:tags r:id="rId1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gs" Target="tags/tag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viewProps" Target="view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70</a:t>
            </a:fld>
            <a:endParaRPr lang="el-GR"/>
          </a:p>
        </p:txBody>
      </p:sp>
    </p:spTree>
    <p:extLst>
      <p:ext uri="{BB962C8B-B14F-4D97-AF65-F5344CB8AC3E}">
        <p14:creationId xmlns:p14="http://schemas.microsoft.com/office/powerpoint/2010/main" val="406535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109</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110</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12</a:t>
            </a:r>
            <a:r>
              <a:rPr lang="el-GR" sz="2600" dirty="0" smtClean="0"/>
              <a:t>:</a:t>
            </a:r>
            <a:r>
              <a:rPr lang="en-US" sz="2600" dirty="0" smtClean="0"/>
              <a:t> </a:t>
            </a:r>
            <a:r>
              <a:rPr lang="el-GR" sz="2600" dirty="0" err="1"/>
              <a:t>Νευρομεταβιβαστές</a:t>
            </a:r>
            <a:r>
              <a:rPr lang="el-GR" sz="2600" dirty="0"/>
              <a:t> και ορμόνες στην ψυχολογική και κοινωνική συμπεριφορά</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3/7</a:t>
            </a:r>
            <a:endParaRPr lang="en-US" sz="320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smtClean="0"/>
              <a:t>Μπορεί </a:t>
            </a:r>
            <a:r>
              <a:rPr lang="el-GR" dirty="0"/>
              <a:t>όμως να υπάρχει μια πιο ύπουλη σχέση μεταξύ του </a:t>
            </a:r>
            <a:r>
              <a:rPr lang="el-GR" dirty="0" err="1"/>
              <a:t>ιπποκάμπου</a:t>
            </a:r>
            <a:r>
              <a:rPr lang="el-GR" dirty="0"/>
              <a:t> και των επιπέδων </a:t>
            </a:r>
            <a:r>
              <a:rPr lang="el-GR" dirty="0" err="1"/>
              <a:t>κορτιζόλης</a:t>
            </a:r>
            <a:r>
              <a:rPr lang="el-GR" dirty="0"/>
              <a:t> </a:t>
            </a:r>
            <a:r>
              <a:rPr lang="el-GR" dirty="0" smtClean="0"/>
              <a:t>αίματος. Ερευνητές παρατήρησαν </a:t>
            </a:r>
            <a:r>
              <a:rPr lang="el-GR" dirty="0"/>
              <a:t>άγριους πίθηκους που είχαν γίνει αγροτικά ζώα στην Κένυα, και που είχαν παγιδευτεί και φυλακιστεί σε κλουβιά. Βρήκαν ότι μερικοί από τους πιθήκους αρρώστησαν και από ένα σύνδρομο που φαίνεται ότι σχετιζόταν με το στρες. Αυτοί που πέθαναν πρέπει να ήταν υποταγμένα ζώα που κλίστηκαν σε κλουβιά με επιθετικά κυριαρχικά ζώα. </a:t>
            </a:r>
            <a:endParaRPr lang="el-GR" dirty="0" smtClean="0"/>
          </a:p>
          <a:p>
            <a:r>
              <a:rPr lang="el-GR" dirty="0" smtClean="0"/>
              <a:t>Οι </a:t>
            </a:r>
            <a:r>
              <a:rPr lang="el-GR" dirty="0"/>
              <a:t>αυτοψίες έδειξαν υψηλή ποσότητα γαστρικού υγρού, μεγάλα γαστρικά </a:t>
            </a:r>
            <a:r>
              <a:rPr lang="el-GR" dirty="0" smtClean="0"/>
              <a:t>έλκη, </a:t>
            </a:r>
            <a:r>
              <a:rPr lang="el-GR" dirty="0" err="1" smtClean="0"/>
              <a:t>μεγενθυμένα</a:t>
            </a:r>
            <a:r>
              <a:rPr lang="el-GR" dirty="0" smtClean="0"/>
              <a:t> </a:t>
            </a:r>
            <a:r>
              <a:rPr lang="el-GR" dirty="0"/>
              <a:t>επινεφρίδια, και έντονη ατροφία του </a:t>
            </a:r>
            <a:r>
              <a:rPr lang="el-GR" dirty="0" err="1"/>
              <a:t>ιπποκάμπου</a:t>
            </a:r>
            <a:r>
              <a:rPr lang="el-GR" dirty="0"/>
              <a:t>, ιδίως στην περιοχή </a:t>
            </a:r>
            <a:r>
              <a:rPr lang="en-US" dirty="0"/>
              <a:t>CA</a:t>
            </a:r>
            <a:r>
              <a:rPr lang="el-GR" dirty="0"/>
              <a:t>3.</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376326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Με την χρήση του </a:t>
            </a:r>
            <a:r>
              <a:rPr lang="en-US" dirty="0"/>
              <a:t>PET</a:t>
            </a:r>
            <a:r>
              <a:rPr lang="el-GR" dirty="0"/>
              <a:t> (μέτρηση της χρήση της εγκεφαλικής γλυκόζης), διαφαίνεται μεγαλύτερη αναλογία χρησιμοποίησης της γλυκόζης εν ηρεμία στις γυναίκες, ιδίως στην μετωπιαία </a:t>
            </a:r>
            <a:r>
              <a:rPr lang="el-GR" dirty="0" err="1"/>
              <a:t>κογχική</a:t>
            </a:r>
            <a:r>
              <a:rPr lang="el-GR" dirty="0"/>
              <a:t> </a:t>
            </a:r>
            <a:r>
              <a:rPr lang="el-GR" dirty="0" err="1"/>
              <a:t>φλοιική</a:t>
            </a:r>
            <a:r>
              <a:rPr lang="el-GR" dirty="0"/>
              <a:t> περιοχή, καθώς και ποικιλίες του μεταβολισμού της γλυκόζης ανάλογα με την φάση του μηνιαίου κύκλου, αφήνοντας έτσι να εννοηθεί ότι οι φυλετικές ορμόνες εμπλέκονται στον μεταβολισμό της εγκεφαλικής </a:t>
            </a:r>
            <a:r>
              <a:rPr lang="el-GR" dirty="0" smtClean="0"/>
              <a:t>δραστηριότητας.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Φυλετικός διμορφισμός εν λειτουργία</a:t>
            </a:r>
            <a:r>
              <a:rPr lang="en-US" sz="3200" dirty="0"/>
              <a:t/>
            </a:r>
            <a:br>
              <a:rPr lang="en-US" sz="3200" dirty="0"/>
            </a:br>
            <a:r>
              <a:rPr lang="el-GR" sz="2000" b="1" dirty="0"/>
              <a:t>Λειτουργική Μαγνητική τομογραφία και </a:t>
            </a:r>
            <a:r>
              <a:rPr lang="en-US" sz="2000" b="1" dirty="0"/>
              <a:t>Positron Emission Tomography</a:t>
            </a:r>
            <a:r>
              <a:rPr lang="el-GR" sz="2000" b="1" dirty="0"/>
              <a:t> (</a:t>
            </a:r>
            <a:r>
              <a:rPr lang="en-US" sz="2000" b="1" dirty="0"/>
              <a:t>PET</a:t>
            </a:r>
            <a:r>
              <a:rPr lang="el-GR" sz="2000" b="1" dirty="0" smtClean="0"/>
              <a:t>)</a:t>
            </a:r>
            <a:r>
              <a:rPr lang="en-US" sz="2000" b="1" dirty="0" smtClean="0"/>
              <a:t> </a:t>
            </a:r>
            <a:r>
              <a:rPr lang="en-US" sz="2000" b="0" dirty="0"/>
              <a:t>3</a:t>
            </a:r>
            <a:r>
              <a:rPr lang="en-US" sz="2000" b="0" dirty="0" smtClean="0"/>
              <a:t>/3</a:t>
            </a:r>
            <a:endParaRPr lang="en-US" sz="2000" dirty="0"/>
          </a:p>
        </p:txBody>
      </p:sp>
    </p:spTree>
    <p:extLst>
      <p:ext uri="{BB962C8B-B14F-4D97-AF65-F5344CB8AC3E}">
        <p14:creationId xmlns:p14="http://schemas.microsoft.com/office/powerpoint/2010/main" val="5652372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n-US" sz="3200" b="1" dirty="0" err="1"/>
              <a:t>Neuroreceptor</a:t>
            </a:r>
            <a:r>
              <a:rPr lang="en-US" sz="3200" b="1" dirty="0"/>
              <a:t> ligand imaging PET and single photon emission </a:t>
            </a:r>
            <a:r>
              <a:rPr lang="en-US" sz="3200" b="1" dirty="0" smtClean="0"/>
              <a:t>tomography </a:t>
            </a:r>
            <a:r>
              <a:rPr lang="en-US" sz="2800" b="0" dirty="0" smtClean="0"/>
              <a:t>1/4</a:t>
            </a:r>
            <a:endParaRPr lang="en-US" sz="2800" b="0"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sz="2200" dirty="0"/>
              <a:t>Οι τεχνικές αυτές έχουν χρησιμοποιηθεί αρκετά χρόνια</a:t>
            </a:r>
            <a:r>
              <a:rPr lang="el-GR" sz="2200" b="1" dirty="0"/>
              <a:t>. </a:t>
            </a:r>
            <a:r>
              <a:rPr lang="el-GR" sz="2200" dirty="0"/>
              <a:t>Ο ρόλος της </a:t>
            </a:r>
            <a:r>
              <a:rPr lang="el-GR" sz="2200" dirty="0" err="1"/>
              <a:t>σεροτονίνης</a:t>
            </a:r>
            <a:r>
              <a:rPr lang="el-GR" sz="2200" dirty="0"/>
              <a:t> στην ρύθμιση και τροποποίηση της διάθεσης έχει πολλές φορές διερευνηθεί στην βιβλιογραφία με τις ανωτέρω τεχνικές. </a:t>
            </a:r>
            <a:endParaRPr lang="el-GR" sz="2200" dirty="0" smtClean="0"/>
          </a:p>
          <a:p>
            <a:r>
              <a:rPr lang="el-GR" sz="2200" dirty="0" smtClean="0"/>
              <a:t>Μελέτες </a:t>
            </a:r>
            <a:r>
              <a:rPr lang="el-GR" sz="2200" dirty="0"/>
              <a:t>έχουν εμφανίσει άλλοτε υψηλή δέσμευση και άλλοτε χαμηλή δέσμευση του </a:t>
            </a:r>
            <a:r>
              <a:rPr lang="el-GR" sz="2200" dirty="0" err="1"/>
              <a:t>ραδιενενεργού</a:t>
            </a:r>
            <a:r>
              <a:rPr lang="el-GR" sz="2200" dirty="0"/>
              <a:t> </a:t>
            </a:r>
            <a:r>
              <a:rPr lang="el-GR" sz="2200" dirty="0" err="1"/>
              <a:t>σημαντή</a:t>
            </a:r>
            <a:r>
              <a:rPr lang="el-GR" sz="2200" dirty="0"/>
              <a:t> (</a:t>
            </a:r>
            <a:r>
              <a:rPr lang="en-US" sz="2200" dirty="0"/>
              <a:t>ligand</a:t>
            </a:r>
            <a:r>
              <a:rPr lang="el-GR" sz="2200" dirty="0"/>
              <a:t>) 11</a:t>
            </a:r>
            <a:r>
              <a:rPr lang="en-US" sz="2200" dirty="0"/>
              <a:t>C MADAM</a:t>
            </a:r>
            <a:r>
              <a:rPr lang="el-GR" sz="2200" dirty="0"/>
              <a:t> (που απεικονίζει τον μεταφορέα της </a:t>
            </a:r>
            <a:r>
              <a:rPr lang="el-GR" sz="2200" dirty="0" err="1"/>
              <a:t>σεροτονίνης</a:t>
            </a:r>
            <a:r>
              <a:rPr lang="el-GR" sz="2200" dirty="0"/>
              <a:t>). </a:t>
            </a:r>
            <a:endParaRPr lang="el-GR" sz="2200" dirty="0" smtClean="0"/>
          </a:p>
          <a:p>
            <a:r>
              <a:rPr lang="el-GR" sz="2200" dirty="0" smtClean="0"/>
              <a:t>Έχει </a:t>
            </a:r>
            <a:r>
              <a:rPr lang="el-GR" sz="2200" dirty="0"/>
              <a:t>αναφερθεί ότι η βασική λειτουργία του </a:t>
            </a:r>
            <a:r>
              <a:rPr lang="el-GR" sz="2200" dirty="0" err="1"/>
              <a:t>σεροτονινεργικού</a:t>
            </a:r>
            <a:r>
              <a:rPr lang="el-GR" sz="2200" dirty="0"/>
              <a:t> μεταφορέα στις γυναίκες μπορεί να είναι ισχυρότερη και αυτό να συνδέεται και με την καλύτερη </a:t>
            </a:r>
            <a:r>
              <a:rPr lang="el-GR" sz="2200" dirty="0" err="1"/>
              <a:t>απαντητικότητα</a:t>
            </a:r>
            <a:r>
              <a:rPr lang="el-GR" sz="2200" dirty="0"/>
              <a:t> που δείχνουν οι γυναίκες στην χορήγηση </a:t>
            </a:r>
            <a:r>
              <a:rPr lang="en-US" sz="2200" dirty="0"/>
              <a:t>SSRIs </a:t>
            </a:r>
            <a:r>
              <a:rPr lang="el-GR" sz="2200" dirty="0"/>
              <a:t>στην κατάθλιψη σε σχέση με τους </a:t>
            </a:r>
            <a:r>
              <a:rPr lang="el-GR" sz="2200" dirty="0" smtClean="0"/>
              <a:t>άνδρες.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val="35649473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200" dirty="0" smtClean="0"/>
              <a:t>Όσον </a:t>
            </a:r>
            <a:r>
              <a:rPr lang="el-GR" sz="2200" dirty="0"/>
              <a:t>αφορά τους </a:t>
            </a:r>
            <a:r>
              <a:rPr lang="el-GR" sz="2200" dirty="0" err="1"/>
              <a:t>σεροτονινεργικούς</a:t>
            </a:r>
            <a:r>
              <a:rPr lang="el-GR" sz="2200" dirty="0"/>
              <a:t> υποδοχείς, μελέτες με την χρήση </a:t>
            </a:r>
            <a:r>
              <a:rPr lang="el-GR" sz="2200" dirty="0" err="1" smtClean="0"/>
              <a:t>σημαντών</a:t>
            </a:r>
            <a:r>
              <a:rPr lang="el-GR" sz="2200" dirty="0" smtClean="0"/>
              <a:t> έχουν </a:t>
            </a:r>
            <a:r>
              <a:rPr lang="el-GR" sz="2200" dirty="0"/>
              <a:t>βρει αυξημένη δέσμευση του υποδοχέα Α1 της </a:t>
            </a:r>
            <a:r>
              <a:rPr lang="el-GR" sz="2200" dirty="0" err="1"/>
              <a:t>σεροτονίνης</a:t>
            </a:r>
            <a:r>
              <a:rPr lang="el-GR" sz="2200" dirty="0"/>
              <a:t> και χαμηλότερη δέσμευση του υποδοχέα Α2 στις γυναίκες, σε σχέση με τους άνδρες δείχνοντας έτσι διαφορές στην διαθεσιμότητα του </a:t>
            </a:r>
            <a:r>
              <a:rPr lang="el-GR" sz="2200" dirty="0" err="1"/>
              <a:t>σεροτονινεργικού</a:t>
            </a:r>
            <a:r>
              <a:rPr lang="el-GR" sz="2200" dirty="0"/>
              <a:t> συστήματος στα δύο φύλα. Όσον αφορά το </a:t>
            </a:r>
            <a:r>
              <a:rPr lang="el-GR" sz="2200" dirty="0" err="1"/>
              <a:t>δοπαμινεργικό</a:t>
            </a:r>
            <a:r>
              <a:rPr lang="el-GR" sz="2200" dirty="0"/>
              <a:t> σύστημα, στις γυναίκες έχει αναφερθεί μια τάση αύξησης του </a:t>
            </a:r>
            <a:r>
              <a:rPr lang="el-GR" sz="2200" dirty="0" err="1"/>
              <a:t>δοπαμινεργικού</a:t>
            </a:r>
            <a:r>
              <a:rPr lang="el-GR" sz="2200" dirty="0"/>
              <a:t> τόνου στο ραβδωτό </a:t>
            </a:r>
            <a:r>
              <a:rPr lang="el-GR" sz="2200" dirty="0" smtClean="0"/>
              <a:t>σώμα, καθώς </a:t>
            </a:r>
            <a:r>
              <a:rPr lang="el-GR" sz="2200" dirty="0"/>
              <a:t>και αυξημένη πυκνότητα υποδοχέων </a:t>
            </a:r>
            <a:r>
              <a:rPr lang="el-GR" sz="2200" dirty="0" err="1"/>
              <a:t>δοπαμίνης</a:t>
            </a:r>
            <a:r>
              <a:rPr lang="el-GR" sz="2200" dirty="0"/>
              <a:t> στις εκτός ραβδωτού σώματος περιοχές στις γυναίκες σε σύγκριση με τους άνδρες.</a:t>
            </a:r>
            <a:endParaRPr lang="en-US"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n-US" sz="3200" b="1" dirty="0" err="1"/>
              <a:t>Neuroreceptor</a:t>
            </a:r>
            <a:r>
              <a:rPr lang="en-US" sz="3200" b="1" dirty="0"/>
              <a:t> ligand imaging PET and single photon emission </a:t>
            </a:r>
            <a:r>
              <a:rPr lang="en-US" sz="3200" b="1" dirty="0" smtClean="0"/>
              <a:t>tomography </a:t>
            </a:r>
            <a:r>
              <a:rPr lang="en-US" sz="2800" b="0" dirty="0"/>
              <a:t>2</a:t>
            </a:r>
            <a:r>
              <a:rPr lang="en-US" sz="2800" b="0" dirty="0" smtClean="0"/>
              <a:t>/4</a:t>
            </a:r>
            <a:endParaRPr lang="en-US" sz="2800" b="0" dirty="0"/>
          </a:p>
        </p:txBody>
      </p:sp>
    </p:spTree>
    <p:extLst>
      <p:ext uri="{BB962C8B-B14F-4D97-AF65-F5344CB8AC3E}">
        <p14:creationId xmlns:p14="http://schemas.microsoft.com/office/powerpoint/2010/main" val="36112035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300" dirty="0"/>
              <a:t>Το σύστημα των </a:t>
            </a:r>
            <a:r>
              <a:rPr lang="el-GR" sz="2300" dirty="0" err="1"/>
              <a:t>μονοαμινών</a:t>
            </a:r>
            <a:r>
              <a:rPr lang="el-GR" sz="2300" dirty="0"/>
              <a:t> διερευνάται εκτεταμένα με αυτές τις τεχνικές. Πολύ μεγάλη αύξηση της </a:t>
            </a:r>
            <a:r>
              <a:rPr lang="el-GR" sz="2300" dirty="0" err="1"/>
              <a:t>οξειδάσης</a:t>
            </a:r>
            <a:r>
              <a:rPr lang="el-GR" sz="2300" dirty="0"/>
              <a:t> Α των </a:t>
            </a:r>
            <a:r>
              <a:rPr lang="el-GR" sz="2300" dirty="0" err="1"/>
              <a:t>μονοαμινών</a:t>
            </a:r>
            <a:r>
              <a:rPr lang="el-GR" sz="2300" dirty="0"/>
              <a:t> (ΜΑΟ-Α) έχει ανιχνευθεί σε υγιείς γυναίκες στο χρονικό διάστημα που έπεται από τον τοκετό, που μπορεί να σχετιστεί και με την καθολικότητα της κλινικής εμφάνισης των </a:t>
            </a:r>
            <a:r>
              <a:rPr lang="en-US" sz="2300" dirty="0"/>
              <a:t>maternity blues</a:t>
            </a:r>
            <a:r>
              <a:rPr lang="el-GR" sz="2300" dirty="0"/>
              <a:t>. Επίσης έχουν αναφερθεί και επιδράσεις στο </a:t>
            </a:r>
            <a:r>
              <a:rPr lang="el-GR" sz="2300" dirty="0" err="1"/>
              <a:t>χολινεργικό</a:t>
            </a:r>
            <a:r>
              <a:rPr lang="el-GR" sz="2300" dirty="0"/>
              <a:t> σύστημα (που εφορεύει μνήμη και γνωσιακή λειτουργία) από τις ορμονικές μεταβολές του μηνιαίου κύκλου, αλλά και των φάσεων της ζωής των γυναικών.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n-US" sz="3200" b="1" dirty="0" err="1"/>
              <a:t>Neuroreceptor</a:t>
            </a:r>
            <a:r>
              <a:rPr lang="en-US" sz="3200" b="1" dirty="0"/>
              <a:t> ligand imaging PET and single photon emission </a:t>
            </a:r>
            <a:r>
              <a:rPr lang="en-US" sz="3200" b="1" dirty="0" smtClean="0"/>
              <a:t>tomography </a:t>
            </a:r>
            <a:r>
              <a:rPr lang="en-US" sz="2800" b="0" dirty="0"/>
              <a:t>3</a:t>
            </a:r>
            <a:r>
              <a:rPr lang="en-US" sz="2800" b="0" dirty="0" smtClean="0"/>
              <a:t>/4</a:t>
            </a:r>
            <a:endParaRPr lang="en-US" sz="2800" b="0" dirty="0"/>
          </a:p>
        </p:txBody>
      </p:sp>
    </p:spTree>
    <p:extLst>
      <p:ext uri="{BB962C8B-B14F-4D97-AF65-F5344CB8AC3E}">
        <p14:creationId xmlns:p14="http://schemas.microsoft.com/office/powerpoint/2010/main" val="6382747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300" dirty="0" smtClean="0"/>
              <a:t>Με </a:t>
            </a:r>
            <a:r>
              <a:rPr lang="el-GR" sz="2300" dirty="0"/>
              <a:t>την απεικόνιση, έχουν βρεθεί διαφορές σε </a:t>
            </a:r>
            <a:r>
              <a:rPr lang="el-GR" sz="2300" dirty="0" smtClean="0"/>
              <a:t>δοκιμασίες όπου </a:t>
            </a:r>
            <a:r>
              <a:rPr lang="el-GR" sz="2300" dirty="0"/>
              <a:t>γίνεται συγκινησιακή επεξεργασία εικόνων προσώπων, με τις γυναίκες να εμφανίζουν μεγαλύτερη ενεργοποίηση σε σχέση με τους άνδρες στην δεξιά </a:t>
            </a:r>
            <a:r>
              <a:rPr lang="el-GR" sz="2300" dirty="0" err="1"/>
              <a:t>υπομεσολοβιακή</a:t>
            </a:r>
            <a:r>
              <a:rPr lang="el-GR" sz="2300" dirty="0"/>
              <a:t> έλικα και τους άνδρες μεγαλύτερη ενεργοποίηση των </a:t>
            </a:r>
            <a:r>
              <a:rPr lang="el-GR" sz="2300" dirty="0" err="1"/>
              <a:t>μεταιχμιακών</a:t>
            </a:r>
            <a:r>
              <a:rPr lang="el-GR" sz="2300" dirty="0"/>
              <a:t> και προμετωπιαίων περιοχών σε συγκινησιακά φορτισμένα </a:t>
            </a:r>
            <a:r>
              <a:rPr lang="el-GR" sz="2300" dirty="0" smtClean="0"/>
              <a:t>πρόσωπα. </a:t>
            </a:r>
            <a:endParaRPr lang="en-US" sz="2300" dirty="0"/>
          </a:p>
          <a:p>
            <a:r>
              <a:rPr lang="el-GR" sz="2300" dirty="0"/>
              <a:t>Κατά συνέπεια και οι απεικονιστικές μελέτες στην ενήλικη ζωή, υποστηρίζουν την ύπαρξη του βιολογικού φυλετικού διμορφισμού που έχει θέσει τις βάσεις του ήδη από τις αρχές της εμβρυικής ζωής.    </a:t>
            </a:r>
            <a:endParaRPr lang="en-US" sz="2300" dirty="0"/>
          </a:p>
          <a:p>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n-US" sz="3200" b="1" dirty="0" err="1"/>
              <a:t>Neuroreceptor</a:t>
            </a:r>
            <a:r>
              <a:rPr lang="en-US" sz="3200" b="1" dirty="0"/>
              <a:t> ligand imaging PET and single photon emission </a:t>
            </a:r>
            <a:r>
              <a:rPr lang="en-US" sz="3200" b="1" dirty="0" smtClean="0"/>
              <a:t>tomography </a:t>
            </a:r>
            <a:r>
              <a:rPr lang="en-US" sz="2800" b="0" dirty="0"/>
              <a:t>4</a:t>
            </a:r>
            <a:r>
              <a:rPr lang="en-US" sz="2800" b="0" dirty="0" smtClean="0"/>
              <a:t>/4</a:t>
            </a:r>
            <a:endParaRPr lang="en-US" sz="2800" b="0" dirty="0"/>
          </a:p>
        </p:txBody>
      </p:sp>
    </p:spTree>
    <p:extLst>
      <p:ext uri="{BB962C8B-B14F-4D97-AF65-F5344CB8AC3E}">
        <p14:creationId xmlns:p14="http://schemas.microsoft.com/office/powerpoint/2010/main" val="34968004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a:t>
            </a:r>
            <a:r>
              <a:rPr lang="en-US" sz="2000" dirty="0" smtClean="0"/>
              <a:t>12:</a:t>
            </a:r>
            <a:r>
              <a:rPr lang="el-GR" sz="2000" dirty="0"/>
              <a:t> </a:t>
            </a:r>
            <a:r>
              <a:rPr lang="el-GR" sz="2000" dirty="0" err="1"/>
              <a:t>Νευρομεταβιβαστές</a:t>
            </a:r>
            <a:r>
              <a:rPr lang="el-GR" sz="2000" dirty="0"/>
              <a:t> και ορμόνες στην ψυχολογική και κοινωνική συμπεριφορά».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4/7</a:t>
            </a:r>
            <a:endParaRPr lang="en-US" sz="320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sz="2300" dirty="0"/>
              <a:t>Η βλάβη στον ιππόκαμπο μπορεί να οφείλεται σε παρατεταμένα υψηλά επίπεδα </a:t>
            </a:r>
            <a:r>
              <a:rPr lang="el-GR" sz="2300" dirty="0" err="1"/>
              <a:t>κορτιζόλης</a:t>
            </a:r>
            <a:r>
              <a:rPr lang="el-GR" sz="2300" dirty="0"/>
              <a:t> που παράχθηκαν από το μη κατασταλμένο στρες των ζώων να κλειστούν σε κλουβιά με επιθετικά άλλα ζώα. Τα επίπεδα  </a:t>
            </a:r>
            <a:r>
              <a:rPr lang="el-GR" sz="2300" dirty="0" err="1"/>
              <a:t>κορτιζόλης</a:t>
            </a:r>
            <a:r>
              <a:rPr lang="el-GR" sz="2300" dirty="0"/>
              <a:t> ρυθμίζονται συνήθως από τον ιππόκαμπο, αλλά αν αυτά τα επίπεδα παραμένουν αυξημένα λόγω του ότι μια </a:t>
            </a:r>
            <a:r>
              <a:rPr lang="el-GR" sz="2300" dirty="0" err="1" smtClean="0"/>
              <a:t>στρεσογόνος</a:t>
            </a:r>
            <a:r>
              <a:rPr lang="el-GR" sz="2300" dirty="0" smtClean="0"/>
              <a:t> </a:t>
            </a:r>
            <a:r>
              <a:rPr lang="el-GR" sz="2300" dirty="0"/>
              <a:t>κατάσταση συνεχίζεται, τα υψηλά επίπεδα </a:t>
            </a:r>
            <a:r>
              <a:rPr lang="el-GR" sz="2300" dirty="0" err="1"/>
              <a:t>κορτιζόλης</a:t>
            </a:r>
            <a:r>
              <a:rPr lang="el-GR" sz="2300" dirty="0"/>
              <a:t> τελικά προκαλούν βλάβες στον ιππόκαμπο. </a:t>
            </a:r>
            <a:endParaRPr lang="el-GR" sz="2300" dirty="0" smtClean="0"/>
          </a:p>
          <a:p>
            <a:r>
              <a:rPr lang="el-GR" sz="2300" dirty="0" smtClean="0"/>
              <a:t>Έτσι</a:t>
            </a:r>
            <a:r>
              <a:rPr lang="el-GR" sz="2300" dirty="0"/>
              <a:t>, ο επηρεασμένος ιππόκαμπος δε μπορεί να συμμετέχει στο έργο του, δηλαδή να ελαττώσει τα επίπεδα </a:t>
            </a:r>
            <a:r>
              <a:rPr lang="el-GR" sz="2300" dirty="0" err="1"/>
              <a:t>κορτιζόλης</a:t>
            </a:r>
            <a:r>
              <a:rPr lang="el-GR" sz="2300" dirty="0"/>
              <a:t>. Ένας φαύλος κύκλος αρχίζει, όπου ο ιππόκαμπος  υφίσταται προοδευτική ατροφία και τα επίπεδα της </a:t>
            </a:r>
            <a:r>
              <a:rPr lang="el-GR" sz="2300" dirty="0" err="1"/>
              <a:t>κορτιζόλης</a:t>
            </a:r>
            <a:r>
              <a:rPr lang="el-GR" sz="2300" dirty="0"/>
              <a:t> δεν ελέγχονται</a:t>
            </a:r>
            <a:r>
              <a:rPr lang="el-GR"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3057363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5/7</a:t>
            </a:r>
            <a:endParaRPr lang="en-US" sz="3200" dirty="0"/>
          </a:p>
        </p:txBody>
      </p:sp>
      <p:sp>
        <p:nvSpPr>
          <p:cNvPr id="3" name="Θέση περιεχομένου 2"/>
          <p:cNvSpPr>
            <a:spLocks noGrp="1"/>
          </p:cNvSpPr>
          <p:nvPr>
            <p:ph idx="1"/>
          </p:nvPr>
        </p:nvSpPr>
        <p:spPr/>
        <p:txBody>
          <a:bodyPr>
            <a:noAutofit/>
          </a:bodyPr>
          <a:lstStyle/>
          <a:p>
            <a:r>
              <a:rPr lang="el-GR" sz="2300" dirty="0" smtClean="0"/>
              <a:t>Το </a:t>
            </a:r>
            <a:r>
              <a:rPr lang="el-GR" sz="2300" dirty="0" err="1"/>
              <a:t>δομοικό</a:t>
            </a:r>
            <a:r>
              <a:rPr lang="el-GR" sz="2300" dirty="0"/>
              <a:t> οξύ (</a:t>
            </a:r>
            <a:r>
              <a:rPr lang="en-US" sz="2300" dirty="0" err="1"/>
              <a:t>domoic</a:t>
            </a:r>
            <a:r>
              <a:rPr lang="en-US" sz="2300" dirty="0"/>
              <a:t> acid</a:t>
            </a:r>
            <a:r>
              <a:rPr lang="el-GR" sz="2300" dirty="0"/>
              <a:t>, </a:t>
            </a:r>
            <a:r>
              <a:rPr lang="en-US" sz="2300" dirty="0"/>
              <a:t>DA</a:t>
            </a:r>
            <a:r>
              <a:rPr lang="el-GR" sz="2300" dirty="0"/>
              <a:t>), η υπεύθυνη ουσία στην δηλητηρίαση με μύδια καταστρέφει τον ιππόκαμπο, διότι μιμείται τις δράσεις των υψηλών επιπέδων του </a:t>
            </a:r>
            <a:r>
              <a:rPr lang="el-GR" sz="2300" dirty="0" err="1" smtClean="0"/>
              <a:t>νευρομεταβιβαστή</a:t>
            </a:r>
            <a:r>
              <a:rPr lang="el-GR" sz="2300" dirty="0"/>
              <a:t> </a:t>
            </a:r>
            <a:r>
              <a:rPr lang="el-GR" sz="2300" dirty="0" err="1" smtClean="0"/>
              <a:t>γλουταμικού</a:t>
            </a:r>
            <a:r>
              <a:rPr lang="el-GR" sz="2300" dirty="0"/>
              <a:t>. Παρατεταμένα υψηλά επίπεδα </a:t>
            </a:r>
            <a:r>
              <a:rPr lang="el-GR" sz="2300" dirty="0" err="1"/>
              <a:t>κορτιζόλης</a:t>
            </a:r>
            <a:r>
              <a:rPr lang="el-GR" sz="2300" dirty="0"/>
              <a:t> μπορεί να καταστρέφουν τον ιππόκαμπο μιμούμενα την διεγερτική τοξικότητα του </a:t>
            </a:r>
            <a:r>
              <a:rPr lang="en-US" sz="2300" dirty="0" err="1"/>
              <a:t>domoic</a:t>
            </a:r>
            <a:r>
              <a:rPr lang="en-US" sz="2300" dirty="0"/>
              <a:t> acid</a:t>
            </a:r>
            <a:r>
              <a:rPr lang="el-GR" sz="2300" dirty="0"/>
              <a:t>. Διεγείροντας κύτταρα του </a:t>
            </a:r>
            <a:r>
              <a:rPr lang="el-GR" sz="2300" dirty="0" err="1"/>
              <a:t>ιπποκάμπου</a:t>
            </a:r>
            <a:r>
              <a:rPr lang="el-GR" sz="2300" dirty="0"/>
              <a:t>, η </a:t>
            </a:r>
            <a:r>
              <a:rPr lang="el-GR" sz="2300" dirty="0" err="1"/>
              <a:t>κορτιζόλη</a:t>
            </a:r>
            <a:r>
              <a:rPr lang="el-GR" sz="2300" dirty="0"/>
              <a:t> τα προκαλεί να εκκρίνουν </a:t>
            </a:r>
            <a:r>
              <a:rPr lang="el-GR" sz="2300" dirty="0" err="1"/>
              <a:t>γλουταμικό</a:t>
            </a:r>
            <a:r>
              <a:rPr lang="el-GR" sz="2300" dirty="0"/>
              <a:t> οξύ. </a:t>
            </a:r>
            <a:endParaRPr lang="el-GR" sz="2300" dirty="0" smtClean="0"/>
          </a:p>
          <a:p>
            <a:r>
              <a:rPr lang="el-GR" sz="2300" dirty="0" smtClean="0"/>
              <a:t>Η </a:t>
            </a:r>
            <a:r>
              <a:rPr lang="el-GR" sz="2300" dirty="0"/>
              <a:t>απάντηση στο στρες των πιθήκων και των ανθρώπων είναι παρόμοια. Οπότε μπορεί να παρατηρηθεί ατροφία του </a:t>
            </a:r>
            <a:r>
              <a:rPr lang="el-GR" sz="2300" dirty="0" err="1"/>
              <a:t>ιπποκάμπου</a:t>
            </a:r>
            <a:r>
              <a:rPr lang="el-GR" sz="2300" dirty="0"/>
              <a:t> και στους ανθρώπους.</a:t>
            </a:r>
            <a:endParaRPr lang="en-US" sz="2300" dirty="0"/>
          </a:p>
          <a:p>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1381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6/7</a:t>
            </a:r>
            <a:endParaRPr lang="en-US" sz="3200" dirty="0"/>
          </a:p>
        </p:txBody>
      </p:sp>
      <p:sp>
        <p:nvSpPr>
          <p:cNvPr id="3" name="Θέση περιεχομένου 2"/>
          <p:cNvSpPr>
            <a:spLocks noGrp="1"/>
          </p:cNvSpPr>
          <p:nvPr>
            <p:ph idx="1"/>
          </p:nvPr>
        </p:nvSpPr>
        <p:spPr/>
        <p:txBody>
          <a:bodyPr>
            <a:noAutofit/>
          </a:bodyPr>
          <a:lstStyle/>
          <a:p>
            <a:r>
              <a:rPr lang="el-GR" dirty="0"/>
              <a:t>Ο ιππόκαμπος πιστεύεται ότι παίζει ρόλο στην μνήμη, επομένως η καταστροφή του λόγω στρες θεωρείται ότι οδηγεί σε διαταραχή της μνήμης και στο </a:t>
            </a:r>
            <a:r>
              <a:rPr lang="en-US" dirty="0" smtClean="0"/>
              <a:t>PTSD</a:t>
            </a:r>
            <a:r>
              <a:rPr lang="el-GR" dirty="0" smtClean="0"/>
              <a:t> (</a:t>
            </a:r>
            <a:r>
              <a:rPr lang="en-US" dirty="0" smtClean="0"/>
              <a:t>post traumatic stress disorder, </a:t>
            </a:r>
            <a:r>
              <a:rPr lang="el-GR" dirty="0" err="1" smtClean="0"/>
              <a:t>μετατραυματική</a:t>
            </a:r>
            <a:r>
              <a:rPr lang="el-GR" dirty="0" smtClean="0"/>
              <a:t> διαταραχή). </a:t>
            </a:r>
          </a:p>
          <a:p>
            <a:r>
              <a:rPr lang="el-GR" dirty="0" smtClean="0"/>
              <a:t>Το </a:t>
            </a:r>
            <a:r>
              <a:rPr lang="en-US" dirty="0"/>
              <a:t>PTSD</a:t>
            </a:r>
            <a:r>
              <a:rPr lang="el-GR" dirty="0"/>
              <a:t> χαρακτηρίζεται από συμπτώματα φυσιολογικής </a:t>
            </a:r>
            <a:r>
              <a:rPr lang="el-GR" dirty="0" smtClean="0"/>
              <a:t>διέγερσης με επανερχόμενες </a:t>
            </a:r>
            <a:r>
              <a:rPr lang="el-GR" dirty="0"/>
              <a:t>μνήμες και όνειρα σχετιζόμενα με το τραυματικό γεγονός, για μήνες και χρόνια μετά από το γεγονός.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21153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7/7</a:t>
            </a:r>
            <a:endParaRPr lang="en-US" sz="320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sz="2300" dirty="0" smtClean="0"/>
              <a:t>Οι </a:t>
            </a:r>
            <a:r>
              <a:rPr lang="el-GR" sz="2300" dirty="0"/>
              <a:t>άνθρωποι με </a:t>
            </a:r>
            <a:r>
              <a:rPr lang="en-US" sz="2300" dirty="0"/>
              <a:t>PTSD</a:t>
            </a:r>
            <a:r>
              <a:rPr lang="el-GR" sz="2300" dirty="0"/>
              <a:t> αισθάνονται ότι ξαναζούν το τραύμα, καθώς και την φυσιολογική διέγερση που επιτείνει την πεποίθηση του επικείμενου </a:t>
            </a:r>
            <a:r>
              <a:rPr lang="el-GR" sz="2300" dirty="0" smtClean="0"/>
              <a:t>κινδύνου. Η </a:t>
            </a:r>
            <a:r>
              <a:rPr lang="el-GR" sz="2300" dirty="0"/>
              <a:t>έρευνα δεν έδωσε σαφείς απαντήσεις για το αν ένα αθροιστικό στρες καταστρέφει τον ιππόκαμπο. </a:t>
            </a:r>
            <a:endParaRPr lang="el-GR" sz="2300" dirty="0" smtClean="0"/>
          </a:p>
          <a:p>
            <a:r>
              <a:rPr lang="el-GR" sz="2300" dirty="0" smtClean="0"/>
              <a:t>Και </a:t>
            </a:r>
            <a:r>
              <a:rPr lang="el-GR" sz="2300" dirty="0"/>
              <a:t>επιπλέον, δεν είναι σίγουρο πόση καταστροφή υφίσταται ο ιππόκαμπος σε χρόνιο στρες. Κατά δεύτερο λόγο, απεικονιστικές τεχνικές μπορεί να μην είναι ακόμη τόσο ευαίσθητες ώστε να εντοπίσουν απώλεια κυττάρων, πόσο μάλλον μέτρια απώλεια κυττάρων. </a:t>
            </a:r>
            <a:r>
              <a:rPr lang="el-GR" sz="2300" dirty="0" smtClean="0"/>
              <a:t>Επί </a:t>
            </a:r>
            <a:r>
              <a:rPr lang="el-GR" sz="2300" dirty="0"/>
              <a:t>πλέον, μεγάλες περιβαλλοντικές διαφορές επηρεάζουν το πώς οι άνθρωποι απαντούν στο στρες. Τραύματα στον ιππόκαμπο και σε άλλες εγκεφαλικές περιοχές μπορεί να επηρεάσουν την πιθανότητα κάποιος να αναπτύξει </a:t>
            </a:r>
            <a:r>
              <a:rPr lang="en-US" sz="2300" dirty="0" smtClean="0"/>
              <a:t>PTSD</a:t>
            </a:r>
            <a:r>
              <a:rPr lang="el-GR" sz="2300" dirty="0" smtClean="0"/>
              <a:t>.</a:t>
            </a:r>
            <a:r>
              <a:rPr lang="en-US" sz="2300" dirty="0" smtClean="0"/>
              <a:t>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04164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smtClean="0"/>
              <a:t>1/6</a:t>
            </a:r>
            <a:endParaRPr lang="en-US" sz="3000" b="0"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dirty="0"/>
              <a:t>Φυσιολογικά στην διάρκεια του κύκλου οι αυξομειώσεις των οιστρογόνων συχνά συνδυάζονται με διαταραχές της διάθεσης. Χαρακτηριστικό παράδειγμα αποτελεί το σύνδρομο </a:t>
            </a:r>
            <a:r>
              <a:rPr lang="el-GR" dirty="0" err="1"/>
              <a:t>προεμμηνορυσιακής</a:t>
            </a:r>
            <a:r>
              <a:rPr lang="el-GR" dirty="0"/>
              <a:t> τάσης αν και τόσο τα αίτια όσο και η θεραπεία του παραμένει ασαφής.  </a:t>
            </a:r>
            <a:endParaRPr lang="en-US" dirty="0"/>
          </a:p>
          <a:p>
            <a:r>
              <a:rPr lang="el-GR" dirty="0"/>
              <a:t>Τα επίπεδα οιστρογόνων αυξάνονται πολύ στην διάρκεια της εγκυμοσύνης και επανέρχονται απότομα στα πρωταρχικά τους επίπεδα μετά τον τοκετό.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4454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651304" cy="5040560"/>
          </a:xfrm>
        </p:spPr>
        <p:txBody>
          <a:bodyPr>
            <a:noAutofit/>
          </a:bodyPr>
          <a:lstStyle/>
          <a:p>
            <a:r>
              <a:rPr lang="el-GR" sz="2300" dirty="0" smtClean="0"/>
              <a:t>Η </a:t>
            </a:r>
            <a:r>
              <a:rPr lang="el-GR" sz="2300" dirty="0"/>
              <a:t>απότομη αυτή αλλαγή και ελάττωση των οιστρογόνων μπορεί να συσχετισθεί με την επιλόχεια </a:t>
            </a:r>
            <a:r>
              <a:rPr lang="el-GR" sz="2300" dirty="0" smtClean="0"/>
              <a:t>κατάθλιψη. Πιθανά </a:t>
            </a:r>
            <a:r>
              <a:rPr lang="el-GR" sz="2300" dirty="0"/>
              <a:t>παρόμοιας αιτιολογίας μπορεί να είναι η σύντομη αλλά παγκόσμια εμφάνιση καταθλιπτικών συμπτωμάτων μέρες μετά τον τοκετό (</a:t>
            </a:r>
            <a:r>
              <a:rPr lang="en-US" sz="2300" dirty="0"/>
              <a:t>maternity blues</a:t>
            </a:r>
            <a:r>
              <a:rPr lang="el-GR" sz="2300" dirty="0"/>
              <a:t>).</a:t>
            </a:r>
            <a:endParaRPr lang="en-US" sz="2300" dirty="0"/>
          </a:p>
          <a:p>
            <a:r>
              <a:rPr lang="el-GR" sz="2300" dirty="0"/>
              <a:t>Η εμμηνόπαυση δύναται να σχετίζεται με την έναρξη συναισθηματικών διαταραχών. </a:t>
            </a:r>
            <a:r>
              <a:rPr lang="el-GR" sz="2300" dirty="0" smtClean="0"/>
              <a:t>Χρήση ή κατάχρηση </a:t>
            </a:r>
            <a:r>
              <a:rPr lang="el-GR" sz="2300" dirty="0"/>
              <a:t>ουσιών στις γυναίκες συχνά συμπίπτει με </a:t>
            </a:r>
            <a:r>
              <a:rPr lang="el-GR" sz="2300" dirty="0" smtClean="0"/>
              <a:t>αύξηση ή ελάττωση </a:t>
            </a:r>
            <a:r>
              <a:rPr lang="el-GR" sz="2300" dirty="0"/>
              <a:t>των επιπέδων οιστρογόνων όπως συμβαίνει στην εμμηνόπαυση.</a:t>
            </a:r>
            <a:endParaRPr lang="en-US" sz="2300" dirty="0"/>
          </a:p>
          <a:p>
            <a:r>
              <a:rPr lang="el-GR" sz="2300" dirty="0"/>
              <a:t>Μερικοί ερευνητές παρατήρησαν ότι υποτροπές </a:t>
            </a:r>
            <a:r>
              <a:rPr lang="el-GR" sz="2300" dirty="0" err="1"/>
              <a:t>ψυχωσικών</a:t>
            </a:r>
            <a:r>
              <a:rPr lang="el-GR" sz="2300" dirty="0"/>
              <a:t> νόσων όπως η σχιζοφρένεια μπορεί να σχετίζονται με αυξομειώσεις των ορμονών στην διάρκεια των φάσεων του </a:t>
            </a:r>
            <a:r>
              <a:rPr lang="el-GR" sz="2300" dirty="0" smtClean="0"/>
              <a:t>κύκλου.</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a:t>2</a:t>
            </a:r>
            <a:r>
              <a:rPr lang="en-US" sz="3000" b="0" dirty="0" smtClean="0"/>
              <a:t>/6</a:t>
            </a:r>
            <a:endParaRPr lang="en-US" sz="3000" b="0" dirty="0"/>
          </a:p>
        </p:txBody>
      </p:sp>
    </p:spTree>
    <p:extLst>
      <p:ext uri="{BB962C8B-B14F-4D97-AF65-F5344CB8AC3E}">
        <p14:creationId xmlns:p14="http://schemas.microsoft.com/office/powerpoint/2010/main" val="208105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544616"/>
          </a:xfrm>
        </p:spPr>
        <p:txBody>
          <a:bodyPr>
            <a:noAutofit/>
          </a:bodyPr>
          <a:lstStyle/>
          <a:p>
            <a:r>
              <a:rPr lang="el-GR" dirty="0"/>
              <a:t>Αύξηση δε της </a:t>
            </a:r>
            <a:r>
              <a:rPr lang="el-GR" dirty="0" err="1"/>
              <a:t>προλακτίνης</a:t>
            </a:r>
            <a:r>
              <a:rPr lang="el-GR" dirty="0"/>
              <a:t> με ταυτόχρονη ελάττωση των οιστρογόνων σχετίζεται με αλλαγή του συναισθήματος, μη φυσιολογικές απαντήσεις στο στρες, κατάθλιψη και σεξουαλική δυσλειτουργία ή και μητρική συμπεριφορά που στα ζώα τουλάχιστον εμπερικλείει επιθετικότητα με </a:t>
            </a:r>
            <a:r>
              <a:rPr lang="el-GR" dirty="0" err="1"/>
              <a:t>προστατευτικότητα</a:t>
            </a:r>
            <a:r>
              <a:rPr lang="el-GR" dirty="0"/>
              <a:t> και δημιουργία τοπογραφικών ορίων.</a:t>
            </a:r>
            <a:endParaRPr lang="en-US" dirty="0"/>
          </a:p>
          <a:p>
            <a:r>
              <a:rPr lang="el-GR" dirty="0"/>
              <a:t>Μερικά δε </a:t>
            </a:r>
            <a:r>
              <a:rPr lang="el-GR" dirty="0" err="1"/>
              <a:t>φυτοοιστρογόνα</a:t>
            </a:r>
            <a:r>
              <a:rPr lang="el-GR" dirty="0"/>
              <a:t> έχουν αγχολυτική δράση και εμπλέκονται στην μάθηση και στην λειτουργία της </a:t>
            </a:r>
            <a:r>
              <a:rPr lang="el-GR" dirty="0" smtClean="0"/>
              <a:t>μνήμης.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a:t>3</a:t>
            </a:r>
            <a:r>
              <a:rPr lang="en-US" sz="3000" b="0" dirty="0" smtClean="0"/>
              <a:t>/6</a:t>
            </a:r>
            <a:endParaRPr lang="en-US" sz="3000" b="0" dirty="0"/>
          </a:p>
        </p:txBody>
      </p:sp>
    </p:spTree>
    <p:extLst>
      <p:ext uri="{BB962C8B-B14F-4D97-AF65-F5344CB8AC3E}">
        <p14:creationId xmlns:p14="http://schemas.microsoft.com/office/powerpoint/2010/main" val="2965836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544616"/>
          </a:xfrm>
        </p:spPr>
        <p:txBody>
          <a:bodyPr>
            <a:noAutofit/>
          </a:bodyPr>
          <a:lstStyle/>
          <a:p>
            <a:r>
              <a:rPr lang="el-GR" sz="2200" dirty="0" smtClean="0"/>
              <a:t>Σε </a:t>
            </a:r>
            <a:r>
              <a:rPr lang="el-GR" sz="2200" dirty="0"/>
              <a:t>καταθλιπτικές διαταραχές έχει συχνά αναφερθεί η συμμετοχή των οιστρογόνων ως αιτιολογικός παράγων. </a:t>
            </a:r>
            <a:r>
              <a:rPr lang="el-GR" sz="2200" dirty="0" smtClean="0"/>
              <a:t>Υπάρχουν </a:t>
            </a:r>
            <a:r>
              <a:rPr lang="el-GR" sz="2200" dirty="0"/>
              <a:t>ενδείξεις για την στήριξη τέτοιων υποθέσεων. </a:t>
            </a:r>
            <a:r>
              <a:rPr lang="el-GR" sz="2200" dirty="0" smtClean="0"/>
              <a:t>Κατ</a:t>
            </a:r>
            <a:r>
              <a:rPr lang="el-GR" sz="2200" dirty="0"/>
              <a:t>’ αρχάς, έχει αναφερθεί ότι οι </a:t>
            </a:r>
            <a:r>
              <a:rPr lang="el-GR" sz="2200" dirty="0" err="1"/>
              <a:t>περιεμμηνοπαυσιακές</a:t>
            </a:r>
            <a:r>
              <a:rPr lang="el-GR" sz="2200" dirty="0"/>
              <a:t> γυναίκες (χαμηλή </a:t>
            </a:r>
            <a:r>
              <a:rPr lang="el-GR" sz="2200" dirty="0" err="1"/>
              <a:t>οιστραδιόλη</a:t>
            </a:r>
            <a:r>
              <a:rPr lang="el-GR" sz="2200" dirty="0"/>
              <a:t>), εμφανίζουν βελτίωση τόσο των εξάψεων όσο και της διάθεσης με την χορήγηση ορμονικής υποκατάστασης. Επίσης εμμηνοπαυσιακές γυναίκες με κατάθλιψη εμφανίζουν χαμηλές τιμές </a:t>
            </a:r>
            <a:r>
              <a:rPr lang="el-GR" sz="2200" dirty="0" err="1"/>
              <a:t>οιστρόνης</a:t>
            </a:r>
            <a:r>
              <a:rPr lang="el-GR" sz="2200" dirty="0"/>
              <a:t> σε σύγκριση με υγιείς αυτής της κατηγορίας.  </a:t>
            </a:r>
            <a:endParaRPr lang="el-GR" sz="2200" dirty="0" smtClean="0"/>
          </a:p>
          <a:p>
            <a:r>
              <a:rPr lang="el-GR" sz="2200" dirty="0" smtClean="0"/>
              <a:t>Σε </a:t>
            </a:r>
            <a:r>
              <a:rPr lang="el-GR" sz="2200" dirty="0"/>
              <a:t>διάφορες μελέτες οι ιδιαίτερα αυξημένες τιμές </a:t>
            </a:r>
            <a:r>
              <a:rPr lang="en-US" sz="2200" dirty="0"/>
              <a:t>FSH</a:t>
            </a:r>
            <a:r>
              <a:rPr lang="el-GR" sz="2200" dirty="0"/>
              <a:t> και οι πολύ χαμηλές τιμές </a:t>
            </a:r>
            <a:r>
              <a:rPr lang="el-GR" sz="2200" dirty="0" err="1"/>
              <a:t>οιστρόνης</a:t>
            </a:r>
            <a:r>
              <a:rPr lang="el-GR" sz="2200" dirty="0"/>
              <a:t> έχουν συνδυασθεί με την κατάθλιψη. Ωστόσο, υπάρχουν και πολλές μελέτες  χωρίς στατιστικά σημαντικές διαφορές σε σχέση με την συναισθηματική υγεία και τα επίπεδα των αναπαραγωγικών </a:t>
            </a:r>
            <a:r>
              <a:rPr lang="el-GR" sz="2200" dirty="0" smtClean="0"/>
              <a:t>ορμονών</a:t>
            </a:r>
            <a:r>
              <a:rPr lang="en-US"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a:t>4</a:t>
            </a:r>
            <a:r>
              <a:rPr lang="en-US" sz="3000" b="0" dirty="0" smtClean="0"/>
              <a:t>/6</a:t>
            </a:r>
            <a:endParaRPr lang="en-US" sz="3000" b="0" dirty="0"/>
          </a:p>
        </p:txBody>
      </p:sp>
    </p:spTree>
    <p:extLst>
      <p:ext uri="{BB962C8B-B14F-4D97-AF65-F5344CB8AC3E}">
        <p14:creationId xmlns:p14="http://schemas.microsoft.com/office/powerpoint/2010/main" val="34580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300" dirty="0"/>
              <a:t>Γνωρίζουμε ωστόσο ότι τόσο τα οιστρογόνα όσο και τα αντικαταθλιπτικά φάρμακα δρουν εν μέρει σε ίδιες κυτταρικές, </a:t>
            </a:r>
            <a:r>
              <a:rPr lang="el-GR" sz="2300" dirty="0" err="1"/>
              <a:t>υποδοχειακές</a:t>
            </a:r>
            <a:r>
              <a:rPr lang="el-GR" sz="2300" dirty="0"/>
              <a:t> και νευρωνικές θέσεις στον εγκέφαλο. </a:t>
            </a:r>
            <a:endParaRPr lang="el-GR" sz="2300" dirty="0" smtClean="0"/>
          </a:p>
          <a:p>
            <a:r>
              <a:rPr lang="el-GR" sz="2300" dirty="0" smtClean="0"/>
              <a:t>Παράλληλα </a:t>
            </a:r>
            <a:r>
              <a:rPr lang="el-GR" sz="2300" dirty="0"/>
              <a:t>έχουμε αναφορές ότι τόσο οι </a:t>
            </a:r>
            <a:r>
              <a:rPr lang="el-GR" sz="2300" dirty="0" err="1"/>
              <a:t>κλιμακτηριακές</a:t>
            </a:r>
            <a:r>
              <a:rPr lang="el-GR" sz="2300" dirty="0"/>
              <a:t> εξάψεις, η καταθλιπτική διάθεση, αλλά και η ποιότητα του ύπνου βελτιώνονται με την χορήγηση </a:t>
            </a:r>
            <a:r>
              <a:rPr lang="el-GR" sz="2300" dirty="0" err="1"/>
              <a:t>συνδεδυασμένων</a:t>
            </a:r>
            <a:r>
              <a:rPr lang="el-GR" sz="2300" dirty="0"/>
              <a:t> οιστρογόνων. Παραμένει δε σκοτεινό το κατά πόσο η βελτίωση τέτοιων γυναικών όσον αφορά την κατάθλιψη οφείλεται στην επίδραση του ορμονικού σκευάσματος αυτού καθ’ αυτού η αν βελτίωση των εξάψεων μόνον οδηγεί σε σημαντική βελτίωση του ύπνου (ιδίως του </a:t>
            </a:r>
            <a:r>
              <a:rPr lang="en-US" sz="2300" dirty="0"/>
              <a:t>REM</a:t>
            </a:r>
            <a:r>
              <a:rPr lang="el-GR" sz="2300" dirty="0"/>
              <a:t>), και επομένως έμμεσα και της κατάθλιψης (άλλωστε είναι γνωστό ότι η διαταραχή του ύπνου είναι από τα βασικά βιολογικά στοιχεία της κατάθλιψης).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a:t>5</a:t>
            </a:r>
            <a:r>
              <a:rPr lang="en-US" sz="3000" b="0" dirty="0" smtClean="0"/>
              <a:t>/6</a:t>
            </a:r>
            <a:endParaRPr lang="en-US" sz="3000" b="0" dirty="0"/>
          </a:p>
        </p:txBody>
      </p:sp>
    </p:spTree>
    <p:extLst>
      <p:ext uri="{BB962C8B-B14F-4D97-AF65-F5344CB8AC3E}">
        <p14:creationId xmlns:p14="http://schemas.microsoft.com/office/powerpoint/2010/main" val="374080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Ορμόνες του </a:t>
            </a:r>
            <a:r>
              <a:rPr lang="el-GR" b="1" dirty="0" smtClean="0"/>
              <a:t>στρες</a:t>
            </a:r>
            <a:r>
              <a:rPr lang="en-US" b="1" dirty="0" smtClean="0"/>
              <a:t> </a:t>
            </a:r>
            <a:r>
              <a:rPr lang="en-US" sz="3000" b="0" dirty="0" smtClean="0"/>
              <a:t>1/6</a:t>
            </a:r>
            <a:endParaRPr lang="en-US" sz="3000" b="0" dirty="0"/>
          </a:p>
        </p:txBody>
      </p:sp>
      <p:sp>
        <p:nvSpPr>
          <p:cNvPr id="3" name="Θέση περιεχομένου 2"/>
          <p:cNvSpPr>
            <a:spLocks noGrp="1"/>
          </p:cNvSpPr>
          <p:nvPr>
            <p:ph idx="1"/>
          </p:nvPr>
        </p:nvSpPr>
        <p:spPr/>
        <p:txBody>
          <a:bodyPr>
            <a:noAutofit/>
          </a:bodyPr>
          <a:lstStyle/>
          <a:p>
            <a:r>
              <a:rPr lang="el-GR" dirty="0"/>
              <a:t>Η ζωή είναι </a:t>
            </a:r>
            <a:r>
              <a:rPr lang="el-GR" dirty="0" err="1"/>
              <a:t>στρεσογόνος</a:t>
            </a:r>
            <a:r>
              <a:rPr lang="el-GR" dirty="0"/>
              <a:t>. </a:t>
            </a:r>
            <a:endParaRPr lang="el-GR" dirty="0" smtClean="0"/>
          </a:p>
          <a:p>
            <a:r>
              <a:rPr lang="el-GR" dirty="0" smtClean="0"/>
              <a:t>Η </a:t>
            </a:r>
            <a:r>
              <a:rPr lang="el-GR" dirty="0"/>
              <a:t>λέξη στρες είναι όρος δανεικός από την μηχανική για να περιγράψει </a:t>
            </a:r>
            <a:r>
              <a:rPr lang="el-GR" dirty="0" smtClean="0"/>
              <a:t>την διαδικασία </a:t>
            </a:r>
            <a:r>
              <a:rPr lang="el-GR" dirty="0"/>
              <a:t>όπου ένας παράγοντας εξασκεί δύναμη σε ένα αντικείμενο. Όσον αφορά τους ανθρώπους και τα ζώα, το </a:t>
            </a:r>
            <a:r>
              <a:rPr lang="el-GR" dirty="0" err="1"/>
              <a:t>στρεσογόνο</a:t>
            </a:r>
            <a:r>
              <a:rPr lang="el-GR" dirty="0"/>
              <a:t> ερέθισμα είναι εκείνο που προκαλεί την ομοιοστασία του σώματος και προκαλεί διέγερση. </a:t>
            </a:r>
            <a:endParaRPr lang="el-GR" dirty="0" smtClean="0"/>
          </a:p>
          <a:p>
            <a:r>
              <a:rPr lang="el-GR" dirty="0" smtClean="0"/>
              <a:t>Οι </a:t>
            </a:r>
            <a:r>
              <a:rPr lang="el-GR" dirty="0" err="1"/>
              <a:t>στρεσογόνες</a:t>
            </a:r>
            <a:r>
              <a:rPr lang="el-GR" dirty="0"/>
              <a:t> απαντήσεις δεν είναι μόνον φυσιολογικές, αλλά και </a:t>
            </a:r>
            <a:r>
              <a:rPr lang="el-GR" dirty="0" err="1"/>
              <a:t>συμπεριφερολογικές</a:t>
            </a:r>
            <a:r>
              <a:rPr lang="el-GR" dirty="0"/>
              <a:t> και περιλαμβάνουν και την διέγερση αλλά και τις προσπάθειες ελάττωσης του στρες.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23166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r>
              <a:rPr lang="el-GR" sz="2300" dirty="0" smtClean="0"/>
              <a:t>Ωστόσο</a:t>
            </a:r>
            <a:r>
              <a:rPr lang="el-GR" sz="2300" dirty="0"/>
              <a:t>, η κατάθλιψη αλλά και ειδικότερα η εμμηνοπαυσιακή κατάθλιψη δεν είναι αυστηρά το αποτέλεσμα των ανωμαλιών των </a:t>
            </a:r>
            <a:r>
              <a:rPr lang="el-GR" sz="2300" dirty="0" err="1"/>
              <a:t>γοναδικών</a:t>
            </a:r>
            <a:r>
              <a:rPr lang="el-GR" sz="2300" dirty="0"/>
              <a:t> ορμονών, ούτε το αποτέλεσμα εξάψεων.  Μπορεί μεν να ενέχονται, αλλά ωστόσο πολλές γυναίκες με όλους  αυτούς τους παράγοντες, δεν αναπτύσσουν ποτέ καταθλιπτικά </a:t>
            </a:r>
            <a:r>
              <a:rPr lang="el-GR" sz="2300" dirty="0" smtClean="0"/>
              <a:t>συμπτώματα</a:t>
            </a:r>
            <a:r>
              <a:rPr lang="en-US"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Οιστρογόνα, διάθεση και συναισθηματικές </a:t>
            </a:r>
            <a:r>
              <a:rPr lang="el-GR" b="1" dirty="0" smtClean="0"/>
              <a:t>διαταραχές</a:t>
            </a:r>
            <a:r>
              <a:rPr lang="en-US" b="1" dirty="0" smtClean="0"/>
              <a:t> </a:t>
            </a:r>
            <a:r>
              <a:rPr lang="en-US" sz="3000" b="0" dirty="0"/>
              <a:t>6</a:t>
            </a:r>
            <a:r>
              <a:rPr lang="en-US" sz="3000" b="0" dirty="0" smtClean="0"/>
              <a:t>/6</a:t>
            </a:r>
            <a:endParaRPr lang="en-US" sz="3000" b="0" dirty="0"/>
          </a:p>
        </p:txBody>
      </p:sp>
    </p:spTree>
    <p:extLst>
      <p:ext uri="{BB962C8B-B14F-4D97-AF65-F5344CB8AC3E}">
        <p14:creationId xmlns:p14="http://schemas.microsoft.com/office/powerpoint/2010/main" val="3037265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smtClean="0"/>
              <a:t>1/11</a:t>
            </a:r>
            <a:endParaRPr lang="en-US" sz="3000" b="0"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dirty="0"/>
              <a:t>Υπάρχει μεγάλη ένδειξη (μελέτες </a:t>
            </a:r>
            <a:r>
              <a:rPr lang="el-GR" dirty="0" err="1"/>
              <a:t>πειραματοζώων</a:t>
            </a:r>
            <a:r>
              <a:rPr lang="el-GR" dirty="0"/>
              <a:t>), ότι τα στεροειδή των </a:t>
            </a:r>
            <a:r>
              <a:rPr lang="el-GR" dirty="0" err="1"/>
              <a:t>γονάδων</a:t>
            </a:r>
            <a:r>
              <a:rPr lang="el-GR" dirty="0"/>
              <a:t> τροποποιούν την νευρωνική δραστηριότητα και έχουν επίδραση στην συμπεριφορά.  </a:t>
            </a:r>
            <a:endParaRPr lang="en-US" dirty="0"/>
          </a:p>
          <a:p>
            <a:r>
              <a:rPr lang="el-GR" dirty="0"/>
              <a:t>Σε σχέση με άλλα στεροειδή, τα οιστρογόνα είναι οι ορμόνες που έχουν μελετηθεί καλύτερα από όλες τις άλλες ορμόνες του φύλου. Τα οιστρογόνα αν και συνδεδεμένα με την γυναικεία ενδοκρινολογία, ωστόσο είναι γνωστό ότι υπάρχουν σε ιστούς πέραν των ωοθηκών, και βρίσκονται και στα δύο φύλα.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71914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Ενδογενής </a:t>
            </a:r>
            <a:r>
              <a:rPr lang="el-GR" dirty="0"/>
              <a:t>παραγωγή </a:t>
            </a:r>
            <a:r>
              <a:rPr lang="el-GR" dirty="0" err="1"/>
              <a:t>οιστραδιόλης</a:t>
            </a:r>
            <a:r>
              <a:rPr lang="el-GR" dirty="0"/>
              <a:t> επισυμβαίνει και στον ιππόκαμπο καθώς και σε άλλα μέρη του εγκεφάλου, όπου δρα προφανώς ως </a:t>
            </a:r>
            <a:r>
              <a:rPr lang="el-GR" dirty="0" err="1"/>
              <a:t>τροποποιητής</a:t>
            </a:r>
            <a:r>
              <a:rPr lang="el-GR" dirty="0"/>
              <a:t> της </a:t>
            </a:r>
            <a:r>
              <a:rPr lang="el-GR" dirty="0" err="1"/>
              <a:t>νευρομεταβιβαστικής</a:t>
            </a:r>
            <a:r>
              <a:rPr lang="el-GR" dirty="0"/>
              <a:t> δραστηριότητας ή της πλαστικότητας.  </a:t>
            </a:r>
            <a:endParaRPr lang="el-GR" dirty="0" smtClean="0"/>
          </a:p>
          <a:p>
            <a:r>
              <a:rPr lang="el-GR" dirty="0" smtClean="0"/>
              <a:t>Οι </a:t>
            </a:r>
            <a:r>
              <a:rPr lang="el-GR" dirty="0"/>
              <a:t>δύο τύποι </a:t>
            </a:r>
            <a:r>
              <a:rPr lang="el-GR" dirty="0" err="1"/>
              <a:t>οιστρογονικών</a:t>
            </a:r>
            <a:r>
              <a:rPr lang="el-GR" dirty="0"/>
              <a:t> υποδοχέων (α και β) βρίσκονται σε υψηλές συγκεντρώσεις σε ειδικές περιοχές του εγκεφάλου ειδικά περιοχές του </a:t>
            </a:r>
            <a:r>
              <a:rPr lang="el-GR" dirty="0" err="1"/>
              <a:t>ιπποκάμπου</a:t>
            </a:r>
            <a:r>
              <a:rPr lang="el-GR" dirty="0"/>
              <a:t> και στους βασικούς </a:t>
            </a:r>
            <a:r>
              <a:rPr lang="el-GR" dirty="0" err="1"/>
              <a:t>χολινεργικούς</a:t>
            </a:r>
            <a:r>
              <a:rPr lang="el-GR" dirty="0"/>
              <a:t> νευρώνες. Μέσα στους πυρήνες, τα </a:t>
            </a:r>
            <a:r>
              <a:rPr lang="el-GR" dirty="0" err="1"/>
              <a:t>οιστρογονικά</a:t>
            </a:r>
            <a:r>
              <a:rPr lang="el-GR" dirty="0"/>
              <a:t> διμερή δρουν ως μεταγραφικοί παράγοντες ελέγχοντας την ενεργοποίηση των </a:t>
            </a:r>
            <a:r>
              <a:rPr lang="el-GR" dirty="0" smtClean="0"/>
              <a:t>γονιδίων.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2</a:t>
            </a:r>
            <a:r>
              <a:rPr lang="en-US" sz="3000" b="0" dirty="0" smtClean="0"/>
              <a:t>/11</a:t>
            </a:r>
            <a:endParaRPr lang="en-US" sz="3000" b="0" dirty="0"/>
          </a:p>
        </p:txBody>
      </p:sp>
    </p:spTree>
    <p:extLst>
      <p:ext uri="{BB962C8B-B14F-4D97-AF65-F5344CB8AC3E}">
        <p14:creationId xmlns:p14="http://schemas.microsoft.com/office/powerpoint/2010/main" val="127150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Τόσο η μάθηση όσο και η μνήμη είναι στενά συνδεδεμένες, καθώς η μάθηση είναι και ο τρόπος που οι μνήμες </a:t>
            </a:r>
            <a:r>
              <a:rPr lang="el-GR" dirty="0" smtClean="0"/>
              <a:t>δημιουργούνται. Τίποτε </a:t>
            </a:r>
            <a:r>
              <a:rPr lang="el-GR" dirty="0"/>
              <a:t>δεν είναι τόσο σημαντικό στην γνωσιακή επίτευξη όσο η μνήμη. </a:t>
            </a:r>
            <a:endParaRPr lang="el-GR" dirty="0" smtClean="0"/>
          </a:p>
          <a:p>
            <a:r>
              <a:rPr lang="el-GR" dirty="0" smtClean="0"/>
              <a:t>Μία </a:t>
            </a:r>
            <a:r>
              <a:rPr lang="el-GR" dirty="0"/>
              <a:t>διαίρεση της μνήμης περιλαμβάνει την δηλωτική και την μη δηλωτική μνήμη. </a:t>
            </a:r>
            <a:r>
              <a:rPr lang="el-GR" dirty="0" smtClean="0"/>
              <a:t>Μόνο </a:t>
            </a:r>
            <a:r>
              <a:rPr lang="el-GR" dirty="0"/>
              <a:t>η δηλωτική μνήμη είναι εφικτή στο συνειδητό και υπόκειται σε περιγραφή. </a:t>
            </a:r>
            <a:r>
              <a:rPr lang="el-GR" dirty="0" smtClean="0"/>
              <a:t>Μία </a:t>
            </a:r>
            <a:r>
              <a:rPr lang="el-GR" dirty="0"/>
              <a:t>μορφή δηλωτικής μνήμης, η </a:t>
            </a:r>
            <a:r>
              <a:rPr lang="el-GR" dirty="0" err="1"/>
              <a:t>επεισοδική</a:t>
            </a:r>
            <a:r>
              <a:rPr lang="el-GR" dirty="0"/>
              <a:t> μνήμη, αναφέρεται στην ανάκληση συγκεκριμένων επεισοδίων η γεγονότων.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3</a:t>
            </a:r>
            <a:r>
              <a:rPr lang="en-US" sz="3000" b="0" dirty="0" smtClean="0"/>
              <a:t>/11</a:t>
            </a:r>
            <a:endParaRPr lang="en-US" sz="3000" b="0" dirty="0"/>
          </a:p>
        </p:txBody>
      </p:sp>
    </p:spTree>
    <p:extLst>
      <p:ext uri="{BB962C8B-B14F-4D97-AF65-F5344CB8AC3E}">
        <p14:creationId xmlns:p14="http://schemas.microsoft.com/office/powerpoint/2010/main" val="232213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Μία </a:t>
            </a:r>
            <a:r>
              <a:rPr lang="el-GR" dirty="0"/>
              <a:t>περαιτέρω διάκριση είναι μεταξύ γεγονότων που ανακαλούνται συνειδητά για μόνο μερικά δευτερόλεπτα και γεγονότων που ανακαλούνται μετά από μεγαλύτερο χρονικό διάστημα.  </a:t>
            </a:r>
            <a:endParaRPr lang="el-GR" dirty="0" smtClean="0"/>
          </a:p>
          <a:p>
            <a:r>
              <a:rPr lang="el-GR" dirty="0" smtClean="0"/>
              <a:t>Στην </a:t>
            </a:r>
            <a:r>
              <a:rPr lang="el-GR" dirty="0"/>
              <a:t>ψυχολογική βιβλιογραφία η δεύτερη περίπτωση συχνά αναφέρεται σαν μακροχρόνια μνήμη. Συγκεκριμένα αναφερόμενοι εδώ στην </a:t>
            </a:r>
            <a:r>
              <a:rPr lang="el-GR" dirty="0" err="1"/>
              <a:t>επεισοδική</a:t>
            </a:r>
            <a:r>
              <a:rPr lang="el-GR" dirty="0"/>
              <a:t> μνήμη αναφερόμαστε σε αυτή την ποικιλία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4</a:t>
            </a:r>
            <a:r>
              <a:rPr lang="en-US" sz="3000" b="0" dirty="0" smtClean="0"/>
              <a:t>/11</a:t>
            </a:r>
            <a:endParaRPr lang="en-US" sz="3000" b="0" dirty="0"/>
          </a:p>
        </p:txBody>
      </p:sp>
    </p:spTree>
    <p:extLst>
      <p:ext uri="{BB962C8B-B14F-4D97-AF65-F5344CB8AC3E}">
        <p14:creationId xmlns:p14="http://schemas.microsoft.com/office/powerpoint/2010/main" val="185828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Μια ακόμη περαιτέρω διάκριση της μνήμης μερικές φορές γίνεται μεταξύ </a:t>
            </a:r>
            <a:r>
              <a:rPr lang="el-GR" dirty="0" err="1"/>
              <a:t>επεισοδικής</a:t>
            </a:r>
            <a:r>
              <a:rPr lang="el-GR" dirty="0"/>
              <a:t> μνήμης που μπορεί να κωδικοποιηθεί και να ανακληθεί λεκτικά (λεκτική μνήμη), και μία μνήμη που δεν μπορεί εύκολα να κωδικοποιηθεί σε λέξεις (οπτική η μη λεκτική μνήμη).  </a:t>
            </a:r>
            <a:endParaRPr lang="en-US" dirty="0"/>
          </a:p>
          <a:p>
            <a:r>
              <a:rPr lang="el-GR" dirty="0"/>
              <a:t>Στην κλινική πράξη, η αξιολόγηση της μνήμης δεν μπορεί να γίνει τελείως ανεξάρτητα από την υπόλοιπη γνωσιακή λειτουργία καθώς η προσοχή, η κινητοποίηση και το ενδιαφέρον, η ταχύτητα επεξεργασίας και η λειτουργικότητα του καθενός επηρεάζουν την απόδοση στις κλινικές δοκιμασίες ελέγχου της </a:t>
            </a:r>
            <a:r>
              <a:rPr lang="el-GR" dirty="0" smtClean="0"/>
              <a:t>μνήμης.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5</a:t>
            </a:r>
            <a:r>
              <a:rPr lang="en-US" sz="3000" b="0" dirty="0" smtClean="0"/>
              <a:t>/11</a:t>
            </a:r>
            <a:endParaRPr lang="en-US" sz="3000" b="0" dirty="0"/>
          </a:p>
        </p:txBody>
      </p:sp>
    </p:spTree>
    <p:extLst>
      <p:ext uri="{BB962C8B-B14F-4D97-AF65-F5344CB8AC3E}">
        <p14:creationId xmlns:p14="http://schemas.microsoft.com/office/powerpoint/2010/main" val="71189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Ο </a:t>
            </a:r>
            <a:r>
              <a:rPr lang="el-GR" dirty="0"/>
              <a:t>μέσος κροταφικός λοβός είναι σημαντικός για την κωδικοποίηση της </a:t>
            </a:r>
            <a:r>
              <a:rPr lang="el-GR" dirty="0" err="1"/>
              <a:t>επεισοδικής</a:t>
            </a:r>
            <a:r>
              <a:rPr lang="el-GR" dirty="0"/>
              <a:t> μνήμης.  </a:t>
            </a:r>
            <a:endParaRPr lang="el-GR" dirty="0" smtClean="0"/>
          </a:p>
          <a:p>
            <a:r>
              <a:rPr lang="el-GR" dirty="0" smtClean="0"/>
              <a:t>Από </a:t>
            </a:r>
            <a:r>
              <a:rPr lang="el-GR" dirty="0"/>
              <a:t>το 1950 είναι γνωστό ότι η </a:t>
            </a:r>
            <a:r>
              <a:rPr lang="el-GR" dirty="0" err="1"/>
              <a:t>αμφοτερόπλευρη</a:t>
            </a:r>
            <a:r>
              <a:rPr lang="el-GR" dirty="0"/>
              <a:t> </a:t>
            </a:r>
            <a:r>
              <a:rPr lang="el-GR" dirty="0" err="1"/>
              <a:t>εκτομή</a:t>
            </a:r>
            <a:r>
              <a:rPr lang="el-GR" dirty="0"/>
              <a:t> του </a:t>
            </a:r>
            <a:r>
              <a:rPr lang="el-GR" dirty="0" err="1"/>
              <a:t>ιπποκάμπου</a:t>
            </a:r>
            <a:r>
              <a:rPr lang="el-GR" dirty="0"/>
              <a:t> και των παραπλήσιων περιοχών οδηγεί σε βαθειά και συνεχή δυσκολία απόκτησης μακροχρόνιας μνήμης ενώ μπορεί να διατηρηθεί η μη δηλωτική μνήμη και η ανάκληση παλαιών μνημών.  </a:t>
            </a:r>
            <a:endParaRPr lang="el-GR" dirty="0" smtClean="0"/>
          </a:p>
          <a:p>
            <a:r>
              <a:rPr lang="el-GR" dirty="0" smtClean="0"/>
              <a:t>Σε </a:t>
            </a:r>
            <a:r>
              <a:rPr lang="el-GR" dirty="0"/>
              <a:t>τέτοιους ασθενείς, οι περισσότερες νέες πληροφορίες μπορούν να διατηρηθούν μόνον για λίγα δευτερόλεπτα. Τέτοιες μεγάλες διαταραχές από </a:t>
            </a:r>
            <a:r>
              <a:rPr lang="el-GR" dirty="0" err="1"/>
              <a:t>αμφοτερόπλευρο</a:t>
            </a:r>
            <a:r>
              <a:rPr lang="el-GR" dirty="0"/>
              <a:t> διατομή η καταστροφή των κροταφικών λοβών μπορεί να διατηρηθούν αναλλοίωτες επί δεκαετίες.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6</a:t>
            </a:r>
            <a:r>
              <a:rPr lang="en-US" sz="3000" b="0" dirty="0" smtClean="0"/>
              <a:t>/11</a:t>
            </a:r>
            <a:endParaRPr lang="en-US" sz="3000" b="0" dirty="0"/>
          </a:p>
        </p:txBody>
      </p:sp>
    </p:spTree>
    <p:extLst>
      <p:ext uri="{BB962C8B-B14F-4D97-AF65-F5344CB8AC3E}">
        <p14:creationId xmlns:p14="http://schemas.microsoft.com/office/powerpoint/2010/main" val="128074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Autofit/>
          </a:bodyPr>
          <a:lstStyle/>
          <a:p>
            <a:r>
              <a:rPr lang="el-GR" sz="2300" dirty="0"/>
              <a:t>Η μακροχρόνια μνήμη είναι και η νοητική λειτουργία που συχνότερα μελετάται σε σχέση με τα οιστρογόνα. Η </a:t>
            </a:r>
            <a:r>
              <a:rPr lang="el-GR" sz="2300" dirty="0" err="1"/>
              <a:t>επεισοδική</a:t>
            </a:r>
            <a:r>
              <a:rPr lang="el-GR" sz="2300" dirty="0"/>
              <a:t> μνήμη επηρεάζεται αρνητικά από την ηλικία και γνωρίζουμε ότι ελαττώνεται από την μέση ηλικία και μετά, σταδιακά.  </a:t>
            </a:r>
            <a:endParaRPr lang="el-GR" sz="2300" dirty="0" smtClean="0"/>
          </a:p>
          <a:p>
            <a:r>
              <a:rPr lang="el-GR" sz="2300" dirty="0" smtClean="0"/>
              <a:t>Είναι </a:t>
            </a:r>
            <a:r>
              <a:rPr lang="el-GR" sz="2300" dirty="0"/>
              <a:t>επίσης η μνήμη που επηρεάζεται κύρια σε άνοιες τύπου </a:t>
            </a:r>
            <a:r>
              <a:rPr lang="en-US" sz="2300" dirty="0"/>
              <a:t>Alzheimer</a:t>
            </a:r>
            <a:r>
              <a:rPr lang="el-GR" sz="2300" dirty="0"/>
              <a:t> κυρίως στα πρώτα στάδια της νόσου.  Διαταραχές μπορεί να φανούν και μία δεκαετία πριν από την εκδήλωση της νόσου και θεωρούνται ότι οφείλονται σε πρώιμες παθολογικές αλλοιώσεις των κροταφικών λοβών. Η ήπια γνωσιακή διαταραχή συχνά συνδέεται με σχετικά εκλεκτικές ελλείψεις στην </a:t>
            </a:r>
            <a:r>
              <a:rPr lang="el-GR" sz="2300" dirty="0" err="1"/>
              <a:t>επεισοδική</a:t>
            </a:r>
            <a:r>
              <a:rPr lang="el-GR" sz="2300" dirty="0"/>
              <a:t> μνήμη. Σε πολύ ηλικιωμένους ασθενείς η ήπια γνωσιακή διαταραχή υποκρύπτει συνήθως </a:t>
            </a:r>
            <a:r>
              <a:rPr lang="en-US" sz="2300" dirty="0"/>
              <a:t>Alzheimer</a:t>
            </a:r>
            <a:r>
              <a:rPr lang="el-GR" sz="2300" dirty="0"/>
              <a:t>’</a:t>
            </a:r>
            <a:r>
              <a:rPr lang="en-US" sz="2300" dirty="0" smtClean="0"/>
              <a:t>s</a:t>
            </a:r>
            <a:r>
              <a:rPr lang="el-GR"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7</a:t>
            </a:r>
            <a:r>
              <a:rPr lang="en-US" sz="3000" b="0" dirty="0" smtClean="0"/>
              <a:t>/11</a:t>
            </a:r>
            <a:endParaRPr lang="en-US" sz="3000" b="0" dirty="0"/>
          </a:p>
        </p:txBody>
      </p:sp>
    </p:spTree>
    <p:extLst>
      <p:ext uri="{BB962C8B-B14F-4D97-AF65-F5344CB8AC3E}">
        <p14:creationId xmlns:p14="http://schemas.microsoft.com/office/powerpoint/2010/main" val="220781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824536"/>
          </a:xfrm>
        </p:spPr>
        <p:txBody>
          <a:bodyPr>
            <a:noAutofit/>
          </a:bodyPr>
          <a:lstStyle/>
          <a:p>
            <a:r>
              <a:rPr lang="el-GR" dirty="0" smtClean="0"/>
              <a:t>Το </a:t>
            </a:r>
            <a:r>
              <a:rPr lang="el-GR" dirty="0"/>
              <a:t>γεγονός ότι τα οιστρογόνα επιδρούν με θετικό τρόπο στην μάθηση και μνήμη, διαφαίνεται από </a:t>
            </a:r>
            <a:r>
              <a:rPr lang="el-GR" dirty="0" err="1"/>
              <a:t>ωοθηκεκτομηθέντα</a:t>
            </a:r>
            <a:r>
              <a:rPr lang="el-GR" dirty="0"/>
              <a:t> πειραματόζωα που όταν πάρουν οιστρογόνα δείχνουν να βελτιώνουν τόσο τρόπους μάθησης αλλά και μνήμης. Μορφές μνήμης όπως η χωρική κινητική μνήμη φαίνεται ωστόσο να παρεμποδίζεται από την </a:t>
            </a:r>
            <a:r>
              <a:rPr lang="el-GR" dirty="0" err="1" smtClean="0"/>
              <a:t>οιστραδιόλη</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8</a:t>
            </a:r>
            <a:r>
              <a:rPr lang="en-US" sz="3000" b="0" dirty="0" smtClean="0"/>
              <a:t>/11</a:t>
            </a:r>
            <a:endParaRPr lang="en-US" sz="3000" b="0" dirty="0"/>
          </a:p>
        </p:txBody>
      </p:sp>
    </p:spTree>
    <p:extLst>
      <p:ext uri="{BB962C8B-B14F-4D97-AF65-F5344CB8AC3E}">
        <p14:creationId xmlns:p14="http://schemas.microsoft.com/office/powerpoint/2010/main" val="463500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Στην περιοχή του </a:t>
            </a:r>
            <a:r>
              <a:rPr lang="el-GR" dirty="0" err="1"/>
              <a:t>ιπποκάμπου</a:t>
            </a:r>
            <a:r>
              <a:rPr lang="el-GR" dirty="0"/>
              <a:t>, η πυκνότητα των </a:t>
            </a:r>
            <a:r>
              <a:rPr lang="el-GR" dirty="0" err="1"/>
              <a:t>δενδριτών</a:t>
            </a:r>
            <a:r>
              <a:rPr lang="el-GR" dirty="0"/>
              <a:t> αυξομειώνεται ανάλογα με την φάση του οίστρου στα πειραματόζωα και ότι η ωοθηκεκτομή ελαττώνει ενώ η χορήγηση οιστρογόνων αυξάνει την πυκνότητα των </a:t>
            </a:r>
            <a:r>
              <a:rPr lang="el-GR" dirty="0" err="1"/>
              <a:t>δενδριτικών</a:t>
            </a:r>
            <a:r>
              <a:rPr lang="el-GR" dirty="0"/>
              <a:t> </a:t>
            </a:r>
            <a:r>
              <a:rPr lang="el-GR" dirty="0" smtClean="0"/>
              <a:t>ακανθών.</a:t>
            </a:r>
          </a:p>
          <a:p>
            <a:r>
              <a:rPr lang="el-GR" dirty="0" smtClean="0"/>
              <a:t>Επίσης</a:t>
            </a:r>
            <a:r>
              <a:rPr lang="el-GR" dirty="0"/>
              <a:t>, η </a:t>
            </a:r>
            <a:r>
              <a:rPr lang="el-GR" dirty="0" err="1"/>
              <a:t>οιστραδιόλη</a:t>
            </a:r>
            <a:r>
              <a:rPr lang="el-GR" dirty="0"/>
              <a:t> προστατεύει από την απώλεια της </a:t>
            </a:r>
            <a:r>
              <a:rPr lang="el-GR" dirty="0" err="1"/>
              <a:t>ακετυλοχολίνης</a:t>
            </a:r>
            <a:r>
              <a:rPr lang="el-GR" dirty="0"/>
              <a:t>, που άλλωστε είναι και ο </a:t>
            </a:r>
            <a:r>
              <a:rPr lang="el-GR" dirty="0" err="1"/>
              <a:t>νευρομεταβιβαστής</a:t>
            </a:r>
            <a:r>
              <a:rPr lang="el-GR" dirty="0"/>
              <a:t> που βοηθά πολύ στην δημιουργία νέων </a:t>
            </a:r>
            <a:r>
              <a:rPr lang="el-GR" dirty="0" err="1"/>
              <a:t>επεισοδικών</a:t>
            </a:r>
            <a:r>
              <a:rPr lang="el-GR" dirty="0"/>
              <a:t> μνημών. </a:t>
            </a:r>
            <a:endParaRPr lang="el-GR" dirty="0" smtClean="0"/>
          </a:p>
          <a:p>
            <a:r>
              <a:rPr lang="el-GR" dirty="0" smtClean="0"/>
              <a:t>Επιπλέον </a:t>
            </a:r>
            <a:r>
              <a:rPr lang="el-GR" dirty="0"/>
              <a:t>τα οιστρογόνα είναι </a:t>
            </a:r>
            <a:r>
              <a:rPr lang="el-GR" dirty="0" err="1"/>
              <a:t>νευροπροστατευτικά</a:t>
            </a:r>
            <a:r>
              <a:rPr lang="el-GR" dirty="0"/>
              <a:t>, </a:t>
            </a:r>
            <a:r>
              <a:rPr lang="el-GR" dirty="0" err="1"/>
              <a:t>νευροτροφικά</a:t>
            </a:r>
            <a:r>
              <a:rPr lang="el-GR" dirty="0"/>
              <a:t>, ελαττώνουν το οξειδωτικό στρες και το ποσοστό του νευρωνικού θανάτου.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a:t>9</a:t>
            </a:r>
            <a:r>
              <a:rPr lang="en-US" sz="3000" b="0" dirty="0" smtClean="0"/>
              <a:t>/11</a:t>
            </a:r>
            <a:endParaRPr lang="en-US" sz="3000" b="0" dirty="0"/>
          </a:p>
        </p:txBody>
      </p:sp>
    </p:spTree>
    <p:extLst>
      <p:ext uri="{BB962C8B-B14F-4D97-AF65-F5344CB8AC3E}">
        <p14:creationId xmlns:p14="http://schemas.microsoft.com/office/powerpoint/2010/main" val="328205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του στρες</a:t>
            </a:r>
            <a:r>
              <a:rPr lang="en-US" dirty="0"/>
              <a:t> </a:t>
            </a:r>
            <a:r>
              <a:rPr lang="en-US" sz="3000" b="0" dirty="0" smtClean="0"/>
              <a:t>2/6</a:t>
            </a:r>
            <a:endParaRPr lang="en-US" sz="3200" dirty="0"/>
          </a:p>
        </p:txBody>
      </p:sp>
      <p:sp>
        <p:nvSpPr>
          <p:cNvPr id="3" name="Θέση περιεχομένου 2"/>
          <p:cNvSpPr>
            <a:spLocks noGrp="1"/>
          </p:cNvSpPr>
          <p:nvPr>
            <p:ph idx="1"/>
          </p:nvPr>
        </p:nvSpPr>
        <p:spPr/>
        <p:txBody>
          <a:bodyPr>
            <a:noAutofit/>
          </a:bodyPr>
          <a:lstStyle/>
          <a:p>
            <a:r>
              <a:rPr lang="el-GR" dirty="0" smtClean="0"/>
              <a:t>Μια </a:t>
            </a:r>
            <a:r>
              <a:rPr lang="el-GR" dirty="0"/>
              <a:t>απάντηση σε στρες μπορεί να διαρκέσει περισσότερο από το </a:t>
            </a:r>
            <a:r>
              <a:rPr lang="el-GR" dirty="0" err="1"/>
              <a:t>στρεσογόνο</a:t>
            </a:r>
            <a:r>
              <a:rPr lang="el-GR" dirty="0"/>
              <a:t> γεγονός και μπορεί να συμβεί και απουσία εμφανούς </a:t>
            </a:r>
            <a:r>
              <a:rPr lang="el-GR" dirty="0" err="1"/>
              <a:t>στρεσογόνου</a:t>
            </a:r>
            <a:r>
              <a:rPr lang="el-GR" dirty="0"/>
              <a:t> παράγοντα. Ζώντας σε συνεχές στρες μπορεί να είναι καταστροφικό. Κατά εκπληκτικό τρόπο, η απάντηση του σώματος είναι ίδια είτε το ερέθισμα είναι συναρπαστικό, λυπηρό, ή και </a:t>
            </a:r>
            <a:r>
              <a:rPr lang="el-GR" dirty="0" err="1"/>
              <a:t>φοβογόνο</a:t>
            </a:r>
            <a:r>
              <a:rPr lang="el-GR" dirty="0"/>
              <a:t>. Το κυνήγι προκαλεί διαφορετικές αντιδράσεις σε δυο ζώα, αλλά η φυσιολογική απάντηση στο στρες είναι η ίδια.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48451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Επίσης</a:t>
            </a:r>
            <a:r>
              <a:rPr lang="el-GR" dirty="0"/>
              <a:t>, ελαττώνουν την δημιουργία β-</a:t>
            </a:r>
            <a:r>
              <a:rPr lang="el-GR" dirty="0" err="1"/>
              <a:t>αμυλοειδούς</a:t>
            </a:r>
            <a:r>
              <a:rPr lang="el-GR" dirty="0"/>
              <a:t> και </a:t>
            </a:r>
            <a:r>
              <a:rPr lang="el-GR" dirty="0" err="1"/>
              <a:t>φωσφορυλίωσης</a:t>
            </a:r>
            <a:r>
              <a:rPr lang="el-GR" dirty="0"/>
              <a:t> της </a:t>
            </a:r>
            <a:r>
              <a:rPr lang="en-US" dirty="0"/>
              <a:t>tau</a:t>
            </a:r>
            <a:r>
              <a:rPr lang="el-GR" dirty="0"/>
              <a:t> </a:t>
            </a:r>
            <a:r>
              <a:rPr lang="el-GR" dirty="0" err="1"/>
              <a:t>πρωτείνης</a:t>
            </a:r>
            <a:r>
              <a:rPr lang="el-GR" dirty="0"/>
              <a:t>. Τροποποιούν δε την </a:t>
            </a:r>
            <a:r>
              <a:rPr lang="el-GR" dirty="0" err="1"/>
              <a:t>νοραδρενεργική</a:t>
            </a:r>
            <a:r>
              <a:rPr lang="el-GR" dirty="0"/>
              <a:t>, </a:t>
            </a:r>
            <a:r>
              <a:rPr lang="el-GR" dirty="0" err="1"/>
              <a:t>σεροτονινεργική</a:t>
            </a:r>
            <a:r>
              <a:rPr lang="el-GR" dirty="0"/>
              <a:t> και </a:t>
            </a:r>
            <a:r>
              <a:rPr lang="el-GR" dirty="0" err="1"/>
              <a:t>γλουταμινεργική</a:t>
            </a:r>
            <a:r>
              <a:rPr lang="el-GR" dirty="0"/>
              <a:t> </a:t>
            </a:r>
            <a:r>
              <a:rPr lang="el-GR" dirty="0" err="1"/>
              <a:t>νευρομεταβίβαση</a:t>
            </a:r>
            <a:r>
              <a:rPr lang="el-GR" dirty="0"/>
              <a:t>.  </a:t>
            </a:r>
            <a:endParaRPr lang="el-GR" dirty="0" smtClean="0"/>
          </a:p>
          <a:p>
            <a:r>
              <a:rPr lang="el-GR" dirty="0" smtClean="0"/>
              <a:t>Επίσης </a:t>
            </a:r>
            <a:r>
              <a:rPr lang="el-GR" dirty="0"/>
              <a:t>αυξάνουν την εγκεφαλική ροή αίματος και την ενεργό μεταφορά γλυκόζης στον εγκέφαλο. </a:t>
            </a:r>
            <a:endParaRPr lang="el-GR" dirty="0" smtClean="0"/>
          </a:p>
          <a:p>
            <a:r>
              <a:rPr lang="el-GR" dirty="0" smtClean="0"/>
              <a:t>Σε </a:t>
            </a:r>
            <a:r>
              <a:rPr lang="el-GR" dirty="0"/>
              <a:t>αντίθεση, τα ανδρογόνα, ιδίως προγεννητικά, φαίνεται να έχουν επίδραση στην αύξηση της </a:t>
            </a:r>
            <a:r>
              <a:rPr lang="el-GR" dirty="0" err="1"/>
              <a:t>οπτικοχωρικής</a:t>
            </a:r>
            <a:r>
              <a:rPr lang="el-GR" dirty="0"/>
              <a:t> μνήμης.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smtClean="0"/>
              <a:t>10/11</a:t>
            </a:r>
            <a:endParaRPr lang="en-US" sz="3000" b="0" dirty="0"/>
          </a:p>
        </p:txBody>
      </p:sp>
    </p:spTree>
    <p:extLst>
      <p:ext uri="{BB962C8B-B14F-4D97-AF65-F5344CB8AC3E}">
        <p14:creationId xmlns:p14="http://schemas.microsoft.com/office/powerpoint/2010/main" val="82636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268760"/>
            <a:ext cx="8748464" cy="5589240"/>
          </a:xfrm>
        </p:spPr>
        <p:txBody>
          <a:bodyPr>
            <a:normAutofit/>
          </a:bodyPr>
          <a:lstStyle/>
          <a:p>
            <a:r>
              <a:rPr lang="el-GR" sz="2200" dirty="0"/>
              <a:t>Σε πολλές μελέτες δεν βρέθηκε συσχέτιση μεταξύ επιπέδων οιστρογόνων και μνημονικών </a:t>
            </a:r>
            <a:r>
              <a:rPr lang="el-GR" sz="2200" dirty="0" smtClean="0"/>
              <a:t>δεξιοτήτων ή φάσεων </a:t>
            </a:r>
            <a:r>
              <a:rPr lang="el-GR" sz="2200" dirty="0"/>
              <a:t>του κύκλου και τροποποιήσεων των μνημονικών δοκιμασιών.  </a:t>
            </a:r>
            <a:endParaRPr lang="el-GR" sz="2200" dirty="0" smtClean="0"/>
          </a:p>
          <a:p>
            <a:r>
              <a:rPr lang="el-GR" sz="2200" dirty="0" smtClean="0"/>
              <a:t>Μερικοί </a:t>
            </a:r>
            <a:r>
              <a:rPr lang="el-GR" sz="2200" dirty="0"/>
              <a:t>ερευνητές ανέφεραν καλύτερη λεκτική μνήμη στην </a:t>
            </a:r>
            <a:r>
              <a:rPr lang="el-GR" sz="2200" dirty="0" err="1"/>
              <a:t>ωχρινική</a:t>
            </a:r>
            <a:r>
              <a:rPr lang="el-GR" sz="2200" dirty="0"/>
              <a:t> φάση, όταν τόσο τα οιστρογόνα όσο και η προγεστερόνη ήταν αυξημένα.</a:t>
            </a:r>
            <a:endParaRPr lang="en-US" sz="2200" dirty="0"/>
          </a:p>
          <a:p>
            <a:r>
              <a:rPr lang="el-GR" sz="2200" dirty="0"/>
              <a:t>Σε μεγαλύτερης ηλικίας γυναίκες και σε αρκετές μελέτες, τα κυκλοφορούντα οιστρογόνα δεν φαίνονται να συνδέονται φανερά με την μνήμη. </a:t>
            </a:r>
            <a:endParaRPr lang="el-GR" sz="2200" dirty="0" smtClean="0"/>
          </a:p>
          <a:p>
            <a:r>
              <a:rPr lang="el-GR" sz="2200" dirty="0" smtClean="0"/>
              <a:t>Σε </a:t>
            </a:r>
            <a:r>
              <a:rPr lang="el-GR" sz="2200" dirty="0"/>
              <a:t>άλλες ωστόσο παρατήρησαν ότι υπήρχε σημαντική θετική συσχέτιση μεταξύ της </a:t>
            </a:r>
            <a:r>
              <a:rPr lang="el-GR" sz="2200" dirty="0" err="1"/>
              <a:t>οιστραδιόλης</a:t>
            </a:r>
            <a:r>
              <a:rPr lang="el-GR" sz="2200" dirty="0"/>
              <a:t> </a:t>
            </a:r>
            <a:r>
              <a:rPr lang="el-GR" sz="2200" dirty="0" smtClean="0"/>
              <a:t>(αλλά </a:t>
            </a:r>
            <a:r>
              <a:rPr lang="el-GR" sz="2200" dirty="0"/>
              <a:t>όχι της </a:t>
            </a:r>
            <a:r>
              <a:rPr lang="el-GR" sz="2200" dirty="0" err="1" smtClean="0"/>
              <a:t>οιστρόνης</a:t>
            </a:r>
            <a:r>
              <a:rPr lang="el-GR" sz="2200" dirty="0" smtClean="0"/>
              <a:t>) με </a:t>
            </a:r>
            <a:r>
              <a:rPr lang="el-GR" sz="2200" dirty="0"/>
              <a:t>την λεκτική μνήμη (</a:t>
            </a:r>
            <a:r>
              <a:rPr lang="el-GR" sz="2200" dirty="0" err="1"/>
              <a:t>word</a:t>
            </a:r>
            <a:r>
              <a:rPr lang="el-GR" sz="2200" dirty="0"/>
              <a:t> </a:t>
            </a:r>
            <a:r>
              <a:rPr lang="el-GR" sz="2200" dirty="0" err="1"/>
              <a:t>list</a:t>
            </a:r>
            <a:r>
              <a:rPr lang="el-GR" sz="2200" dirty="0"/>
              <a:t> </a:t>
            </a:r>
            <a:r>
              <a:rPr lang="el-GR" sz="2200" dirty="0" err="1"/>
              <a:t>recall</a:t>
            </a:r>
            <a:r>
              <a:rPr lang="el-GR" sz="2200" dirty="0"/>
              <a:t>) και αντίστροφες συσχετίσεις μεταξύ </a:t>
            </a:r>
            <a:r>
              <a:rPr lang="el-GR" sz="2200" dirty="0" err="1"/>
              <a:t>οιστραδιόλης</a:t>
            </a:r>
            <a:r>
              <a:rPr lang="el-GR" sz="2200" dirty="0"/>
              <a:t> και </a:t>
            </a:r>
            <a:r>
              <a:rPr lang="el-GR" sz="2200" dirty="0" err="1"/>
              <a:t>οιστρόνης</a:t>
            </a:r>
            <a:r>
              <a:rPr lang="el-GR" sz="2200" dirty="0"/>
              <a:t> σχετικά με την μη λεκτική μνήμη (</a:t>
            </a:r>
            <a:r>
              <a:rPr lang="en-US" sz="2200" dirty="0"/>
              <a:t>figure recall</a:t>
            </a:r>
            <a:r>
              <a:rPr lang="el-GR" sz="2200" dirty="0" smtClean="0"/>
              <a:t>).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Οιστρογόνα, φυσιολογικές </a:t>
            </a:r>
            <a:r>
              <a:rPr lang="el-GR" b="1" dirty="0" err="1"/>
              <a:t>γνωσιακές</a:t>
            </a:r>
            <a:r>
              <a:rPr lang="el-GR" b="1" dirty="0"/>
              <a:t> λειτουργίες </a:t>
            </a:r>
            <a:r>
              <a:rPr lang="el-GR" b="1" dirty="0" smtClean="0"/>
              <a:t>–</a:t>
            </a:r>
            <a:r>
              <a:rPr lang="en-US" b="1" dirty="0" smtClean="0"/>
              <a:t> </a:t>
            </a:r>
            <a:r>
              <a:rPr lang="el-GR" b="1" dirty="0" smtClean="0"/>
              <a:t>μνήμη </a:t>
            </a:r>
            <a:r>
              <a:rPr lang="el-GR" b="1" dirty="0"/>
              <a:t>και </a:t>
            </a:r>
            <a:r>
              <a:rPr lang="el-GR" b="1" dirty="0" smtClean="0"/>
              <a:t>διαταραχές</a:t>
            </a:r>
            <a:r>
              <a:rPr lang="en-US" b="1" dirty="0" smtClean="0"/>
              <a:t> </a:t>
            </a:r>
            <a:r>
              <a:rPr lang="en-US" sz="3000" b="0" dirty="0" smtClean="0"/>
              <a:t>11/11</a:t>
            </a:r>
            <a:endParaRPr lang="en-US" sz="3000" b="0" dirty="0"/>
          </a:p>
        </p:txBody>
      </p:sp>
    </p:spTree>
    <p:extLst>
      <p:ext uri="{BB962C8B-B14F-4D97-AF65-F5344CB8AC3E}">
        <p14:creationId xmlns:p14="http://schemas.microsoft.com/office/powerpoint/2010/main" val="377340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Οιστρογόνα και </a:t>
            </a:r>
            <a:r>
              <a:rPr lang="el-GR" b="1" dirty="0"/>
              <a:t>λειτουργική απεικόνιση του εγκεφαλικού </a:t>
            </a:r>
            <a:r>
              <a:rPr lang="el-GR" b="1" dirty="0" smtClean="0"/>
              <a:t>φλοιού</a:t>
            </a:r>
            <a:r>
              <a:rPr lang="en-US" b="1" dirty="0" smtClean="0"/>
              <a:t> </a:t>
            </a:r>
            <a:r>
              <a:rPr lang="en-US" sz="3000" b="0" dirty="0" smtClean="0"/>
              <a:t>1/4</a:t>
            </a:r>
            <a:endParaRPr lang="en-US" sz="3000" b="0" dirty="0"/>
          </a:p>
        </p:txBody>
      </p:sp>
      <p:sp>
        <p:nvSpPr>
          <p:cNvPr id="3" name="Θέση περιεχομένου 2"/>
          <p:cNvSpPr>
            <a:spLocks noGrp="1"/>
          </p:cNvSpPr>
          <p:nvPr>
            <p:ph idx="1"/>
          </p:nvPr>
        </p:nvSpPr>
        <p:spPr>
          <a:xfrm>
            <a:off x="457200" y="1484784"/>
            <a:ext cx="8229600" cy="5040560"/>
          </a:xfrm>
        </p:spPr>
        <p:txBody>
          <a:bodyPr>
            <a:noAutofit/>
          </a:bodyPr>
          <a:lstStyle/>
          <a:p>
            <a:r>
              <a:rPr lang="el-GR" dirty="0"/>
              <a:t>Έχει αναφερθεί συσχέτιση μεταξύ </a:t>
            </a:r>
            <a:r>
              <a:rPr lang="el-GR" dirty="0" err="1"/>
              <a:t>οιστραδιόλης</a:t>
            </a:r>
            <a:r>
              <a:rPr lang="el-GR" dirty="0"/>
              <a:t> και ενεργοποίησης της εγκεφαλικής αιματικής ροής της κάτω μετωπιαίας έλικας στην διάρκεια μνημονικών δοκιμασιών.</a:t>
            </a:r>
            <a:endParaRPr lang="en-US" dirty="0"/>
          </a:p>
          <a:p>
            <a:r>
              <a:rPr lang="el-GR" dirty="0"/>
              <a:t>Σε </a:t>
            </a:r>
            <a:r>
              <a:rPr lang="el-GR" dirty="0" err="1"/>
              <a:t>μετεμμηνοπαυσιακές</a:t>
            </a:r>
            <a:r>
              <a:rPr lang="el-GR" dirty="0"/>
              <a:t> γυναίκες </a:t>
            </a:r>
            <a:r>
              <a:rPr lang="el-GR" dirty="0" smtClean="0"/>
              <a:t>που έπαιρναν ορμονική </a:t>
            </a:r>
            <a:r>
              <a:rPr lang="el-GR" dirty="0"/>
              <a:t>υποκατάσταση έχει επίσης παρατηρηθεί </a:t>
            </a:r>
            <a:r>
              <a:rPr lang="el-GR" dirty="0" err="1"/>
              <a:t>οιστρογονική</a:t>
            </a:r>
            <a:r>
              <a:rPr lang="el-GR" dirty="0"/>
              <a:t> ορμονική ενεργοποίηση σε διάφορες εγκεφαλικές περιοχές όπως η δεξιά </a:t>
            </a:r>
            <a:r>
              <a:rPr lang="el-GR" dirty="0" err="1"/>
              <a:t>παραιπποκάμπεια</a:t>
            </a:r>
            <a:r>
              <a:rPr lang="el-GR" dirty="0"/>
              <a:t> έλικα, δεξιές μετωπιαίες έλικες και ο αριστερός υποθάλαμος.  </a:t>
            </a:r>
            <a:endParaRPr lang="en-US" dirty="0"/>
          </a:p>
          <a:p>
            <a:r>
              <a:rPr lang="el-GR" dirty="0"/>
              <a:t>Σε μία μελέτη με την χρήση </a:t>
            </a:r>
            <a:r>
              <a:rPr lang="en-US" dirty="0"/>
              <a:t>Lupron</a:t>
            </a:r>
            <a:r>
              <a:rPr lang="el-GR" dirty="0"/>
              <a:t> έγινε καταστολή του </a:t>
            </a:r>
            <a:r>
              <a:rPr lang="el-GR" dirty="0" err="1"/>
              <a:t>εμμηνορυσιακού</a:t>
            </a:r>
            <a:r>
              <a:rPr lang="el-GR" dirty="0"/>
              <a:t> κύκλου με σκοπό την μελέτη της </a:t>
            </a:r>
            <a:r>
              <a:rPr lang="el-GR" dirty="0" err="1"/>
              <a:t>γνωσιακής</a:t>
            </a:r>
            <a:r>
              <a:rPr lang="el-GR" dirty="0"/>
              <a:t> λειτουργίας, αλλά και της εγκεφαλικής κατάστασης.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959351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Οιστρογόνα και </a:t>
            </a:r>
            <a:r>
              <a:rPr lang="el-GR" b="1" dirty="0"/>
              <a:t>λειτουργική απεικόνιση του εγκεφαλικού </a:t>
            </a:r>
            <a:r>
              <a:rPr lang="el-GR" b="1" dirty="0" smtClean="0"/>
              <a:t>φλοιού</a:t>
            </a:r>
            <a:r>
              <a:rPr lang="en-US" b="1" dirty="0" smtClean="0"/>
              <a:t> </a:t>
            </a:r>
            <a:r>
              <a:rPr lang="en-US" sz="3000" b="0" dirty="0" smtClean="0"/>
              <a:t>2/4</a:t>
            </a:r>
            <a:endParaRPr lang="en-US" sz="3000" b="0" dirty="0"/>
          </a:p>
        </p:txBody>
      </p:sp>
      <p:sp>
        <p:nvSpPr>
          <p:cNvPr id="3" name="Θέση περιεχομένου 2"/>
          <p:cNvSpPr>
            <a:spLocks noGrp="1"/>
          </p:cNvSpPr>
          <p:nvPr>
            <p:ph idx="1"/>
          </p:nvPr>
        </p:nvSpPr>
        <p:spPr>
          <a:xfrm>
            <a:off x="457200" y="1484784"/>
            <a:ext cx="8363272" cy="5040560"/>
          </a:xfrm>
        </p:spPr>
        <p:txBody>
          <a:bodyPr>
            <a:noAutofit/>
          </a:bodyPr>
          <a:lstStyle/>
          <a:p>
            <a:r>
              <a:rPr lang="el-GR" dirty="0" smtClean="0"/>
              <a:t>Μελετήθηκε </a:t>
            </a:r>
            <a:r>
              <a:rPr lang="el-GR" dirty="0"/>
              <a:t>με </a:t>
            </a:r>
            <a:r>
              <a:rPr lang="en-US" dirty="0"/>
              <a:t>PET scan</a:t>
            </a:r>
            <a:r>
              <a:rPr lang="el-GR" dirty="0"/>
              <a:t> σε φάσεις όπως μόνο με χρήση </a:t>
            </a:r>
            <a:r>
              <a:rPr lang="en-US" dirty="0" err="1"/>
              <a:t>lupron</a:t>
            </a:r>
            <a:r>
              <a:rPr lang="el-GR" dirty="0"/>
              <a:t>, </a:t>
            </a:r>
            <a:r>
              <a:rPr lang="en-US" dirty="0" err="1"/>
              <a:t>lupron</a:t>
            </a:r>
            <a:r>
              <a:rPr lang="el-GR" dirty="0"/>
              <a:t> μαζί με οιστρογόνο, και </a:t>
            </a:r>
            <a:r>
              <a:rPr lang="en-US" dirty="0" err="1"/>
              <a:t>lupron</a:t>
            </a:r>
            <a:r>
              <a:rPr lang="el-GR" dirty="0"/>
              <a:t> μαζί με προγεστερόνη. Η τοπική δραστηριότητα του φλοιού στην διάρκεια </a:t>
            </a:r>
            <a:r>
              <a:rPr lang="en-US" dirty="0"/>
              <a:t>PET</a:t>
            </a:r>
            <a:r>
              <a:rPr lang="el-GR" dirty="0"/>
              <a:t> σε σχέση με την </a:t>
            </a:r>
            <a:r>
              <a:rPr lang="en-US" dirty="0"/>
              <a:t>working memory</a:t>
            </a:r>
            <a:r>
              <a:rPr lang="el-GR" dirty="0"/>
              <a:t> </a:t>
            </a:r>
            <a:r>
              <a:rPr lang="el-GR" dirty="0" smtClean="0"/>
              <a:t>(που </a:t>
            </a:r>
            <a:r>
              <a:rPr lang="el-GR" dirty="0"/>
              <a:t>συνήθως παρατηρείται σε υγιείς γυναίκες χωρίς </a:t>
            </a:r>
            <a:r>
              <a:rPr lang="el-GR" dirty="0" smtClean="0"/>
              <a:t>αγωγή), </a:t>
            </a:r>
            <a:r>
              <a:rPr lang="el-GR" dirty="0"/>
              <a:t>δεν παρατηρήθηκε σε καμία από τις μελετώμενες ομάδες γυναικών σε αυτή την </a:t>
            </a:r>
            <a:r>
              <a:rPr lang="el-GR" dirty="0" smtClean="0"/>
              <a:t>μελέτη.</a:t>
            </a:r>
            <a:endParaRPr lang="en-US" dirty="0"/>
          </a:p>
          <a:p>
            <a:r>
              <a:rPr lang="el-GR" dirty="0"/>
              <a:t>Με την χρήση </a:t>
            </a:r>
            <a:r>
              <a:rPr lang="en-US" dirty="0"/>
              <a:t>SERMS</a:t>
            </a:r>
            <a:r>
              <a:rPr lang="el-GR" dirty="0"/>
              <a:t> (</a:t>
            </a:r>
            <a:r>
              <a:rPr lang="en-US" dirty="0" err="1"/>
              <a:t>raloxifene</a:t>
            </a:r>
            <a:r>
              <a:rPr lang="el-GR" dirty="0"/>
              <a:t>) όπου οι </a:t>
            </a:r>
            <a:r>
              <a:rPr lang="el-GR" dirty="0" err="1"/>
              <a:t>οιστρογονικές</a:t>
            </a:r>
            <a:r>
              <a:rPr lang="el-GR" dirty="0"/>
              <a:t> δράσεις εξειδικεύονται σε </a:t>
            </a:r>
            <a:r>
              <a:rPr lang="el-GR" dirty="0" err="1"/>
              <a:t>ιστικό</a:t>
            </a:r>
            <a:r>
              <a:rPr lang="el-GR" dirty="0"/>
              <a:t> επίπεδο, παρατηρήθηκαν διαφορές, όπως ελάττωση της ενεργοποίησης της αριστεράς </a:t>
            </a:r>
            <a:r>
              <a:rPr lang="el-GR" dirty="0" err="1"/>
              <a:t>παραιπποκάμπειας</a:t>
            </a:r>
            <a:r>
              <a:rPr lang="el-GR" dirty="0"/>
              <a:t> έλικας </a:t>
            </a:r>
            <a:r>
              <a:rPr lang="el-GR" dirty="0" smtClean="0"/>
              <a:t>σε </a:t>
            </a:r>
            <a:r>
              <a:rPr lang="el-GR" dirty="0"/>
              <a:t>οπτικό μνημονικό τεστ και αύξηση της ενεργοποίησης της δεξιάς άνω μετωπιαίας </a:t>
            </a:r>
            <a:r>
              <a:rPr lang="el-GR" dirty="0" smtClean="0"/>
              <a:t>έλικας</a:t>
            </a:r>
            <a:r>
              <a:rPr lang="en-US" dirty="0" smtClean="0"/>
              <a:t>.</a:t>
            </a:r>
            <a:endParaRPr lang="en-US" dirty="0"/>
          </a:p>
        </p:txBody>
      </p:sp>
      <p:sp>
        <p:nvSpPr>
          <p:cNvPr id="4" name="Θέση αριθμού διαφάνειας 3"/>
          <p:cNvSpPr>
            <a:spLocks noGrp="1"/>
          </p:cNvSpPr>
          <p:nvPr>
            <p:ph type="sldNum" sz="quarter" idx="12"/>
          </p:nvPr>
        </p:nvSpPr>
        <p:spPr>
          <a:xfrm>
            <a:off x="6553200" y="6376243"/>
            <a:ext cx="2133600" cy="365125"/>
          </a:xfrm>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13785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Έτσι, συμπεραίνουμε ότι η  φυσική εμμηνόπαυση δεν φαίνεται να συνδέεται με αντικειμενική αλλαγή στην διαδικασία μνήμης μέσης ηλικίας και δεν φαίνονται σημαντικές αλλαγές στην διάρκεια των μνημονικών δοκιμασιών.  </a:t>
            </a:r>
            <a:endParaRPr lang="el-GR" dirty="0" smtClean="0"/>
          </a:p>
          <a:p>
            <a:r>
              <a:rPr lang="el-GR" dirty="0" smtClean="0"/>
              <a:t>Επίσης </a:t>
            </a:r>
            <a:r>
              <a:rPr lang="el-GR" dirty="0"/>
              <a:t>δεν έχουμε πεισθεί ότι η χορήγηση </a:t>
            </a:r>
            <a:r>
              <a:rPr lang="el-GR" dirty="0" smtClean="0"/>
              <a:t>οιστρογόνων ή η </a:t>
            </a:r>
            <a:r>
              <a:rPr lang="el-GR" dirty="0"/>
              <a:t>χορήγηση οιστρογόνων και προγεστερόνης μπορεί να παρεμποδίσει την ελάττωση της </a:t>
            </a:r>
            <a:r>
              <a:rPr lang="el-GR" dirty="0" err="1"/>
              <a:t>γνωσιακής</a:t>
            </a:r>
            <a:r>
              <a:rPr lang="el-GR" dirty="0"/>
              <a:t> λειτουργίας σε </a:t>
            </a:r>
            <a:r>
              <a:rPr lang="el-GR" dirty="0" err="1"/>
              <a:t>μετεμηνοπαυσιακές</a:t>
            </a:r>
            <a:r>
              <a:rPr lang="el-GR" dirty="0"/>
              <a:t> γυναίκες.  </a:t>
            </a:r>
            <a:endParaRPr lang="el-GR" dirty="0" smtClean="0"/>
          </a:p>
          <a:p>
            <a:r>
              <a:rPr lang="el-GR" dirty="0" smtClean="0"/>
              <a:t>Δεν </a:t>
            </a:r>
            <a:r>
              <a:rPr lang="el-GR" dirty="0"/>
              <a:t>φαίνεται ότι η χορήγηση διαφορετικών οιστρογόνων στην κλινική πράξη να έχει σημαντική διαφορά </a:t>
            </a:r>
            <a:r>
              <a:rPr lang="el-GR" dirty="0" smtClean="0"/>
              <a:t>δράσης.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Οιστρογόνα και </a:t>
            </a:r>
            <a:r>
              <a:rPr lang="el-GR" b="1" dirty="0"/>
              <a:t>λειτουργική απεικόνιση του εγκεφαλικού </a:t>
            </a:r>
            <a:r>
              <a:rPr lang="el-GR" b="1" dirty="0" smtClean="0"/>
              <a:t>φλοιού</a:t>
            </a:r>
            <a:r>
              <a:rPr lang="en-US" b="1" dirty="0" smtClean="0"/>
              <a:t> </a:t>
            </a:r>
            <a:r>
              <a:rPr lang="en-US" sz="3000" b="0" dirty="0"/>
              <a:t>3</a:t>
            </a:r>
            <a:r>
              <a:rPr lang="en-US" sz="3000" b="0" dirty="0" smtClean="0"/>
              <a:t>/4</a:t>
            </a:r>
            <a:endParaRPr lang="en-US" sz="3000" b="0" dirty="0"/>
          </a:p>
        </p:txBody>
      </p:sp>
    </p:spTree>
    <p:extLst>
      <p:ext uri="{BB962C8B-B14F-4D97-AF65-F5344CB8AC3E}">
        <p14:creationId xmlns:p14="http://schemas.microsoft.com/office/powerpoint/2010/main" val="256272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Η </a:t>
            </a:r>
            <a:r>
              <a:rPr lang="el-GR" dirty="0"/>
              <a:t>δε χειρουργική αφαίρεση ωοθηκών που εμφανίζει απότομη απώλεια οιστρογόνων φαίνεται να έχει περισσότερη επίδραση στην μνήμη, αλλά η χορήγηση οιστρογόνων σε αυτές τις περιπτώσεις βοηθά την λεκτική και όχι την μη λεκτική μνήμη. </a:t>
            </a:r>
            <a:endParaRPr lang="en-US" dirty="0"/>
          </a:p>
          <a:p>
            <a:r>
              <a:rPr lang="el-GR" dirty="0"/>
              <a:t>Όσον αφορά την άνοια τύπου </a:t>
            </a:r>
            <a:r>
              <a:rPr lang="en-US" dirty="0"/>
              <a:t>Alzheimer</a:t>
            </a:r>
            <a:r>
              <a:rPr lang="el-GR" dirty="0"/>
              <a:t>’</a:t>
            </a:r>
            <a:r>
              <a:rPr lang="en-US" dirty="0"/>
              <a:t>s</a:t>
            </a:r>
            <a:r>
              <a:rPr lang="el-GR" dirty="0"/>
              <a:t> δεν υπάρχει αμφιβολία ότι είναι συχνότερη σε επίπτωση στον γυναικείο </a:t>
            </a:r>
            <a:r>
              <a:rPr lang="el-GR" dirty="0" smtClean="0"/>
              <a:t>πληθυσμό. Ωστόσο </a:t>
            </a:r>
            <a:r>
              <a:rPr lang="el-GR" dirty="0"/>
              <a:t>παρά τις συχνές διατυπώσεις περί συμβολής του ορμονικού στοιχείου </a:t>
            </a:r>
            <a:r>
              <a:rPr lang="el-GR" dirty="0" smtClean="0"/>
              <a:t>και, αν </a:t>
            </a:r>
            <a:r>
              <a:rPr lang="el-GR" dirty="0"/>
              <a:t>και τα οιστρογόνα έχουν δοκιμασθεί θεραπευτικά, δεν υπάρχει ακόμα ομοφωνία σχετικά με στατιστικά σημαντική βελτίωση στην </a:t>
            </a:r>
            <a:r>
              <a:rPr lang="el-GR" dirty="0" smtClean="0"/>
              <a:t>μνήμη. </a:t>
            </a:r>
            <a:r>
              <a:rPr lang="el-GR" dirty="0"/>
              <a:t>Ο</a:t>
            </a:r>
            <a:r>
              <a:rPr lang="el-GR" dirty="0" smtClean="0"/>
              <a:t>ι δε μελέτες διίστανται</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Οιστρογόνα και </a:t>
            </a:r>
            <a:r>
              <a:rPr lang="el-GR" b="1" dirty="0"/>
              <a:t>λειτουργική απεικόνιση του εγκεφαλικού </a:t>
            </a:r>
            <a:r>
              <a:rPr lang="el-GR" b="1" dirty="0" smtClean="0"/>
              <a:t>φλοιού</a:t>
            </a:r>
            <a:r>
              <a:rPr lang="en-US" b="1" dirty="0" smtClean="0"/>
              <a:t> </a:t>
            </a:r>
            <a:r>
              <a:rPr lang="en-US" sz="3000" b="0" dirty="0"/>
              <a:t>4</a:t>
            </a:r>
            <a:r>
              <a:rPr lang="en-US" sz="3000" b="0" dirty="0" smtClean="0"/>
              <a:t>/4</a:t>
            </a:r>
            <a:endParaRPr lang="en-US" sz="3000" b="0" dirty="0"/>
          </a:p>
        </p:txBody>
      </p:sp>
    </p:spTree>
    <p:extLst>
      <p:ext uri="{BB962C8B-B14F-4D97-AF65-F5344CB8AC3E}">
        <p14:creationId xmlns:p14="http://schemas.microsoft.com/office/powerpoint/2010/main" val="24117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Οιστρογόνα και </a:t>
            </a:r>
            <a:r>
              <a:rPr lang="el-GR" sz="3600" b="1" dirty="0" smtClean="0"/>
              <a:t>ψυχώσεις </a:t>
            </a:r>
            <a:r>
              <a:rPr lang="el-GR" sz="3000" b="0" dirty="0" smtClean="0"/>
              <a:t>1/6</a:t>
            </a:r>
            <a:endParaRPr lang="en-US" sz="3000" b="0" dirty="0"/>
          </a:p>
        </p:txBody>
      </p:sp>
      <p:sp>
        <p:nvSpPr>
          <p:cNvPr id="3" name="Θέση περιεχομένου 2"/>
          <p:cNvSpPr>
            <a:spLocks noGrp="1"/>
          </p:cNvSpPr>
          <p:nvPr>
            <p:ph idx="1"/>
          </p:nvPr>
        </p:nvSpPr>
        <p:spPr/>
        <p:txBody>
          <a:bodyPr>
            <a:noAutofit/>
          </a:bodyPr>
          <a:lstStyle/>
          <a:p>
            <a:r>
              <a:rPr lang="el-GR" dirty="0"/>
              <a:t>Διάφορες μελέτες αναδεικνύουν παρόμοια δράση των νευροληπτικών με τα </a:t>
            </a:r>
            <a:r>
              <a:rPr lang="el-GR" dirty="0" smtClean="0"/>
              <a:t>οιστρογόνα με </a:t>
            </a:r>
            <a:r>
              <a:rPr lang="el-GR" dirty="0"/>
              <a:t>βάση τις επιδράσεις σε </a:t>
            </a:r>
            <a:r>
              <a:rPr lang="el-GR" dirty="0" err="1"/>
              <a:t>χολινεργικές</a:t>
            </a:r>
            <a:r>
              <a:rPr lang="el-GR" dirty="0"/>
              <a:t>, </a:t>
            </a:r>
            <a:r>
              <a:rPr lang="el-GR" dirty="0" err="1"/>
              <a:t>νοραδρενεργικές</a:t>
            </a:r>
            <a:r>
              <a:rPr lang="el-GR" dirty="0"/>
              <a:t> </a:t>
            </a:r>
            <a:r>
              <a:rPr lang="el-GR" dirty="0" err="1"/>
              <a:t>σεροτονινεργικές</a:t>
            </a:r>
            <a:r>
              <a:rPr lang="el-GR" dirty="0"/>
              <a:t> και </a:t>
            </a:r>
            <a:r>
              <a:rPr lang="el-GR" dirty="0" err="1"/>
              <a:t>γλουταμινεργικές</a:t>
            </a:r>
            <a:r>
              <a:rPr lang="el-GR" dirty="0"/>
              <a:t> συνάψεις τόσο σε σχέση με γονιδιακή έκφραση όσο και μη γονιδιακή δραστηριότητα.  </a:t>
            </a:r>
            <a:endParaRPr lang="el-GR" dirty="0" smtClean="0"/>
          </a:p>
          <a:p>
            <a:r>
              <a:rPr lang="el-GR" dirty="0" smtClean="0"/>
              <a:t>Έτσι</a:t>
            </a:r>
            <a:r>
              <a:rPr lang="el-GR" dirty="0"/>
              <a:t>, προέκυψαν υποθέσεις ότι μπορεί να δρουν ως ήπια </a:t>
            </a:r>
            <a:r>
              <a:rPr lang="el-GR" dirty="0" err="1"/>
              <a:t>αντιψυχωτικά</a:t>
            </a:r>
            <a:r>
              <a:rPr lang="el-GR" dirty="0"/>
              <a:t>, προστατευτικά του στρες, και ως αντικαταθλιπτικά.  Ακόμη ότι μπορεί να τροποποιήσουν την επιθετική συμπεριφορά ή</a:t>
            </a:r>
            <a:r>
              <a:rPr lang="el-GR" dirty="0" smtClean="0"/>
              <a:t> </a:t>
            </a:r>
            <a:r>
              <a:rPr lang="el-GR" dirty="0"/>
              <a:t>και την </a:t>
            </a:r>
            <a:r>
              <a:rPr lang="el-GR" dirty="0" smtClean="0"/>
              <a:t>αυτοκτονική </a:t>
            </a:r>
            <a:r>
              <a:rPr lang="el-GR" dirty="0"/>
              <a:t>συμπεριφορά στους ανθρώπους.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225365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Οιστρογόνα και ψυχώσεις </a:t>
            </a:r>
            <a:r>
              <a:rPr lang="el-GR" sz="3000" b="0" dirty="0" smtClean="0"/>
              <a:t>2/6</a:t>
            </a:r>
            <a:endParaRPr lang="en-US" dirty="0"/>
          </a:p>
        </p:txBody>
      </p:sp>
      <p:sp>
        <p:nvSpPr>
          <p:cNvPr id="3" name="Θέση περιεχομένου 2"/>
          <p:cNvSpPr>
            <a:spLocks noGrp="1"/>
          </p:cNvSpPr>
          <p:nvPr>
            <p:ph idx="1"/>
          </p:nvPr>
        </p:nvSpPr>
        <p:spPr/>
        <p:txBody>
          <a:bodyPr>
            <a:noAutofit/>
          </a:bodyPr>
          <a:lstStyle/>
          <a:p>
            <a:r>
              <a:rPr lang="el-GR" dirty="0" smtClean="0"/>
              <a:t>Μερικοί </a:t>
            </a:r>
            <a:r>
              <a:rPr lang="el-GR" dirty="0"/>
              <a:t>ωστόσο ερευνητές θεωρούν ότι τα θετικά </a:t>
            </a:r>
            <a:r>
              <a:rPr lang="el-GR" dirty="0" err="1"/>
              <a:t>οιστρογονικά</a:t>
            </a:r>
            <a:r>
              <a:rPr lang="el-GR" dirty="0"/>
              <a:t> αποτελέσματα εμφανίζονται μόνον όταν ήδη υπάρχουν έστω και χαμηλά επίπεδα ενδογενών οιστρογόνων, εξ’ ου και προέκυψε η τάση, στην εμμηνόπαυση, η ορμονική υποκατάσταση να χορηγείται το νωρίτερο δυνατόν.  </a:t>
            </a:r>
            <a:endParaRPr lang="en-US" dirty="0"/>
          </a:p>
          <a:p>
            <a:r>
              <a:rPr lang="el-GR" dirty="0"/>
              <a:t>Στις ψυχιατρικές παθήσεις ωστόσο, διαφοροποιείται η αντίληψη σχετικά με την δράση των φυλετικών ορμονών ως αποκλειστικά αιτιολογικού παράγοντα και εισάγεται η έννοια του </a:t>
            </a:r>
            <a:r>
              <a:rPr lang="el-GR" dirty="0" smtClean="0"/>
              <a:t>«</a:t>
            </a:r>
            <a:r>
              <a:rPr lang="el-GR" dirty="0" err="1" smtClean="0"/>
              <a:t>πυροδοτητή</a:t>
            </a:r>
            <a:r>
              <a:rPr lang="el-GR" dirty="0" smtClean="0"/>
              <a:t>» </a:t>
            </a:r>
            <a:r>
              <a:rPr lang="el-GR" dirty="0"/>
              <a:t>(</a:t>
            </a:r>
            <a:r>
              <a:rPr lang="en-US" dirty="0"/>
              <a:t>trigger</a:t>
            </a:r>
            <a:r>
              <a:rPr lang="el-GR" dirty="0"/>
              <a:t>) στην έναρξη της νοσογόνου διαδικασίας.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92250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Οιστρογόνα και ψυχώσεις </a:t>
            </a:r>
            <a:r>
              <a:rPr lang="el-GR" sz="3000" b="0" dirty="0" smtClean="0"/>
              <a:t>3/6</a:t>
            </a:r>
            <a:endParaRPr lang="en-US" sz="3200" dirty="0"/>
          </a:p>
        </p:txBody>
      </p:sp>
      <p:sp>
        <p:nvSpPr>
          <p:cNvPr id="3" name="Θέση περιεχομένου 2"/>
          <p:cNvSpPr>
            <a:spLocks noGrp="1"/>
          </p:cNvSpPr>
          <p:nvPr>
            <p:ph idx="1"/>
          </p:nvPr>
        </p:nvSpPr>
        <p:spPr/>
        <p:txBody>
          <a:bodyPr>
            <a:noAutofit/>
          </a:bodyPr>
          <a:lstStyle/>
          <a:p>
            <a:r>
              <a:rPr lang="el-GR" dirty="0" smtClean="0"/>
              <a:t>Οι ψυχώσεις είναι μια </a:t>
            </a:r>
            <a:r>
              <a:rPr lang="el-GR" dirty="0"/>
              <a:t>ομάδα διαταραχών που παρουσιάζουν συμπτωματολογία σχετιζόμενη με την σκέψη (παραλήρημα), την αντίληψη (ψευδαισθήσεις), την διάθεση (</a:t>
            </a:r>
            <a:r>
              <a:rPr lang="el-GR" dirty="0" smtClean="0"/>
              <a:t>συμβατή ή μη </a:t>
            </a:r>
            <a:r>
              <a:rPr lang="el-GR" dirty="0"/>
              <a:t>συμβατή με τις διαταραχές της σκέψης και αντίληψης) και την συμπεριφορά. </a:t>
            </a:r>
            <a:r>
              <a:rPr lang="el-GR" dirty="0" smtClean="0"/>
              <a:t>Η </a:t>
            </a:r>
            <a:r>
              <a:rPr lang="el-GR" dirty="0"/>
              <a:t>αιτιολογία αυτών των ψυχώσεων δεν είναι αυστηρά γνωστή, αλλά είναι σίγουρη η γενετική προδιάθεση. Διάφοροι γονότυποι έχουν περιγραφεί. </a:t>
            </a:r>
            <a:endParaRPr lang="el-GR" dirty="0" smtClean="0"/>
          </a:p>
          <a:p>
            <a:r>
              <a:rPr lang="el-GR" dirty="0" smtClean="0"/>
              <a:t>Στις </a:t>
            </a:r>
            <a:r>
              <a:rPr lang="el-GR" dirty="0"/>
              <a:t>γενετικές διαταραχές αναφέρονται πολυμορφισμοί του γονιδίου </a:t>
            </a:r>
            <a:r>
              <a:rPr lang="en-US" dirty="0" smtClean="0"/>
              <a:t>COMPT</a:t>
            </a:r>
            <a:r>
              <a:rPr lang="el-GR" dirty="0" smtClean="0"/>
              <a:t> </a:t>
            </a:r>
            <a:r>
              <a:rPr lang="el-GR" dirty="0"/>
              <a:t>(χρωμόσωμα 22), του γονιδίου (</a:t>
            </a:r>
            <a:r>
              <a:rPr lang="en-US" dirty="0"/>
              <a:t>DISC</a:t>
            </a:r>
            <a:r>
              <a:rPr lang="el-GR" dirty="0"/>
              <a:t>1) (χρωμόσωμα 1), και του γονιδίου της </a:t>
            </a:r>
            <a:r>
              <a:rPr lang="el-GR" dirty="0" err="1"/>
              <a:t>νευρορεγκιλίνης</a:t>
            </a:r>
            <a:r>
              <a:rPr lang="el-GR" dirty="0"/>
              <a:t> 1 (</a:t>
            </a:r>
            <a:r>
              <a:rPr lang="en-US" dirty="0" err="1"/>
              <a:t>neuroregulin</a:t>
            </a:r>
            <a:r>
              <a:rPr lang="el-GR" dirty="0"/>
              <a:t> 1).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1250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Οιστρογόνα και ψυχώσεις </a:t>
            </a:r>
            <a:r>
              <a:rPr lang="el-GR" sz="3000" b="0" dirty="0" smtClean="0"/>
              <a:t>4/6</a:t>
            </a:r>
            <a:endParaRPr lang="en-US" sz="320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dirty="0" smtClean="0"/>
              <a:t>Παράγων </a:t>
            </a:r>
            <a:r>
              <a:rPr lang="el-GR" dirty="0"/>
              <a:t>κινδύνου επίσης θεωρείται η εγκεφαλική βλάβη στην διάρκεια της </a:t>
            </a:r>
            <a:r>
              <a:rPr lang="el-GR" dirty="0" smtClean="0"/>
              <a:t>εγκυμοσύνης</a:t>
            </a:r>
            <a:r>
              <a:rPr lang="el-GR" dirty="0"/>
              <a:t> </a:t>
            </a:r>
            <a:r>
              <a:rPr lang="el-GR" dirty="0" smtClean="0"/>
              <a:t>ή κατά </a:t>
            </a:r>
            <a:r>
              <a:rPr lang="el-GR" dirty="0"/>
              <a:t>τον τοκετό.  Ψυχοκοινωνικοί παράγοντες όπως η σχέση μητέρας – παιδιού, κοινωνικοοικονομικές δυσχέρειες δρουν ως </a:t>
            </a:r>
            <a:r>
              <a:rPr lang="el-GR" dirty="0" smtClean="0"/>
              <a:t>«</a:t>
            </a:r>
            <a:r>
              <a:rPr lang="el-GR" dirty="0" err="1" smtClean="0"/>
              <a:t>πυροδοτητές</a:t>
            </a:r>
            <a:r>
              <a:rPr lang="el-GR" dirty="0" smtClean="0"/>
              <a:t>» </a:t>
            </a:r>
            <a:r>
              <a:rPr lang="el-GR" dirty="0"/>
              <a:t>(</a:t>
            </a:r>
            <a:r>
              <a:rPr lang="en-US" dirty="0"/>
              <a:t>triggers</a:t>
            </a:r>
            <a:r>
              <a:rPr lang="el-GR" dirty="0"/>
              <a:t>) σε επιρρεπή άτομα. </a:t>
            </a:r>
            <a:endParaRPr lang="el-GR" dirty="0" smtClean="0"/>
          </a:p>
          <a:p>
            <a:r>
              <a:rPr lang="el-GR" dirty="0" smtClean="0"/>
              <a:t>Οι </a:t>
            </a:r>
            <a:r>
              <a:rPr lang="el-GR" dirty="0"/>
              <a:t>σχιζοφρενικές διαταραχές περιλαμβάνουν τεράστιες διαταραχές στο επίπεδο των </a:t>
            </a:r>
            <a:r>
              <a:rPr lang="el-GR" dirty="0" err="1"/>
              <a:t>νευρομεταβιβαστών</a:t>
            </a:r>
            <a:r>
              <a:rPr lang="el-GR" dirty="0"/>
              <a:t> (όπως υπερδραστηριότητα της </a:t>
            </a:r>
            <a:r>
              <a:rPr lang="el-GR" dirty="0" err="1"/>
              <a:t>δοπαμίνης</a:t>
            </a:r>
            <a:r>
              <a:rPr lang="el-GR" dirty="0"/>
              <a:t> στην διάρκεια των οξέων ψυχώσεων αυτού του τύπου). </a:t>
            </a:r>
            <a:r>
              <a:rPr lang="el-GR" dirty="0" smtClean="0"/>
              <a:t>Η </a:t>
            </a:r>
            <a:r>
              <a:rPr lang="el-GR" dirty="0"/>
              <a:t>απότομη πτώση των οιστρογόνων στην διάρκεια της εμμηνόπαυσης μπορεί να συνεισφέρει στην εμφάνιση σχιζοφρενικών ψυχώσεων, καθώς γνωρίζουμε ότι τα οιστρογόνα τροποποιούν πολλές και ειδικά τις </a:t>
            </a:r>
            <a:r>
              <a:rPr lang="el-GR" dirty="0" err="1"/>
              <a:t>δοπαμινεργικές</a:t>
            </a:r>
            <a:r>
              <a:rPr lang="el-GR" dirty="0"/>
              <a:t> </a:t>
            </a:r>
            <a:r>
              <a:rPr lang="el-GR" dirty="0" smtClean="0"/>
              <a:t>συνάψεις.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79971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του στρες</a:t>
            </a:r>
            <a:r>
              <a:rPr lang="en-US" dirty="0"/>
              <a:t> </a:t>
            </a:r>
            <a:r>
              <a:rPr lang="en-US" sz="3000" b="0" dirty="0" smtClean="0"/>
              <a:t>3/6</a:t>
            </a:r>
            <a:endParaRPr lang="en-US" sz="3200" dirty="0"/>
          </a:p>
        </p:txBody>
      </p:sp>
      <p:sp>
        <p:nvSpPr>
          <p:cNvPr id="3" name="Θέση περιεχομένου 2"/>
          <p:cNvSpPr>
            <a:spLocks noGrp="1"/>
          </p:cNvSpPr>
          <p:nvPr>
            <p:ph idx="1"/>
          </p:nvPr>
        </p:nvSpPr>
        <p:spPr/>
        <p:txBody>
          <a:bodyPr>
            <a:noAutofit/>
          </a:bodyPr>
          <a:lstStyle/>
          <a:p>
            <a:r>
              <a:rPr lang="el-GR" dirty="0"/>
              <a:t>Η απάντηση στο στρες αρχίζει όταν το σώμα υφίσταται ένα </a:t>
            </a:r>
            <a:r>
              <a:rPr lang="el-GR" dirty="0" err="1"/>
              <a:t>στρεσογόνο</a:t>
            </a:r>
            <a:r>
              <a:rPr lang="el-GR" dirty="0"/>
              <a:t> ερέθισμα και ιδίως όταν ο εγκέφαλος αντιλαμβάνεται το στρες και απαντά με διέγερση. </a:t>
            </a:r>
            <a:endParaRPr lang="el-GR" dirty="0" smtClean="0"/>
          </a:p>
          <a:p>
            <a:r>
              <a:rPr lang="el-GR" dirty="0" smtClean="0"/>
              <a:t>Η </a:t>
            </a:r>
            <a:r>
              <a:rPr lang="el-GR" dirty="0"/>
              <a:t>απάντηση συνίσταται σε δυο διαχωρισμένες ακολουθίες, μια γρήγορη και μια αργή. </a:t>
            </a:r>
            <a:endParaRPr lang="en-US" dirty="0"/>
          </a:p>
          <a:p>
            <a:r>
              <a:rPr lang="el-GR" dirty="0"/>
              <a:t>Η συμπαθητική διαίρεση του αυτονόμου νευρικού συστήματος ενεργοποιείται για να προετοιμάζει το σώμα και τα όργανά του σε αντίδραση πολέμου φυγής, και η παρασυμπαθητική για ανάπαυση και πέψη.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361266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Οιστρογόνα και ψυχώσεις </a:t>
            </a:r>
            <a:r>
              <a:rPr lang="el-GR" sz="3000" b="0" dirty="0" smtClean="0"/>
              <a:t>5/6</a:t>
            </a:r>
            <a:endParaRPr lang="en-US" sz="2800" dirty="0"/>
          </a:p>
        </p:txBody>
      </p:sp>
      <p:sp>
        <p:nvSpPr>
          <p:cNvPr id="3" name="Θέση περιεχομένου 2"/>
          <p:cNvSpPr>
            <a:spLocks noGrp="1"/>
          </p:cNvSpPr>
          <p:nvPr>
            <p:ph idx="1"/>
          </p:nvPr>
        </p:nvSpPr>
        <p:spPr>
          <a:xfrm>
            <a:off x="457200" y="1196752"/>
            <a:ext cx="8229600" cy="5661248"/>
          </a:xfrm>
        </p:spPr>
        <p:txBody>
          <a:bodyPr>
            <a:normAutofit fontScale="92500"/>
          </a:bodyPr>
          <a:lstStyle/>
          <a:p>
            <a:r>
              <a:rPr lang="el-GR" dirty="0"/>
              <a:t>Τα </a:t>
            </a:r>
            <a:r>
              <a:rPr lang="el-GR" dirty="0" err="1"/>
              <a:t>αντιψυχωτικά</a:t>
            </a:r>
            <a:r>
              <a:rPr lang="el-GR" dirty="0"/>
              <a:t> φάρμακα αντιστρέφουν τις μαζικές διαταραχές στις νευρωνικές συνάψεις, και ήδη γνωρίζουμε ότι και τα οιστρογόνα αντιστρέφουν μερικές </a:t>
            </a:r>
            <a:r>
              <a:rPr lang="el-GR" dirty="0" err="1"/>
              <a:t>νευροδιαβιβαστικές</a:t>
            </a:r>
            <a:r>
              <a:rPr lang="el-GR" dirty="0"/>
              <a:t> ανωμαλίες τόσο στην κατάθλιψη όσο και στις σχιζοφρενικές ψυχώσεις.  </a:t>
            </a:r>
            <a:endParaRPr lang="en-US" dirty="0"/>
          </a:p>
          <a:p>
            <a:r>
              <a:rPr lang="el-GR" dirty="0"/>
              <a:t>Δύο από τους τρείς γονότυπους που σχετίζονται με την σχιζοφρένεια, της </a:t>
            </a:r>
            <a:r>
              <a:rPr lang="el-GR" dirty="0" err="1"/>
              <a:t>νευρορεγκιλίνης</a:t>
            </a:r>
            <a:r>
              <a:rPr lang="el-GR" dirty="0"/>
              <a:t> 1 και του </a:t>
            </a:r>
            <a:r>
              <a:rPr lang="en-US" dirty="0"/>
              <a:t>CO</a:t>
            </a:r>
            <a:r>
              <a:rPr lang="el-GR" dirty="0"/>
              <a:t>Μ</a:t>
            </a:r>
            <a:r>
              <a:rPr lang="en-US" dirty="0"/>
              <a:t>PT</a:t>
            </a:r>
            <a:r>
              <a:rPr lang="el-GR" dirty="0"/>
              <a:t> 1, συνδέονται στενά με την ελάττωση του μεταβολισμού των </a:t>
            </a:r>
            <a:r>
              <a:rPr lang="el-GR" dirty="0" smtClean="0"/>
              <a:t>οιστρογόνων.</a:t>
            </a:r>
          </a:p>
          <a:p>
            <a:r>
              <a:rPr lang="el-GR" dirty="0" smtClean="0"/>
              <a:t>Παράλληλα</a:t>
            </a:r>
            <a:r>
              <a:rPr lang="el-GR" dirty="0"/>
              <a:t>, η όψιμη έναρξη (μετά τα 45) της σχιζοφρενικής διαταραχής είναι συχνότερη κατά πολύ στον γυναικείο πληθυσμό, και φαίνεται δηλαδή ότι οι γυναίκες, ιδίως οι ευπαθείς ομάδες είναι προστατευμένες αρκετά τόσο από την φυσιολογική κυκλική </a:t>
            </a:r>
            <a:r>
              <a:rPr lang="el-GR" dirty="0" err="1"/>
              <a:t>εμμηνορυσιακή</a:t>
            </a:r>
            <a:r>
              <a:rPr lang="el-GR" dirty="0"/>
              <a:t> λειτουργία στην αναπαραγωγική </a:t>
            </a:r>
            <a:r>
              <a:rPr lang="el-GR" dirty="0" smtClean="0"/>
              <a:t>ηλικία.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576516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Οιστρογόνα και ψυχώσεις </a:t>
            </a:r>
            <a:r>
              <a:rPr lang="el-GR" sz="3000" b="0" dirty="0" smtClean="0"/>
              <a:t>6/6</a:t>
            </a:r>
            <a:endParaRPr lang="en-US" dirty="0"/>
          </a:p>
        </p:txBody>
      </p:sp>
      <p:sp>
        <p:nvSpPr>
          <p:cNvPr id="3" name="Θέση περιεχομένου 2"/>
          <p:cNvSpPr>
            <a:spLocks noGrp="1"/>
          </p:cNvSpPr>
          <p:nvPr>
            <p:ph idx="1"/>
          </p:nvPr>
        </p:nvSpPr>
        <p:spPr>
          <a:xfrm>
            <a:off x="457200" y="1196752"/>
            <a:ext cx="8229600" cy="5328592"/>
          </a:xfrm>
        </p:spPr>
        <p:txBody>
          <a:bodyPr>
            <a:noAutofit/>
          </a:bodyPr>
          <a:lstStyle/>
          <a:p>
            <a:r>
              <a:rPr lang="el-GR" sz="2300" dirty="0"/>
              <a:t>Διάφορες δε κλινικές μελέτες δείχνουν ήδη ότι σχιζοφρενείς γυναίκες εμφανίζουν πολύ μεγαλύτερη και γρηγορότερη βελτίωση όταν στην χρήση νευροληπτικών φαρμάκων </a:t>
            </a:r>
            <a:r>
              <a:rPr lang="el-GR" sz="2300" dirty="0" err="1"/>
              <a:t>επιπροστίθεται</a:t>
            </a:r>
            <a:r>
              <a:rPr lang="el-GR" sz="2300" dirty="0"/>
              <a:t> και η </a:t>
            </a:r>
            <a:r>
              <a:rPr lang="el-GR" sz="2300" dirty="0" err="1"/>
              <a:t>οιστραδιόλη</a:t>
            </a:r>
            <a:r>
              <a:rPr lang="el-GR" sz="2300" dirty="0"/>
              <a:t> (σύγκριση με ομάδες γυναικών που λαμβάνουν μόνον νευροληπτική αγωγή</a:t>
            </a:r>
            <a:r>
              <a:rPr lang="el-GR" sz="2300" dirty="0" smtClean="0"/>
              <a:t>).  </a:t>
            </a:r>
            <a:endParaRPr lang="en-US" sz="2300" dirty="0"/>
          </a:p>
          <a:p>
            <a:r>
              <a:rPr lang="el-GR" sz="2300" dirty="0"/>
              <a:t>Μέχρι τώρα όμως, τα </a:t>
            </a:r>
            <a:r>
              <a:rPr lang="en-US" sz="2300" dirty="0"/>
              <a:t>Cochrane </a:t>
            </a:r>
            <a:r>
              <a:rPr lang="en-US" sz="2300" dirty="0" smtClean="0"/>
              <a:t>Reviews</a:t>
            </a:r>
            <a:r>
              <a:rPr lang="el-GR" sz="2300" dirty="0" smtClean="0"/>
              <a:t> </a:t>
            </a:r>
            <a:r>
              <a:rPr lang="el-GR" sz="2300" dirty="0"/>
              <a:t>σχετικά με την χρήση οιστρογόνων στην σχιζοφρένεια, αναφέρουν ότι οι μελέτες είναι πολύ λίγες για να χρησιμοποιούνται στην καθ’ ημέρα κλινική </a:t>
            </a:r>
            <a:r>
              <a:rPr lang="el-GR" sz="2300" dirty="0" smtClean="0"/>
              <a:t>πρακτική. </a:t>
            </a:r>
            <a:endParaRPr lang="en-US" sz="2300" dirty="0"/>
          </a:p>
          <a:p>
            <a:r>
              <a:rPr lang="el-GR" sz="2300" dirty="0" smtClean="0"/>
              <a:t>Αναφέρεται ωστόσο, ότι </a:t>
            </a:r>
            <a:r>
              <a:rPr lang="el-GR" sz="2300" dirty="0"/>
              <a:t>στην ψύχωση της λοχείας, παρατηρείται βελτίωση με την χορήγηση ορμονικής </a:t>
            </a:r>
            <a:r>
              <a:rPr lang="el-GR" sz="2300" dirty="0" err="1"/>
              <a:t>οιστρογονικής</a:t>
            </a:r>
            <a:r>
              <a:rPr lang="el-GR" sz="2300" dirty="0"/>
              <a:t> </a:t>
            </a:r>
            <a:r>
              <a:rPr lang="el-GR" sz="2300" dirty="0" smtClean="0"/>
              <a:t>υποκατάστασης.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57460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1/8</a:t>
            </a:r>
            <a:endParaRPr lang="en-US" sz="2800" b="0" dirty="0"/>
          </a:p>
        </p:txBody>
      </p:sp>
      <p:sp>
        <p:nvSpPr>
          <p:cNvPr id="3" name="Θέση περιεχομένου 2"/>
          <p:cNvSpPr>
            <a:spLocks noGrp="1"/>
          </p:cNvSpPr>
          <p:nvPr>
            <p:ph idx="1"/>
          </p:nvPr>
        </p:nvSpPr>
        <p:spPr>
          <a:xfrm>
            <a:off x="457200" y="1700808"/>
            <a:ext cx="8229600" cy="5040560"/>
          </a:xfrm>
        </p:spPr>
        <p:txBody>
          <a:bodyPr>
            <a:noAutofit/>
          </a:bodyPr>
          <a:lstStyle/>
          <a:p>
            <a:r>
              <a:rPr lang="el-GR" sz="2300" dirty="0"/>
              <a:t>Οι έρευνες σε πρωτεύοντα θηλαστικά, οι παρατηρήσεις και οι κλινικές αναφορές σε ευνούχους αλλά και οι μελέτες σε </a:t>
            </a:r>
            <a:r>
              <a:rPr lang="el-GR" sz="2300" dirty="0" err="1"/>
              <a:t>υπογοναδικούς</a:t>
            </a:r>
            <a:r>
              <a:rPr lang="el-GR" sz="2300" dirty="0"/>
              <a:t> ασθενείς σε αγωγή υποκατάστασης με τεστοστερόνη, έχουν αποδείξει πέραν κάθε αμφισβήτησης, την ουσιαστική σημασία των ανδρογόνων στην ανδρική σεξουαλικότητα. </a:t>
            </a:r>
            <a:endParaRPr lang="el-GR" sz="2300" dirty="0" smtClean="0"/>
          </a:p>
          <a:p>
            <a:r>
              <a:rPr lang="el-GR" sz="2300" dirty="0" smtClean="0"/>
              <a:t>Η </a:t>
            </a:r>
            <a:r>
              <a:rPr lang="el-GR" sz="2300" dirty="0"/>
              <a:t>έλλειψη τεστοστερόνης επηρεάζει την ύπαρξη και την συχνότητα σεξουαλικών φαντασιώσεων, την σεξουαλική διέγερση και την επιθυμία, την αυτόματη πρωινή, αλλά και κατά την διάρκεια της νύχτας στύση καθώς και τον οργασμό, τόσο κατά την επαφή όσο και κατά τον αυνανισμό.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289313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2/8</a:t>
            </a:r>
            <a:endParaRPr lang="en-US" sz="2800" b="0" dirty="0"/>
          </a:p>
        </p:txBody>
      </p:sp>
      <p:sp>
        <p:nvSpPr>
          <p:cNvPr id="3" name="Θέση περιεχομένου 2"/>
          <p:cNvSpPr>
            <a:spLocks noGrp="1"/>
          </p:cNvSpPr>
          <p:nvPr>
            <p:ph idx="1"/>
          </p:nvPr>
        </p:nvSpPr>
        <p:spPr>
          <a:xfrm>
            <a:off x="457200" y="1700808"/>
            <a:ext cx="8229600" cy="5040560"/>
          </a:xfrm>
        </p:spPr>
        <p:txBody>
          <a:bodyPr>
            <a:noAutofit/>
          </a:bodyPr>
          <a:lstStyle/>
          <a:p>
            <a:r>
              <a:rPr lang="el-GR" sz="2300" dirty="0" smtClean="0"/>
              <a:t>Η </a:t>
            </a:r>
            <a:r>
              <a:rPr lang="el-GR" sz="2300" dirty="0"/>
              <a:t>τεστοστερόνη είναι επίσης απαραίτητη για την φυσιολογική λειτουργία της στύσης γεγονός που επιβεβαιώνεται και από το ότι η αποτελεσματικότητα των φαρμάκων τύπου </a:t>
            </a:r>
            <a:r>
              <a:rPr lang="en-US" sz="2300" dirty="0"/>
              <a:t>Viagra</a:t>
            </a:r>
            <a:r>
              <a:rPr lang="el-GR" sz="2300" dirty="0"/>
              <a:t> (αναστολείς της </a:t>
            </a:r>
            <a:r>
              <a:rPr lang="el-GR" sz="2300" dirty="0" err="1"/>
              <a:t>φωσφοδιεστεράσης</a:t>
            </a:r>
            <a:r>
              <a:rPr lang="el-GR" sz="2300" dirty="0"/>
              <a:t>) εξαρτάται από την αποκατάσταση του πιθανού συνυπάρχοντος υπογοναδισμού. </a:t>
            </a:r>
            <a:endParaRPr lang="el-GR" sz="2300" dirty="0" smtClean="0"/>
          </a:p>
          <a:p>
            <a:r>
              <a:rPr lang="el-GR" sz="2300" dirty="0" smtClean="0"/>
              <a:t>Η </a:t>
            </a:r>
            <a:r>
              <a:rPr lang="el-GR" sz="2300" dirty="0"/>
              <a:t>χορήγηση τεστοστερόνης σε υγιείς, </a:t>
            </a:r>
            <a:r>
              <a:rPr lang="el-GR" sz="2300" dirty="0" err="1"/>
              <a:t>ευγοναδικούς</a:t>
            </a:r>
            <a:r>
              <a:rPr lang="el-GR" sz="2300" dirty="0"/>
              <a:t> άνδρες δεν φαίνεται να επηρεάζει την σεξουαλικότητα.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80905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28800"/>
            <a:ext cx="8229600" cy="5040560"/>
          </a:xfrm>
        </p:spPr>
        <p:txBody>
          <a:bodyPr>
            <a:normAutofit/>
          </a:bodyPr>
          <a:lstStyle/>
          <a:p>
            <a:r>
              <a:rPr lang="el-GR" dirty="0"/>
              <a:t>Υπάρχουν αναφορές ότι η χορήγηση τεστοστερόνης  σε </a:t>
            </a:r>
            <a:r>
              <a:rPr lang="el-GR" dirty="0" err="1"/>
              <a:t>υπερφυσιολογικές</a:t>
            </a:r>
            <a:r>
              <a:rPr lang="el-GR" dirty="0"/>
              <a:t> δόσεις όπως για την ανδρική αντισύλληψη, είχε σαν αποτέλεσμα την αύξηση της ψυχικής και φυσικής διέγερσης, αλλά δεν είχε καμιά επίδραση στην σεξουαλική δραστηριότητα και στις αυτόματες στύσεις. </a:t>
            </a:r>
            <a:endParaRPr lang="el-GR" dirty="0" smtClean="0"/>
          </a:p>
          <a:p>
            <a:r>
              <a:rPr lang="el-GR" dirty="0" smtClean="0"/>
              <a:t>Η </a:t>
            </a:r>
            <a:r>
              <a:rPr lang="el-GR" dirty="0"/>
              <a:t>λειτουργία της εκσπερμάτισης εξαρτάται άμεσα από τα ανδρογόνα δεδομένου ότι η παραγωγή του σπερματικού υγρού είναι </a:t>
            </a:r>
            <a:r>
              <a:rPr lang="el-GR" dirty="0" err="1" smtClean="0"/>
              <a:t>ανδρογονοεξαρτώμενη</a:t>
            </a:r>
            <a:r>
              <a:rPr lang="el-GR" dirty="0" smtClean="0"/>
              <a:t>.</a:t>
            </a:r>
          </a:p>
          <a:p>
            <a:r>
              <a:rPr lang="el-GR" dirty="0" smtClean="0"/>
              <a:t>Αντίθετα </a:t>
            </a:r>
            <a:r>
              <a:rPr lang="el-GR" dirty="0"/>
              <a:t>δεν υπάρχουν στοιχεία που να αποδεικνύουν την αναγκαιότητα των ανδρογόνων στην φυσιολογική λειτουργία του </a:t>
            </a:r>
            <a:r>
              <a:rPr lang="el-GR" dirty="0" smtClean="0"/>
              <a:t>οργασμού.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6"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3/8</a:t>
            </a:r>
            <a:endParaRPr lang="en-US" sz="2800" b="0" dirty="0"/>
          </a:p>
        </p:txBody>
      </p:sp>
    </p:spTree>
    <p:extLst>
      <p:ext uri="{BB962C8B-B14F-4D97-AF65-F5344CB8AC3E}">
        <p14:creationId xmlns:p14="http://schemas.microsoft.com/office/powerpoint/2010/main" val="1978750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700808"/>
            <a:ext cx="8229600" cy="5040560"/>
          </a:xfrm>
        </p:spPr>
        <p:txBody>
          <a:bodyPr>
            <a:noAutofit/>
          </a:bodyPr>
          <a:lstStyle/>
          <a:p>
            <a:r>
              <a:rPr lang="el-GR" sz="2300" dirty="0"/>
              <a:t>Τα αγόρια πριν την εφηβεία δεν εμπλέκονται σε σεξουαλική δραστηριότητα, αλλά με την εφηβεία, όταν οι όρχεις παράγουν ανδρογόνα, εμφανίζονται ανοιχτές σεξουαλικές συμπεριφορές. Αργότερα στην ζωή, μετά την ενηλικίωση και στην τρίτη ηλικία, μειώνονται τα επίπεδα της τεστοστερόνης και αυξάνονται τα επίπεδα της </a:t>
            </a:r>
            <a:r>
              <a:rPr lang="en-US" sz="2300" dirty="0"/>
              <a:t>SHBG</a:t>
            </a:r>
            <a:r>
              <a:rPr lang="el-GR" sz="2300" dirty="0"/>
              <a:t>. Σε μια επιδημιολογική έρευνα 500 ανδρών μέσης ηλικίας (51 ετών) βρέθηκε ότι τα χαμηλά επίπεδα της μη συνδεδεμένης με την </a:t>
            </a:r>
            <a:r>
              <a:rPr lang="en-US" sz="2300" dirty="0"/>
              <a:t>SHBG </a:t>
            </a:r>
            <a:r>
              <a:rPr lang="el-GR" sz="2300" dirty="0"/>
              <a:t>τεστοστερόνης σχετίζονταν με χαμηλή σεξουαλική </a:t>
            </a:r>
            <a:r>
              <a:rPr lang="el-GR" sz="2300" dirty="0" smtClean="0"/>
              <a:t>επιθυμία.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6"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4/8</a:t>
            </a:r>
            <a:endParaRPr lang="en-US" sz="2800" b="0" dirty="0"/>
          </a:p>
        </p:txBody>
      </p:sp>
    </p:spTree>
    <p:extLst>
      <p:ext uri="{BB962C8B-B14F-4D97-AF65-F5344CB8AC3E}">
        <p14:creationId xmlns:p14="http://schemas.microsoft.com/office/powerpoint/2010/main" val="1138419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28800"/>
            <a:ext cx="8229600" cy="5040560"/>
          </a:xfrm>
        </p:spPr>
        <p:txBody>
          <a:bodyPr>
            <a:noAutofit/>
          </a:bodyPr>
          <a:lstStyle/>
          <a:p>
            <a:r>
              <a:rPr lang="el-GR" sz="2300" dirty="0" smtClean="0"/>
              <a:t>Σε </a:t>
            </a:r>
            <a:r>
              <a:rPr lang="el-GR" sz="2300" dirty="0"/>
              <a:t>νέα άτομα 18-22 ετών, τα επίπεδα της DHT βρέθηκε ότι σχετίζονταν με την συχνότητα των </a:t>
            </a:r>
            <a:r>
              <a:rPr lang="el-GR" sz="2300" dirty="0" smtClean="0"/>
              <a:t>οργασμών. Η </a:t>
            </a:r>
            <a:r>
              <a:rPr lang="el-GR" sz="2300" dirty="0"/>
              <a:t>δε χορήγηση ανδρογόνων σε </a:t>
            </a:r>
            <a:r>
              <a:rPr lang="el-GR" sz="2300" dirty="0" err="1"/>
              <a:t>υπογοναδικούς</a:t>
            </a:r>
            <a:r>
              <a:rPr lang="el-GR" sz="2300" dirty="0"/>
              <a:t> άνδρες προκάλεσε αύξηση της συχνότητας των νυχτερινών στύσεων, των σεξουαλικών πράξεων, των αυνανισμών και της αναφερόμενης </a:t>
            </a:r>
            <a:r>
              <a:rPr lang="el-GR" sz="2300" dirty="0" smtClean="0"/>
              <a:t>επιθυμίας.</a:t>
            </a:r>
          </a:p>
          <a:p>
            <a:r>
              <a:rPr lang="el-GR" sz="2300" dirty="0" smtClean="0"/>
              <a:t>Τα </a:t>
            </a:r>
            <a:r>
              <a:rPr lang="el-GR" sz="2300" dirty="0"/>
              <a:t>επίπεδα τεστοστερόνης ανδρών βρέθηκε να σχετίζονται σημαντικά με την σεξουαλική τους επιθυμία και δραστηριότητα καθώς και με την ανταπόκριση των συντρόφων </a:t>
            </a:r>
            <a:r>
              <a:rPr lang="el-GR" sz="2300" dirty="0" smtClean="0"/>
              <a:t>τους. </a:t>
            </a:r>
          </a:p>
          <a:p>
            <a:r>
              <a:rPr lang="el-GR" sz="2300" dirty="0" smtClean="0"/>
              <a:t>Η </a:t>
            </a:r>
            <a:r>
              <a:rPr lang="el-GR" sz="2300" dirty="0"/>
              <a:t>δε πληθυσμογραφία πέους έδειξε ότι υψηλότερα επίπεδα τεστοστερόνης σχετίζονται με βραχύτερη χρονική περίοδο για επίτευξη πλήρους </a:t>
            </a:r>
            <a:r>
              <a:rPr lang="el-GR" sz="2300" dirty="0" smtClean="0"/>
              <a:t>στύσης.</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6"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5/8</a:t>
            </a:r>
            <a:endParaRPr lang="en-US" sz="2800" b="0" dirty="0"/>
          </a:p>
        </p:txBody>
      </p:sp>
    </p:spTree>
    <p:extLst>
      <p:ext uri="{BB962C8B-B14F-4D97-AF65-F5344CB8AC3E}">
        <p14:creationId xmlns:p14="http://schemas.microsoft.com/office/powerpoint/2010/main" val="1883692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28800"/>
            <a:ext cx="8229600" cy="5040560"/>
          </a:xfrm>
        </p:spPr>
        <p:txBody>
          <a:bodyPr>
            <a:noAutofit/>
          </a:bodyPr>
          <a:lstStyle/>
          <a:p>
            <a:r>
              <a:rPr lang="el-GR" dirty="0"/>
              <a:t>Ο </a:t>
            </a:r>
            <a:r>
              <a:rPr lang="en-US" dirty="0"/>
              <a:t>Bancroft</a:t>
            </a:r>
            <a:r>
              <a:rPr lang="el-GR" dirty="0"/>
              <a:t> (1980, 1983) υποστήριξε ότι η τεστοστερόνη επιδρά στην διαδικασία της σεξουαλικής διέγερσης μέσω κυρίως κεντρικών παρά περιφερικών οδών. Ενδέχεται επίσης η τεστοστερόνη να μπορεί να αυξήσει την ευαισθησία των υποδοχέων των γεννητικών οργάνων, αυξάνοντας έτσι την σεξουαλική επιθυμία. </a:t>
            </a:r>
            <a:endParaRPr lang="el-GR" dirty="0" smtClean="0"/>
          </a:p>
          <a:p>
            <a:r>
              <a:rPr lang="el-GR" dirty="0" smtClean="0"/>
              <a:t>Παλαιότερες </a:t>
            </a:r>
            <a:r>
              <a:rPr lang="el-GR" dirty="0"/>
              <a:t>μελέτες έδειξαν ότι τα επίπεδα της τεστοστερόνης αυξάνονται σταθερά πριν και μετά την σεξουαλική </a:t>
            </a:r>
            <a:r>
              <a:rPr lang="el-GR" dirty="0" smtClean="0"/>
              <a:t>πράξη.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7"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6/8</a:t>
            </a:r>
            <a:endParaRPr lang="en-US" sz="2800" b="0" dirty="0"/>
          </a:p>
        </p:txBody>
      </p:sp>
    </p:spTree>
    <p:extLst>
      <p:ext uri="{BB962C8B-B14F-4D97-AF65-F5344CB8AC3E}">
        <p14:creationId xmlns:p14="http://schemas.microsoft.com/office/powerpoint/2010/main" val="3608435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700808"/>
            <a:ext cx="8229600" cy="5040560"/>
          </a:xfrm>
        </p:spPr>
        <p:txBody>
          <a:bodyPr>
            <a:noAutofit/>
          </a:bodyPr>
          <a:lstStyle/>
          <a:p>
            <a:r>
              <a:rPr lang="el-GR" dirty="0" smtClean="0"/>
              <a:t>Επίσης </a:t>
            </a:r>
            <a:r>
              <a:rPr lang="el-GR" dirty="0"/>
              <a:t>χορήγηση </a:t>
            </a:r>
            <a:r>
              <a:rPr lang="el-GR" dirty="0" err="1"/>
              <a:t>αντιανδρογόνων</a:t>
            </a:r>
            <a:r>
              <a:rPr lang="el-GR" dirty="0"/>
              <a:t>, όπως </a:t>
            </a:r>
            <a:r>
              <a:rPr lang="el-GR" dirty="0" err="1"/>
              <a:t>κυπροτερόνης</a:t>
            </a:r>
            <a:r>
              <a:rPr lang="el-GR" dirty="0"/>
              <a:t> και </a:t>
            </a:r>
            <a:r>
              <a:rPr lang="el-GR" dirty="0" err="1"/>
              <a:t>μεδροξυπρογεστερόνης</a:t>
            </a:r>
            <a:r>
              <a:rPr lang="el-GR" dirty="0"/>
              <a:t> σε </a:t>
            </a:r>
            <a:r>
              <a:rPr lang="el-GR" dirty="0" err="1"/>
              <a:t>υπεργοναδικούς</a:t>
            </a:r>
            <a:r>
              <a:rPr lang="el-GR" dirty="0"/>
              <a:t> άνδρες μειώνει σημαντικά την σεξουαλική επιθυμία και </a:t>
            </a:r>
            <a:r>
              <a:rPr lang="el-GR" dirty="0" smtClean="0"/>
              <a:t>πρακτική.</a:t>
            </a:r>
          </a:p>
          <a:p>
            <a:r>
              <a:rPr lang="el-GR" dirty="0" smtClean="0"/>
              <a:t>Η </a:t>
            </a:r>
            <a:r>
              <a:rPr lang="el-GR" dirty="0"/>
              <a:t>χορήγηση τεστοστερόνης σε </a:t>
            </a:r>
            <a:r>
              <a:rPr lang="el-GR" dirty="0" err="1"/>
              <a:t>ευγοναδικούς</a:t>
            </a:r>
            <a:r>
              <a:rPr lang="el-GR" dirty="0"/>
              <a:t> άνδρες με μειωμένη επιθυμία έδειξε αύξηση αυτής σε σύγκριση με χορήγηση εικονικού </a:t>
            </a:r>
            <a:r>
              <a:rPr lang="el-GR" dirty="0" smtClean="0"/>
              <a:t>φαρμάκου.</a:t>
            </a:r>
          </a:p>
          <a:p>
            <a:r>
              <a:rPr lang="el-GR" dirty="0" smtClean="0"/>
              <a:t>Σημαντική </a:t>
            </a:r>
            <a:r>
              <a:rPr lang="el-GR" dirty="0"/>
              <a:t>αύξηση των επιπέδων τεστοστερόνης παρατηρήθηκε μετά από τυχαία έκθεση σε ερωτικά θέματα, κατά την διάρκεια της προηγούμενης από την αιμοληψία </a:t>
            </a:r>
            <a:r>
              <a:rPr lang="el-GR" dirty="0" smtClean="0"/>
              <a:t>μέρας.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6"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7/8</a:t>
            </a:r>
            <a:endParaRPr lang="en-US" sz="2800" b="0" dirty="0"/>
          </a:p>
        </p:txBody>
      </p:sp>
    </p:spTree>
    <p:extLst>
      <p:ext uri="{BB962C8B-B14F-4D97-AF65-F5344CB8AC3E}">
        <p14:creationId xmlns:p14="http://schemas.microsoft.com/office/powerpoint/2010/main" val="2137797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512168"/>
            <a:ext cx="8830816" cy="5661248"/>
          </a:xfrm>
        </p:spPr>
        <p:txBody>
          <a:bodyPr>
            <a:normAutofit/>
          </a:bodyPr>
          <a:lstStyle/>
          <a:p>
            <a:r>
              <a:rPr lang="el-GR" sz="2100" dirty="0"/>
              <a:t>Λίγα στοιχεία υπάρχουν μέχρι σήμερα για την επίδραση της σεξουαλικής συμπεριφοράς στις γυναίκες αν και φαίνεται ότι και σε αυτές προκαλείται σημαντική αύξηση των επιπέδων τεστοστερόνης αμέσως μετά την σεξουαλική </a:t>
            </a:r>
            <a:r>
              <a:rPr lang="el-GR" sz="2100" dirty="0" smtClean="0"/>
              <a:t>επαφή.</a:t>
            </a:r>
          </a:p>
          <a:p>
            <a:r>
              <a:rPr lang="el-GR" sz="2100" dirty="0" smtClean="0"/>
              <a:t>Έχει </a:t>
            </a:r>
            <a:r>
              <a:rPr lang="el-GR" sz="2100" dirty="0"/>
              <a:t>δειχθεί σε διάφορες μελέτες ότι τα ανδρογόνα στις γυναίκες αυξάνουν την σεξουαλική επιθυμία κατά την φάση της διέγερσης, ενώ παράλληλα παρατηρήθηκε αύξηση της συχνότητας των σεξουαλικών φαντασιώσεων. Χαμηλά επίπεδα τεστοστερόνης σχετίζονται με συναισθήματα απαισιοδοξίας και έλλειψη κινήτρου, ενώ υψηλά επίπεδα με συναισθήματα αισιοδοξίας και διεκδικητική </a:t>
            </a:r>
            <a:r>
              <a:rPr lang="el-GR" sz="2100" dirty="0" smtClean="0"/>
              <a:t>συμπεριφορά.</a:t>
            </a:r>
          </a:p>
          <a:p>
            <a:r>
              <a:rPr lang="el-GR" sz="2100" dirty="0" smtClean="0"/>
              <a:t>Φαίνεται </a:t>
            </a:r>
            <a:r>
              <a:rPr lang="el-GR" sz="2100" dirty="0"/>
              <a:t>ότι καθώς τα επίπεδα τεστοστερόνης κορυφώνονται στην διάρκεια της ωορρηξίας θα μπορούσαν να θεωρηθούν ως η αιτία για μικρότερη σεξουαλική αποφυγή, αλλά δεν είναι τελείως σίγουρο μια και ταυτόχρονα αυξάνονται τα επίπεδα των </a:t>
            </a:r>
            <a:r>
              <a:rPr lang="el-GR" sz="2100" dirty="0" smtClean="0"/>
              <a:t>οιστρογόνων.</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6" name="Τίτλος 1"/>
          <p:cNvSpPr>
            <a:spLocks noGrp="1"/>
          </p:cNvSpPr>
          <p:nvPr>
            <p:ph type="title"/>
          </p:nvPr>
        </p:nvSpPr>
        <p:spPr>
          <a:xfrm>
            <a:off x="467544" y="116632"/>
            <a:ext cx="8229600" cy="1368152"/>
          </a:xfrm>
        </p:spPr>
        <p:txBody>
          <a:bodyPr>
            <a:noAutofit/>
          </a:bodyPr>
          <a:lstStyle/>
          <a:p>
            <a:r>
              <a:rPr lang="el-GR" sz="3200" b="1" dirty="0"/>
              <a:t>Ανδρογόνα και επίδραση στις φυσιολογικές συναισθηματικές και νοητικές </a:t>
            </a:r>
            <a:r>
              <a:rPr lang="el-GR" sz="3200" b="1" dirty="0" smtClean="0"/>
              <a:t>λειτουργίες</a:t>
            </a:r>
            <a:r>
              <a:rPr lang="el-GR" sz="3200" dirty="0" smtClean="0"/>
              <a:t/>
            </a:r>
            <a:br>
              <a:rPr lang="el-GR" sz="3200" dirty="0" smtClean="0"/>
            </a:br>
            <a:r>
              <a:rPr lang="el-GR" sz="2800" b="0" dirty="0"/>
              <a:t>Α</a:t>
            </a:r>
            <a:r>
              <a:rPr lang="el-GR" sz="2800" b="0" dirty="0" smtClean="0"/>
              <a:t>νδρογόνα </a:t>
            </a:r>
            <a:r>
              <a:rPr lang="el-GR" sz="2800" b="0" dirty="0"/>
              <a:t>και σεξουαλική </a:t>
            </a:r>
            <a:r>
              <a:rPr lang="el-GR" sz="2800" b="0" dirty="0" smtClean="0"/>
              <a:t>επιθυμία 8/8</a:t>
            </a:r>
            <a:endParaRPr lang="en-US" sz="2800" b="0" dirty="0"/>
          </a:p>
        </p:txBody>
      </p:sp>
    </p:spTree>
    <p:extLst>
      <p:ext uri="{BB962C8B-B14F-4D97-AF65-F5344CB8AC3E}">
        <p14:creationId xmlns:p14="http://schemas.microsoft.com/office/powerpoint/2010/main" val="163788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του στρες</a:t>
            </a:r>
            <a:r>
              <a:rPr lang="en-US" dirty="0"/>
              <a:t> </a:t>
            </a:r>
            <a:r>
              <a:rPr lang="en-US" sz="3000" b="0" dirty="0" smtClean="0"/>
              <a:t>4/6</a:t>
            </a:r>
            <a:endParaRPr lang="en-US" sz="3200" dirty="0"/>
          </a:p>
        </p:txBody>
      </p:sp>
      <p:sp>
        <p:nvSpPr>
          <p:cNvPr id="3" name="Θέση περιεχομένου 2"/>
          <p:cNvSpPr>
            <a:spLocks noGrp="1"/>
          </p:cNvSpPr>
          <p:nvPr>
            <p:ph idx="1"/>
          </p:nvPr>
        </p:nvSpPr>
        <p:spPr/>
        <p:txBody>
          <a:bodyPr>
            <a:noAutofit/>
          </a:bodyPr>
          <a:lstStyle/>
          <a:p>
            <a:r>
              <a:rPr lang="el-GR" dirty="0" smtClean="0"/>
              <a:t>Επιπρόσθετα</a:t>
            </a:r>
            <a:r>
              <a:rPr lang="el-GR" dirty="0"/>
              <a:t>, το συμπαθητικό σύστημα διεγείρει τον μυελό των επινεφριδίων να εκκρίνει αδρεναλίνη.</a:t>
            </a:r>
            <a:endParaRPr lang="en-US" dirty="0"/>
          </a:p>
          <a:p>
            <a:r>
              <a:rPr lang="el-GR" dirty="0"/>
              <a:t>Η εκκριτική αιχμή της αδρεναλίνης ετοιμάζει το σώμα για μια έκρηξη δραστηριοποίησης. </a:t>
            </a:r>
            <a:r>
              <a:rPr lang="el-GR" dirty="0" smtClean="0"/>
              <a:t>Ανάμεσα </a:t>
            </a:r>
            <a:r>
              <a:rPr lang="el-GR" dirty="0"/>
              <a:t>στις πολλές λειτουργίες της, η αδρεναλίνη διεγείρει τον κυτταρικό μεταβολισμό ώστε τα κύτταρα του σώματος να είναι έτοιμα για </a:t>
            </a:r>
            <a:r>
              <a:rPr lang="el-GR" dirty="0" smtClean="0"/>
              <a:t>δράση.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76086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Ανδρογόνα και </a:t>
            </a:r>
            <a:r>
              <a:rPr lang="el-GR" b="1" dirty="0" smtClean="0"/>
              <a:t>στρες</a:t>
            </a:r>
            <a:endParaRPr lang="en-US" dirty="0"/>
          </a:p>
        </p:txBody>
      </p:sp>
      <p:sp>
        <p:nvSpPr>
          <p:cNvPr id="3" name="Θέση περιεχομένου 2"/>
          <p:cNvSpPr>
            <a:spLocks noGrp="1"/>
          </p:cNvSpPr>
          <p:nvPr>
            <p:ph idx="1"/>
          </p:nvPr>
        </p:nvSpPr>
        <p:spPr>
          <a:xfrm>
            <a:off x="457200" y="1196752"/>
            <a:ext cx="8507288" cy="5661248"/>
          </a:xfrm>
        </p:spPr>
        <p:txBody>
          <a:bodyPr>
            <a:normAutofit fontScale="92500" lnSpcReduction="10000"/>
          </a:bodyPr>
          <a:lstStyle/>
          <a:p>
            <a:r>
              <a:rPr lang="el-GR" dirty="0"/>
              <a:t>Πρώιμες μελέτες έδειξαν </a:t>
            </a:r>
            <a:r>
              <a:rPr lang="el-GR" dirty="0" smtClean="0"/>
              <a:t>ότι, σε </a:t>
            </a:r>
            <a:r>
              <a:rPr lang="el-GR" dirty="0"/>
              <a:t>συνθήκες σωματικού και ψυχολογικού στρες, παρατηρήθηκε σημαντική μείωση των επιπέδων της </a:t>
            </a:r>
            <a:r>
              <a:rPr lang="el-GR" dirty="0" smtClean="0"/>
              <a:t>τεστοστερόνης. Αργότερα </a:t>
            </a:r>
            <a:r>
              <a:rPr lang="el-GR" dirty="0"/>
              <a:t>μεταγενέστερες </a:t>
            </a:r>
            <a:r>
              <a:rPr lang="el-GR" dirty="0" smtClean="0"/>
              <a:t>μελέτες βρήκαν ότι, σε </a:t>
            </a:r>
            <a:r>
              <a:rPr lang="el-GR" dirty="0"/>
              <a:t>στρατιώτες που βρίσκονταν σε συνθήκες ακραίου </a:t>
            </a:r>
            <a:r>
              <a:rPr lang="el-GR" dirty="0" smtClean="0"/>
              <a:t>στρες, η </a:t>
            </a:r>
            <a:r>
              <a:rPr lang="el-GR" dirty="0"/>
              <a:t>μείωση της τεστοστερόνης ήταν </a:t>
            </a:r>
            <a:r>
              <a:rPr lang="el-GR" dirty="0" smtClean="0"/>
              <a:t>μεγάλη.</a:t>
            </a:r>
          </a:p>
          <a:p>
            <a:r>
              <a:rPr lang="el-GR" dirty="0" smtClean="0"/>
              <a:t> </a:t>
            </a:r>
            <a:r>
              <a:rPr lang="el-GR" dirty="0"/>
              <a:t>Μειωμένα επίπεδα τεστοστερόνης παρατηρήθηκαν και σε συνθήκες μικρότερου στρες όπως μετά από χειρουργική </a:t>
            </a:r>
            <a:r>
              <a:rPr lang="el-GR" dirty="0" smtClean="0"/>
              <a:t>επέμβαση.</a:t>
            </a:r>
          </a:p>
          <a:p>
            <a:r>
              <a:rPr lang="el-GR" dirty="0" smtClean="0"/>
              <a:t>Ψυχολογικοί </a:t>
            </a:r>
            <a:r>
              <a:rPr lang="el-GR" dirty="0"/>
              <a:t>παράγοντες όπως οι οικονομικές δυσκολίες, εξετάσεις, σοβαροί καυγάδες, απώλεια προσφιλών προσώπων, απογοητεύσεις, ακόμη και η παρακολούθηση περιπετειωδών ταινιών σε εργαστήριο προκαλούν μείωση των επιπέδων της </a:t>
            </a:r>
            <a:r>
              <a:rPr lang="el-GR" dirty="0" smtClean="0"/>
              <a:t>τεστοστερόνης.</a:t>
            </a:r>
          </a:p>
          <a:p>
            <a:r>
              <a:rPr lang="el-GR" dirty="0" smtClean="0"/>
              <a:t>Φαίνεται </a:t>
            </a:r>
            <a:r>
              <a:rPr lang="el-GR" dirty="0"/>
              <a:t>ότι ακόμη και η αναμονή ενός </a:t>
            </a:r>
            <a:r>
              <a:rPr lang="el-GR" dirty="0" err="1" smtClean="0"/>
              <a:t>στρεσογόνου</a:t>
            </a:r>
            <a:r>
              <a:rPr lang="el-GR" dirty="0" smtClean="0"/>
              <a:t> </a:t>
            </a:r>
            <a:r>
              <a:rPr lang="el-GR" dirty="0"/>
              <a:t>γεγονότος όπως πχ η αναμονή εξετάσεων μπορεί να προκαλέσει μείωση των επιπέδων της τεστοστερόνης.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194419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tabLst>
                <a:tab pos="4572000" algn="l"/>
              </a:tabLst>
            </a:pPr>
            <a:r>
              <a:rPr lang="el-GR" b="1" dirty="0"/>
              <a:t>Ανδρογόνα και επιθετικότητα </a:t>
            </a:r>
            <a:r>
              <a:rPr lang="el-GR" sz="3000" b="0" dirty="0" smtClean="0"/>
              <a:t>1/9</a:t>
            </a:r>
            <a:endParaRPr lang="en-US" sz="3000" b="0" dirty="0"/>
          </a:p>
        </p:txBody>
      </p:sp>
      <p:sp>
        <p:nvSpPr>
          <p:cNvPr id="3" name="Θέση περιεχομένου 2"/>
          <p:cNvSpPr>
            <a:spLocks noGrp="1"/>
          </p:cNvSpPr>
          <p:nvPr>
            <p:ph idx="1"/>
          </p:nvPr>
        </p:nvSpPr>
        <p:spPr>
          <a:xfrm>
            <a:off x="457200" y="1196752"/>
            <a:ext cx="8579296" cy="5040560"/>
          </a:xfrm>
        </p:spPr>
        <p:txBody>
          <a:bodyPr>
            <a:noAutofit/>
          </a:bodyPr>
          <a:lstStyle/>
          <a:p>
            <a:r>
              <a:rPr lang="el-GR" sz="2300" dirty="0"/>
              <a:t>Γενικά η επιθετικότητα είναι μία </a:t>
            </a:r>
            <a:r>
              <a:rPr lang="el-GR" sz="2300" dirty="0" err="1"/>
              <a:t>σύμπλοκη</a:t>
            </a:r>
            <a:r>
              <a:rPr lang="el-GR" sz="2300" dirty="0"/>
              <a:t> συμπεριφορά, με πολλούς ορισμούς, αλλά ο καλύτερος είναι του </a:t>
            </a:r>
            <a:r>
              <a:rPr lang="en-US" sz="2300" dirty="0" smtClean="0"/>
              <a:t>Moyer</a:t>
            </a:r>
            <a:r>
              <a:rPr lang="el-GR" sz="2300" dirty="0"/>
              <a:t> </a:t>
            </a:r>
            <a:r>
              <a:rPr lang="el-GR" sz="2300" dirty="0" smtClean="0"/>
              <a:t>(1968</a:t>
            </a:r>
            <a:r>
              <a:rPr lang="el-GR" sz="2300" dirty="0"/>
              <a:t>): «Μία ανοιχτή συμπεριφορά με σκοπό να προκληθεί είτε βλάβη είτε δυσφορία σε κάποιο άτομο». Η επιθετικότητα μπορεί να συμβεί σε ένα ευρύ φάσμα ανθρώπινων συμπεριφορών που κυμαίνονται από μία επεισοδιακή φυσιολογική αντίδραση μέχρι και πιο γενικευμένες εκδηλώσεις σοβαρής ψυχοπαθολογίας.  </a:t>
            </a:r>
            <a:endParaRPr lang="el-GR" sz="2300" dirty="0" smtClean="0"/>
          </a:p>
          <a:p>
            <a:r>
              <a:rPr lang="el-GR" sz="2300" dirty="0" smtClean="0"/>
              <a:t>Επειδή </a:t>
            </a:r>
            <a:r>
              <a:rPr lang="el-GR" sz="2300" dirty="0"/>
              <a:t>ακριβώς ο όρος επιθετικότητα περιλαμβάνει μη ομογενείς συμπεριφορές όσον αφορά την κλινική φαινομενολογία και τα </a:t>
            </a:r>
            <a:r>
              <a:rPr lang="el-GR" sz="2300" dirty="0" err="1"/>
              <a:t>νευροβιολογικά</a:t>
            </a:r>
            <a:r>
              <a:rPr lang="el-GR" sz="2300" dirty="0"/>
              <a:t> χαρακτηριστικά, το να συμπεράνουμε την ανθρώπινη επιθετικότητα από την επιθετική συμπεριφορά των ζώων είναι </a:t>
            </a:r>
            <a:r>
              <a:rPr lang="el-GR" sz="2300" dirty="0" err="1"/>
              <a:t>παρακεκινδυνευμένο</a:t>
            </a:r>
            <a:r>
              <a:rPr lang="el-GR" sz="2300" dirty="0"/>
              <a:t>.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321238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tabLst>
                <a:tab pos="4572000" algn="l"/>
              </a:tabLst>
            </a:pPr>
            <a:r>
              <a:rPr lang="el-GR" dirty="0"/>
              <a:t>Ανδρογόνα και επιθετικότητα </a:t>
            </a:r>
            <a:r>
              <a:rPr lang="el-GR" sz="3000" b="0" dirty="0" smtClean="0"/>
              <a:t>2/9</a:t>
            </a:r>
            <a:endParaRPr lang="en-US" dirty="0"/>
          </a:p>
        </p:txBody>
      </p:sp>
      <p:sp>
        <p:nvSpPr>
          <p:cNvPr id="3" name="Θέση περιεχομένου 2"/>
          <p:cNvSpPr>
            <a:spLocks noGrp="1"/>
          </p:cNvSpPr>
          <p:nvPr>
            <p:ph idx="1"/>
          </p:nvPr>
        </p:nvSpPr>
        <p:spPr/>
        <p:txBody>
          <a:bodyPr>
            <a:noAutofit/>
          </a:bodyPr>
          <a:lstStyle/>
          <a:p>
            <a:r>
              <a:rPr lang="el-GR" dirty="0" smtClean="0"/>
              <a:t>Βία </a:t>
            </a:r>
            <a:r>
              <a:rPr lang="el-GR" dirty="0"/>
              <a:t>ορίζεται η φυσική δύναμη και επιβολή προς καταστροφή, </a:t>
            </a:r>
            <a:r>
              <a:rPr lang="el-GR" dirty="0" smtClean="0"/>
              <a:t>κακοποίηση ή βιασμό</a:t>
            </a:r>
            <a:r>
              <a:rPr lang="el-GR" dirty="0"/>
              <a:t>. Ως αντικοινωνική επιθετική δε συμπεριφορά αναφέρεται το </a:t>
            </a:r>
            <a:r>
              <a:rPr lang="el-GR" dirty="0" err="1"/>
              <a:t>σύμπλοκο</a:t>
            </a:r>
            <a:r>
              <a:rPr lang="el-GR" dirty="0"/>
              <a:t> φαινόμενο που παρουσιάζει η συμπεριφορά που συνδυάζεται με αδιαφορία σχετικά με άλλα πρόσωπα ή ιδιοκτησία όπως εγκληματική συμπεριφορά, έλλειψη </a:t>
            </a:r>
            <a:r>
              <a:rPr lang="el-GR" dirty="0" smtClean="0"/>
              <a:t>τιμιότητας ή κακοποίηση</a:t>
            </a:r>
            <a:r>
              <a:rPr lang="el-GR" dirty="0"/>
              <a:t>.   </a:t>
            </a:r>
            <a:endParaRPr lang="el-GR" dirty="0" smtClean="0"/>
          </a:p>
          <a:p>
            <a:r>
              <a:rPr lang="el-GR" dirty="0" smtClean="0"/>
              <a:t>Χαρακτηριστικά </a:t>
            </a:r>
            <a:r>
              <a:rPr lang="el-GR" dirty="0"/>
              <a:t>αυτών των συμπεριφορών προέρχονται από αλληλεπιδράσεις μεταξύ βιολογικών και περιβαλλοντικών παραγόντων.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961899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3/9</a:t>
            </a:r>
            <a:endParaRPr lang="en-US" dirty="0"/>
          </a:p>
        </p:txBody>
      </p:sp>
      <p:sp>
        <p:nvSpPr>
          <p:cNvPr id="3" name="Θέση περιεχομένου 2"/>
          <p:cNvSpPr>
            <a:spLocks noGrp="1"/>
          </p:cNvSpPr>
          <p:nvPr>
            <p:ph idx="1"/>
          </p:nvPr>
        </p:nvSpPr>
        <p:spPr/>
        <p:txBody>
          <a:bodyPr>
            <a:noAutofit/>
          </a:bodyPr>
          <a:lstStyle/>
          <a:p>
            <a:r>
              <a:rPr lang="el-GR" sz="2300" dirty="0"/>
              <a:t>Εγκεφαλικές ανωμαλίες που προέρχονται από γενετικούς, διατροφικούς και περιβαλλοντικούς παράγοντες μπορεί να προκαλέσουν </a:t>
            </a:r>
            <a:r>
              <a:rPr lang="el-GR" sz="2300" dirty="0" err="1"/>
              <a:t>νευροψυχολογικές</a:t>
            </a:r>
            <a:r>
              <a:rPr lang="el-GR" sz="2300" dirty="0"/>
              <a:t> δυσλειτουργίες. </a:t>
            </a:r>
            <a:endParaRPr lang="el-GR" sz="2300" dirty="0" smtClean="0"/>
          </a:p>
          <a:p>
            <a:r>
              <a:rPr lang="el-GR" sz="2300" dirty="0" err="1" smtClean="0"/>
              <a:t>Νευρομεταβιβαστές</a:t>
            </a:r>
            <a:r>
              <a:rPr lang="el-GR" sz="2300" dirty="0"/>
              <a:t>, ορμόνες, </a:t>
            </a:r>
            <a:r>
              <a:rPr lang="el-GR" sz="2300" dirty="0" err="1"/>
              <a:t>κυτοκίνες</a:t>
            </a:r>
            <a:r>
              <a:rPr lang="el-GR" sz="2300" dirty="0"/>
              <a:t>, ένζυμα, αυξητικοί παράγοντες και </a:t>
            </a:r>
            <a:r>
              <a:rPr lang="el-GR" sz="2300" dirty="0" smtClean="0"/>
              <a:t>«</a:t>
            </a:r>
            <a:r>
              <a:rPr lang="en-US" sz="2300" dirty="0" smtClean="0"/>
              <a:t>signaling</a:t>
            </a:r>
            <a:r>
              <a:rPr lang="el-GR" sz="2300" dirty="0" smtClean="0"/>
              <a:t>» </a:t>
            </a:r>
            <a:r>
              <a:rPr lang="el-GR" sz="2300" dirty="0"/>
              <a:t>μόρια, όλα εμπλέκονται σε αυτό το </a:t>
            </a:r>
            <a:r>
              <a:rPr lang="el-GR" sz="2300" dirty="0" err="1"/>
              <a:t>σύμπλοκο</a:t>
            </a:r>
            <a:r>
              <a:rPr lang="el-GR" sz="2300" dirty="0"/>
              <a:t> κύκλωμα που οδηγεί στην παθολογική επιθετικότητα. </a:t>
            </a:r>
            <a:endParaRPr lang="el-GR" sz="2300" dirty="0" smtClean="0"/>
          </a:p>
          <a:p>
            <a:r>
              <a:rPr lang="el-GR" sz="2300" dirty="0" smtClean="0"/>
              <a:t>Ένα </a:t>
            </a:r>
            <a:r>
              <a:rPr lang="el-GR" sz="2300" dirty="0"/>
              <a:t>νευρικό κύκλωμα που περιλαμβάνει αρκετές περιοχές του προμετωπιαίου φλοιού, των αμυγδάλων, του </a:t>
            </a:r>
            <a:r>
              <a:rPr lang="el-GR" sz="2300" dirty="0" err="1"/>
              <a:t>ιπποκάμπου</a:t>
            </a:r>
            <a:r>
              <a:rPr lang="el-GR" sz="2300" dirty="0"/>
              <a:t>, της μέσης προοπτικής περιοχής, του υποθαλάμου, της πρόσθιας γωνιώδους έλικας, του φλοιού της νήσου, </a:t>
            </a:r>
            <a:r>
              <a:rPr lang="el-GR" sz="2300" dirty="0" smtClean="0"/>
              <a:t>του κοιλιακού τμήματος </a:t>
            </a:r>
            <a:r>
              <a:rPr lang="el-GR" sz="2300" dirty="0"/>
              <a:t>του ραβδωτού σώματος και </a:t>
            </a:r>
            <a:r>
              <a:rPr lang="el-GR" sz="2300" dirty="0" smtClean="0"/>
              <a:t>άλλων συνδεόμενων περιοχών φαίνεται </a:t>
            </a:r>
            <a:r>
              <a:rPr lang="el-GR" sz="2300" dirty="0"/>
              <a:t>ότι εμπλέκονται στην ρύθμιση της συγκινησιακής αντίδρασης.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2292401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4/9</a:t>
            </a:r>
            <a:endParaRPr lang="en-US" dirty="0"/>
          </a:p>
        </p:txBody>
      </p:sp>
      <p:sp>
        <p:nvSpPr>
          <p:cNvPr id="3" name="Θέση περιεχομένου 2"/>
          <p:cNvSpPr>
            <a:spLocks noGrp="1"/>
          </p:cNvSpPr>
          <p:nvPr>
            <p:ph idx="1"/>
          </p:nvPr>
        </p:nvSpPr>
        <p:spPr/>
        <p:txBody>
          <a:bodyPr>
            <a:noAutofit/>
          </a:bodyPr>
          <a:lstStyle/>
          <a:p>
            <a:r>
              <a:rPr lang="el-GR" sz="2300" dirty="0" smtClean="0"/>
              <a:t>Λειτουργικές ή και </a:t>
            </a:r>
            <a:r>
              <a:rPr lang="el-GR" sz="2300" dirty="0"/>
              <a:t>δομικές ανωμαλίες αυτών των περιοχών μπορεί να οδηγήσουν σε αύξηση της πιθανότητας επιθετικής συμπεριφοράς, έλλειψης ελέγχου και βίας. </a:t>
            </a:r>
            <a:endParaRPr lang="el-GR" sz="2300" dirty="0" smtClean="0"/>
          </a:p>
          <a:p>
            <a:r>
              <a:rPr lang="el-GR" sz="2300" dirty="0" smtClean="0"/>
              <a:t>Ανωμαλίες </a:t>
            </a:r>
            <a:r>
              <a:rPr lang="el-GR" sz="2300" dirty="0"/>
              <a:t>της 5 </a:t>
            </a:r>
            <a:r>
              <a:rPr lang="el-GR" sz="2300" dirty="0" err="1"/>
              <a:t>υδροξυ</a:t>
            </a:r>
            <a:r>
              <a:rPr lang="el-GR" sz="2300" dirty="0"/>
              <a:t>-</a:t>
            </a:r>
            <a:r>
              <a:rPr lang="el-GR" sz="2300" dirty="0" err="1"/>
              <a:t>τρυπτοφάνης</a:t>
            </a:r>
            <a:r>
              <a:rPr lang="el-GR" sz="2300" dirty="0"/>
              <a:t> (πρόδρομος ουσία της </a:t>
            </a:r>
            <a:r>
              <a:rPr lang="el-GR" sz="2300" dirty="0" err="1"/>
              <a:t>σεροτονίνης</a:t>
            </a:r>
            <a:r>
              <a:rPr lang="el-GR" sz="2300" dirty="0"/>
              <a:t>) και της </a:t>
            </a:r>
            <a:r>
              <a:rPr lang="el-GR" sz="2300" dirty="0" err="1"/>
              <a:t>νοραδρενεργικής</a:t>
            </a:r>
            <a:r>
              <a:rPr lang="el-GR" sz="2300" dirty="0"/>
              <a:t> λειτουργίας έχουν ενοχοποιηθεί στην επιθετική συμπεριφορά.  </a:t>
            </a:r>
            <a:endParaRPr lang="el-GR" sz="2300" dirty="0" smtClean="0"/>
          </a:p>
          <a:p>
            <a:r>
              <a:rPr lang="el-GR" sz="2300" dirty="0" smtClean="0"/>
              <a:t>Ο </a:t>
            </a:r>
            <a:r>
              <a:rPr lang="el-GR" sz="2300" dirty="0"/>
              <a:t>ρόλος της </a:t>
            </a:r>
            <a:r>
              <a:rPr lang="el-GR" sz="2300" dirty="0" err="1"/>
              <a:t>δοπαμίνης</a:t>
            </a:r>
            <a:r>
              <a:rPr lang="el-GR" sz="2300" dirty="0"/>
              <a:t> σε ανθρώπινες μελέτες χρειάζεται περισσότερο έλεγχο. Η επιθετική παρορμητική συμπεριφορά συνδέεται με χαμηλότερα επίπεδα </a:t>
            </a:r>
            <a:r>
              <a:rPr lang="el-GR" sz="2300" dirty="0" err="1"/>
              <a:t>σεροτονίνης</a:t>
            </a:r>
            <a:r>
              <a:rPr lang="el-GR" sz="2300" dirty="0"/>
              <a:t> στο ΚΝΣ.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283287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5/9</a:t>
            </a:r>
            <a:endParaRPr lang="en-US" dirty="0"/>
          </a:p>
        </p:txBody>
      </p:sp>
      <p:sp>
        <p:nvSpPr>
          <p:cNvPr id="3" name="Θέση περιεχομένου 2"/>
          <p:cNvSpPr>
            <a:spLocks noGrp="1"/>
          </p:cNvSpPr>
          <p:nvPr>
            <p:ph idx="1"/>
          </p:nvPr>
        </p:nvSpPr>
        <p:spPr/>
        <p:txBody>
          <a:bodyPr>
            <a:noAutofit/>
          </a:bodyPr>
          <a:lstStyle/>
          <a:p>
            <a:r>
              <a:rPr lang="el-GR" dirty="0"/>
              <a:t>Μερικές μελέτες δείχνουν αυξημένα επίπεδα </a:t>
            </a:r>
            <a:r>
              <a:rPr lang="el-GR" dirty="0" err="1"/>
              <a:t>νορεπινεφρίνης</a:t>
            </a:r>
            <a:r>
              <a:rPr lang="el-GR" dirty="0"/>
              <a:t>, ωστόσο άλλες δείχνουν ακριβώς το αντίθετο.  Έτσι ο ρόλος της </a:t>
            </a:r>
            <a:r>
              <a:rPr lang="el-GR" dirty="0" err="1"/>
              <a:t>νορεπινεφρίνης</a:t>
            </a:r>
            <a:r>
              <a:rPr lang="el-GR" dirty="0"/>
              <a:t> παραμένει ακόμη αδιευκρίνιστος.</a:t>
            </a:r>
            <a:endParaRPr lang="en-US" dirty="0"/>
          </a:p>
          <a:p>
            <a:r>
              <a:rPr lang="el-GR" dirty="0"/>
              <a:t>Από τους διάφορους παράγοντες που εμπλέκονται στην επιθετική συμπεριφορά, ο συνδυασμός μεταξύ </a:t>
            </a:r>
            <a:r>
              <a:rPr lang="el-GR" dirty="0" err="1"/>
              <a:t>σεροτονίνης</a:t>
            </a:r>
            <a:r>
              <a:rPr lang="el-GR" dirty="0"/>
              <a:t> και τεστοστερόνης φαίνεται ότι είναι πολύ </a:t>
            </a:r>
            <a:r>
              <a:rPr lang="el-GR" dirty="0" smtClean="0"/>
              <a:t>σημαντικός.</a:t>
            </a:r>
            <a:endParaRPr lang="en-US" dirty="0"/>
          </a:p>
          <a:p>
            <a:r>
              <a:rPr lang="el-GR" dirty="0"/>
              <a:t>Η συνύπαρξη υψηλών επιπέδων ανδρογόνων και επιθετικότητας έχει αποδειχθεί σε πολλά είδη ζώων. </a:t>
            </a:r>
            <a:endParaRPr lang="el-GR" dirty="0" smtClean="0"/>
          </a:p>
          <a:p>
            <a:r>
              <a:rPr lang="el-GR" dirty="0" smtClean="0"/>
              <a:t>Η </a:t>
            </a:r>
            <a:r>
              <a:rPr lang="el-GR" dirty="0"/>
              <a:t>συσχέτιση πάντως δεν είναι πάντα εύκολη λόγω της εποχιακής κατανομής των ορμονών των σπονδυλωτών.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307101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6/9</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χορήγηση τεστοστερόνης αυξάνει την επιθετικότητα σε πολλά ζώα. Στα ποντίκια όταν η επιθετικότητα μετρήθηκε με τον αριθμό των δαγκωμάτων, ο μεν ευνουχισμός ελάττωσε τον αριθμό δαγκωμάτων και η </a:t>
            </a:r>
            <a:r>
              <a:rPr lang="el-GR" dirty="0" smtClean="0"/>
              <a:t>μετέπειτα </a:t>
            </a:r>
            <a:r>
              <a:rPr lang="el-GR" dirty="0" err="1" smtClean="0"/>
              <a:t>επαναχορήγηση</a:t>
            </a:r>
            <a:r>
              <a:rPr lang="el-GR" dirty="0" smtClean="0"/>
              <a:t> </a:t>
            </a:r>
            <a:r>
              <a:rPr lang="el-GR" dirty="0"/>
              <a:t>τεστοστερόνης αύξησε την χαμένη επιθετικότητα και την </a:t>
            </a:r>
            <a:r>
              <a:rPr lang="el-GR" dirty="0" smtClean="0"/>
              <a:t>αποκατέστησε.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451842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7/9</a:t>
            </a:r>
            <a:endParaRPr lang="en-US" dirty="0"/>
          </a:p>
        </p:txBody>
      </p:sp>
      <p:sp>
        <p:nvSpPr>
          <p:cNvPr id="3" name="Θέση περιεχομένου 2"/>
          <p:cNvSpPr>
            <a:spLocks noGrp="1"/>
          </p:cNvSpPr>
          <p:nvPr>
            <p:ph idx="1"/>
          </p:nvPr>
        </p:nvSpPr>
        <p:spPr/>
        <p:txBody>
          <a:bodyPr>
            <a:noAutofit/>
          </a:bodyPr>
          <a:lstStyle/>
          <a:p>
            <a:r>
              <a:rPr lang="el-GR" sz="2300" dirty="0"/>
              <a:t>Σε μέτρηση της συσχέτισης μεταξύ ορμονικής ωρίμανσης και επιθετικής συμπεριφοράς αγοριών και κοριτσιών βρέθηκε ότι τα αυξημένα επίπεδα </a:t>
            </a:r>
            <a:r>
              <a:rPr lang="el-GR" sz="2300" dirty="0" err="1"/>
              <a:t>γοναδοτροπινών</a:t>
            </a:r>
            <a:r>
              <a:rPr lang="el-GR" sz="2300" dirty="0"/>
              <a:t>, </a:t>
            </a:r>
            <a:r>
              <a:rPr lang="el-GR" sz="2300" dirty="0" err="1"/>
              <a:t>γοναδικών</a:t>
            </a:r>
            <a:r>
              <a:rPr lang="el-GR" sz="2300" dirty="0"/>
              <a:t> στεροειδών και </a:t>
            </a:r>
            <a:r>
              <a:rPr lang="el-GR" sz="2300" dirty="0" err="1"/>
              <a:t>επινεφριδιακών</a:t>
            </a:r>
            <a:r>
              <a:rPr lang="el-GR" sz="2300" dirty="0"/>
              <a:t> ανδρογόνων σχετίζονται με την επιθετικότητα, με κάποιες όμως διαφοροποιήσεις. </a:t>
            </a:r>
            <a:endParaRPr lang="el-GR" sz="2300" dirty="0" smtClean="0"/>
          </a:p>
          <a:p>
            <a:r>
              <a:rPr lang="el-GR" sz="2300" dirty="0" smtClean="0"/>
              <a:t>Αγόρια </a:t>
            </a:r>
            <a:r>
              <a:rPr lang="el-GR" sz="2300" dirty="0"/>
              <a:t>με αυξημένα επίπεδα </a:t>
            </a:r>
            <a:r>
              <a:rPr lang="el-GR" sz="2300" dirty="0" err="1"/>
              <a:t>επινεφριδιακών</a:t>
            </a:r>
            <a:r>
              <a:rPr lang="el-GR" sz="2300" dirty="0"/>
              <a:t> ανδρογόνων είχαν αυξημένα αρνητικά συναισθήματα, όπως καταθλιπτική συμπτωματολογία και χαμηλή κοινωνικότητα. </a:t>
            </a:r>
            <a:endParaRPr lang="el-GR" sz="2300" dirty="0" smtClean="0"/>
          </a:p>
          <a:p>
            <a:r>
              <a:rPr lang="el-GR" sz="2300" dirty="0" smtClean="0"/>
              <a:t>Αντίθετα</a:t>
            </a:r>
            <a:r>
              <a:rPr lang="el-GR" sz="2300" dirty="0"/>
              <a:t>, αγόρια με αυξημένα </a:t>
            </a:r>
            <a:r>
              <a:rPr lang="el-GR" sz="2300" dirty="0" smtClean="0"/>
              <a:t>επίπεδα ανδρογόνων </a:t>
            </a:r>
            <a:r>
              <a:rPr lang="el-GR" sz="2300" dirty="0"/>
              <a:t>παρουσίαζαν χαμηλές τιμές των διαστάσεων αυτών.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2151881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8/9</a:t>
            </a:r>
            <a:endParaRPr lang="en-US"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sz="2300" dirty="0" smtClean="0"/>
              <a:t>Η </a:t>
            </a:r>
            <a:r>
              <a:rPr lang="el-GR" sz="2300" dirty="0"/>
              <a:t>σεξουαλική επιθυμία που μετρήθηκε με βάση την επιθυμία να κλείνουν ραντεβού με άτομα του αντίθετου φύλου, διαπιστώθηκε υψηλή σε </a:t>
            </a:r>
            <a:r>
              <a:rPr lang="el-GR" sz="2300" dirty="0" smtClean="0"/>
              <a:t>αγόρια </a:t>
            </a:r>
            <a:r>
              <a:rPr lang="el-GR" sz="2300" dirty="0"/>
              <a:t>που παρουσίαζαν υψηλά επίπεδα </a:t>
            </a:r>
            <a:r>
              <a:rPr lang="el-GR" sz="2300" dirty="0" err="1"/>
              <a:t>επινεφριδιακών</a:t>
            </a:r>
            <a:r>
              <a:rPr lang="el-GR" sz="2300" dirty="0"/>
              <a:t> ανδρογόνων και </a:t>
            </a:r>
            <a:r>
              <a:rPr lang="el-GR" sz="2300" dirty="0" err="1"/>
              <a:t>γοναδοτροφινών</a:t>
            </a:r>
            <a:r>
              <a:rPr lang="el-GR" sz="2300" dirty="0"/>
              <a:t>. Τα δε κορίτσια με τα υψηλότερα επίπεδα </a:t>
            </a:r>
            <a:r>
              <a:rPr lang="el-GR" sz="2300" dirty="0" err="1"/>
              <a:t>γοναδοτροπινών</a:t>
            </a:r>
            <a:r>
              <a:rPr lang="el-GR" sz="2300" dirty="0"/>
              <a:t> παρουσίαζαν αυξημένα επίπεδα αρνητικών </a:t>
            </a:r>
            <a:r>
              <a:rPr lang="el-GR" sz="2300" dirty="0" smtClean="0"/>
              <a:t>συναισθημάτων.</a:t>
            </a:r>
          </a:p>
          <a:p>
            <a:r>
              <a:rPr lang="el-GR" sz="2300" dirty="0" smtClean="0"/>
              <a:t>Φαίνεται </a:t>
            </a:r>
            <a:r>
              <a:rPr lang="el-GR" sz="2300" dirty="0"/>
              <a:t>ότι οι έφηβοι που φτάνουν πρώιμα στην εφηβεία βιώνουν συμπτώματα προσαρμογής με αρνητικά συναισθήματα. </a:t>
            </a:r>
            <a:endParaRPr lang="el-GR" sz="2300" dirty="0" smtClean="0"/>
          </a:p>
          <a:p>
            <a:r>
              <a:rPr lang="el-GR" sz="2300" dirty="0" smtClean="0"/>
              <a:t>Σε </a:t>
            </a:r>
            <a:r>
              <a:rPr lang="el-GR" sz="2300" dirty="0"/>
              <a:t>16χρονους άρρενες βρέθηκε ότι τα επίπεδα τεστοστερόνης σχετίζονται θετικά με τα επίπεδα ευερεθιστότητας, αλλά όχι της </a:t>
            </a:r>
            <a:r>
              <a:rPr lang="el-GR" sz="2300" dirty="0" smtClean="0"/>
              <a:t>παρορμητικότητας. Τα </a:t>
            </a:r>
            <a:r>
              <a:rPr lang="el-GR" sz="2300" dirty="0"/>
              <a:t>δε αυξημένα επίπεδα ανδρογόνων ήταν ισχυρός δείκτης εκδήλωσης αυξημένης σεξουαλικής </a:t>
            </a:r>
            <a:r>
              <a:rPr lang="el-GR" sz="2300" dirty="0" smtClean="0"/>
              <a:t>επιθυμίας.</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810729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Ανδρογόνα και επιθετικότητα </a:t>
            </a:r>
            <a:r>
              <a:rPr lang="el-GR" sz="3000" b="0" dirty="0" smtClean="0"/>
              <a:t>9/9</a:t>
            </a:r>
            <a:endParaRPr lang="en-US"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r>
              <a:rPr lang="el-GR" dirty="0"/>
              <a:t>Αγόρια που παρουσίαζαν παραβατικότητα και επιθετικότητα σε υψηλά επίπεδα, βρέθηκε να έχουν και υψηλά επίπεδα τεστοστερόνης, σε σχέση με εκείνα τα παιδιά που είχαν χαμηλά επίπεδα </a:t>
            </a:r>
            <a:r>
              <a:rPr lang="el-GR" dirty="0" err="1"/>
              <a:t>κυριαρχικότητας</a:t>
            </a:r>
            <a:r>
              <a:rPr lang="el-GR" dirty="0"/>
              <a:t> </a:t>
            </a:r>
            <a:r>
              <a:rPr lang="el-GR" dirty="0" smtClean="0"/>
              <a:t>και που </a:t>
            </a:r>
            <a:r>
              <a:rPr lang="el-GR" dirty="0"/>
              <a:t>εμφάνισαν χαμηλή τεστοστερόνη. </a:t>
            </a:r>
            <a:endParaRPr lang="el-GR" dirty="0" smtClean="0"/>
          </a:p>
          <a:p>
            <a:r>
              <a:rPr lang="el-GR" dirty="0" smtClean="0"/>
              <a:t>Μελέτες </a:t>
            </a:r>
            <a:r>
              <a:rPr lang="el-GR" dirty="0"/>
              <a:t>παιχνιδιού έχουν συσχετίσει την τεστοστερόνη με την επιθετικότητα. </a:t>
            </a:r>
            <a:endParaRPr lang="el-GR" dirty="0" smtClean="0"/>
          </a:p>
          <a:p>
            <a:r>
              <a:rPr lang="el-GR" dirty="0" smtClean="0"/>
              <a:t>Άλλοι </a:t>
            </a:r>
            <a:r>
              <a:rPr lang="el-GR" dirty="0"/>
              <a:t>έχουν δείξει συσχέτιση των υψηλών επιπέδων τεστοστερόνης με επίτευξη κοινωνικών στόχων παρά με </a:t>
            </a:r>
            <a:r>
              <a:rPr lang="el-GR" dirty="0" err="1"/>
              <a:t>δυσπροσαρμοστία</a:t>
            </a:r>
            <a:r>
              <a:rPr lang="el-GR" dirty="0"/>
              <a:t> ή επιθετική συμπεριφορά.  </a:t>
            </a:r>
            <a:endParaRPr lang="el-GR" dirty="0" smtClean="0"/>
          </a:p>
          <a:p>
            <a:r>
              <a:rPr lang="el-GR" dirty="0" smtClean="0"/>
              <a:t>Μαθητές </a:t>
            </a:r>
            <a:r>
              <a:rPr lang="el-GR" dirty="0"/>
              <a:t>με επιθετική προδιάθεση φάνηκε να έχουν υψηλότερα αλλά μέσα στο φυσιολογικό εύρος επίπεδα ελεύθερης τεστοστερόνης, σε σχέση με τους μαθητές χωρίς επιθετική </a:t>
            </a:r>
            <a:r>
              <a:rPr lang="el-GR" dirty="0" smtClean="0"/>
              <a:t>προδιάθεση.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241897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του στρες</a:t>
            </a:r>
            <a:r>
              <a:rPr lang="en-US" dirty="0"/>
              <a:t> </a:t>
            </a:r>
            <a:r>
              <a:rPr lang="en-US" sz="3000" b="0" dirty="0" smtClean="0"/>
              <a:t>5/6</a:t>
            </a:r>
            <a:endParaRPr lang="en-US" dirty="0"/>
          </a:p>
        </p:txBody>
      </p:sp>
      <p:sp>
        <p:nvSpPr>
          <p:cNvPr id="3" name="Θέση περιεχομένου 2"/>
          <p:cNvSpPr>
            <a:spLocks noGrp="1"/>
          </p:cNvSpPr>
          <p:nvPr>
            <p:ph idx="1"/>
          </p:nvPr>
        </p:nvSpPr>
        <p:spPr/>
        <p:txBody>
          <a:bodyPr>
            <a:noAutofit/>
          </a:bodyPr>
          <a:lstStyle/>
          <a:p>
            <a:r>
              <a:rPr lang="el-GR" dirty="0"/>
              <a:t>Η ορμόνη που ελέγχει την βραδεία απάντηση είναι το </a:t>
            </a:r>
            <a:r>
              <a:rPr lang="el-GR" dirty="0" err="1"/>
              <a:t>στεροειδές</a:t>
            </a:r>
            <a:r>
              <a:rPr lang="el-GR" dirty="0"/>
              <a:t> </a:t>
            </a:r>
            <a:r>
              <a:rPr lang="el-GR" dirty="0" err="1"/>
              <a:t>κορτιζόλη</a:t>
            </a:r>
            <a:r>
              <a:rPr lang="el-GR" dirty="0"/>
              <a:t>, ένα </a:t>
            </a:r>
            <a:r>
              <a:rPr lang="el-GR" dirty="0" err="1"/>
              <a:t>γλυκοκορτικοειδές</a:t>
            </a:r>
            <a:r>
              <a:rPr lang="el-GR" dirty="0"/>
              <a:t> που εκκρίνεται από την εξωτερική στοιβάδα (τον φλοιό) του επινεφριδίου. </a:t>
            </a:r>
            <a:endParaRPr lang="el-GR" dirty="0" smtClean="0"/>
          </a:p>
          <a:p>
            <a:r>
              <a:rPr lang="el-GR" dirty="0" smtClean="0"/>
              <a:t>Το </a:t>
            </a:r>
            <a:r>
              <a:rPr lang="el-GR" dirty="0"/>
              <a:t>μονοπάτι της </a:t>
            </a:r>
            <a:r>
              <a:rPr lang="el-GR" dirty="0" err="1"/>
              <a:t>κορτιζόλης</a:t>
            </a:r>
            <a:r>
              <a:rPr lang="el-GR" dirty="0"/>
              <a:t> ενεργοποιείται πιο αργά, παίρνει λεπτά ως ώρες. </a:t>
            </a:r>
            <a:endParaRPr lang="el-GR" dirty="0" smtClean="0"/>
          </a:p>
          <a:p>
            <a:r>
              <a:rPr lang="el-GR" dirty="0" smtClean="0"/>
              <a:t>Η </a:t>
            </a:r>
            <a:r>
              <a:rPr lang="el-GR" dirty="0" err="1"/>
              <a:t>κορτιζόλη</a:t>
            </a:r>
            <a:r>
              <a:rPr lang="el-GR" dirty="0"/>
              <a:t> έχει μια ευρεία γκάμα δράσεων που βοηθούν να σταματήσουν οι σωματικές διεργασίες που δεν χρειάζονται για να αντιμετωπίσουν άμεσα το </a:t>
            </a:r>
            <a:r>
              <a:rPr lang="el-GR" dirty="0" err="1"/>
              <a:t>στρεσογόνο</a:t>
            </a:r>
            <a:r>
              <a:rPr lang="el-GR" dirty="0"/>
              <a:t> ερέθισμα.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316584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τεστοστερόνη στην </a:t>
            </a:r>
            <a:r>
              <a:rPr lang="el-GR" b="1" dirty="0" smtClean="0"/>
              <a:t>συμπεριφορά </a:t>
            </a:r>
            <a:r>
              <a:rPr lang="el-GR" sz="3000" b="0" dirty="0" smtClean="0"/>
              <a:t>1/6</a:t>
            </a:r>
            <a:endParaRPr lang="en-US" sz="3000" b="0" dirty="0"/>
          </a:p>
        </p:txBody>
      </p:sp>
      <p:sp>
        <p:nvSpPr>
          <p:cNvPr id="3" name="Θέση περιεχομένου 2"/>
          <p:cNvSpPr>
            <a:spLocks noGrp="1"/>
          </p:cNvSpPr>
          <p:nvPr>
            <p:ph idx="1"/>
          </p:nvPr>
        </p:nvSpPr>
        <p:spPr/>
        <p:txBody>
          <a:bodyPr>
            <a:noAutofit/>
          </a:bodyPr>
          <a:lstStyle/>
          <a:p>
            <a:r>
              <a:rPr lang="el-GR" dirty="0"/>
              <a:t>Εκτός από τις τυπικές ενδοκρινικές της δράσεις, η τεστοστερόνη φαίνεται ότι επηρεάζει το ποσό της τροφής, το βάρος του σώματος, την συμπεριφορά ορίων (</a:t>
            </a:r>
            <a:r>
              <a:rPr lang="en-US" dirty="0"/>
              <a:t>territorial marking</a:t>
            </a:r>
            <a:r>
              <a:rPr lang="el-GR" dirty="0"/>
              <a:t>) (ζώα), την επιθετική συμπεριφορά, τις στρατηγικές μάθησης, και την συμπεριφορά στα παιγνίδια.  </a:t>
            </a:r>
            <a:endParaRPr lang="el-GR" dirty="0" smtClean="0"/>
          </a:p>
          <a:p>
            <a:r>
              <a:rPr lang="el-GR" dirty="0" smtClean="0"/>
              <a:t>Φαίνεται </a:t>
            </a:r>
            <a:r>
              <a:rPr lang="el-GR" dirty="0"/>
              <a:t>δε ότι η επίδραση της τεστοστερόνης γίνεται σε κάποιες κριτικές εποχές όπως πριν και μετά την γέννηση, όταν ευαισθητοποιούνται διάφορα νευρικά κυκλώματα στον εγκέφαλο και με αυτόν τον τρόπο καθοδηγεί την οργάνωση του εγκεφάλου σε ένα ανδρικό τύπο, προωθώντας η αποτρέποντας κυτταρικό νευρωνικό </a:t>
            </a:r>
            <a:r>
              <a:rPr lang="el-GR" dirty="0" smtClean="0"/>
              <a:t>θάνατο (βλ και ανωτέρω).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469741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τεστοστερόνη στην συμπεριφορά </a:t>
            </a:r>
            <a:r>
              <a:rPr lang="el-GR" sz="3000" b="0" dirty="0" smtClean="0"/>
              <a:t>2/6</a:t>
            </a:r>
            <a:endParaRPr lang="en-US" dirty="0"/>
          </a:p>
        </p:txBody>
      </p:sp>
      <p:sp>
        <p:nvSpPr>
          <p:cNvPr id="3" name="Θέση περιεχομένου 2"/>
          <p:cNvSpPr>
            <a:spLocks noGrp="1"/>
          </p:cNvSpPr>
          <p:nvPr>
            <p:ph idx="1"/>
          </p:nvPr>
        </p:nvSpPr>
        <p:spPr/>
        <p:txBody>
          <a:bodyPr>
            <a:noAutofit/>
          </a:bodyPr>
          <a:lstStyle/>
          <a:p>
            <a:r>
              <a:rPr lang="el-GR" dirty="0" smtClean="0"/>
              <a:t>Στην </a:t>
            </a:r>
            <a:r>
              <a:rPr lang="el-GR" dirty="0"/>
              <a:t>ενηλικίωση, όταν τα στεροειδή διεγείρουν αυτά τα νευρωνικά κυκλώματα ξανά, τότε η επιθετικότητα μπορεί να εκλυθεί μέσω τροποποίησης ειδικών μονοπατιών των </a:t>
            </a:r>
            <a:r>
              <a:rPr lang="el-GR" dirty="0" err="1"/>
              <a:t>νευρομεταβιβαστών</a:t>
            </a:r>
            <a:r>
              <a:rPr lang="el-GR" dirty="0"/>
              <a:t>.  </a:t>
            </a:r>
            <a:endParaRPr lang="el-GR" dirty="0" smtClean="0"/>
          </a:p>
          <a:p>
            <a:r>
              <a:rPr lang="el-GR" dirty="0" smtClean="0"/>
              <a:t>Οι </a:t>
            </a:r>
            <a:r>
              <a:rPr lang="el-GR" dirty="0"/>
              <a:t>ορμόνες αυτές καθ’ αυτές δεν πυροδοτούν συμπεριφορές, αλλά προκαλούν χημικές αλλαγές οι οποίες με την σειρά τους επηρεάζουν τους νευρώνες, ώστε να αυξάνεται η πιθανότητα ορισμένων συμπεριφορών, ως αποτέλεσμα της τροποποίησης ειδικών νευρωνικών μονοπατιών.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3832566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τεστοστερόνη στην συμπεριφορά </a:t>
            </a:r>
            <a:r>
              <a:rPr lang="el-GR" sz="3000" b="0" dirty="0" smtClean="0"/>
              <a:t>3/6</a:t>
            </a:r>
            <a:endParaRPr lang="en-US" dirty="0"/>
          </a:p>
        </p:txBody>
      </p:sp>
      <p:sp>
        <p:nvSpPr>
          <p:cNvPr id="3" name="Θέση περιεχομένου 2"/>
          <p:cNvSpPr>
            <a:spLocks noGrp="1"/>
          </p:cNvSpPr>
          <p:nvPr>
            <p:ph idx="1"/>
          </p:nvPr>
        </p:nvSpPr>
        <p:spPr/>
        <p:txBody>
          <a:bodyPr>
            <a:noAutofit/>
          </a:bodyPr>
          <a:lstStyle/>
          <a:p>
            <a:r>
              <a:rPr lang="el-GR" sz="2300" dirty="0" smtClean="0"/>
              <a:t>Είναι </a:t>
            </a:r>
            <a:r>
              <a:rPr lang="el-GR" sz="2300" dirty="0"/>
              <a:t>πιθανότερο ότι η δράση της τεστοστερόνης </a:t>
            </a:r>
            <a:r>
              <a:rPr lang="el-GR" sz="2300" dirty="0" smtClean="0"/>
              <a:t>(σχετικά </a:t>
            </a:r>
            <a:r>
              <a:rPr lang="el-GR" sz="2300" dirty="0"/>
              <a:t>με την </a:t>
            </a:r>
            <a:r>
              <a:rPr lang="el-GR" sz="2300" dirty="0" smtClean="0"/>
              <a:t>επιθετικότητα) </a:t>
            </a:r>
            <a:r>
              <a:rPr lang="el-GR" sz="2300" dirty="0"/>
              <a:t>σχετίζεται με την μετατροπή της μετά από </a:t>
            </a:r>
            <a:r>
              <a:rPr lang="el-GR" sz="2300" dirty="0" err="1"/>
              <a:t>αρωματοποίηση</a:t>
            </a:r>
            <a:r>
              <a:rPr lang="el-GR" sz="2300" dirty="0"/>
              <a:t> (σε </a:t>
            </a:r>
            <a:r>
              <a:rPr lang="el-GR" sz="2300" dirty="0" err="1"/>
              <a:t>οιστραδιόλη</a:t>
            </a:r>
            <a:r>
              <a:rPr lang="el-GR" sz="2300" dirty="0"/>
              <a:t> και δράση στους </a:t>
            </a:r>
            <a:r>
              <a:rPr lang="el-GR" sz="2300" dirty="0" err="1"/>
              <a:t>οιστρογονικούς</a:t>
            </a:r>
            <a:r>
              <a:rPr lang="el-GR" sz="2300" dirty="0"/>
              <a:t> υποδοχείς), παρά μετά την μετατροπή της στην δραστική </a:t>
            </a:r>
            <a:r>
              <a:rPr lang="el-GR" sz="2300" dirty="0" err="1"/>
              <a:t>διυδροτεστοστερόνη</a:t>
            </a:r>
            <a:r>
              <a:rPr lang="el-GR" sz="2300" dirty="0"/>
              <a:t> (δράση στους ανδρογονικούς υποδοχείς).  </a:t>
            </a:r>
            <a:endParaRPr lang="el-GR" sz="2300" dirty="0" smtClean="0"/>
          </a:p>
          <a:p>
            <a:r>
              <a:rPr lang="el-GR" sz="2300" dirty="0" smtClean="0"/>
              <a:t>Φαίνεται </a:t>
            </a:r>
            <a:r>
              <a:rPr lang="el-GR" sz="2300" dirty="0"/>
              <a:t>ότι η ένταση της επιθετικής συμπεριφοράς σχετίζεται άμεσα με την δραστηριότητα της </a:t>
            </a:r>
            <a:r>
              <a:rPr lang="el-GR" sz="2300" dirty="0" err="1"/>
              <a:t>αρωματάσης</a:t>
            </a:r>
            <a:r>
              <a:rPr lang="el-GR" sz="2300" dirty="0"/>
              <a:t> στον υποθάλαμο</a:t>
            </a:r>
            <a:r>
              <a:rPr lang="el-GR"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68703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τεστοστερόνη στην συμπεριφορά </a:t>
            </a:r>
            <a:r>
              <a:rPr lang="el-GR" sz="3000" b="0" dirty="0" smtClean="0"/>
              <a:t>4/6</a:t>
            </a:r>
            <a:endParaRPr lang="en-US" dirty="0"/>
          </a:p>
        </p:txBody>
      </p:sp>
      <p:sp>
        <p:nvSpPr>
          <p:cNvPr id="3" name="Θέση περιεχομένου 2"/>
          <p:cNvSpPr>
            <a:spLocks noGrp="1"/>
          </p:cNvSpPr>
          <p:nvPr>
            <p:ph idx="1"/>
          </p:nvPr>
        </p:nvSpPr>
        <p:spPr/>
        <p:txBody>
          <a:bodyPr>
            <a:noAutofit/>
          </a:bodyPr>
          <a:lstStyle/>
          <a:p>
            <a:r>
              <a:rPr lang="el-GR" sz="2300" dirty="0" smtClean="0"/>
              <a:t>Οι </a:t>
            </a:r>
            <a:r>
              <a:rPr lang="el-GR" sz="2300" dirty="0"/>
              <a:t>άνδρες είναι γνωστό ότι επιδεικνύουν μεγαλύτερη επιθετικότητα από τις γυναίκες, και σε μελέτες έχει βρεθεί θετική συσχέτιση τεστοστερόνης σιέλου και αίματος με το ποσό της επιθετικής συμπεριφοράς.  </a:t>
            </a:r>
            <a:endParaRPr lang="el-GR" sz="2300" dirty="0" smtClean="0"/>
          </a:p>
          <a:p>
            <a:r>
              <a:rPr lang="el-GR" sz="2300" dirty="0" smtClean="0"/>
              <a:t>Έχει </a:t>
            </a:r>
            <a:r>
              <a:rPr lang="el-GR" sz="2300" dirty="0"/>
              <a:t>επίσης δειχθεί ότι βιαιότεροι φυλακισμένοι είχαν υψηλότερα επίπεδα τεστοστερόνης σε σχέση με εκείνους οι οποίοι είχαν διαπράξει πολύ ηπιότερα αδικήματα.  </a:t>
            </a:r>
            <a:endParaRPr lang="el-GR" sz="2300" dirty="0" smtClean="0"/>
          </a:p>
          <a:p>
            <a:r>
              <a:rPr lang="el-GR" sz="2300" dirty="0" smtClean="0"/>
              <a:t>Διαφαίνεται </a:t>
            </a:r>
            <a:r>
              <a:rPr lang="el-GR" sz="2300" dirty="0"/>
              <a:t>λοιπόν από πολλές μελέτες ότι τα υψηλά επίπεδα τεστοστερόνης συνεπικουρούν σε επιθετικές πράξεις, ιδίως όταν υπάρχουν και άλλοι παράγοντες κινδύνου όπως χαμηλό </a:t>
            </a:r>
            <a:r>
              <a:rPr lang="el-GR" sz="2300" dirty="0" err="1"/>
              <a:t>κοινωνικοικονομικό</a:t>
            </a:r>
            <a:r>
              <a:rPr lang="el-GR" sz="2300" dirty="0"/>
              <a:t> και πολιτιστικό επίπεδο.</a:t>
            </a:r>
            <a:endParaRPr lang="en-US" sz="2300" dirty="0"/>
          </a:p>
          <a:p>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55467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τεστοστερόνη στην συμπεριφορά </a:t>
            </a:r>
            <a:r>
              <a:rPr lang="el-GR" sz="3000" b="0" dirty="0" smtClean="0"/>
              <a:t>5/6</a:t>
            </a:r>
            <a:endParaRPr lang="en-US" dirty="0"/>
          </a:p>
        </p:txBody>
      </p:sp>
      <p:sp>
        <p:nvSpPr>
          <p:cNvPr id="3" name="Θέση περιεχομένου 2"/>
          <p:cNvSpPr>
            <a:spLocks noGrp="1"/>
          </p:cNvSpPr>
          <p:nvPr>
            <p:ph idx="1"/>
          </p:nvPr>
        </p:nvSpPr>
        <p:spPr/>
        <p:txBody>
          <a:bodyPr>
            <a:noAutofit/>
          </a:bodyPr>
          <a:lstStyle/>
          <a:p>
            <a:r>
              <a:rPr lang="el-GR" dirty="0"/>
              <a:t>Υψηλά επίπεδα τεστοστερόνης και </a:t>
            </a:r>
            <a:r>
              <a:rPr lang="en-US" dirty="0"/>
              <a:t>SHBG</a:t>
            </a:r>
            <a:r>
              <a:rPr lang="el-GR" dirty="0"/>
              <a:t> συνδέονταν με αλκοολισμό τύπου ΙΙ (ισχυρά γενετικός τύπος αλκοολισμού που συνδέεται με πρώιμη έναρξη και εγκληματικότητα).  </a:t>
            </a:r>
            <a:endParaRPr lang="el-GR" dirty="0" smtClean="0"/>
          </a:p>
          <a:p>
            <a:r>
              <a:rPr lang="el-GR" dirty="0" smtClean="0"/>
              <a:t>Επίσης </a:t>
            </a:r>
            <a:r>
              <a:rPr lang="el-GR" dirty="0"/>
              <a:t>υψηλά επίπεδα τεστοστερόνης συνδέονται με την διαταραχή προσωπικότητας αντικοινωνικού τύπου, η δε ελεύθερη τεστοστερόνη συνδέεται στατιστικά πολύ σημαντικά με τις κλίμακες ψυχοπαθητικής προσωπικότητας.</a:t>
            </a:r>
            <a:endParaRPr lang="en-US" dirty="0"/>
          </a:p>
          <a:p>
            <a:r>
              <a:rPr lang="el-GR" dirty="0"/>
              <a:t>Σε φυλακισμένες γυναίκες τα επίπεδα τεστοστερόνης αίματος ή σιέλου ήταν υψηλότερα σε γυναίκες που εμφάνιζαν είτε επιθετική είτε κυριαρχική συμπεριφορά (πολλές μελέτες).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3962688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τεστοστερόνη στην συμπεριφορά </a:t>
            </a:r>
            <a:r>
              <a:rPr lang="el-GR" sz="3000" b="0" dirty="0" smtClean="0"/>
              <a:t>6/6</a:t>
            </a:r>
            <a:endParaRPr lang="en-US" dirty="0"/>
          </a:p>
        </p:txBody>
      </p:sp>
      <p:sp>
        <p:nvSpPr>
          <p:cNvPr id="3" name="Θέση περιεχομένου 2"/>
          <p:cNvSpPr>
            <a:spLocks noGrp="1"/>
          </p:cNvSpPr>
          <p:nvPr>
            <p:ph idx="1"/>
          </p:nvPr>
        </p:nvSpPr>
        <p:spPr/>
        <p:txBody>
          <a:bodyPr>
            <a:noAutofit/>
          </a:bodyPr>
          <a:lstStyle/>
          <a:p>
            <a:r>
              <a:rPr lang="el-GR" dirty="0" smtClean="0"/>
              <a:t>Επίσης </a:t>
            </a:r>
            <a:r>
              <a:rPr lang="el-GR" dirty="0"/>
              <a:t>η επιθετική συμπεριφορά των γυναικών δείχνει να μειώνεται με την ηλικία, φαινόμενο που πιθανά συνδέεται και με την ελάττωση των επιπέδων τεστοστερόνης που παρακολουθεί.  </a:t>
            </a:r>
            <a:endParaRPr lang="el-GR" dirty="0" smtClean="0"/>
          </a:p>
          <a:p>
            <a:r>
              <a:rPr lang="el-GR" dirty="0" smtClean="0"/>
              <a:t>Μελέτες </a:t>
            </a:r>
            <a:r>
              <a:rPr lang="el-GR" dirty="0"/>
              <a:t>έχουν δείξει ότι τα άτομα με υψηλή τεστοστερόνη όταν αντιμετωπίζουν αντιπαράθεση, αντιδρούν καθαρά, ανοιχτά και ευθέως, ενώ οι χαμηλού επιπέδου τεστοστερόνης φυλακισμένες γυναίκες δείχνουν λιγότερο κυριαρχικές και </a:t>
            </a:r>
            <a:r>
              <a:rPr lang="el-GR" dirty="0" smtClean="0"/>
              <a:t>πιο ύπουλες.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1197922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t>Σεροτονίνη</a:t>
            </a:r>
            <a:r>
              <a:rPr lang="el-GR" b="1" dirty="0"/>
              <a:t> στην </a:t>
            </a:r>
            <a:r>
              <a:rPr lang="el-GR" b="1" dirty="0" smtClean="0"/>
              <a:t>συμπεριφορά</a:t>
            </a:r>
            <a:r>
              <a:rPr lang="el-GR" dirty="0"/>
              <a:t> </a:t>
            </a:r>
            <a:r>
              <a:rPr lang="el-GR" sz="3000" b="0" dirty="0" smtClean="0"/>
              <a:t>1/4</a:t>
            </a:r>
            <a:endParaRPr lang="en-US" sz="3000" b="0" dirty="0"/>
          </a:p>
        </p:txBody>
      </p:sp>
      <p:sp>
        <p:nvSpPr>
          <p:cNvPr id="3" name="Θέση περιεχομένου 2"/>
          <p:cNvSpPr>
            <a:spLocks noGrp="1"/>
          </p:cNvSpPr>
          <p:nvPr>
            <p:ph idx="1"/>
          </p:nvPr>
        </p:nvSpPr>
        <p:spPr/>
        <p:txBody>
          <a:bodyPr>
            <a:noAutofit/>
          </a:bodyPr>
          <a:lstStyle/>
          <a:p>
            <a:r>
              <a:rPr lang="el-GR" dirty="0"/>
              <a:t>Γνωρίζουμε ότι οι πυρήνες του εγκεφαλικού στελέχους (</a:t>
            </a:r>
            <a:r>
              <a:rPr lang="en-US" dirty="0"/>
              <a:t>raphe</a:t>
            </a:r>
            <a:r>
              <a:rPr lang="el-GR" dirty="0"/>
              <a:t> 5</a:t>
            </a:r>
            <a:r>
              <a:rPr lang="en-US" dirty="0" smtClean="0"/>
              <a:t>HT</a:t>
            </a:r>
            <a:r>
              <a:rPr lang="el-GR" dirty="0" smtClean="0"/>
              <a:t> </a:t>
            </a:r>
            <a:r>
              <a:rPr lang="en-US" dirty="0" smtClean="0"/>
              <a:t>system</a:t>
            </a:r>
            <a:r>
              <a:rPr lang="el-GR" dirty="0"/>
              <a:t>) που περιέχουν μεγάλο ποσοστό </a:t>
            </a:r>
            <a:r>
              <a:rPr lang="el-GR" dirty="0" err="1"/>
              <a:t>σεροτονίνης</a:t>
            </a:r>
            <a:r>
              <a:rPr lang="el-GR" dirty="0"/>
              <a:t>, προβάλλουν διάχυτα σε πολλές εγκεφαλικές περιοχές (φλοιό, αμύγδαλα και ιππόκαμπο) και επιδρούν στην μορφογένεση </a:t>
            </a:r>
            <a:r>
              <a:rPr lang="el-GR" dirty="0" smtClean="0"/>
              <a:t>(τόσο εμβρυικά όσο </a:t>
            </a:r>
            <a:r>
              <a:rPr lang="el-GR" dirty="0"/>
              <a:t>και μετά την </a:t>
            </a:r>
            <a:r>
              <a:rPr lang="el-GR" dirty="0" smtClean="0"/>
              <a:t>γένεση) </a:t>
            </a:r>
            <a:r>
              <a:rPr lang="el-GR" dirty="0"/>
              <a:t>σε διάφορα στάδια ανάπτυξης. </a:t>
            </a:r>
            <a:r>
              <a:rPr lang="el-GR" dirty="0" smtClean="0"/>
              <a:t>Παράλληλα </a:t>
            </a:r>
            <a:r>
              <a:rPr lang="el-GR" dirty="0"/>
              <a:t>γνωρίζουμε ότι η </a:t>
            </a:r>
            <a:r>
              <a:rPr lang="el-GR" dirty="0" err="1"/>
              <a:t>σεροτονίνη</a:t>
            </a:r>
            <a:r>
              <a:rPr lang="el-GR" dirty="0"/>
              <a:t> είναι ο κύριος </a:t>
            </a:r>
            <a:r>
              <a:rPr lang="el-GR" dirty="0" err="1"/>
              <a:t>τροποποιητής</a:t>
            </a:r>
            <a:r>
              <a:rPr lang="el-GR" dirty="0"/>
              <a:t> της συγκινησιακής αντίδρασης στον άνθρωπο, συμπεριλαμβανομένων και του άγχους και της παρορμητικότητας καθώς και της επιθετικότητας.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606741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Σεροτονίνη</a:t>
            </a:r>
            <a:r>
              <a:rPr lang="el-GR" dirty="0"/>
              <a:t> στην συμπεριφορά </a:t>
            </a:r>
            <a:r>
              <a:rPr lang="el-GR" sz="3000" b="0" dirty="0" smtClean="0"/>
              <a:t>2/4</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err="1"/>
              <a:t>σεροτονίνη</a:t>
            </a:r>
            <a:r>
              <a:rPr lang="el-GR" dirty="0"/>
              <a:t> διοργανώνει </a:t>
            </a:r>
            <a:r>
              <a:rPr lang="el-GR" dirty="0" err="1"/>
              <a:t>σύμπλοκες</a:t>
            </a:r>
            <a:r>
              <a:rPr lang="el-GR" dirty="0"/>
              <a:t> εγκεφαλικές λειτουργίες όπως η γνωσιακή λειτουργία, η συγκινησιακή διαχείριση και η κινητική λειτουργία.  </a:t>
            </a:r>
            <a:endParaRPr lang="el-GR" dirty="0" smtClean="0"/>
          </a:p>
          <a:p>
            <a:r>
              <a:rPr lang="el-GR" dirty="0" smtClean="0"/>
              <a:t>Φαίνεται </a:t>
            </a:r>
            <a:r>
              <a:rPr lang="el-GR" dirty="0"/>
              <a:t>ότι η </a:t>
            </a:r>
            <a:r>
              <a:rPr lang="el-GR" dirty="0" err="1"/>
              <a:t>σεροτονίνη</a:t>
            </a:r>
            <a:r>
              <a:rPr lang="el-GR" dirty="0"/>
              <a:t> ενορχηστρώνει την δραστηριότητα και την αλληλεπίδραση αρκετών άλλων συστημάτων </a:t>
            </a:r>
            <a:r>
              <a:rPr lang="el-GR" dirty="0" err="1"/>
              <a:t>νευρομεταβιβαστών</a:t>
            </a:r>
            <a:r>
              <a:rPr lang="el-GR" dirty="0"/>
              <a:t> και δρα σε τουλάχιστον 14 τύπους υποδοχέων.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1543970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Σεροτονίνη</a:t>
            </a:r>
            <a:r>
              <a:rPr lang="el-GR" dirty="0"/>
              <a:t> στην συμπεριφορά </a:t>
            </a:r>
            <a:r>
              <a:rPr lang="el-GR" sz="3000" b="0" dirty="0" smtClean="0"/>
              <a:t>3/4</a:t>
            </a:r>
            <a:endParaRPr lang="en-US" dirty="0"/>
          </a:p>
        </p:txBody>
      </p:sp>
      <p:sp>
        <p:nvSpPr>
          <p:cNvPr id="3" name="Θέση περιεχομένου 2"/>
          <p:cNvSpPr>
            <a:spLocks noGrp="1"/>
          </p:cNvSpPr>
          <p:nvPr>
            <p:ph idx="1"/>
          </p:nvPr>
        </p:nvSpPr>
        <p:spPr/>
        <p:txBody>
          <a:bodyPr>
            <a:noAutofit/>
          </a:bodyPr>
          <a:lstStyle/>
          <a:p>
            <a:r>
              <a:rPr lang="el-GR" dirty="0"/>
              <a:t>Οι μέσω </a:t>
            </a:r>
            <a:r>
              <a:rPr lang="el-GR" dirty="0" err="1"/>
              <a:t>σεροτονίνης</a:t>
            </a:r>
            <a:r>
              <a:rPr lang="el-GR" dirty="0"/>
              <a:t> συμπεριφορές μπορεί  να περιλαμβάνουν από μικρής έντασης παρορμητικότητα, εχθρότητα, εκνευρισμό, ψυχοπαθητική συμπεριφορά, ή βία, ή ακόμα πιο εμφανή διαταραχή όπως χαρακτηριστικά αντικοινωνικά, </a:t>
            </a:r>
            <a:r>
              <a:rPr lang="el-GR" dirty="0" err="1"/>
              <a:t>μεταιχμιακά</a:t>
            </a:r>
            <a:r>
              <a:rPr lang="el-GR" dirty="0"/>
              <a:t>, </a:t>
            </a:r>
            <a:r>
              <a:rPr lang="el-GR" dirty="0" err="1"/>
              <a:t>ναρκισιστικά</a:t>
            </a:r>
            <a:r>
              <a:rPr lang="el-GR" dirty="0"/>
              <a:t>, </a:t>
            </a:r>
            <a:r>
              <a:rPr lang="el-GR" dirty="0" err="1"/>
              <a:t>οιστριονικά</a:t>
            </a:r>
            <a:r>
              <a:rPr lang="el-GR" dirty="0"/>
              <a:t>, μέχρι και πολύ έντονες ψυχιατρικές διαταραχές, όπως </a:t>
            </a:r>
            <a:r>
              <a:rPr lang="el-GR" dirty="0" err="1"/>
              <a:t>αυτοκτονιακές</a:t>
            </a:r>
            <a:r>
              <a:rPr lang="el-GR" dirty="0"/>
              <a:t> καταστάσεις, ανοικτή </a:t>
            </a:r>
            <a:r>
              <a:rPr lang="el-GR" dirty="0" smtClean="0"/>
              <a:t>επικίνδυνη </a:t>
            </a:r>
            <a:r>
              <a:rPr lang="el-GR" dirty="0"/>
              <a:t>επιθετικότητα, παθολογική χαρτοπαιξία, πυρομανία, βουλιμία και κατάχρηση ποικίλων ναρκωτικών ουσιών.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3193002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Σεροτονίνη</a:t>
            </a:r>
            <a:r>
              <a:rPr lang="el-GR" dirty="0"/>
              <a:t> στην συμπεριφορά </a:t>
            </a:r>
            <a:r>
              <a:rPr lang="el-GR" sz="3000" b="0" dirty="0" smtClean="0"/>
              <a:t>4/4</a:t>
            </a:r>
            <a:endParaRPr lang="en-US" dirty="0"/>
          </a:p>
        </p:txBody>
      </p:sp>
      <p:sp>
        <p:nvSpPr>
          <p:cNvPr id="3" name="Θέση περιεχομένου 2"/>
          <p:cNvSpPr>
            <a:spLocks noGrp="1"/>
          </p:cNvSpPr>
          <p:nvPr>
            <p:ph idx="1"/>
          </p:nvPr>
        </p:nvSpPr>
        <p:spPr/>
        <p:txBody>
          <a:bodyPr>
            <a:noAutofit/>
          </a:bodyPr>
          <a:lstStyle/>
          <a:p>
            <a:r>
              <a:rPr lang="el-GR" dirty="0" smtClean="0"/>
              <a:t>Ένα </a:t>
            </a:r>
            <a:r>
              <a:rPr lang="el-GR" dirty="0"/>
              <a:t>από τα πιο επαναλαμβανόμενα ευρήματα στην ψυχοβιολογία είναι η ελάττωση των 5ΗΤ επιπέδων σχετιζομένων με επιθετικότητα και παρορμητικότητα. </a:t>
            </a:r>
            <a:endParaRPr lang="el-GR" dirty="0" smtClean="0"/>
          </a:p>
          <a:p>
            <a:r>
              <a:rPr lang="el-GR" dirty="0" smtClean="0"/>
              <a:t>Συνήθως </a:t>
            </a:r>
            <a:r>
              <a:rPr lang="el-GR" dirty="0"/>
              <a:t>αυτό αποδεικνύεται από τα χαμηλά επίπεδα του μεταβολίτη της 5ΗΤ (5ΗΙΑΑ) στον εγκέφαλο ή στο εγκεφαλονωτιαίο </a:t>
            </a:r>
            <a:r>
              <a:rPr lang="el-GR" dirty="0" smtClean="0"/>
              <a:t>υγρό (ΕΝΥ). </a:t>
            </a:r>
          </a:p>
          <a:p>
            <a:r>
              <a:rPr lang="el-GR" dirty="0" smtClean="0"/>
              <a:t>Πολλές </a:t>
            </a:r>
            <a:r>
              <a:rPr lang="el-GR" dirty="0"/>
              <a:t>μελέτες τόσο σε ζώα όσο και σε ανθρώπους έχουν δείξει την ύπαρξη των χαμηλών επιπέδων 5ΗΙΑΑ και αυξημένης </a:t>
            </a:r>
            <a:r>
              <a:rPr lang="el-GR" dirty="0" smtClean="0"/>
              <a:t>επιθετικότητας.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07217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του στρες</a:t>
            </a:r>
            <a:r>
              <a:rPr lang="en-US" dirty="0"/>
              <a:t> </a:t>
            </a:r>
            <a:r>
              <a:rPr lang="en-US" sz="3000" b="0" dirty="0" smtClean="0"/>
              <a:t>6/6</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err="1"/>
              <a:t>κορτιζόλη</a:t>
            </a:r>
            <a:r>
              <a:rPr lang="el-GR" dirty="0"/>
              <a:t> ελαττώνει την ινσουλίνη, έτσι ώστε το ήπαρ αρχίζει και εκκρίνει γλυκόζη και έτσι παροδικά δημιουργείται μια αύξηση στην παροχή ενέργειας του σώματος. </a:t>
            </a:r>
            <a:endParaRPr lang="el-GR" dirty="0" smtClean="0"/>
          </a:p>
          <a:p>
            <a:r>
              <a:rPr lang="el-GR" dirty="0" smtClean="0"/>
              <a:t>Ελαττώνει </a:t>
            </a:r>
            <a:r>
              <a:rPr lang="el-GR" dirty="0"/>
              <a:t>δε τις αναπαραγωγικές λειτουργίες, αναστέλλει την αυξητική ορμόνη, και με αυτόν τον τρόπο το σώμα συγκεντρώνεται στην απάντηση και αντιμετώπιση τους στρες.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5934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Σχέση </a:t>
            </a:r>
            <a:r>
              <a:rPr lang="el-GR" b="1" dirty="0" err="1"/>
              <a:t>σεροτονίνης</a:t>
            </a:r>
            <a:r>
              <a:rPr lang="el-GR" b="1" dirty="0"/>
              <a:t> και τεστοστερόνης στην </a:t>
            </a:r>
            <a:r>
              <a:rPr lang="el-GR" b="1" dirty="0" smtClean="0"/>
              <a:t>συμπεριφορά</a:t>
            </a:r>
            <a:r>
              <a:rPr lang="en-US" b="1" dirty="0" smtClean="0"/>
              <a:t> </a:t>
            </a:r>
            <a:r>
              <a:rPr lang="en-US" sz="3000" b="0" dirty="0" smtClean="0"/>
              <a:t>1/4</a:t>
            </a:r>
            <a:endParaRPr lang="en-US" sz="3000" b="0" dirty="0"/>
          </a:p>
        </p:txBody>
      </p:sp>
      <p:sp>
        <p:nvSpPr>
          <p:cNvPr id="3" name="Θέση περιεχομένου 2"/>
          <p:cNvSpPr>
            <a:spLocks noGrp="1"/>
          </p:cNvSpPr>
          <p:nvPr>
            <p:ph idx="1"/>
          </p:nvPr>
        </p:nvSpPr>
        <p:spPr>
          <a:xfrm>
            <a:off x="457200" y="1412776"/>
            <a:ext cx="8229600" cy="5040560"/>
          </a:xfrm>
        </p:spPr>
        <p:txBody>
          <a:bodyPr>
            <a:noAutofit/>
          </a:bodyPr>
          <a:lstStyle/>
          <a:p>
            <a:pPr marL="0" indent="0">
              <a:buNone/>
            </a:pPr>
            <a:r>
              <a:rPr lang="el-GR" sz="2300" dirty="0"/>
              <a:t>Μία μελέτη που μέτρησε τα επίπεδα τεστοστερόνης και 5ΗΙΑΑ στο ΕΝΥ έδειξε ότι:  </a:t>
            </a:r>
            <a:endParaRPr lang="en-US" sz="2300" dirty="0"/>
          </a:p>
          <a:p>
            <a:r>
              <a:rPr lang="el-GR" sz="2300" dirty="0"/>
              <a:t>Οι συγκεντρώσεις της ελεύθερης τεστοστερόνης στο ΕΝΥ συνδυάζονταν με την ολική επιθετικότητα αλλά όχι με την </a:t>
            </a:r>
            <a:r>
              <a:rPr lang="el-GR" sz="2300" dirty="0" smtClean="0"/>
              <a:t>παρορμητικότητα.</a:t>
            </a:r>
            <a:endParaRPr lang="en-US" sz="2300" dirty="0"/>
          </a:p>
          <a:p>
            <a:r>
              <a:rPr lang="el-GR" sz="2300" dirty="0"/>
              <a:t>Οι συγκεντρώσεις 5ΗΙΑΑ συνδυάζονται αρνητικά με την παρορμητικότητα και με την σοβαρή ανεξέλεγκτη επιθετικότητα, αλλά όχι με την ολική αναλογία επιθετικότητας.  Υψηλά επίπεδα παρορμητικής συμπεριφοράς συνδυάζονται θετικά με την σοβαρή ανεξέλεγκτη </a:t>
            </a:r>
            <a:r>
              <a:rPr lang="el-GR" sz="2300" dirty="0" smtClean="0"/>
              <a:t>επιθετικότητα, αλλά </a:t>
            </a:r>
            <a:r>
              <a:rPr lang="el-GR" sz="2300" dirty="0"/>
              <a:t>όχι με την ολική αναλογία επιθετικότητας</a:t>
            </a:r>
            <a:r>
              <a:rPr lang="el-GR"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41015535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Σχέση </a:t>
            </a:r>
            <a:r>
              <a:rPr lang="el-GR" b="1" dirty="0" err="1"/>
              <a:t>σεροτονίνης</a:t>
            </a:r>
            <a:r>
              <a:rPr lang="el-GR" b="1" dirty="0"/>
              <a:t> και τεστοστερόνης στην </a:t>
            </a:r>
            <a:r>
              <a:rPr lang="el-GR" b="1" dirty="0" smtClean="0"/>
              <a:t>συμπεριφορά</a:t>
            </a:r>
            <a:r>
              <a:rPr lang="en-US" b="1" dirty="0" smtClean="0"/>
              <a:t> </a:t>
            </a:r>
            <a:r>
              <a:rPr lang="en-US" sz="3000" b="0" dirty="0" smtClean="0"/>
              <a:t>2/4</a:t>
            </a:r>
            <a:endParaRPr lang="en-US" dirty="0"/>
          </a:p>
        </p:txBody>
      </p:sp>
      <p:sp>
        <p:nvSpPr>
          <p:cNvPr id="3" name="Θέση περιεχομένου 2"/>
          <p:cNvSpPr>
            <a:spLocks noGrp="1"/>
          </p:cNvSpPr>
          <p:nvPr>
            <p:ph idx="1"/>
          </p:nvPr>
        </p:nvSpPr>
        <p:spPr>
          <a:xfrm>
            <a:off x="457200" y="1412776"/>
            <a:ext cx="8363272" cy="5184576"/>
          </a:xfrm>
        </p:spPr>
        <p:txBody>
          <a:bodyPr>
            <a:noAutofit/>
          </a:bodyPr>
          <a:lstStyle/>
          <a:p>
            <a:r>
              <a:rPr lang="el-GR" sz="2200" dirty="0" smtClean="0"/>
              <a:t>Αναλύσεις </a:t>
            </a:r>
            <a:r>
              <a:rPr lang="el-GR" sz="2200" dirty="0"/>
              <a:t>έχουν δείξει ότι ενώ τα άτομα με χαμηλά επίπεδα 5ΗΙΑΑ στο ΕΝΥ δείχνουν υψηλά επίπεδα επιθετικότητας, υψηλές τιμές ελεύθερης τεστοστερόνης επαυξάνουν την επιθετικότητα σε άτομα με χαμηλά επίπεδα 5ΗΙΑΑ.</a:t>
            </a:r>
            <a:endParaRPr lang="en-US" sz="2200" dirty="0"/>
          </a:p>
          <a:p>
            <a:r>
              <a:rPr lang="el-GR" sz="2200" dirty="0"/>
              <a:t>Συμπεραίνουμε ότι υψηλά επίπεδα ελεύθερης τεστοστερόνης συνδυάζονται με ανταγωνιστική επιθετικότητα, ενώ χαμηλά επίπεδα 5ΗΙΑΑ στο ΕΝΥ συνδυάζονται με σοβαρή επιθετικότητα η οποία οφείλεται σε διαταραχή του ελέγχου της παρορμητικότητας.  </a:t>
            </a:r>
            <a:endParaRPr lang="el-GR" sz="2200" dirty="0" smtClean="0"/>
          </a:p>
          <a:p>
            <a:r>
              <a:rPr lang="el-GR" sz="2200" dirty="0" smtClean="0"/>
              <a:t>Η </a:t>
            </a:r>
            <a:r>
              <a:rPr lang="el-GR" sz="2200" dirty="0"/>
              <a:t>λειτουργικότητα της 5ΗΤ συνδυάζεται αντίστροφα περισσότερο με την παρορμητικότητα παρά με την επιθετικότητα.  </a:t>
            </a:r>
            <a:endParaRPr lang="el-GR" sz="2200" dirty="0" smtClean="0"/>
          </a:p>
          <a:p>
            <a:r>
              <a:rPr lang="el-GR" sz="2200" dirty="0" smtClean="0"/>
              <a:t>Τα </a:t>
            </a:r>
            <a:r>
              <a:rPr lang="el-GR" sz="2200" dirty="0"/>
              <a:t>δε επίπεδα τεστοστερόνης συνδέονται θετικά με επιθετικές πράξεις.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9400197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Οι δε αντικοινωνικές προσωπικότητες είχαν χαμηλότερα επίπεδα </a:t>
            </a:r>
            <a:r>
              <a:rPr lang="el-GR" dirty="0" err="1"/>
              <a:t>κορτιζόλης</a:t>
            </a:r>
            <a:r>
              <a:rPr lang="el-GR" dirty="0"/>
              <a:t> και υψηλότερα τεστοστερόνης από τον υγιή πληθυσμό ελέγχου. </a:t>
            </a:r>
            <a:endParaRPr lang="el-GR" dirty="0" smtClean="0"/>
          </a:p>
          <a:p>
            <a:r>
              <a:rPr lang="el-GR" dirty="0" smtClean="0"/>
              <a:t>Από </a:t>
            </a:r>
            <a:r>
              <a:rPr lang="el-GR" dirty="0"/>
              <a:t>πειράματα </a:t>
            </a:r>
            <a:r>
              <a:rPr lang="el-GR" dirty="0" smtClean="0"/>
              <a:t>δε, πιστεύεται </a:t>
            </a:r>
            <a:r>
              <a:rPr lang="el-GR" dirty="0"/>
              <a:t>ότι η συνεργασία μεταξύ τεστοστερόνης και 5ΗΤ στον </a:t>
            </a:r>
            <a:r>
              <a:rPr lang="el-GR" dirty="0" smtClean="0"/>
              <a:t>εγκέφαλο επιτυγχάνεται </a:t>
            </a:r>
            <a:r>
              <a:rPr lang="el-GR" dirty="0"/>
              <a:t>μετά από την μετατροπή της τεστοστερόνης σε οιστρογόνο μέσω της </a:t>
            </a:r>
            <a:r>
              <a:rPr lang="el-GR" dirty="0" err="1"/>
              <a:t>αρωματοποίησης</a:t>
            </a:r>
            <a:r>
              <a:rPr lang="el-GR" dirty="0"/>
              <a:t>. Ο ουραίος </a:t>
            </a:r>
            <a:r>
              <a:rPr lang="el-GR" dirty="0" smtClean="0"/>
              <a:t>πυρήνας </a:t>
            </a:r>
            <a:r>
              <a:rPr lang="el-GR" dirty="0"/>
              <a:t>είναι μάλλον ο τόπος που γίνονται οι περισσότερες τέτοιες μετατροπές.</a:t>
            </a:r>
            <a:endParaRPr lang="en-US" dirty="0"/>
          </a:p>
          <a:p>
            <a:r>
              <a:rPr lang="el-GR" dirty="0"/>
              <a:t>Η ορμόνη τεστοστερόνη αυτή καθ’ αυτή δεν ενέχεται στην επιθετική συμπεριφορά.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Σχέση </a:t>
            </a:r>
            <a:r>
              <a:rPr lang="el-GR" b="1" dirty="0" err="1"/>
              <a:t>σεροτονίνης</a:t>
            </a:r>
            <a:r>
              <a:rPr lang="el-GR" b="1" dirty="0"/>
              <a:t> και τεστοστερόνης στην </a:t>
            </a:r>
            <a:r>
              <a:rPr lang="el-GR" b="1" dirty="0" smtClean="0"/>
              <a:t>συμπεριφορά</a:t>
            </a:r>
            <a:r>
              <a:rPr lang="en-US" b="1" dirty="0" smtClean="0"/>
              <a:t> </a:t>
            </a:r>
            <a:r>
              <a:rPr lang="en-US" sz="3000" b="0" dirty="0" smtClean="0"/>
              <a:t>3/4</a:t>
            </a:r>
            <a:endParaRPr lang="en-US" dirty="0"/>
          </a:p>
        </p:txBody>
      </p:sp>
    </p:spTree>
    <p:extLst>
      <p:ext uri="{BB962C8B-B14F-4D97-AF65-F5344CB8AC3E}">
        <p14:creationId xmlns:p14="http://schemas.microsoft.com/office/powerpoint/2010/main" val="6911983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Επιτυχημένοι </a:t>
            </a:r>
            <a:r>
              <a:rPr lang="el-GR" dirty="0"/>
              <a:t>αθλητές ή επιχειρηματίες τείνουν να έχουν υψηλή τεστοστερόνη χωρίς να επιδεικνύουν αύξηση της επιθετικότητας. </a:t>
            </a:r>
            <a:r>
              <a:rPr lang="el-GR" dirty="0" smtClean="0"/>
              <a:t>Πιστεύεται </a:t>
            </a:r>
            <a:r>
              <a:rPr lang="el-GR" dirty="0"/>
              <a:t>ότι η επιθετικότητα στους άνδρες συνδυάζεται με υψηλές τιμές τεστοστερόνης και ταυτόχρονα χαμηλές συγκεντρώσεις </a:t>
            </a:r>
            <a:r>
              <a:rPr lang="el-GR" dirty="0" err="1"/>
              <a:t>σεροτονίνης</a:t>
            </a:r>
            <a:r>
              <a:rPr lang="el-GR" dirty="0"/>
              <a:t> στον εγκέφαλο. Συμπεραίνεται ότι αν ένας άνδρας με υψηλή τεστοστερόνη ματαιώνεται στην επικυριαρχία του, τότε η χαμηλή τιμή της </a:t>
            </a:r>
            <a:r>
              <a:rPr lang="el-GR" dirty="0" err="1"/>
              <a:t>σεροτονίνης</a:t>
            </a:r>
            <a:r>
              <a:rPr lang="el-GR" dirty="0"/>
              <a:t> τον οδηγεί σε </a:t>
            </a:r>
            <a:r>
              <a:rPr lang="el-GR" dirty="0" err="1"/>
              <a:t>υπεραπαντητικότητα</a:t>
            </a:r>
            <a:r>
              <a:rPr lang="el-GR" dirty="0"/>
              <a:t> στα </a:t>
            </a:r>
            <a:r>
              <a:rPr lang="el-GR" dirty="0" err="1"/>
              <a:t>ματαιωτικά</a:t>
            </a:r>
            <a:r>
              <a:rPr lang="el-GR" dirty="0"/>
              <a:t> ερεθίσματα, αυξάνοντας έτσι την πιθανότητα επιθετικότητας ή αρνητικής συναισθηματικής </a:t>
            </a:r>
            <a:r>
              <a:rPr lang="el-GR" dirty="0" smtClean="0"/>
              <a:t>απάντησης.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smtClean="0"/>
              <a:t>Σχέση </a:t>
            </a:r>
            <a:r>
              <a:rPr lang="el-GR" b="1" dirty="0" err="1"/>
              <a:t>σεροτονίνης</a:t>
            </a:r>
            <a:r>
              <a:rPr lang="el-GR" b="1" dirty="0"/>
              <a:t> και τεστοστερόνης στην </a:t>
            </a:r>
            <a:r>
              <a:rPr lang="el-GR" b="1" dirty="0" smtClean="0"/>
              <a:t>συμπεριφορά</a:t>
            </a:r>
            <a:r>
              <a:rPr lang="en-US" b="1" dirty="0" smtClean="0"/>
              <a:t> </a:t>
            </a:r>
            <a:r>
              <a:rPr lang="en-US" sz="3000" b="0" dirty="0" smtClean="0"/>
              <a:t>4/4</a:t>
            </a:r>
            <a:endParaRPr lang="en-US" dirty="0"/>
          </a:p>
        </p:txBody>
      </p:sp>
    </p:spTree>
    <p:extLst>
      <p:ext uri="{BB962C8B-B14F-4D97-AF65-F5344CB8AC3E}">
        <p14:creationId xmlns:p14="http://schemas.microsoft.com/office/powerpoint/2010/main" val="31493304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b="1" dirty="0"/>
              <a:t>Ανδρογόνα και νοητικές </a:t>
            </a:r>
            <a:r>
              <a:rPr lang="el-GR" sz="3400" b="1" dirty="0" smtClean="0"/>
              <a:t>λειτουργίες-μνήμη</a:t>
            </a:r>
            <a:r>
              <a:rPr lang="en-US" sz="3400" b="1" dirty="0" smtClean="0"/>
              <a:t> </a:t>
            </a:r>
            <a:r>
              <a:rPr lang="en-US" sz="2800" b="0" dirty="0" smtClean="0"/>
              <a:t>1/10</a:t>
            </a:r>
            <a:endParaRPr lang="en-US" sz="28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05000"/>
              </a:lnSpc>
              <a:spcBef>
                <a:spcPts val="800"/>
              </a:spcBef>
            </a:pPr>
            <a:r>
              <a:rPr lang="el-GR" sz="2200" dirty="0"/>
              <a:t>Εδώ και αρκετές δεκαετίες είναι γνωστές κάποιες διαφορές ανάμεσα στα δύο φύλα, αναφορικά με τις </a:t>
            </a:r>
            <a:r>
              <a:rPr lang="el-GR" sz="2200" dirty="0" err="1"/>
              <a:t>γνωσιακές</a:t>
            </a:r>
            <a:r>
              <a:rPr lang="el-GR" sz="2200" dirty="0"/>
              <a:t> ικανότητες. Στην αρχή, τα κορίτσια ξεπερνούν τα αγόρια σε αρκετές λεκτικές δοκιμασίες. </a:t>
            </a:r>
            <a:endParaRPr lang="el-GR" sz="2200" dirty="0" smtClean="0"/>
          </a:p>
          <a:p>
            <a:pPr>
              <a:lnSpc>
                <a:spcPct val="105000"/>
              </a:lnSpc>
              <a:spcBef>
                <a:spcPts val="800"/>
              </a:spcBef>
            </a:pPr>
            <a:r>
              <a:rPr lang="el-GR" sz="2200" dirty="0" smtClean="0"/>
              <a:t>Αντίθετα</a:t>
            </a:r>
            <a:r>
              <a:rPr lang="el-GR" sz="2200" dirty="0"/>
              <a:t>, τα αγόρια </a:t>
            </a:r>
            <a:r>
              <a:rPr lang="el-GR" sz="2200" dirty="0" smtClean="0"/>
              <a:t>κυρίως</a:t>
            </a:r>
            <a:r>
              <a:rPr lang="en-US" sz="2200" dirty="0" smtClean="0"/>
              <a:t> </a:t>
            </a:r>
            <a:r>
              <a:rPr lang="el-GR" sz="2200" dirty="0" smtClean="0"/>
              <a:t>μετά </a:t>
            </a:r>
            <a:r>
              <a:rPr lang="el-GR" sz="2200" dirty="0"/>
              <a:t>το δέκατο έτος, ξεπερνούν τα κορίτσια στις μη λεκτικές δοκιμασίες, όπως την αναγνώριση χώρου, καθώς και στα μαθηματικά. </a:t>
            </a:r>
            <a:endParaRPr lang="el-GR" sz="2200" dirty="0" smtClean="0"/>
          </a:p>
          <a:p>
            <a:pPr>
              <a:lnSpc>
                <a:spcPct val="105000"/>
              </a:lnSpc>
              <a:spcBef>
                <a:spcPts val="800"/>
              </a:spcBef>
            </a:pPr>
            <a:r>
              <a:rPr lang="el-GR" sz="2200" dirty="0" smtClean="0"/>
              <a:t>Με </a:t>
            </a:r>
            <a:r>
              <a:rPr lang="el-GR" sz="2200" dirty="0"/>
              <a:t>νεότερες μελέτες οι διαφορές φαίνεται ότι μειώνονται, ωστόσο παραμένουν ακόμη σημαντικές. </a:t>
            </a:r>
            <a:endParaRPr lang="el-GR" sz="2200" dirty="0" smtClean="0"/>
          </a:p>
          <a:p>
            <a:pPr>
              <a:lnSpc>
                <a:spcPct val="105000"/>
              </a:lnSpc>
              <a:spcBef>
                <a:spcPts val="800"/>
              </a:spcBef>
            </a:pPr>
            <a:r>
              <a:rPr lang="el-GR" sz="2200" dirty="0" smtClean="0"/>
              <a:t>Αρκετοί </a:t>
            </a:r>
            <a:r>
              <a:rPr lang="el-GR" sz="2200" dirty="0"/>
              <a:t>παράγοντες, όπως πολιτιστικοί, περιβαλλοντικοί, κοινωνικοί, σχετιζόμενοι με το χρωμόσωμα Χ, καθώς και η </a:t>
            </a:r>
            <a:r>
              <a:rPr lang="el-GR" sz="2200" dirty="0" err="1"/>
              <a:t>πλαγίωση</a:t>
            </a:r>
            <a:r>
              <a:rPr lang="el-GR" sz="2200" dirty="0"/>
              <a:t> των λεκτικών και των μη λεκτικών ικανοτήτων συμμετέχουν. </a:t>
            </a:r>
            <a:endParaRPr lang="el-GR" sz="2200" dirty="0" smtClean="0"/>
          </a:p>
          <a:p>
            <a:pPr>
              <a:lnSpc>
                <a:spcPct val="105000"/>
              </a:lnSpc>
              <a:spcBef>
                <a:spcPts val="800"/>
              </a:spcBef>
            </a:pPr>
            <a:r>
              <a:rPr lang="el-GR" sz="2200" dirty="0" smtClean="0"/>
              <a:t>Υπάρχει </a:t>
            </a:r>
            <a:r>
              <a:rPr lang="el-GR" sz="2200" dirty="0"/>
              <a:t>όμως η άποψη ότι οι ορμονικοί παράγοντες παίζουν καθοριστικό ρόλο στην ανάπτυξη </a:t>
            </a:r>
            <a:r>
              <a:rPr lang="el-GR" sz="2200" dirty="0" err="1"/>
              <a:t>γνωσιακών</a:t>
            </a:r>
            <a:r>
              <a:rPr lang="el-GR" sz="2200" dirty="0"/>
              <a:t> ικανοτήτων που είναι τυπικές για τα δύο </a:t>
            </a:r>
            <a:r>
              <a:rPr lang="el-GR" sz="2200" dirty="0" smtClean="0"/>
              <a:t>φύλα.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6832002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2/10</a:t>
            </a:r>
            <a:endParaRPr lang="en-US" sz="2800" dirty="0"/>
          </a:p>
        </p:txBody>
      </p:sp>
      <p:sp>
        <p:nvSpPr>
          <p:cNvPr id="3" name="Θέση περιεχομένου 2"/>
          <p:cNvSpPr>
            <a:spLocks noGrp="1"/>
          </p:cNvSpPr>
          <p:nvPr>
            <p:ph idx="1"/>
          </p:nvPr>
        </p:nvSpPr>
        <p:spPr/>
        <p:txBody>
          <a:bodyPr>
            <a:noAutofit/>
          </a:bodyPr>
          <a:lstStyle/>
          <a:p>
            <a:r>
              <a:rPr lang="el-GR" dirty="0"/>
              <a:t>Οι πρώτες γνώσεις για την σύνδεση μεταξύ φυλετικών ορμονών και ικανότητας αναγνώρισης χώρου προήλθαν από μελέτη γυναικών με σύνδρομο </a:t>
            </a:r>
            <a:r>
              <a:rPr lang="en-US" dirty="0"/>
              <a:t>Turner</a:t>
            </a:r>
            <a:r>
              <a:rPr lang="el-GR" dirty="0"/>
              <a:t> (</a:t>
            </a:r>
            <a:r>
              <a:rPr lang="en-US" dirty="0"/>
              <a:t>X</a:t>
            </a:r>
            <a:r>
              <a:rPr lang="el-GR" dirty="0"/>
              <a:t>0) όπου δεν υπάρχει επάρκεια </a:t>
            </a:r>
            <a:r>
              <a:rPr lang="el-GR" dirty="0" err="1"/>
              <a:t>γοναδικών</a:t>
            </a:r>
            <a:r>
              <a:rPr lang="el-GR" dirty="0"/>
              <a:t> ορμονών ή με το </a:t>
            </a:r>
            <a:r>
              <a:rPr lang="el-GR" dirty="0" err="1"/>
              <a:t>θηλεοποιητικό</a:t>
            </a:r>
            <a:r>
              <a:rPr lang="el-GR" dirty="0"/>
              <a:t> σύνδρομο όρχεων όπου το σώμα λόγω διαταραχής του ανδρογονικού υποδοχέα δεν μπορεί να απαντήσει στα φυσιολογικά επίπεδα τεστοστερόνης. </a:t>
            </a:r>
            <a:endParaRPr lang="el-GR" dirty="0" smtClean="0"/>
          </a:p>
          <a:p>
            <a:r>
              <a:rPr lang="el-GR" dirty="0" smtClean="0"/>
              <a:t>Τα </a:t>
            </a:r>
            <a:r>
              <a:rPr lang="el-GR" dirty="0"/>
              <a:t>άτομα αυτά έχουν γυναικεία εξωτερικά γεννητικά όργανα, ανατρέφονται ως κορίτσια και αναπτύσσουν γυναικεία ταυτότητα φύλου. Οι παρατηρούμενες μειωμένες λεκτικές ικανότητες αυτών των ατόμων μπορούν να εξηγηθούν με βάση τα χαμηλά επίπεδα σεξουαλικών ορμονών.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34905273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3/10</a:t>
            </a:r>
            <a:endParaRPr lang="en-US" sz="2800" dirty="0"/>
          </a:p>
        </p:txBody>
      </p:sp>
      <p:sp>
        <p:nvSpPr>
          <p:cNvPr id="3" name="Θέση περιεχομένου 2"/>
          <p:cNvSpPr>
            <a:spLocks noGrp="1"/>
          </p:cNvSpPr>
          <p:nvPr>
            <p:ph idx="1"/>
          </p:nvPr>
        </p:nvSpPr>
        <p:spPr/>
        <p:txBody>
          <a:bodyPr>
            <a:noAutofit/>
          </a:bodyPr>
          <a:lstStyle/>
          <a:p>
            <a:r>
              <a:rPr lang="el-GR" sz="2300" dirty="0" smtClean="0"/>
              <a:t>Μελέτες </a:t>
            </a:r>
            <a:r>
              <a:rPr lang="el-GR" sz="2300" dirty="0"/>
              <a:t>σε άνδρες με </a:t>
            </a:r>
            <a:r>
              <a:rPr lang="el-GR" sz="2300" dirty="0" err="1"/>
              <a:t>υπογοναδοτροφικό</a:t>
            </a:r>
            <a:r>
              <a:rPr lang="el-GR" sz="2300" dirty="0"/>
              <a:t> υπογοναδισμό (επίκτητο ή ιδιοπαθή) έδειξαν την σπουδαιότητα της τεστοστερόνης για την ικανότητα αναγνώρισης του χώρου. </a:t>
            </a:r>
            <a:endParaRPr lang="el-GR" sz="2300" dirty="0" smtClean="0"/>
          </a:p>
          <a:p>
            <a:r>
              <a:rPr lang="el-GR" sz="2300" dirty="0" smtClean="0"/>
              <a:t>Σε </a:t>
            </a:r>
            <a:r>
              <a:rPr lang="el-GR" sz="2300" dirty="0"/>
              <a:t>μελέτη ανδρών με ιδιοπαθή υπογοναδισμό και άρα δια βίου έλλειψη της τεστοστερόνης έδειξε σημαντική μείωση σε απόδοση σε διάφορες δοκιμασίες χώρου, αλλά όχι σε λεκτικές δοκιμασίες σε σχέση με ομάδα ανδρών με μειωμένη τεστοστερόνη ή με ομάδα ελέγχου. </a:t>
            </a:r>
            <a:endParaRPr lang="el-GR" sz="2300" dirty="0" smtClean="0"/>
          </a:p>
          <a:p>
            <a:r>
              <a:rPr lang="el-GR" sz="2300" dirty="0" smtClean="0"/>
              <a:t>Μικρής </a:t>
            </a:r>
            <a:r>
              <a:rPr lang="el-GR" sz="2300" dirty="0"/>
              <a:t>διάρκειας θεραπεία με ανδρογόνα δεν φάνηκε να επανορθώνει την ικανότητα αναγνώρισης χώρου, </a:t>
            </a:r>
            <a:r>
              <a:rPr lang="el-GR" sz="2300" dirty="0" smtClean="0"/>
              <a:t>υποδεικνύει δε ότι </a:t>
            </a:r>
            <a:r>
              <a:rPr lang="el-GR" sz="2300" dirty="0"/>
              <a:t>κάποια </a:t>
            </a:r>
            <a:r>
              <a:rPr lang="el-GR" sz="2300" dirty="0" err="1"/>
              <a:t>περιγεννητική</a:t>
            </a:r>
            <a:r>
              <a:rPr lang="el-GR" sz="2300" dirty="0"/>
              <a:t> επίδραση από συγκεκριμένο ορμονικό περιβάλλον δημιουργεί δια βίου συνέπειες στην ανθρώπινη διανοητική </a:t>
            </a:r>
            <a:r>
              <a:rPr lang="el-GR" sz="2300" dirty="0" smtClean="0"/>
              <a:t>λειτουργία.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7000357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4/10</a:t>
            </a:r>
            <a:endParaRPr lang="en-US" dirty="0"/>
          </a:p>
        </p:txBody>
      </p:sp>
      <p:sp>
        <p:nvSpPr>
          <p:cNvPr id="3" name="Θέση περιεχομένου 2"/>
          <p:cNvSpPr>
            <a:spLocks noGrp="1"/>
          </p:cNvSpPr>
          <p:nvPr>
            <p:ph idx="1"/>
          </p:nvPr>
        </p:nvSpPr>
        <p:spPr/>
        <p:txBody>
          <a:bodyPr>
            <a:noAutofit/>
          </a:bodyPr>
          <a:lstStyle/>
          <a:p>
            <a:r>
              <a:rPr lang="el-GR" dirty="0"/>
              <a:t>Παλαιότερες μελέτες έδειξαν ότι χορήγηση τεστοστερόνης σε ευνουχισμένους και ηλικιωμένους άνδρες βελτίωσε την γνωσιακή ικανότητα. Σε τρίμηνη θεραπεία με τεστοστερόνη σε φυσιολογικούς άνδρες, παρατηρήθηκε βελτίωση στην ικανότητα αναγνώρισης χώρου και ελάττωση της λεκτικής </a:t>
            </a:r>
            <a:r>
              <a:rPr lang="el-GR" dirty="0" smtClean="0"/>
              <a:t>ικανότητας. </a:t>
            </a:r>
            <a:endParaRPr lang="en-US" dirty="0"/>
          </a:p>
          <a:p>
            <a:r>
              <a:rPr lang="el-GR" dirty="0"/>
              <a:t>Γενικά σε πολλές μελέτες </a:t>
            </a:r>
            <a:r>
              <a:rPr lang="el-GR" dirty="0" smtClean="0"/>
              <a:t>παρουσιάστηκαν </a:t>
            </a:r>
            <a:r>
              <a:rPr lang="el-GR" dirty="0"/>
              <a:t>θετικές συσχετίσεις μεταξύ των ανδρογόνων (και των τριών) και της υπερίσχυσης της ικανότητας αναγνώρισης χώρου έναντι των λεκτικών δοκιμασιών. </a:t>
            </a:r>
            <a:endParaRPr lang="el-GR" dirty="0" smtClean="0"/>
          </a:p>
          <a:p>
            <a:r>
              <a:rPr lang="el-GR" dirty="0" smtClean="0"/>
              <a:t>Η </a:t>
            </a:r>
            <a:r>
              <a:rPr lang="el-GR" dirty="0"/>
              <a:t>τεστοστερόνη έδειξε την ισχυρότερη συσχέτιση έναντι των </a:t>
            </a:r>
            <a:r>
              <a:rPr lang="en-US" dirty="0"/>
              <a:t>DHEAs </a:t>
            </a:r>
            <a:r>
              <a:rPr lang="el-GR" dirty="0"/>
              <a:t>και της Δ4Α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21401283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5/10</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μνήμη επηρεάζεται από την τεστοστερόνη, η δε μείωση της τεστοστερόνης που παρατηρείται με την αύξηση της ηλικίας, συνοδεύεται και από μείωση των πνευματικών δεξιοτήτων που απαιτούν μνήμη. </a:t>
            </a:r>
            <a:endParaRPr lang="el-GR" dirty="0" smtClean="0"/>
          </a:p>
          <a:p>
            <a:r>
              <a:rPr lang="el-GR" dirty="0" smtClean="0"/>
              <a:t>Ηλικιωμένοι </a:t>
            </a:r>
            <a:r>
              <a:rPr lang="el-GR" dirty="0"/>
              <a:t>άνδρες με υψηλότερη τεστοστερόνη, έχουν καλύτερη μνήμη, όπως και ορισμένες καλύτερες νοητικές λειτουργίες σε σύγκριση με συνομηλίκους τους που έχουν χαμηλότερη ελεύθερη τεστοστερόνη αίματος. </a:t>
            </a:r>
            <a:r>
              <a:rPr lang="el-GR" dirty="0" smtClean="0"/>
              <a:t>Δεν </a:t>
            </a:r>
            <a:r>
              <a:rPr lang="el-GR" dirty="0"/>
              <a:t>έχει γίνει μέχρι στιγμής κατανοητό το πώς η τεστοστερόνη επηρεάζει και βελτιώνει την μνήμη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18910777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6/10</a:t>
            </a:r>
            <a:endParaRPr lang="en-US" sz="2800" dirty="0"/>
          </a:p>
        </p:txBody>
      </p:sp>
      <p:sp>
        <p:nvSpPr>
          <p:cNvPr id="3" name="Θέση περιεχομένου 2"/>
          <p:cNvSpPr>
            <a:spLocks noGrp="1"/>
          </p:cNvSpPr>
          <p:nvPr>
            <p:ph idx="1"/>
          </p:nvPr>
        </p:nvSpPr>
        <p:spPr/>
        <p:txBody>
          <a:bodyPr>
            <a:noAutofit/>
          </a:bodyPr>
          <a:lstStyle/>
          <a:p>
            <a:r>
              <a:rPr lang="el-GR" dirty="0"/>
              <a:t>Φαίνεται ότι </a:t>
            </a:r>
            <a:r>
              <a:rPr lang="el-GR" dirty="0" smtClean="0"/>
              <a:t>η</a:t>
            </a:r>
            <a:r>
              <a:rPr lang="en-US" dirty="0" smtClean="0"/>
              <a:t> </a:t>
            </a:r>
            <a:r>
              <a:rPr lang="el-GR" dirty="0" smtClean="0"/>
              <a:t>ίδια </a:t>
            </a:r>
            <a:r>
              <a:rPr lang="el-GR" dirty="0"/>
              <a:t>η τεστοστερόνη επηρεάζει τον εγκέφαλο προς βελτίωση της μνήμης </a:t>
            </a:r>
            <a:r>
              <a:rPr lang="el-GR" dirty="0" smtClean="0"/>
              <a:t>ή αυτό </a:t>
            </a:r>
            <a:r>
              <a:rPr lang="el-GR" dirty="0"/>
              <a:t>επιτυγχάνεται μετά από </a:t>
            </a:r>
            <a:r>
              <a:rPr lang="el-GR" dirty="0" err="1"/>
              <a:t>αρωματοποίησή</a:t>
            </a:r>
            <a:r>
              <a:rPr lang="el-GR" dirty="0"/>
              <a:t> της προς </a:t>
            </a:r>
            <a:r>
              <a:rPr lang="el-GR" dirty="0" err="1"/>
              <a:t>οιστραδιόλη</a:t>
            </a:r>
            <a:r>
              <a:rPr lang="el-GR" dirty="0"/>
              <a:t>.  </a:t>
            </a:r>
            <a:endParaRPr lang="el-GR" dirty="0" smtClean="0"/>
          </a:p>
          <a:p>
            <a:r>
              <a:rPr lang="el-GR" dirty="0" smtClean="0"/>
              <a:t>Μετά </a:t>
            </a:r>
            <a:r>
              <a:rPr lang="el-GR" dirty="0"/>
              <a:t>από διάφορες μελέτες διαφαίνεται ότι είναι </a:t>
            </a:r>
            <a:r>
              <a:rPr lang="el-GR" dirty="0" smtClean="0"/>
              <a:t>μάλλον η </a:t>
            </a:r>
            <a:r>
              <a:rPr lang="el-GR" dirty="0"/>
              <a:t>ελεύθερη τεστοστερόνη που δρα στον εγκέφαλο και βελτιώνει την μνήμη.  </a:t>
            </a:r>
            <a:endParaRPr lang="el-GR" dirty="0" smtClean="0"/>
          </a:p>
          <a:p>
            <a:r>
              <a:rPr lang="el-GR" dirty="0" smtClean="0"/>
              <a:t>Οι </a:t>
            </a:r>
            <a:r>
              <a:rPr lang="el-GR" dirty="0"/>
              <a:t>άνδρες με υψηλότερες τιμές ελεύθερης τεστοστερόνης, εμφανίζουν καλύτερη οπτική και προφορική μνήμη, και καλύτερες δεξιότητες οπτικού και κινητικού προσανατολισμού.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247532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b="1" dirty="0" smtClean="0"/>
              <a:t>Τελειώνοντας </a:t>
            </a:r>
            <a:r>
              <a:rPr lang="el-GR" sz="3600" b="1" dirty="0"/>
              <a:t>την απάντηση στο </a:t>
            </a:r>
            <a:r>
              <a:rPr lang="el-GR" sz="3600" b="1" dirty="0" smtClean="0"/>
              <a:t>στρες</a:t>
            </a:r>
            <a:r>
              <a:rPr lang="en-US" sz="3600" b="1" dirty="0" smtClean="0"/>
              <a:t> </a:t>
            </a:r>
            <a:r>
              <a:rPr lang="en-US" sz="3000" b="0" dirty="0" smtClean="0"/>
              <a:t>1/7</a:t>
            </a:r>
            <a:endParaRPr lang="en-US" sz="3000" b="0"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r>
              <a:rPr lang="el-GR" dirty="0"/>
              <a:t>Φυσιολογικά οι απαντήσεις στο στρες είναι βραχείες. </a:t>
            </a:r>
            <a:endParaRPr lang="el-GR" dirty="0" smtClean="0"/>
          </a:p>
          <a:p>
            <a:r>
              <a:rPr lang="el-GR" dirty="0" smtClean="0"/>
              <a:t>Το </a:t>
            </a:r>
            <a:r>
              <a:rPr lang="el-GR" dirty="0"/>
              <a:t>σώμα κινητοποιεί τις παρακαταθήκες του, αντιμετωπίζει την πρόκληση φυσιολογικά και </a:t>
            </a:r>
            <a:r>
              <a:rPr lang="el-GR" dirty="0" err="1"/>
              <a:t>συμπεριφερολογικά</a:t>
            </a:r>
            <a:r>
              <a:rPr lang="el-GR" dirty="0"/>
              <a:t>, και μετά κλείνει την απάντηση στο στρες.  </a:t>
            </a:r>
            <a:endParaRPr lang="el-GR" dirty="0" smtClean="0"/>
          </a:p>
          <a:p>
            <a:r>
              <a:rPr lang="el-GR" dirty="0" smtClean="0"/>
              <a:t>Όπως </a:t>
            </a:r>
            <a:r>
              <a:rPr lang="el-GR" dirty="0"/>
              <a:t>ο εγκέφαλος είναι υπεύθυνος να κλείσει την </a:t>
            </a:r>
            <a:r>
              <a:rPr lang="el-GR" dirty="0" err="1"/>
              <a:t>στρεσογόνο</a:t>
            </a:r>
            <a:r>
              <a:rPr lang="el-GR" dirty="0"/>
              <a:t> απάντηση, το σώμα συνεχίζει να κινητοποιεί ενέργεια σε βάρος της αποταμίευσης ενέργειας. </a:t>
            </a:r>
            <a:endParaRPr lang="el-GR" dirty="0" smtClean="0"/>
          </a:p>
          <a:p>
            <a:r>
              <a:rPr lang="el-GR" dirty="0" smtClean="0"/>
              <a:t>Πρωτεΐνες </a:t>
            </a:r>
            <a:r>
              <a:rPr lang="el-GR" dirty="0"/>
              <a:t>χρησιμοποιούνται και έτσι υπάρχει απώλεια μυϊκού ιστού και κόπωση. </a:t>
            </a:r>
            <a:r>
              <a:rPr lang="el-GR" dirty="0" smtClean="0"/>
              <a:t>Η </a:t>
            </a:r>
            <a:r>
              <a:rPr lang="el-GR" dirty="0"/>
              <a:t>αυξητική ορμόνη αναστέλλεται και το σώμα δεν μεγαλώνει. Ο γαστρεντερικός σωλήνας υπολειτουργεί, ελαττώνοντας την λήψη και την διαδικασία τροφής. Οι αναπαραγωγικές διαδικασίες αναστέλλονται. </a:t>
            </a:r>
            <a:r>
              <a:rPr lang="el-GR" dirty="0" smtClean="0"/>
              <a:t>Αν </a:t>
            </a:r>
            <a:r>
              <a:rPr lang="el-GR" dirty="0"/>
              <a:t>το στρες </a:t>
            </a:r>
            <a:r>
              <a:rPr lang="el-GR" dirty="0" smtClean="0"/>
              <a:t>παραταθεί, οι </a:t>
            </a:r>
            <a:r>
              <a:rPr lang="el-GR" dirty="0"/>
              <a:t>ανοσολογικές απαντήσεις αναστέλλονται και συμμετέχουν στην πιθανότητα λοίμωξης ή νόσου.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156279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7/10</a:t>
            </a:r>
            <a:endParaRPr lang="en-US" sz="2800" dirty="0"/>
          </a:p>
        </p:txBody>
      </p:sp>
      <p:sp>
        <p:nvSpPr>
          <p:cNvPr id="3" name="Θέση περιεχομένου 2"/>
          <p:cNvSpPr>
            <a:spLocks noGrp="1"/>
          </p:cNvSpPr>
          <p:nvPr>
            <p:ph idx="1"/>
          </p:nvPr>
        </p:nvSpPr>
        <p:spPr/>
        <p:txBody>
          <a:bodyPr>
            <a:noAutofit/>
          </a:bodyPr>
          <a:lstStyle/>
          <a:p>
            <a:r>
              <a:rPr lang="el-GR" dirty="0" smtClean="0"/>
              <a:t>Μία </a:t>
            </a:r>
            <a:r>
              <a:rPr lang="el-GR" dirty="0"/>
              <a:t>μεγάλη όμως μελέτη σε ηλικιωμένους άνδρες (</a:t>
            </a:r>
            <a:r>
              <a:rPr lang="en-US" dirty="0"/>
              <a:t>n</a:t>
            </a:r>
            <a:r>
              <a:rPr lang="el-GR" dirty="0"/>
              <a:t>=567), έδειξε ότι όταν όλες οι παράμετροι ελεγχθούν, τότε, υψηλότερες τιμές τεστοστερόνης συνδέονται με καλύτερη απόδοση στην λεκτική μακροχρόνια μνήμη. </a:t>
            </a:r>
            <a:endParaRPr lang="el-GR" dirty="0" smtClean="0"/>
          </a:p>
          <a:p>
            <a:r>
              <a:rPr lang="el-GR" dirty="0" smtClean="0"/>
              <a:t>Στην </a:t>
            </a:r>
            <a:r>
              <a:rPr lang="el-GR" dirty="0"/>
              <a:t>ίδια μελέτη, η χορήγηση τεστοστερόνης οδήγησε σε βελτίωση της </a:t>
            </a:r>
            <a:r>
              <a:rPr lang="el-GR" dirty="0" err="1"/>
              <a:t>οπτικοχωρητικής</a:t>
            </a:r>
            <a:r>
              <a:rPr lang="el-GR" dirty="0"/>
              <a:t>, της λεκτικής και της εργασιακής (</a:t>
            </a:r>
            <a:r>
              <a:rPr lang="en-US" dirty="0"/>
              <a:t>working</a:t>
            </a:r>
            <a:r>
              <a:rPr lang="el-GR" dirty="0"/>
              <a:t>) </a:t>
            </a:r>
            <a:r>
              <a:rPr lang="el-GR" dirty="0" smtClean="0"/>
              <a:t>μνήμης.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4259522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8/10</a:t>
            </a:r>
            <a:endParaRPr lang="en-US" sz="2800" dirty="0"/>
          </a:p>
        </p:txBody>
      </p:sp>
      <p:sp>
        <p:nvSpPr>
          <p:cNvPr id="3" name="Θέση περιεχομένου 2"/>
          <p:cNvSpPr>
            <a:spLocks noGrp="1"/>
          </p:cNvSpPr>
          <p:nvPr>
            <p:ph idx="1"/>
          </p:nvPr>
        </p:nvSpPr>
        <p:spPr/>
        <p:txBody>
          <a:bodyPr>
            <a:noAutofit/>
          </a:bodyPr>
          <a:lstStyle/>
          <a:p>
            <a:r>
              <a:rPr lang="el-GR" sz="2300" dirty="0"/>
              <a:t>Ωστόσο, χορήγηση τεστοστερόνης σε ενδοκρινολογικά υγιείς άνδρες, μπορεί να έχει δυσάρεστες επιπτώσεις.</a:t>
            </a:r>
            <a:endParaRPr lang="en-US" sz="2300" dirty="0"/>
          </a:p>
          <a:p>
            <a:r>
              <a:rPr lang="el-GR" sz="2300" dirty="0"/>
              <a:t>Σε άλλη μελέτη, σε 407 </a:t>
            </a:r>
            <a:r>
              <a:rPr lang="el-GR" sz="2300" dirty="0" smtClean="0"/>
              <a:t>άνδρες ηλικίας </a:t>
            </a:r>
            <a:r>
              <a:rPr lang="el-GR" sz="2300" dirty="0"/>
              <a:t>50-90 ετών, μελετήθηκαν τα επίπεδα της ολικής και ελεύθερης τεστοστερόνης και όλες οι </a:t>
            </a:r>
            <a:r>
              <a:rPr lang="el-GR" sz="2300" dirty="0" err="1"/>
              <a:t>γνωσιακές</a:t>
            </a:r>
            <a:r>
              <a:rPr lang="el-GR" sz="2300" dirty="0"/>
              <a:t> μεταβλητές.  Η ολική τεστοστερόνη δεν έδειξε στατιστικά σημαντική συσχέτιση με την γνωσιακή λειτουργία, πλην αρνητικών μεταξύ τεστοστερόνης και μέτρησης της προσοχής (</a:t>
            </a:r>
            <a:r>
              <a:rPr lang="en-US" sz="2300" dirty="0"/>
              <a:t>digit span</a:t>
            </a:r>
            <a:r>
              <a:rPr lang="el-GR" sz="2300" dirty="0"/>
              <a:t>).  </a:t>
            </a:r>
            <a:endParaRPr lang="el-GR" sz="2300" dirty="0" smtClean="0"/>
          </a:p>
          <a:p>
            <a:r>
              <a:rPr lang="el-GR" sz="2300" dirty="0" smtClean="0"/>
              <a:t>Αντίθετα</a:t>
            </a:r>
            <a:r>
              <a:rPr lang="el-GR" sz="2300" dirty="0"/>
              <a:t>, η ελεύθερη τεστοστερόνη έδειξε θετική συσχέτιση με την οπτική μνήμη, την άμεση μνήμη, την αναγνωριστική λεκτική μνήμη.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3832635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196752"/>
            <a:ext cx="8712968" cy="5400600"/>
          </a:xfrm>
        </p:spPr>
        <p:txBody>
          <a:bodyPr>
            <a:noAutofit/>
          </a:bodyPr>
          <a:lstStyle/>
          <a:p>
            <a:pPr>
              <a:lnSpc>
                <a:spcPct val="110000"/>
              </a:lnSpc>
              <a:spcBef>
                <a:spcPts val="900"/>
              </a:spcBef>
            </a:pPr>
            <a:r>
              <a:rPr lang="el-GR" sz="2200" dirty="0" smtClean="0"/>
              <a:t>Η </a:t>
            </a:r>
            <a:r>
              <a:rPr lang="el-GR" sz="2200" dirty="0"/>
              <a:t>ελεύθερη τεστοστερόνη δεν συσχετίστηκε με την λεκτική γνώση, την γενική πνευματική υγεία, </a:t>
            </a:r>
            <a:r>
              <a:rPr lang="el-GR" sz="2200" dirty="0" smtClean="0"/>
              <a:t>ή την </a:t>
            </a:r>
            <a:r>
              <a:rPr lang="el-GR" sz="2200" dirty="0"/>
              <a:t>κατάθλιψη. Ωστόσο, φάνηκε πως τα υψηλά επίπεδα τεστοστερόνης συνδέονται με ελάττωση της ταχύτητας της πτώσης της οπτικής μνήμης. </a:t>
            </a:r>
            <a:endParaRPr lang="el-GR" sz="2200" dirty="0" smtClean="0"/>
          </a:p>
          <a:p>
            <a:pPr>
              <a:lnSpc>
                <a:spcPct val="110000"/>
              </a:lnSpc>
              <a:spcBef>
                <a:spcPts val="900"/>
              </a:spcBef>
            </a:pPr>
            <a:r>
              <a:rPr lang="el-GR" sz="2200" dirty="0" smtClean="0"/>
              <a:t>Στην </a:t>
            </a:r>
            <a:r>
              <a:rPr lang="el-GR" sz="2200" dirty="0"/>
              <a:t>ίδια μελέτη, άνδρες που είχαν διαγνωσθεί ως </a:t>
            </a:r>
            <a:r>
              <a:rPr lang="el-GR" sz="2200" dirty="0" err="1"/>
              <a:t>υπογοναδικοί</a:t>
            </a:r>
            <a:r>
              <a:rPr lang="el-GR" sz="2200" dirty="0"/>
              <a:t>, είχαν χαμηλότερο </a:t>
            </a:r>
            <a:r>
              <a:rPr lang="el-GR" sz="2200" dirty="0" err="1"/>
              <a:t>γνωσιακό</a:t>
            </a:r>
            <a:r>
              <a:rPr lang="el-GR" sz="2200" dirty="0"/>
              <a:t> σκορ στην οπτική μνήμη, έδειχναν καθυστέρηση της λεκτικής μνήμης και οπτικής χωρητικής περιστροφής και </a:t>
            </a:r>
            <a:r>
              <a:rPr lang="el-GR" sz="2200" dirty="0" smtClean="0"/>
              <a:t>οπτικής κινητικής </a:t>
            </a:r>
            <a:r>
              <a:rPr lang="el-GR" sz="2200" dirty="0"/>
              <a:t>περιστροφής. </a:t>
            </a:r>
            <a:r>
              <a:rPr lang="el-GR" sz="2200" dirty="0" smtClean="0"/>
              <a:t>Η </a:t>
            </a:r>
            <a:r>
              <a:rPr lang="el-GR" sz="2200" dirty="0"/>
              <a:t>ανάλυση δείχνει ότι η γνωσιακή ελάττωση της οπτικής μνήμης είναι σημαντική στον υπογοναδισμό, αλλά δεν φαίνεται αυτός να σχετίζεται με καταθλιπτική συμπτωματολογία </a:t>
            </a:r>
            <a:r>
              <a:rPr lang="el-GR" sz="2200" dirty="0" smtClean="0"/>
              <a:t>ή έκπτωση </a:t>
            </a:r>
            <a:r>
              <a:rPr lang="el-GR" sz="2200" dirty="0"/>
              <a:t>των γενικών πνευματικών δεξιοτήτων.</a:t>
            </a:r>
            <a:endParaRPr lang="en-US" sz="2200" dirty="0"/>
          </a:p>
          <a:p>
            <a:pPr>
              <a:lnSpc>
                <a:spcPct val="110000"/>
              </a:lnSpc>
              <a:spcBef>
                <a:spcPts val="900"/>
              </a:spcBef>
            </a:pPr>
            <a:r>
              <a:rPr lang="el-GR" sz="2200" dirty="0"/>
              <a:t>Η ελεύθερη τεστοστερόνη είναι καλύτερος προγνωστικός δείκτης όσον αφορά την γνωσιακή λειτουργία στο σύνολό της σε σχέση με την ολική τεστοστερόνη</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
        <p:nvSpPr>
          <p:cNvPr id="5" name="Τίτλος 4"/>
          <p:cNvSpPr>
            <a:spLocks noGrp="1"/>
          </p:cNvSpPr>
          <p:nvPr>
            <p:ph type="title"/>
          </p:nvPr>
        </p:nvSpPr>
        <p:spPr>
          <a:xfrm>
            <a:off x="0" y="116632"/>
            <a:ext cx="9144000" cy="908720"/>
          </a:xfrm>
        </p:spPr>
        <p:txBody>
          <a:bodyPr/>
          <a:lstStyle/>
          <a:p>
            <a:r>
              <a:rPr lang="el-GR" sz="3400" dirty="0"/>
              <a:t>Ανδρογόνα και νοητικές λειτουργίες-μνήμη</a:t>
            </a:r>
            <a:r>
              <a:rPr lang="en-US" sz="3400" dirty="0"/>
              <a:t> </a:t>
            </a:r>
            <a:r>
              <a:rPr lang="en-US" sz="2800" b="0" dirty="0" smtClean="0"/>
              <a:t>9/10</a:t>
            </a:r>
            <a:endParaRPr lang="el-GR" dirty="0"/>
          </a:p>
        </p:txBody>
      </p:sp>
    </p:spTree>
    <p:extLst>
      <p:ext uri="{BB962C8B-B14F-4D97-AF65-F5344CB8AC3E}">
        <p14:creationId xmlns:p14="http://schemas.microsoft.com/office/powerpoint/2010/main" val="17939591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Ανδρογόνα και νοητικές λειτουργίες-μνήμη</a:t>
            </a:r>
            <a:r>
              <a:rPr lang="en-US" sz="3400" dirty="0"/>
              <a:t> </a:t>
            </a:r>
            <a:r>
              <a:rPr lang="en-US" sz="2800" b="0" dirty="0" smtClean="0"/>
              <a:t>10/10</a:t>
            </a:r>
            <a:endParaRPr lang="en-US" sz="280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sz="2300" dirty="0"/>
              <a:t>Οι περισσότερες μελέτες σήμερα, υποστηρίζουν ότι η τεστοστερόνη έχει προστατευτική δράση στην γνωσιακή ανθρώπινη λειτουργία</a:t>
            </a:r>
            <a:r>
              <a:rPr lang="el-GR" sz="2300" dirty="0" smtClean="0"/>
              <a:t>.</a:t>
            </a:r>
            <a:endParaRPr lang="en-US" sz="2300" dirty="0"/>
          </a:p>
          <a:p>
            <a:r>
              <a:rPr lang="el-GR" sz="2300" dirty="0"/>
              <a:t>Η περιοχή που ενοχοποιείται περισσότερο στη δράση της τεστοστερόνης είναι ο ιππόκαμπος, όπου έχουν βρεθεί και μεγάλες συγκεντρώσεις ανδρογονικών υποδοχέων</a:t>
            </a:r>
            <a:r>
              <a:rPr lang="el-GR" sz="2300" dirty="0" smtClean="0"/>
              <a:t>.</a:t>
            </a:r>
          </a:p>
          <a:p>
            <a:r>
              <a:rPr lang="el-GR" sz="2300" dirty="0" smtClean="0"/>
              <a:t>Από </a:t>
            </a:r>
            <a:r>
              <a:rPr lang="el-GR" sz="2300" dirty="0"/>
              <a:t>διάφορα πειράματα γνωρίζουμε ότι η τεστοστερόνη προωθεί την αύξηση των </a:t>
            </a:r>
            <a:r>
              <a:rPr lang="el-GR" sz="2300" dirty="0" smtClean="0"/>
              <a:t>επιπέδων αυξητικών </a:t>
            </a:r>
            <a:r>
              <a:rPr lang="el-GR" sz="2300" dirty="0"/>
              <a:t>παραγόντων στον ιππόκαμπο, στο διάφραγμα, στον </a:t>
            </a:r>
            <a:r>
              <a:rPr lang="el-GR" sz="2300" dirty="0" err="1"/>
              <a:t>νεοφλοιό</a:t>
            </a:r>
            <a:r>
              <a:rPr lang="el-GR" sz="2300" dirty="0"/>
              <a:t>.  </a:t>
            </a:r>
            <a:endParaRPr lang="el-GR" sz="2300" dirty="0" smtClean="0"/>
          </a:p>
          <a:p>
            <a:r>
              <a:rPr lang="el-GR" sz="2300" dirty="0" smtClean="0"/>
              <a:t>Επίσης </a:t>
            </a:r>
            <a:r>
              <a:rPr lang="el-GR" sz="2300" dirty="0"/>
              <a:t>ότι η </a:t>
            </a:r>
            <a:r>
              <a:rPr lang="el-GR" sz="2300" dirty="0" smtClean="0"/>
              <a:t>τεστοστερόνη, </a:t>
            </a:r>
            <a:r>
              <a:rPr lang="el-GR" sz="2300" dirty="0" err="1" smtClean="0"/>
              <a:t>αρωματοποιούμενη</a:t>
            </a:r>
            <a:r>
              <a:rPr lang="el-GR" sz="2300" dirty="0" smtClean="0"/>
              <a:t> </a:t>
            </a:r>
            <a:r>
              <a:rPr lang="el-GR" sz="2300" dirty="0"/>
              <a:t>στον εγκέφαλο σε </a:t>
            </a:r>
            <a:r>
              <a:rPr lang="el-GR" sz="2300" dirty="0" err="1"/>
              <a:t>οιστραδιόλη</a:t>
            </a:r>
            <a:r>
              <a:rPr lang="el-GR" sz="2300" dirty="0"/>
              <a:t> μπορεί να επιδρά στην μνήμη μέσω των </a:t>
            </a:r>
            <a:r>
              <a:rPr lang="el-GR" sz="2300" dirty="0" err="1"/>
              <a:t>οιστρογονικών</a:t>
            </a:r>
            <a:r>
              <a:rPr lang="el-GR" sz="2300" dirty="0"/>
              <a:t> </a:t>
            </a:r>
            <a:r>
              <a:rPr lang="el-GR" sz="2300" dirty="0" smtClean="0"/>
              <a:t>υποδοχέων.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23366520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t>Ανδρογόνα και ψυχιατρικές </a:t>
            </a:r>
            <a:r>
              <a:rPr lang="el-GR" b="1" dirty="0" smtClean="0"/>
              <a:t>διαταραχές</a:t>
            </a:r>
            <a:r>
              <a:rPr lang="en-US" b="1" dirty="0" smtClean="0"/>
              <a:t> </a:t>
            </a:r>
            <a:r>
              <a:rPr lang="en-US" sz="3000" b="0" dirty="0" smtClean="0"/>
              <a:t>1/6</a:t>
            </a:r>
            <a:endParaRPr lang="en-US" dirty="0"/>
          </a:p>
        </p:txBody>
      </p:sp>
      <p:sp>
        <p:nvSpPr>
          <p:cNvPr id="3" name="Θέση περιεχομένου 2"/>
          <p:cNvSpPr>
            <a:spLocks noGrp="1"/>
          </p:cNvSpPr>
          <p:nvPr>
            <p:ph idx="1"/>
          </p:nvPr>
        </p:nvSpPr>
        <p:spPr>
          <a:xfrm>
            <a:off x="457200" y="1196752"/>
            <a:ext cx="8435280" cy="5040560"/>
          </a:xfrm>
        </p:spPr>
        <p:txBody>
          <a:bodyPr>
            <a:noAutofit/>
          </a:bodyPr>
          <a:lstStyle/>
          <a:p>
            <a:r>
              <a:rPr lang="el-GR" sz="2300" dirty="0"/>
              <a:t>Η κατάθλιψη είναι συχνή ψυχιατρική διαταραχή και επιδρά τουλάχιστον στο 5% του πληθυσμού ανά τον κόσμο. </a:t>
            </a:r>
            <a:endParaRPr lang="el-GR" sz="2300" dirty="0" smtClean="0"/>
          </a:p>
          <a:p>
            <a:r>
              <a:rPr lang="el-GR" sz="2300" dirty="0" smtClean="0"/>
              <a:t>Η </a:t>
            </a:r>
            <a:r>
              <a:rPr lang="el-GR" sz="2300" dirty="0"/>
              <a:t>επίπτωσή της είναι υψηλότερη στις γυναίκες, αλλά οι διαφορές φύλου εξισώνονται μετά το 65</a:t>
            </a:r>
            <a:r>
              <a:rPr lang="el-GR" sz="2300" baseline="30000" dirty="0"/>
              <a:t>ο</a:t>
            </a:r>
            <a:r>
              <a:rPr lang="el-GR" sz="2300" dirty="0"/>
              <a:t> έτος. </a:t>
            </a:r>
            <a:r>
              <a:rPr lang="el-GR" sz="2300" dirty="0" smtClean="0"/>
              <a:t>Γι</a:t>
            </a:r>
            <a:r>
              <a:rPr lang="el-GR" sz="2300" dirty="0"/>
              <a:t>’ αυτό το φαινόμενο λέγεται ότι ευθύνονται κατά ένα μέρος οι ορμόνες του φύλου.  </a:t>
            </a:r>
            <a:endParaRPr lang="el-GR" sz="2300" dirty="0" smtClean="0"/>
          </a:p>
          <a:p>
            <a:r>
              <a:rPr lang="el-GR" sz="2300" dirty="0" smtClean="0"/>
              <a:t>Οι </a:t>
            </a:r>
            <a:r>
              <a:rPr lang="el-GR" sz="2300" dirty="0"/>
              <a:t>ενδείξεις μέχρι τώρα δείχνουν ότι η </a:t>
            </a:r>
            <a:r>
              <a:rPr lang="el-GR" sz="2300" dirty="0" err="1"/>
              <a:t>οιστραδιόλη</a:t>
            </a:r>
            <a:r>
              <a:rPr lang="el-GR" sz="2300" dirty="0"/>
              <a:t> έχει αντικαταθλιπτικές ιδιότητες, ωστόσο για να υποθέσουμε το ίδιο και για την τεστοστερόνη, δεν έχουμε τις απαραίτητες αποδείξεις. </a:t>
            </a:r>
            <a:endParaRPr lang="el-GR" sz="2300" dirty="0" smtClean="0"/>
          </a:p>
          <a:p>
            <a:r>
              <a:rPr lang="el-GR" sz="2300" dirty="0" smtClean="0"/>
              <a:t>Από </a:t>
            </a:r>
            <a:r>
              <a:rPr lang="el-GR" sz="2300" dirty="0"/>
              <a:t>κάποιες πρωταρχικές μελέτες έχει φανεί ότι σε καταθλιπτικές γυναίκες παρατηρούνται </a:t>
            </a:r>
            <a:r>
              <a:rPr lang="el-GR" sz="2300" dirty="0" smtClean="0"/>
              <a:t>υψηλότερα </a:t>
            </a:r>
            <a:r>
              <a:rPr lang="el-GR" sz="2300" dirty="0"/>
              <a:t>επίπεδα </a:t>
            </a:r>
            <a:r>
              <a:rPr lang="el-GR" sz="2300" dirty="0" smtClean="0"/>
              <a:t>τεστοστερόνης.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40495831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Ανδρογόνα και ψυχιατρικές διαταραχές</a:t>
            </a:r>
            <a:r>
              <a:rPr lang="en-US" dirty="0"/>
              <a:t> </a:t>
            </a:r>
            <a:r>
              <a:rPr lang="en-US" sz="3000" b="0" dirty="0" smtClean="0"/>
              <a:t>2/6</a:t>
            </a:r>
            <a:endParaRPr lang="en-US" sz="3200" dirty="0"/>
          </a:p>
        </p:txBody>
      </p:sp>
      <p:sp>
        <p:nvSpPr>
          <p:cNvPr id="3" name="Θέση περιεχομένου 2"/>
          <p:cNvSpPr>
            <a:spLocks noGrp="1"/>
          </p:cNvSpPr>
          <p:nvPr>
            <p:ph idx="1"/>
          </p:nvPr>
        </p:nvSpPr>
        <p:spPr/>
        <p:txBody>
          <a:bodyPr>
            <a:normAutofit/>
          </a:bodyPr>
          <a:lstStyle/>
          <a:p>
            <a:r>
              <a:rPr lang="el-GR" dirty="0"/>
              <a:t>Σχετικά με τον ανδρογονικό υποδοχέα, φαίνεται ότι άνδρες που έχουν μια πολυμορφία σχετικά με κωδικοποίηση ορισμένων αμινοξέων </a:t>
            </a:r>
            <a:r>
              <a:rPr lang="el-GR" dirty="0" err="1"/>
              <a:t>γλουταμινικού</a:t>
            </a:r>
            <a:r>
              <a:rPr lang="el-GR" dirty="0"/>
              <a:t>, εμφανίζουν λιγότερες πιθανότητες να εμφανίσουν καταθλιπτικά συμπτώματα, οι δε άνδρες με βραχύτερη σχετική αλληλουχία σε </a:t>
            </a:r>
            <a:r>
              <a:rPr lang="el-GR" dirty="0" smtClean="0"/>
              <a:t>επαναλήψεις, αν και με υψηλότερα </a:t>
            </a:r>
            <a:r>
              <a:rPr lang="el-GR" dirty="0"/>
              <a:t>επίπεδα </a:t>
            </a:r>
            <a:r>
              <a:rPr lang="el-GR" dirty="0" smtClean="0"/>
              <a:t>τεστοστερόνης, </a:t>
            </a:r>
            <a:r>
              <a:rPr lang="el-GR" dirty="0"/>
              <a:t>είναι πιο επιρρεπείς να εμφανίσουν σημαντικά καταθλιπτικά συμπτώματα.  </a:t>
            </a:r>
            <a:endParaRPr lang="el-GR" dirty="0" smtClean="0"/>
          </a:p>
          <a:p>
            <a:r>
              <a:rPr lang="el-GR" dirty="0" smtClean="0"/>
              <a:t>Υπάρχει </a:t>
            </a:r>
            <a:r>
              <a:rPr lang="el-GR" dirty="0"/>
              <a:t>η ένδειξη ότι η τεστοστερόνη έχει βραχυπρόθεσμες και μακροχρόνιες επιδράσεις στους υποδοχείς </a:t>
            </a:r>
            <a:r>
              <a:rPr lang="en-US" dirty="0"/>
              <a:t>GABA</a:t>
            </a:r>
            <a:r>
              <a:rPr lang="el-GR" dirty="0"/>
              <a:t> με αποτέλεσμα να τροποποιεί την </a:t>
            </a:r>
            <a:r>
              <a:rPr lang="el-GR" dirty="0" smtClean="0"/>
              <a:t>διάθεση.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41844966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Ανδρογόνα και ψυχιατρικές διαταραχές</a:t>
            </a:r>
            <a:r>
              <a:rPr lang="en-US" dirty="0"/>
              <a:t> </a:t>
            </a:r>
            <a:r>
              <a:rPr lang="en-US" sz="3000" b="0" dirty="0" smtClean="0"/>
              <a:t>3/6</a:t>
            </a:r>
            <a:endParaRPr lang="en-US" sz="3200" dirty="0"/>
          </a:p>
        </p:txBody>
      </p:sp>
      <p:sp>
        <p:nvSpPr>
          <p:cNvPr id="3" name="Θέση περιεχομένου 2"/>
          <p:cNvSpPr>
            <a:spLocks noGrp="1"/>
          </p:cNvSpPr>
          <p:nvPr>
            <p:ph idx="1"/>
          </p:nvPr>
        </p:nvSpPr>
        <p:spPr>
          <a:xfrm>
            <a:off x="457200" y="1196752"/>
            <a:ext cx="8507288" cy="5040560"/>
          </a:xfrm>
        </p:spPr>
        <p:txBody>
          <a:bodyPr>
            <a:noAutofit/>
          </a:bodyPr>
          <a:lstStyle/>
          <a:p>
            <a:pPr>
              <a:lnSpc>
                <a:spcPct val="110000"/>
              </a:lnSpc>
              <a:spcBef>
                <a:spcPts val="900"/>
              </a:spcBef>
            </a:pPr>
            <a:r>
              <a:rPr lang="el-GR" sz="2200" dirty="0"/>
              <a:t>Σε μελέτες </a:t>
            </a:r>
            <a:r>
              <a:rPr lang="el-GR" sz="2200" dirty="0" smtClean="0"/>
              <a:t>φάνηκε </a:t>
            </a:r>
            <a:r>
              <a:rPr lang="el-GR" sz="2200" dirty="0"/>
              <a:t>ότι φυσιολογικοί άνδρες μετά λήψη τεστοστερόνης σε ποσοστό σημαντικό </a:t>
            </a:r>
            <a:r>
              <a:rPr lang="el-GR" sz="2200" dirty="0" smtClean="0"/>
              <a:t>(της </a:t>
            </a:r>
            <a:r>
              <a:rPr lang="el-GR" sz="2200" dirty="0"/>
              <a:t>τάξης του 20% </a:t>
            </a:r>
            <a:r>
              <a:rPr lang="el-GR" sz="2200" dirty="0" smtClean="0"/>
              <a:t>περίπου) </a:t>
            </a:r>
            <a:r>
              <a:rPr lang="el-GR" sz="2200" dirty="0"/>
              <a:t>εμφάνισαν συμπτώματα </a:t>
            </a:r>
            <a:r>
              <a:rPr lang="el-GR" sz="2200" dirty="0" err="1"/>
              <a:t>υπομανίας</a:t>
            </a:r>
            <a:r>
              <a:rPr lang="el-GR" sz="2200" dirty="0"/>
              <a:t>. Η διερεύνηση της τεστοστερόνης σε άνδρες με καταθλιπτική διαταραχή ενισχύθηκε από την παρατήρηση ότι σε ευνουχισμένους και </a:t>
            </a:r>
            <a:r>
              <a:rPr lang="el-GR" sz="2200" dirty="0" err="1"/>
              <a:t>υπογοναδικούς</a:t>
            </a:r>
            <a:r>
              <a:rPr lang="el-GR" sz="2200" dirty="0"/>
              <a:t> άνδρες που αντιμετωπίστηκαν με ανδρογόνα, η πιθανότητα καταθλιπτικής διάθεσης και ιδιαίτερα συναισθηματικής αστάθειας μειώνεται </a:t>
            </a:r>
            <a:r>
              <a:rPr lang="el-GR" sz="2200" dirty="0" smtClean="0"/>
              <a:t>αισθητά. </a:t>
            </a:r>
          </a:p>
          <a:p>
            <a:pPr>
              <a:lnSpc>
                <a:spcPct val="110000"/>
              </a:lnSpc>
              <a:spcBef>
                <a:spcPts val="900"/>
              </a:spcBef>
            </a:pPr>
            <a:r>
              <a:rPr lang="el-GR" sz="2200" dirty="0" smtClean="0"/>
              <a:t>Ωστόσο</a:t>
            </a:r>
            <a:r>
              <a:rPr lang="el-GR" sz="2200" dirty="0"/>
              <a:t>, δεν λείπουν και μελέτες που έδειξαν ότι η χορήγηση τεστοστερόνης δεν βελτιώνει τα συμπτώματα καταθλιπτικών ανδρών.</a:t>
            </a:r>
            <a:endParaRPr lang="en-US" sz="2200" dirty="0"/>
          </a:p>
          <a:p>
            <a:pPr>
              <a:lnSpc>
                <a:spcPct val="110000"/>
              </a:lnSpc>
              <a:spcBef>
                <a:spcPts val="900"/>
              </a:spcBef>
            </a:pPr>
            <a:r>
              <a:rPr lang="el-GR" sz="2200" dirty="0"/>
              <a:t>Έτσι, τα αποτελέσματα των ερευνών που αφορούν την συσχέτιση ενδογενών ανδρογόνων και καταθλιπτικών συμπτωμάτων είναι αντικρουόμενα.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39700602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Ανδρογόνα και ψυχιατρικές διαταραχές</a:t>
            </a:r>
            <a:r>
              <a:rPr lang="en-US" dirty="0"/>
              <a:t> </a:t>
            </a:r>
            <a:r>
              <a:rPr lang="en-US" sz="3000" b="0" dirty="0" smtClean="0"/>
              <a:t>4/6</a:t>
            </a:r>
            <a:endParaRPr lang="en-US" sz="3200" dirty="0"/>
          </a:p>
        </p:txBody>
      </p:sp>
      <p:sp>
        <p:nvSpPr>
          <p:cNvPr id="3" name="Θέση περιεχομένου 2"/>
          <p:cNvSpPr>
            <a:spLocks noGrp="1"/>
          </p:cNvSpPr>
          <p:nvPr>
            <p:ph idx="1"/>
          </p:nvPr>
        </p:nvSpPr>
        <p:spPr/>
        <p:txBody>
          <a:bodyPr>
            <a:noAutofit/>
          </a:bodyPr>
          <a:lstStyle/>
          <a:p>
            <a:r>
              <a:rPr lang="el-GR" sz="2300" dirty="0" smtClean="0"/>
              <a:t>Αντίθετα</a:t>
            </a:r>
            <a:r>
              <a:rPr lang="el-GR" sz="2300" dirty="0"/>
              <a:t>, υπάρχουν δεδομένα που </a:t>
            </a:r>
            <a:r>
              <a:rPr lang="el-GR" sz="2300" dirty="0" smtClean="0"/>
              <a:t>ενισχύουν </a:t>
            </a:r>
            <a:r>
              <a:rPr lang="el-GR" sz="2300" dirty="0"/>
              <a:t>την άποψη ότι υψηλά επίπεδα τεστοστερόνης σχετίζονται με συναισθηματική </a:t>
            </a:r>
            <a:r>
              <a:rPr lang="el-GR" sz="2300" dirty="0" err="1"/>
              <a:t>ευρωστότητα</a:t>
            </a:r>
            <a:r>
              <a:rPr lang="el-GR" sz="2300" dirty="0"/>
              <a:t>, γεγονός που συμφωνεί με τα ευρήματα από θεραπείες υποκατάστασης. </a:t>
            </a:r>
            <a:endParaRPr lang="el-GR" sz="2300" dirty="0" smtClean="0"/>
          </a:p>
          <a:p>
            <a:r>
              <a:rPr lang="el-GR" sz="2300" dirty="0" smtClean="0"/>
              <a:t>Σε </a:t>
            </a:r>
            <a:r>
              <a:rPr lang="el-GR" sz="2300" dirty="0"/>
              <a:t>μια τυχαιοποιημένη, ελεγχόμενη με εικονικό φάρμακο μελέτη, που αποσκοπούσε στην διερεύνηση των αποτελεσμάτων χορήγησης μικρών δόσεων τεστοστερόνης σε φυσιολογικούς άνδρες, βρέθηκε ότι η χορήγηση 600 </a:t>
            </a:r>
            <a:r>
              <a:rPr lang="en-US" sz="2300" dirty="0"/>
              <a:t>mg </a:t>
            </a:r>
            <a:r>
              <a:rPr lang="el-GR" sz="2300" dirty="0"/>
              <a:t>ανά εβδομάδα προκάλεσε αύξηση των μανιακών συμπτωμάτων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37623884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Ανδρογόνα και ψυχιατρικές διαταραχές</a:t>
            </a:r>
            <a:r>
              <a:rPr lang="en-US" dirty="0"/>
              <a:t> </a:t>
            </a:r>
            <a:r>
              <a:rPr lang="en-US" sz="3000" b="0" dirty="0" smtClean="0"/>
              <a:t>5/6</a:t>
            </a:r>
            <a:endParaRPr lang="en-US" sz="320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sz="2300" dirty="0"/>
              <a:t>Σε μία μελέτη που έλεγξε την σχέση μεταξύ των επιπέδων τεστοστερόνης και των καταθλιπτικών συμπτωμάτων σε ηλικιωμένους άνδρες (</a:t>
            </a:r>
            <a:r>
              <a:rPr lang="en-US" sz="2300" dirty="0"/>
              <a:t>n</a:t>
            </a:r>
            <a:r>
              <a:rPr lang="el-GR" sz="2300" dirty="0"/>
              <a:t>=5438), φάνηκε ότι υπήρχε ασθενής αλλά υπαρκτή συσχέτιση μεταξύ των επιπέδων ολικής και ελεύθερης τεστοστερόνης και καταθλιπτικών συμπτωμάτων.  </a:t>
            </a:r>
            <a:endParaRPr lang="el-GR" sz="2300" dirty="0" smtClean="0"/>
          </a:p>
          <a:p>
            <a:r>
              <a:rPr lang="el-GR" sz="2300" dirty="0" smtClean="0"/>
              <a:t>Ωστόσο</a:t>
            </a:r>
            <a:r>
              <a:rPr lang="el-GR" sz="2300" dirty="0"/>
              <a:t>, όταν η συγκέντρωση της ελεύθερης τεστοστερόνης είναι &lt; 6 </a:t>
            </a:r>
            <a:r>
              <a:rPr lang="en-US" sz="2300" dirty="0"/>
              <a:t>ng</a:t>
            </a:r>
            <a:r>
              <a:rPr lang="el-GR" sz="2300" dirty="0"/>
              <a:t>/</a:t>
            </a:r>
            <a:r>
              <a:rPr lang="en-US" sz="2300" dirty="0" err="1"/>
              <a:t>dL</a:t>
            </a:r>
            <a:r>
              <a:rPr lang="el-GR" sz="2300" dirty="0"/>
              <a:t>, τότε η αύξηση της κατάθλιψης ήταν 3 φορές μεγαλύτερη σε σχέση με τιμές &gt; 10 </a:t>
            </a:r>
            <a:r>
              <a:rPr lang="en-US" sz="2300" dirty="0"/>
              <a:t>ng</a:t>
            </a:r>
            <a:r>
              <a:rPr lang="el-GR" sz="2300" dirty="0"/>
              <a:t>/</a:t>
            </a:r>
            <a:r>
              <a:rPr lang="en-US" sz="2300" dirty="0" err="1"/>
              <a:t>dL</a:t>
            </a:r>
            <a:r>
              <a:rPr lang="el-GR" sz="2300" dirty="0"/>
              <a:t>.  </a:t>
            </a:r>
            <a:endParaRPr lang="el-GR" sz="2300" dirty="0" smtClean="0"/>
          </a:p>
          <a:p>
            <a:r>
              <a:rPr lang="el-GR" sz="2300" dirty="0" smtClean="0"/>
              <a:t>Θα </a:t>
            </a:r>
            <a:r>
              <a:rPr lang="el-GR" sz="2300" dirty="0"/>
              <a:t>πρέπει λοιπόν να υπάρχει μια αιτιολογική σχέση μεταξύ των χαμηλών τιμών τεστοστερόνης και κατάθλιψης σε ηλικιωμένους άνδρες, και η αποκατάσταση στις τιμές τεστοστερόνης μπορεί να βελτιώσει την διάθεση και να ελαττώσει την </a:t>
            </a:r>
            <a:r>
              <a:rPr lang="el-GR" sz="2300" dirty="0" smtClean="0"/>
              <a:t>κατάθλιψη.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val="4085908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Ανδρογόνα και ψυχιατρικές διαταραχές</a:t>
            </a:r>
            <a:r>
              <a:rPr lang="en-US" dirty="0"/>
              <a:t> </a:t>
            </a:r>
            <a:r>
              <a:rPr lang="en-US" sz="3000" b="0" dirty="0" smtClean="0"/>
              <a:t>6/6</a:t>
            </a:r>
            <a:endParaRPr lang="en-US" dirty="0"/>
          </a:p>
        </p:txBody>
      </p:sp>
      <p:sp>
        <p:nvSpPr>
          <p:cNvPr id="3" name="Θέση περιεχομένου 2"/>
          <p:cNvSpPr>
            <a:spLocks noGrp="1"/>
          </p:cNvSpPr>
          <p:nvPr>
            <p:ph idx="1"/>
          </p:nvPr>
        </p:nvSpPr>
        <p:spPr/>
        <p:txBody>
          <a:bodyPr>
            <a:normAutofit/>
          </a:bodyPr>
          <a:lstStyle/>
          <a:p>
            <a:r>
              <a:rPr lang="el-GR" dirty="0"/>
              <a:t>Άλλες μελέτες, όπως η </a:t>
            </a:r>
            <a:r>
              <a:rPr lang="en-US" dirty="0"/>
              <a:t>Massachusetts Male Aging study</a:t>
            </a:r>
            <a:r>
              <a:rPr lang="el-GR" dirty="0"/>
              <a:t> (1265 άνδρες ηλικίας 40-70 ετών), έδειξε ότι κάθε προστιθέμενη μονάδα στην συγκέντρωση της τεστοστερόνης στον ορρό, συνδέεται με 10% ελάττωση του κινδύνου </a:t>
            </a:r>
            <a:r>
              <a:rPr lang="el-GR" dirty="0" smtClean="0"/>
              <a:t>κατάθλιψης.</a:t>
            </a:r>
          </a:p>
          <a:p>
            <a:r>
              <a:rPr lang="el-GR" dirty="0" smtClean="0"/>
              <a:t>Η </a:t>
            </a:r>
            <a:r>
              <a:rPr lang="el-GR" dirty="0"/>
              <a:t>δε χρήση του ανδρογόνου </a:t>
            </a:r>
            <a:r>
              <a:rPr lang="en-US" dirty="0"/>
              <a:t>DHEA</a:t>
            </a:r>
            <a:r>
              <a:rPr lang="el-GR" dirty="0"/>
              <a:t> ως </a:t>
            </a:r>
            <a:r>
              <a:rPr lang="el-GR" dirty="0" err="1"/>
              <a:t>μονοθεραπεία</a:t>
            </a:r>
            <a:r>
              <a:rPr lang="el-GR" dirty="0"/>
              <a:t> για καταθλιπτική διαταραχή μέσης ηλικίας, έδειξε ότι η χορήγησή του για 6 εβδομάδες βελτίωσε σημαντικά τις μετρήσεις καταθλιπτικών </a:t>
            </a:r>
            <a:r>
              <a:rPr lang="el-GR" dirty="0" smtClean="0"/>
              <a:t>κλιμάκων.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55102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Τελειώνοντας την απάντηση στο στρες</a:t>
            </a:r>
            <a:r>
              <a:rPr lang="en-US" dirty="0"/>
              <a:t> </a:t>
            </a:r>
            <a:r>
              <a:rPr lang="en-US" sz="3000" b="0" dirty="0" smtClean="0"/>
              <a:t>2/7</a:t>
            </a:r>
            <a:endParaRPr lang="en-US" sz="320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smtClean="0"/>
              <a:t>Ο </a:t>
            </a:r>
            <a:r>
              <a:rPr lang="el-GR" dirty="0"/>
              <a:t>ιππόκαμπος παίζει σπουδαίο ρόλο στο να κλείνει την απάντηση στο στρες. Ο ιππόκαμπος περιέχει μεγάλη πυκνότητα υποδοχέων </a:t>
            </a:r>
            <a:r>
              <a:rPr lang="el-GR" dirty="0" err="1"/>
              <a:t>κορτιζόλης</a:t>
            </a:r>
            <a:r>
              <a:rPr lang="el-GR" dirty="0"/>
              <a:t>, και έχει άξονες που προβάλλουν στον υποθάλαμο. </a:t>
            </a:r>
            <a:endParaRPr lang="el-GR" dirty="0" smtClean="0"/>
          </a:p>
          <a:p>
            <a:r>
              <a:rPr lang="el-GR" dirty="0" smtClean="0"/>
              <a:t>Άρα</a:t>
            </a:r>
            <a:r>
              <a:rPr lang="el-GR" dirty="0"/>
              <a:t>, ο ιππόκαμπος είναι ιδεώδης στο να ανιχνεύει την </a:t>
            </a:r>
            <a:r>
              <a:rPr lang="el-GR" dirty="0" err="1"/>
              <a:t>κορτιζόλη</a:t>
            </a:r>
            <a:r>
              <a:rPr lang="el-GR" dirty="0"/>
              <a:t> στο αίμα και να κατευθύνει τον υποθάλαμο να ελαττώνει τα επίπεδα </a:t>
            </a:r>
            <a:r>
              <a:rPr lang="el-GR" dirty="0" err="1"/>
              <a:t>κορτιζόλης</a:t>
            </a:r>
            <a:r>
              <a:rPr lang="el-GR" dirty="0"/>
              <a:t> στο αίμα.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590648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Κοινωνικός σεξουαλικός </a:t>
            </a:r>
            <a:r>
              <a:rPr lang="el-GR" b="1" dirty="0" smtClean="0"/>
              <a:t>διμορφισμός</a:t>
            </a:r>
            <a:r>
              <a:rPr lang="en-US" b="1" dirty="0" smtClean="0"/>
              <a:t> </a:t>
            </a:r>
            <a:r>
              <a:rPr lang="en-US" sz="3000" b="0" dirty="0" smtClean="0"/>
              <a:t>1/3</a:t>
            </a:r>
            <a:endParaRPr lang="en-US"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r>
              <a:rPr lang="el-GR" dirty="0"/>
              <a:t>Όπως αναφέρθηκε ο φυλετικός (σεξουαλικός) διμορφισμός αρχίζει με τις διαφορές στα φυλετικά χρωματοσώματα. </a:t>
            </a:r>
            <a:endParaRPr lang="el-GR" dirty="0" smtClean="0"/>
          </a:p>
          <a:p>
            <a:r>
              <a:rPr lang="el-GR" dirty="0" smtClean="0"/>
              <a:t>Και </a:t>
            </a:r>
            <a:r>
              <a:rPr lang="el-GR" dirty="0"/>
              <a:t>αν και δεν είναι γνωστός ο τρόπος με τον οποίο οι γενετικοί αυτοί κώδικες επιδρούν στην φυσιολογία και την μορφολογία του άνδρα και της γυναίκας, ωστόσο είναι γενικά αποδεκτό ως άποψη το ότι τα περισσότερα από τα χαρακτηριστικά του φύλου βρίσκονται κάτω από τον έλεγχο των φυλετικών ορμονών. </a:t>
            </a:r>
            <a:endParaRPr lang="el-GR" dirty="0" smtClean="0"/>
          </a:p>
          <a:p>
            <a:r>
              <a:rPr lang="el-GR" dirty="0" smtClean="0"/>
              <a:t>Η </a:t>
            </a:r>
            <a:r>
              <a:rPr lang="el-GR" dirty="0"/>
              <a:t>ορμονική βέβαια </a:t>
            </a:r>
            <a:r>
              <a:rPr lang="el-GR" dirty="0" smtClean="0"/>
              <a:t>διαφοροποίηση </a:t>
            </a:r>
            <a:r>
              <a:rPr lang="el-GR" dirty="0"/>
              <a:t>δεν είναι τέλεια μια και οι μεν άνδρες παράγουν κάποια οιστρογόνα και προγεστερόνη και οι γυναίκες κάποια ανδρογόνα. </a:t>
            </a:r>
            <a:endParaRPr lang="el-GR" dirty="0" smtClean="0"/>
          </a:p>
          <a:p>
            <a:r>
              <a:rPr lang="el-GR" dirty="0" smtClean="0"/>
              <a:t>Άρα</a:t>
            </a:r>
            <a:r>
              <a:rPr lang="el-GR" dirty="0"/>
              <a:t>, η βιολογική διαφοροποίηση μοιάζει να είναι περισσότερο ποσοτική παρά ποιοτική, με το κλάσμα ανδρογόνα προς οιστρογόνα-προγεστερόνη να είναι σημαντικά μεγαλύτερο στους άνδρες παρά στις γυναίκες.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38904196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Κοινωνικός σεξουαλικός διμορφισμός</a:t>
            </a:r>
            <a:r>
              <a:rPr lang="en-US" dirty="0"/>
              <a:t> </a:t>
            </a:r>
            <a:r>
              <a:rPr lang="en-US" sz="3000" b="0" dirty="0" smtClean="0"/>
              <a:t>2/3</a:t>
            </a:r>
            <a:endParaRPr lang="en-US" dirty="0"/>
          </a:p>
        </p:txBody>
      </p:sp>
      <p:sp>
        <p:nvSpPr>
          <p:cNvPr id="3" name="Θέση περιεχομένου 2"/>
          <p:cNvSpPr>
            <a:spLocks noGrp="1"/>
          </p:cNvSpPr>
          <p:nvPr>
            <p:ph idx="1"/>
          </p:nvPr>
        </p:nvSpPr>
        <p:spPr/>
        <p:txBody>
          <a:bodyPr>
            <a:normAutofit/>
          </a:bodyPr>
          <a:lstStyle/>
          <a:p>
            <a:r>
              <a:rPr lang="el-GR" dirty="0"/>
              <a:t>Υπάρχει δε ελάχιστη αμφιβολία σήμερα ότι στα περισσότερα θηλαστικά, τα αρσενικά διατηρούν από χιλιετίες το προβάδισμα στην επιθετικότητα. </a:t>
            </a:r>
            <a:endParaRPr lang="el-GR" dirty="0" smtClean="0"/>
          </a:p>
          <a:p>
            <a:r>
              <a:rPr lang="el-GR" dirty="0" smtClean="0"/>
              <a:t>Οι </a:t>
            </a:r>
            <a:r>
              <a:rPr lang="el-GR" dirty="0"/>
              <a:t>άνδρες δεν φαίνεται να ξεπερνούν αυτήν την παράδοση και εξακολουθούν να είναι περισσότερο επιθετικοί από τις γυναίκες. </a:t>
            </a:r>
            <a:endParaRPr lang="el-GR" dirty="0" smtClean="0"/>
          </a:p>
          <a:p>
            <a:r>
              <a:rPr lang="el-GR" dirty="0" smtClean="0"/>
              <a:t>Οι </a:t>
            </a:r>
            <a:r>
              <a:rPr lang="el-GR" dirty="0"/>
              <a:t>άνδρες επιχειρούν περισσότερες δολοφονίες, σοβαρές επιθέσεις καθώς και αυτοκτονίες σε σχέση με τις γυναίκες, ενώ η </a:t>
            </a:r>
            <a:r>
              <a:rPr lang="el-GR" dirty="0" smtClean="0"/>
              <a:t>παραβατικότητα </a:t>
            </a:r>
            <a:r>
              <a:rPr lang="el-GR" dirty="0"/>
              <a:t>των εφήβων είναι πολύ πιο συχνή στα αγόρια παρά στα κορίτσια. Οι διαφορές αυτές δείχνουν να είναι σταθερές σε όλους τους </a:t>
            </a:r>
            <a:r>
              <a:rPr lang="el-GR" dirty="0" smtClean="0"/>
              <a:t>πολιτισμούς.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283721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Κοινωνικός σεξουαλικός διμορφισμός</a:t>
            </a:r>
            <a:r>
              <a:rPr lang="en-US" dirty="0"/>
              <a:t> </a:t>
            </a:r>
            <a:r>
              <a:rPr lang="en-US" sz="3000" b="0" dirty="0" smtClean="0"/>
              <a:t>3/3</a:t>
            </a:r>
            <a:endParaRPr lang="en-US" dirty="0"/>
          </a:p>
        </p:txBody>
      </p:sp>
      <p:sp>
        <p:nvSpPr>
          <p:cNvPr id="3" name="Θέση περιεχομένου 2"/>
          <p:cNvSpPr>
            <a:spLocks noGrp="1"/>
          </p:cNvSpPr>
          <p:nvPr>
            <p:ph idx="1"/>
          </p:nvPr>
        </p:nvSpPr>
        <p:spPr>
          <a:xfrm>
            <a:off x="457200" y="1196752"/>
            <a:ext cx="8229600" cy="5616624"/>
          </a:xfrm>
        </p:spPr>
        <p:txBody>
          <a:bodyPr>
            <a:normAutofit fontScale="92500" lnSpcReduction="10000"/>
          </a:bodyPr>
          <a:lstStyle/>
          <a:p>
            <a:r>
              <a:rPr lang="el-GR" dirty="0"/>
              <a:t>Ωστόσο, υπάρχουν και ισχυρά στοιχεία για το ότι η διαφορετικότητα των δύο φύλων στην κοινωνική έκφραση, συμπεριφορά ή γενικά επιθετικότητα, δεν μπορεί να αποδοθεί μόνον σε γενετικές ή/και ορμονικές επιδράσεις. </a:t>
            </a:r>
            <a:endParaRPr lang="el-GR" dirty="0" smtClean="0"/>
          </a:p>
          <a:p>
            <a:r>
              <a:rPr lang="el-GR" dirty="0" smtClean="0"/>
              <a:t>Άνδρες </a:t>
            </a:r>
            <a:r>
              <a:rPr lang="el-GR" dirty="0"/>
              <a:t>και γυναίκες στις ανθρώπινες κοινωνίες ανατρέφονται με συγκεκριμένους τρόπους για τον ρόλο του φύλου και σχεδόν σε όλη την υφήλιο ο ρόλος αυτός ευνοεί την επιθετικότητα στους </a:t>
            </a:r>
            <a:r>
              <a:rPr lang="el-GR" dirty="0" smtClean="0"/>
              <a:t>άνδρες.</a:t>
            </a:r>
          </a:p>
          <a:p>
            <a:r>
              <a:rPr lang="el-GR" dirty="0" smtClean="0"/>
              <a:t>Οι </a:t>
            </a:r>
            <a:r>
              <a:rPr lang="el-GR" dirty="0"/>
              <a:t>διαφορές όμως στον ρόλο των φύλων, όπως για παράδειγμα οι διαφορές ασχολίας μεταξύ του άνδρα που «κυνηγά» και της γυναίκας που «συλλέγει», είναι πιθανόν γενετικά και ορμονικά προκαθορισμένες, αφού κάποια στοιχεία όπως πχ η διαφορά στους σκελετικούς μυς ευνοεί την σωματική δραστηριότητα στους άνδρες (και που άλλωστε η </a:t>
            </a:r>
            <a:r>
              <a:rPr lang="el-GR" dirty="0" smtClean="0"/>
              <a:t>μυϊκή </a:t>
            </a:r>
            <a:r>
              <a:rPr lang="el-GR" dirty="0"/>
              <a:t>ανάπτυξη είναι υπό την επήρεια εν πολλοίς της ανδρογονικής ιδιότητας της τεστοστερόνης).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39949122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000" b="1" dirty="0"/>
              <a:t>Δομικές αλλαγές σχετιζόμενες με το φύλο στην ενήλικη ζωή, όπως φαίνονται σε απεικονιστικές </a:t>
            </a:r>
            <a:r>
              <a:rPr lang="el-GR" sz="3000" b="1" dirty="0" smtClean="0"/>
              <a:t>μελέτες</a:t>
            </a:r>
            <a:r>
              <a:rPr lang="en-US" sz="3000" b="1" dirty="0" smtClean="0"/>
              <a:t> </a:t>
            </a:r>
            <a:r>
              <a:rPr lang="en-US" sz="2600" b="0" dirty="0" smtClean="0"/>
              <a:t>1/5</a:t>
            </a:r>
            <a:endParaRPr lang="en-US" sz="2600" b="0" dirty="0"/>
          </a:p>
        </p:txBody>
      </p:sp>
      <p:sp>
        <p:nvSpPr>
          <p:cNvPr id="3" name="Θέση περιεχομένου 2"/>
          <p:cNvSpPr>
            <a:spLocks noGrp="1"/>
          </p:cNvSpPr>
          <p:nvPr>
            <p:ph idx="1"/>
          </p:nvPr>
        </p:nvSpPr>
        <p:spPr>
          <a:xfrm>
            <a:off x="457200" y="1340768"/>
            <a:ext cx="8363272" cy="5040560"/>
          </a:xfrm>
        </p:spPr>
        <p:txBody>
          <a:bodyPr>
            <a:noAutofit/>
          </a:bodyPr>
          <a:lstStyle/>
          <a:p>
            <a:r>
              <a:rPr lang="el-GR" sz="2200" dirty="0" smtClean="0"/>
              <a:t>Ο </a:t>
            </a:r>
            <a:r>
              <a:rPr lang="el-GR" sz="2200" dirty="0"/>
              <a:t>φυλετικός διμορφισμός του εγκεφάλου έχει από χρόνια </a:t>
            </a:r>
            <a:r>
              <a:rPr lang="el-GR" sz="2200" dirty="0" smtClean="0"/>
              <a:t>μελετηθεί </a:t>
            </a:r>
            <a:r>
              <a:rPr lang="el-GR" sz="2200" dirty="0"/>
              <a:t>με την εξέταση 1) του μεγέθους του εγκεφάλου και την αναλογία </a:t>
            </a:r>
            <a:r>
              <a:rPr lang="el-GR" sz="2200" dirty="0" err="1"/>
              <a:t>φαιάς</a:t>
            </a:r>
            <a:r>
              <a:rPr lang="el-GR" sz="2200" dirty="0"/>
              <a:t> και λευκής ουσίας, 2) τον κατά περιοχές εγκεφαλικό όγκο και 3) την νευρωνική </a:t>
            </a:r>
            <a:r>
              <a:rPr lang="el-GR" sz="2200" dirty="0" err="1"/>
              <a:t>μικροδομή</a:t>
            </a:r>
            <a:r>
              <a:rPr lang="el-GR" sz="2200" dirty="0"/>
              <a:t>. Η διαφορά στην οποία συμφωνούν οι περισσότεροι είναι το ότι ο ανδρικός εγκέφαλος είναι μεγαλύτερος από ότι είναι ο γυναικείος. Στις μελέτες που έχουν γίνει, αναλύθηκαν και συγκρίθηκαν συστηματικά οι διαφορές όσον αφορά το βάρος και ύψος του σώματος. </a:t>
            </a:r>
            <a:endParaRPr lang="el-GR" sz="2200" dirty="0" smtClean="0"/>
          </a:p>
          <a:p>
            <a:r>
              <a:rPr lang="el-GR" sz="2200" dirty="0" smtClean="0"/>
              <a:t>Έχει </a:t>
            </a:r>
            <a:r>
              <a:rPr lang="el-GR" sz="2200" dirty="0"/>
              <a:t>επίσης δειχθεί ότι οι γυναίκες σε σχέση με τους άνδρες έχουν αναλογικά μεγαλύτερο όγκο </a:t>
            </a:r>
            <a:r>
              <a:rPr lang="el-GR" sz="2200" dirty="0" err="1"/>
              <a:t>φαιάς</a:t>
            </a:r>
            <a:r>
              <a:rPr lang="el-GR" sz="2200" dirty="0"/>
              <a:t> ουσίας σε σύγκριση με τον όγκο της λευκής ουσίας. Το πάχος του φλοιού έχει μελετηθεί με </a:t>
            </a:r>
            <a:r>
              <a:rPr lang="el-GR" sz="2200" dirty="0" err="1"/>
              <a:t>νευροαπεικονιστικές</a:t>
            </a:r>
            <a:r>
              <a:rPr lang="el-GR" sz="2200" dirty="0"/>
              <a:t> τεχνικές και έχει φανεί ότι οι γυναίκες έχουν αυξημένο </a:t>
            </a:r>
            <a:r>
              <a:rPr lang="el-GR" sz="2200" dirty="0" err="1"/>
              <a:t>φλοιικό</a:t>
            </a:r>
            <a:r>
              <a:rPr lang="el-GR" sz="2200" dirty="0"/>
              <a:t> </a:t>
            </a:r>
            <a:r>
              <a:rPr lang="el-GR" sz="2200" dirty="0" smtClean="0"/>
              <a:t>βάθος.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5871751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sz="2300" dirty="0" smtClean="0"/>
              <a:t>Πιστεύεται </a:t>
            </a:r>
            <a:r>
              <a:rPr lang="el-GR" sz="2300" dirty="0"/>
              <a:t>ότι υπάρχει σύνδεση μεταξύ του όγκου της </a:t>
            </a:r>
            <a:r>
              <a:rPr lang="el-GR" sz="2300" dirty="0" err="1"/>
              <a:t>φαιάς</a:t>
            </a:r>
            <a:r>
              <a:rPr lang="el-GR" sz="2300" dirty="0"/>
              <a:t> ουσίας και των επιπέδων των ορμονών (τεστοστερόνης, οιστρογόνων και προγεστερόνης) και ότι αυτές μαζί με την συμμετοχή των χρωμοσωμάτων μπορούν να εξηγήσουν τον εγκεφαλικό φυλετικό διμορφισμό. Ωστόσο, δεν είναι γνωστό το πώς οι ορμόνες επηρεάζουν την εγκεφαλική ανατομία. Και φυσικά, ο τομέας του πως οι ορμόνες επηρεάζουν την δομή είναι </a:t>
            </a:r>
            <a:r>
              <a:rPr lang="el-GR" sz="2300" dirty="0" smtClean="0"/>
              <a:t>μια νέα </a:t>
            </a:r>
            <a:r>
              <a:rPr lang="el-GR" sz="2300" dirty="0"/>
              <a:t>μεγάλης έρευνας περιοχή που υποστηρίζεται από την βοήθεια των απεικονιστικών </a:t>
            </a:r>
            <a:r>
              <a:rPr lang="el-GR" sz="2300" dirty="0" smtClean="0"/>
              <a:t>τεχνικών.</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000" b="1" dirty="0"/>
              <a:t>Δομικές αλλαγές σχετιζόμενες με το φύλο στην ενήλικη ζωή, όπως φαίνονται σε απεικονιστικές </a:t>
            </a:r>
            <a:r>
              <a:rPr lang="el-GR" sz="3000" b="1" dirty="0" smtClean="0"/>
              <a:t>μελέτες</a:t>
            </a:r>
            <a:r>
              <a:rPr lang="en-US" sz="3000" b="1" dirty="0" smtClean="0"/>
              <a:t> </a:t>
            </a:r>
            <a:r>
              <a:rPr lang="en-US" sz="2600" b="0" dirty="0"/>
              <a:t>2</a:t>
            </a:r>
            <a:r>
              <a:rPr lang="en-US" sz="2600" b="0" dirty="0" smtClean="0"/>
              <a:t>/5</a:t>
            </a:r>
            <a:endParaRPr lang="en-US" sz="2600" b="0" dirty="0"/>
          </a:p>
        </p:txBody>
      </p:sp>
    </p:spTree>
    <p:extLst>
      <p:ext uri="{BB962C8B-B14F-4D97-AF65-F5344CB8AC3E}">
        <p14:creationId xmlns:p14="http://schemas.microsoft.com/office/powerpoint/2010/main" val="330949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229600" cy="5616624"/>
          </a:xfrm>
        </p:spPr>
        <p:txBody>
          <a:bodyPr>
            <a:normAutofit fontScale="92500" lnSpcReduction="10000"/>
          </a:bodyPr>
          <a:lstStyle/>
          <a:p>
            <a:pPr marL="0" indent="0">
              <a:buNone/>
            </a:pPr>
            <a:r>
              <a:rPr lang="el-GR" b="1" dirty="0" smtClean="0"/>
              <a:t>Φαιά ουσία</a:t>
            </a:r>
            <a:endParaRPr lang="en-US" b="1" dirty="0" smtClean="0"/>
          </a:p>
          <a:p>
            <a:r>
              <a:rPr lang="el-GR" dirty="0" smtClean="0"/>
              <a:t>Επίσης</a:t>
            </a:r>
            <a:r>
              <a:rPr lang="el-GR" dirty="0"/>
              <a:t>, τοπικές διαφορές σε όγκο έχουν ανιχνευτεί ήδη. </a:t>
            </a:r>
            <a:endParaRPr lang="el-GR" dirty="0" smtClean="0"/>
          </a:p>
          <a:p>
            <a:r>
              <a:rPr lang="el-GR" dirty="0" smtClean="0"/>
              <a:t>Αυξημένος </a:t>
            </a:r>
            <a:r>
              <a:rPr lang="el-GR" dirty="0"/>
              <a:t>όγκος έχει παρατηρηθεί στους άνδρες στο στέλεχος, στην κάτω αριστερή κροταφική έλικα, στην δεξιά ινιακή γλωσσική έλικα, στην δεξιά μέση κροταφική έλικα και στα δύο παρεγκεφαλιδικά ημισφαίρια. </a:t>
            </a:r>
            <a:endParaRPr lang="el-GR" dirty="0" smtClean="0"/>
          </a:p>
          <a:p>
            <a:r>
              <a:rPr lang="el-GR" dirty="0" smtClean="0"/>
              <a:t>Στις </a:t>
            </a:r>
            <a:r>
              <a:rPr lang="el-GR" dirty="0"/>
              <a:t>γυναίκες εμφανίζεται περισσότερος όγκος </a:t>
            </a:r>
            <a:r>
              <a:rPr lang="el-GR" dirty="0" err="1"/>
              <a:t>φαιάς</a:t>
            </a:r>
            <a:r>
              <a:rPr lang="el-GR" dirty="0"/>
              <a:t> ουσίας  στον ραχιαίο πρόσθιο, οπίσθιο και κοιλιακό αγκιστρωτό φλοιό και στον δεξιό κάτω βρεγματικό λοβό. Επίσης σε γυναίκες έχει βρεθεί μεγαλύτερος </a:t>
            </a:r>
            <a:r>
              <a:rPr lang="el-GR" dirty="0" err="1"/>
              <a:t>φλοιικός</a:t>
            </a:r>
            <a:r>
              <a:rPr lang="el-GR" dirty="0"/>
              <a:t> όγκος στις περιοχές τις σχετιζόμενες με την γλώσσα και την ακοή στο αριστερό ημισφαίριο. </a:t>
            </a:r>
            <a:endParaRPr lang="el-GR" dirty="0" smtClean="0"/>
          </a:p>
          <a:p>
            <a:r>
              <a:rPr lang="el-GR" dirty="0" smtClean="0"/>
              <a:t>Αυτές </a:t>
            </a:r>
            <a:r>
              <a:rPr lang="el-GR" dirty="0"/>
              <a:t>οι διαφορές σε εγκεφαλικό όγκο που είναι ορατές σε απεικονιστικές μελέτες ενισχύουν την απόδειξη ύπαρξης του φυλετικού διμορφισμού του </a:t>
            </a:r>
            <a:r>
              <a:rPr lang="el-GR" dirty="0" smtClean="0"/>
              <a:t>εγκεφάλου.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000" b="1" dirty="0"/>
              <a:t>Δομικές αλλαγές σχετιζόμενες με το φύλο στην ενήλικη ζωή, όπως φαίνονται σε απεικονιστικές </a:t>
            </a:r>
            <a:r>
              <a:rPr lang="el-GR" sz="3000" b="1" dirty="0" smtClean="0"/>
              <a:t>μελέτες</a:t>
            </a:r>
            <a:r>
              <a:rPr lang="en-US" sz="3000" b="1" dirty="0" smtClean="0"/>
              <a:t> </a:t>
            </a:r>
            <a:r>
              <a:rPr lang="en-US" sz="2600" b="0" dirty="0"/>
              <a:t>3</a:t>
            </a:r>
            <a:r>
              <a:rPr lang="en-US" sz="2600" b="0" dirty="0" smtClean="0"/>
              <a:t>/5</a:t>
            </a:r>
            <a:endParaRPr lang="en-US" sz="2600" b="0" dirty="0"/>
          </a:p>
        </p:txBody>
      </p:sp>
    </p:spTree>
    <p:extLst>
      <p:ext uri="{BB962C8B-B14F-4D97-AF65-F5344CB8AC3E}">
        <p14:creationId xmlns:p14="http://schemas.microsoft.com/office/powerpoint/2010/main" val="14759713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224136"/>
            <a:ext cx="8686800" cy="5661248"/>
          </a:xfrm>
        </p:spPr>
        <p:txBody>
          <a:bodyPr>
            <a:noAutofit/>
          </a:bodyPr>
          <a:lstStyle/>
          <a:p>
            <a:pPr marL="0" indent="0">
              <a:buNone/>
            </a:pPr>
            <a:r>
              <a:rPr lang="el-GR" sz="2200" b="1" dirty="0"/>
              <a:t>Λευκή ουσία</a:t>
            </a:r>
            <a:r>
              <a:rPr lang="el-GR" sz="2200" dirty="0"/>
              <a:t> </a:t>
            </a:r>
            <a:endParaRPr lang="en-US" sz="2200" dirty="0" smtClean="0"/>
          </a:p>
          <a:p>
            <a:r>
              <a:rPr lang="el-GR" sz="2200" dirty="0" smtClean="0"/>
              <a:t>Με </a:t>
            </a:r>
            <a:r>
              <a:rPr lang="el-GR" sz="2200" dirty="0"/>
              <a:t>την βοήθεια της τεχνικής </a:t>
            </a:r>
            <a:r>
              <a:rPr lang="en-US" sz="2200" dirty="0"/>
              <a:t>DTI </a:t>
            </a:r>
            <a:r>
              <a:rPr lang="el-GR" sz="2200" dirty="0"/>
              <a:t>(</a:t>
            </a:r>
            <a:r>
              <a:rPr lang="en-US" sz="2200" dirty="0"/>
              <a:t>diffusion tensor imaging</a:t>
            </a:r>
            <a:r>
              <a:rPr lang="el-GR" sz="2200" dirty="0"/>
              <a:t>) διερευνώνται διαφορές στην λευκή ουσία που σχετίζονται με την μεταφορά της πληροφορίας και την </a:t>
            </a:r>
            <a:r>
              <a:rPr lang="el-GR" sz="2200" dirty="0" err="1"/>
              <a:t>διασυνδετικότητα</a:t>
            </a:r>
            <a:r>
              <a:rPr lang="el-GR" sz="2200" dirty="0"/>
              <a:t> των </a:t>
            </a:r>
            <a:r>
              <a:rPr lang="el-GR" sz="2200" dirty="0" smtClean="0"/>
              <a:t>νευρικών ινών. </a:t>
            </a:r>
            <a:r>
              <a:rPr lang="el-GR" sz="2200" dirty="0"/>
              <a:t>Η τεχνική που βασίζεται στην μέτρηση της κίνησης των μορίων του νερού διευκολύνει την απεικόνιση της λευκής ουσίας σε υγεία και νόσο. </a:t>
            </a:r>
            <a:endParaRPr lang="el-GR" sz="2200" dirty="0" smtClean="0"/>
          </a:p>
          <a:p>
            <a:r>
              <a:rPr lang="el-GR" sz="2200" dirty="0" smtClean="0"/>
              <a:t>Η </a:t>
            </a:r>
            <a:r>
              <a:rPr lang="en-US" sz="2200" dirty="0"/>
              <a:t>DTI </a:t>
            </a:r>
            <a:r>
              <a:rPr lang="el-GR" sz="2200" dirty="0"/>
              <a:t>έδειξε διαφορές σε περιοχές του θαλάμου και του </a:t>
            </a:r>
            <a:r>
              <a:rPr lang="el-GR" sz="2200" dirty="0" err="1"/>
              <a:t>μεσολοβίου</a:t>
            </a:r>
            <a:r>
              <a:rPr lang="el-GR" sz="2200" dirty="0"/>
              <a:t>, περιοχές που συμμετέχουν τόσο στην γνωσιακή όσο και την συγκινησιακή λειτουργία. Διαφορές παρατηρήθηκαν και στην </a:t>
            </a:r>
            <a:r>
              <a:rPr lang="el-GR" sz="2200" dirty="0" err="1"/>
              <a:t>μετωποινιακή</a:t>
            </a:r>
            <a:r>
              <a:rPr lang="el-GR" sz="2200" dirty="0"/>
              <a:t> περιοχή και στην </a:t>
            </a:r>
            <a:r>
              <a:rPr lang="el-GR" sz="2200" dirty="0" err="1"/>
              <a:t>παραιπποκάμπεια</a:t>
            </a:r>
            <a:r>
              <a:rPr lang="el-GR" sz="2200" dirty="0"/>
              <a:t> έλικα και στη νησίδα και στους κροταφικούς λοβούς. </a:t>
            </a:r>
            <a:r>
              <a:rPr lang="el-GR" sz="2200" dirty="0" smtClean="0"/>
              <a:t>Πρόσφατες </a:t>
            </a:r>
            <a:r>
              <a:rPr lang="el-GR" sz="2200" dirty="0"/>
              <a:t>μελέτες έχουν δείξει φυλετικές διαφορές μεταξύ του γόνατος και του κορμού του </a:t>
            </a:r>
            <a:r>
              <a:rPr lang="el-GR" sz="2200" dirty="0" err="1" smtClean="0"/>
              <a:t>μεσολοβίου</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000" b="1" dirty="0"/>
              <a:t>Δομικές αλλαγές σχετιζόμενες με το φύλο στην ενήλικη ζωή, όπως φαίνονται σε απεικονιστικές </a:t>
            </a:r>
            <a:r>
              <a:rPr lang="el-GR" sz="3000" b="1" dirty="0" smtClean="0"/>
              <a:t>μελέτες</a:t>
            </a:r>
            <a:r>
              <a:rPr lang="en-US" sz="3000" b="1" dirty="0" smtClean="0"/>
              <a:t> </a:t>
            </a:r>
            <a:r>
              <a:rPr lang="en-US" sz="2600" b="0" dirty="0"/>
              <a:t>4</a:t>
            </a:r>
            <a:r>
              <a:rPr lang="en-US" sz="2600" b="0" dirty="0" smtClean="0"/>
              <a:t>/5</a:t>
            </a:r>
            <a:endParaRPr lang="en-US" sz="2600" b="0" dirty="0"/>
          </a:p>
        </p:txBody>
      </p:sp>
    </p:spTree>
    <p:extLst>
      <p:ext uri="{BB962C8B-B14F-4D97-AF65-F5344CB8AC3E}">
        <p14:creationId xmlns:p14="http://schemas.microsoft.com/office/powerpoint/2010/main" val="35388416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229600" cy="5040560"/>
          </a:xfrm>
        </p:spPr>
        <p:txBody>
          <a:bodyPr>
            <a:noAutofit/>
          </a:bodyPr>
          <a:lstStyle/>
          <a:p>
            <a:pPr marL="0" indent="0">
              <a:buNone/>
            </a:pPr>
            <a:r>
              <a:rPr lang="el-GR" sz="2200" b="1" dirty="0"/>
              <a:t>Λευκή ουσία</a:t>
            </a:r>
            <a:r>
              <a:rPr lang="el-GR" sz="2200" dirty="0"/>
              <a:t> </a:t>
            </a:r>
            <a:endParaRPr lang="en-US" sz="2200" dirty="0" smtClean="0"/>
          </a:p>
          <a:p>
            <a:r>
              <a:rPr lang="el-GR" sz="2200" dirty="0" smtClean="0"/>
              <a:t>Γενικά </a:t>
            </a:r>
            <a:r>
              <a:rPr lang="el-GR" sz="2200" dirty="0"/>
              <a:t>οι μελέτες δείχνουν ότι οι γυναίκες έχουν μεγαλύτερο βαθμό ολικής </a:t>
            </a:r>
            <a:r>
              <a:rPr lang="el-GR" sz="2200" dirty="0" err="1"/>
              <a:t>φλοιικής</a:t>
            </a:r>
            <a:r>
              <a:rPr lang="el-GR" sz="2200" dirty="0"/>
              <a:t> διασύνδεσης συμπεριλαμβανομένων των περιοχών της έλικας </a:t>
            </a:r>
            <a:r>
              <a:rPr lang="en-US" sz="2200" dirty="0" err="1"/>
              <a:t>Hechl</a:t>
            </a:r>
            <a:r>
              <a:rPr lang="el-GR" sz="2200" dirty="0"/>
              <a:t>, της άνω κροταφικής έλικας, της άνω βρεγματικής έλικας, της κάτω βρεγματικής έλικας, της νησίδας, της δεξιάς ατρακτοειδούς έλικας και γενικά στις περισσότερες περιοχές του αριστερού ημισφαιρίου. Οι άνδρες είχαν υψηλότερη </a:t>
            </a:r>
            <a:r>
              <a:rPr lang="el-GR" sz="2200" dirty="0" err="1"/>
              <a:t>διασυνδετικότητα</a:t>
            </a:r>
            <a:r>
              <a:rPr lang="el-GR" sz="2200" dirty="0"/>
              <a:t> </a:t>
            </a:r>
            <a:r>
              <a:rPr lang="el-GR" sz="2200" dirty="0" smtClean="0"/>
              <a:t>ινών μόνον </a:t>
            </a:r>
            <a:r>
              <a:rPr lang="el-GR" sz="2200" dirty="0"/>
              <a:t>σε δύο περιοχές του δεξιού </a:t>
            </a:r>
            <a:r>
              <a:rPr lang="el-GR" sz="2200" dirty="0" smtClean="0"/>
              <a:t>ημισφαιρίου.</a:t>
            </a:r>
          </a:p>
          <a:p>
            <a:r>
              <a:rPr lang="el-GR" sz="2200" dirty="0" smtClean="0"/>
              <a:t>Άρα</a:t>
            </a:r>
            <a:r>
              <a:rPr lang="el-GR" sz="2200" dirty="0"/>
              <a:t>, και οι μελέτες ανάλυσης με απεικονιστικές μεθόδους ευνοούν τον </a:t>
            </a:r>
            <a:r>
              <a:rPr lang="el-GR" sz="2200" dirty="0" smtClean="0"/>
              <a:t>φυλετικό διαχωρισμό του </a:t>
            </a:r>
            <a:r>
              <a:rPr lang="el-GR" sz="2200" dirty="0"/>
              <a:t>εγκεφάλου.</a:t>
            </a:r>
            <a:endParaRPr lang="en-US"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000" b="1" dirty="0"/>
              <a:t>Δομικές αλλαγές σχετιζόμενες με το φύλο στην ενήλικη ζωή, όπως φαίνονται σε απεικονιστικές </a:t>
            </a:r>
            <a:r>
              <a:rPr lang="el-GR" sz="3000" b="1" dirty="0" smtClean="0"/>
              <a:t>μελέτες</a:t>
            </a:r>
            <a:r>
              <a:rPr lang="en-US" sz="3000" b="1" dirty="0" smtClean="0"/>
              <a:t> </a:t>
            </a:r>
            <a:r>
              <a:rPr lang="en-US" sz="2600" b="0" dirty="0"/>
              <a:t>5</a:t>
            </a:r>
            <a:r>
              <a:rPr lang="en-US" sz="2600" b="0" dirty="0" smtClean="0"/>
              <a:t>/5</a:t>
            </a:r>
            <a:endParaRPr lang="en-US" sz="2600" b="0" dirty="0"/>
          </a:p>
        </p:txBody>
      </p:sp>
    </p:spTree>
    <p:extLst>
      <p:ext uri="{BB962C8B-B14F-4D97-AF65-F5344CB8AC3E}">
        <p14:creationId xmlns:p14="http://schemas.microsoft.com/office/powerpoint/2010/main" val="28703276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b="1" dirty="0"/>
              <a:t>Φυλετικός διμορφισμός εν λειτουργία</a:t>
            </a:r>
            <a:r>
              <a:rPr lang="en-US" sz="3200" dirty="0"/>
              <a:t/>
            </a:r>
            <a:br>
              <a:rPr lang="en-US" sz="3200" dirty="0"/>
            </a:br>
            <a:r>
              <a:rPr lang="el-GR" sz="2000" b="1" dirty="0"/>
              <a:t>Λειτουργική Μαγνητική τομογραφία και </a:t>
            </a:r>
            <a:r>
              <a:rPr lang="en-US" sz="2000" b="1" dirty="0"/>
              <a:t>Positron Emission Tomography</a:t>
            </a:r>
            <a:r>
              <a:rPr lang="el-GR" sz="2000" b="1" dirty="0"/>
              <a:t> (</a:t>
            </a:r>
            <a:r>
              <a:rPr lang="en-US" sz="2000" b="1" dirty="0"/>
              <a:t>PET</a:t>
            </a:r>
            <a:r>
              <a:rPr lang="el-GR" sz="2000" b="1" dirty="0" smtClean="0"/>
              <a:t>)</a:t>
            </a:r>
            <a:r>
              <a:rPr lang="en-US" sz="2000" b="1" dirty="0" smtClean="0"/>
              <a:t> </a:t>
            </a:r>
            <a:r>
              <a:rPr lang="en-US" sz="2000" b="0" dirty="0" smtClean="0"/>
              <a:t>1/3</a:t>
            </a:r>
            <a:endParaRPr lang="en-US" sz="2000" dirty="0"/>
          </a:p>
        </p:txBody>
      </p:sp>
      <p:sp>
        <p:nvSpPr>
          <p:cNvPr id="3" name="Θέση περιεχομένου 2"/>
          <p:cNvSpPr>
            <a:spLocks noGrp="1"/>
          </p:cNvSpPr>
          <p:nvPr>
            <p:ph idx="1"/>
          </p:nvPr>
        </p:nvSpPr>
        <p:spPr>
          <a:xfrm>
            <a:off x="395536" y="1196752"/>
            <a:ext cx="8568952" cy="5661248"/>
          </a:xfrm>
        </p:spPr>
        <p:txBody>
          <a:bodyPr>
            <a:normAutofit fontScale="92500"/>
          </a:bodyPr>
          <a:lstStyle/>
          <a:p>
            <a:r>
              <a:rPr lang="el-GR" dirty="0"/>
              <a:t>Η λειτουργική μαγνητική τομογραφία (</a:t>
            </a:r>
            <a:r>
              <a:rPr lang="en-US" dirty="0"/>
              <a:t>fMRI</a:t>
            </a:r>
            <a:r>
              <a:rPr lang="el-GR" dirty="0"/>
              <a:t>, </a:t>
            </a:r>
            <a:r>
              <a:rPr lang="en-US" dirty="0" err="1"/>
              <a:t>Rs</a:t>
            </a:r>
            <a:r>
              <a:rPr lang="el-GR" dirty="0"/>
              <a:t>-</a:t>
            </a:r>
            <a:r>
              <a:rPr lang="en-US" dirty="0"/>
              <a:t>fMRI</a:t>
            </a:r>
            <a:r>
              <a:rPr lang="el-GR" dirty="0"/>
              <a:t>) προσφέρει μια εκτίμηση της εγκεφαλικής </a:t>
            </a:r>
            <a:r>
              <a:rPr lang="el-GR" dirty="0" err="1"/>
              <a:t>διασυνδετικότητας</a:t>
            </a:r>
            <a:r>
              <a:rPr lang="el-GR" dirty="0"/>
              <a:t> εν ηρεμία.  Απεικονιστικές μελέτες έδειξαν ισχυρή λειτουργική </a:t>
            </a:r>
            <a:r>
              <a:rPr lang="el-GR" dirty="0" err="1"/>
              <a:t>διασυνδετικότητα</a:t>
            </a:r>
            <a:r>
              <a:rPr lang="el-GR" dirty="0"/>
              <a:t> σε αρκετές εγκεφαλικές περιοχές που εμπλέκονται στην όραση, την προσοχή και την γλώσσα. </a:t>
            </a:r>
            <a:endParaRPr lang="el-GR" dirty="0" smtClean="0"/>
          </a:p>
          <a:p>
            <a:r>
              <a:rPr lang="el-GR" dirty="0" smtClean="0"/>
              <a:t>Οι </a:t>
            </a:r>
            <a:r>
              <a:rPr lang="el-GR" dirty="0"/>
              <a:t>γυναίκες έδειξαν υψηλότερο βαθμό </a:t>
            </a:r>
            <a:r>
              <a:rPr lang="el-GR" dirty="0" err="1" smtClean="0"/>
              <a:t>διασυνδετικότητας</a:t>
            </a:r>
            <a:r>
              <a:rPr lang="el-GR" dirty="0" smtClean="0"/>
              <a:t> </a:t>
            </a:r>
            <a:r>
              <a:rPr lang="el-GR" dirty="0"/>
              <a:t>από τους άνδρες στον οπίσθιο φλοιό του </a:t>
            </a:r>
            <a:r>
              <a:rPr lang="el-GR" dirty="0" err="1"/>
              <a:t>προσαγωγίου</a:t>
            </a:r>
            <a:r>
              <a:rPr lang="el-GR" dirty="0"/>
              <a:t>, στον μέσο προμετωπιαίο φλοιό και στο κάτω βρεγματικό λοβό, αλλά ασθενέστερη </a:t>
            </a:r>
            <a:r>
              <a:rPr lang="el-GR" dirty="0" err="1"/>
              <a:t>διασυνδετικότητα</a:t>
            </a:r>
            <a:r>
              <a:rPr lang="el-GR" dirty="0"/>
              <a:t> σε σχέση με τους άνδρες στον ραχιαίο πρόσθιο φλοιό του </a:t>
            </a:r>
            <a:r>
              <a:rPr lang="el-GR" dirty="0" err="1"/>
              <a:t>προσαγωγίου</a:t>
            </a:r>
            <a:r>
              <a:rPr lang="el-GR" dirty="0"/>
              <a:t>, στην άνω κροταφική έλικα, στην νησίδα, στην άνω οριακή έλικα, και στις ινιακές περιοχές. </a:t>
            </a:r>
            <a:endParaRPr lang="el-GR" dirty="0" smtClean="0"/>
          </a:p>
          <a:p>
            <a:r>
              <a:rPr lang="el-GR" dirty="0" smtClean="0"/>
              <a:t>Οι </a:t>
            </a:r>
            <a:r>
              <a:rPr lang="el-GR" dirty="0"/>
              <a:t>διαφορές φαίνεται να είναι έντονες στα μονοπάτια που συνδέουν τον φλοιό με την αμυγδαλή (</a:t>
            </a:r>
            <a:r>
              <a:rPr lang="el-GR" dirty="0" err="1"/>
              <a:t>φλοιομεταιχμιακά</a:t>
            </a:r>
            <a:r>
              <a:rPr lang="el-GR" dirty="0"/>
              <a:t> μονοπάτια) και που διαχειρίζονται τις συναισθηματικές </a:t>
            </a:r>
            <a:r>
              <a:rPr lang="el-GR" dirty="0" smtClean="0"/>
              <a:t>διεργασίες).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val="11062804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651304" cy="5661248"/>
          </a:xfrm>
        </p:spPr>
        <p:txBody>
          <a:bodyPr>
            <a:noAutofit/>
          </a:bodyPr>
          <a:lstStyle/>
          <a:p>
            <a:pPr>
              <a:lnSpc>
                <a:spcPct val="105000"/>
              </a:lnSpc>
              <a:spcBef>
                <a:spcPts val="600"/>
              </a:spcBef>
            </a:pPr>
            <a:r>
              <a:rPr lang="el-GR" sz="2200" dirty="0" smtClean="0"/>
              <a:t>Έρευνες </a:t>
            </a:r>
            <a:r>
              <a:rPr lang="el-GR" sz="2200" dirty="0"/>
              <a:t>που επικεντρώθηκαν στην περιοχή γύρω από τον αγωγό (</a:t>
            </a:r>
            <a:r>
              <a:rPr lang="en-US" sz="2200" dirty="0" err="1"/>
              <a:t>periaquedactal</a:t>
            </a:r>
            <a:r>
              <a:rPr lang="en-US" sz="2200" dirty="0"/>
              <a:t> gray matter</a:t>
            </a:r>
            <a:r>
              <a:rPr lang="el-GR" sz="2200" dirty="0"/>
              <a:t>, </a:t>
            </a:r>
            <a:r>
              <a:rPr lang="en-US" sz="2200" dirty="0"/>
              <a:t>PAG</a:t>
            </a:r>
            <a:r>
              <a:rPr lang="el-GR" sz="2200" dirty="0"/>
              <a:t>), γνωστή και για την συμμετοχή της στην τροποποίηση του πόνου και της συγκίνησης, έδειξαν ότι οι γυναίκες έχουν ισχυρότερη </a:t>
            </a:r>
            <a:r>
              <a:rPr lang="el-GR" sz="2200" dirty="0" err="1"/>
              <a:t>διασυνδετικότητα</a:t>
            </a:r>
            <a:r>
              <a:rPr lang="el-GR" sz="2200" dirty="0"/>
              <a:t> ινών από τον </a:t>
            </a:r>
            <a:r>
              <a:rPr lang="en-US" sz="2200" dirty="0"/>
              <a:t>PAG </a:t>
            </a:r>
            <a:r>
              <a:rPr lang="el-GR" sz="2200" dirty="0"/>
              <a:t>στον </a:t>
            </a:r>
            <a:r>
              <a:rPr lang="en-US" sz="2200" dirty="0" err="1"/>
              <a:t>dACC</a:t>
            </a:r>
            <a:r>
              <a:rPr lang="el-GR" sz="2200" dirty="0"/>
              <a:t>, αλλά χαλαρότερη από τον  </a:t>
            </a:r>
            <a:r>
              <a:rPr lang="en-US" sz="2200" dirty="0"/>
              <a:t>PAG </a:t>
            </a:r>
            <a:r>
              <a:rPr lang="el-GR" sz="2200" dirty="0"/>
              <a:t>στον αριστερό μέσο </a:t>
            </a:r>
            <a:r>
              <a:rPr lang="el-GR" sz="2200" dirty="0" err="1"/>
              <a:t>κογχικό</a:t>
            </a:r>
            <a:r>
              <a:rPr lang="el-GR" sz="2200" dirty="0"/>
              <a:t> προμετωπιαίο φλοιό, την δεξιά νησίδα και το </a:t>
            </a:r>
            <a:r>
              <a:rPr lang="el-GR" sz="2200" dirty="0" smtClean="0"/>
              <a:t>καλύπτρα του </a:t>
            </a:r>
            <a:r>
              <a:rPr lang="el-GR" sz="2200" dirty="0"/>
              <a:t>εγκεφάλου (</a:t>
            </a:r>
            <a:r>
              <a:rPr lang="en-US" sz="2200" dirty="0"/>
              <a:t>operculum</a:t>
            </a:r>
            <a:r>
              <a:rPr lang="el-GR" sz="2200" dirty="0"/>
              <a:t>). </a:t>
            </a:r>
            <a:endParaRPr lang="el-GR" sz="2200" dirty="0" smtClean="0"/>
          </a:p>
          <a:p>
            <a:pPr>
              <a:lnSpc>
                <a:spcPct val="105000"/>
              </a:lnSpc>
              <a:spcBef>
                <a:spcPts val="600"/>
              </a:spcBef>
            </a:pPr>
            <a:r>
              <a:rPr lang="el-GR" sz="2200" dirty="0" smtClean="0"/>
              <a:t>Μελέτες </a:t>
            </a:r>
            <a:r>
              <a:rPr lang="el-GR" sz="2200" dirty="0"/>
              <a:t>που εστίασαν στις φυλετικές διαφορές του τρόπου οργάνωσης των λειτουργικών δικτύων στον εγκέφαλο, έδειξαν έντονα </a:t>
            </a:r>
            <a:r>
              <a:rPr lang="el-GR" sz="2200" dirty="0" smtClean="0"/>
              <a:t>ασύμμετρα </a:t>
            </a:r>
            <a:r>
              <a:rPr lang="el-GR" sz="2200" dirty="0"/>
              <a:t>μοτίβα στην αποτελεσματικότητα των δικτύων. Ειδικά, οι άνδρες έτειναν να εμφανίζουν περισσότερη τοπική αποτελεσματικότητα στα δίκτυα των δεξιών ημισφαιρίων τους. Αντίθετα, οι γυναίκες έμοιαζαν ότι ήταν τοπικά πιο αποτελεσματικές στα νευρωνικά δίκτυα του αριστερού τους ημισφαιρίου. Ωστόσο, σε αρκετές μελέτες δεν βρέθηκαν τέτοιες </a:t>
            </a:r>
            <a:r>
              <a:rPr lang="el-GR" sz="2200" dirty="0" smtClean="0"/>
              <a:t>διαφορές.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
        <p:nvSpPr>
          <p:cNvPr id="6" name="Τίτλος 1"/>
          <p:cNvSpPr>
            <a:spLocks noGrp="1"/>
          </p:cNvSpPr>
          <p:nvPr>
            <p:ph type="title"/>
          </p:nvPr>
        </p:nvSpPr>
        <p:spPr>
          <a:xfrm>
            <a:off x="0" y="116632"/>
            <a:ext cx="9144000" cy="908720"/>
          </a:xfrm>
        </p:spPr>
        <p:txBody>
          <a:bodyPr>
            <a:noAutofit/>
          </a:bodyPr>
          <a:lstStyle/>
          <a:p>
            <a:r>
              <a:rPr lang="el-GR" sz="3200" b="1" dirty="0"/>
              <a:t>Φυλετικός διμορφισμός εν λειτουργία</a:t>
            </a:r>
            <a:r>
              <a:rPr lang="en-US" sz="3200" dirty="0"/>
              <a:t/>
            </a:r>
            <a:br>
              <a:rPr lang="en-US" sz="3200" dirty="0"/>
            </a:br>
            <a:r>
              <a:rPr lang="el-GR" sz="2000" b="1" dirty="0"/>
              <a:t>Λειτουργική Μαγνητική τομογραφία και </a:t>
            </a:r>
            <a:r>
              <a:rPr lang="en-US" sz="2000" b="1" dirty="0"/>
              <a:t>Positron Emission Tomography</a:t>
            </a:r>
            <a:r>
              <a:rPr lang="el-GR" sz="2000" b="1" dirty="0"/>
              <a:t> (</a:t>
            </a:r>
            <a:r>
              <a:rPr lang="en-US" sz="2000" b="1" dirty="0"/>
              <a:t>PET</a:t>
            </a:r>
            <a:r>
              <a:rPr lang="el-GR" sz="2000" b="1" dirty="0" smtClean="0"/>
              <a:t>)</a:t>
            </a:r>
            <a:r>
              <a:rPr lang="en-US" sz="2000" b="1" dirty="0" smtClean="0"/>
              <a:t> </a:t>
            </a:r>
            <a:r>
              <a:rPr lang="en-US" sz="2000" b="0" dirty="0"/>
              <a:t>2</a:t>
            </a:r>
            <a:r>
              <a:rPr lang="en-US" sz="2000" b="0" dirty="0" smtClean="0"/>
              <a:t>/3</a:t>
            </a:r>
            <a:endParaRPr lang="en-US" sz="2000" dirty="0"/>
          </a:p>
        </p:txBody>
      </p:sp>
    </p:spTree>
    <p:extLst>
      <p:ext uri="{BB962C8B-B14F-4D97-AF65-F5344CB8AC3E}">
        <p14:creationId xmlns:p14="http://schemas.microsoft.com/office/powerpoint/2010/main" val="5216427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188</TotalTime>
  <Words>9932</Words>
  <Application>Microsoft Office PowerPoint</Application>
  <PresentationFormat>Προβολή στην οθόνη (4:3)</PresentationFormat>
  <Paragraphs>528</Paragraphs>
  <Slides>111</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111</vt:i4>
      </vt:variant>
    </vt:vector>
  </HeadingPairs>
  <TitlesOfParts>
    <vt:vector size="114" baseType="lpstr">
      <vt:lpstr>template</vt:lpstr>
      <vt:lpstr>1_OC_template_updated</vt:lpstr>
      <vt:lpstr>2_OC_template_updated</vt:lpstr>
      <vt:lpstr>Νευροφυσιολογία</vt:lpstr>
      <vt:lpstr>Ορμόνες του στρες 1/6</vt:lpstr>
      <vt:lpstr>Ορμόνες του στρες 2/6</vt:lpstr>
      <vt:lpstr>Ορμόνες του στρες 3/6</vt:lpstr>
      <vt:lpstr>Ορμόνες του στρες 4/6</vt:lpstr>
      <vt:lpstr>Ορμόνες του στρες 5/6</vt:lpstr>
      <vt:lpstr>Ορμόνες του στρες 6/6</vt:lpstr>
      <vt:lpstr>Τελειώνοντας την απάντηση στο στρες 1/7</vt:lpstr>
      <vt:lpstr>Τελειώνοντας την απάντηση στο στρες 2/7</vt:lpstr>
      <vt:lpstr>Τελειώνοντας την απάντηση στο στρες 3/7</vt:lpstr>
      <vt:lpstr>Τελειώνοντας την απάντηση στο στρες 4/7</vt:lpstr>
      <vt:lpstr>Τελειώνοντας την απάντηση στο στρες 5/7</vt:lpstr>
      <vt:lpstr>Τελειώνοντας την απάντηση στο στρες 6/7</vt:lpstr>
      <vt:lpstr>Τελειώνοντας την απάντηση στο στρες 7/7</vt:lpstr>
      <vt:lpstr>Οιστρογόνα, διάθεση και συναισθηματικές διαταραχές 1/6</vt:lpstr>
      <vt:lpstr>Οιστρογόνα, διάθεση και συναισθηματικές διαταραχές 2/6</vt:lpstr>
      <vt:lpstr>Οιστρογόνα, διάθεση και συναισθηματικές διαταραχές 3/6</vt:lpstr>
      <vt:lpstr>Οιστρογόνα, διάθεση και συναισθηματικές διαταραχές 4/6</vt:lpstr>
      <vt:lpstr>Οιστρογόνα, διάθεση και συναισθηματικές διαταραχές 5/6</vt:lpstr>
      <vt:lpstr>Οιστρογόνα, διάθεση και συναισθηματικές διαταραχές 6/6</vt:lpstr>
      <vt:lpstr>Οιστρογόνα, φυσιολογικές γνωσιακές λειτουργίες – μνήμη και διαταραχές 1/11</vt:lpstr>
      <vt:lpstr>Οιστρογόνα, φυσιολογικές γνωσιακές λειτουργίες – μνήμη και διαταραχές 2/11</vt:lpstr>
      <vt:lpstr>Οιστρογόνα, φυσιολογικές γνωσιακές λειτουργίες – μνήμη και διαταραχές 3/11</vt:lpstr>
      <vt:lpstr>Οιστρογόνα, φυσιολογικές γνωσιακές λειτουργίες – μνήμη και διαταραχές 4/11</vt:lpstr>
      <vt:lpstr>Οιστρογόνα, φυσιολογικές γνωσιακές λειτουργίες – μνήμη και διαταραχές 5/11</vt:lpstr>
      <vt:lpstr>Οιστρογόνα, φυσιολογικές γνωσιακές λειτουργίες – μνήμη και διαταραχές 6/11</vt:lpstr>
      <vt:lpstr>Οιστρογόνα, φυσιολογικές γνωσιακές λειτουργίες – μνήμη και διαταραχές 7/11</vt:lpstr>
      <vt:lpstr>Οιστρογόνα, φυσιολογικές γνωσιακές λειτουργίες – μνήμη και διαταραχές 8/11</vt:lpstr>
      <vt:lpstr>Οιστρογόνα, φυσιολογικές γνωσιακές λειτουργίες – μνήμη και διαταραχές 9/11</vt:lpstr>
      <vt:lpstr>Οιστρογόνα, φυσιολογικές γνωσιακές λειτουργίες – μνήμη και διαταραχές 10/11</vt:lpstr>
      <vt:lpstr>Οιστρογόνα, φυσιολογικές γνωσιακές λειτουργίες – μνήμη και διαταραχές 11/11</vt:lpstr>
      <vt:lpstr>Οιστρογόνα και λειτουργική απεικόνιση του εγκεφαλικού φλοιού 1/4</vt:lpstr>
      <vt:lpstr>Οιστρογόνα και λειτουργική απεικόνιση του εγκεφαλικού φλοιού 2/4</vt:lpstr>
      <vt:lpstr>Οιστρογόνα και λειτουργική απεικόνιση του εγκεφαλικού φλοιού 3/4</vt:lpstr>
      <vt:lpstr>Οιστρογόνα και λειτουργική απεικόνιση του εγκεφαλικού φλοιού 4/4</vt:lpstr>
      <vt:lpstr>Οιστρογόνα και ψυχώσεις 1/6</vt:lpstr>
      <vt:lpstr>Οιστρογόνα και ψυχώσεις 2/6</vt:lpstr>
      <vt:lpstr>Οιστρογόνα και ψυχώσεις 3/6</vt:lpstr>
      <vt:lpstr>Οιστρογόνα και ψυχώσεις 4/6</vt:lpstr>
      <vt:lpstr>Οιστρογόνα και ψυχώσεις 5/6</vt:lpstr>
      <vt:lpstr>Οιστρογόνα και ψυχώσεις 6/6</vt:lpstr>
      <vt:lpstr>Ανδρογόνα και επίδραση στις φυσιολογικές συναισθηματικές και νοητικές λειτουργίες Ανδρογόνα και σεξουαλική επιθυμία 1/8</vt:lpstr>
      <vt:lpstr>Ανδρογόνα και επίδραση στις φυσιολογικές συναισθηματικές και νοητικές λειτουργίες Ανδρογόνα και σεξουαλική επιθυμία 2/8</vt:lpstr>
      <vt:lpstr>Ανδρογόνα και επίδραση στις φυσιολογικές συναισθηματικές και νοητικές λειτουργίες Ανδρογόνα και σεξουαλική επιθυμία 3/8</vt:lpstr>
      <vt:lpstr>Ανδρογόνα και επίδραση στις φυσιολογικές συναισθηματικές και νοητικές λειτουργίες Ανδρογόνα και σεξουαλική επιθυμία 4/8</vt:lpstr>
      <vt:lpstr>Ανδρογόνα και επίδραση στις φυσιολογικές συναισθηματικές και νοητικές λειτουργίες Ανδρογόνα και σεξουαλική επιθυμία 5/8</vt:lpstr>
      <vt:lpstr>Ανδρογόνα και επίδραση στις φυσιολογικές συναισθηματικές και νοητικές λειτουργίες Ανδρογόνα και σεξουαλική επιθυμία 6/8</vt:lpstr>
      <vt:lpstr>Ανδρογόνα και επίδραση στις φυσιολογικές συναισθηματικές και νοητικές λειτουργίες Ανδρογόνα και σεξουαλική επιθυμία 7/8</vt:lpstr>
      <vt:lpstr>Ανδρογόνα και επίδραση στις φυσιολογικές συναισθηματικές και νοητικές λειτουργίες Ανδρογόνα και σεξουαλική επιθυμία 8/8</vt:lpstr>
      <vt:lpstr>Ανδρογόνα και στρες</vt:lpstr>
      <vt:lpstr>Ανδρογόνα και επιθετικότητα 1/9</vt:lpstr>
      <vt:lpstr>Ανδρογόνα και επιθετικότητα 2/9</vt:lpstr>
      <vt:lpstr>Ανδρογόνα και επιθετικότητα 3/9</vt:lpstr>
      <vt:lpstr>Ανδρογόνα και επιθετικότητα 4/9</vt:lpstr>
      <vt:lpstr>Ανδρογόνα και επιθετικότητα 5/9</vt:lpstr>
      <vt:lpstr>Ανδρογόνα και επιθετικότητα 6/9</vt:lpstr>
      <vt:lpstr>Ανδρογόνα και επιθετικότητα 7/9</vt:lpstr>
      <vt:lpstr>Ανδρογόνα και επιθετικότητα 8/9</vt:lpstr>
      <vt:lpstr>Ανδρογόνα και επιθετικότητα 9/9</vt:lpstr>
      <vt:lpstr>Η τεστοστερόνη στην συμπεριφορά 1/6</vt:lpstr>
      <vt:lpstr>Η τεστοστερόνη στην συμπεριφορά 2/6</vt:lpstr>
      <vt:lpstr>Η τεστοστερόνη στην συμπεριφορά 3/6</vt:lpstr>
      <vt:lpstr>Η τεστοστερόνη στην συμπεριφορά 4/6</vt:lpstr>
      <vt:lpstr>Η τεστοστερόνη στην συμπεριφορά 5/6</vt:lpstr>
      <vt:lpstr>Η τεστοστερόνη στην συμπεριφορά 6/6</vt:lpstr>
      <vt:lpstr>Σεροτονίνη στην συμπεριφορά 1/4</vt:lpstr>
      <vt:lpstr>Σεροτονίνη στην συμπεριφορά 2/4</vt:lpstr>
      <vt:lpstr>Σεροτονίνη στην συμπεριφορά 3/4</vt:lpstr>
      <vt:lpstr>Σεροτονίνη στην συμπεριφορά 4/4</vt:lpstr>
      <vt:lpstr>Σχέση σεροτονίνης και τεστοστερόνης στην συμπεριφορά 1/4</vt:lpstr>
      <vt:lpstr>Σχέση σεροτονίνης και τεστοστερόνης στην συμπεριφορά 2/4</vt:lpstr>
      <vt:lpstr>Σχέση σεροτονίνης και τεστοστερόνης στην συμπεριφορά 3/4</vt:lpstr>
      <vt:lpstr>Σχέση σεροτονίνης και τεστοστερόνης στην συμπεριφορά 4/4</vt:lpstr>
      <vt:lpstr>Ανδρογόνα και νοητικές λειτουργίες-μνήμη 1/10</vt:lpstr>
      <vt:lpstr>Ανδρογόνα και νοητικές λειτουργίες-μνήμη 2/10</vt:lpstr>
      <vt:lpstr>Ανδρογόνα και νοητικές λειτουργίες-μνήμη 3/10</vt:lpstr>
      <vt:lpstr>Ανδρογόνα και νοητικές λειτουργίες-μνήμη 4/10</vt:lpstr>
      <vt:lpstr>Ανδρογόνα και νοητικές λειτουργίες-μνήμη 5/10</vt:lpstr>
      <vt:lpstr>Ανδρογόνα και νοητικές λειτουργίες-μνήμη 6/10</vt:lpstr>
      <vt:lpstr>Ανδρογόνα και νοητικές λειτουργίες-μνήμη 7/10</vt:lpstr>
      <vt:lpstr>Ανδρογόνα και νοητικές λειτουργίες-μνήμη 8/10</vt:lpstr>
      <vt:lpstr>Ανδρογόνα και νοητικές λειτουργίες-μνήμη 9/10</vt:lpstr>
      <vt:lpstr>Ανδρογόνα και νοητικές λειτουργίες-μνήμη 10/10</vt:lpstr>
      <vt:lpstr>Ανδρογόνα και ψυχιατρικές διαταραχές 1/6</vt:lpstr>
      <vt:lpstr>Ανδρογόνα και ψυχιατρικές διαταραχές 2/6</vt:lpstr>
      <vt:lpstr>Ανδρογόνα και ψυχιατρικές διαταραχές 3/6</vt:lpstr>
      <vt:lpstr>Ανδρογόνα και ψυχιατρικές διαταραχές 4/6</vt:lpstr>
      <vt:lpstr>Ανδρογόνα και ψυχιατρικές διαταραχές 5/6</vt:lpstr>
      <vt:lpstr>Ανδρογόνα και ψυχιατρικές διαταραχές 6/6</vt:lpstr>
      <vt:lpstr>Κοινωνικός σεξουαλικός διμορφισμός 1/3</vt:lpstr>
      <vt:lpstr>Κοινωνικός σεξουαλικός διμορφισμός 2/3</vt:lpstr>
      <vt:lpstr>Κοινωνικός σεξουαλικός διμορφισμός 3/3</vt:lpstr>
      <vt:lpstr>Δομικές αλλαγές σχετιζόμενες με το φύλο στην ενήλικη ζωή, όπως φαίνονται σε απεικονιστικές μελέτες 1/5</vt:lpstr>
      <vt:lpstr>Δομικές αλλαγές σχετιζόμενες με το φύλο στην ενήλικη ζωή, όπως φαίνονται σε απεικονιστικές μελέτες 2/5</vt:lpstr>
      <vt:lpstr>Δομικές αλλαγές σχετιζόμενες με το φύλο στην ενήλικη ζωή, όπως φαίνονται σε απεικονιστικές μελέτες 3/5</vt:lpstr>
      <vt:lpstr>Δομικές αλλαγές σχετιζόμενες με το φύλο στην ενήλικη ζωή, όπως φαίνονται σε απεικονιστικές μελέτες 4/5</vt:lpstr>
      <vt:lpstr>Δομικές αλλαγές σχετιζόμενες με το φύλο στην ενήλικη ζωή, όπως φαίνονται σε απεικονιστικές μελέτες 5/5</vt:lpstr>
      <vt:lpstr>Φυλετικός διμορφισμός εν λειτουργία Λειτουργική Μαγνητική τομογραφία και Positron Emission Tomography (PET) 1/3</vt:lpstr>
      <vt:lpstr>Φυλετικός διμορφισμός εν λειτουργία Λειτουργική Μαγνητική τομογραφία και Positron Emission Tomography (PET) 2/3</vt:lpstr>
      <vt:lpstr>Φυλετικός διμορφισμός εν λειτουργία Λειτουργική Μαγνητική τομογραφία και Positron Emission Tomography (PET) 3/3</vt:lpstr>
      <vt:lpstr>Neuroreceptor ligand imaging PET and single photon emission tomography 1/4</vt:lpstr>
      <vt:lpstr>Neuroreceptor ligand imaging PET and single photon emission tomography 2/4</vt:lpstr>
      <vt:lpstr>Neuroreceptor ligand imaging PET and single photon emission tomography 3/4</vt:lpstr>
      <vt:lpstr>Neuroreceptor ligand imaging PET and single photon emission tomography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62</cp:revision>
  <dcterms:created xsi:type="dcterms:W3CDTF">2015-08-04T11:54:51Z</dcterms:created>
  <dcterms:modified xsi:type="dcterms:W3CDTF">2015-09-04T10:11:42Z</dcterms:modified>
</cp:coreProperties>
</file>