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89"/>
  </p:notesMasterIdLst>
  <p:handoutMasterIdLst>
    <p:handoutMasterId r:id="rId90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349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50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51" r:id="rId52"/>
    <p:sldId id="316" r:id="rId53"/>
    <p:sldId id="317" r:id="rId54"/>
    <p:sldId id="318" r:id="rId55"/>
    <p:sldId id="320" r:id="rId56"/>
    <p:sldId id="321" r:id="rId57"/>
    <p:sldId id="322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257" r:id="rId82"/>
    <p:sldId id="262" r:id="rId83"/>
    <p:sldId id="264" r:id="rId84"/>
    <p:sldId id="267" r:id="rId85"/>
    <p:sldId id="268" r:id="rId86"/>
    <p:sldId id="266" r:id="rId87"/>
    <p:sldId id="261" r:id="rId88"/>
  </p:sldIdLst>
  <p:sldSz cx="9144000" cy="6858000" type="screen4x3"/>
  <p:notesSz cx="7104063" cy="10234613"/>
  <p:custDataLst>
    <p:tags r:id="rId9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FFFF9B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>
      <p:cViewPr>
        <p:scale>
          <a:sx n="114" d="100"/>
          <a:sy n="114" d="100"/>
        </p:scale>
        <p:origin x="-16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19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84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20F8BBE-4817-4511-9FE2-ABABD8D14428}" type="slidenum">
              <a:rPr lang="el-GR" altLang="el-GR"/>
              <a:pPr eaLnBrk="1" hangingPunct="1"/>
              <a:t>10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70DE981C-2D42-44F7-8588-3F6C74F621B0}" type="slidenum">
              <a:rPr lang="el-GR" altLang="el-GR"/>
              <a:pPr eaLnBrk="1" hangingPunct="1"/>
              <a:t>22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78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04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2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18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7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6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5EC4-3F93-459B-AC6D-445873FB63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02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γραφήματος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6E3C-54C2-47A5-8B11-98C871172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77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1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2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1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4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6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7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ology.ws/2009/05/04/influenza-virus-attachment-to-cell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Gzuckier" TargetMode="External"/><Relationship Id="rId4" Type="http://schemas.openxmlformats.org/officeDocument/2006/relationships/hyperlink" Target="http://en.wikipedia.org/wiki/File:Whiterabbit86-300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ombs_test_schematic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._Rad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ombs_test_schematic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._Ra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toskeleton_(Elliptocytosis)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Jacopo_Werther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spleen.jpg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 </a:t>
            </a:r>
            <a:r>
              <a:rPr lang="el-GR" sz="2600" dirty="0"/>
              <a:t>Ανίχνευση </a:t>
            </a:r>
            <a:r>
              <a:rPr lang="el-GR" sz="2600" dirty="0" err="1"/>
              <a:t>Αντιερυθροκυτταρικών</a:t>
            </a:r>
            <a:r>
              <a:rPr lang="el-GR" sz="2600" dirty="0"/>
              <a:t> </a:t>
            </a:r>
            <a:r>
              <a:rPr lang="el-GR" sz="2600" dirty="0" smtClean="0"/>
              <a:t>Αντισωμάτων</a:t>
            </a:r>
            <a:r>
              <a:rPr lang="en-US" sz="2600" dirty="0" smtClean="0"/>
              <a:t> - </a:t>
            </a:r>
            <a:r>
              <a:rPr lang="el-GR" sz="2600" dirty="0" smtClean="0"/>
              <a:t>Αιμολυτικές Αναιμίες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49966" r="4477" b="13718"/>
          <a:stretch>
            <a:fillRect/>
          </a:stretch>
        </p:blipFill>
        <p:spPr bwMode="auto">
          <a:xfrm>
            <a:off x="1372343" y="1556792"/>
            <a:ext cx="6399314" cy="4090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Σύνδεση </a:t>
            </a:r>
            <a:r>
              <a:rPr lang="en-US" dirty="0" smtClean="0"/>
              <a:t>Ag-Ab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15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8" descr="http://www.virology.ws/wp-content/uploads/2009/05/sialic-aci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8" y="3408226"/>
            <a:ext cx="7379185" cy="2973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τι Εξαρτάται η Σύνδεση </a:t>
            </a:r>
            <a:r>
              <a:rPr lang="el-GR" dirty="0" err="1"/>
              <a:t>Ag</a:t>
            </a:r>
            <a:r>
              <a:rPr lang="el-GR" dirty="0"/>
              <a:t>-</a:t>
            </a:r>
            <a:r>
              <a:rPr lang="el-GR" dirty="0" err="1"/>
              <a:t>Ab</a:t>
            </a:r>
            <a:r>
              <a:rPr lang="el-GR" dirty="0"/>
              <a:t>;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l-GR" sz="2400" b="1" dirty="0" smtClean="0">
                <a:cs typeface="Arial" pitchFamily="34" charset="0"/>
              </a:rPr>
              <a:t>Σιαλικά </a:t>
            </a:r>
            <a:r>
              <a:rPr lang="el-GR" sz="2400" b="1" dirty="0">
                <a:cs typeface="Arial" pitchFamily="34" charset="0"/>
              </a:rPr>
              <a:t>οξέα της μεμβράνης</a:t>
            </a:r>
          </a:p>
          <a:p>
            <a:r>
              <a:rPr lang="el-GR" altLang="el-GR" sz="2400" dirty="0"/>
              <a:t>Ελάχιστη απόσταση μεταξύ των </a:t>
            </a:r>
            <a:r>
              <a:rPr lang="en-US" altLang="el-GR" sz="2400" dirty="0"/>
              <a:t>RBCs </a:t>
            </a:r>
            <a:r>
              <a:rPr lang="el-GR" altLang="el-GR" sz="2400" dirty="0"/>
              <a:t>είναι 18</a:t>
            </a:r>
            <a:r>
              <a:rPr lang="en-US" altLang="el-GR" sz="2400" dirty="0" smtClean="0"/>
              <a:t>nm.</a:t>
            </a:r>
            <a:endParaRPr lang="el-GR" altLang="el-GR" sz="2400" dirty="0"/>
          </a:p>
          <a:p>
            <a:r>
              <a:rPr lang="en-US" altLang="el-GR" sz="2400" dirty="0"/>
              <a:t>IgM (</a:t>
            </a:r>
            <a:r>
              <a:rPr lang="el-GR" altLang="el-GR" sz="2400" dirty="0"/>
              <a:t>πενταμερή δομή) 30</a:t>
            </a:r>
            <a:r>
              <a:rPr lang="en-US" altLang="el-GR" sz="2400" dirty="0" smtClean="0"/>
              <a:t>nm.</a:t>
            </a:r>
            <a:endParaRPr lang="en-US" altLang="el-GR" sz="2400" dirty="0"/>
          </a:p>
          <a:p>
            <a:r>
              <a:rPr lang="en-US" altLang="el-GR" sz="2400" dirty="0"/>
              <a:t>IgG (</a:t>
            </a:r>
            <a:r>
              <a:rPr lang="el-GR" altLang="el-GR" sz="2400" dirty="0"/>
              <a:t>μονομερή δομή) </a:t>
            </a:r>
            <a:r>
              <a:rPr lang="en-US" altLang="el-GR" sz="2400" dirty="0" smtClean="0"/>
              <a:t>15nm.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563888" y="6453336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virology.ws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84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87346" y="4839543"/>
            <a:ext cx="3436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sz="2400" b="1" dirty="0" err="1" smtClean="0">
                <a:latin typeface="+mn-lt"/>
              </a:rPr>
              <a:t>Αντισφαιρινικός</a:t>
            </a:r>
            <a:r>
              <a:rPr lang="el-GR" altLang="el-GR" sz="2400" b="1" dirty="0" smtClean="0">
                <a:latin typeface="+mn-lt"/>
              </a:rPr>
              <a:t> </a:t>
            </a:r>
            <a:r>
              <a:rPr lang="el-GR" altLang="el-GR" sz="2400" b="1" dirty="0">
                <a:latin typeface="+mn-lt"/>
              </a:rPr>
              <a:t>ορός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 rot="5400000">
            <a:off x="3733800" y="2581672"/>
            <a:ext cx="1676400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422548" y="4028405"/>
            <a:ext cx="629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latin typeface="+mn-lt"/>
              </a:rPr>
              <a:t>Μείωση του αρνητικού φορτίου της μεμβράνης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Πώς θα Μειωθούν οι Απωθητικές </a:t>
            </a:r>
            <a:r>
              <a:rPr lang="el-GR" dirty="0" smtClean="0"/>
              <a:t>Δυνάμεις;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Επεξεργασία των </a:t>
            </a:r>
            <a:r>
              <a:rPr lang="el-GR" sz="2400" b="1" dirty="0" err="1"/>
              <a:t>RBCs</a:t>
            </a:r>
            <a:r>
              <a:rPr lang="el-GR" sz="2400" b="1" dirty="0"/>
              <a:t> με ένζυμα (κόβουν τις </a:t>
            </a:r>
            <a:r>
              <a:rPr lang="el-GR" sz="2400" b="1" dirty="0" err="1"/>
              <a:t>Gps</a:t>
            </a:r>
            <a:r>
              <a:rPr lang="el-GR" sz="2400" b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Προσθήκη πολυμερών (</a:t>
            </a:r>
            <a:r>
              <a:rPr lang="el-GR" sz="2400" b="1" dirty="0" err="1"/>
              <a:t>λευκωματίνης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Γιατί Προτιμάται Ορός έναντι του Πλάσματος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Στο πλάσμα το συμπλήρωμα είναι </a:t>
            </a:r>
            <a:r>
              <a:rPr lang="el-GR" sz="2400" dirty="0" smtClean="0"/>
              <a:t>ανενεργό.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Το EDTA </a:t>
            </a:r>
            <a:r>
              <a:rPr lang="el-GR" sz="2400" dirty="0" smtClean="0"/>
              <a:t>δεσμεύει </a:t>
            </a:r>
            <a:r>
              <a:rPr lang="el-GR" sz="2400" dirty="0" err="1"/>
              <a:t>Ca</a:t>
            </a:r>
            <a:r>
              <a:rPr lang="el-GR" sz="2400" baseline="30000" dirty="0"/>
              <a:t>++</a:t>
            </a:r>
            <a:r>
              <a:rPr lang="el-GR" sz="2400" dirty="0"/>
              <a:t> (απαραίτητο για τα αρχικά στάδια ενεργοποίησης</a:t>
            </a:r>
            <a:r>
              <a:rPr lang="el-GR" sz="2400" dirty="0" smtClean="0"/>
              <a:t>).</a:t>
            </a:r>
          </a:p>
          <a:p>
            <a:endParaRPr lang="el-GR" sz="2400" dirty="0"/>
          </a:p>
          <a:p>
            <a:r>
              <a:rPr lang="el-GR" sz="2400" dirty="0"/>
              <a:t>Μπορεί να χαθούν μερικά αντισώματα που συνδέουν το </a:t>
            </a:r>
            <a:r>
              <a:rPr lang="el-GR" sz="2400" dirty="0" smtClean="0"/>
              <a:t>συμπλήρωμα </a:t>
            </a:r>
            <a:r>
              <a:rPr lang="el-GR" sz="2400" dirty="0"/>
              <a:t>και προκαλούν αιμολυτικές </a:t>
            </a:r>
            <a:r>
              <a:rPr lang="el-GR" sz="2400" dirty="0" smtClean="0"/>
              <a:t>αντιδράσεις πχ </a:t>
            </a:r>
            <a:r>
              <a:rPr lang="el-GR" sz="2400" dirty="0"/>
              <a:t>αντισώματα του συστήματος </a:t>
            </a:r>
            <a:r>
              <a:rPr lang="el-GR" sz="2400" dirty="0" err="1" smtClean="0"/>
              <a:t>Kidd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Δεξιό άγκιστρο 4"/>
          <p:cNvSpPr/>
          <p:nvPr/>
        </p:nvSpPr>
        <p:spPr>
          <a:xfrm rot="5400000">
            <a:off x="4211960" y="1124744"/>
            <a:ext cx="432048" cy="3600400"/>
          </a:xfrm>
          <a:prstGeom prst="rightBrace">
            <a:avLst>
              <a:gd name="adj1" fmla="val 2340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4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Έλεγχος Διαλογής </a:t>
            </a:r>
            <a:r>
              <a:rPr lang="el-GR" dirty="0" err="1" smtClean="0"/>
              <a:t>Αντιερυθροκυτταρικών</a:t>
            </a:r>
            <a:r>
              <a:rPr lang="el-GR" dirty="0" smtClean="0"/>
              <a:t> Αντισωμάτων - </a:t>
            </a:r>
            <a:r>
              <a:rPr lang="el-GR" dirty="0" err="1" smtClean="0"/>
              <a:t>Screening</a:t>
            </a:r>
            <a:r>
              <a:rPr lang="el-GR" dirty="0" smtClean="0"/>
              <a:t> </a:t>
            </a:r>
            <a:r>
              <a:rPr lang="el-GR" dirty="0" err="1" smtClean="0"/>
              <a:t>Test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Απλός.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Γρήγορος.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Αξιόπιστος.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Ανιχνεύει πολλά κλινικά σημαντικά </a:t>
            </a:r>
            <a:r>
              <a:rPr lang="el-GR" dirty="0" smtClean="0"/>
              <a:t>αντισώματα.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Τι είναι κλινικά σημαντικά αντισώματα;</a:t>
            </a:r>
          </a:p>
          <a:p>
            <a:pPr marL="804863" indent="-382588"/>
            <a:r>
              <a:rPr lang="el-GR" dirty="0"/>
              <a:t>Αυτά που προκαλούν:</a:t>
            </a:r>
          </a:p>
          <a:p>
            <a:pPr marL="896938" lvl="1" indent="-355600"/>
            <a:r>
              <a:rPr lang="el-GR" dirty="0"/>
              <a:t>Αιμολυτική νόσο του </a:t>
            </a:r>
            <a:r>
              <a:rPr lang="el-GR" dirty="0" smtClean="0"/>
              <a:t>νεογνού,</a:t>
            </a:r>
            <a:endParaRPr lang="el-GR" dirty="0"/>
          </a:p>
          <a:p>
            <a:pPr marL="896938" lvl="1" indent="-355600"/>
            <a:r>
              <a:rPr lang="el-GR" dirty="0"/>
              <a:t>Αιμολυτικές αντιδράσεις μετά τη </a:t>
            </a:r>
            <a:r>
              <a:rPr lang="el-GR" dirty="0" smtClean="0"/>
              <a:t>μετάγγιση.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Ποια αντισώματα δεν περιλαμβάνει και είναι κλινικά σημαντικά;</a:t>
            </a:r>
          </a:p>
          <a:p>
            <a:pPr marL="715963"/>
            <a:r>
              <a:rPr lang="el-GR" dirty="0"/>
              <a:t>Του συστήματος </a:t>
            </a:r>
            <a:r>
              <a:rPr lang="el-GR" dirty="0" smtClean="0"/>
              <a:t>ΑΒΟ.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6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0973"/>
              </p:ext>
            </p:extLst>
          </p:nvPr>
        </p:nvGraphicFramePr>
        <p:xfrm>
          <a:off x="108966" y="1412524"/>
          <a:ext cx="8999538" cy="4968804"/>
        </p:xfrm>
        <a:graphic>
          <a:graphicData uri="http://schemas.openxmlformats.org/drawingml/2006/table">
            <a:tbl>
              <a:tblPr firstRow="1"/>
              <a:tblGrid>
                <a:gridCol w="1174750"/>
                <a:gridCol w="7824788"/>
              </a:tblGrid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Αντιγόνο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Εργαστηριακή δοκιμασία για ανίχνευση αντισώματος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ΑΒΟ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 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ρός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Rhesus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Αντισφαιρικός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ορός,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λευκωματινή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κατεργασμένα με ένζυμα ερυθροκύτταρα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Kell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Αντισφαιρινικός ορός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Kidd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Αντισφαιρικός ορός, λευκωματινή, κατεργασμένα με ένζυμα ερυθροκύτταρα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Duffy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Αντισφαιρινικός ορός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Lewis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 o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ρός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Αντισφαιρικός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ορός, κατεργασμένα με ένζυμα ερυθροκύτταρα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 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ρός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Αντισφαιρικός ορός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Αντισφαιρικός ορός,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li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 o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ρός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Δοκιμασίες για Ανίχνευση Κλινικών Σημαντικών </a:t>
            </a:r>
            <a:r>
              <a:rPr lang="el-GR" dirty="0" smtClean="0"/>
              <a:t>Αντισωμάτων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142803" y="5960893"/>
            <a:ext cx="4935647" cy="4924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600" b="1" dirty="0">
                <a:latin typeface="+mn-lt"/>
              </a:rPr>
              <a:t>Screening test </a:t>
            </a:r>
            <a:r>
              <a:rPr lang="el-GR" altLang="el-GR" sz="2600" b="1" dirty="0">
                <a:latin typeface="+mn-lt"/>
              </a:rPr>
              <a:t>θετικό; Τι σημαίνει;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Screening </a:t>
            </a:r>
            <a:r>
              <a:rPr lang="en-US" dirty="0" smtClean="0"/>
              <a:t>Test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r>
              <a:rPr lang="el-GR" altLang="el-GR" dirty="0"/>
              <a:t>Ελέγχεται ο ορός του ασθενή με τρία δείγματα αίματος</a:t>
            </a:r>
            <a:r>
              <a:rPr lang="el-GR" altLang="el-GR" dirty="0" smtClean="0"/>
              <a:t>:</a:t>
            </a:r>
            <a:endParaRPr lang="en-US" altLang="el-GR" dirty="0"/>
          </a:p>
          <a:p>
            <a:pPr lvl="1"/>
            <a:r>
              <a:rPr lang="el-GR" altLang="el-GR" dirty="0"/>
              <a:t>Κατά ΑΒΟ = Ο</a:t>
            </a:r>
          </a:p>
          <a:p>
            <a:pPr lvl="1"/>
            <a:r>
              <a:rPr lang="el-GR" altLang="el-GR" dirty="0"/>
              <a:t>Κατά </a:t>
            </a:r>
            <a:r>
              <a:rPr lang="en-US" altLang="el-GR" dirty="0"/>
              <a:t>Rhesus = </a:t>
            </a:r>
            <a:r>
              <a:rPr lang="en-US" altLang="el-GR" dirty="0" err="1"/>
              <a:t>CcDEe</a:t>
            </a:r>
            <a:endParaRPr lang="en-US" altLang="el-GR" dirty="0"/>
          </a:p>
          <a:p>
            <a:pPr lvl="1"/>
            <a:r>
              <a:rPr lang="el-GR" altLang="el-GR" dirty="0"/>
              <a:t>Κατά ΜΝ</a:t>
            </a:r>
            <a:r>
              <a:rPr lang="en-US" altLang="el-GR" dirty="0" err="1"/>
              <a:t>Ss</a:t>
            </a:r>
            <a:r>
              <a:rPr lang="en-US" altLang="el-GR" dirty="0"/>
              <a:t> = M, N, S, s</a:t>
            </a:r>
          </a:p>
          <a:p>
            <a:pPr lvl="1"/>
            <a:r>
              <a:rPr lang="el-GR" altLang="el-GR" dirty="0"/>
              <a:t>Κατά </a:t>
            </a:r>
            <a:r>
              <a:rPr lang="en-US" altLang="el-GR" dirty="0" err="1"/>
              <a:t>Kell</a:t>
            </a:r>
            <a:r>
              <a:rPr lang="en-US" altLang="el-GR" dirty="0"/>
              <a:t> = K, k</a:t>
            </a:r>
          </a:p>
          <a:p>
            <a:pPr lvl="1"/>
            <a:r>
              <a:rPr lang="el-GR" altLang="el-GR" dirty="0"/>
              <a:t>Κατά </a:t>
            </a:r>
            <a:r>
              <a:rPr lang="en-US" altLang="el-GR" dirty="0"/>
              <a:t>Duffy = </a:t>
            </a:r>
            <a:r>
              <a:rPr lang="en-US" altLang="el-GR" dirty="0" err="1"/>
              <a:t>Fy</a:t>
            </a:r>
            <a:r>
              <a:rPr lang="en-US" altLang="el-GR" baseline="30000" dirty="0" err="1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el-GR" dirty="0"/>
              <a:t> </a:t>
            </a:r>
            <a:r>
              <a:rPr lang="en-US" altLang="el-GR" dirty="0" err="1"/>
              <a:t>Fy</a:t>
            </a:r>
            <a:r>
              <a:rPr lang="en-US" altLang="el-GR" baseline="30000" dirty="0" err="1">
                <a:ea typeface="Arial Unicode MS" pitchFamily="34" charset="-128"/>
                <a:cs typeface="Arial Unicode MS" pitchFamily="34" charset="-128"/>
              </a:rPr>
              <a:t>b</a:t>
            </a:r>
            <a:endParaRPr lang="en-US" altLang="el-GR" baseline="30000" dirty="0"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l-GR" altLang="el-GR" dirty="0"/>
              <a:t>Κατά </a:t>
            </a:r>
            <a:r>
              <a:rPr lang="en-US" altLang="el-GR" dirty="0"/>
              <a:t>Kidd = </a:t>
            </a:r>
            <a:r>
              <a:rPr lang="en-US" altLang="el-GR" dirty="0" err="1"/>
              <a:t>Jk</a:t>
            </a:r>
            <a:r>
              <a:rPr lang="en-US" altLang="el-GR" baseline="30000" dirty="0" err="1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el-GR" dirty="0"/>
              <a:t>, </a:t>
            </a:r>
            <a:r>
              <a:rPr lang="en-US" altLang="el-GR" dirty="0" err="1"/>
              <a:t>Jk</a:t>
            </a:r>
            <a:r>
              <a:rPr lang="en-US" altLang="el-GR" baseline="30000" dirty="0" err="1">
                <a:ea typeface="Arial Unicode MS" pitchFamily="34" charset="-128"/>
                <a:cs typeface="Arial Unicode MS" pitchFamily="34" charset="-128"/>
              </a:rPr>
              <a:t>b</a:t>
            </a:r>
            <a:endParaRPr lang="en-US" altLang="el-GR" baseline="30000" dirty="0"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l-GR" altLang="el-GR" dirty="0"/>
              <a:t>Κατά </a:t>
            </a:r>
            <a:r>
              <a:rPr lang="en-US" altLang="el-GR" dirty="0"/>
              <a:t>Lewis = Le</a:t>
            </a:r>
            <a:r>
              <a:rPr lang="en-US" altLang="el-GR" baseline="30000" dirty="0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el-GR" dirty="0"/>
              <a:t>, </a:t>
            </a:r>
            <a:r>
              <a:rPr lang="en-US" altLang="el-GR" dirty="0" err="1"/>
              <a:t>Le</a:t>
            </a:r>
            <a:r>
              <a:rPr lang="en-US" altLang="el-GR" baseline="30000" dirty="0" err="1">
                <a:ea typeface="Arial Unicode MS" pitchFamily="34" charset="-128"/>
                <a:cs typeface="Arial Unicode MS" pitchFamily="34" charset="-128"/>
              </a:rPr>
              <a:t>b</a:t>
            </a:r>
            <a:endParaRPr lang="en-US" altLang="el-GR" baseline="30000" dirty="0"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l-GR" altLang="el-GR" dirty="0"/>
              <a:t>Κατά </a:t>
            </a:r>
            <a:r>
              <a:rPr lang="en-US" altLang="el-GR" dirty="0"/>
              <a:t>P = </a:t>
            </a:r>
            <a:r>
              <a:rPr lang="en-US" altLang="el-GR" dirty="0" smtClean="0"/>
              <a:t>P</a:t>
            </a:r>
            <a:r>
              <a:rPr lang="en-US" altLang="el-GR" baseline="-25000" dirty="0" smtClean="0">
                <a:ea typeface="Arial Unicode MS" pitchFamily="34" charset="-128"/>
                <a:cs typeface="Arial Unicode MS" pitchFamily="34" charset="-128"/>
              </a:rPr>
              <a:t>1</a:t>
            </a:r>
            <a:endParaRPr lang="el-GR" altLang="el-GR" baseline="-25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3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Θετικό </a:t>
            </a:r>
            <a:r>
              <a:rPr lang="en-US" dirty="0"/>
              <a:t>Screening </a:t>
            </a:r>
            <a:r>
              <a:rPr lang="en-US" dirty="0" smtClean="0"/>
              <a:t>Test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166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Επιπλέον μελέτη για να βρεθεί το είδος του </a:t>
            </a:r>
            <a:r>
              <a:rPr lang="el-GR" dirty="0" err="1" smtClean="0"/>
              <a:t>αντίσωματος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Ταυτοποίηση </a:t>
            </a:r>
            <a:r>
              <a:rPr lang="el-GR" dirty="0" smtClean="0"/>
              <a:t>αντισώματος.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μελέτη περιλαμβάνει τα </a:t>
            </a:r>
            <a:r>
              <a:rPr lang="el-GR" dirty="0" smtClean="0"/>
              <a:t>ακόλουθα:</a:t>
            </a:r>
          </a:p>
          <a:p>
            <a:pPr marL="514350" indent="-514350">
              <a:buFont typeface="+mj-lt"/>
              <a:buAutoNum type="romanLcPeriod"/>
            </a:pPr>
            <a:r>
              <a:rPr lang="el-GR" dirty="0" err="1" smtClean="0"/>
              <a:t>panel</a:t>
            </a:r>
            <a:r>
              <a:rPr lang="el-GR" dirty="0" smtClean="0"/>
              <a:t> </a:t>
            </a:r>
            <a:r>
              <a:rPr lang="el-GR" dirty="0" err="1"/>
              <a:t>RBCs</a:t>
            </a:r>
            <a:r>
              <a:rPr lang="el-GR" dirty="0"/>
              <a:t>: κάθε δείγμα προέρχεται από συγκεκριμένο </a:t>
            </a:r>
            <a:r>
              <a:rPr lang="el-GR" dirty="0" smtClean="0"/>
              <a:t>άτομο ομάδας </a:t>
            </a:r>
            <a:r>
              <a:rPr lang="el-GR" dirty="0"/>
              <a:t>κατά ΑΒΟ Ο με διαφορετικό συνδυασμό </a:t>
            </a:r>
            <a:r>
              <a:rPr lang="el-GR" dirty="0" smtClean="0"/>
              <a:t>αντιγόνων.</a:t>
            </a:r>
            <a:endParaRPr lang="el-GR" dirty="0"/>
          </a:p>
          <a:p>
            <a:pPr marL="514350" indent="-514350">
              <a:buFont typeface="+mj-lt"/>
              <a:buAutoNum type="romanLcPeriod"/>
            </a:pPr>
            <a:r>
              <a:rPr lang="el-GR" dirty="0" smtClean="0"/>
              <a:t>Αναλυτικός </a:t>
            </a:r>
            <a:r>
              <a:rPr lang="el-GR" dirty="0"/>
              <a:t>έλεγχος των </a:t>
            </a:r>
            <a:r>
              <a:rPr lang="el-GR" dirty="0" err="1"/>
              <a:t>ερυθροκυτταρικών</a:t>
            </a:r>
            <a:r>
              <a:rPr lang="el-GR" dirty="0"/>
              <a:t> </a:t>
            </a:r>
            <a:r>
              <a:rPr lang="el-GR" dirty="0" err="1"/>
              <a:t>Ags</a:t>
            </a:r>
            <a:r>
              <a:rPr lang="el-GR" dirty="0"/>
              <a:t> του </a:t>
            </a:r>
            <a:r>
              <a:rPr lang="el-GR" dirty="0" smtClean="0"/>
              <a:t>ασθενούς (φαινότυπος </a:t>
            </a:r>
            <a:r>
              <a:rPr lang="el-GR" dirty="0"/>
              <a:t>ασθενή) για να κατευθύνει την ανίχνευση </a:t>
            </a:r>
            <a:r>
              <a:rPr lang="el-GR" dirty="0" err="1" smtClean="0"/>
              <a:t>Αλλοαντισώματος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romanLcPeriod"/>
            </a:pPr>
            <a:r>
              <a:rPr lang="el-GR" dirty="0" smtClean="0"/>
              <a:t>Δοκιμασία </a:t>
            </a:r>
            <a:r>
              <a:rPr lang="el-GR" dirty="0"/>
              <a:t>άμεσης </a:t>
            </a:r>
            <a:r>
              <a:rPr lang="el-GR" dirty="0" err="1"/>
              <a:t>Coombs</a:t>
            </a:r>
            <a:r>
              <a:rPr lang="el-GR" dirty="0"/>
              <a:t> στον ασθενή (</a:t>
            </a:r>
            <a:r>
              <a:rPr lang="el-GR" dirty="0" err="1" smtClean="0"/>
              <a:t>αυτοαντισώματα</a:t>
            </a:r>
            <a:r>
              <a:rPr lang="el-GR" dirty="0" smtClean="0"/>
              <a:t>). Συμβαίνει </a:t>
            </a:r>
            <a:r>
              <a:rPr lang="el-GR" dirty="0"/>
              <a:t>στην </a:t>
            </a:r>
            <a:r>
              <a:rPr lang="el-GR" dirty="0" err="1"/>
              <a:t>αυτοάνοση</a:t>
            </a:r>
            <a:r>
              <a:rPr lang="el-GR" dirty="0"/>
              <a:t> αιμολυτική αναιμία. </a:t>
            </a:r>
            <a:r>
              <a:rPr lang="el-GR" dirty="0" smtClean="0"/>
              <a:t>Εάν </a:t>
            </a:r>
            <a:r>
              <a:rPr lang="el-GR" dirty="0"/>
              <a:t>η </a:t>
            </a:r>
            <a:r>
              <a:rPr lang="el-GR" dirty="0" smtClean="0"/>
              <a:t>άμεση </a:t>
            </a:r>
            <a:r>
              <a:rPr lang="el-GR" dirty="0" err="1" smtClean="0"/>
              <a:t>Coombs</a:t>
            </a:r>
            <a:r>
              <a:rPr lang="el-GR" dirty="0" smtClean="0"/>
              <a:t> </a:t>
            </a:r>
            <a:r>
              <a:rPr lang="el-GR" dirty="0"/>
              <a:t>είναι θετική τότε ο έλεγχος συνεχίζεται με την τεχνική </a:t>
            </a:r>
            <a:r>
              <a:rPr lang="el-GR" dirty="0" smtClean="0"/>
              <a:t>λήψης </a:t>
            </a:r>
            <a:r>
              <a:rPr lang="el-GR" dirty="0" err="1" smtClean="0"/>
              <a:t>εκλούματος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7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Θετικό </a:t>
            </a:r>
            <a:r>
              <a:rPr lang="en-US" dirty="0"/>
              <a:t>Screening </a:t>
            </a:r>
            <a:r>
              <a:rPr lang="en-US" dirty="0" smtClean="0"/>
              <a:t>Test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600" dirty="0"/>
              <a:t>Βασικό δόγμα της </a:t>
            </a:r>
            <a:r>
              <a:rPr lang="el-GR" sz="2600" dirty="0" err="1"/>
              <a:t>ανοσοαιματολογίας</a:t>
            </a:r>
            <a:r>
              <a:rPr lang="el-GR" sz="2600" dirty="0"/>
              <a:t> είναι ότι η δημιουργία </a:t>
            </a:r>
            <a:r>
              <a:rPr lang="el-GR" sz="2600" dirty="0" err="1" smtClean="0"/>
              <a:t>αλλοαντισωμάτων</a:t>
            </a:r>
            <a:r>
              <a:rPr lang="el-GR" sz="2600" dirty="0" smtClean="0"/>
              <a:t> </a:t>
            </a:r>
            <a:r>
              <a:rPr lang="el-GR" sz="2600" dirty="0"/>
              <a:t>παρατηρείται μόνο έναντι αντιγόνων </a:t>
            </a:r>
            <a:r>
              <a:rPr lang="el-GR" sz="2600" dirty="0" smtClean="0"/>
              <a:t>που ο </a:t>
            </a:r>
            <a:r>
              <a:rPr lang="el-GR" sz="2600" dirty="0"/>
              <a:t>ασθενής </a:t>
            </a:r>
            <a:r>
              <a:rPr lang="el-GR" sz="2600" dirty="0" smtClean="0"/>
              <a:t>στερείται.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Λήψης </a:t>
            </a:r>
            <a:r>
              <a:rPr lang="el-GR" dirty="0" err="1" smtClean="0"/>
              <a:t>Εκλούματος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Ξεκολλάμε το αντίσωμα (πάνω από τη μεμβράνη) </a:t>
            </a:r>
            <a:r>
              <a:rPr lang="el-GR" sz="2400" dirty="0" smtClean="0"/>
              <a:t>και </a:t>
            </a:r>
            <a:r>
              <a:rPr lang="el-GR" sz="2400" dirty="0"/>
              <a:t>το μελετάμε με τη μορφή </a:t>
            </a:r>
            <a:r>
              <a:rPr lang="el-GR" sz="2400" dirty="0" smtClean="0"/>
              <a:t>εναιωρήματος.</a:t>
            </a:r>
          </a:p>
          <a:p>
            <a:pPr marL="514350" indent="-514350">
              <a:buFont typeface="+mj-lt"/>
              <a:buAutoNum type="romanLcPeriod" startAt="4"/>
            </a:pPr>
            <a:r>
              <a:rPr lang="el-GR" sz="2400" dirty="0" smtClean="0"/>
              <a:t>Παρουσία </a:t>
            </a:r>
            <a:r>
              <a:rPr lang="el-GR" sz="2400" dirty="0"/>
              <a:t>αυτό και άλλο-αντισωμάτων χρησιμοποιείται η </a:t>
            </a:r>
            <a:r>
              <a:rPr lang="el-GR" sz="2400" dirty="0" smtClean="0"/>
              <a:t>τεχνική </a:t>
            </a:r>
            <a:r>
              <a:rPr lang="el-GR" sz="2400" dirty="0"/>
              <a:t>της </a:t>
            </a:r>
            <a:r>
              <a:rPr lang="el-GR" sz="2400" dirty="0" smtClean="0"/>
              <a:t>προσρόφησης.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9087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Ανοσοαιματολογία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0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179512" y="1700808"/>
            <a:ext cx="685800" cy="1143000"/>
          </a:xfrm>
          <a:prstGeom prst="curvedRight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l-GR" altLang="el-GR">
              <a:latin typeface="Aria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Που θα βρεθεί Αίμα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300" dirty="0"/>
              <a:t>Χορηγούνται μονάδες που στερούνται των </a:t>
            </a:r>
            <a:r>
              <a:rPr lang="el-GR" sz="2300" dirty="0" err="1" smtClean="0"/>
              <a:t>αντιερυθροκυταρικών</a:t>
            </a:r>
            <a:r>
              <a:rPr lang="el-GR" sz="2300" dirty="0" smtClean="0"/>
              <a:t> Αντιγόνων </a:t>
            </a:r>
            <a:r>
              <a:rPr lang="el-GR" sz="2300" dirty="0"/>
              <a:t>(που έχουν αναπτυχθεί </a:t>
            </a:r>
            <a:r>
              <a:rPr lang="el-GR" sz="2300" dirty="0" smtClean="0"/>
              <a:t>αντισώματα)</a:t>
            </a:r>
          </a:p>
          <a:p>
            <a:pPr>
              <a:spcBef>
                <a:spcPts val="3600"/>
              </a:spcBef>
            </a:pPr>
            <a:r>
              <a:rPr lang="el-GR" sz="2300" dirty="0" smtClean="0"/>
              <a:t>Αφού </a:t>
            </a:r>
            <a:r>
              <a:rPr lang="el-GR" sz="2300" dirty="0"/>
              <a:t>η δοκιμασία διασταύρωσης είναι </a:t>
            </a:r>
            <a:r>
              <a:rPr lang="el-GR" sz="2300" dirty="0" smtClean="0"/>
              <a:t>συμβατή.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Τοπικά </a:t>
            </a:r>
            <a:r>
              <a:rPr lang="el-GR" sz="2300" dirty="0" smtClean="0"/>
              <a:t>αποθέματα.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Κέντρα </a:t>
            </a:r>
            <a:r>
              <a:rPr lang="el-GR" sz="2300" dirty="0" smtClean="0"/>
              <a:t>αίματος.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Διεθνή ευρωπαϊκή τράπεζα (Ολλανδία</a:t>
            </a:r>
            <a:r>
              <a:rPr lang="el-GR" sz="2300" dirty="0" smtClean="0"/>
              <a:t>)</a:t>
            </a:r>
            <a:r>
              <a:rPr lang="el-GR" sz="23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7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0801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 Άμεση και Έμμεση </a:t>
            </a:r>
            <a:r>
              <a:rPr lang="en-US" dirty="0" smtClean="0"/>
              <a:t>Coombs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2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28625" y="1554121"/>
            <a:ext cx="7422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l-GR" sz="2400" b="1" dirty="0">
                <a:latin typeface="+mn-lt"/>
              </a:rPr>
              <a:t>1945 </a:t>
            </a:r>
            <a:r>
              <a:rPr lang="en-US" altLang="el-GR" sz="2400" b="1" dirty="0">
                <a:latin typeface="+mn-lt"/>
              </a:rPr>
              <a:t>Coombs (</a:t>
            </a:r>
            <a:r>
              <a:rPr lang="el-GR" altLang="el-GR" sz="2400" b="1" dirty="0">
                <a:latin typeface="+mn-lt"/>
              </a:rPr>
              <a:t>παρασκεύασε τον </a:t>
            </a:r>
            <a:r>
              <a:rPr lang="el-GR" altLang="el-GR" sz="2400" b="1" dirty="0" err="1">
                <a:latin typeface="+mn-lt"/>
              </a:rPr>
              <a:t>αντισφαιρινικό</a:t>
            </a:r>
            <a:r>
              <a:rPr lang="el-GR" altLang="el-GR" sz="2400" b="1" dirty="0">
                <a:latin typeface="+mn-lt"/>
              </a:rPr>
              <a:t> ορό)</a:t>
            </a:r>
            <a:endParaRPr lang="en-US" altLang="el-GR" sz="2400" b="1" dirty="0">
              <a:latin typeface="+mn-lt"/>
            </a:endParaRP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3352800" y="2057400"/>
            <a:ext cx="0" cy="1143000"/>
          </a:xfrm>
          <a:prstGeom prst="line">
            <a:avLst/>
          </a:prstGeom>
          <a:noFill/>
          <a:ln w="4445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400">
              <a:latin typeface="+mn-lt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03003" y="3385065"/>
            <a:ext cx="3369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400" b="1">
                <a:latin typeface="+mn-lt"/>
              </a:rPr>
              <a:t> </a:t>
            </a:r>
            <a:r>
              <a:rPr lang="el-GR" altLang="el-GR" sz="2400" b="1">
                <a:latin typeface="+mn-lt"/>
              </a:rPr>
              <a:t>αντισώματα που δρουν:</a:t>
            </a:r>
            <a:endParaRPr lang="en-US" altLang="el-GR" sz="2400" b="1">
              <a:latin typeface="+mn-lt"/>
            </a:endParaRPr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rot="-1399438">
            <a:off x="4131342" y="3464216"/>
            <a:ext cx="457200" cy="38100"/>
          </a:xfrm>
          <a:prstGeom prst="line">
            <a:avLst/>
          </a:prstGeom>
          <a:noFill/>
          <a:ln w="4445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400">
              <a:latin typeface="+mn-lt"/>
            </a:endParaRP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 rot="-1399438">
            <a:off x="4235196" y="3695496"/>
            <a:ext cx="228600" cy="381000"/>
          </a:xfrm>
          <a:prstGeom prst="line">
            <a:avLst/>
          </a:prstGeom>
          <a:noFill/>
          <a:ln w="4445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400">
              <a:latin typeface="+mn-lt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801726" y="2852936"/>
            <a:ext cx="30481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latin typeface="+mn-lt"/>
              </a:rPr>
              <a:t> </a:t>
            </a:r>
            <a:r>
              <a:rPr lang="el-GR" altLang="el-GR" sz="2400" b="1" dirty="0" err="1">
                <a:latin typeface="+mn-lt"/>
              </a:rPr>
              <a:t>ανοσοσφαιρινών</a:t>
            </a:r>
            <a:endParaRPr lang="el-GR" altLang="el-GR" sz="2400" b="1" dirty="0">
              <a:latin typeface="+mn-lt"/>
            </a:endParaRPr>
          </a:p>
          <a:p>
            <a:pPr algn="ctr" eaLnBrk="1" hangingPunct="1"/>
            <a:r>
              <a:rPr lang="el-GR" altLang="el-GR" sz="2400" b="1" dirty="0">
                <a:latin typeface="+mn-lt"/>
              </a:rPr>
              <a:t> (δρουν σαν αντιγόνα)</a:t>
            </a:r>
            <a:endParaRPr lang="en-US" altLang="el-GR" sz="2400" b="1" dirty="0">
              <a:latin typeface="+mn-lt"/>
            </a:endParaRP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5124602" y="3927901"/>
            <a:ext cx="2402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400" b="1">
                <a:latin typeface="+mn-lt"/>
              </a:rPr>
              <a:t> </a:t>
            </a:r>
            <a:r>
              <a:rPr lang="el-GR" altLang="el-GR" sz="2400" b="1">
                <a:latin typeface="+mn-lt"/>
              </a:rPr>
              <a:t>συστατικών του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 συμπληρώματος</a:t>
            </a:r>
            <a:endParaRPr lang="en-US" altLang="el-GR" sz="2400" b="1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3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12"/>
          <p:cNvSpPr>
            <a:spLocks noChangeShapeType="1"/>
          </p:cNvSpPr>
          <p:nvPr/>
        </p:nvSpPr>
        <p:spPr bwMode="auto">
          <a:xfrm flipH="1">
            <a:off x="4186808" y="2590800"/>
            <a:ext cx="457200" cy="0"/>
          </a:xfrm>
          <a:prstGeom prst="line">
            <a:avLst/>
          </a:prstGeom>
          <a:noFill/>
          <a:ln w="5715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4815656" y="1952625"/>
            <a:ext cx="4003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400" b="1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>
                <a:latin typeface="+mn-lt"/>
              </a:rPr>
              <a:t>ανθρώπινες ανοσοσφαιρίνες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ή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ανθρώπινο συμπλήρωμα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ή και τα δύο</a:t>
            </a:r>
            <a:endParaRPr lang="en-US" altLang="el-GR" sz="2400" b="1">
              <a:latin typeface="+mn-lt"/>
            </a:endParaRPr>
          </a:p>
        </p:txBody>
      </p:sp>
      <p:sp>
        <p:nvSpPr>
          <p:cNvPr id="28678" name="Line 14"/>
          <p:cNvSpPr>
            <a:spLocks noChangeShapeType="1"/>
          </p:cNvSpPr>
          <p:nvPr/>
        </p:nvSpPr>
        <p:spPr bwMode="auto">
          <a:xfrm rot="10800000" flipH="1">
            <a:off x="4186808" y="4174232"/>
            <a:ext cx="457200" cy="0"/>
          </a:xfrm>
          <a:prstGeom prst="line">
            <a:avLst/>
          </a:prstGeom>
          <a:noFill/>
          <a:ln w="57150">
            <a:solidFill>
              <a:srgbClr val="004A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4792835" y="3945632"/>
            <a:ext cx="4063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αντί-</a:t>
            </a:r>
            <a:r>
              <a:rPr lang="el-GR" altLang="el-GR" sz="2400" b="1" dirty="0">
                <a:latin typeface="+mn-lt"/>
              </a:rPr>
              <a:t>ανθρώπινα αντισώματα</a:t>
            </a:r>
            <a:endParaRPr lang="en-US" altLang="el-GR" sz="24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Πώς </a:t>
            </a:r>
            <a:r>
              <a:rPr lang="el-GR" dirty="0" smtClean="0"/>
              <a:t>Παρασκευάστηκε;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122" name="Picture 2" descr="File:Whiterabbit86-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3" y="1993753"/>
            <a:ext cx="3867409" cy="2576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7"/>
          <p:cNvSpPr/>
          <p:nvPr/>
        </p:nvSpPr>
        <p:spPr>
          <a:xfrm>
            <a:off x="880022" y="4695527"/>
            <a:ext cx="254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Whiterabbit86-300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Gzuckier"/>
              </a:rPr>
              <a:t>Gzuckier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7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5257800" y="1628800"/>
            <a:ext cx="2209800" cy="3505200"/>
            <a:chOff x="2592" y="1488"/>
            <a:chExt cx="1392" cy="2208"/>
          </a:xfrm>
        </p:grpSpPr>
        <p:sp>
          <p:nvSpPr>
            <p:cNvPr id="29707" name="Rectangle 6"/>
            <p:cNvSpPr>
              <a:spLocks noChangeArrowheads="1"/>
            </p:cNvSpPr>
            <p:nvPr/>
          </p:nvSpPr>
          <p:spPr bwMode="auto">
            <a:xfrm>
              <a:off x="2592" y="1488"/>
              <a:ext cx="1392" cy="2208"/>
            </a:xfrm>
            <a:prstGeom prst="rect">
              <a:avLst/>
            </a:prstGeom>
            <a:solidFill>
              <a:srgbClr val="FFFF9B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n>
                  <a:solidFill>
                    <a:srgbClr val="C00000"/>
                  </a:solidFill>
                </a:ln>
                <a:latin typeface="+mn-lt"/>
              </a:endParaRPr>
            </a:p>
          </p:txBody>
        </p:sp>
        <p:grpSp>
          <p:nvGrpSpPr>
            <p:cNvPr id="29708" name="Group 7"/>
            <p:cNvGrpSpPr>
              <a:grpSpLocks/>
            </p:cNvGrpSpPr>
            <p:nvPr/>
          </p:nvGrpSpPr>
          <p:grpSpPr bwMode="auto">
            <a:xfrm>
              <a:off x="2736" y="1872"/>
              <a:ext cx="696" cy="1392"/>
              <a:chOff x="912" y="2016"/>
              <a:chExt cx="696" cy="1392"/>
            </a:xfrm>
          </p:grpSpPr>
          <p:grpSp>
            <p:nvGrpSpPr>
              <p:cNvPr id="29721" name="Group 8"/>
              <p:cNvGrpSpPr>
                <a:grpSpLocks/>
              </p:cNvGrpSpPr>
              <p:nvPr/>
            </p:nvGrpSpPr>
            <p:grpSpPr bwMode="auto">
              <a:xfrm rot="-7838512">
                <a:off x="1028" y="1900"/>
                <a:ext cx="192" cy="424"/>
                <a:chOff x="3912" y="2864"/>
                <a:chExt cx="239" cy="528"/>
              </a:xfrm>
            </p:grpSpPr>
            <p:sp>
              <p:nvSpPr>
                <p:cNvPr id="29730" name="Rectangle 9"/>
                <p:cNvSpPr>
                  <a:spLocks noChangeArrowheads="1"/>
                </p:cNvSpPr>
                <p:nvPr/>
              </p:nvSpPr>
              <p:spPr bwMode="auto">
                <a:xfrm>
                  <a:off x="4016" y="3072"/>
                  <a:ext cx="47" cy="320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  <p:sp>
              <p:nvSpPr>
                <p:cNvPr id="29731" name="Rectangle 10"/>
                <p:cNvSpPr>
                  <a:spLocks noChangeArrowheads="1"/>
                </p:cNvSpPr>
                <p:nvPr/>
              </p:nvSpPr>
              <p:spPr bwMode="auto">
                <a:xfrm rot="-2043387">
                  <a:off x="3912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  <p:sp>
              <p:nvSpPr>
                <p:cNvPr id="29732" name="Rectangle 11"/>
                <p:cNvSpPr>
                  <a:spLocks noChangeArrowheads="1"/>
                </p:cNvSpPr>
                <p:nvPr/>
              </p:nvSpPr>
              <p:spPr bwMode="auto">
                <a:xfrm rot="1930023">
                  <a:off x="4096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</p:grpSp>
          <p:grpSp>
            <p:nvGrpSpPr>
              <p:cNvPr id="29722" name="Group 12"/>
              <p:cNvGrpSpPr>
                <a:grpSpLocks/>
              </p:cNvGrpSpPr>
              <p:nvPr/>
            </p:nvGrpSpPr>
            <p:grpSpPr bwMode="auto">
              <a:xfrm rot="-5545353">
                <a:off x="1300" y="2484"/>
                <a:ext cx="192" cy="424"/>
                <a:chOff x="3912" y="2864"/>
                <a:chExt cx="239" cy="528"/>
              </a:xfrm>
            </p:grpSpPr>
            <p:sp>
              <p:nvSpPr>
                <p:cNvPr id="29727" name="Rectangle 13"/>
                <p:cNvSpPr>
                  <a:spLocks noChangeArrowheads="1"/>
                </p:cNvSpPr>
                <p:nvPr/>
              </p:nvSpPr>
              <p:spPr bwMode="auto">
                <a:xfrm>
                  <a:off x="4016" y="3072"/>
                  <a:ext cx="47" cy="320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  <p:sp>
              <p:nvSpPr>
                <p:cNvPr id="29728" name="Rectangle 14"/>
                <p:cNvSpPr>
                  <a:spLocks noChangeArrowheads="1"/>
                </p:cNvSpPr>
                <p:nvPr/>
              </p:nvSpPr>
              <p:spPr bwMode="auto">
                <a:xfrm rot="-2043387">
                  <a:off x="3912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  <p:sp>
              <p:nvSpPr>
                <p:cNvPr id="29729" name="Rectangle 15"/>
                <p:cNvSpPr>
                  <a:spLocks noChangeArrowheads="1"/>
                </p:cNvSpPr>
                <p:nvPr/>
              </p:nvSpPr>
              <p:spPr bwMode="auto">
                <a:xfrm rot="1930023">
                  <a:off x="4096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</p:grpSp>
          <p:grpSp>
            <p:nvGrpSpPr>
              <p:cNvPr id="29723" name="Group 16"/>
              <p:cNvGrpSpPr>
                <a:grpSpLocks/>
              </p:cNvGrpSpPr>
              <p:nvPr/>
            </p:nvGrpSpPr>
            <p:grpSpPr bwMode="auto">
              <a:xfrm rot="-3494277">
                <a:off x="1124" y="3100"/>
                <a:ext cx="192" cy="424"/>
                <a:chOff x="3912" y="2864"/>
                <a:chExt cx="239" cy="528"/>
              </a:xfrm>
            </p:grpSpPr>
            <p:sp>
              <p:nvSpPr>
                <p:cNvPr id="29724" name="Rectangle 17"/>
                <p:cNvSpPr>
                  <a:spLocks noChangeArrowheads="1"/>
                </p:cNvSpPr>
                <p:nvPr/>
              </p:nvSpPr>
              <p:spPr bwMode="auto">
                <a:xfrm>
                  <a:off x="4016" y="3072"/>
                  <a:ext cx="47" cy="320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  <p:sp>
              <p:nvSpPr>
                <p:cNvPr id="29725" name="Rectangle 18"/>
                <p:cNvSpPr>
                  <a:spLocks noChangeArrowheads="1"/>
                </p:cNvSpPr>
                <p:nvPr/>
              </p:nvSpPr>
              <p:spPr bwMode="auto">
                <a:xfrm rot="-2043387">
                  <a:off x="3912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  <p:sp>
              <p:nvSpPr>
                <p:cNvPr id="29726" name="Rectangle 19"/>
                <p:cNvSpPr>
                  <a:spLocks noChangeArrowheads="1"/>
                </p:cNvSpPr>
                <p:nvPr/>
              </p:nvSpPr>
              <p:spPr bwMode="auto">
                <a:xfrm rot="1930023">
                  <a:off x="4096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l-GR" altLang="el-GR">
                    <a:latin typeface="+mn-lt"/>
                  </a:endParaRPr>
                </a:p>
              </p:txBody>
            </p:sp>
          </p:grpSp>
        </p:grpSp>
        <p:grpSp>
          <p:nvGrpSpPr>
            <p:cNvPr id="29709" name="Group 20"/>
            <p:cNvGrpSpPr>
              <a:grpSpLocks/>
            </p:cNvGrpSpPr>
            <p:nvPr/>
          </p:nvGrpSpPr>
          <p:grpSpPr bwMode="auto">
            <a:xfrm rot="-7838512">
              <a:off x="3116" y="1516"/>
              <a:ext cx="192" cy="424"/>
              <a:chOff x="3912" y="2864"/>
              <a:chExt cx="239" cy="528"/>
            </a:xfrm>
          </p:grpSpPr>
          <p:sp>
            <p:nvSpPr>
              <p:cNvPr id="29718" name="Rectangle 21"/>
              <p:cNvSpPr>
                <a:spLocks noChangeArrowheads="1"/>
              </p:cNvSpPr>
              <p:nvPr/>
            </p:nvSpPr>
            <p:spPr bwMode="auto">
              <a:xfrm>
                <a:off x="4016" y="3072"/>
                <a:ext cx="47" cy="320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29719" name="Rectangle 22"/>
              <p:cNvSpPr>
                <a:spLocks noChangeArrowheads="1"/>
              </p:cNvSpPr>
              <p:nvPr/>
            </p:nvSpPr>
            <p:spPr bwMode="auto">
              <a:xfrm rot="-2043387">
                <a:off x="3912" y="2864"/>
                <a:ext cx="55" cy="248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29720" name="Rectangle 23"/>
              <p:cNvSpPr>
                <a:spLocks noChangeArrowheads="1"/>
              </p:cNvSpPr>
              <p:nvPr/>
            </p:nvSpPr>
            <p:spPr bwMode="auto">
              <a:xfrm rot="1930023">
                <a:off x="4096" y="2864"/>
                <a:ext cx="55" cy="248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</p:grpSp>
        <p:grpSp>
          <p:nvGrpSpPr>
            <p:cNvPr id="29710" name="Group 24"/>
            <p:cNvGrpSpPr>
              <a:grpSpLocks/>
            </p:cNvGrpSpPr>
            <p:nvPr/>
          </p:nvGrpSpPr>
          <p:grpSpPr bwMode="auto">
            <a:xfrm rot="-5545353">
              <a:off x="3532" y="2284"/>
              <a:ext cx="192" cy="424"/>
              <a:chOff x="3912" y="2864"/>
              <a:chExt cx="239" cy="528"/>
            </a:xfrm>
          </p:grpSpPr>
          <p:sp>
            <p:nvSpPr>
              <p:cNvPr id="29715" name="Rectangle 25"/>
              <p:cNvSpPr>
                <a:spLocks noChangeArrowheads="1"/>
              </p:cNvSpPr>
              <p:nvPr/>
            </p:nvSpPr>
            <p:spPr bwMode="auto">
              <a:xfrm>
                <a:off x="4016" y="3072"/>
                <a:ext cx="47" cy="320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29716" name="Rectangle 26"/>
              <p:cNvSpPr>
                <a:spLocks noChangeArrowheads="1"/>
              </p:cNvSpPr>
              <p:nvPr/>
            </p:nvSpPr>
            <p:spPr bwMode="auto">
              <a:xfrm rot="-2043387">
                <a:off x="3912" y="2864"/>
                <a:ext cx="55" cy="248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29717" name="Rectangle 27"/>
              <p:cNvSpPr>
                <a:spLocks noChangeArrowheads="1"/>
              </p:cNvSpPr>
              <p:nvPr/>
            </p:nvSpPr>
            <p:spPr bwMode="auto">
              <a:xfrm rot="1930023">
                <a:off x="4096" y="2864"/>
                <a:ext cx="55" cy="248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</p:grpSp>
        <p:grpSp>
          <p:nvGrpSpPr>
            <p:cNvPr id="29711" name="Group 28"/>
            <p:cNvGrpSpPr>
              <a:grpSpLocks/>
            </p:cNvGrpSpPr>
            <p:nvPr/>
          </p:nvGrpSpPr>
          <p:grpSpPr bwMode="auto">
            <a:xfrm rot="-3494277">
              <a:off x="3244" y="3148"/>
              <a:ext cx="192" cy="424"/>
              <a:chOff x="3912" y="2864"/>
              <a:chExt cx="239" cy="528"/>
            </a:xfrm>
          </p:grpSpPr>
          <p:sp>
            <p:nvSpPr>
              <p:cNvPr id="29712" name="Rectangle 29"/>
              <p:cNvSpPr>
                <a:spLocks noChangeArrowheads="1"/>
              </p:cNvSpPr>
              <p:nvPr/>
            </p:nvSpPr>
            <p:spPr bwMode="auto">
              <a:xfrm>
                <a:off x="4016" y="3072"/>
                <a:ext cx="47" cy="320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29713" name="Rectangle 30"/>
              <p:cNvSpPr>
                <a:spLocks noChangeArrowheads="1"/>
              </p:cNvSpPr>
              <p:nvPr/>
            </p:nvSpPr>
            <p:spPr bwMode="auto">
              <a:xfrm rot="-2043387">
                <a:off x="3912" y="2864"/>
                <a:ext cx="55" cy="248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29714" name="Rectangle 31"/>
              <p:cNvSpPr>
                <a:spLocks noChangeArrowheads="1"/>
              </p:cNvSpPr>
              <p:nvPr/>
            </p:nvSpPr>
            <p:spPr bwMode="auto">
              <a:xfrm rot="1930023">
                <a:off x="4096" y="2864"/>
                <a:ext cx="55" cy="248"/>
              </a:xfrm>
              <a:prstGeom prst="rect">
                <a:avLst/>
              </a:prstGeom>
              <a:solidFill>
                <a:srgbClr val="990033"/>
              </a:solidFill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</p:grpSp>
      </p:grpSp>
      <p:grpSp>
        <p:nvGrpSpPr>
          <p:cNvPr id="29700" name="Group 32"/>
          <p:cNvGrpSpPr>
            <a:grpSpLocks/>
          </p:cNvGrpSpPr>
          <p:nvPr/>
        </p:nvGrpSpPr>
        <p:grpSpPr bwMode="auto">
          <a:xfrm>
            <a:off x="1600200" y="1628800"/>
            <a:ext cx="2209800" cy="3505200"/>
            <a:chOff x="1056" y="1488"/>
            <a:chExt cx="1392" cy="2208"/>
          </a:xfrm>
        </p:grpSpPr>
        <p:sp>
          <p:nvSpPr>
            <p:cNvPr id="29703" name="Rectangle 33"/>
            <p:cNvSpPr>
              <a:spLocks noChangeArrowheads="1"/>
            </p:cNvSpPr>
            <p:nvPr/>
          </p:nvSpPr>
          <p:spPr bwMode="auto">
            <a:xfrm>
              <a:off x="1056" y="1488"/>
              <a:ext cx="1392" cy="2208"/>
            </a:xfrm>
            <a:prstGeom prst="rect">
              <a:avLst/>
            </a:prstGeom>
            <a:solidFill>
              <a:srgbClr val="FFFF9B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29704" name="AutoShape 34"/>
            <p:cNvSpPr>
              <a:spLocks noChangeArrowheads="1"/>
            </p:cNvSpPr>
            <p:nvPr/>
          </p:nvSpPr>
          <p:spPr bwMode="auto">
            <a:xfrm rot="2224172">
              <a:off x="1824" y="2592"/>
              <a:ext cx="288" cy="288"/>
            </a:xfrm>
            <a:prstGeom prst="triangle">
              <a:avLst>
                <a:gd name="adj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29705" name="AutoShape 35"/>
            <p:cNvSpPr>
              <a:spLocks noChangeArrowheads="1"/>
            </p:cNvSpPr>
            <p:nvPr/>
          </p:nvSpPr>
          <p:spPr bwMode="auto">
            <a:xfrm rot="3748364">
              <a:off x="1584" y="2304"/>
              <a:ext cx="288" cy="288"/>
            </a:xfrm>
            <a:prstGeom prst="triangle">
              <a:avLst>
                <a:gd name="adj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29706" name="AutoShape 36"/>
            <p:cNvSpPr>
              <a:spLocks noChangeArrowheads="1"/>
            </p:cNvSpPr>
            <p:nvPr/>
          </p:nvSpPr>
          <p:spPr bwMode="auto">
            <a:xfrm rot="6828372">
              <a:off x="1536" y="2880"/>
              <a:ext cx="288" cy="288"/>
            </a:xfrm>
            <a:prstGeom prst="triangle">
              <a:avLst>
                <a:gd name="adj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</p:grpSp>
      <p:sp>
        <p:nvSpPr>
          <p:cNvPr id="29701" name="Text Box 37"/>
          <p:cNvSpPr txBox="1">
            <a:spLocks noChangeArrowheads="1"/>
          </p:cNvSpPr>
          <p:nvPr/>
        </p:nvSpPr>
        <p:spPr bwMode="auto">
          <a:xfrm>
            <a:off x="1809008" y="5229498"/>
            <a:ext cx="1715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αντισώματα</a:t>
            </a:r>
          </a:p>
        </p:txBody>
      </p:sp>
      <p:sp>
        <p:nvSpPr>
          <p:cNvPr id="29702" name="Text Box 38"/>
          <p:cNvSpPr txBox="1">
            <a:spLocks noChangeArrowheads="1"/>
          </p:cNvSpPr>
          <p:nvPr/>
        </p:nvSpPr>
        <p:spPr bwMode="auto">
          <a:xfrm>
            <a:off x="5155406" y="52292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αντί-αντισώματα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Αντισφαιρινικός</a:t>
            </a:r>
            <a:r>
              <a:rPr lang="el-GR" dirty="0"/>
              <a:t> Ορός ή αντί - Αντίσωμα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l-GR" dirty="0" err="1"/>
              <a:t>ντισφαιρινικός</a:t>
            </a:r>
            <a:r>
              <a:rPr lang="el-GR" dirty="0"/>
              <a:t> </a:t>
            </a:r>
            <a:r>
              <a:rPr lang="en-US" dirty="0"/>
              <a:t>O</a:t>
            </a:r>
            <a:r>
              <a:rPr lang="el-GR" dirty="0" err="1" smtClean="0"/>
              <a:t>ρός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Ανάλογα </a:t>
            </a:r>
            <a:r>
              <a:rPr lang="el-GR" sz="2400" dirty="0"/>
              <a:t>με το περιεχόμενο τους διακρίνονται: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/>
              <a:t>Πολυδύναμος </a:t>
            </a:r>
            <a:r>
              <a:rPr lang="el-GR" sz="2400" dirty="0" err="1"/>
              <a:t>αντισφαιρινικός</a:t>
            </a:r>
            <a:r>
              <a:rPr lang="el-GR" sz="2400" dirty="0"/>
              <a:t> </a:t>
            </a:r>
            <a:r>
              <a:rPr lang="el-GR" sz="2400" dirty="0" smtClean="0"/>
              <a:t>ορός.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err="1" smtClean="0"/>
              <a:t>Μονοδύναμος</a:t>
            </a:r>
            <a:r>
              <a:rPr lang="el-GR" sz="2400" dirty="0" smtClean="0"/>
              <a:t> </a:t>
            </a:r>
            <a:r>
              <a:rPr lang="el-GR" sz="2400" dirty="0" err="1"/>
              <a:t>αντισφαιρινικός</a:t>
            </a:r>
            <a:r>
              <a:rPr lang="el-GR" sz="2400" dirty="0"/>
              <a:t> </a:t>
            </a:r>
            <a:r>
              <a:rPr lang="el-GR" sz="2400" dirty="0" smtClean="0"/>
              <a:t>ορός.</a:t>
            </a:r>
          </a:p>
          <a:p>
            <a:pPr marL="400050" lvl="1" indent="0" algn="ctr">
              <a:spcBef>
                <a:spcPts val="6000"/>
              </a:spcBef>
              <a:buNone/>
            </a:pPr>
            <a:r>
              <a:rPr lang="el-GR" sz="2600" b="1" dirty="0" err="1" smtClean="0"/>
              <a:t>Μονοκλωνικά</a:t>
            </a:r>
            <a:r>
              <a:rPr lang="el-GR" sz="2600" b="1" dirty="0" smtClean="0"/>
              <a:t> αντισώματα;</a:t>
            </a:r>
            <a:endParaRPr lang="el-GR" sz="2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Άμεση </a:t>
            </a:r>
            <a:r>
              <a:rPr lang="en-US" dirty="0" smtClean="0"/>
              <a:t>Coombs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b="1" dirty="0"/>
              <a:t>Γιατί </a:t>
            </a:r>
            <a:r>
              <a:rPr lang="el-GR" sz="2600" b="1" dirty="0" smtClean="0"/>
              <a:t>γίνεται;</a:t>
            </a:r>
            <a:endParaRPr lang="el-GR" sz="2600" b="1" dirty="0"/>
          </a:p>
          <a:p>
            <a:pPr marL="355600" indent="0">
              <a:buNone/>
            </a:pPr>
            <a:r>
              <a:rPr lang="el-GR" sz="2600" dirty="0"/>
              <a:t>Να διαπιστώσουμε την ύπαρξη αντισωμάτων ή </a:t>
            </a:r>
            <a:r>
              <a:rPr lang="el-GR" sz="2600" dirty="0" smtClean="0"/>
              <a:t>συμπληρώματος </a:t>
            </a:r>
            <a:r>
              <a:rPr lang="el-GR" sz="2600" dirty="0"/>
              <a:t>ή και τα δύο στα ερυθροκύτταρα </a:t>
            </a:r>
            <a:r>
              <a:rPr lang="el-GR" sz="2600" dirty="0" smtClean="0"/>
              <a:t>του δέκτη.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4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Έμμεση </a:t>
            </a:r>
            <a:r>
              <a:rPr lang="en-US" dirty="0" smtClean="0"/>
              <a:t>Coombs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b="1" dirty="0" smtClean="0"/>
              <a:t>Γιατί γίνεται;</a:t>
            </a:r>
            <a:endParaRPr lang="el-GR" sz="2600" b="1" dirty="0"/>
          </a:p>
          <a:p>
            <a:pPr marL="355600" indent="0">
              <a:buNone/>
            </a:pPr>
            <a:r>
              <a:rPr lang="el-GR" sz="2600" dirty="0"/>
              <a:t>Να διαπιστώσουμε την ύπαρξη αντισωμάτων ή </a:t>
            </a:r>
            <a:r>
              <a:rPr lang="el-GR" sz="2600" dirty="0" smtClean="0"/>
              <a:t>συμπληρώματος </a:t>
            </a:r>
            <a:r>
              <a:rPr lang="el-GR" sz="2600" dirty="0"/>
              <a:t>ή και τα δύο στον ορό του δέκτη </a:t>
            </a:r>
            <a:r>
              <a:rPr lang="el-GR" sz="2600" dirty="0" smtClean="0"/>
              <a:t>ως </a:t>
            </a:r>
            <a:r>
              <a:rPr lang="el-GR" sz="2600" dirty="0"/>
              <a:t>προς τα αντιγόνα που πρόκειται να του </a:t>
            </a:r>
            <a:r>
              <a:rPr lang="el-GR" sz="2600" dirty="0" smtClean="0"/>
              <a:t>χορηγηθούν.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Άμεση </a:t>
            </a:r>
            <a:r>
              <a:rPr lang="en-US" dirty="0"/>
              <a:t>Coombs </a:t>
            </a:r>
            <a:r>
              <a:rPr lang="el-GR" dirty="0" smtClean="0"/>
              <a:t>Θετική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Σε </a:t>
            </a:r>
            <a:r>
              <a:rPr lang="el-GR" sz="2400" dirty="0" err="1"/>
              <a:t>αυτοάνοση</a:t>
            </a:r>
            <a:r>
              <a:rPr lang="el-GR" sz="2400" dirty="0"/>
              <a:t> αιμολυτική αναιμία (</a:t>
            </a:r>
            <a:r>
              <a:rPr lang="el-GR" sz="2400" dirty="0" err="1"/>
              <a:t>αυτοαντισώματα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Αιμολυτική νόσος του </a:t>
            </a:r>
            <a:r>
              <a:rPr lang="el-GR" sz="2400" dirty="0" smtClean="0"/>
              <a:t>νεογνού</a:t>
            </a:r>
          </a:p>
          <a:p>
            <a:pPr marL="442913" indent="0">
              <a:spcBef>
                <a:spcPts val="0"/>
              </a:spcBef>
              <a:buNone/>
            </a:pPr>
            <a:r>
              <a:rPr lang="el-GR" sz="2400" dirty="0" smtClean="0"/>
              <a:t>(ατελή </a:t>
            </a:r>
            <a:r>
              <a:rPr lang="el-GR" sz="2400" dirty="0"/>
              <a:t>αντισώματα της μητέρας που </a:t>
            </a:r>
            <a:r>
              <a:rPr lang="el-GR" sz="2400" dirty="0" smtClean="0"/>
              <a:t>έχουν </a:t>
            </a:r>
            <a:r>
              <a:rPr lang="el-GR" sz="2400" dirty="0"/>
              <a:t>προσκολληθεί </a:t>
            </a:r>
            <a:r>
              <a:rPr lang="el-GR" sz="2400" dirty="0" err="1"/>
              <a:t>in</a:t>
            </a:r>
            <a:r>
              <a:rPr lang="el-GR" sz="2400" dirty="0"/>
              <a:t> </a:t>
            </a:r>
            <a:r>
              <a:rPr lang="el-GR" sz="2400" dirty="0" err="1"/>
              <a:t>vivo</a:t>
            </a:r>
            <a:r>
              <a:rPr lang="el-GR" sz="2400" dirty="0"/>
              <a:t> στα </a:t>
            </a:r>
            <a:r>
              <a:rPr lang="el-GR" sz="2400" dirty="0" err="1"/>
              <a:t>RBCs</a:t>
            </a:r>
            <a:r>
              <a:rPr lang="el-GR" sz="2400" dirty="0"/>
              <a:t> του νεογνού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spcAft>
                <a:spcPts val="3000"/>
              </a:spcAft>
              <a:buFont typeface="+mj-lt"/>
              <a:buAutoNum type="arabicPeriod" startAt="3"/>
            </a:pPr>
            <a:r>
              <a:rPr lang="el-GR" sz="2400" dirty="0"/>
              <a:t>Σε ασύμβατη </a:t>
            </a:r>
            <a:r>
              <a:rPr lang="el-GR" sz="2400" dirty="0" smtClean="0"/>
              <a:t>μετάγγιση.</a:t>
            </a:r>
            <a:endParaRPr lang="el-GR" sz="24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b="1" dirty="0"/>
              <a:t>Προσοχή… σε σπάνιες περιπτώσεις (φάρμακα</a:t>
            </a:r>
            <a:r>
              <a:rPr lang="el-GR" sz="2400" b="1" dirty="0" smtClean="0"/>
              <a:t>).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Έμμεση </a:t>
            </a:r>
            <a:r>
              <a:rPr lang="en-US" dirty="0"/>
              <a:t>Coombs </a:t>
            </a:r>
            <a:r>
              <a:rPr lang="el-GR" dirty="0" smtClean="0"/>
              <a:t>Θετική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Σε </a:t>
            </a:r>
            <a:r>
              <a:rPr lang="el-GR" sz="2400" dirty="0" err="1"/>
              <a:t>αυτοάνοση</a:t>
            </a:r>
            <a:r>
              <a:rPr lang="el-GR" sz="2400" dirty="0"/>
              <a:t> αιμολυτική αναιμία </a:t>
            </a:r>
            <a:r>
              <a:rPr lang="el-GR" sz="2400" dirty="0" smtClean="0"/>
              <a:t>(περίσσεια </a:t>
            </a:r>
            <a:r>
              <a:rPr lang="el-GR" sz="2400" dirty="0"/>
              <a:t>του </a:t>
            </a:r>
            <a:r>
              <a:rPr lang="el-GR" sz="2400" dirty="0" err="1"/>
              <a:t>αυτοαντισώματος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Το άτομο φέρει στον ορό του </a:t>
            </a:r>
            <a:r>
              <a:rPr lang="el-GR" sz="2400" dirty="0" err="1" smtClean="0"/>
              <a:t>αλλοαντίσωμα</a:t>
            </a:r>
            <a:r>
              <a:rPr lang="el-GR" sz="2400" dirty="0" smtClean="0"/>
              <a:t> (αντίσωμα </a:t>
            </a:r>
            <a:r>
              <a:rPr lang="el-GR" sz="2400" dirty="0"/>
              <a:t>έναντι του αντιγόνο που δεν έχει το </a:t>
            </a:r>
            <a:r>
              <a:rPr lang="el-GR" sz="2400" dirty="0" smtClean="0"/>
              <a:t>άτομο) αλλά </a:t>
            </a:r>
            <a:r>
              <a:rPr lang="el-GR" sz="2400" dirty="0"/>
              <a:t>είναι αποτέλεσμα προηγούμενης ευαισθητοποίησης </a:t>
            </a:r>
            <a:r>
              <a:rPr lang="el-GR" sz="2400" dirty="0" smtClean="0"/>
              <a:t>(</a:t>
            </a:r>
            <a:r>
              <a:rPr lang="el-GR" sz="2400" dirty="0"/>
              <a:t>μετάγγιση/</a:t>
            </a:r>
            <a:r>
              <a:rPr lang="el-GR" sz="2400" dirty="0" err="1"/>
              <a:t>κύησ</a:t>
            </a:r>
            <a:r>
              <a:rPr lang="el-GR" sz="2400" dirty="0"/>
              <a:t>η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2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Αντιγόνο και </a:t>
            </a:r>
            <a:r>
              <a:rPr lang="el-GR" dirty="0" smtClean="0"/>
              <a:t>Αντίσωμα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sz="2400" b="1" dirty="0" smtClean="0"/>
              <a:t>Κάθε </a:t>
            </a:r>
            <a:r>
              <a:rPr lang="el-GR" altLang="el-GR" sz="2400" b="1" dirty="0"/>
              <a:t>ουσία που παράγει ανοσολογική απάντηση</a:t>
            </a:r>
          </a:p>
          <a:p>
            <a:pPr lvl="1"/>
            <a:r>
              <a:rPr lang="el-GR" altLang="el-GR" sz="2400" dirty="0"/>
              <a:t>Το ανοσοποιητικό αποτελείται:</a:t>
            </a:r>
          </a:p>
          <a:p>
            <a:pPr lvl="2"/>
            <a:r>
              <a:rPr lang="el-GR" altLang="el-GR" sz="2400" dirty="0"/>
              <a:t>Φαγοκύτταρα (πολυμορφοπύρηνα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 lvl="2"/>
            <a:r>
              <a:rPr lang="el-GR" altLang="el-GR" sz="2400" dirty="0" smtClean="0"/>
              <a:t>Μονοκύτταρα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 lvl="2"/>
            <a:r>
              <a:rPr lang="el-GR" altLang="el-GR" sz="2400" dirty="0"/>
              <a:t>Λεμφοκύτταρα (Β: </a:t>
            </a:r>
            <a:r>
              <a:rPr lang="el-GR" altLang="el-GR" sz="2400" dirty="0" err="1"/>
              <a:t>χυμική</a:t>
            </a:r>
            <a:r>
              <a:rPr lang="el-GR" altLang="el-GR" sz="2400" dirty="0"/>
              <a:t>,  Τ: κυτταρική ανοσία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sz="2400" b="1" dirty="0" smtClean="0"/>
              <a:t>Τα </a:t>
            </a:r>
            <a:r>
              <a:rPr lang="en-US" altLang="el-GR" sz="2400" b="1" dirty="0"/>
              <a:t>Abs (</a:t>
            </a:r>
            <a:r>
              <a:rPr lang="el-GR" altLang="el-GR" sz="2400" b="1" dirty="0" smtClean="0"/>
              <a:t>γ-</a:t>
            </a:r>
            <a:r>
              <a:rPr lang="el-GR" altLang="el-GR" sz="2400" b="1" dirty="0" err="1" smtClean="0"/>
              <a:t>σφαιρίνες</a:t>
            </a:r>
            <a:r>
              <a:rPr lang="el-GR" altLang="el-GR" sz="2400" b="1" dirty="0" smtClean="0"/>
              <a:t>)</a:t>
            </a:r>
            <a:r>
              <a:rPr lang="en-US" altLang="el-GR" sz="2400" b="1" dirty="0" smtClean="0"/>
              <a:t> </a:t>
            </a:r>
            <a:r>
              <a:rPr lang="en-US" altLang="el-GR" sz="2400" b="1" dirty="0" smtClean="0">
                <a:sym typeface="Wingdings" panose="05000000000000000000" pitchFamily="2" charset="2"/>
              </a:rPr>
              <a:t> </a:t>
            </a:r>
            <a:r>
              <a:rPr lang="el-GR" altLang="el-GR" sz="2400" b="1" dirty="0" smtClean="0"/>
              <a:t>πλασματοκύτταρα</a:t>
            </a:r>
            <a:endParaRPr lang="el-GR" altLang="el-GR" sz="2400" b="1" dirty="0"/>
          </a:p>
          <a:p>
            <a:pPr lvl="1"/>
            <a:r>
              <a:rPr lang="el-GR" altLang="el-GR" sz="2400" dirty="0" smtClean="0"/>
              <a:t>Ειδικότητα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 lvl="1"/>
            <a:r>
              <a:rPr lang="el-GR" altLang="el-GR" sz="2400" dirty="0"/>
              <a:t>Ι</a:t>
            </a:r>
            <a:r>
              <a:rPr lang="en-US" altLang="el-GR" sz="2400" dirty="0" err="1"/>
              <a:t>gG</a:t>
            </a:r>
            <a:r>
              <a:rPr lang="en-US" altLang="el-GR" sz="2400" dirty="0"/>
              <a:t>, IgM, IgA, </a:t>
            </a:r>
            <a:r>
              <a:rPr lang="en-US" altLang="el-GR" sz="2400" dirty="0" err="1"/>
              <a:t>IgD</a:t>
            </a:r>
            <a:r>
              <a:rPr lang="en-US" altLang="el-GR" sz="2400" dirty="0"/>
              <a:t>, </a:t>
            </a:r>
            <a:r>
              <a:rPr lang="en-US" altLang="el-GR" sz="2400" dirty="0" err="1" smtClean="0"/>
              <a:t>IgE</a:t>
            </a:r>
            <a:r>
              <a:rPr lang="en-US" altLang="el-GR" sz="2400" dirty="0" smtClean="0"/>
              <a:t>,</a:t>
            </a:r>
            <a:endParaRPr lang="en-US" altLang="el-GR" sz="2400" dirty="0"/>
          </a:p>
          <a:p>
            <a:pPr lvl="1"/>
            <a:r>
              <a:rPr lang="en-US" altLang="el-GR" sz="2400" dirty="0"/>
              <a:t>IgM (</a:t>
            </a:r>
            <a:r>
              <a:rPr lang="el-GR" altLang="el-GR" sz="2400" dirty="0"/>
              <a:t>πρωτογενής ανοσολογική απάντηση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 lvl="1"/>
            <a:r>
              <a:rPr lang="en-US" altLang="el-GR" sz="2400" dirty="0"/>
              <a:t>IgG (</a:t>
            </a:r>
            <a:r>
              <a:rPr lang="el-GR" altLang="el-GR" sz="2400" dirty="0"/>
              <a:t>δευτερογενής ή αναμνηστική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5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Ασυμβατότητα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Έλεγχος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Τεχνικά </a:t>
            </a:r>
            <a:r>
              <a:rPr lang="el-GR" dirty="0"/>
              <a:t>σφάλματα (διαδικασίας/αντιδραστήρια/</a:t>
            </a:r>
            <a:r>
              <a:rPr lang="el-GR" dirty="0" err="1"/>
              <a:t>δείγμ</a:t>
            </a:r>
            <a:r>
              <a:rPr lang="el-GR" dirty="0"/>
              <a:t>α αίματος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Ψευδοσυγκολήσεις</a:t>
            </a:r>
            <a:r>
              <a:rPr lang="el-GR" dirty="0"/>
              <a:t> </a:t>
            </a:r>
            <a:r>
              <a:rPr lang="el-GR" dirty="0" err="1"/>
              <a:t>ερυθροκυττάρων</a:t>
            </a:r>
            <a:r>
              <a:rPr lang="el-GR" dirty="0"/>
              <a:t> (συσσωρεύσεις </a:t>
            </a:r>
            <a:r>
              <a:rPr lang="el-GR" dirty="0" err="1"/>
              <a:t>RBCs</a:t>
            </a:r>
            <a:r>
              <a:rPr lang="el-GR" dirty="0"/>
              <a:t>)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/>
              <a:t>Προσθέτω ίση ποσότητα </a:t>
            </a:r>
            <a:r>
              <a:rPr lang="el-GR" dirty="0" err="1"/>
              <a:t>NaCl</a:t>
            </a:r>
            <a:r>
              <a:rPr lang="el-GR" dirty="0"/>
              <a:t> 0.9</a:t>
            </a:r>
            <a:r>
              <a:rPr lang="el-GR" dirty="0" smtClean="0"/>
              <a:t>%.</a:t>
            </a:r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 err="1"/>
              <a:t>Αυτοσυγκολήσεις</a:t>
            </a:r>
            <a:r>
              <a:rPr lang="el-GR" dirty="0"/>
              <a:t> (λόγω </a:t>
            </a:r>
            <a:r>
              <a:rPr lang="el-GR" dirty="0" err="1"/>
              <a:t>ψυχρο</a:t>
            </a:r>
            <a:r>
              <a:rPr lang="el-GR" dirty="0"/>
              <a:t>- ή </a:t>
            </a:r>
            <a:r>
              <a:rPr lang="el-GR" dirty="0" err="1"/>
              <a:t>θερμο</a:t>
            </a:r>
            <a:r>
              <a:rPr lang="el-GR" dirty="0"/>
              <a:t>-</a:t>
            </a:r>
            <a:r>
              <a:rPr lang="el-GR" dirty="0" err="1"/>
              <a:t>συγκολλητινών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 err="1"/>
              <a:t>Αλλοαντισώματα</a:t>
            </a:r>
            <a:r>
              <a:rPr lang="el-GR" dirty="0"/>
              <a:t> στον ορό του δέκτη (προηγούμενη μετάγγιση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Παρουσία ταυτόχρονα αυτό- και </a:t>
            </a:r>
            <a:r>
              <a:rPr lang="el-GR" dirty="0" err="1"/>
              <a:t>αλλό</a:t>
            </a:r>
            <a:r>
              <a:rPr lang="el-GR" dirty="0"/>
              <a:t>- </a:t>
            </a:r>
            <a:r>
              <a:rPr lang="el-GR" dirty="0" smtClean="0"/>
              <a:t>αντισωμάτων.</a:t>
            </a:r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Λήψη φαρμάκων (</a:t>
            </a:r>
            <a:r>
              <a:rPr lang="el-GR" dirty="0" err="1"/>
              <a:t>κεφαλοσπορίνη</a:t>
            </a:r>
            <a:r>
              <a:rPr lang="el-GR" dirty="0"/>
              <a:t>, </a:t>
            </a:r>
            <a:r>
              <a:rPr lang="el-GR" dirty="0" err="1"/>
              <a:t>πενικκιλλίνη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Θετική άμεση </a:t>
            </a:r>
            <a:r>
              <a:rPr lang="el-GR" dirty="0" err="1"/>
              <a:t>Coombs</a:t>
            </a:r>
            <a:r>
              <a:rPr lang="el-GR" dirty="0"/>
              <a:t> (1:1000 αιμοδότες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3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Δοκιμασία  Άμεσης </a:t>
            </a:r>
            <a:r>
              <a:rPr lang="en-US" dirty="0" smtClean="0"/>
              <a:t>Coombs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l-GR" sz="2400" b="1" dirty="0"/>
              <a:t>Άρχη μεθόδου: </a:t>
            </a:r>
            <a:r>
              <a:rPr lang="el-GR" sz="2400" dirty="0"/>
              <a:t>ανιχνεύει ατελή αντισώματα (</a:t>
            </a:r>
            <a:r>
              <a:rPr lang="el-GR" sz="2400" dirty="0" err="1"/>
              <a:t>IgGs</a:t>
            </a:r>
            <a:r>
              <a:rPr lang="el-GR" sz="2400" dirty="0"/>
              <a:t>) </a:t>
            </a:r>
            <a:r>
              <a:rPr lang="el-GR" sz="2400" dirty="0" smtClean="0"/>
              <a:t>που </a:t>
            </a:r>
            <a:r>
              <a:rPr lang="el-GR" sz="2400" dirty="0" err="1" smtClean="0"/>
              <a:t>προσροφούνται</a:t>
            </a:r>
            <a:r>
              <a:rPr lang="el-GR" sz="2400" dirty="0" smtClean="0"/>
              <a:t> </a:t>
            </a:r>
            <a:r>
              <a:rPr lang="el-GR" sz="2400" dirty="0"/>
              <a:t>στην επιφάνεια των </a:t>
            </a:r>
            <a:r>
              <a:rPr lang="el-GR" sz="2400" dirty="0" err="1"/>
              <a:t>ερυθροκυττάρων</a:t>
            </a:r>
            <a:r>
              <a:rPr lang="el-GR" sz="2400" dirty="0"/>
              <a:t> </a:t>
            </a:r>
            <a:r>
              <a:rPr lang="el-GR" sz="2400" dirty="0" smtClean="0"/>
              <a:t>χωρίς </a:t>
            </a:r>
            <a:r>
              <a:rPr lang="el-GR" sz="2400" dirty="0"/>
              <a:t>να προκαλούν συγκόλληση τους. Η </a:t>
            </a:r>
            <a:r>
              <a:rPr lang="el-GR" sz="2400" dirty="0" smtClean="0"/>
              <a:t>συγκόλληση επιτυγχάνεται </a:t>
            </a:r>
            <a:r>
              <a:rPr lang="el-GR" sz="2400" dirty="0"/>
              <a:t>με την βοήθεια ειδικού </a:t>
            </a:r>
            <a:r>
              <a:rPr lang="el-GR" sz="2400" dirty="0" err="1"/>
              <a:t>αντιορού</a:t>
            </a:r>
            <a:r>
              <a:rPr lang="el-GR" sz="2400" dirty="0"/>
              <a:t> που </a:t>
            </a:r>
            <a:r>
              <a:rPr lang="el-GR" sz="2400" dirty="0" smtClean="0"/>
              <a:t>περιέχει </a:t>
            </a:r>
            <a:r>
              <a:rPr lang="el-GR" sz="2400" dirty="0"/>
              <a:t>αντί- </a:t>
            </a:r>
            <a:r>
              <a:rPr lang="el-GR" sz="2400" dirty="0" err="1"/>
              <a:t>IgG</a:t>
            </a:r>
            <a:r>
              <a:rPr lang="el-GR" sz="2400" dirty="0"/>
              <a:t> </a:t>
            </a:r>
            <a:r>
              <a:rPr lang="el-GR" sz="2400" dirty="0" err="1"/>
              <a:t>ανοσοσφαιρίνες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Υλικά και </a:t>
            </a:r>
            <a:r>
              <a:rPr lang="el-GR" dirty="0" smtClean="0"/>
              <a:t>Μέθοδος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/>
              <a:t>Άμεσης </a:t>
            </a:r>
            <a:r>
              <a:rPr lang="en-US" sz="3000" b="0" dirty="0"/>
              <a:t>Coombs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/>
              <a:t>Ερυθροκύτταρα </a:t>
            </a:r>
            <a:r>
              <a:rPr lang="el-GR" sz="2400" dirty="0" smtClean="0"/>
              <a:t>ασθενούς.</a:t>
            </a:r>
            <a:endParaRPr lang="el-GR" sz="2400" dirty="0"/>
          </a:p>
          <a:p>
            <a:r>
              <a:rPr lang="el-GR" sz="2400" dirty="0"/>
              <a:t>Σωληνάρια </a:t>
            </a:r>
            <a:r>
              <a:rPr lang="el-GR" sz="2400" dirty="0" err="1" smtClean="0"/>
              <a:t>αιμολύσεως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Ισότονο διάλυμα </a:t>
            </a:r>
            <a:r>
              <a:rPr lang="el-GR" sz="2400" dirty="0" err="1"/>
              <a:t>NaCl</a:t>
            </a:r>
            <a:r>
              <a:rPr lang="el-GR" sz="2400" dirty="0"/>
              <a:t> 0.9</a:t>
            </a:r>
            <a:r>
              <a:rPr lang="el-GR" sz="2400" dirty="0" smtClean="0"/>
              <a:t>%.</a:t>
            </a:r>
            <a:endParaRPr lang="el-GR" sz="2400" dirty="0"/>
          </a:p>
          <a:p>
            <a:r>
              <a:rPr lang="el-GR" sz="2400" dirty="0"/>
              <a:t>Πολυδύναμος </a:t>
            </a:r>
            <a:r>
              <a:rPr lang="el-GR" sz="2400" dirty="0" err="1"/>
              <a:t>αντισφαιρινικός</a:t>
            </a:r>
            <a:r>
              <a:rPr lang="el-GR" sz="2400" dirty="0"/>
              <a:t> </a:t>
            </a:r>
            <a:r>
              <a:rPr lang="el-GR" sz="2400" dirty="0" smtClean="0"/>
              <a:t>ορός.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6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/>
          </a:bodyPr>
          <a:lstStyle/>
          <a:p>
            <a:r>
              <a:rPr lang="el-GR" dirty="0"/>
              <a:t>Πειραματική </a:t>
            </a:r>
            <a:r>
              <a:rPr lang="el-GR" dirty="0" smtClean="0"/>
              <a:t>Διαδικασία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/>
              <a:t>Άμεσης </a:t>
            </a:r>
            <a:r>
              <a:rPr lang="en-US" sz="3000" b="0" dirty="0"/>
              <a:t>Coombs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sz="2400" dirty="0"/>
              <a:t>3-5 φορές πλύσιμο των </a:t>
            </a:r>
            <a:r>
              <a:rPr lang="el-GR" sz="2400" dirty="0" err="1"/>
              <a:t>RBCs</a:t>
            </a:r>
            <a:r>
              <a:rPr lang="el-GR" sz="2400" dirty="0"/>
              <a:t> του </a:t>
            </a:r>
            <a:r>
              <a:rPr lang="el-GR" sz="2400" dirty="0" smtClean="0"/>
              <a:t>ασθενούς.</a:t>
            </a:r>
            <a:endParaRPr lang="el-GR" sz="2400" dirty="0"/>
          </a:p>
          <a:p>
            <a:r>
              <a:rPr lang="el-GR" sz="2400" dirty="0"/>
              <a:t>1 σταγόνα εναιωρήματος </a:t>
            </a:r>
            <a:r>
              <a:rPr lang="el-GR" sz="2400" dirty="0" err="1"/>
              <a:t>RBCs</a:t>
            </a:r>
            <a:r>
              <a:rPr lang="el-GR" sz="2400" dirty="0"/>
              <a:t> (3-5</a:t>
            </a:r>
            <a:r>
              <a:rPr lang="el-GR" sz="2400" dirty="0" smtClean="0"/>
              <a:t>%).</a:t>
            </a:r>
            <a:endParaRPr lang="el-GR" sz="2400" dirty="0"/>
          </a:p>
          <a:p>
            <a:r>
              <a:rPr lang="el-GR" sz="2400" dirty="0"/>
              <a:t>1 Σταγόνα πολυδύναμου </a:t>
            </a:r>
            <a:r>
              <a:rPr lang="el-GR" sz="2400" dirty="0" err="1"/>
              <a:t>αντισφαιρινικού</a:t>
            </a:r>
            <a:r>
              <a:rPr lang="el-GR" sz="2400" dirty="0"/>
              <a:t> </a:t>
            </a:r>
            <a:r>
              <a:rPr lang="el-GR" sz="2400" dirty="0" smtClean="0"/>
              <a:t>ορού.</a:t>
            </a:r>
            <a:endParaRPr lang="el-GR" sz="2400" dirty="0"/>
          </a:p>
          <a:p>
            <a:r>
              <a:rPr lang="el-GR" sz="2400" dirty="0" err="1"/>
              <a:t>Φυγοκέντρηση</a:t>
            </a:r>
            <a:r>
              <a:rPr lang="el-GR" sz="2400" dirty="0"/>
              <a:t> 1000 στρ. για 1 </a:t>
            </a:r>
            <a:r>
              <a:rPr lang="el-GR" sz="2400" dirty="0" smtClean="0"/>
              <a:t>λεπτό.</a:t>
            </a:r>
            <a:endParaRPr lang="el-GR" sz="2400" dirty="0"/>
          </a:p>
          <a:p>
            <a:r>
              <a:rPr lang="el-GR" sz="2400" dirty="0" smtClean="0"/>
              <a:t>Συγκόλληση;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 θετική αντίδραση τότε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 err="1"/>
              <a:t>Μονοδύναμοι</a:t>
            </a:r>
            <a:r>
              <a:rPr lang="el-GR" altLang="el-GR" sz="2400" b="1" dirty="0"/>
              <a:t> </a:t>
            </a:r>
            <a:r>
              <a:rPr lang="el-GR" altLang="el-GR" sz="2400" b="1" dirty="0" err="1"/>
              <a:t>αντισφαιρινικοί</a:t>
            </a:r>
            <a:r>
              <a:rPr lang="el-GR" altLang="el-GR" sz="2400" b="1" dirty="0"/>
              <a:t> οροί:</a:t>
            </a:r>
          </a:p>
          <a:p>
            <a:pPr lvl="1"/>
            <a:r>
              <a:rPr lang="en-US" altLang="el-GR" sz="2400" b="1" dirty="0" smtClean="0"/>
              <a:t>IgG</a:t>
            </a:r>
            <a:r>
              <a:rPr lang="en-US" altLang="el-GR" sz="2400" b="1" dirty="0"/>
              <a:t>, </a:t>
            </a:r>
            <a:endParaRPr lang="el-GR" altLang="el-GR" sz="2400" b="1" dirty="0"/>
          </a:p>
          <a:p>
            <a:pPr lvl="1"/>
            <a:r>
              <a:rPr lang="en-US" altLang="el-GR" sz="2400" b="1" dirty="0" smtClean="0"/>
              <a:t>IgA</a:t>
            </a:r>
            <a:r>
              <a:rPr lang="en-US" altLang="el-GR" sz="2400" b="1" dirty="0"/>
              <a:t>, </a:t>
            </a:r>
            <a:endParaRPr lang="el-GR" altLang="el-GR" sz="2400" b="1" dirty="0"/>
          </a:p>
          <a:p>
            <a:pPr lvl="1"/>
            <a:r>
              <a:rPr lang="en-US" altLang="el-GR" sz="2400" b="1" dirty="0" smtClean="0"/>
              <a:t>IgM</a:t>
            </a:r>
            <a:r>
              <a:rPr lang="en-US" altLang="el-GR" sz="2400" b="1" dirty="0"/>
              <a:t>, </a:t>
            </a:r>
            <a:endParaRPr lang="el-GR" altLang="el-GR" sz="2400" b="1" dirty="0"/>
          </a:p>
          <a:p>
            <a:pPr lvl="1"/>
            <a:r>
              <a:rPr lang="en-US" altLang="el-GR" sz="2400" b="1" dirty="0" smtClean="0"/>
              <a:t>C</a:t>
            </a:r>
            <a:r>
              <a:rPr lang="en-US" altLang="el-GR" sz="2400" b="1" baseline="-25000" dirty="0" smtClean="0"/>
              <a:t>3</a:t>
            </a:r>
            <a:r>
              <a:rPr lang="en-US" altLang="el-GR" sz="2400" b="1" dirty="0"/>
              <a:t>, </a:t>
            </a:r>
            <a:endParaRPr lang="el-GR" altLang="el-GR" sz="2400" b="1" dirty="0"/>
          </a:p>
          <a:p>
            <a:pPr lvl="1"/>
            <a:r>
              <a:rPr lang="en-US" altLang="el-GR" sz="2400" b="1" dirty="0" smtClean="0"/>
              <a:t>C</a:t>
            </a:r>
            <a:r>
              <a:rPr lang="en-US" altLang="el-GR" sz="2400" b="1" baseline="-25000" dirty="0" smtClean="0"/>
              <a:t>4</a:t>
            </a:r>
            <a:r>
              <a:rPr lang="el-GR" altLang="el-GR" sz="2400" b="1" dirty="0" smtClean="0"/>
              <a:t>.</a:t>
            </a:r>
            <a:endParaRPr lang="el-GR" alt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9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ombs"/>
          <p:cNvPicPr>
            <a:picLocks noChangeAspect="1" noChangeArrowheads="1"/>
          </p:cNvPicPr>
          <p:nvPr/>
        </p:nvPicPr>
        <p:blipFill>
          <a:blip r:embed="rId2" cstate="print"/>
          <a:srcRect b="49925"/>
          <a:stretch>
            <a:fillRect/>
          </a:stretch>
        </p:blipFill>
        <p:spPr bwMode="auto">
          <a:xfrm>
            <a:off x="467544" y="980728"/>
            <a:ext cx="8219256" cy="5526068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Άμεση </a:t>
            </a:r>
            <a:r>
              <a:rPr lang="en-US" dirty="0"/>
              <a:t>Coombs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603409" y="6536377"/>
            <a:ext cx="793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Coombs test </a:t>
            </a:r>
            <a:r>
              <a:rPr lang="en-US" sz="1200" dirty="0" smtClean="0">
                <a:latin typeface="+mn-lt"/>
                <a:hlinkClick r:id="rId3"/>
              </a:rPr>
              <a:t>schematic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. Rad"/>
              </a:rPr>
              <a:t>A. Rad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7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Δοκιμασία  Έμμεσης </a:t>
            </a:r>
            <a:r>
              <a:rPr lang="en-US" dirty="0" smtClean="0"/>
              <a:t>Coombs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Άρχη μεθόδου: </a:t>
            </a:r>
            <a:r>
              <a:rPr lang="el-GR" dirty="0"/>
              <a:t>τα ατελή αντισώματα (</a:t>
            </a:r>
            <a:r>
              <a:rPr lang="el-GR" dirty="0" err="1"/>
              <a:t>IgGs</a:t>
            </a:r>
            <a:r>
              <a:rPr lang="el-GR" dirty="0"/>
              <a:t>) τα </a:t>
            </a:r>
            <a:r>
              <a:rPr lang="en-US" dirty="0" smtClean="0"/>
              <a:t>o</a:t>
            </a:r>
            <a:r>
              <a:rPr lang="el-GR" dirty="0" smtClean="0"/>
              <a:t>ποία </a:t>
            </a:r>
            <a:r>
              <a:rPr lang="el-GR" dirty="0"/>
              <a:t>αποτελούν προϊόν άνοσης </a:t>
            </a:r>
            <a:r>
              <a:rPr lang="el-GR" dirty="0" smtClean="0"/>
              <a:t>αντίδρασης,</a:t>
            </a:r>
            <a:r>
              <a:rPr lang="en-US" dirty="0" smtClean="0"/>
              <a:t> </a:t>
            </a:r>
            <a:r>
              <a:rPr lang="el-GR" dirty="0" smtClean="0"/>
              <a:t>κυκλοφορούν </a:t>
            </a:r>
            <a:r>
              <a:rPr lang="el-GR" dirty="0"/>
              <a:t>στον ορό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Χρησιμοποιείται </a:t>
            </a:r>
            <a:r>
              <a:rPr lang="el-GR" dirty="0" err="1"/>
              <a:t>αντισφαιρινικός</a:t>
            </a:r>
            <a:r>
              <a:rPr lang="el-GR" dirty="0"/>
              <a:t> ορός για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ανίχνευση </a:t>
            </a:r>
            <a:r>
              <a:rPr lang="el-GR" dirty="0"/>
              <a:t>των αντισωμάτων αυτών.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/>
          </a:bodyPr>
          <a:lstStyle/>
          <a:p>
            <a:r>
              <a:rPr lang="el-GR" dirty="0"/>
              <a:t>Υλικά και </a:t>
            </a:r>
            <a:r>
              <a:rPr lang="el-GR" dirty="0" smtClean="0"/>
              <a:t>Μέθοδος</a:t>
            </a:r>
            <a:r>
              <a:rPr lang="el-GR" sz="3000" b="0" dirty="0"/>
              <a:t/>
            </a:r>
            <a:br>
              <a:rPr lang="el-GR" sz="3000" b="0" dirty="0"/>
            </a:br>
            <a:r>
              <a:rPr lang="el-GR" sz="3000" b="0" dirty="0"/>
              <a:t>Έμμεσης </a:t>
            </a:r>
            <a:r>
              <a:rPr lang="en-US" sz="3000" b="0" dirty="0"/>
              <a:t>Coombs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/>
              <a:t>Ορός εξεταζόμενου </a:t>
            </a:r>
            <a:r>
              <a:rPr lang="el-GR" sz="2400" dirty="0" smtClean="0"/>
              <a:t>ατόμου.</a:t>
            </a:r>
            <a:endParaRPr lang="el-GR" sz="2400" dirty="0"/>
          </a:p>
          <a:p>
            <a:r>
              <a:rPr lang="el-GR" sz="2400" dirty="0"/>
              <a:t>Δύο σωληνάρια </a:t>
            </a:r>
            <a:r>
              <a:rPr lang="el-GR" sz="2400" dirty="0" err="1" smtClean="0"/>
              <a:t>αιμολύσεως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Ισότονο διάλυμα </a:t>
            </a:r>
            <a:r>
              <a:rPr lang="el-GR" sz="2400" dirty="0" err="1"/>
              <a:t>NaCl</a:t>
            </a:r>
            <a:r>
              <a:rPr lang="el-GR" sz="2400" dirty="0"/>
              <a:t> 0.9</a:t>
            </a:r>
            <a:r>
              <a:rPr lang="el-GR" sz="2400" dirty="0" smtClean="0"/>
              <a:t>%.</a:t>
            </a:r>
            <a:endParaRPr lang="el-GR" sz="2400" dirty="0"/>
          </a:p>
          <a:p>
            <a:r>
              <a:rPr lang="el-GR" sz="2400" dirty="0"/>
              <a:t>Διάλυμα βόειου </a:t>
            </a:r>
            <a:r>
              <a:rPr lang="el-GR" sz="2400" dirty="0" err="1"/>
              <a:t>λευκωματίνης</a:t>
            </a:r>
            <a:r>
              <a:rPr lang="el-GR" sz="2400" dirty="0"/>
              <a:t> 22% ή 30</a:t>
            </a:r>
            <a:r>
              <a:rPr lang="el-GR" sz="2400" dirty="0" smtClean="0"/>
              <a:t>%.</a:t>
            </a:r>
            <a:endParaRPr lang="el-GR" sz="2400" dirty="0"/>
          </a:p>
          <a:p>
            <a:r>
              <a:rPr lang="el-GR" sz="2400" dirty="0"/>
              <a:t>Εναιώρημα </a:t>
            </a:r>
            <a:r>
              <a:rPr lang="el-GR" sz="2400" dirty="0" err="1"/>
              <a:t>ερυθροκυττάρων</a:t>
            </a:r>
            <a:r>
              <a:rPr lang="el-GR" sz="2400" dirty="0"/>
              <a:t> ομάδας Ο</a:t>
            </a:r>
          </a:p>
          <a:p>
            <a:pPr marL="355600" indent="0">
              <a:spcBef>
                <a:spcPts val="200"/>
              </a:spcBef>
              <a:buNone/>
            </a:pPr>
            <a:r>
              <a:rPr lang="el-GR" sz="2400" dirty="0"/>
              <a:t>(τουλάχιστον από 3 ξεχωριστούς δότες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Πολυδύναμος </a:t>
            </a:r>
            <a:r>
              <a:rPr lang="el-GR" sz="2400" dirty="0" err="1"/>
              <a:t>αντισφαιρινικός</a:t>
            </a:r>
            <a:r>
              <a:rPr lang="el-GR" sz="2400" dirty="0"/>
              <a:t> </a:t>
            </a:r>
            <a:r>
              <a:rPr lang="el-GR" sz="2400" dirty="0" smtClean="0"/>
              <a:t>ορός.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2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Δοκιμασία  έμμεσης </a:t>
            </a:r>
            <a:r>
              <a:rPr lang="en-US" dirty="0"/>
              <a:t>Coombs</a:t>
            </a:r>
            <a:br>
              <a:rPr lang="en-US" dirty="0"/>
            </a:b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2 σταγόνες </a:t>
            </a:r>
            <a:r>
              <a:rPr lang="el-GR" dirty="0" smtClean="0"/>
              <a:t>ορού.</a:t>
            </a:r>
            <a:endParaRPr lang="el-GR" dirty="0"/>
          </a:p>
          <a:p>
            <a:r>
              <a:rPr lang="el-GR" dirty="0"/>
              <a:t>1 σταγόνα εναιωρήματος </a:t>
            </a:r>
            <a:r>
              <a:rPr lang="el-GR" dirty="0" err="1"/>
              <a:t>RBCs</a:t>
            </a:r>
            <a:r>
              <a:rPr lang="el-GR" dirty="0"/>
              <a:t> σε </a:t>
            </a:r>
            <a:r>
              <a:rPr lang="el-GR" dirty="0" err="1"/>
              <a:t>NaCl</a:t>
            </a:r>
            <a:r>
              <a:rPr lang="el-GR" dirty="0"/>
              <a:t> 0.9% (2%-5%)</a:t>
            </a:r>
          </a:p>
          <a:p>
            <a:pPr marL="355600" indent="0">
              <a:spcBef>
                <a:spcPts val="200"/>
              </a:spcBef>
              <a:buNone/>
            </a:pPr>
            <a:r>
              <a:rPr lang="el-GR" dirty="0"/>
              <a:t>(ομάδας Ο με πλήρη φαινότυπο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Ανάμειξη.</a:t>
            </a:r>
            <a:endParaRPr lang="el-GR" dirty="0"/>
          </a:p>
          <a:p>
            <a:r>
              <a:rPr lang="el-GR" dirty="0"/>
              <a:t>3 σταγόνες </a:t>
            </a:r>
            <a:r>
              <a:rPr lang="el-GR" dirty="0" err="1"/>
              <a:t>λευκωματίνης</a:t>
            </a:r>
            <a:r>
              <a:rPr lang="el-GR" dirty="0"/>
              <a:t> 22-30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/>
              <a:t>Παραμονή 15 λεπτά σε θερμοκρασία </a:t>
            </a:r>
            <a:r>
              <a:rPr lang="el-GR" dirty="0" smtClean="0"/>
              <a:t>δωματίου.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1000 στροφές για 1 </a:t>
            </a:r>
            <a:r>
              <a:rPr lang="el-GR" dirty="0" smtClean="0"/>
              <a:t>λεπτό.</a:t>
            </a:r>
            <a:endParaRPr lang="el-GR" dirty="0"/>
          </a:p>
          <a:p>
            <a:r>
              <a:rPr lang="el-GR" dirty="0"/>
              <a:t>Μακροσκοπική ανάγνωση για συγκόλληση ή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4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5328592"/>
          </a:xfrm>
        </p:spPr>
        <p:txBody>
          <a:bodyPr>
            <a:normAutofit/>
          </a:bodyPr>
          <a:lstStyle/>
          <a:p>
            <a:r>
              <a:rPr lang="el-GR" dirty="0"/>
              <a:t>2 σταγόνες </a:t>
            </a:r>
            <a:r>
              <a:rPr lang="el-GR" dirty="0" smtClean="0"/>
              <a:t>ορού.</a:t>
            </a:r>
            <a:endParaRPr lang="el-GR" dirty="0"/>
          </a:p>
          <a:p>
            <a:r>
              <a:rPr lang="el-GR" dirty="0"/>
              <a:t>1 σταγόνα εναιωρήματος </a:t>
            </a:r>
            <a:r>
              <a:rPr lang="el-GR" dirty="0" err="1"/>
              <a:t>RBCs</a:t>
            </a:r>
            <a:r>
              <a:rPr lang="el-GR" dirty="0"/>
              <a:t> σε </a:t>
            </a:r>
            <a:r>
              <a:rPr lang="el-GR" dirty="0" err="1"/>
              <a:t>NaCl</a:t>
            </a:r>
            <a:r>
              <a:rPr lang="el-GR" dirty="0"/>
              <a:t> 0.9% (2%-5%)</a:t>
            </a:r>
          </a:p>
          <a:p>
            <a:pPr marL="355600" indent="0">
              <a:spcBef>
                <a:spcPts val="200"/>
              </a:spcBef>
              <a:buNone/>
            </a:pPr>
            <a:r>
              <a:rPr lang="el-GR" dirty="0"/>
              <a:t>(ομάδας Ο με πλήρη φαινότυπο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3 σταγόνες </a:t>
            </a:r>
            <a:r>
              <a:rPr lang="el-GR" dirty="0" err="1"/>
              <a:t>λευκωματίνης</a:t>
            </a:r>
            <a:r>
              <a:rPr lang="el-GR" dirty="0"/>
              <a:t> ή </a:t>
            </a:r>
            <a:r>
              <a:rPr lang="el-GR" dirty="0" err="1"/>
              <a:t>αλβουμίνης</a:t>
            </a:r>
            <a:r>
              <a:rPr lang="el-GR" dirty="0"/>
              <a:t> 22%-30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 smtClean="0"/>
              <a:t>Ανάμειξη.</a:t>
            </a:r>
            <a:endParaRPr lang="el-GR" dirty="0"/>
          </a:p>
          <a:p>
            <a:r>
              <a:rPr lang="el-GR" dirty="0"/>
              <a:t>Παραμονή 30 λεπτά σε θερμοκρασία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1000 στροφές για 1 </a:t>
            </a:r>
            <a:r>
              <a:rPr lang="el-GR" dirty="0" smtClean="0"/>
              <a:t>λεπτό.</a:t>
            </a:r>
            <a:endParaRPr lang="el-GR" dirty="0"/>
          </a:p>
          <a:p>
            <a:r>
              <a:rPr lang="el-GR" dirty="0" smtClean="0"/>
              <a:t>Ανακίνηση.</a:t>
            </a:r>
            <a:endParaRPr lang="el-GR" dirty="0"/>
          </a:p>
          <a:p>
            <a:r>
              <a:rPr lang="el-GR" dirty="0"/>
              <a:t>Μακροσκοπική ανάγνωση για συγκόλληση ή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Μικροσκοπική </a:t>
            </a:r>
            <a:r>
              <a:rPr lang="el-GR" dirty="0" smtClean="0"/>
              <a:t>ανάλυση.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Δοκιμασία  έμμεσης </a:t>
            </a:r>
            <a:r>
              <a:rPr lang="en-US" dirty="0"/>
              <a:t>Coombs</a:t>
            </a:r>
            <a:br>
              <a:rPr lang="en-US" dirty="0"/>
            </a:br>
            <a:r>
              <a:rPr lang="el-GR" dirty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78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Αντιγόνο και Αντίσωμα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600" dirty="0" smtClean="0"/>
              <a:t>IgM </a:t>
            </a:r>
            <a:r>
              <a:rPr lang="el-GR" sz="2600" dirty="0"/>
              <a:t>πενταμερής </a:t>
            </a:r>
            <a:r>
              <a:rPr lang="el-GR" sz="2600" dirty="0" smtClean="0"/>
              <a:t>δομή</a:t>
            </a:r>
            <a:r>
              <a:rPr lang="en-US" sz="2600" dirty="0" smtClean="0"/>
              <a:t>.</a:t>
            </a:r>
            <a:endParaRPr lang="el-GR" sz="2600" dirty="0"/>
          </a:p>
          <a:p>
            <a:pPr>
              <a:spcBef>
                <a:spcPts val="3000"/>
              </a:spcBef>
            </a:pPr>
            <a:r>
              <a:rPr lang="el-GR" sz="2600" dirty="0" err="1"/>
              <a:t>IgG</a:t>
            </a:r>
            <a:r>
              <a:rPr lang="el-GR" sz="2600" dirty="0"/>
              <a:t> μονομερής </a:t>
            </a:r>
            <a:r>
              <a:rPr lang="el-GR" sz="2600" dirty="0" smtClean="0"/>
              <a:t>δομή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7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/>
              <a:t>Επί αρνητικού αποτελέσματος της 2ης φάσης </a:t>
            </a:r>
            <a:r>
              <a:rPr lang="el-GR" sz="2400" dirty="0" smtClean="0"/>
              <a:t>τότε συνεχίζεται  </a:t>
            </a:r>
            <a:r>
              <a:rPr lang="el-GR" sz="2400" dirty="0"/>
              <a:t>ο έλεγχος με την </a:t>
            </a:r>
            <a:r>
              <a:rPr lang="el-GR" sz="2400" dirty="0" smtClean="0"/>
              <a:t>προσθήκη </a:t>
            </a:r>
            <a:r>
              <a:rPr lang="el-GR" sz="2400" dirty="0" err="1" smtClean="0"/>
              <a:t>αντισφαιρινικού</a:t>
            </a:r>
            <a:r>
              <a:rPr lang="el-GR" sz="2400" dirty="0" smtClean="0"/>
              <a:t> ορού.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Γιατί </a:t>
            </a:r>
            <a:r>
              <a:rPr lang="el-GR" sz="2400" b="1" dirty="0" smtClean="0"/>
              <a:t>γίνεται;</a:t>
            </a:r>
            <a:endParaRPr lang="el-GR" sz="2400" b="1" dirty="0"/>
          </a:p>
          <a:p>
            <a:r>
              <a:rPr lang="el-GR" sz="2400" dirty="0"/>
              <a:t>Επί αρνητικού αποτελέσματος της 2ης φάσης είναι </a:t>
            </a:r>
            <a:r>
              <a:rPr lang="el-GR" sz="2400" dirty="0" smtClean="0"/>
              <a:t>πιθανόν το </a:t>
            </a:r>
            <a:r>
              <a:rPr lang="el-GR" sz="2400" dirty="0"/>
              <a:t>αντίσωμα να έχει προσκολληθεί στα ερυθροκύτταρα </a:t>
            </a:r>
            <a:r>
              <a:rPr lang="el-GR" sz="2400" dirty="0" smtClean="0"/>
              <a:t>δίχως να </a:t>
            </a:r>
            <a:r>
              <a:rPr lang="el-GR" sz="2400" dirty="0"/>
              <a:t>προκαλέσει συγκόλληση ή </a:t>
            </a:r>
            <a:r>
              <a:rPr lang="el-GR" sz="2400" dirty="0" err="1"/>
              <a:t>αιμόλυση</a:t>
            </a:r>
            <a:r>
              <a:rPr lang="el-GR" sz="2400" dirty="0"/>
              <a:t> γιατί είναι </a:t>
            </a:r>
            <a:r>
              <a:rPr lang="el-GR" sz="2400" dirty="0" smtClean="0"/>
              <a:t>ατελές.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Δοκιμασία  έμμεσης </a:t>
            </a:r>
            <a:r>
              <a:rPr lang="en-US" dirty="0"/>
              <a:t>Coombs</a:t>
            </a:r>
            <a:br>
              <a:rPr lang="en-US" dirty="0"/>
            </a:b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46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810281" y="1981200"/>
            <a:ext cx="5707588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Εάν η δοκιμασία αποβεί θετική τότε: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συνεχίζεται ο έλεγχος για την ταυτοποίηση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 των αντισωμάτων 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082241" y="3886200"/>
            <a:ext cx="297793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400" b="1">
                <a:latin typeface="+mn-lt"/>
              </a:rPr>
              <a:t>Panel 11 </a:t>
            </a:r>
            <a:r>
              <a:rPr lang="el-GR" altLang="el-GR" sz="2400" b="1">
                <a:latin typeface="+mn-lt"/>
              </a:rPr>
              <a:t>σωληνάριων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Δοκιμασία  έμμεσης </a:t>
            </a:r>
            <a:r>
              <a:rPr lang="en-US" dirty="0"/>
              <a:t>Coombs</a:t>
            </a:r>
            <a:br>
              <a:rPr lang="en-US" dirty="0"/>
            </a:br>
            <a:r>
              <a:rPr lang="el-GR" sz="3000" b="0" dirty="0" smtClean="0"/>
              <a:t>Συμπεράσματα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7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oombs"/>
          <p:cNvPicPr>
            <a:picLocks noChangeAspect="1" noChangeArrowheads="1"/>
          </p:cNvPicPr>
          <p:nvPr/>
        </p:nvPicPr>
        <p:blipFill rotWithShape="1">
          <a:blip r:embed="rId2" cstate="print"/>
          <a:srcRect t="50076" b="-62"/>
          <a:stretch/>
        </p:blipFill>
        <p:spPr bwMode="auto">
          <a:xfrm>
            <a:off x="226888" y="1196752"/>
            <a:ext cx="8737600" cy="506619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Έμμεση </a:t>
            </a:r>
            <a:r>
              <a:rPr lang="en-US" dirty="0"/>
              <a:t>Coombs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627096" y="6393203"/>
            <a:ext cx="793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Coombs test </a:t>
            </a:r>
            <a:r>
              <a:rPr lang="en-US" sz="1200" dirty="0" smtClean="0">
                <a:latin typeface="+mn-lt"/>
                <a:hlinkClick r:id="rId3"/>
              </a:rPr>
              <a:t>schematic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. Rad"/>
              </a:rPr>
              <a:t>A. Rad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9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944216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Δοκιμασία Διασταύρωσης </a:t>
            </a:r>
            <a:br>
              <a:rPr lang="el-GR" dirty="0"/>
            </a:br>
            <a:r>
              <a:rPr lang="el-GR" dirty="0"/>
              <a:t>ή </a:t>
            </a:r>
            <a:br>
              <a:rPr lang="el-GR" dirty="0"/>
            </a:br>
            <a:r>
              <a:rPr lang="el-GR" dirty="0"/>
              <a:t> Έλεγχος </a:t>
            </a:r>
            <a:r>
              <a:rPr lang="el-GR" dirty="0" smtClean="0"/>
              <a:t>Συμβατότητας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0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</a:t>
            </a:r>
            <a:r>
              <a:rPr lang="el-GR" dirty="0" smtClean="0"/>
              <a:t>γίνεται;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Διερευνούμε την ύπαρξη:</a:t>
            </a:r>
          </a:p>
          <a:p>
            <a:pPr lvl="1"/>
            <a:r>
              <a:rPr lang="el-GR" sz="2400" dirty="0" smtClean="0"/>
              <a:t>Πλήρων,</a:t>
            </a:r>
            <a:endParaRPr lang="el-GR" sz="2400" dirty="0"/>
          </a:p>
          <a:p>
            <a:pPr lvl="1"/>
            <a:r>
              <a:rPr lang="el-GR" sz="2400" dirty="0" smtClean="0"/>
              <a:t>Ατελών </a:t>
            </a:r>
            <a:r>
              <a:rPr lang="el-GR" sz="2400" dirty="0"/>
              <a:t>ή</a:t>
            </a:r>
          </a:p>
          <a:p>
            <a:pPr lvl="1"/>
            <a:r>
              <a:rPr lang="el-GR" sz="2400" dirty="0" smtClean="0"/>
              <a:t>Αμφοτέρων </a:t>
            </a:r>
            <a:r>
              <a:rPr lang="el-GR" sz="2400" dirty="0" err="1"/>
              <a:t>αντιερυθροκυτταρικών</a:t>
            </a:r>
            <a:r>
              <a:rPr lang="el-GR" sz="2400" dirty="0"/>
              <a:t> </a:t>
            </a:r>
            <a:r>
              <a:rPr lang="el-GR" sz="2400" dirty="0" smtClean="0"/>
              <a:t>αντισωμάτων.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Που </a:t>
            </a:r>
            <a:r>
              <a:rPr lang="el-GR" sz="2400" b="1" dirty="0" smtClean="0"/>
              <a:t>γίνεται;</a:t>
            </a:r>
            <a:endParaRPr lang="el-GR" sz="2400" b="1" dirty="0"/>
          </a:p>
          <a:p>
            <a:pPr marL="355600" indent="0">
              <a:buNone/>
            </a:pPr>
            <a:r>
              <a:rPr lang="el-GR" sz="2400" dirty="0"/>
              <a:t>Στον ορό του δέκτη τα οποία </a:t>
            </a:r>
            <a:r>
              <a:rPr lang="el-GR" sz="2400" dirty="0" err="1"/>
              <a:t>Abs</a:t>
            </a:r>
            <a:r>
              <a:rPr lang="el-GR" sz="2400" dirty="0"/>
              <a:t> (</a:t>
            </a:r>
            <a:r>
              <a:rPr lang="el-GR" sz="2400" dirty="0" err="1"/>
              <a:t>συγκολλητίνες</a:t>
            </a:r>
            <a:r>
              <a:rPr lang="el-GR" sz="2400" dirty="0"/>
              <a:t>) </a:t>
            </a:r>
            <a:r>
              <a:rPr lang="el-GR" sz="2400" dirty="0" smtClean="0"/>
              <a:t>και στρέφονται κατά </a:t>
            </a:r>
            <a:r>
              <a:rPr lang="el-GR" sz="2400" dirty="0"/>
              <a:t>των </a:t>
            </a:r>
            <a:r>
              <a:rPr lang="el-GR" sz="2400" dirty="0" err="1"/>
              <a:t>Ags</a:t>
            </a:r>
            <a:r>
              <a:rPr lang="el-GR" sz="2400" dirty="0"/>
              <a:t> (</a:t>
            </a:r>
            <a:r>
              <a:rPr lang="el-GR" sz="2400" dirty="0" err="1"/>
              <a:t>συγκολλητινογόνων</a:t>
            </a:r>
            <a:r>
              <a:rPr lang="el-GR" sz="2400" dirty="0"/>
              <a:t>) του </a:t>
            </a:r>
            <a:r>
              <a:rPr lang="el-GR" sz="2400" dirty="0" smtClean="0"/>
              <a:t>δότη.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5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5"/>
          <p:cNvSpPr>
            <a:spLocks noChangeShapeType="1"/>
          </p:cNvSpPr>
          <p:nvPr/>
        </p:nvSpPr>
        <p:spPr bwMode="auto">
          <a:xfrm flipH="1">
            <a:off x="4580412" y="1196752"/>
            <a:ext cx="4762" cy="985838"/>
          </a:xfrm>
          <a:prstGeom prst="line">
            <a:avLst/>
          </a:pr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251520" y="2182590"/>
            <a:ext cx="8667309" cy="83099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Εναιώρημα ερυθροκυττάρων 2-5% του δότη σε ισότονο </a:t>
            </a:r>
            <a:r>
              <a:rPr lang="en-US" altLang="el-GR" sz="2400" b="1">
                <a:latin typeface="+mn-lt"/>
              </a:rPr>
              <a:t>NaCl 0.9%</a:t>
            </a:r>
            <a:endParaRPr lang="el-GR" altLang="el-GR" sz="2400" b="1">
              <a:latin typeface="+mn-lt"/>
            </a:endParaRPr>
          </a:p>
          <a:p>
            <a:pPr algn="ctr" eaLnBrk="1" hangingPunct="1"/>
            <a:r>
              <a:rPr lang="el-GR" altLang="el-GR" sz="2400" b="1">
                <a:latin typeface="+mn-lt"/>
              </a:rPr>
              <a:t>ορός του δέκτη (επώαση σε θερμοκρασία δωματίου)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697162" y="3254152"/>
            <a:ext cx="3807774" cy="646331"/>
          </a:xfrm>
          <a:prstGeom prst="rect">
            <a:avLst/>
          </a:prstGeom>
          <a:noFill/>
          <a:ln w="2857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3600" b="1" dirty="0">
                <a:latin typeface="+mn-lt"/>
              </a:rPr>
              <a:t>Ατελή αντισώματα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>
            <a:off x="4580412" y="3900482"/>
            <a:ext cx="7178" cy="968677"/>
          </a:xfrm>
          <a:prstGeom prst="line">
            <a:avLst/>
          </a:pr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9307" y="4869160"/>
            <a:ext cx="8667309" cy="120032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Εναιώρημα ερυθροκυττάρων 2-5% του δότη σε ισότονο </a:t>
            </a:r>
            <a:r>
              <a:rPr lang="en-US" altLang="el-GR" sz="2400" b="1">
                <a:latin typeface="+mn-lt"/>
              </a:rPr>
              <a:t>NaCl 0.9%</a:t>
            </a:r>
            <a:endParaRPr lang="el-GR" altLang="el-GR" sz="2400" b="1">
              <a:latin typeface="+mn-lt"/>
            </a:endParaRPr>
          </a:p>
          <a:p>
            <a:pPr algn="ctr" eaLnBrk="1" hangingPunct="1"/>
            <a:r>
              <a:rPr lang="el-GR" altLang="el-GR" sz="2400" b="1">
                <a:latin typeface="+mn-lt"/>
              </a:rPr>
              <a:t>ορός του δέκτη</a:t>
            </a:r>
            <a:r>
              <a:rPr lang="en-US" altLang="el-GR" sz="2400" b="1">
                <a:latin typeface="+mn-lt"/>
              </a:rPr>
              <a:t> + </a:t>
            </a:r>
            <a:r>
              <a:rPr lang="el-GR" altLang="el-GR" sz="2400" b="1">
                <a:latin typeface="+mn-lt"/>
              </a:rPr>
              <a:t>βόειο λευκωματίνη </a:t>
            </a:r>
            <a:r>
              <a:rPr lang="en-US" altLang="el-GR" sz="2400" b="1">
                <a:latin typeface="+mn-lt"/>
              </a:rPr>
              <a:t>(</a:t>
            </a:r>
            <a:r>
              <a:rPr lang="el-GR" altLang="el-GR" sz="2400" b="1">
                <a:latin typeface="+mn-lt"/>
              </a:rPr>
              <a:t>επώαση στους 37</a:t>
            </a:r>
            <a:r>
              <a:rPr lang="en-US" altLang="el-GR" sz="2400" b="1" baseline="30000">
                <a:latin typeface="+mn-lt"/>
              </a:rPr>
              <a:t>o</a:t>
            </a:r>
            <a:r>
              <a:rPr lang="en-US" altLang="el-GR" sz="2400" b="1">
                <a:latin typeface="+mn-lt"/>
              </a:rPr>
              <a:t>C) +</a:t>
            </a:r>
            <a:r>
              <a:rPr lang="el-GR" altLang="el-GR" sz="2400" b="1">
                <a:latin typeface="+mn-lt"/>
              </a:rPr>
              <a:t> </a:t>
            </a:r>
          </a:p>
          <a:p>
            <a:pPr algn="ctr" eaLnBrk="1" hangingPunct="1"/>
            <a:r>
              <a:rPr lang="el-GR" altLang="el-GR" sz="2400" b="1">
                <a:latin typeface="+mn-lt"/>
              </a:rPr>
              <a:t>αντισφαιρινικό ορό</a:t>
            </a:r>
            <a:r>
              <a:rPr lang="en-US" altLang="el-GR" sz="2400" b="1">
                <a:latin typeface="+mn-lt"/>
              </a:rPr>
              <a:t>  </a:t>
            </a:r>
            <a:endParaRPr lang="el-GR" altLang="el-GR" sz="2400" b="1">
              <a:latin typeface="+mn-lt"/>
            </a:endParaRP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341858" y="1430114"/>
            <a:ext cx="304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800" b="1" dirty="0">
                <a:latin typeface="+mn-lt"/>
              </a:rPr>
              <a:t>IgM-</a:t>
            </a:r>
            <a:r>
              <a:rPr lang="el-GR" altLang="el-GR" sz="2800" b="1" dirty="0" err="1">
                <a:latin typeface="+mn-lt"/>
              </a:rPr>
              <a:t>συγκολλητίνες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73549" y="4168552"/>
            <a:ext cx="2964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800" b="1" dirty="0">
                <a:latin typeface="+mn-lt"/>
              </a:rPr>
              <a:t>IgG-</a:t>
            </a:r>
            <a:r>
              <a:rPr lang="el-GR" altLang="el-GR" sz="2800" b="1" dirty="0" err="1">
                <a:latin typeface="+mn-lt"/>
              </a:rPr>
              <a:t>συγκολλητίνες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2528" y="260648"/>
            <a:ext cx="3978944" cy="9087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Πλήρη </a:t>
            </a:r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1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4572000" y="1676400"/>
            <a:ext cx="0" cy="838200"/>
          </a:xfrm>
          <a:prstGeom prst="line">
            <a:avLst/>
          </a:pr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304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800" b="1">
                <a:latin typeface="+mn-lt"/>
              </a:rPr>
              <a:t>IgM-</a:t>
            </a:r>
            <a:r>
              <a:rPr lang="el-GR" altLang="el-GR" sz="2800" b="1">
                <a:latin typeface="+mn-lt"/>
              </a:rPr>
              <a:t>συγκολλητίνες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2014538" y="2814638"/>
            <a:ext cx="5435600" cy="4000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000" b="1">
                <a:latin typeface="Arial" charset="0"/>
              </a:rPr>
              <a:t>Ψυχρά αντισώματα (ΑΒΟ, Μ, Ν, </a:t>
            </a:r>
            <a:r>
              <a:rPr lang="en-US" altLang="el-GR" sz="2000" b="1">
                <a:latin typeface="Arial" charset="0"/>
              </a:rPr>
              <a:t>P, Lewis, Ii)</a:t>
            </a:r>
            <a:endParaRPr lang="el-GR" altLang="el-GR" sz="2000" b="1">
              <a:latin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668113" y="3886200"/>
            <a:ext cx="3807774" cy="646331"/>
          </a:xfrm>
          <a:prstGeom prst="rect">
            <a:avLst/>
          </a:prstGeom>
          <a:noFill/>
          <a:ln w="2857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3600" b="1">
                <a:solidFill>
                  <a:srgbClr val="004A82"/>
                </a:solidFill>
                <a:latin typeface="+mn-lt"/>
              </a:rPr>
              <a:t>Ατελή αντισώματα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563122" y="4670098"/>
            <a:ext cx="0" cy="838200"/>
          </a:xfrm>
          <a:prstGeom prst="line">
            <a:avLst/>
          </a:pr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57200" y="4827588"/>
            <a:ext cx="2964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800" b="1">
                <a:latin typeface="+mn-lt"/>
              </a:rPr>
              <a:t>IgG-</a:t>
            </a:r>
            <a:r>
              <a:rPr lang="el-GR" altLang="el-GR" sz="2800" b="1">
                <a:latin typeface="+mn-lt"/>
              </a:rPr>
              <a:t>συγκολλητίνες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327275" y="5737225"/>
            <a:ext cx="4819650" cy="4000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000" b="1">
                <a:latin typeface="Arial" charset="0"/>
              </a:rPr>
              <a:t>Θερμά αντισώματα (όλα τα υπόλοιπα</a:t>
            </a:r>
            <a:r>
              <a:rPr lang="en-US" altLang="el-GR" sz="2000" b="1">
                <a:latin typeface="Arial" charset="0"/>
              </a:rPr>
              <a:t>)</a:t>
            </a:r>
            <a:endParaRPr lang="el-GR" altLang="el-GR" sz="2000" b="1">
              <a:latin typeface="Aria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77145" y="576064"/>
            <a:ext cx="4789710" cy="9087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>
                <a:latin typeface="+mn-lt"/>
              </a:rPr>
              <a:t>Πλήρη </a:t>
            </a:r>
            <a:r>
              <a:rPr lang="el-GR" dirty="0" smtClean="0">
                <a:latin typeface="+mn-lt"/>
              </a:rPr>
              <a:t>αντισώματα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5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1. Δελτίο </a:t>
            </a:r>
            <a:r>
              <a:rPr lang="el-GR" dirty="0"/>
              <a:t>αίτησης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r>
              <a:rPr lang="el-GR" dirty="0"/>
              <a:t>Ονοματεπώνυμο και πατρώνυμο </a:t>
            </a:r>
            <a:r>
              <a:rPr lang="el-GR" dirty="0" smtClean="0"/>
              <a:t>ασθενούς.</a:t>
            </a:r>
            <a:endParaRPr lang="el-GR" dirty="0"/>
          </a:p>
          <a:p>
            <a:r>
              <a:rPr lang="el-GR" dirty="0" smtClean="0"/>
              <a:t>Ηλικία.</a:t>
            </a:r>
            <a:endParaRPr lang="el-GR" dirty="0"/>
          </a:p>
          <a:p>
            <a:r>
              <a:rPr lang="el-GR" dirty="0"/>
              <a:t>Η κλινική νοσηλείας (ΠΑΘ, ΧΚ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smtClean="0"/>
              <a:t>διάγνωση.</a:t>
            </a:r>
            <a:endParaRPr lang="el-GR" dirty="0"/>
          </a:p>
          <a:p>
            <a:r>
              <a:rPr lang="el-GR" dirty="0"/>
              <a:t>Ημερομηνία και ώρα αποστολής του </a:t>
            </a:r>
            <a:r>
              <a:rPr lang="el-GR" dirty="0" smtClean="0"/>
              <a:t>δελτίου.</a:t>
            </a:r>
            <a:endParaRPr lang="el-GR" dirty="0"/>
          </a:p>
          <a:p>
            <a:r>
              <a:rPr lang="el-GR" dirty="0"/>
              <a:t>Προηγηθείσες μεταγγίσεις, </a:t>
            </a:r>
            <a:r>
              <a:rPr lang="el-GR" dirty="0" smtClean="0"/>
              <a:t>κυήσεις.</a:t>
            </a:r>
            <a:endParaRPr lang="el-GR" dirty="0"/>
          </a:p>
          <a:p>
            <a:r>
              <a:rPr lang="el-GR" dirty="0"/>
              <a:t>Αντιδράσεις σε προηγούμενες </a:t>
            </a:r>
            <a:r>
              <a:rPr lang="el-GR" dirty="0" smtClean="0"/>
              <a:t>μεταγγίσεις.</a:t>
            </a:r>
            <a:endParaRPr lang="el-GR" dirty="0"/>
          </a:p>
          <a:p>
            <a:r>
              <a:rPr lang="el-GR" dirty="0"/>
              <a:t>Ο αριθμός των μονάδων που </a:t>
            </a:r>
            <a:r>
              <a:rPr lang="el-GR" dirty="0" smtClean="0"/>
              <a:t>ζητούνται.</a:t>
            </a:r>
            <a:endParaRPr lang="el-GR" dirty="0"/>
          </a:p>
          <a:p>
            <a:r>
              <a:rPr lang="el-GR" dirty="0"/>
              <a:t>Ο επιθυμητός χρόνος μετάγγισης του </a:t>
            </a:r>
            <a:r>
              <a:rPr lang="el-GR" dirty="0" smtClean="0"/>
              <a:t>ασθενούς.</a:t>
            </a:r>
            <a:endParaRPr lang="el-GR" dirty="0"/>
          </a:p>
          <a:p>
            <a:r>
              <a:rPr lang="el-GR" dirty="0"/>
              <a:t>Το ονοματεπώνυμο και υπογραφή του </a:t>
            </a:r>
            <a:r>
              <a:rPr lang="el-GR" dirty="0" smtClean="0"/>
              <a:t>ιατρού.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4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 Βιολογικό υγρό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Δείγμα αίματος του ασθενούς με και χωρίς </a:t>
            </a:r>
            <a:r>
              <a:rPr lang="el-GR" sz="2400" dirty="0" smtClean="0"/>
              <a:t>αντιπηκτικό.</a:t>
            </a:r>
            <a:endParaRPr lang="el-GR" sz="2400" dirty="0"/>
          </a:p>
          <a:p>
            <a:r>
              <a:rPr lang="el-GR" sz="2400" dirty="0"/>
              <a:t>Το δείγμα χωρίς αντιπηκτικό αποχωρίζεται και ο </a:t>
            </a:r>
            <a:r>
              <a:rPr lang="el-GR" sz="2400" dirty="0" smtClean="0"/>
              <a:t>ορός </a:t>
            </a:r>
            <a:r>
              <a:rPr lang="el-GR" sz="2400" dirty="0"/>
              <a:t>φυλάσσεται στους 4oC  (μέχρι 72 ώρες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Κάθε 2 ημέρες θα πρέπει παίρνετε δείγμα από τον </a:t>
            </a:r>
            <a:r>
              <a:rPr lang="el-GR" sz="2400" dirty="0" smtClean="0"/>
              <a:t>ασθενή στην </a:t>
            </a:r>
            <a:r>
              <a:rPr lang="el-GR" sz="2400" dirty="0"/>
              <a:t>περίπτωση διαδοχικών </a:t>
            </a:r>
            <a:r>
              <a:rPr lang="el-GR" sz="2400" dirty="0" smtClean="0"/>
              <a:t>μεταγγίσεων.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0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Αιμολυμένο</a:t>
            </a:r>
            <a:r>
              <a:rPr lang="el-GR" dirty="0"/>
              <a:t> </a:t>
            </a:r>
            <a:r>
              <a:rPr lang="el-GR" dirty="0" smtClean="0"/>
              <a:t>δείγμα;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sz="2400" dirty="0"/>
              <a:t>Απορρίπτεται γιατί ενέχει τον κίνδυνο </a:t>
            </a:r>
            <a:r>
              <a:rPr lang="el-GR" sz="2400" dirty="0" smtClean="0"/>
              <a:t>συγκάλυψης αντισωμάτων </a:t>
            </a:r>
            <a:r>
              <a:rPr lang="el-GR" sz="2400" dirty="0"/>
              <a:t>στον ορό του ασθενούς έναντι των ερυθρών </a:t>
            </a:r>
            <a:r>
              <a:rPr lang="el-GR" sz="2400" dirty="0" smtClean="0"/>
              <a:t>αιμοσφαιρίων </a:t>
            </a:r>
            <a:r>
              <a:rPr lang="el-GR" sz="2400" dirty="0"/>
              <a:t>του </a:t>
            </a:r>
            <a:r>
              <a:rPr lang="el-GR" sz="2400" dirty="0" smtClean="0"/>
              <a:t>δότη.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9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Ανοσοαιματολογία</a:t>
            </a:r>
            <a:r>
              <a:rPr lang="el-GR" dirty="0"/>
              <a:t> και </a:t>
            </a:r>
            <a:r>
              <a:rPr lang="el-GR" dirty="0" smtClean="0"/>
              <a:t>Ανοσία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AutoNum type="arabicPeriod"/>
            </a:pPr>
            <a:r>
              <a:rPr lang="el-GR" altLang="el-GR" sz="2400" b="1" dirty="0"/>
              <a:t> Κυτταρική ανοσία</a:t>
            </a:r>
          </a:p>
          <a:p>
            <a:pPr marL="444500" indent="0">
              <a:buNone/>
            </a:pPr>
            <a:r>
              <a:rPr lang="el-GR" altLang="el-GR" sz="2400" dirty="0" err="1"/>
              <a:t>Μακροφάγα</a:t>
            </a:r>
            <a:r>
              <a:rPr lang="el-GR" altLang="el-GR" sz="2400" dirty="0"/>
              <a:t> (φαγοκυττάρωση &amp; παρουσίαση </a:t>
            </a:r>
            <a:r>
              <a:rPr lang="en-US" altLang="el-GR" sz="2400" dirty="0"/>
              <a:t>Ag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.</a:t>
            </a:r>
            <a:endParaRPr lang="el-GR" altLang="el-GR" sz="2400" b="1" dirty="0"/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sz="2400" b="1" dirty="0" err="1" smtClean="0"/>
              <a:t>Χυμική</a:t>
            </a:r>
            <a:r>
              <a:rPr lang="el-GR" altLang="el-GR" sz="2400" b="1" dirty="0" smtClean="0"/>
              <a:t> </a:t>
            </a:r>
            <a:r>
              <a:rPr lang="el-GR" altLang="el-GR" sz="2400" b="1" dirty="0"/>
              <a:t>ανοσία</a:t>
            </a:r>
          </a:p>
          <a:p>
            <a:pPr marL="444500" indent="0">
              <a:buNone/>
            </a:pPr>
            <a:r>
              <a:rPr lang="el-GR" altLang="el-GR" sz="2400" dirty="0" smtClean="0"/>
              <a:t>Β-λεμφοκύτταρα</a:t>
            </a:r>
            <a:r>
              <a:rPr lang="en-US" altLang="el-GR" sz="2400" dirty="0" smtClean="0"/>
              <a:t> </a:t>
            </a:r>
            <a:r>
              <a:rPr lang="en-US" altLang="el-GR" sz="2400" dirty="0" smtClean="0">
                <a:sym typeface="Wingdings" panose="05000000000000000000" pitchFamily="2" charset="2"/>
              </a:rPr>
              <a:t></a:t>
            </a:r>
            <a:r>
              <a:rPr lang="el-GR" altLang="el-GR" sz="2400" dirty="0" smtClean="0"/>
              <a:t> πλασματοκύτταρα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b="1" dirty="0"/>
              <a:t>Προσοχή! </a:t>
            </a:r>
            <a:r>
              <a:rPr lang="el-GR" altLang="el-GR" sz="2400" b="1" dirty="0" smtClean="0"/>
              <a:t>Διακρίσεις των αντισωμάτων</a:t>
            </a:r>
          </a:p>
          <a:p>
            <a:pPr lvl="1"/>
            <a:r>
              <a:rPr lang="el-GR" altLang="el-GR" sz="2400" dirty="0" smtClean="0"/>
              <a:t>Θερμά </a:t>
            </a:r>
            <a:r>
              <a:rPr lang="el-GR" altLang="el-GR" sz="2400" dirty="0"/>
              <a:t>(</a:t>
            </a:r>
            <a:r>
              <a:rPr lang="en-US" altLang="el-GR" sz="2400" dirty="0" err="1"/>
              <a:t>IgGs</a:t>
            </a:r>
            <a:r>
              <a:rPr lang="en-US" altLang="el-GR" sz="2400" dirty="0"/>
              <a:t>) </a:t>
            </a:r>
            <a:r>
              <a:rPr lang="el-GR" altLang="el-GR" sz="2400" dirty="0"/>
              <a:t>και Ψυχρά </a:t>
            </a:r>
            <a:r>
              <a:rPr lang="en-US" altLang="el-GR" sz="2400" dirty="0"/>
              <a:t>(IgM) </a:t>
            </a:r>
            <a:r>
              <a:rPr lang="el-GR" altLang="el-GR" sz="2400" dirty="0"/>
              <a:t>αντισώματα</a:t>
            </a:r>
          </a:p>
          <a:p>
            <a:pPr lvl="1"/>
            <a:r>
              <a:rPr lang="el-GR" altLang="el-GR" sz="2400" dirty="0"/>
              <a:t>Πλήρη (</a:t>
            </a:r>
            <a:r>
              <a:rPr lang="en-US" altLang="el-GR" sz="2400" dirty="0"/>
              <a:t>IgM) </a:t>
            </a:r>
            <a:r>
              <a:rPr lang="el-GR" altLang="el-GR" sz="2400" dirty="0"/>
              <a:t>και ατελή </a:t>
            </a:r>
            <a:r>
              <a:rPr lang="en-US" altLang="el-GR" sz="2400" dirty="0"/>
              <a:t>(IgG) </a:t>
            </a:r>
            <a:r>
              <a:rPr lang="el-GR" altLang="el-GR" sz="2400" dirty="0"/>
              <a:t>αντισώματα</a:t>
            </a:r>
            <a:endParaRPr lang="en-US" altLang="el-GR" sz="2400" dirty="0"/>
          </a:p>
          <a:p>
            <a:pPr lvl="1"/>
            <a:r>
              <a:rPr lang="el-GR" altLang="el-GR" sz="2400" dirty="0"/>
              <a:t>Φυσικά κυρίως </a:t>
            </a:r>
            <a:r>
              <a:rPr lang="en-US" altLang="el-GR" sz="2400" dirty="0"/>
              <a:t>IgM </a:t>
            </a:r>
            <a:r>
              <a:rPr lang="el-GR" altLang="el-GR" sz="2400" dirty="0"/>
              <a:t>(παράδειγμα;) και </a:t>
            </a:r>
          </a:p>
          <a:p>
            <a:pPr lvl="1"/>
            <a:r>
              <a:rPr lang="el-GR" altLang="el-GR" sz="2400" dirty="0"/>
              <a:t>Άνοσα αντισώματα κυρίως </a:t>
            </a:r>
            <a:r>
              <a:rPr lang="en-US" altLang="el-GR" sz="2400" dirty="0" err="1"/>
              <a:t>IgGs</a:t>
            </a:r>
            <a:r>
              <a:rPr lang="en-US" altLang="el-GR" sz="2400" dirty="0"/>
              <a:t> </a:t>
            </a:r>
            <a:r>
              <a:rPr lang="el-GR" altLang="el-GR" sz="2400" dirty="0"/>
              <a:t>(παράδειγμα;)</a:t>
            </a:r>
            <a:endParaRPr lang="en-US" altLang="el-GR" sz="2400" dirty="0"/>
          </a:p>
          <a:p>
            <a:pPr lvl="1"/>
            <a:r>
              <a:rPr lang="el-GR" altLang="el-GR" sz="2400" dirty="0" err="1"/>
              <a:t>Αυτοαντίσωμα</a:t>
            </a:r>
            <a:r>
              <a:rPr lang="el-GR" altLang="el-GR" sz="2400" dirty="0"/>
              <a:t> και </a:t>
            </a:r>
            <a:r>
              <a:rPr lang="el-GR" altLang="el-GR" sz="2400" dirty="0" err="1"/>
              <a:t>αλλοαντίσωμα</a:t>
            </a:r>
            <a:endParaRPr lang="el-GR" altLang="el-GR" sz="2400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0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Δείγμα εκτός ψυγείου;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Απορρίπτεται </a:t>
            </a:r>
            <a:r>
              <a:rPr lang="el-GR" sz="2400" dirty="0"/>
              <a:t>γιατί η πιθανή ανάπτυξη </a:t>
            </a:r>
            <a:r>
              <a:rPr lang="el-GR" sz="2400" dirty="0" smtClean="0"/>
              <a:t>βακτηριδίων αδρανοποιεί </a:t>
            </a:r>
            <a:r>
              <a:rPr lang="el-GR" sz="2400" dirty="0"/>
              <a:t>το </a:t>
            </a:r>
            <a:r>
              <a:rPr lang="el-GR" sz="2400" dirty="0" smtClean="0"/>
              <a:t>συμπλήρωμα.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6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33174" y="1484784"/>
            <a:ext cx="7653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+mn-lt"/>
              </a:rPr>
              <a:t>Το </a:t>
            </a:r>
            <a:r>
              <a:rPr lang="en-US" altLang="el-GR" sz="2400" b="1" dirty="0">
                <a:latin typeface="+mn-lt"/>
              </a:rPr>
              <a:t>EDTA </a:t>
            </a:r>
            <a:r>
              <a:rPr lang="el-GR" altLang="el-GR" sz="2400" b="1" dirty="0">
                <a:latin typeface="+mn-lt"/>
              </a:rPr>
              <a:t>δεσμεύει </a:t>
            </a:r>
            <a:r>
              <a:rPr lang="en-US" altLang="el-GR" sz="2400" b="1" dirty="0">
                <a:latin typeface="+mn-lt"/>
              </a:rPr>
              <a:t>Ca</a:t>
            </a:r>
            <a:r>
              <a:rPr lang="en-US" altLang="el-GR" sz="2400" b="1" baseline="30000" dirty="0">
                <a:latin typeface="+mn-lt"/>
              </a:rPr>
              <a:t>++ </a:t>
            </a:r>
            <a:r>
              <a:rPr lang="el-GR" altLang="el-GR" sz="2400" b="1" dirty="0">
                <a:latin typeface="+mn-lt"/>
              </a:rPr>
              <a:t>που είναι απαραίτητο</a:t>
            </a:r>
          </a:p>
          <a:p>
            <a:pPr algn="ctr" eaLnBrk="1" hangingPunct="1"/>
            <a:r>
              <a:rPr lang="el-GR" altLang="el-GR" sz="2400" b="1" dirty="0">
                <a:latin typeface="+mn-lt"/>
              </a:rPr>
              <a:t>για τα αρχικά στάδια ενεργοποίησης του συμπληρώματος</a:t>
            </a:r>
            <a:endParaRPr lang="el-GR" altLang="el-GR" sz="2400" b="1" baseline="30000" dirty="0">
              <a:latin typeface="+mn-lt"/>
            </a:endParaRP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4598633" y="2443634"/>
            <a:ext cx="0" cy="838200"/>
          </a:xfrm>
          <a:prstGeom prst="line">
            <a:avLst/>
          </a:pr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850474" y="3434234"/>
            <a:ext cx="1551001" cy="5847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3200" b="1">
                <a:latin typeface="+mn-lt"/>
              </a:rPr>
              <a:t>πλάσμα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839952" y="4364509"/>
            <a:ext cx="7510133" cy="1200329"/>
          </a:xfrm>
          <a:prstGeom prst="rect">
            <a:avLst/>
          </a:prstGeom>
          <a:noFill/>
          <a:ln w="2857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+mn-lt"/>
              </a:rPr>
              <a:t>Μπορεί να χαθούν μερικά αντισώματα που συνδέουν</a:t>
            </a:r>
          </a:p>
          <a:p>
            <a:pPr algn="ctr" eaLnBrk="1" hangingPunct="1"/>
            <a:r>
              <a:rPr lang="el-GR" altLang="el-GR" sz="2400" b="1" dirty="0">
                <a:latin typeface="+mn-lt"/>
              </a:rPr>
              <a:t>το συμπλήρωμα και προκαλούν αιμολυτικές αντιδράσεις</a:t>
            </a:r>
          </a:p>
          <a:p>
            <a:pPr algn="ctr" eaLnBrk="1" hangingPunct="1"/>
            <a:r>
              <a:rPr lang="el-GR" altLang="el-GR" sz="2400" b="1" dirty="0">
                <a:latin typeface="+mn-lt"/>
              </a:rPr>
              <a:t>(</a:t>
            </a:r>
            <a:r>
              <a:rPr lang="en-US" altLang="el-GR" sz="2400" b="1" dirty="0">
                <a:latin typeface="+mn-lt"/>
              </a:rPr>
              <a:t>Ab-Kidd)</a:t>
            </a:r>
            <a:endParaRPr lang="el-GR" altLang="el-GR" sz="2400" b="1" baseline="300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Ορός ή </a:t>
            </a:r>
            <a:r>
              <a:rPr lang="el-GR" dirty="0" smtClean="0"/>
              <a:t>πλάσμα;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193926" y="3298165"/>
            <a:ext cx="864096" cy="8640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H="1">
            <a:off x="4193926" y="3298165"/>
            <a:ext cx="864096" cy="8640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3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27632"/>
              </p:ext>
            </p:extLst>
          </p:nvPr>
        </p:nvGraphicFramePr>
        <p:xfrm>
          <a:off x="1524000" y="2849563"/>
          <a:ext cx="6096000" cy="3627435"/>
        </p:xfrm>
        <a:graphic>
          <a:graphicData uri="http://schemas.openxmlformats.org/drawingml/2006/table">
            <a:tbl>
              <a:tblPr firstRow="1"/>
              <a:tblGrid>
                <a:gridCol w="2032000"/>
                <a:gridCol w="2032000"/>
                <a:gridCol w="2032000"/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ABO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δέκτη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l-G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επιλογή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επιλογή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ΚΑΜΙΑ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ΑΒ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Α, Β, 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Β, 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3. Ομάδα </a:t>
            </a:r>
            <a:r>
              <a:rPr lang="el-GR" dirty="0"/>
              <a:t>αίματος και επιλογή </a:t>
            </a:r>
            <a:r>
              <a:rPr lang="el-GR" dirty="0" smtClean="0"/>
              <a:t>ασκού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dirty="0"/>
              <a:t>Δείγμα αίματος του ασθενούς με αντιπηκτικό (5ml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Επιβεβαίωση ομάδας ΑΒΟ και </a:t>
            </a:r>
            <a:r>
              <a:rPr lang="el-GR" dirty="0" err="1"/>
              <a:t>Rhesus</a:t>
            </a:r>
            <a:r>
              <a:rPr lang="el-GR" dirty="0"/>
              <a:t> (δότη/</a:t>
            </a:r>
            <a:r>
              <a:rPr lang="el-GR" dirty="0" err="1"/>
              <a:t>δέκτ</a:t>
            </a:r>
            <a:r>
              <a:rPr lang="el-GR" dirty="0"/>
              <a:t>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Μεταγγίζουμε πάντα ίδια ομάδα και </a:t>
            </a:r>
            <a:r>
              <a:rPr lang="el-GR" dirty="0" err="1" smtClean="0"/>
              <a:t>Rhesus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873954" y="1568405"/>
            <a:ext cx="53960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600" b="1">
                <a:latin typeface="+mn-lt"/>
              </a:rPr>
              <a:t>Ορός του ασθενούς με </a:t>
            </a:r>
            <a:r>
              <a:rPr lang="en-US" altLang="el-GR" sz="2600" b="1">
                <a:latin typeface="+mn-lt"/>
              </a:rPr>
              <a:t>RBCs </a:t>
            </a:r>
            <a:r>
              <a:rPr lang="el-GR" altLang="el-GR" sz="2600" b="1">
                <a:latin typeface="+mn-lt"/>
              </a:rPr>
              <a:t>του δότη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040091" y="2348880"/>
            <a:ext cx="71844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+mn-lt"/>
              </a:rPr>
              <a:t>Στην περίπτωση που είναι συμβατά τα ΣΕ με τον </a:t>
            </a:r>
          </a:p>
          <a:p>
            <a:pPr algn="ctr" eaLnBrk="1" hangingPunct="1"/>
            <a:r>
              <a:rPr lang="el-GR" altLang="el-GR" sz="2400" b="1" dirty="0">
                <a:latin typeface="+mn-lt"/>
              </a:rPr>
              <a:t>ορό του δέκτη σημαίνουμε τον ασκό με ειδική </a:t>
            </a:r>
            <a:r>
              <a:rPr lang="el-GR" altLang="el-GR" sz="2400" b="1" dirty="0" smtClean="0">
                <a:latin typeface="+mn-lt"/>
              </a:rPr>
              <a:t>ετικέτα.</a:t>
            </a:r>
            <a:endParaRPr lang="el-GR" altLang="el-GR" sz="2400" b="1" dirty="0">
              <a:latin typeface="+mn-lt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67686" y="3721100"/>
            <a:ext cx="812927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A82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l-GR" altLang="el-GR" sz="2400" b="1" dirty="0">
                <a:latin typeface="+mn-lt"/>
              </a:rPr>
              <a:t>Το αίμα του ασκού με αριθμό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009876</a:t>
            </a:r>
            <a:r>
              <a:rPr lang="el-GR" altLang="el-GR" sz="2400" b="1" dirty="0">
                <a:latin typeface="+mn-lt"/>
              </a:rPr>
              <a:t> Ομάδας</a:t>
            </a:r>
            <a:r>
              <a:rPr lang="el-GR" altLang="el-GR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ΑΒ</a:t>
            </a:r>
            <a:r>
              <a:rPr lang="el-GR" altLang="el-GR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l-GR" sz="2400" b="1" dirty="0">
                <a:latin typeface="+mn-lt"/>
              </a:rPr>
              <a:t>Rh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αρνητικό</a:t>
            </a:r>
          </a:p>
          <a:p>
            <a:pPr algn="just" eaLnBrk="1" hangingPunct="1"/>
            <a:r>
              <a:rPr lang="el-GR" altLang="el-GR" sz="2400" b="1" dirty="0">
                <a:latin typeface="+mn-lt"/>
              </a:rPr>
              <a:t>βρέθηκε συμβατό με το αίμα του αρρώστου</a:t>
            </a:r>
            <a:r>
              <a:rPr lang="el-GR" altLang="el-GR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l-GR" altLang="el-GR" sz="2400" b="1" dirty="0" err="1">
                <a:solidFill>
                  <a:srgbClr val="004A82"/>
                </a:solidFill>
                <a:latin typeface="+mn-lt"/>
              </a:rPr>
              <a:t>Κριεμπάρδη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 </a:t>
            </a:r>
          </a:p>
          <a:p>
            <a:pPr algn="just" eaLnBrk="1" hangingPunct="1"/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Αναστασίου</a:t>
            </a:r>
            <a:r>
              <a:rPr lang="el-GR" altLang="el-GR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l-GR" altLang="el-GR" sz="2400" b="1" dirty="0">
                <a:latin typeface="+mn-lt"/>
              </a:rPr>
              <a:t>Ομάδας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ΑΒ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n-US" altLang="el-GR" sz="2400" b="1" dirty="0">
                <a:latin typeface="+mn-lt"/>
              </a:rPr>
              <a:t>Rh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αρνητικό</a:t>
            </a:r>
            <a:r>
              <a:rPr lang="el-GR" altLang="el-GR" sz="2400" b="1" dirty="0">
                <a:solidFill>
                  <a:srgbClr val="003300"/>
                </a:solidFill>
                <a:latin typeface="+mn-lt"/>
              </a:rPr>
              <a:t>, </a:t>
            </a:r>
            <a:r>
              <a:rPr lang="el-GR" altLang="el-GR" sz="2400" b="1" dirty="0">
                <a:latin typeface="+mn-lt"/>
              </a:rPr>
              <a:t>την</a:t>
            </a:r>
            <a:r>
              <a:rPr lang="el-GR" altLang="el-GR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1-12-06</a:t>
            </a:r>
          </a:p>
          <a:p>
            <a:pPr algn="just" eaLnBrk="1" hangingPunct="1"/>
            <a:r>
              <a:rPr lang="el-GR" altLang="el-GR" sz="2400" b="1" dirty="0">
                <a:latin typeface="+mn-lt"/>
              </a:rPr>
              <a:t>Αυτός που έκανε την διασταύρωση</a:t>
            </a:r>
          </a:p>
          <a:p>
            <a:pPr algn="just" eaLnBrk="1" hangingPunct="1"/>
            <a:r>
              <a:rPr lang="el-GR" altLang="el-GR" sz="2400" b="1" dirty="0">
                <a:solidFill>
                  <a:srgbClr val="003300"/>
                </a:solidFill>
                <a:latin typeface="+mn-lt"/>
              </a:rPr>
              <a:t>                      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</a:rPr>
              <a:t>ΑΓΚ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4. </a:t>
            </a:r>
            <a:r>
              <a:rPr lang="el-GR" dirty="0"/>
              <a:t>Δοκιμασία </a:t>
            </a:r>
            <a:r>
              <a:rPr lang="el-GR" dirty="0" smtClean="0"/>
              <a:t>διασταύρωσης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8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233122" y="1524000"/>
            <a:ext cx="46777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3000" b="1" dirty="0" smtClean="0">
                <a:latin typeface="+mn-lt"/>
              </a:rPr>
              <a:t>Ο </a:t>
            </a:r>
            <a:r>
              <a:rPr lang="en-US" altLang="el-GR" sz="3000" b="1" dirty="0" err="1" smtClean="0">
                <a:latin typeface="+mn-lt"/>
              </a:rPr>
              <a:t>ccdee</a:t>
            </a:r>
            <a:r>
              <a:rPr lang="el-GR" altLang="el-GR" sz="3000" b="1" dirty="0" smtClean="0">
                <a:latin typeface="+mn-lt"/>
              </a:rPr>
              <a:t> Κ(-) </a:t>
            </a:r>
            <a:r>
              <a:rPr lang="el-GR" altLang="el-GR" sz="2600" b="1" dirty="0" smtClean="0">
                <a:latin typeface="+mn-lt"/>
              </a:rPr>
              <a:t>και</a:t>
            </a:r>
            <a:r>
              <a:rPr lang="en-US" altLang="el-GR" sz="2600" b="1" dirty="0" smtClean="0">
                <a:latin typeface="+mn-lt"/>
              </a:rPr>
              <a:t> </a:t>
            </a:r>
            <a:r>
              <a:rPr lang="el-GR" altLang="el-GR" sz="2600" b="1" dirty="0" smtClean="0">
                <a:latin typeface="+mn-lt"/>
              </a:rPr>
              <a:t>ακολουθείται </a:t>
            </a:r>
          </a:p>
          <a:p>
            <a:pPr algn="ctr" eaLnBrk="1" hangingPunct="1"/>
            <a:r>
              <a:rPr lang="el-GR" altLang="el-GR" sz="2600" b="1" dirty="0" smtClean="0">
                <a:latin typeface="+mn-lt"/>
              </a:rPr>
              <a:t>η διαδικασία της διασταύρωσης</a:t>
            </a:r>
            <a:endParaRPr lang="el-GR" altLang="el-GR" sz="2600" b="1" dirty="0">
              <a:latin typeface="+mn-lt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419855" y="3068960"/>
            <a:ext cx="63042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3200" b="1" dirty="0" smtClean="0">
                <a:latin typeface="+mn-lt"/>
              </a:rPr>
              <a:t>Παράδοση διασταυρωμένου ασκού</a:t>
            </a:r>
            <a:endParaRPr lang="el-GR" altLang="el-GR" sz="3200" b="1" dirty="0">
              <a:latin typeface="+mn-lt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684221" y="3861048"/>
            <a:ext cx="5775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+mn-lt"/>
              </a:rPr>
              <a:t>Προσωπικό της κλινικής που υπογράφει</a:t>
            </a:r>
          </a:p>
          <a:p>
            <a:pPr algn="ctr" eaLnBrk="1" hangingPunct="1"/>
            <a:r>
              <a:rPr lang="el-GR" altLang="el-GR" sz="2400" b="1" dirty="0">
                <a:latin typeface="+mn-lt"/>
              </a:rPr>
              <a:t>κατά την παραλαβή και σημειώνεται η ώρα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Επείγουσα μετάγγιση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5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Υλικά και </a:t>
            </a:r>
            <a:r>
              <a:rPr lang="el-GR" dirty="0" smtClean="0"/>
              <a:t>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Ορός </a:t>
            </a:r>
            <a:r>
              <a:rPr lang="el-GR" dirty="0" smtClean="0"/>
              <a:t>δέκτη.</a:t>
            </a:r>
            <a:endParaRPr lang="el-GR" dirty="0"/>
          </a:p>
          <a:p>
            <a:r>
              <a:rPr lang="el-GR" dirty="0"/>
              <a:t>Δύο σωληνάρια </a:t>
            </a:r>
            <a:r>
              <a:rPr lang="el-GR" dirty="0" err="1" smtClean="0"/>
              <a:t>αιμολύσεως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Ισότονο διάλυμα </a:t>
            </a:r>
            <a:r>
              <a:rPr lang="el-GR" dirty="0" err="1"/>
              <a:t>NaCl</a:t>
            </a:r>
            <a:r>
              <a:rPr lang="el-GR" dirty="0"/>
              <a:t> 0.9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/>
              <a:t>Διάλυμα βόειου </a:t>
            </a:r>
            <a:r>
              <a:rPr lang="el-GR" dirty="0" err="1"/>
              <a:t>λευκωματίνης</a:t>
            </a:r>
            <a:r>
              <a:rPr lang="el-GR" dirty="0"/>
              <a:t> 22% ή 30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/>
              <a:t>Εναιώρημα </a:t>
            </a:r>
            <a:r>
              <a:rPr lang="el-GR" dirty="0" err="1"/>
              <a:t>ερυθροκυττάρων</a:t>
            </a:r>
            <a:r>
              <a:rPr lang="el-GR" dirty="0"/>
              <a:t> </a:t>
            </a:r>
            <a:r>
              <a:rPr lang="el-GR" dirty="0" smtClean="0"/>
              <a:t>δότη.</a:t>
            </a:r>
            <a:endParaRPr lang="el-GR" dirty="0"/>
          </a:p>
          <a:p>
            <a:r>
              <a:rPr lang="el-GR" dirty="0"/>
              <a:t>Πολυδύναμος </a:t>
            </a:r>
            <a:r>
              <a:rPr lang="el-GR" dirty="0" err="1"/>
              <a:t>αντισφαιρινικός</a:t>
            </a:r>
            <a:r>
              <a:rPr lang="el-GR" dirty="0"/>
              <a:t> </a:t>
            </a:r>
            <a:r>
              <a:rPr lang="el-GR" dirty="0" smtClean="0"/>
              <a:t>ορός.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3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432005" y="1268760"/>
            <a:ext cx="62799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600" b="1" dirty="0">
                <a:latin typeface="+mn-lt"/>
              </a:rPr>
              <a:t>Επείγουσα μετάγγιση (χωρίς διασταύρωση)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468971" y="2040658"/>
            <a:ext cx="6206058" cy="830997"/>
          </a:xfrm>
          <a:prstGeom prst="rect">
            <a:avLst/>
          </a:prstGeom>
          <a:noFill/>
          <a:ln w="31750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Ανιχνεύω (ψυχρά ή πλήρη) </a:t>
            </a:r>
            <a:r>
              <a:rPr lang="en-US" altLang="el-GR" sz="2400" b="1">
                <a:latin typeface="+mn-lt"/>
              </a:rPr>
              <a:t>IgM</a:t>
            </a:r>
            <a:r>
              <a:rPr lang="el-GR" altLang="el-GR" sz="2400" b="1">
                <a:latin typeface="+mn-lt"/>
              </a:rPr>
              <a:t>-συγκολλητίνες</a:t>
            </a:r>
          </a:p>
          <a:p>
            <a:pPr algn="ctr" eaLnBrk="1" hangingPunct="1"/>
            <a:r>
              <a:rPr lang="en-US" altLang="el-GR" sz="2400" b="1">
                <a:latin typeface="+mn-lt"/>
              </a:rPr>
              <a:t>(</a:t>
            </a:r>
            <a:r>
              <a:rPr lang="el-GR" altLang="el-GR" sz="2400" b="1">
                <a:latin typeface="+mn-lt"/>
              </a:rPr>
              <a:t>ΑΒΟ</a:t>
            </a:r>
            <a:r>
              <a:rPr lang="en-US" altLang="el-GR" sz="2400" b="1">
                <a:latin typeface="+mn-lt"/>
              </a:rPr>
              <a:t>,</a:t>
            </a:r>
            <a:r>
              <a:rPr lang="el-GR" altLang="el-GR" sz="2400" b="1">
                <a:latin typeface="+mn-lt"/>
              </a:rPr>
              <a:t> Μ, Ν,</a:t>
            </a:r>
            <a:r>
              <a:rPr lang="en-US" altLang="el-GR" sz="2400" b="1">
                <a:latin typeface="+mn-lt"/>
              </a:rPr>
              <a:t> Lewis)</a:t>
            </a:r>
            <a:endParaRPr lang="el-GR" altLang="el-GR" sz="2400" b="1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φάση (έλεγχος με φυσιολογικό ορό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963854"/>
            <a:ext cx="8229600" cy="3777514"/>
          </a:xfrm>
        </p:spPr>
        <p:txBody>
          <a:bodyPr>
            <a:normAutofit/>
          </a:bodyPr>
          <a:lstStyle/>
          <a:p>
            <a:r>
              <a:rPr lang="el-GR" dirty="0"/>
              <a:t>2 σταγόνες ορού </a:t>
            </a:r>
            <a:r>
              <a:rPr lang="el-GR" dirty="0" smtClean="0"/>
              <a:t>δέκτη.</a:t>
            </a:r>
            <a:endParaRPr lang="el-GR" dirty="0"/>
          </a:p>
          <a:p>
            <a:r>
              <a:rPr lang="el-GR" dirty="0"/>
              <a:t>1 σταγόνα εναιωρήματος </a:t>
            </a:r>
            <a:r>
              <a:rPr lang="el-GR" dirty="0" err="1"/>
              <a:t>RBCs</a:t>
            </a:r>
            <a:r>
              <a:rPr lang="el-GR" dirty="0"/>
              <a:t> σε </a:t>
            </a:r>
            <a:r>
              <a:rPr lang="el-GR" dirty="0" err="1"/>
              <a:t>NaCl</a:t>
            </a:r>
            <a:r>
              <a:rPr lang="el-GR" dirty="0"/>
              <a:t> 0.9% (2%-5%) </a:t>
            </a:r>
            <a:r>
              <a:rPr lang="el-GR" dirty="0" smtClean="0"/>
              <a:t>δότη.</a:t>
            </a:r>
            <a:endParaRPr lang="el-GR" dirty="0"/>
          </a:p>
          <a:p>
            <a:r>
              <a:rPr lang="el-GR" dirty="0" smtClean="0"/>
              <a:t>Ανάμειξη.</a:t>
            </a:r>
            <a:endParaRPr lang="el-GR" dirty="0"/>
          </a:p>
          <a:p>
            <a:r>
              <a:rPr lang="el-GR" dirty="0"/>
              <a:t>Παραμονή 15 λεπτά σε θερμοκρασία </a:t>
            </a:r>
            <a:r>
              <a:rPr lang="el-GR" dirty="0" smtClean="0"/>
              <a:t>δωματίου.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1000 στροφές για 1 </a:t>
            </a:r>
            <a:r>
              <a:rPr lang="el-GR" dirty="0" smtClean="0"/>
              <a:t>λεπτό.</a:t>
            </a:r>
            <a:endParaRPr lang="el-GR" dirty="0"/>
          </a:p>
          <a:p>
            <a:r>
              <a:rPr lang="el-GR" dirty="0"/>
              <a:t>Μακροσκοπική &amp; μικροσκοπική ανάγνωση για συγκόλληση </a:t>
            </a:r>
            <a:r>
              <a:rPr lang="el-GR" dirty="0" smtClean="0"/>
              <a:t>ή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609121" y="1157843"/>
            <a:ext cx="7925759" cy="830997"/>
          </a:xfrm>
          <a:prstGeom prst="rect">
            <a:avLst/>
          </a:prstGeom>
          <a:noFill/>
          <a:ln w="31750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Ανιχνεύω (ατελή ή πλήρη θερμού τύπου) </a:t>
            </a:r>
            <a:r>
              <a:rPr lang="en-US" altLang="el-GR" sz="2400" b="1">
                <a:latin typeface="+mn-lt"/>
              </a:rPr>
              <a:t>IgG</a:t>
            </a:r>
            <a:r>
              <a:rPr lang="el-GR" altLang="el-GR" sz="2400" b="1">
                <a:latin typeface="+mn-lt"/>
              </a:rPr>
              <a:t>-συγκολλητίνες</a:t>
            </a:r>
          </a:p>
          <a:p>
            <a:pPr algn="ctr" eaLnBrk="1" hangingPunct="1"/>
            <a:r>
              <a:rPr lang="en-US" altLang="el-GR" sz="2400" b="1">
                <a:latin typeface="+mn-lt"/>
              </a:rPr>
              <a:t>(Kell, Lewis, </a:t>
            </a:r>
            <a:r>
              <a:rPr lang="el-GR" altLang="el-GR" sz="2400" b="1">
                <a:latin typeface="+mn-lt"/>
              </a:rPr>
              <a:t>σπάνια του </a:t>
            </a:r>
            <a:r>
              <a:rPr lang="en-US" altLang="el-GR" sz="2400" b="1">
                <a:latin typeface="+mn-lt"/>
              </a:rPr>
              <a:t>Rhesus)</a:t>
            </a:r>
            <a:endParaRPr lang="el-GR" altLang="el-GR" sz="2400" b="1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φάση (έλεγχος με </a:t>
            </a:r>
            <a:r>
              <a:rPr lang="el-GR" dirty="0" err="1"/>
              <a:t>λευκωματίνη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363272" cy="464161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2 σταγόνες ορού </a:t>
            </a:r>
            <a:r>
              <a:rPr lang="el-GR" dirty="0" smtClean="0"/>
              <a:t>δέκτη.</a:t>
            </a:r>
            <a:endParaRPr lang="el-GR" dirty="0"/>
          </a:p>
          <a:p>
            <a:r>
              <a:rPr lang="el-GR" dirty="0"/>
              <a:t>1 σταγόνα εναιωρήματος </a:t>
            </a:r>
            <a:r>
              <a:rPr lang="el-GR" dirty="0" err="1"/>
              <a:t>RBCs</a:t>
            </a:r>
            <a:r>
              <a:rPr lang="el-GR" dirty="0"/>
              <a:t> σε </a:t>
            </a:r>
            <a:r>
              <a:rPr lang="el-GR" dirty="0" err="1"/>
              <a:t>NaCl</a:t>
            </a:r>
            <a:r>
              <a:rPr lang="el-GR" dirty="0"/>
              <a:t> 0.9% (2%-5%) </a:t>
            </a:r>
            <a:r>
              <a:rPr lang="el-GR" dirty="0" smtClean="0"/>
              <a:t>δότη.</a:t>
            </a:r>
            <a:endParaRPr lang="el-GR" dirty="0"/>
          </a:p>
          <a:p>
            <a:r>
              <a:rPr lang="el-GR" dirty="0"/>
              <a:t>2 σταγόνες </a:t>
            </a:r>
            <a:r>
              <a:rPr lang="el-GR" dirty="0" err="1"/>
              <a:t>λευκωματίνης</a:t>
            </a:r>
            <a:r>
              <a:rPr lang="el-GR" dirty="0"/>
              <a:t> ή </a:t>
            </a:r>
            <a:r>
              <a:rPr lang="el-GR" dirty="0" err="1"/>
              <a:t>αλβουμίνης</a:t>
            </a:r>
            <a:r>
              <a:rPr lang="el-GR" dirty="0"/>
              <a:t> 22%-30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 smtClean="0"/>
              <a:t>Ανάμειξη.</a:t>
            </a:r>
            <a:endParaRPr lang="el-GR" dirty="0"/>
          </a:p>
          <a:p>
            <a:r>
              <a:rPr lang="el-GR" dirty="0"/>
              <a:t>Παραμονή 30 λεπτά σε θερμοκρασία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1000 στροφές για 1 </a:t>
            </a:r>
            <a:r>
              <a:rPr lang="el-GR" dirty="0" smtClean="0"/>
              <a:t>λεπτό.</a:t>
            </a:r>
            <a:endParaRPr lang="el-GR" dirty="0"/>
          </a:p>
          <a:p>
            <a:r>
              <a:rPr lang="el-GR" dirty="0" smtClean="0"/>
              <a:t>Ανακίνηση.</a:t>
            </a:r>
            <a:endParaRPr lang="el-GR" dirty="0"/>
          </a:p>
          <a:p>
            <a:r>
              <a:rPr lang="el-GR" dirty="0"/>
              <a:t>Μακροσκοπική ανάγνωση για συγκόλληση ή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Μικροσκοπική </a:t>
            </a:r>
            <a:r>
              <a:rPr lang="el-GR" dirty="0" smtClean="0"/>
              <a:t>ανάλυση.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3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594833" y="1268760"/>
            <a:ext cx="7925759" cy="830997"/>
          </a:xfrm>
          <a:prstGeom prst="rect">
            <a:avLst/>
          </a:prstGeom>
          <a:noFill/>
          <a:ln w="31750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Ανιχνεύω (ατελή ή πλήρη θερμού τύπου) </a:t>
            </a:r>
            <a:r>
              <a:rPr lang="en-US" altLang="el-GR" sz="2400" b="1">
                <a:latin typeface="+mn-lt"/>
              </a:rPr>
              <a:t>IgG</a:t>
            </a:r>
            <a:r>
              <a:rPr lang="el-GR" altLang="el-GR" sz="2400" b="1">
                <a:latin typeface="+mn-lt"/>
              </a:rPr>
              <a:t>-συγκολλητίνες</a:t>
            </a:r>
          </a:p>
          <a:p>
            <a:pPr algn="ctr" eaLnBrk="1" hangingPunct="1"/>
            <a:r>
              <a:rPr lang="en-US" altLang="el-GR" sz="2400" b="1">
                <a:latin typeface="+mn-lt"/>
              </a:rPr>
              <a:t>(Rhesus, Kell, Duffy, Kidd)</a:t>
            </a:r>
            <a:endParaRPr lang="el-GR" altLang="el-GR" sz="2400" b="1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φάση (έλεγχος με </a:t>
            </a:r>
            <a:r>
              <a:rPr lang="el-GR" dirty="0" err="1"/>
              <a:t>αντισφαιρινικό</a:t>
            </a:r>
            <a:r>
              <a:rPr lang="el-GR" dirty="0"/>
              <a:t> ορό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σωληνάριο που επωάστηκε με </a:t>
            </a:r>
            <a:r>
              <a:rPr lang="el-GR" dirty="0" err="1"/>
              <a:t>αλβουμίνη</a:t>
            </a:r>
            <a:r>
              <a:rPr lang="el-GR" dirty="0"/>
              <a:t> μετά </a:t>
            </a:r>
            <a:r>
              <a:rPr lang="el-GR" dirty="0" smtClean="0"/>
              <a:t>τη </a:t>
            </a:r>
            <a:r>
              <a:rPr lang="el-GR" dirty="0" err="1" smtClean="0"/>
              <a:t>φυγοκέντρηση</a:t>
            </a:r>
            <a:r>
              <a:rPr lang="el-GR" dirty="0" smtClean="0"/>
              <a:t> </a:t>
            </a:r>
            <a:r>
              <a:rPr lang="el-GR" dirty="0"/>
              <a:t>πλένεται 3 φορές με ισότονο διάλυμα 0.9% </a:t>
            </a:r>
            <a:r>
              <a:rPr lang="el-GR" dirty="0" err="1" smtClean="0"/>
              <a:t>NaCl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2 σταγόνες </a:t>
            </a:r>
            <a:r>
              <a:rPr lang="el-GR" dirty="0" err="1"/>
              <a:t>αντισφαιρινικού</a:t>
            </a:r>
            <a:r>
              <a:rPr lang="el-GR" dirty="0"/>
              <a:t> </a:t>
            </a:r>
            <a:r>
              <a:rPr lang="el-GR" dirty="0" smtClean="0"/>
              <a:t>ορού.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1000 στροφές για 1 </a:t>
            </a:r>
            <a:r>
              <a:rPr lang="el-GR" dirty="0" smtClean="0"/>
              <a:t>λεπτό.</a:t>
            </a:r>
            <a:endParaRPr lang="el-GR" dirty="0"/>
          </a:p>
          <a:p>
            <a:r>
              <a:rPr lang="el-GR" dirty="0" smtClean="0"/>
              <a:t>Ανακίνηση.</a:t>
            </a:r>
            <a:endParaRPr lang="el-GR" dirty="0"/>
          </a:p>
          <a:p>
            <a:r>
              <a:rPr lang="el-GR" dirty="0"/>
              <a:t>Μακροσκοπική ανάγνωση για συγκόλληση ή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Μικροσκοπική </a:t>
            </a:r>
            <a:r>
              <a:rPr lang="el-GR" dirty="0" smtClean="0"/>
              <a:t>ανάλυση.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19572" y="1631299"/>
            <a:ext cx="7704856" cy="1569660"/>
          </a:xfrm>
          <a:prstGeom prst="rect">
            <a:avLst/>
          </a:prstGeom>
          <a:noFill/>
          <a:ln w="476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+mn-lt"/>
              </a:rPr>
              <a:t>Επί συγκολλήσεως: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Αναφερόμαστε σε ασυμβατότητα (τα </a:t>
            </a:r>
            <a:r>
              <a:rPr lang="en-US" altLang="el-GR" sz="2400" b="1" dirty="0">
                <a:latin typeface="+mn-lt"/>
              </a:rPr>
              <a:t>RBCs </a:t>
            </a:r>
            <a:r>
              <a:rPr lang="el-GR" altLang="el-GR" sz="2400" b="1" dirty="0">
                <a:latin typeface="+mn-lt"/>
              </a:rPr>
              <a:t>του </a:t>
            </a:r>
            <a:r>
              <a:rPr lang="el-GR" altLang="el-GR" sz="2400" b="1" dirty="0" smtClean="0">
                <a:latin typeface="+mn-lt"/>
              </a:rPr>
              <a:t>δότη συγκολλούνται </a:t>
            </a:r>
            <a:r>
              <a:rPr lang="el-GR" altLang="el-GR" sz="2400" b="1" dirty="0">
                <a:latin typeface="+mn-lt"/>
              </a:rPr>
              <a:t>με τα αντί-</a:t>
            </a:r>
            <a:r>
              <a:rPr lang="el-GR" altLang="el-GR" sz="2400" b="1" dirty="0" err="1">
                <a:latin typeface="+mn-lt"/>
              </a:rPr>
              <a:t>ερυθροκυτταρικά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b="1" dirty="0" smtClean="0">
                <a:latin typeface="+mn-lt"/>
              </a:rPr>
              <a:t>αντισώματα του δέκτη</a:t>
            </a:r>
            <a:r>
              <a:rPr lang="el-GR" altLang="el-GR" sz="2400" b="1" dirty="0">
                <a:latin typeface="+mn-lt"/>
              </a:rPr>
              <a:t>)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215516" y="3733800"/>
            <a:ext cx="8712968" cy="1200329"/>
          </a:xfrm>
          <a:prstGeom prst="rect">
            <a:avLst/>
          </a:prstGeom>
          <a:noFill/>
          <a:ln w="476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+mn-lt"/>
              </a:rPr>
              <a:t>Επί μη συγκολλήσεως: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Αναφερόμαστε σε συμβατότητα (ο δέκτης δεν διαθέτει</a:t>
            </a:r>
          </a:p>
          <a:p>
            <a:pPr algn="ctr" eaLnBrk="1" hangingPunct="1"/>
            <a:r>
              <a:rPr lang="el-GR" altLang="el-GR" sz="2400" b="1" dirty="0">
                <a:latin typeface="+mn-lt"/>
              </a:rPr>
              <a:t>αντί-</a:t>
            </a:r>
            <a:r>
              <a:rPr lang="el-GR" altLang="el-GR" sz="2400" b="1" dirty="0" err="1">
                <a:latin typeface="+mn-lt"/>
              </a:rPr>
              <a:t>ερυθροκυτταρικά</a:t>
            </a:r>
            <a:r>
              <a:rPr lang="el-GR" altLang="el-GR" sz="2400" b="1" dirty="0">
                <a:latin typeface="+mn-lt"/>
              </a:rPr>
              <a:t> αντισώματα έναντι των </a:t>
            </a:r>
            <a:r>
              <a:rPr lang="en-US" altLang="el-GR" sz="2400" b="1" dirty="0" smtClean="0">
                <a:latin typeface="+mn-lt"/>
              </a:rPr>
              <a:t>RBCs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b="1" dirty="0" smtClean="0">
                <a:latin typeface="+mn-lt"/>
              </a:rPr>
              <a:t>του </a:t>
            </a:r>
            <a:r>
              <a:rPr lang="el-GR" altLang="el-GR" sz="2400" b="1" dirty="0">
                <a:latin typeface="+mn-lt"/>
              </a:rPr>
              <a:t>δότη)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2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27475" y="4732029"/>
            <a:ext cx="3089051" cy="553998"/>
          </a:xfrm>
          <a:prstGeom prst="rect">
            <a:avLst/>
          </a:prstGeom>
          <a:noFill/>
          <a:ln w="19050">
            <a:solidFill>
              <a:srgbClr val="004A82"/>
            </a:solidFill>
            <a:prstDash val="sys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04A82"/>
                </a:solidFill>
                <a:latin typeface="+mn-lt"/>
              </a:rPr>
              <a:t>In vivo &amp; in vitro ?</a:t>
            </a:r>
            <a:endParaRPr lang="el-GR" sz="3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Σύστημα του </a:t>
            </a:r>
            <a:r>
              <a:rPr lang="el-GR" dirty="0" smtClean="0"/>
              <a:t>Συμπληρώματος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 Διαλυτές και </a:t>
            </a:r>
            <a:r>
              <a:rPr lang="el-GR" dirty="0" err="1"/>
              <a:t>μεμβρανικές</a:t>
            </a:r>
            <a:r>
              <a:rPr lang="el-GR" dirty="0"/>
              <a:t> </a:t>
            </a:r>
            <a:r>
              <a:rPr lang="el-GR" dirty="0" smtClean="0"/>
              <a:t>πρωτεΐνες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Καταστροφή των ξένων </a:t>
            </a:r>
            <a:r>
              <a:rPr lang="el-GR" dirty="0" smtClean="0"/>
              <a:t>αντιγόνων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Ενεργοποιούνται όταν υπάρχει ένωση </a:t>
            </a:r>
            <a:r>
              <a:rPr lang="el-GR" dirty="0" err="1" smtClean="0"/>
              <a:t>Ag</a:t>
            </a:r>
            <a:r>
              <a:rPr lang="el-GR" dirty="0" smtClean="0"/>
              <a:t>-</a:t>
            </a:r>
            <a:r>
              <a:rPr lang="el-GR" dirty="0" err="1" smtClean="0"/>
              <a:t>Ab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H ενεργοποίηση του συμπληρώματος οδηγεί σε </a:t>
            </a:r>
            <a:r>
              <a:rPr lang="el-GR" dirty="0" smtClean="0"/>
              <a:t>σχηματισμό </a:t>
            </a:r>
            <a:r>
              <a:rPr lang="el-GR" dirty="0"/>
              <a:t>πρωτεολυτικών ενζύμων </a:t>
            </a:r>
            <a:r>
              <a:rPr lang="el-GR" dirty="0" smtClean="0"/>
              <a:t>(;)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Ενεργοποιείται </a:t>
            </a:r>
            <a:r>
              <a:rPr lang="el-GR" dirty="0"/>
              <a:t>και από ασύμβατη </a:t>
            </a:r>
            <a:r>
              <a:rPr lang="el-GR" dirty="0" smtClean="0"/>
              <a:t>μετάγγιση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60240"/>
            <a:ext cx="8229600" cy="1052736"/>
          </a:xfrm>
          <a:ln w="28575">
            <a:solidFill>
              <a:srgbClr val="004A82"/>
            </a:solidFill>
          </a:ln>
        </p:spPr>
        <p:txBody>
          <a:bodyPr/>
          <a:lstStyle/>
          <a:p>
            <a:pPr eaLnBrk="1" hangingPunct="1"/>
            <a:r>
              <a:rPr lang="el-GR" altLang="el-GR" dirty="0" smtClean="0">
                <a:latin typeface="+mn-lt"/>
              </a:rPr>
              <a:t>Αιμολυτικές Αναιμίες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56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latin typeface="+mn-lt"/>
              </a:rPr>
              <a:t>Αιμολυτική Αναιμία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Αναιμία από αυξημένη καταστροφή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err="1" smtClean="0"/>
              <a:t>Ορθρόχρωμη</a:t>
            </a:r>
            <a:r>
              <a:rPr lang="el-GR" altLang="el-GR" sz="2400" dirty="0" smtClean="0"/>
              <a:t> αναιμία.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Μειωμένη </a:t>
            </a:r>
            <a:r>
              <a:rPr lang="el-GR" altLang="el-GR" sz="2400" dirty="0" err="1" smtClean="0"/>
              <a:t>ερυθροκυτταρική</a:t>
            </a:r>
            <a:r>
              <a:rPr lang="el-GR" altLang="el-GR" sz="2400" dirty="0" smtClean="0"/>
              <a:t> επιβίωση.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err="1" smtClean="0"/>
              <a:t>Δικτυερυθροκυττάρωση</a:t>
            </a:r>
            <a:r>
              <a:rPr lang="el-GR" altLang="el-GR" sz="2400" dirty="0" smtClean="0"/>
              <a:t>.</a:t>
            </a:r>
          </a:p>
          <a:p>
            <a:pPr lvl="1" eaLnBrk="1" hangingPunct="1"/>
            <a:r>
              <a:rPr lang="el-GR" altLang="el-GR" sz="2400" dirty="0" smtClean="0"/>
              <a:t>Αύξηση έμμεσης </a:t>
            </a:r>
            <a:r>
              <a:rPr lang="el-GR" altLang="el-GR" sz="2400" dirty="0" err="1" smtClean="0"/>
              <a:t>χολερυθρίνης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Αύξηση</a:t>
            </a:r>
            <a:r>
              <a:rPr lang="en-US" altLang="el-GR" sz="2400" dirty="0" smtClean="0"/>
              <a:t> LDH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3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591" t="6420" r="5568" b="4206"/>
          <a:stretch/>
        </p:blipFill>
        <p:spPr bwMode="auto">
          <a:xfrm>
            <a:off x="1773759" y="1628800"/>
            <a:ext cx="5596483" cy="4380171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Ανισοκυττάρωση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latin typeface="+mn-lt"/>
              </a:rPr>
              <a:t>Αίτια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err="1" smtClean="0"/>
              <a:t>Ενδοαγγειακή</a:t>
            </a:r>
            <a:r>
              <a:rPr lang="el-GR" altLang="el-GR" sz="2400" b="1" dirty="0" smtClean="0"/>
              <a:t> </a:t>
            </a:r>
            <a:r>
              <a:rPr lang="el-GR" altLang="el-GR" sz="2400" b="1" dirty="0" err="1" smtClean="0"/>
              <a:t>αιμόλυση</a:t>
            </a:r>
            <a:endParaRPr lang="en-US" altLang="el-GR" sz="2400" b="1" dirty="0" smtClean="0"/>
          </a:p>
          <a:p>
            <a:pPr lvl="1" eaLnBrk="1" hangingPunct="1"/>
            <a:r>
              <a:rPr lang="el-GR" altLang="el-GR" sz="2400" dirty="0" err="1" smtClean="0"/>
              <a:t>Μεμβρανικές</a:t>
            </a:r>
            <a:r>
              <a:rPr lang="el-GR" altLang="el-GR" sz="2400" dirty="0" smtClean="0"/>
              <a:t> ανωμαλίες.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Μεταβολικές ανωμαλίες.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b="1" dirty="0" err="1" smtClean="0">
                <a:solidFill>
                  <a:srgbClr val="004A82"/>
                </a:solidFill>
              </a:rPr>
              <a:t>Αιμοσφαιρινοπάθειε</a:t>
            </a:r>
            <a:r>
              <a:rPr lang="el-GR" altLang="el-GR" sz="2400" dirty="0" err="1" smtClean="0"/>
              <a:t>ς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err="1" smtClean="0"/>
              <a:t>Εξωαγγειακή</a:t>
            </a:r>
            <a:r>
              <a:rPr lang="el-GR" altLang="el-GR" sz="2400" b="1" dirty="0" smtClean="0"/>
              <a:t> </a:t>
            </a:r>
            <a:r>
              <a:rPr lang="el-GR" altLang="el-GR" sz="2400" b="1" dirty="0" err="1" smtClean="0"/>
              <a:t>αιμόλυση</a:t>
            </a:r>
            <a:endParaRPr lang="en-US" altLang="el-GR" sz="2400" b="1" dirty="0" smtClean="0"/>
          </a:p>
          <a:p>
            <a:pPr lvl="1" eaLnBrk="1" hangingPunct="1"/>
            <a:r>
              <a:rPr lang="el-GR" altLang="el-GR" sz="2400" dirty="0" smtClean="0"/>
              <a:t>Μη άνοσες.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Άνοσες.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6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>
                <a:latin typeface="+mn-lt"/>
              </a:rPr>
              <a:t>Αιμολυτική Αναιμία</a:t>
            </a:r>
            <a:r>
              <a:rPr lang="en-US" altLang="el-GR" dirty="0" smtClean="0">
                <a:latin typeface="+mn-lt"/>
              </a:rPr>
              <a:t/>
            </a:r>
            <a:br>
              <a:rPr lang="en-US" altLang="el-GR" dirty="0" smtClean="0">
                <a:latin typeface="+mn-lt"/>
              </a:rPr>
            </a:br>
            <a:r>
              <a:rPr lang="el-GR" altLang="el-GR" dirty="0" err="1" smtClean="0">
                <a:latin typeface="+mn-lt"/>
              </a:rPr>
              <a:t>Μεμβρανικές</a:t>
            </a:r>
            <a:r>
              <a:rPr lang="el-GR" altLang="el-GR" dirty="0" smtClean="0">
                <a:latin typeface="+mn-lt"/>
              </a:rPr>
              <a:t> ανωμαλίες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Σκελετικές ανωμαλίες</a:t>
            </a:r>
            <a:endParaRPr lang="en-US" altLang="el-GR" sz="2400" b="1" dirty="0" smtClean="0"/>
          </a:p>
          <a:p>
            <a:pPr lvl="1" eaLnBrk="1" hangingPunct="1"/>
            <a:r>
              <a:rPr lang="el-GR" altLang="el-GR" sz="2400" dirty="0" smtClean="0"/>
              <a:t>Κληρονομική </a:t>
            </a:r>
            <a:r>
              <a:rPr lang="el-GR" altLang="el-GR" sz="2400" dirty="0" err="1" smtClean="0"/>
              <a:t>σφαιροκυττάρωση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Ανωμαλίες στη </a:t>
            </a:r>
            <a:r>
              <a:rPr lang="el-GR" altLang="el-GR" sz="2400" dirty="0" err="1" smtClean="0"/>
              <a:t>μεμβρανική</a:t>
            </a:r>
            <a:r>
              <a:rPr lang="el-GR" altLang="el-GR" sz="2400" dirty="0" smtClean="0"/>
              <a:t> διαπερατότητα.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b="1" dirty="0" smtClean="0">
                <a:solidFill>
                  <a:srgbClr val="004A82"/>
                </a:solidFill>
              </a:rPr>
              <a:t>Κληρονομική 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σφαιροκυττάρωση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.</a:t>
            </a:r>
            <a:endParaRPr lang="en-US" altLang="el-GR" sz="2400" b="1" dirty="0" smtClean="0">
              <a:solidFill>
                <a:srgbClr val="004A82"/>
              </a:solidFill>
            </a:endParaRPr>
          </a:p>
          <a:p>
            <a:pPr eaLnBrk="1" hangingPunct="1"/>
            <a:r>
              <a:rPr lang="el-GR" altLang="el-GR" sz="2400" b="1" dirty="0" smtClean="0"/>
              <a:t>Αυξημένη ευαισθησία στο συμπλήρωμα</a:t>
            </a:r>
            <a:endParaRPr lang="en-US" altLang="el-GR" sz="2400" b="1" dirty="0" smtClean="0"/>
          </a:p>
          <a:p>
            <a:pPr lvl="1" eaLnBrk="1" hangingPunct="1"/>
            <a:r>
              <a:rPr lang="el-GR" altLang="el-GR" sz="2400" dirty="0" err="1" smtClean="0"/>
              <a:t>Παροξυσμική</a:t>
            </a:r>
            <a:r>
              <a:rPr lang="el-GR" altLang="el-GR" sz="2400" dirty="0" smtClean="0"/>
              <a:t> νυχτερινή </a:t>
            </a:r>
            <a:r>
              <a:rPr lang="el-GR" altLang="el-GR" sz="2400" dirty="0" err="1" smtClean="0"/>
              <a:t>αιμοσφαιρινουρία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err="1" smtClean="0">
                <a:latin typeface="+mn-lt"/>
              </a:rPr>
              <a:t>Κυτταροσκελετός</a:t>
            </a:r>
            <a:r>
              <a:rPr lang="el-GR" altLang="el-GR" sz="3600" dirty="0" smtClean="0">
                <a:latin typeface="+mn-lt"/>
              </a:rPr>
              <a:t> </a:t>
            </a:r>
            <a:r>
              <a:rPr lang="el-GR" altLang="el-GR" sz="3600" dirty="0" err="1" smtClean="0">
                <a:latin typeface="+mn-lt"/>
              </a:rPr>
              <a:t>Ερυθροκυττάρου</a:t>
            </a:r>
            <a:r>
              <a:rPr lang="el-GR" altLang="el-GR" sz="3600" dirty="0" smtClean="0">
                <a:latin typeface="+mn-lt"/>
              </a:rPr>
              <a:t> </a:t>
            </a:r>
            <a:r>
              <a:rPr lang="el-GR" altLang="el-GR" sz="3000" b="0" dirty="0" smtClean="0">
                <a:latin typeface="+mn-lt"/>
              </a:rPr>
              <a:t>1/2</a:t>
            </a:r>
            <a:endParaRPr lang="en-US" altLang="el-GR" sz="3000" b="0" dirty="0" smtClean="0">
              <a:latin typeface="+mn-lt"/>
            </a:endParaRPr>
          </a:p>
        </p:txBody>
      </p:sp>
      <p:pic>
        <p:nvPicPr>
          <p:cNvPr id="71683" name="Picture 5" descr="File:Cytoskeleton (Elliptocytosis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3656"/>
            <a:ext cx="7620000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603408" y="5877272"/>
            <a:ext cx="793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Cytoskeleton (</a:t>
            </a:r>
            <a:r>
              <a:rPr lang="en-US" sz="1200" dirty="0" err="1">
                <a:latin typeface="+mn-lt"/>
                <a:hlinkClick r:id="rId3"/>
              </a:rPr>
              <a:t>Elliptocytosis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acopo Werther"/>
              </a:rPr>
              <a:t>Jacopo </a:t>
            </a:r>
            <a:r>
              <a:rPr lang="en-US" sz="1200" dirty="0" err="1" smtClean="0">
                <a:latin typeface="+mn-lt"/>
                <a:hlinkClick r:id="rId4" tooltip="User:Jacopo Werther"/>
              </a:rPr>
              <a:t>Werther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1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12301" r="10733" b="5205"/>
          <a:stretch/>
        </p:blipFill>
        <p:spPr bwMode="auto">
          <a:xfrm>
            <a:off x="1669002" y="1292204"/>
            <a:ext cx="5805996" cy="50891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Κυτταροσκελετός</a:t>
            </a:r>
            <a:r>
              <a:rPr lang="el-GR" altLang="el-GR" dirty="0"/>
              <a:t> </a:t>
            </a:r>
            <a:r>
              <a:rPr lang="el-GR" altLang="el-GR" dirty="0" err="1"/>
              <a:t>Ερυθροκυττάρου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5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4" b="11914"/>
          <a:stretch/>
        </p:blipFill>
        <p:spPr bwMode="auto">
          <a:xfrm>
            <a:off x="880850" y="1124744"/>
            <a:ext cx="7376604" cy="533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Αμφίκοιλος δίσκος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4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b="12228"/>
          <a:stretch/>
        </p:blipFill>
        <p:spPr bwMode="auto">
          <a:xfrm>
            <a:off x="1079612" y="1196752"/>
            <a:ext cx="6984776" cy="5254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Ελλειπτοκυττάρωση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5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r="12677" b="12088"/>
          <a:stretch/>
        </p:blipFill>
        <p:spPr bwMode="auto">
          <a:xfrm>
            <a:off x="1256987" y="1124744"/>
            <a:ext cx="6630026" cy="54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Σφαιροκυττάρωση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8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512168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Ανίχνευση </a:t>
            </a:r>
            <a:r>
              <a:rPr lang="el-GR" dirty="0" err="1" smtClean="0"/>
              <a:t>Αντιερυθροκυτταρικών</a:t>
            </a:r>
            <a:r>
              <a:rPr lang="el-GR" dirty="0" smtClean="0"/>
              <a:t> Αντισωμάτων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3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>
                <a:latin typeface="+mn-lt"/>
              </a:rPr>
              <a:t>Κληρονομική </a:t>
            </a:r>
            <a:r>
              <a:rPr lang="el-GR" altLang="el-GR" sz="3600" dirty="0" err="1" smtClean="0">
                <a:latin typeface="+mn-lt"/>
              </a:rPr>
              <a:t>Σφαιροκυττάρωση</a:t>
            </a:r>
            <a:endParaRPr lang="en-US" altLang="el-GR" sz="3600" dirty="0" smtClean="0">
              <a:latin typeface="+mn-lt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Απουσία ή μείωση </a:t>
            </a:r>
            <a:r>
              <a:rPr lang="el-GR" altLang="el-GR" sz="2400" dirty="0" err="1" smtClean="0"/>
              <a:t>σπεκτρίνης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Μείωση της μεμβράνης και σχήμα σφαίρας.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Μειωμένη </a:t>
            </a:r>
            <a:r>
              <a:rPr lang="el-GR" altLang="el-GR" sz="2400" dirty="0" err="1" smtClean="0"/>
              <a:t>παραμορφωσιμότητα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Αυξημένη κυτταρική ευθραυστότητα.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err="1" smtClean="0"/>
              <a:t>Εξωαγγειακή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αιμόλυση</a:t>
            </a:r>
            <a:r>
              <a:rPr lang="el-GR" altLang="el-GR" sz="2400" dirty="0" smtClean="0"/>
              <a:t> στο σπλήνα.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7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327"/>
          <p:cNvPicPr>
            <a:picLocks noChangeAspect="1" noChangeArrowheads="1"/>
          </p:cNvPicPr>
          <p:nvPr/>
        </p:nvPicPr>
        <p:blipFill rotWithShape="1">
          <a:blip r:embed="rId3" cstate="print"/>
          <a:srcRect l="2013" t="2635" r="2558" b="2528"/>
          <a:stretch/>
        </p:blipFill>
        <p:spPr bwMode="auto">
          <a:xfrm>
            <a:off x="1509204" y="1450273"/>
            <a:ext cx="6125593" cy="4643023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Ορθροχρωμία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6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pic>
        <p:nvPicPr>
          <p:cNvPr id="1039" name="Picture 15" descr="File:Illu sple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3155"/>
          <a:stretch/>
        </p:blipFill>
        <p:spPr bwMode="auto">
          <a:xfrm>
            <a:off x="827584" y="836712"/>
            <a:ext cx="6120680" cy="59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Σπλήνα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7904" y="6165304"/>
            <a:ext cx="212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</a:t>
            </a:r>
            <a:r>
              <a:rPr lang="en-US" sz="1200" dirty="0" smtClean="0">
                <a:latin typeface="+mn-lt"/>
                <a:hlinkClick r:id="rId4"/>
              </a:rPr>
              <a:t>spleen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7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latin typeface="+mn-lt"/>
              </a:rPr>
              <a:t>Κληρονομική </a:t>
            </a:r>
            <a:r>
              <a:rPr lang="el-GR" altLang="el-GR" dirty="0" err="1" smtClean="0">
                <a:latin typeface="+mn-lt"/>
              </a:rPr>
              <a:t>Σφαιροκυττάρωση</a:t>
            </a:r>
            <a:r>
              <a:rPr lang="el-GR" altLang="el-GR" dirty="0" smtClean="0">
                <a:latin typeface="+mn-lt"/>
              </a:rPr>
              <a:t/>
            </a:r>
            <a:br>
              <a:rPr lang="el-GR" altLang="el-GR" dirty="0" smtClean="0">
                <a:latin typeface="+mn-lt"/>
              </a:rPr>
            </a:br>
            <a:r>
              <a:rPr lang="el-GR" altLang="el-GR" sz="3000" b="0" dirty="0" smtClean="0">
                <a:latin typeface="+mn-lt"/>
              </a:rPr>
              <a:t>Ωσμωτική Ευθραυστότητα</a:t>
            </a:r>
            <a:endParaRPr lang="en-US" altLang="el-GR" sz="3000" b="0" dirty="0" smtClean="0">
              <a:latin typeface="+mn-lt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659731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3" imgW="7772535" imgH="4114800" progId="MSGraph.Chart.8">
                  <p:embed followColorScheme="full"/>
                </p:oleObj>
              </mc:Choice>
              <mc:Fallback>
                <p:oleObj name="Chart" r:id="rId3" imgW="7772535" imgH="4114800" progId="MSGraph.Chart.8">
                  <p:embed followColorScheme="full"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59731"/>
                        <a:ext cx="7772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2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>
                <a:latin typeface="+mn-lt"/>
              </a:rPr>
              <a:t>Νυχτερινή </a:t>
            </a:r>
            <a:r>
              <a:rPr lang="el-GR" altLang="el-GR" dirty="0" err="1" smtClean="0">
                <a:latin typeface="+mn-lt"/>
              </a:rPr>
              <a:t>Παροξυσμική</a:t>
            </a:r>
            <a:r>
              <a:rPr lang="el-GR" altLang="el-GR" dirty="0" smtClean="0">
                <a:latin typeface="+mn-lt"/>
              </a:rPr>
              <a:t> </a:t>
            </a:r>
            <a:r>
              <a:rPr lang="el-GR" altLang="el-GR" dirty="0" err="1" smtClean="0">
                <a:latin typeface="+mn-lt"/>
              </a:rPr>
              <a:t>Αιμοσφαιρινουρία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Κυτταρική ανωμαλία.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Εμφανίζεται τη νύχτα με έξω ή </a:t>
            </a:r>
            <a:r>
              <a:rPr lang="el-GR" altLang="el-GR" sz="2400" dirty="0" err="1" smtClean="0"/>
              <a:t>ενδοαγγεακή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αιμόλυση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Έλεγχος</a:t>
            </a: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Acid hemolysis (Ham test)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Sucrose hemolysis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CD-59 negative (Product of PIG-A gene)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Επίκτητη έλλειψη των </a:t>
            </a:r>
            <a:r>
              <a:rPr lang="en-US" altLang="el-GR" sz="2400" dirty="0" smtClean="0"/>
              <a:t>GPI</a:t>
            </a:r>
            <a:r>
              <a:rPr lang="el-GR" altLang="el-GR" sz="2400" dirty="0" smtClean="0"/>
              <a:t> πρωτεϊνών.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σύνδεσμοι GPI ενώνουν σειρά πρωτεϊνών στο </a:t>
            </a:r>
            <a:r>
              <a:rPr lang="el-GR" dirty="0" smtClean="0"/>
              <a:t>εξωτερικό </a:t>
            </a:r>
            <a:r>
              <a:rPr lang="el-GR" dirty="0"/>
              <a:t>της μεμβράνης μέσω της γέφυρας  </a:t>
            </a:r>
            <a:r>
              <a:rPr lang="el-GR" dirty="0" err="1"/>
              <a:t>phosphatidyl</a:t>
            </a:r>
            <a:r>
              <a:rPr lang="el-GR" dirty="0"/>
              <a:t> </a:t>
            </a:r>
            <a:r>
              <a:rPr lang="el-GR" dirty="0" err="1" smtClean="0"/>
              <a:t>inositol</a:t>
            </a:r>
            <a:r>
              <a:rPr lang="el-GR" dirty="0" smtClean="0"/>
              <a:t>.</a:t>
            </a:r>
            <a:endParaRPr lang="el-GR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402428"/>
              </p:ext>
            </p:extLst>
          </p:nvPr>
        </p:nvGraphicFramePr>
        <p:xfrm>
          <a:off x="683568" y="2060848"/>
          <a:ext cx="789401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Scanned Photo" r:id="rId3" imgW="6866667" imgH="9078592" progId="">
                  <p:embed/>
                </p:oleObj>
              </mc:Choice>
              <mc:Fallback>
                <p:oleObj name="Scanned Photo" r:id="rId3" imgW="6866667" imgH="9078592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60848"/>
                        <a:ext cx="7894011" cy="46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Γέφυρα - </a:t>
            </a:r>
            <a:r>
              <a:rPr lang="en-US" dirty="0"/>
              <a:t>GPI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1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>
                <a:latin typeface="+mn-lt"/>
              </a:rPr>
              <a:t>Αιμολυτική Αναιμία</a:t>
            </a:r>
            <a:r>
              <a:rPr lang="en-US" altLang="el-GR" dirty="0" smtClean="0">
                <a:latin typeface="+mn-lt"/>
              </a:rPr>
              <a:t/>
            </a:r>
            <a:br>
              <a:rPr lang="en-US" altLang="el-GR" dirty="0" smtClean="0">
                <a:latin typeface="+mn-lt"/>
              </a:rPr>
            </a:br>
            <a:r>
              <a:rPr lang="el-GR" altLang="el-GR" sz="3600" dirty="0" smtClean="0">
                <a:latin typeface="+mn-lt"/>
              </a:rPr>
              <a:t>Ανωμαλίες της μεμβράνης</a:t>
            </a:r>
            <a:r>
              <a:rPr lang="en-US" altLang="el-GR" sz="3600" dirty="0" smtClean="0">
                <a:latin typeface="+mn-lt"/>
              </a:rPr>
              <a:t> </a:t>
            </a:r>
            <a:r>
              <a:rPr lang="el-GR" altLang="el-GR" sz="3600" dirty="0" smtClean="0">
                <a:latin typeface="+mn-lt"/>
              </a:rPr>
              <a:t>Ενζυμοπάθειες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Έλλειψη</a:t>
            </a:r>
            <a:r>
              <a:rPr lang="en-US" altLang="el-GR" sz="2400" dirty="0" smtClean="0"/>
              <a:t> Hexose Monophosphate Shunt</a:t>
            </a:r>
          </a:p>
          <a:p>
            <a:pPr lvl="1" eaLnBrk="1" hangingPunct="1"/>
            <a:r>
              <a:rPr lang="en-US" altLang="el-GR" sz="2400" dirty="0" smtClean="0"/>
              <a:t>Glucose 6-Phosphate Dehydrogenase Deficiency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Έλλειψη </a:t>
            </a:r>
            <a:r>
              <a:rPr lang="en-US" altLang="el-GR" sz="2400" dirty="0" smtClean="0"/>
              <a:t>EM Pathway</a:t>
            </a:r>
          </a:p>
          <a:p>
            <a:pPr lvl="1" eaLnBrk="1" hangingPunct="1"/>
            <a:r>
              <a:rPr lang="en-US" altLang="el-GR" sz="2400" b="1" dirty="0" smtClean="0">
                <a:solidFill>
                  <a:srgbClr val="004A82"/>
                </a:solidFill>
              </a:rPr>
              <a:t>Pyruvate Kinase Deficiency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.</a:t>
            </a:r>
            <a:endParaRPr lang="en-US" altLang="el-GR" sz="2400" b="1" dirty="0" smtClean="0">
              <a:solidFill>
                <a:srgbClr val="004A8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8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>
                <a:latin typeface="+mn-lt"/>
              </a:rPr>
              <a:t>Έλλειψη </a:t>
            </a:r>
            <a:r>
              <a:rPr lang="en-US" altLang="el-GR" dirty="0" smtClean="0">
                <a:latin typeface="+mn-lt"/>
              </a:rPr>
              <a:t>G6PD 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16299"/>
              </p:ext>
            </p:extLst>
          </p:nvPr>
        </p:nvGraphicFramePr>
        <p:xfrm>
          <a:off x="592138" y="1196975"/>
          <a:ext cx="7958137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rawing" r:id="rId3" imgW="9144000" imgH="5791320" progId="">
                  <p:embed/>
                </p:oleObj>
              </mc:Choice>
              <mc:Fallback>
                <p:oleObj name="Drawing" r:id="rId3" imgW="9144000" imgH="5791320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196975"/>
                        <a:ext cx="7958137" cy="5040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4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Λειτουργίες </a:t>
            </a:r>
            <a:r>
              <a:rPr lang="en-US" altLang="el-GR" smtClean="0"/>
              <a:t>G6PD</a:t>
            </a:r>
            <a:endParaRPr lang="el-GR" altLang="el-G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Αναγέννηση του </a:t>
            </a:r>
            <a:r>
              <a:rPr lang="en-US" altLang="el-GR" dirty="0" smtClean="0"/>
              <a:t>NADPH</a:t>
            </a:r>
            <a:r>
              <a:rPr lang="el-GR" altLang="el-GR" dirty="0" smtClean="0"/>
              <a:t> (</a:t>
            </a:r>
            <a:r>
              <a:rPr lang="en-US" altLang="el-GR" dirty="0" smtClean="0"/>
              <a:t>glutathione</a:t>
            </a:r>
            <a:r>
              <a:rPr lang="el-GR" altLang="el-GR" dirty="0" smtClean="0"/>
              <a:t>).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Προστασία από οξειδωτικό στρες.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Απουσία</a:t>
            </a:r>
            <a:r>
              <a:rPr lang="en-US" altLang="el-GR" dirty="0" smtClean="0"/>
              <a:t> G6PD </a:t>
            </a:r>
            <a:r>
              <a:rPr lang="el-GR" altLang="el-GR" dirty="0" smtClean="0"/>
              <a:t>οδηγεί σε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σε καταστάσεις οξειδωτικού στρες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Μολύνσεις,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Φάρμακα,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Κουκιά.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Εμφάνιση σωματίων </a:t>
            </a:r>
            <a:r>
              <a:rPr lang="en-US" altLang="el-GR" b="1" dirty="0" smtClean="0"/>
              <a:t>Heinz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6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1330"/>
          <p:cNvPicPr>
            <a:picLocks noChangeAspect="1" noChangeArrowheads="1"/>
          </p:cNvPicPr>
          <p:nvPr/>
        </p:nvPicPr>
        <p:blipFill rotWithShape="1">
          <a:blip r:embed="rId3" cstate="print"/>
          <a:srcRect l="1959" t="5795" r="1793" b="1185"/>
          <a:stretch/>
        </p:blipFill>
        <p:spPr bwMode="auto">
          <a:xfrm>
            <a:off x="937083" y="1219129"/>
            <a:ext cx="7269835" cy="5359224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Οξειδωμένη αιμοσφαιρίνη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4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52209" y="4953000"/>
            <a:ext cx="6439583" cy="523220"/>
          </a:xfrm>
          <a:prstGeom prst="rect">
            <a:avLst/>
          </a:prstGeom>
          <a:noFill/>
          <a:ln w="19050">
            <a:solidFill>
              <a:srgbClr val="004A82"/>
            </a:solidFill>
            <a:prstDash val="sys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4A82"/>
                </a:solidFill>
                <a:latin typeface="+mn-lt"/>
              </a:rPr>
              <a:t>in vitro</a:t>
            </a:r>
            <a:r>
              <a:rPr lang="el-GR" sz="2800" b="1" dirty="0">
                <a:solidFill>
                  <a:srgbClr val="004A82"/>
                </a:solidFill>
                <a:latin typeface="+mn-lt"/>
              </a:rPr>
              <a:t> παρατηρείται συγκόλληση ή λύση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Πότε </a:t>
            </a:r>
            <a:r>
              <a:rPr lang="el-GR" dirty="0" smtClean="0"/>
              <a:t>Εφαρμόζεται;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456384"/>
          </a:xfrm>
        </p:spPr>
        <p:txBody>
          <a:bodyPr>
            <a:normAutofit/>
          </a:bodyPr>
          <a:lstStyle/>
          <a:p>
            <a:r>
              <a:rPr lang="el-GR" sz="2400" dirty="0"/>
              <a:t> </a:t>
            </a:r>
            <a:r>
              <a:rPr lang="el-GR" sz="2400" dirty="0" smtClean="0"/>
              <a:t>Συμβατότητα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 Μετά από </a:t>
            </a:r>
            <a:r>
              <a:rPr lang="el-GR" sz="2400" dirty="0" smtClean="0"/>
              <a:t>ασυμβατότητα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 Μετά από αιμολυτική </a:t>
            </a:r>
            <a:r>
              <a:rPr lang="el-GR" sz="2400" dirty="0" smtClean="0"/>
              <a:t>αντίδραση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 Στις κατά </a:t>
            </a:r>
            <a:r>
              <a:rPr lang="el-GR" sz="2400" dirty="0" err="1"/>
              <a:t>Rh</a:t>
            </a:r>
            <a:r>
              <a:rPr lang="el-GR" sz="2400" dirty="0"/>
              <a:t>(-) </a:t>
            </a:r>
            <a:r>
              <a:rPr lang="el-GR" sz="2400" dirty="0" smtClean="0"/>
              <a:t>εγκύους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 Όταν η άμεση </a:t>
            </a:r>
            <a:r>
              <a:rPr lang="el-GR" sz="2400" dirty="0" err="1"/>
              <a:t>Coombs</a:t>
            </a:r>
            <a:r>
              <a:rPr lang="el-GR" sz="2400" dirty="0"/>
              <a:t> είναι </a:t>
            </a:r>
            <a:r>
              <a:rPr lang="el-GR" sz="2400" dirty="0" smtClean="0"/>
              <a:t>θετική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2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smtClean="0"/>
              <a:t>Αιμοδοσία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Ανίχνευση </a:t>
            </a:r>
            <a:r>
              <a:rPr lang="el-GR" sz="2000" dirty="0" err="1"/>
              <a:t>Αντιερυθροκυτταρικών</a:t>
            </a:r>
            <a:r>
              <a:rPr lang="el-GR" sz="2000" dirty="0"/>
              <a:t> Αντισωμάτων - Αιμολυτικές </a:t>
            </a:r>
            <a:r>
              <a:rPr lang="el-GR" sz="2000" dirty="0" smtClean="0"/>
              <a:t>Αναιμίες».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1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τι Εξαρτάται η Σύνδεση </a:t>
            </a:r>
            <a:r>
              <a:rPr lang="el-GR" dirty="0" err="1" smtClean="0"/>
              <a:t>Ag</a:t>
            </a:r>
            <a:r>
              <a:rPr lang="el-GR" dirty="0" smtClean="0"/>
              <a:t>-</a:t>
            </a:r>
            <a:r>
              <a:rPr lang="el-GR" dirty="0" err="1" smtClean="0"/>
              <a:t>Ab</a:t>
            </a:r>
            <a:r>
              <a:rPr lang="el-GR" dirty="0" smtClean="0"/>
              <a:t>;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b="1" dirty="0" smtClean="0">
                <a:cs typeface="Arial" pitchFamily="34" charset="0"/>
              </a:rPr>
              <a:t>Βαθμός </a:t>
            </a:r>
            <a:r>
              <a:rPr lang="el-GR" b="1" dirty="0">
                <a:cs typeface="Arial" pitchFamily="34" charset="0"/>
              </a:rPr>
              <a:t>συγγένειας </a:t>
            </a:r>
            <a:r>
              <a:rPr lang="en-US" b="1" dirty="0">
                <a:cs typeface="Arial" pitchFamily="34" charset="0"/>
              </a:rPr>
              <a:t>Ag-Ab (</a:t>
            </a:r>
            <a:r>
              <a:rPr lang="el-GR" b="1" dirty="0">
                <a:cs typeface="Arial" pitchFamily="34" charset="0"/>
              </a:rPr>
              <a:t>αναστρέψιμο στάδιο)</a:t>
            </a:r>
          </a:p>
          <a:p>
            <a:pPr>
              <a:buFontTx/>
              <a:buAutoNum type="arabicPeriod"/>
            </a:pPr>
            <a:r>
              <a:rPr lang="el-GR" altLang="el-GR" dirty="0" smtClean="0"/>
              <a:t>Θερμοκρασία </a:t>
            </a:r>
            <a:r>
              <a:rPr lang="el-GR" altLang="el-GR" dirty="0"/>
              <a:t>(παράδειγμα</a:t>
            </a:r>
            <a:r>
              <a:rPr lang="el-GR" altLang="el-GR" dirty="0" smtClean="0"/>
              <a:t>;)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 Το </a:t>
            </a:r>
            <a:r>
              <a:rPr lang="en-US" altLang="el-GR" dirty="0"/>
              <a:t>pH (</a:t>
            </a:r>
            <a:r>
              <a:rPr lang="el-GR" altLang="el-GR" dirty="0"/>
              <a:t>ιδανικό το </a:t>
            </a:r>
            <a:r>
              <a:rPr lang="en-US" altLang="el-GR" dirty="0"/>
              <a:t>7.0</a:t>
            </a:r>
            <a:r>
              <a:rPr lang="en-US" altLang="el-GR" dirty="0" smtClean="0"/>
              <a:t>).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 Την ιοντική ισχύ του </a:t>
            </a:r>
            <a:r>
              <a:rPr lang="el-GR" altLang="el-GR" dirty="0" smtClean="0"/>
              <a:t>μέσου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Πως αυξάνουμε αυτή την </a:t>
            </a:r>
            <a:r>
              <a:rPr lang="el-GR" b="1" dirty="0" smtClean="0"/>
              <a:t>σύνδεση;</a:t>
            </a:r>
            <a:endParaRPr lang="el-GR" b="1" dirty="0"/>
          </a:p>
          <a:p>
            <a:pPr>
              <a:buFontTx/>
              <a:buAutoNum type="arabicPeriod"/>
            </a:pPr>
            <a:r>
              <a:rPr lang="el-GR" altLang="el-GR" dirty="0"/>
              <a:t> Επεξεργασία των </a:t>
            </a:r>
            <a:r>
              <a:rPr lang="el-GR" altLang="el-GR" dirty="0" err="1"/>
              <a:t>ερυθροκυττάρων</a:t>
            </a:r>
            <a:r>
              <a:rPr lang="el-GR" altLang="el-GR" dirty="0"/>
              <a:t> με </a:t>
            </a:r>
            <a:r>
              <a:rPr lang="el-GR" altLang="el-GR" dirty="0" smtClean="0"/>
              <a:t>ένζυμα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παπαΐνη</a:t>
            </a:r>
            <a:r>
              <a:rPr lang="el-GR" altLang="el-GR" dirty="0"/>
              <a:t>) μειώνοντας το αρνητικό </a:t>
            </a:r>
            <a:r>
              <a:rPr lang="el-GR" altLang="el-GR" dirty="0" smtClean="0"/>
              <a:t>φορτίο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Προσθήκη </a:t>
            </a:r>
            <a:r>
              <a:rPr lang="el-GR" altLang="el-GR" dirty="0"/>
              <a:t>πολυμερών (</a:t>
            </a:r>
            <a:r>
              <a:rPr lang="el-GR" altLang="el-GR" dirty="0" err="1" smtClean="0"/>
              <a:t>αλβουμίνης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μειώνοντας </a:t>
            </a:r>
            <a:r>
              <a:rPr lang="el-GR" altLang="el-GR" dirty="0"/>
              <a:t>το αρνητικό </a:t>
            </a:r>
            <a:r>
              <a:rPr lang="el-GR" altLang="el-GR" dirty="0" smtClean="0"/>
              <a:t>φορτίο</a:t>
            </a:r>
            <a:r>
              <a:rPr lang="en-US" alt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Χρησιμοποιώντας </a:t>
            </a:r>
            <a:r>
              <a:rPr lang="el-GR" altLang="el-GR" dirty="0" err="1"/>
              <a:t>αντισφαιρινικό</a:t>
            </a:r>
            <a:r>
              <a:rPr lang="el-GR" altLang="el-GR" dirty="0"/>
              <a:t> </a:t>
            </a:r>
            <a:r>
              <a:rPr lang="el-GR" altLang="el-GR" dirty="0" smtClean="0"/>
              <a:t>ορό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580112" y="5373216"/>
            <a:ext cx="3240360" cy="85074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200" b="1" dirty="0" err="1">
                <a:solidFill>
                  <a:prstClr val="black"/>
                </a:solidFill>
                <a:latin typeface="Calibri"/>
              </a:rPr>
              <a:t>φυγοκέντρηση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αυξάνει την συγκόλληση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9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03bfdcc4d745f3c353a90a085e1df81c0f2bc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264</TotalTime>
  <Words>3151</Words>
  <Application>Microsoft Office PowerPoint</Application>
  <PresentationFormat>On-screen Show (4:3)</PresentationFormat>
  <Paragraphs>594</Paragraphs>
  <Slides>86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OC_template</vt:lpstr>
      <vt:lpstr>OC_template_updated</vt:lpstr>
      <vt:lpstr>Chart</vt:lpstr>
      <vt:lpstr>Scanned Photo</vt:lpstr>
      <vt:lpstr>Drawing</vt:lpstr>
      <vt:lpstr>Αιμοδοσία (Θ)</vt:lpstr>
      <vt:lpstr>Ανοσοαιματολογία</vt:lpstr>
      <vt:lpstr>Αντιγόνο και Αντίσωμα 1/2</vt:lpstr>
      <vt:lpstr>Αντιγόνο και Αντίσωμα 2/2</vt:lpstr>
      <vt:lpstr>Ανοσοαιματολογία και Ανοσία</vt:lpstr>
      <vt:lpstr>Σύστημα του Συμπληρώματος</vt:lpstr>
      <vt:lpstr>Ανίχνευση Αντιερυθροκυτταρικών Αντισωμάτων</vt:lpstr>
      <vt:lpstr>Πότε Εφαρμόζεται;</vt:lpstr>
      <vt:lpstr>Από τι Εξαρτάται η Σύνδεση Ag-Ab; 1/2</vt:lpstr>
      <vt:lpstr>Σύνδεση Ag-Ab</vt:lpstr>
      <vt:lpstr>Από τι Εξαρτάται η Σύνδεση Ag-Ab; 2/2</vt:lpstr>
      <vt:lpstr>Πώς θα Μειωθούν οι Απωθητικές Δυνάμεις;</vt:lpstr>
      <vt:lpstr>Γιατί Προτιμάται Ορός έναντι του Πλάσματος;</vt:lpstr>
      <vt:lpstr>Έλεγχος Διαλογής Αντιερυθροκυτταρικών Αντισωμάτων - Screening Test</vt:lpstr>
      <vt:lpstr>Δοκιμασίες για Ανίχνευση Κλινικών Σημαντικών Αντισωμάτων</vt:lpstr>
      <vt:lpstr>Screening Test</vt:lpstr>
      <vt:lpstr>Θετικό Screening Test 1/2</vt:lpstr>
      <vt:lpstr>Θετικό Screening Test 2/2</vt:lpstr>
      <vt:lpstr>Τεχνική Λήψης Εκλούματος</vt:lpstr>
      <vt:lpstr>Που θα βρεθεί Αίμα;</vt:lpstr>
      <vt:lpstr> Άμεση και Έμμεση Coombs</vt:lpstr>
      <vt:lpstr>Γενικά</vt:lpstr>
      <vt:lpstr>Πώς Παρασκευάστηκε;</vt:lpstr>
      <vt:lpstr>Αντισφαιρινικός Ορός ή αντί - Αντίσωμα </vt:lpstr>
      <vt:lpstr>Aντισφαιρινικός Oρός</vt:lpstr>
      <vt:lpstr>Άμεση Coombs 1/2</vt:lpstr>
      <vt:lpstr>Έμμεση Coombs 1/2</vt:lpstr>
      <vt:lpstr>Άμεση Coombs Θετική</vt:lpstr>
      <vt:lpstr>Έμμεση Coombs Θετική</vt:lpstr>
      <vt:lpstr>Ασυμβατότητα</vt:lpstr>
      <vt:lpstr>Δοκιμασία  Άμεσης Coombs</vt:lpstr>
      <vt:lpstr>Υλικά και Μέθοδος Άμεσης Coombs</vt:lpstr>
      <vt:lpstr>Πειραματική Διαδικασία Άμεσης Coombs</vt:lpstr>
      <vt:lpstr>Σε θετική αντίδραση τότε:</vt:lpstr>
      <vt:lpstr>Άμεση Coombs 2/2</vt:lpstr>
      <vt:lpstr>Δοκιμασία  Έμμεσης Coombs</vt:lpstr>
      <vt:lpstr>Υλικά και Μέθοδος Έμμεσης Coombs</vt:lpstr>
      <vt:lpstr>Δοκιμασία  έμμεσης Coombs 1η φάση</vt:lpstr>
      <vt:lpstr>Δοκιμασία  έμμεσης Coombs 2η φάση</vt:lpstr>
      <vt:lpstr>Δοκιμασία  έμμεσης Coombs 3η φάση</vt:lpstr>
      <vt:lpstr>Δοκιμασία  έμμεσης Coombs Συμπεράσματα</vt:lpstr>
      <vt:lpstr>Έμμεση Coombs 2/2</vt:lpstr>
      <vt:lpstr>Δοκιμασία Διασταύρωσης  ή   Έλεγχος Συμβατότητας</vt:lpstr>
      <vt:lpstr>Γιατί γίνεται;</vt:lpstr>
      <vt:lpstr>Πλήρη αντισώματα</vt:lpstr>
      <vt:lpstr>Πλήρη αντισώματα</vt:lpstr>
      <vt:lpstr>1. Δελτίο αίτησης αίματος</vt:lpstr>
      <vt:lpstr>2. Βιολογικό υγρό</vt:lpstr>
      <vt:lpstr>Αιμολυμένο δείγμα;</vt:lpstr>
      <vt:lpstr>Δείγμα εκτός ψυγείου;</vt:lpstr>
      <vt:lpstr>Ορός ή πλάσμα;</vt:lpstr>
      <vt:lpstr>3. Ομάδα αίματος και επιλογή ασκού</vt:lpstr>
      <vt:lpstr>4. Δοκιμασία διασταύρωσης</vt:lpstr>
      <vt:lpstr>Επείγουσα μετάγγιση</vt:lpstr>
      <vt:lpstr>Υλικά και Μέθοδος</vt:lpstr>
      <vt:lpstr>1η φάση (έλεγχος με φυσιολογικό ορό)</vt:lpstr>
      <vt:lpstr>2η φάση (έλεγχος με λευκωματίνη)</vt:lpstr>
      <vt:lpstr>3η φάση (έλεγχος με αντισφαιρινικό ορό)</vt:lpstr>
      <vt:lpstr>Συμπεράσματα</vt:lpstr>
      <vt:lpstr>Αιμολυτικές Αναιμίες</vt:lpstr>
      <vt:lpstr>Αιμολυτική Αναιμία</vt:lpstr>
      <vt:lpstr>Ανισοκυττάρωση </vt:lpstr>
      <vt:lpstr>Αίτια</vt:lpstr>
      <vt:lpstr>Αιμολυτική Αναιμία Μεμβρανικές ανωμαλίες</vt:lpstr>
      <vt:lpstr>Κυτταροσκελετός Ερυθροκυττάρου 1/2</vt:lpstr>
      <vt:lpstr>Κυτταροσκελετός Ερυθροκυττάρου 2/2</vt:lpstr>
      <vt:lpstr>Αμφίκοιλος δίσκος </vt:lpstr>
      <vt:lpstr>Ελλειπτοκυττάρωση </vt:lpstr>
      <vt:lpstr>Σφαιροκυττάρωση </vt:lpstr>
      <vt:lpstr>Κληρονομική Σφαιροκυττάρωση</vt:lpstr>
      <vt:lpstr>Ορθροχρωμία </vt:lpstr>
      <vt:lpstr>Δομή Σπλήνα</vt:lpstr>
      <vt:lpstr>Κληρονομική Σφαιροκυττάρωση Ωσμωτική Ευθραυστότητα</vt:lpstr>
      <vt:lpstr>Νυχτερινή Παροξυσμική Αιμοσφαιρινουρία</vt:lpstr>
      <vt:lpstr>Γέφυρα - GPI</vt:lpstr>
      <vt:lpstr>Αιμολυτική Αναιμία Ανωμαλίες της μεμβράνης Ενζυμοπάθειες</vt:lpstr>
      <vt:lpstr>Έλλειψη G6PD </vt:lpstr>
      <vt:lpstr>Λειτουργίες G6PD</vt:lpstr>
      <vt:lpstr>Οξειδωμένη αιμοσφαιρίνη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Θ</dc:title>
  <dc:creator>opencourses@teiath.gr</dc:creator>
  <cp:lastModifiedBy>alex</cp:lastModifiedBy>
  <cp:revision>34</cp:revision>
  <dcterms:created xsi:type="dcterms:W3CDTF">2015-02-19T11:45:44Z</dcterms:created>
  <dcterms:modified xsi:type="dcterms:W3CDTF">2015-03-17T13:15:04Z</dcterms:modified>
</cp:coreProperties>
</file>