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8" r:id="rId1"/>
    <p:sldMasterId id="2147483696" r:id="rId2"/>
    <p:sldMasterId id="2147483707" r:id="rId3"/>
    <p:sldMasterId id="2147483730" r:id="rId4"/>
  </p:sldMasterIdLst>
  <p:notesMasterIdLst>
    <p:notesMasterId r:id="rId33"/>
  </p:notesMasterIdLst>
  <p:handoutMasterIdLst>
    <p:handoutMasterId r:id="rId34"/>
  </p:handoutMasterIdLst>
  <p:sldIdLst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90" r:id="rId14"/>
    <p:sldId id="289" r:id="rId15"/>
    <p:sldId id="288" r:id="rId16"/>
    <p:sldId id="269" r:id="rId17"/>
    <p:sldId id="270" r:id="rId18"/>
    <p:sldId id="297" r:id="rId19"/>
    <p:sldId id="298" r:id="rId20"/>
    <p:sldId id="299" r:id="rId21"/>
    <p:sldId id="300" r:id="rId22"/>
    <p:sldId id="301" r:id="rId23"/>
    <p:sldId id="302" r:id="rId24"/>
    <p:sldId id="278" r:id="rId25"/>
    <p:sldId id="280" r:id="rId26"/>
    <p:sldId id="281" r:id="rId27"/>
    <p:sldId id="282" r:id="rId28"/>
    <p:sldId id="303" r:id="rId29"/>
    <p:sldId id="304" r:id="rId30"/>
    <p:sldId id="305" r:id="rId31"/>
    <p:sldId id="307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FF789"/>
    <a:srgbClr val="820000"/>
    <a:srgbClr val="004A82"/>
    <a:srgbClr val="1A5F17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60" autoAdjust="0"/>
    <p:restoredTop sz="86443" autoAdjust="0"/>
  </p:normalViewPr>
  <p:slideViewPr>
    <p:cSldViewPr>
      <p:cViewPr>
        <p:scale>
          <a:sx n="70" d="100"/>
          <a:sy n="70" d="100"/>
        </p:scale>
        <p:origin x="-72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10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697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550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7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991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79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0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3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1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7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8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9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4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8615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4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0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142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117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15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218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867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1475184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281F-1C18-4F4B-BFA9-0025669948A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7" name="Right Triangle 7"/>
          <p:cNvSpPr/>
          <p:nvPr userDrawn="1"/>
        </p:nvSpPr>
        <p:spPr>
          <a:xfrm rot="5400000">
            <a:off x="216022" y="-216024"/>
            <a:ext cx="864098" cy="129614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ight Triangle 8"/>
          <p:cNvSpPr/>
          <p:nvPr userDrawn="1"/>
        </p:nvSpPr>
        <p:spPr>
          <a:xfrm rot="16200000">
            <a:off x="8073840" y="5777879"/>
            <a:ext cx="864098" cy="129614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294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sa/2.0/deed.en" TargetMode="External"/><Relationship Id="rId12" Type="http://schemas.openxmlformats.org/officeDocument/2006/relationships/hyperlink" Target="http://commons.wikimedia.org/wiki/User:Thomas_doerf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Anetode" TargetMode="External"/><Relationship Id="rId11" Type="http://schemas.openxmlformats.org/officeDocument/2006/relationships/hyperlink" Target="http://fr.wikipedia.org/wiki/Ferrari_360_Modena" TargetMode="External"/><Relationship Id="rId5" Type="http://schemas.openxmlformats.org/officeDocument/2006/relationships/hyperlink" Target="http://commons.wikimedia.org/wiki/File:2006_3.2_V6_S-Tronic_Audi_TT_Mark_2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hyperlink" Target="http://en.wikipedia.org/wiki/File:Jaguar_X100_Convertible_front_20090430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964488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Αντικειμενοστρεφής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Περιήγηση στη </a:t>
            </a:r>
            <a:r>
              <a:rPr lang="en-US" sz="2800" dirty="0" smtClean="0"/>
              <a:t>C++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Κλειώ Σγουροπούλου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Τ.Ε.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Ένα απλό </a:t>
            </a:r>
            <a:r>
              <a:rPr lang="en-US" altLang="el-GR" dirty="0"/>
              <a:t>C - C++ </a:t>
            </a:r>
            <a:r>
              <a:rPr lang="el-GR" altLang="el-GR" dirty="0"/>
              <a:t>πρόγραμμα</a:t>
            </a:r>
            <a:r>
              <a:rPr lang="en-US" altLang="el-GR" dirty="0"/>
              <a:t> </a:t>
            </a:r>
            <a:endParaRPr lang="el-GR" altLang="el-GR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72400" cy="45307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sz="2000" b="1" dirty="0">
                <a:solidFill>
                  <a:schemeClr val="hlink"/>
                </a:solidFill>
                <a:latin typeface="Courier" pitchFamily="49" charset="0"/>
              </a:rPr>
              <a:t>//</a:t>
            </a:r>
            <a:r>
              <a:rPr lang="en-US" altLang="el-GR" sz="2000" b="1" dirty="0">
                <a:solidFill>
                  <a:schemeClr val="hlink"/>
                </a:solidFill>
                <a:latin typeface="Courier" pitchFamily="49" charset="0"/>
              </a:rPr>
              <a:t> </a:t>
            </a:r>
            <a:r>
              <a:rPr lang="es-ES" altLang="el-GR" sz="2000" b="1" dirty="0">
                <a:solidFill>
                  <a:schemeClr val="hlink"/>
                </a:solidFill>
                <a:latin typeface="Courier" pitchFamily="49" charset="0"/>
              </a:rPr>
              <a:t>title.cpp </a:t>
            </a:r>
            <a:r>
              <a:rPr lang="el-GR" altLang="el-GR" sz="2000" b="1" dirty="0">
                <a:solidFill>
                  <a:schemeClr val="hlink"/>
                </a:solidFill>
                <a:latin typeface="Courier" pitchFamily="49" charset="0"/>
              </a:rPr>
              <a:t>πρόγραμμα εμφάνισης ενός τίτλου</a:t>
            </a:r>
          </a:p>
          <a:p>
            <a:pPr>
              <a:buFont typeface="Wingdings" pitchFamily="2" charset="2"/>
              <a:buNone/>
            </a:pPr>
            <a:endParaRPr lang="en-US" altLang="el-GR" sz="2000" b="1" dirty="0">
              <a:solidFill>
                <a:srgbClr val="000099"/>
              </a:solidFill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l-GR" altLang="el-GR" sz="2000" b="1" dirty="0">
                <a:solidFill>
                  <a:srgbClr val="558F21"/>
                </a:solidFill>
                <a:latin typeface="Courier" pitchFamily="49" charset="0"/>
              </a:rPr>
              <a:t>#</a:t>
            </a:r>
            <a:r>
              <a:rPr lang="en-US" altLang="el-GR" sz="2000" b="1" dirty="0">
                <a:solidFill>
                  <a:srgbClr val="558F21"/>
                </a:solidFill>
                <a:latin typeface="Courier" pitchFamily="49" charset="0"/>
              </a:rPr>
              <a:t>include &lt;iostream.h&gt;</a:t>
            </a:r>
          </a:p>
          <a:p>
            <a:pPr>
              <a:buFont typeface="Wingdings" pitchFamily="2" charset="2"/>
              <a:buNone/>
            </a:pPr>
            <a:endParaRPr lang="en-US" altLang="el-GR" sz="2000" dirty="0">
              <a:solidFill>
                <a:srgbClr val="558F21"/>
              </a:solidFill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l-GR" sz="2000" b="1" dirty="0">
                <a:solidFill>
                  <a:srgbClr val="FFFF00"/>
                </a:solidFill>
                <a:latin typeface="Courier" pitchFamily="49" charset="0"/>
              </a:rPr>
              <a:t>int main()</a:t>
            </a:r>
          </a:p>
          <a:p>
            <a:pPr>
              <a:buFont typeface="Wingdings" pitchFamily="2" charset="2"/>
              <a:buNone/>
            </a:pPr>
            <a:r>
              <a:rPr lang="en-US" altLang="el-GR" sz="2000" b="1" dirty="0">
                <a:solidFill>
                  <a:srgbClr val="FFFF00"/>
                </a:solidFill>
                <a:latin typeface="Courier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altLang="el-GR" sz="2000" b="1" dirty="0">
                <a:latin typeface="Courier" pitchFamily="49" charset="0"/>
              </a:rPr>
              <a:t>	</a:t>
            </a:r>
            <a:r>
              <a:rPr lang="en-US" altLang="el-GR" sz="2000" b="1" dirty="0">
                <a:solidFill>
                  <a:schemeClr val="bg2"/>
                </a:solidFill>
                <a:latin typeface="Courier" pitchFamily="49" charset="0"/>
              </a:rPr>
              <a:t>cout&lt;&lt;“O </a:t>
            </a:r>
            <a:r>
              <a:rPr lang="el-GR" altLang="el-GR" sz="2000" b="1" dirty="0">
                <a:solidFill>
                  <a:schemeClr val="bg2"/>
                </a:solidFill>
                <a:latin typeface="Courier" pitchFamily="49" charset="0"/>
              </a:rPr>
              <a:t>Κόσμος της </a:t>
            </a:r>
            <a:r>
              <a:rPr lang="en-US" altLang="el-GR" sz="2000" b="1" dirty="0">
                <a:solidFill>
                  <a:schemeClr val="bg2"/>
                </a:solidFill>
                <a:latin typeface="Courier" pitchFamily="49" charset="0"/>
              </a:rPr>
              <a:t>C++\n”;</a:t>
            </a:r>
          </a:p>
          <a:p>
            <a:pPr>
              <a:buFont typeface="Wingdings" pitchFamily="2" charset="2"/>
              <a:buNone/>
            </a:pPr>
            <a:r>
              <a:rPr lang="en-US" altLang="el-GR" sz="2000" b="1" dirty="0">
                <a:solidFill>
                  <a:schemeClr val="bg2"/>
                </a:solidFill>
                <a:latin typeface="Courier" pitchFamily="49" charset="0"/>
              </a:rPr>
              <a:t>	</a:t>
            </a:r>
            <a:r>
              <a:rPr lang="en-US" altLang="el-GR" sz="2000" b="1" dirty="0">
                <a:latin typeface="Courier" pitchFamily="49" charset="0"/>
              </a:rPr>
              <a:t>return (0);</a:t>
            </a:r>
          </a:p>
          <a:p>
            <a:pPr>
              <a:buFont typeface="Wingdings" pitchFamily="2" charset="2"/>
              <a:buNone/>
            </a:pPr>
            <a:r>
              <a:rPr lang="en-US" altLang="el-GR" sz="2000" b="1" dirty="0">
                <a:solidFill>
                  <a:srgbClr val="FFFF00"/>
                </a:solidFill>
                <a:latin typeface="Courier" pitchFamily="49" charset="0"/>
              </a:rPr>
              <a:t>}</a:t>
            </a:r>
            <a:endParaRPr lang="el-GR" altLang="el-GR" sz="2000" b="1" dirty="0">
              <a:solidFill>
                <a:srgbClr val="FFFF00"/>
              </a:solidFill>
              <a:latin typeface="Courier" pitchFamily="49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6877050" y="2565400"/>
            <a:ext cx="1223963" cy="431800"/>
          </a:xfrm>
          <a:prstGeom prst="wedgeRoundRectCallout">
            <a:avLst>
              <a:gd name="adj1" fmla="val -68028"/>
              <a:gd name="adj2" fmla="val -19669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Σχόλια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995738" y="2781300"/>
            <a:ext cx="2520950" cy="792163"/>
          </a:xfrm>
          <a:prstGeom prst="wedgeRoundRectCallout">
            <a:avLst>
              <a:gd name="adj1" fmla="val -85389"/>
              <a:gd name="adj2" fmla="val -56611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Οδηγία στον προεπεξεργασή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79388" y="5589588"/>
            <a:ext cx="2520950" cy="792162"/>
          </a:xfrm>
          <a:prstGeom prst="wedgeRoundRectCallout">
            <a:avLst>
              <a:gd name="adj1" fmla="val -13162"/>
              <a:gd name="adj2" fmla="val -332366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Κύρια συνάρτηση – </a:t>
            </a:r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Entry point</a:t>
            </a:r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auto">
          <a:xfrm>
            <a:off x="3995738" y="5157788"/>
            <a:ext cx="2520950" cy="792162"/>
          </a:xfrm>
          <a:prstGeom prst="wedgeRoundRectCallout">
            <a:avLst>
              <a:gd name="adj1" fmla="val -78843"/>
              <a:gd name="adj2" fmla="val -162426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Διαφορές με κώδικα σε </a:t>
            </a:r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C;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258888" y="3789363"/>
            <a:ext cx="5184775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printf(“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Ο κόσμος της</a:t>
            </a:r>
            <a:r>
              <a: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 C++\n”);</a:t>
            </a:r>
            <a:endParaRPr lang="el-GR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urier" pitchFamily="49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971550" y="2349500"/>
            <a:ext cx="5184775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#include &lt;stdio.h&gt;</a:t>
            </a:r>
            <a:endParaRPr lang="el-GR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urier" pitchFamily="49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1331913" y="1628775"/>
            <a:ext cx="15113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title.c</a:t>
            </a:r>
            <a:endParaRPr lang="el-GR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urier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9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Ένα απλό </a:t>
            </a:r>
            <a:r>
              <a:rPr lang="en-US" altLang="el-GR" dirty="0"/>
              <a:t>C </a:t>
            </a:r>
            <a:r>
              <a:rPr lang="el-GR" altLang="el-GR" dirty="0"/>
              <a:t>πρόγραμμα με </a:t>
            </a:r>
            <a:r>
              <a:rPr lang="es-ES" altLang="el-GR" dirty="0"/>
              <a:t>struct</a:t>
            </a:r>
            <a:endParaRPr lang="el-GR" altLang="el-GR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b="1" dirty="0">
                <a:solidFill>
                  <a:srgbClr val="0000FF"/>
                </a:solidFill>
                <a:latin typeface="Courier" pitchFamily="49" charset="0"/>
              </a:rPr>
              <a:t>#</a:t>
            </a:r>
            <a:r>
              <a:rPr lang="en-US" altLang="el-GR" sz="1800" b="1" dirty="0">
                <a:solidFill>
                  <a:srgbClr val="0000FF"/>
                </a:solidFill>
                <a:latin typeface="Courier" pitchFamily="49" charset="0"/>
              </a:rPr>
              <a:t>include &lt;stdio.h&gt;</a:t>
            </a:r>
            <a:endParaRPr lang="el-GR" altLang="el-GR" sz="1800" b="1" dirty="0">
              <a:solidFill>
                <a:srgbClr val="0000FF"/>
              </a:solidFill>
              <a:latin typeface="Courier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rgbClr val="0000FF"/>
                </a:solidFill>
                <a:latin typeface="Courier" pitchFamily="49" charset="0"/>
              </a:rPr>
              <a:t>struct Car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rgbClr val="0000FF"/>
                </a:solidFill>
                <a:latin typeface="Courier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chemeClr val="tx2"/>
                </a:solidFill>
                <a:latin typeface="Courier" pitchFamily="49" charset="0"/>
              </a:rPr>
              <a:t>	char model[30];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chemeClr val="tx2"/>
                </a:solidFill>
                <a:latin typeface="Courier" pitchFamily="49" charset="0"/>
              </a:rPr>
              <a:t>	int capacity;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chemeClr val="tx2"/>
                </a:solidFill>
                <a:latin typeface="Courier" pitchFamily="49" charset="0"/>
              </a:rPr>
              <a:t>	int year;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chemeClr val="tx2"/>
                </a:solidFill>
                <a:latin typeface="Courier" pitchFamily="49" charset="0"/>
              </a:rPr>
              <a:t>	int color;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chemeClr val="tx2"/>
                </a:solidFill>
                <a:latin typeface="Courier" pitchFamily="49" charset="0"/>
              </a:rPr>
              <a:t>	char owner[30];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rgbClr val="0000FF"/>
                </a:solidFill>
                <a:latin typeface="Courier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rgbClr val="C00000"/>
                </a:solidFill>
                <a:latin typeface="Courier" pitchFamily="49" charset="0"/>
              </a:rPr>
              <a:t>int main()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rgbClr val="C00000"/>
                </a:solidFill>
                <a:latin typeface="Courier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rgbClr val="C00000"/>
                </a:solidFill>
                <a:latin typeface="Courier" pitchFamily="49" charset="0"/>
              </a:rPr>
              <a:t>	struct Car car1;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rgbClr val="C00000"/>
                </a:solidFill>
                <a:latin typeface="Courier" pitchFamily="49" charset="0"/>
              </a:rPr>
              <a:t>	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rgbClr val="C00000"/>
                </a:solidFill>
                <a:latin typeface="Courier" pitchFamily="49" charset="0"/>
              </a:rPr>
              <a:t>	car1.year=2000;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rgbClr val="C00000"/>
                </a:solidFill>
                <a:latin typeface="Courier" pitchFamily="49" charset="0"/>
              </a:rPr>
              <a:t>	printf(“Year of manufacture: %d”,car1.year);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b="1" dirty="0">
                <a:solidFill>
                  <a:srgbClr val="C00000"/>
                </a:solidFill>
                <a:latin typeface="Courier" pitchFamily="49" charset="0"/>
              </a:rPr>
              <a:t>}</a:t>
            </a:r>
            <a:endParaRPr lang="el-GR" altLang="el-GR" sz="1800" b="1" dirty="0">
              <a:solidFill>
                <a:srgbClr val="C00000"/>
              </a:solidFill>
              <a:latin typeface="Courier" pitchFamily="49" charset="0"/>
            </a:endParaRPr>
          </a:p>
        </p:txBody>
      </p:sp>
      <p:sp>
        <p:nvSpPr>
          <p:cNvPr id="80903" name="AutoShape 7"/>
          <p:cNvSpPr>
            <a:spLocks/>
          </p:cNvSpPr>
          <p:nvPr/>
        </p:nvSpPr>
        <p:spPr bwMode="auto">
          <a:xfrm>
            <a:off x="4787900" y="3573463"/>
            <a:ext cx="2732088" cy="906462"/>
          </a:xfrm>
          <a:prstGeom prst="borderCallout1">
            <a:avLst>
              <a:gd name="adj1" fmla="val 12611"/>
              <a:gd name="adj2" fmla="val -2787"/>
              <a:gd name="adj3" fmla="val -38181"/>
              <a:gd name="adj4" fmla="val -65079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C++ : 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Κλάση γενίκευση της 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struct</a:t>
            </a:r>
            <a:endParaRPr lang="el-GR" altLang="el-GR" sz="2400" b="1" dirty="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69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50213" cy="1143000"/>
          </a:xfrm>
        </p:spPr>
        <p:txBody>
          <a:bodyPr>
            <a:normAutofit fontScale="90000"/>
          </a:bodyPr>
          <a:lstStyle/>
          <a:p>
            <a:r>
              <a:rPr lang="es-ES" altLang="el-GR" sz="3800" dirty="0"/>
              <a:t>C</a:t>
            </a:r>
            <a:r>
              <a:rPr lang="en-US" altLang="el-GR" sz="3800" dirty="0"/>
              <a:t>++: </a:t>
            </a:r>
            <a:r>
              <a:rPr lang="el-GR" altLang="el-GR" sz="3800" dirty="0"/>
              <a:t>Μοντελοποίηση - Ορισμός </a:t>
            </a:r>
            <a:r>
              <a:rPr lang="en-US" altLang="el-GR" sz="3800" dirty="0"/>
              <a:t>K</a:t>
            </a:r>
            <a:r>
              <a:rPr lang="el-GR" altLang="el-GR" sz="3800" dirty="0"/>
              <a:t>λάσης </a:t>
            </a:r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1952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916238" y="1628775"/>
            <a:ext cx="5759450" cy="1754326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chemeClr val="hlink"/>
                </a:solidFill>
                <a:latin typeface="Courier" pitchFamily="49" charset="0"/>
              </a:rPr>
              <a:t>Αυτοκίνητο</a:t>
            </a: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rgbClr val="558F21"/>
                </a:solidFill>
                <a:latin typeface="Courier" pitchFamily="49" charset="0"/>
              </a:rPr>
              <a:t>Δεδομένα:</a:t>
            </a:r>
            <a:r>
              <a:rPr lang="en-US" altLang="el-GR" b="1" dirty="0">
                <a:solidFill>
                  <a:srgbClr val="558F21"/>
                </a:solidFill>
                <a:latin typeface="Courier" pitchFamily="49" charset="0"/>
              </a:rPr>
              <a:t> </a:t>
            </a:r>
            <a:br>
              <a:rPr lang="en-US" altLang="el-GR" b="1" dirty="0">
                <a:solidFill>
                  <a:srgbClr val="558F21"/>
                </a:solidFill>
                <a:latin typeface="Courier" pitchFamily="49" charset="0"/>
              </a:rPr>
            </a:br>
            <a:r>
              <a:rPr lang="el-GR" altLang="el-GR" b="1" dirty="0">
                <a:latin typeface="Courier" pitchFamily="49" charset="0"/>
              </a:rPr>
              <a:t>Μοντέλο, Κυβικά, Έτος, Χρώμα,</a:t>
            </a:r>
            <a:r>
              <a:rPr lang="en-US" altLang="el-GR" b="1" dirty="0">
                <a:latin typeface="Courier" pitchFamily="49" charset="0"/>
              </a:rPr>
              <a:t> </a:t>
            </a:r>
            <a:r>
              <a:rPr lang="el-GR" altLang="el-GR" b="1" dirty="0">
                <a:latin typeface="Courier" pitchFamily="49" charset="0"/>
              </a:rPr>
              <a:t>Ιδιοκτήτης</a:t>
            </a: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rgbClr val="558F21"/>
                </a:solidFill>
                <a:latin typeface="Courier" pitchFamily="49" charset="0"/>
              </a:rPr>
              <a:t>Λειτουργίες: </a:t>
            </a:r>
            <a:r>
              <a:rPr lang="en-US" altLang="el-GR" b="1" dirty="0">
                <a:solidFill>
                  <a:srgbClr val="558F21"/>
                </a:solidFill>
                <a:latin typeface="Courier" pitchFamily="49" charset="0"/>
              </a:rPr>
              <a:t/>
            </a:r>
            <a:br>
              <a:rPr lang="en-US" altLang="el-GR" b="1" dirty="0">
                <a:solidFill>
                  <a:srgbClr val="558F21"/>
                </a:solidFill>
                <a:latin typeface="Courier" pitchFamily="49" charset="0"/>
              </a:rPr>
            </a:br>
            <a:r>
              <a:rPr lang="el-GR" altLang="el-GR" b="1" dirty="0">
                <a:latin typeface="Courier" pitchFamily="49" charset="0"/>
              </a:rPr>
              <a:t>Αλλαγή ιδιοκτήτη, αλλαγή χρώματος</a:t>
            </a: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3284538"/>
            <a:ext cx="7775575" cy="3024187"/>
          </a:xfrm>
          <a:solidFill>
            <a:schemeClr val="bg1">
              <a:lumMod val="75000"/>
            </a:schemeClr>
          </a:solidFill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b="1" dirty="0">
                <a:solidFill>
                  <a:srgbClr val="0000FF"/>
                </a:solidFill>
                <a:latin typeface="Courier" pitchFamily="49" charset="0"/>
              </a:rPr>
              <a:t>class Car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b="1" dirty="0">
                <a:solidFill>
                  <a:srgbClr val="0000FF"/>
                </a:solidFill>
                <a:latin typeface="Courier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b="1" dirty="0">
                <a:latin typeface="Courier" pitchFamily="49" charset="0"/>
              </a:rPr>
              <a:t>	</a:t>
            </a:r>
            <a:r>
              <a:rPr lang="en-US" altLang="el-GR" sz="1600" b="1" dirty="0">
                <a:solidFill>
                  <a:srgbClr val="C00000"/>
                </a:solidFill>
                <a:latin typeface="Courier" pitchFamily="49" charset="0"/>
              </a:rPr>
              <a:t>private</a:t>
            </a:r>
            <a:r>
              <a:rPr lang="en-US" altLang="el-GR" sz="1600" b="1" dirty="0">
                <a:latin typeface="Courier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b="1" dirty="0">
                <a:latin typeface="Courier" pitchFamily="49" charset="0"/>
              </a:rPr>
              <a:t>		</a:t>
            </a:r>
            <a:r>
              <a:rPr lang="en-US" altLang="el-GR" sz="1600" b="1" dirty="0">
                <a:solidFill>
                  <a:schemeClr val="tx2"/>
                </a:solidFill>
                <a:latin typeface="Courier" pitchFamily="49" charset="0"/>
              </a:rPr>
              <a:t>string model;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b="1" dirty="0">
                <a:solidFill>
                  <a:schemeClr val="tx2"/>
                </a:solidFill>
                <a:latin typeface="Courier" pitchFamily="49" charset="0"/>
              </a:rPr>
              <a:t>		int kybika;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b="1" dirty="0">
                <a:solidFill>
                  <a:schemeClr val="tx2"/>
                </a:solidFill>
                <a:latin typeface="Courier" pitchFamily="49" charset="0"/>
              </a:rPr>
              <a:t>		int year;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b="1" dirty="0">
                <a:solidFill>
                  <a:schemeClr val="tx2"/>
                </a:solidFill>
                <a:latin typeface="Courier" pitchFamily="49" charset="0"/>
              </a:rPr>
              <a:t>		int color;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b="1" dirty="0">
                <a:solidFill>
                  <a:schemeClr val="tx2"/>
                </a:solidFill>
                <a:latin typeface="Courier" pitchFamily="49" charset="0"/>
              </a:rPr>
              <a:t>		string owner;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b="1" dirty="0">
                <a:latin typeface="Courier" pitchFamily="49" charset="0"/>
              </a:rPr>
              <a:t>	</a:t>
            </a:r>
            <a:r>
              <a:rPr lang="en-US" altLang="el-GR" sz="1600" b="1" dirty="0">
                <a:solidFill>
                  <a:srgbClr val="C00000"/>
                </a:solidFill>
                <a:latin typeface="Courier" pitchFamily="49" charset="0"/>
              </a:rPr>
              <a:t>public</a:t>
            </a:r>
            <a:r>
              <a:rPr lang="en-US" altLang="el-GR" sz="1600" b="1" dirty="0">
                <a:latin typeface="Courier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b="1" dirty="0">
                <a:latin typeface="Courier" pitchFamily="49" charset="0"/>
              </a:rPr>
              <a:t>		</a:t>
            </a:r>
            <a:r>
              <a:rPr lang="en-US" altLang="el-GR" sz="1600" b="1" dirty="0">
                <a:solidFill>
                  <a:schemeClr val="tx2"/>
                </a:solidFill>
                <a:latin typeface="Courier" pitchFamily="49" charset="0"/>
              </a:rPr>
              <a:t>void changeOwner(int newOwner);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b="1" dirty="0">
                <a:solidFill>
                  <a:schemeClr val="tx2"/>
                </a:solidFill>
                <a:latin typeface="Courier" pitchFamily="49" charset="0"/>
              </a:rPr>
              <a:t>		void changeColor(int newColor);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b="1" dirty="0">
                <a:solidFill>
                  <a:srgbClr val="0000FF"/>
                </a:solidFill>
                <a:latin typeface="Courier" pitchFamily="49" charset="0"/>
              </a:rPr>
              <a:t>}</a:t>
            </a:r>
            <a:endParaRPr lang="el-GR" altLang="el-GR" sz="16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62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Αντικείμενα (Στιγμιότυπα </a:t>
            </a:r>
            <a:r>
              <a:rPr lang="en-US" sz="3600" dirty="0"/>
              <a:t>K</a:t>
            </a:r>
            <a:r>
              <a:rPr lang="el-GR" sz="3600" dirty="0"/>
              <a:t>λάσης</a:t>
            </a:r>
            <a:r>
              <a:rPr lang="el-GR" sz="3600" dirty="0" smtClean="0"/>
              <a:t>)</a:t>
            </a:r>
            <a:r>
              <a:rPr lang="en-US" sz="3600" dirty="0" smtClean="0"/>
              <a:t> </a:t>
            </a:r>
            <a:r>
              <a:rPr lang="en-US" sz="3600" b="0" dirty="0" smtClean="0"/>
              <a:t>1/2 </a:t>
            </a:r>
            <a:endParaRPr lang="el-GR" sz="3600" b="0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214" y="1033562"/>
            <a:ext cx="1952898" cy="11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159377" y="1628800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Class: “Car”</a:t>
            </a:r>
            <a:endParaRPr lang="el-GR" dirty="0"/>
          </a:p>
        </p:txBody>
      </p:sp>
      <p:cxnSp>
        <p:nvCxnSpPr>
          <p:cNvPr id="7" name="Ευθύγραμμο βέλος σύνδεσης 6"/>
          <p:cNvCxnSpPr>
            <a:stCxn id="5" idx="2"/>
            <a:endCxn id="13" idx="0"/>
          </p:cNvCxnSpPr>
          <p:nvPr/>
        </p:nvCxnSpPr>
        <p:spPr>
          <a:xfrm flipH="1">
            <a:off x="1310367" y="2224038"/>
            <a:ext cx="3293296" cy="5933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7" y="2817434"/>
            <a:ext cx="2032000" cy="1178560"/>
          </a:xfrm>
          <a:prstGeom prst="rect">
            <a:avLst/>
          </a:prstGeom>
        </p:spPr>
      </p:pic>
      <p:sp>
        <p:nvSpPr>
          <p:cNvPr id="16" name="Rectangle 54"/>
          <p:cNvSpPr/>
          <p:nvPr/>
        </p:nvSpPr>
        <p:spPr>
          <a:xfrm>
            <a:off x="122298" y="4023175"/>
            <a:ext cx="2361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2006 3.2 V6 S-Tronic Audi TT Mark 2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6"/>
              </a:rPr>
              <a:t>Anetode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hlinkClick r:id="rId7"/>
              </a:rPr>
              <a:t>CC BY-SA 2.0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367" y="4669506"/>
            <a:ext cx="2320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Instance of “Car” Object: Audi TT</a:t>
            </a:r>
            <a:endParaRPr lang="el-GR" sz="2200" dirty="0">
              <a:latin typeface="+mn-lt"/>
            </a:endParaRPr>
          </a:p>
        </p:txBody>
      </p:sp>
      <p:cxnSp>
        <p:nvCxnSpPr>
          <p:cNvPr id="23" name="Ευθύγραμμο βέλος σύνδεσης 22"/>
          <p:cNvCxnSpPr>
            <a:stCxn id="5" idx="2"/>
            <a:endCxn id="26" idx="0"/>
          </p:cNvCxnSpPr>
          <p:nvPr/>
        </p:nvCxnSpPr>
        <p:spPr>
          <a:xfrm flipH="1">
            <a:off x="3507492" y="2224038"/>
            <a:ext cx="1096171" cy="6580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Εικόνα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82055"/>
            <a:ext cx="2047447" cy="1049317"/>
          </a:xfrm>
          <a:prstGeom prst="rect">
            <a:avLst/>
          </a:prstGeom>
        </p:spPr>
      </p:pic>
      <p:sp>
        <p:nvSpPr>
          <p:cNvPr id="30" name="Rectangle 54"/>
          <p:cNvSpPr/>
          <p:nvPr/>
        </p:nvSpPr>
        <p:spPr>
          <a:xfrm>
            <a:off x="2359904" y="3995994"/>
            <a:ext cx="2433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+mn-lt"/>
                <a:hlinkClick r:id="rId9"/>
              </a:rPr>
              <a:t>Jaguar X100 Convertible front 20090430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Randy43 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84755" y="4669506"/>
            <a:ext cx="2320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Instance of “Car” Object: Jaguar XK8</a:t>
            </a:r>
            <a:endParaRPr lang="el-GR" sz="2200" dirty="0">
              <a:latin typeface="+mn-lt"/>
            </a:endParaRPr>
          </a:p>
        </p:txBody>
      </p:sp>
      <p:cxnSp>
        <p:nvCxnSpPr>
          <p:cNvPr id="32" name="Ευθύγραμμο βέλος σύνδεσης 31"/>
          <p:cNvCxnSpPr>
            <a:stCxn id="5" idx="2"/>
            <a:endCxn id="35" idx="0"/>
          </p:cNvCxnSpPr>
          <p:nvPr/>
        </p:nvCxnSpPr>
        <p:spPr>
          <a:xfrm>
            <a:off x="4603663" y="2224038"/>
            <a:ext cx="1121448" cy="5824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Εικόνα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71" y="2806469"/>
            <a:ext cx="1691680" cy="1238654"/>
          </a:xfrm>
          <a:prstGeom prst="rect">
            <a:avLst/>
          </a:prstGeom>
        </p:spPr>
      </p:pic>
      <p:sp>
        <p:nvSpPr>
          <p:cNvPr id="40" name="Rectangle 54"/>
          <p:cNvSpPr/>
          <p:nvPr/>
        </p:nvSpPr>
        <p:spPr>
          <a:xfrm>
            <a:off x="4773662" y="4084222"/>
            <a:ext cx="2213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1"/>
              </a:rPr>
              <a:t>Ferrari F360 3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2"/>
              </a:rPr>
              <a:t>Thomas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12"/>
              </a:rPr>
              <a:t>doerfer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65469" y="4659932"/>
            <a:ext cx="2320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Instance of “Car” Object: Ferrari Modena</a:t>
            </a:r>
            <a:endParaRPr lang="el-GR" sz="2200" dirty="0">
              <a:latin typeface="+mn-lt"/>
            </a:endParaRPr>
          </a:p>
        </p:txBody>
      </p:sp>
      <p:cxnSp>
        <p:nvCxnSpPr>
          <p:cNvPr id="45" name="Ευθύγραμμο βέλος σύνδεσης 44"/>
          <p:cNvCxnSpPr>
            <a:stCxn id="5" idx="2"/>
            <a:endCxn id="47" idx="0"/>
          </p:cNvCxnSpPr>
          <p:nvPr/>
        </p:nvCxnSpPr>
        <p:spPr>
          <a:xfrm>
            <a:off x="4603663" y="2224038"/>
            <a:ext cx="3210109" cy="6580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Εικόνα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82055"/>
            <a:ext cx="2019048" cy="74285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016088" y="4659932"/>
            <a:ext cx="2006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Instance of “Car” Object: Bertona Bella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68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Αντικείμενα (Στιγμιότυπα </a:t>
            </a:r>
            <a:r>
              <a:rPr lang="en-US" sz="3600" dirty="0"/>
              <a:t>K</a:t>
            </a:r>
            <a:r>
              <a:rPr lang="el-GR" sz="3600" dirty="0"/>
              <a:t>λάσης)</a:t>
            </a:r>
            <a:r>
              <a:rPr lang="en-US" sz="3600" dirty="0"/>
              <a:t> </a:t>
            </a:r>
            <a:r>
              <a:rPr lang="en-US" sz="3600" b="0" dirty="0" smtClean="0"/>
              <a:t>2/2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class Car car1; </a:t>
            </a:r>
            <a:r>
              <a:rPr lang="el-GR" altLang="el-GR" b="1" dirty="0" smtClean="0"/>
              <a:t>ή</a:t>
            </a:r>
            <a:r>
              <a:rPr lang="el-GR" altLang="el-GR" b="1" dirty="0" smtClean="0">
                <a:latin typeface="Courier" pitchFamily="49" charset="0"/>
              </a:rPr>
              <a:t> </a:t>
            </a:r>
            <a:r>
              <a:rPr lang="en-US" altLang="el-GR" b="1" dirty="0">
                <a:latin typeface="Courier" pitchFamily="49" charset="0"/>
              </a:rPr>
              <a:t>Car car1;</a:t>
            </a:r>
          </a:p>
          <a:p>
            <a:pPr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car1.model=“Audi TT”;</a:t>
            </a:r>
          </a:p>
          <a:p>
            <a:pPr>
              <a:buFont typeface="Wingdings" pitchFamily="2" charset="2"/>
              <a:buNone/>
            </a:pPr>
            <a:r>
              <a:rPr lang="en-US" altLang="el-GR" b="1" dirty="0">
                <a:solidFill>
                  <a:srgbClr val="004A82"/>
                </a:solidFill>
                <a:latin typeface="Courier" pitchFamily="49" charset="0"/>
              </a:rPr>
              <a:t>Car car2;</a:t>
            </a:r>
          </a:p>
          <a:p>
            <a:pPr>
              <a:buFont typeface="Wingdings" pitchFamily="2" charset="2"/>
              <a:buNone/>
            </a:pPr>
            <a:r>
              <a:rPr lang="en-US" altLang="el-GR" b="1" dirty="0">
                <a:solidFill>
                  <a:srgbClr val="004A82"/>
                </a:solidFill>
                <a:latin typeface="Courier" pitchFamily="49" charset="0"/>
              </a:rPr>
              <a:t>car2.model=“Bertona Bella”;</a:t>
            </a:r>
          </a:p>
          <a:p>
            <a:pPr>
              <a:buFont typeface="Wingdings" pitchFamily="2" charset="2"/>
              <a:buNone/>
            </a:pPr>
            <a:r>
              <a:rPr lang="en-US" altLang="el-GR" b="1" dirty="0">
                <a:solidFill>
                  <a:srgbClr val="004A82"/>
                </a:solidFill>
                <a:latin typeface="Courier" pitchFamily="49" charset="0"/>
              </a:rPr>
              <a:t>car2.changeOwner(“Cleo Sgouropoulou”);</a:t>
            </a:r>
            <a:r>
              <a:rPr lang="en-US" altLang="el-GR" b="1" dirty="0">
                <a:solidFill>
                  <a:srgbClr val="820000"/>
                </a:solidFill>
                <a:latin typeface="Courier" pitchFamily="49" charset="0"/>
              </a:rPr>
              <a:t>-)</a:t>
            </a:r>
            <a:endParaRPr lang="el-GR" altLang="el-GR" b="1" dirty="0">
              <a:solidFill>
                <a:srgbClr val="820000"/>
              </a:solidFill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1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πρόγραμμα </a:t>
            </a:r>
            <a:r>
              <a:rPr lang="en-US" altLang="el-GR" sz="3800" dirty="0">
                <a:solidFill>
                  <a:schemeClr val="hlink"/>
                </a:solidFill>
                <a:latin typeface="Courier" pitchFamily="49" charset="0"/>
              </a:rPr>
              <a:t>car.cpp </a:t>
            </a:r>
            <a:r>
              <a:rPr lang="en-US" altLang="el-GR" sz="3600" b="0" dirty="0"/>
              <a:t>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C00000"/>
                </a:solidFill>
                <a:latin typeface="Courier" pitchFamily="49" charset="0"/>
              </a:rPr>
              <a:t>#include &lt;iostream&gt;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b="1" dirty="0">
              <a:solidFill>
                <a:schemeClr val="hlink"/>
              </a:solidFill>
              <a:latin typeface="Courier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using namespace std;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b="1" dirty="0">
              <a:latin typeface="Courier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class Car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private: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  string model;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  int kybika;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  int year;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  int color;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  string owner;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public: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  void init();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  void changeColor(int newColor);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  void changeOwner(string newOwner);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  void printCarData();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};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94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πρόγραμμα </a:t>
            </a:r>
            <a:r>
              <a:rPr lang="en-US" altLang="el-GR" sz="3800" dirty="0">
                <a:solidFill>
                  <a:schemeClr val="hlink"/>
                </a:solidFill>
                <a:latin typeface="Courier" pitchFamily="49" charset="0"/>
              </a:rPr>
              <a:t>car.cpp </a:t>
            </a:r>
            <a:r>
              <a:rPr lang="en-US" altLang="el-GR" sz="36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void Car::init()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   model="Audi TT";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   kybika=2000;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   year=2006;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   color=1;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   owner="Factory";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dirty="0">
                <a:latin typeface="Courier" pitchFamily="49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void Car::changeColor(int newColor)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 color=newColor;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void Car::changeOwner(string newOwner)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   owner=newOwner;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}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63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πρόγραμμα </a:t>
            </a:r>
            <a:r>
              <a:rPr lang="en-US" altLang="el-GR" sz="3800" dirty="0">
                <a:solidFill>
                  <a:schemeClr val="hlink"/>
                </a:solidFill>
                <a:latin typeface="Courier" pitchFamily="49" charset="0"/>
              </a:rPr>
              <a:t>car.cpp </a:t>
            </a:r>
            <a:r>
              <a:rPr lang="en-US" altLang="el-GR" sz="3600" b="0" dirty="0"/>
              <a:t>3</a:t>
            </a:r>
            <a:r>
              <a:rPr lang="en-US" altLang="el-GR" sz="3600" b="0" dirty="0" smtClean="0"/>
              <a:t>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l-GR" b="1" dirty="0" smtClean="0">
              <a:latin typeface="Courier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 smtClean="0">
                <a:latin typeface="Courier" pitchFamily="49" charset="0"/>
              </a:rPr>
              <a:t>void </a:t>
            </a:r>
            <a:r>
              <a:rPr lang="el-GR" altLang="el-GR" b="1" dirty="0">
                <a:latin typeface="Courier" pitchFamily="49" charset="0"/>
              </a:rPr>
              <a:t>Car::printCarData()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   cout&lt;&lt;"Model="&lt;&lt;model&lt;&lt;"\n";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   cout&lt;&lt;"Kybika="&lt;&lt;kybika&lt;&lt;"\n";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   cout&lt;&lt;"Year="&lt;&lt;year&lt;&lt;"\n";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   cout&lt;&lt;"Color="&lt;&lt;color&lt;&lt;"\n";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     cout&lt;&lt;"Owner="&lt;&lt;owner&lt;&lt;"\n";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latin typeface="Courier" pitchFamily="49" charset="0"/>
              </a:rPr>
              <a:t>}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l-GR" b="1" dirty="0">
              <a:latin typeface="Courier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int main()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Car car1;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car1.init();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car1.changeOwner("Cleo Sgouropoulou");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car1.printCarData();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    return 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>
                <a:solidFill>
                  <a:srgbClr val="0000FF"/>
                </a:solidFill>
                <a:latin typeface="Courier" pitchFamily="49" charset="0"/>
              </a:rPr>
              <a:t>}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44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Οργάνωση σε ξεχωριστά αρχεία</a:t>
            </a:r>
            <a:r>
              <a:rPr lang="en-US" altLang="el-GR" sz="3600" b="0" dirty="0"/>
              <a:t> </a:t>
            </a:r>
            <a:r>
              <a:rPr lang="en-US" altLang="el-GR" sz="3600" b="0" dirty="0" smtClean="0"/>
              <a:t>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es-ES" altLang="el-GR" b="1" dirty="0" smtClean="0">
              <a:solidFill>
                <a:srgbClr val="0000FF"/>
              </a:solidFill>
              <a:latin typeface="Courier" pitchFamily="49" charset="0"/>
            </a:endParaRPr>
          </a:p>
          <a:p>
            <a:pPr>
              <a:lnSpc>
                <a:spcPct val="80000"/>
              </a:lnSpc>
              <a:buNone/>
            </a:pPr>
            <a:r>
              <a:rPr lang="es-ES" altLang="el-GR" b="1" dirty="0" smtClean="0">
                <a:solidFill>
                  <a:srgbClr val="0000FF"/>
                </a:solidFill>
                <a:latin typeface="Courier" pitchFamily="49" charset="0"/>
              </a:rPr>
              <a:t>//</a:t>
            </a:r>
            <a:r>
              <a:rPr lang="es-ES" altLang="el-GR" b="1" dirty="0">
                <a:solidFill>
                  <a:srgbClr val="0000FF"/>
                </a:solidFill>
                <a:latin typeface="Courier" pitchFamily="49" charset="0"/>
              </a:rPr>
              <a:t>car.h – </a:t>
            </a:r>
            <a:r>
              <a:rPr lang="en-US" altLang="el-GR" b="1" dirty="0">
                <a:solidFill>
                  <a:srgbClr val="0000FF"/>
                </a:solidFill>
                <a:latin typeface="Courier" pitchFamily="49" charset="0"/>
              </a:rPr>
              <a:t>Car class definition file</a:t>
            </a:r>
            <a:endParaRPr lang="el-GR" altLang="el-GR" b="1" dirty="0">
              <a:solidFill>
                <a:srgbClr val="0000FF"/>
              </a:solidFill>
              <a:latin typeface="Courier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 smtClean="0">
                <a:latin typeface="Courier" pitchFamily="49" charset="0"/>
              </a:rPr>
              <a:t>using </a:t>
            </a:r>
            <a:r>
              <a:rPr lang="en-US" altLang="el-GR" b="1" dirty="0">
                <a:latin typeface="Courier" pitchFamily="49" charset="0"/>
              </a:rPr>
              <a:t>namespace std;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l-GR" b="1" dirty="0">
              <a:latin typeface="Courier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class Car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 smtClean="0">
                <a:latin typeface="Courier" pitchFamily="49" charset="0"/>
              </a:rPr>
              <a:t>   private: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 smtClean="0">
                <a:latin typeface="Courier" pitchFamily="49" charset="0"/>
              </a:rPr>
              <a:t>      </a:t>
            </a:r>
            <a:r>
              <a:rPr lang="en-US" altLang="el-GR" b="1" dirty="0">
                <a:latin typeface="Courier" pitchFamily="49" charset="0"/>
              </a:rPr>
              <a:t>string model;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  int kybika;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  int year;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  int color;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  string owner;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public: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  void init();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  void changeColor(int newColor);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  void changeOwner(string newOwner);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  void printCarData();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};</a:t>
            </a:r>
            <a:endParaRPr lang="el-GR" altLang="el-GR" b="1" dirty="0">
              <a:solidFill>
                <a:srgbClr val="0000FF"/>
              </a:solidFill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148064" y="2422525"/>
            <a:ext cx="2016125" cy="574675"/>
          </a:xfrm>
          <a:prstGeom prst="wedgeEllipseCallout">
            <a:avLst>
              <a:gd name="adj1" fmla="val -110944"/>
              <a:gd name="adj2" fmla="val 10552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car.h</a:t>
            </a:r>
            <a:endParaRPr lang="el-GR" altLang="el-G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8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Οργάνωση σε ξεχωριστά αρχεία</a:t>
            </a:r>
            <a:r>
              <a:rPr lang="en-US" altLang="el-GR" sz="3600" b="0" dirty="0"/>
              <a:t> </a:t>
            </a:r>
            <a:r>
              <a:rPr lang="en-US" altLang="el-GR" sz="36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3754760" cy="3917032"/>
          </a:xfrm>
          <a:solidFill>
            <a:schemeClr val="bg1">
              <a:lumMod val="75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solidFill>
                  <a:srgbClr val="C00000"/>
                </a:solidFill>
                <a:latin typeface="Courier" pitchFamily="49" charset="0"/>
              </a:rPr>
              <a:t>#include &lt;iostream&gt;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solidFill>
                  <a:srgbClr val="C00000"/>
                </a:solidFill>
                <a:latin typeface="Courier" pitchFamily="49" charset="0"/>
              </a:rPr>
              <a:t>#include "car.h"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altLang="el-GR" sz="3400" b="1" dirty="0">
              <a:solidFill>
                <a:schemeClr val="hlink"/>
              </a:solidFill>
              <a:latin typeface="Courier" pitchFamily="49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latin typeface="Courier" pitchFamily="49" charset="0"/>
              </a:rPr>
              <a:t>void Car::init()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latin typeface="Courier" pitchFamily="49" charset="0"/>
              </a:rPr>
              <a:t>{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latin typeface="Courier" pitchFamily="49" charset="0"/>
              </a:rPr>
              <a:t>     model="Audi TT";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latin typeface="Courier" pitchFamily="49" charset="0"/>
              </a:rPr>
              <a:t>     kybika=2000;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latin typeface="Courier" pitchFamily="49" charset="0"/>
              </a:rPr>
              <a:t>     year=2006;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latin typeface="Courier" pitchFamily="49" charset="0"/>
              </a:rPr>
              <a:t>     color=1;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latin typeface="Courier" pitchFamily="49" charset="0"/>
              </a:rPr>
              <a:t>     owner="Factory";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latin typeface="Courier" pitchFamily="49" charset="0"/>
              </a:rPr>
              <a:t>}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latin typeface="Courier" pitchFamily="49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solidFill>
                  <a:srgbClr val="C00000"/>
                </a:solidFill>
                <a:latin typeface="Courier" pitchFamily="49" charset="0"/>
              </a:rPr>
              <a:t>void Car::changeColor(int newColor)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l-GR" sz="3400" b="1" dirty="0">
                <a:solidFill>
                  <a:srgbClr val="C00000"/>
                </a:solidFill>
                <a:latin typeface="Courier" pitchFamily="49" charset="0"/>
              </a:rPr>
              <a:t>{ color=newColor;}    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4008" y="2276872"/>
            <a:ext cx="4042792" cy="3849291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altLang="el-GR" sz="1600" b="1" dirty="0">
                <a:latin typeface="Courier" pitchFamily="49" charset="0"/>
              </a:rPr>
              <a:t>void Car::changeOwner(string newOwner)</a:t>
            </a:r>
          </a:p>
          <a:p>
            <a:pPr>
              <a:buFont typeface="Wingdings" pitchFamily="2" charset="2"/>
              <a:buNone/>
            </a:pPr>
            <a:r>
              <a:rPr lang="en-US" altLang="el-GR" sz="1600" b="1" dirty="0">
                <a:latin typeface="Courier" pitchFamily="49" charset="0"/>
              </a:rPr>
              <a:t>{owner=newOwner;}</a:t>
            </a:r>
          </a:p>
          <a:p>
            <a:pPr>
              <a:buFont typeface="Wingdings" pitchFamily="2" charset="2"/>
              <a:buNone/>
            </a:pPr>
            <a:endParaRPr lang="en-US" altLang="el-GR" sz="1600" b="1" dirty="0"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l-GR" sz="1600" b="1" dirty="0">
                <a:solidFill>
                  <a:srgbClr val="C00000"/>
                </a:solidFill>
                <a:latin typeface="Courier" pitchFamily="49" charset="0"/>
              </a:rPr>
              <a:t>void Car::printCarData()</a:t>
            </a:r>
          </a:p>
          <a:p>
            <a:pPr>
              <a:buFont typeface="Wingdings" pitchFamily="2" charset="2"/>
              <a:buNone/>
            </a:pPr>
            <a:r>
              <a:rPr lang="en-US" altLang="el-GR" sz="1600" b="1" dirty="0">
                <a:solidFill>
                  <a:srgbClr val="C00000"/>
                </a:solidFill>
                <a:latin typeface="Courier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altLang="el-GR" sz="1600" b="1" dirty="0">
                <a:solidFill>
                  <a:srgbClr val="C00000"/>
                </a:solidFill>
                <a:latin typeface="Courier" pitchFamily="49" charset="0"/>
              </a:rPr>
              <a:t>     cout&lt;&lt;"Model="&lt;&lt;model&lt;&lt;"\n</a:t>
            </a:r>
            <a:r>
              <a:rPr lang="en-US" altLang="el-GR" sz="1600" b="1" dirty="0" smtClean="0">
                <a:solidFill>
                  <a:srgbClr val="C00000"/>
                </a:solidFill>
                <a:latin typeface="Courier" pitchFamily="49" charset="0"/>
              </a:rPr>
              <a:t>";</a:t>
            </a:r>
          </a:p>
          <a:p>
            <a:pPr>
              <a:buFont typeface="Wingdings" pitchFamily="2" charset="2"/>
              <a:buNone/>
            </a:pPr>
            <a:r>
              <a:rPr lang="en-US" altLang="el-GR" sz="1600" b="1" dirty="0" smtClean="0">
                <a:solidFill>
                  <a:srgbClr val="C00000"/>
                </a:solidFill>
                <a:latin typeface="Courier" pitchFamily="49" charset="0"/>
              </a:rPr>
              <a:t>  </a:t>
            </a:r>
            <a:r>
              <a:rPr lang="en-US" altLang="el-GR" sz="1600" b="1" dirty="0">
                <a:solidFill>
                  <a:srgbClr val="C00000"/>
                </a:solidFill>
                <a:latin typeface="Courier" pitchFamily="49" charset="0"/>
              </a:rPr>
              <a:t>cout&lt;&lt;"Kybika="&lt;&lt;kybika&lt;&lt;"\</a:t>
            </a:r>
            <a:r>
              <a:rPr lang="en-US" altLang="el-GR" sz="1600" b="1" dirty="0" smtClean="0">
                <a:solidFill>
                  <a:srgbClr val="C00000"/>
                </a:solidFill>
                <a:latin typeface="Courier" pitchFamily="49" charset="0"/>
              </a:rPr>
              <a:t>n</a:t>
            </a:r>
            <a:r>
              <a:rPr lang="el-GR" altLang="el-GR" sz="1600" b="1" dirty="0" smtClean="0">
                <a:solidFill>
                  <a:srgbClr val="C00000"/>
                </a:solidFill>
                <a:latin typeface="Courier" pitchFamily="49" charset="0"/>
              </a:rPr>
              <a:t>;</a:t>
            </a:r>
            <a:endParaRPr lang="en-US" altLang="el-GR" sz="1600" b="1" dirty="0">
              <a:solidFill>
                <a:srgbClr val="C00000"/>
              </a:solidFill>
              <a:latin typeface="Courier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l-GR" sz="1600" b="1" dirty="0">
                <a:solidFill>
                  <a:srgbClr val="C00000"/>
                </a:solidFill>
                <a:latin typeface="Courier" pitchFamily="49" charset="0"/>
              </a:rPr>
              <a:t>     cout&lt;&lt;"Year="&lt;&lt;year&lt;&lt;"\n</a:t>
            </a:r>
            <a:r>
              <a:rPr lang="en-US" altLang="el-GR" sz="1600" b="1" dirty="0" smtClean="0">
                <a:solidFill>
                  <a:srgbClr val="C00000"/>
                </a:solidFill>
                <a:latin typeface="Courier" pitchFamily="49" charset="0"/>
              </a:rPr>
              <a:t>";     </a:t>
            </a:r>
            <a:r>
              <a:rPr lang="en-US" altLang="el-GR" sz="1600" b="1" dirty="0">
                <a:solidFill>
                  <a:srgbClr val="C00000"/>
                </a:solidFill>
                <a:latin typeface="Courier" pitchFamily="49" charset="0"/>
              </a:rPr>
              <a:t>cout&lt;&lt;"Color="&lt;&lt;color&lt;&lt;"\n</a:t>
            </a:r>
            <a:r>
              <a:rPr lang="en-US" altLang="el-GR" sz="1600" b="1" dirty="0" smtClean="0">
                <a:solidFill>
                  <a:srgbClr val="C00000"/>
                </a:solidFill>
                <a:latin typeface="Courier" pitchFamily="49" charset="0"/>
              </a:rPr>
              <a:t>";     cout&lt;&lt;"Owner="&lt;&lt;owner&lt;&lt;"\n";  </a:t>
            </a:r>
          </a:p>
          <a:p>
            <a:pPr>
              <a:buFont typeface="Wingdings" pitchFamily="2" charset="2"/>
              <a:buNone/>
            </a:pPr>
            <a:r>
              <a:rPr lang="en-US" altLang="el-GR" sz="1600" b="1" dirty="0" smtClean="0">
                <a:solidFill>
                  <a:srgbClr val="C00000"/>
                </a:solidFill>
                <a:latin typeface="Courier" pitchFamily="49" charset="0"/>
              </a:rPr>
              <a:t>}       </a:t>
            </a:r>
            <a:endParaRPr lang="en-US" altLang="el-GR" sz="1600" b="1" dirty="0">
              <a:solidFill>
                <a:srgbClr val="C00000"/>
              </a:solidFill>
              <a:latin typeface="Courier" pitchFamily="49" charset="0"/>
            </a:endParaRPr>
          </a:p>
          <a:p>
            <a:endParaRPr lang="el-GR" sz="1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281F-1C18-4F4B-BFA9-0025669948A9}" type="slidenum">
              <a:rPr lang="el-GR" smtClean="0"/>
              <a:t>18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67544" y="1628800"/>
            <a:ext cx="820891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s-ES" altLang="el-GR" b="1" dirty="0">
                <a:solidFill>
                  <a:srgbClr val="0000FF"/>
                </a:solidFill>
                <a:latin typeface="Courier" pitchFamily="49" charset="0"/>
              </a:rPr>
              <a:t>//car.cpp – </a:t>
            </a:r>
            <a:r>
              <a:rPr lang="en-US" altLang="el-GR" b="1" dirty="0">
                <a:solidFill>
                  <a:srgbClr val="0000FF"/>
                </a:solidFill>
                <a:latin typeface="Courier" pitchFamily="49" charset="0"/>
              </a:rPr>
              <a:t>Car class implementation file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132138" y="5805488"/>
            <a:ext cx="2016125" cy="574675"/>
          </a:xfrm>
          <a:prstGeom prst="wedgeEllipseCallout">
            <a:avLst>
              <a:gd name="adj1" fmla="val 26144"/>
              <a:gd name="adj2" fmla="val -301106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car.cpp</a:t>
            </a:r>
            <a:endParaRPr lang="el-GR" altLang="el-G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1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δουλεύει ένα πρόγραμμα;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37626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Τα </a:t>
            </a:r>
            <a:r>
              <a:rPr lang="el-GR" dirty="0" smtClean="0"/>
              <a:t>προγράμματα</a:t>
            </a:r>
            <a:r>
              <a:rPr lang="en-US" dirty="0" smtClean="0"/>
              <a:t>: 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γράφονται από ανθρώπους και</a:t>
            </a:r>
          </a:p>
          <a:p>
            <a:r>
              <a:rPr lang="el-GR" dirty="0"/>
              <a:t>εκτελούνται σε υπολογιστές,</a:t>
            </a:r>
          </a:p>
          <a:p>
            <a:r>
              <a:rPr lang="el-GR" dirty="0"/>
              <a:t>αφού πρώτα μεταφραστούν σε κώδικα μηχανής από τον μεταφραστή (μεταγλωττιστή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grpSp>
        <p:nvGrpSpPr>
          <p:cNvPr id="11" name="Ομάδα 10"/>
          <p:cNvGrpSpPr/>
          <p:nvPr/>
        </p:nvGrpSpPr>
        <p:grpSpPr>
          <a:xfrm>
            <a:off x="455706" y="3886904"/>
            <a:ext cx="8404432" cy="2400658"/>
            <a:chOff x="455706" y="3886904"/>
            <a:chExt cx="8404432" cy="2400658"/>
          </a:xfrm>
        </p:grpSpPr>
        <p:sp>
          <p:nvSpPr>
            <p:cNvPr id="5" name="Ορθογώνιο 4"/>
            <p:cNvSpPr/>
            <p:nvPr/>
          </p:nvSpPr>
          <p:spPr>
            <a:xfrm>
              <a:off x="611560" y="3886905"/>
              <a:ext cx="30556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>
                  <a:latin typeface="+mn-lt"/>
                </a:rPr>
                <a:t>Προγραμματιστής </a:t>
              </a:r>
              <a:r>
                <a:rPr lang="en-US" sz="2400" b="1" dirty="0">
                  <a:latin typeface="+mn-lt"/>
                </a:rPr>
                <a:t>C++</a:t>
              </a: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455706" y="4365104"/>
              <a:ext cx="375625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el-GR" sz="2200" b="1" dirty="0">
                  <a:latin typeface="Courier" pitchFamily="49" charset="0"/>
                </a:rPr>
                <a:t>// Compute the area</a:t>
              </a:r>
            </a:p>
            <a:p>
              <a:r>
                <a:rPr lang="el-GR" altLang="el-GR" sz="2200" b="1" dirty="0">
                  <a:latin typeface="Courier" pitchFamily="49" charset="0"/>
                </a:rPr>
                <a:t>// of a triangle</a:t>
              </a:r>
            </a:p>
            <a:p>
              <a:r>
                <a:rPr lang="el-GR" altLang="el-GR" sz="2200" dirty="0">
                  <a:latin typeface="Courier" pitchFamily="49" charset="0"/>
                </a:rPr>
                <a:t>area =(base * height) / 2.0;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644008" y="4869160"/>
              <a:ext cx="1223962" cy="360362"/>
            </a:xfrm>
            <a:prstGeom prst="rightArrow">
              <a:avLst>
                <a:gd name="adj1" fmla="val 50000"/>
                <a:gd name="adj2" fmla="val 84912"/>
              </a:avLst>
            </a:prstGeom>
            <a:solidFill>
              <a:srgbClr val="004A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l-GR" dirty="0"/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4081114" y="4438273"/>
              <a:ext cx="263879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200" b="1" dirty="0">
                  <a:solidFill>
                    <a:srgbClr val="820000"/>
                  </a:solidFill>
                  <a:latin typeface="+mn-lt"/>
                </a:rPr>
                <a:t>Μεταγλωττιστής </a:t>
              </a:r>
              <a:r>
                <a:rPr lang="en-US" sz="2200" b="1" dirty="0">
                  <a:solidFill>
                    <a:srgbClr val="820000"/>
                  </a:solidFill>
                  <a:latin typeface="+mn-lt"/>
                </a:rPr>
                <a:t>C++</a:t>
              </a: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6335601" y="3886904"/>
              <a:ext cx="25245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>
                  <a:latin typeface="+mn-lt"/>
                </a:rPr>
                <a:t>Κώδικας Μηχανής</a:t>
              </a: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6719913" y="4348570"/>
              <a:ext cx="175591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dirty="0">
                  <a:latin typeface="+mn-lt"/>
                </a:rPr>
                <a:t>0010 1101</a:t>
              </a:r>
            </a:p>
            <a:p>
              <a:r>
                <a:rPr lang="el-GR" sz="2400" dirty="0">
                  <a:latin typeface="+mn-lt"/>
                </a:rPr>
                <a:t>1101 1000</a:t>
              </a:r>
            </a:p>
            <a:p>
              <a:r>
                <a:rPr lang="el-GR" sz="2400" dirty="0">
                  <a:latin typeface="+mn-lt"/>
                </a:rPr>
                <a:t>1001 1000</a:t>
              </a:r>
            </a:p>
            <a:p>
              <a:r>
                <a:rPr lang="el-GR" sz="2400" dirty="0">
                  <a:latin typeface="+mn-lt"/>
                </a:rPr>
                <a:t>0001 0010</a:t>
              </a:r>
            </a:p>
            <a:p>
              <a:r>
                <a:rPr lang="el-GR" sz="2400" dirty="0">
                  <a:latin typeface="+mn-lt"/>
                </a:rPr>
                <a:t>0010 0000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7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Οργάνωση σε ξεχωριστά αρχεία</a:t>
            </a:r>
            <a:r>
              <a:rPr lang="en-US" altLang="el-GR" sz="3600" b="0" dirty="0"/>
              <a:t> 3</a:t>
            </a:r>
            <a:r>
              <a:rPr lang="en-US" altLang="el-GR" sz="3600" b="0" dirty="0" smtClean="0"/>
              <a:t>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altLang="el-GR" b="1" dirty="0" smtClean="0">
              <a:solidFill>
                <a:srgbClr val="0000FF"/>
              </a:solidFill>
              <a:latin typeface="Courier" pitchFamily="49" charset="0"/>
            </a:endParaRPr>
          </a:p>
          <a:p>
            <a:pPr marL="0" indent="0">
              <a:buNone/>
            </a:pPr>
            <a:r>
              <a:rPr lang="es-ES" altLang="el-GR" b="1" dirty="0" smtClean="0">
                <a:solidFill>
                  <a:srgbClr val="0000FF"/>
                </a:solidFill>
                <a:latin typeface="Courier" pitchFamily="49" charset="0"/>
              </a:rPr>
              <a:t>//</a:t>
            </a:r>
            <a:r>
              <a:rPr lang="es-ES" altLang="el-GR" b="1" dirty="0">
                <a:solidFill>
                  <a:srgbClr val="0000FF"/>
                </a:solidFill>
                <a:latin typeface="Courier" pitchFamily="49" charset="0"/>
              </a:rPr>
              <a:t>main.cpp – </a:t>
            </a:r>
            <a:r>
              <a:rPr lang="en-US" altLang="el-GR" b="1" dirty="0">
                <a:solidFill>
                  <a:srgbClr val="0000FF"/>
                </a:solidFill>
                <a:latin typeface="Courier" pitchFamily="49" charset="0"/>
              </a:rPr>
              <a:t>Entry program</a:t>
            </a:r>
            <a:endParaRPr lang="el-GR" altLang="el-GR" b="1" dirty="0">
              <a:solidFill>
                <a:srgbClr val="0000FF"/>
              </a:solidFill>
              <a:latin typeface="Courier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l-GR" sz="2800" b="1" dirty="0">
              <a:solidFill>
                <a:srgbClr val="0000FF"/>
              </a:solidFill>
              <a:latin typeface="Courier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solidFill>
                  <a:srgbClr val="C00000"/>
                </a:solidFill>
                <a:latin typeface="Courier" pitchFamily="49" charset="0"/>
              </a:rPr>
              <a:t>#include &lt;iostream&gt;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solidFill>
                  <a:srgbClr val="C00000"/>
                </a:solidFill>
                <a:latin typeface="Courier" pitchFamily="49" charset="0"/>
              </a:rPr>
              <a:t>#include "car.h"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l-GR" b="1" dirty="0">
              <a:latin typeface="Courier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int main()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Car car1;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car1.init();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car1.changeOwner("Cleo Sgouropoulou");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car1.printCarData();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    return 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dirty="0">
                <a:latin typeface="Courier" pitchFamily="49" charset="0"/>
              </a:rPr>
              <a:t>}</a:t>
            </a:r>
            <a:endParaRPr lang="el-GR" altLang="el-GR" b="1" dirty="0">
              <a:latin typeface="Courier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859338" y="2997200"/>
            <a:ext cx="2016125" cy="574675"/>
          </a:xfrm>
          <a:prstGeom prst="wedgeEllipseCallout">
            <a:avLst>
              <a:gd name="adj1" fmla="val -110944"/>
              <a:gd name="adj2" fmla="val 10552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main.cpp</a:t>
            </a:r>
            <a:endParaRPr lang="el-GR" altLang="el-G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6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Μεταγλώττιση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Λειτουργικό </a:t>
            </a:r>
            <a:r>
              <a:rPr lang="es-ES" altLang="el-GR" dirty="0"/>
              <a:t>Windows</a:t>
            </a:r>
          </a:p>
          <a:p>
            <a:pPr lvl="1"/>
            <a:r>
              <a:rPr lang="el-GR" altLang="el-GR" dirty="0"/>
              <a:t>Μέσω ολοκληρωμένου περιβάλλοντος π.χ. </a:t>
            </a:r>
            <a:r>
              <a:rPr lang="en-US" altLang="el-GR" dirty="0"/>
              <a:t>Dev-cpp</a:t>
            </a:r>
          </a:p>
          <a:p>
            <a:pPr lvl="1"/>
            <a:r>
              <a:rPr lang="el-GR" altLang="el-GR" dirty="0"/>
              <a:t>Με χρήση </a:t>
            </a:r>
            <a:r>
              <a:rPr lang="en-US" altLang="el-GR" dirty="0"/>
              <a:t>command line compiler</a:t>
            </a:r>
          </a:p>
          <a:p>
            <a:pPr lvl="2"/>
            <a:r>
              <a:rPr lang="es-ES" altLang="el-GR" sz="2200" dirty="0">
                <a:latin typeface="Courier" pitchFamily="49" charset="0"/>
              </a:rPr>
              <a:t>g++ main.cpp car.cpp</a:t>
            </a:r>
          </a:p>
          <a:p>
            <a:pPr lvl="2"/>
            <a:r>
              <a:rPr lang="el-GR" altLang="el-GR" sz="2200" dirty="0"/>
              <a:t>δημιουργία </a:t>
            </a:r>
            <a:r>
              <a:rPr lang="es-ES" altLang="el-GR" sz="2200" dirty="0">
                <a:latin typeface="Courier" pitchFamily="49" charset="0"/>
              </a:rPr>
              <a:t>.exe </a:t>
            </a:r>
            <a:r>
              <a:rPr lang="el-GR" altLang="el-GR" sz="2200" dirty="0"/>
              <a:t>αρχείου</a:t>
            </a:r>
          </a:p>
          <a:p>
            <a:r>
              <a:rPr lang="el-GR" altLang="el-GR" dirty="0"/>
              <a:t>Λειτουργικό </a:t>
            </a:r>
            <a:r>
              <a:rPr lang="en-US" altLang="el-GR" dirty="0"/>
              <a:t>Unix</a:t>
            </a:r>
          </a:p>
          <a:p>
            <a:pPr lvl="1"/>
            <a:r>
              <a:rPr lang="el-GR" altLang="el-GR" dirty="0"/>
              <a:t>Με χρήση </a:t>
            </a:r>
            <a:r>
              <a:rPr lang="en-US" altLang="el-GR" dirty="0"/>
              <a:t>command line compiler</a:t>
            </a:r>
          </a:p>
          <a:p>
            <a:pPr lvl="2"/>
            <a:r>
              <a:rPr lang="es-ES" altLang="el-GR" sz="2200" dirty="0">
                <a:latin typeface="Courier" pitchFamily="49" charset="0"/>
              </a:rPr>
              <a:t>g++ -o carprog main.cpp car.cpp</a:t>
            </a:r>
          </a:p>
          <a:p>
            <a:pPr lvl="2"/>
            <a:endParaRPr lang="el-GR" altLang="el-GR" sz="17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84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Κλειώ Σγουροπούλου 2014. Κλειώ Σγουροπούλου. «Αντικειμενοστραφής Προγραμματισμός-Θ.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Περιήγηση στη </a:t>
            </a:r>
            <a:r>
              <a:rPr lang="en-US" sz="2000" dirty="0" smtClean="0"/>
              <a:t>C++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0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7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075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γράφουμε ένα πρόγραμμα;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Η καλή οργάνωση είναι πολύ σημαντική </a:t>
            </a:r>
            <a:br>
              <a:rPr lang="el-GR" b="1" dirty="0">
                <a:solidFill>
                  <a:srgbClr val="820000"/>
                </a:solidFill>
              </a:rPr>
            </a:br>
            <a:r>
              <a:rPr lang="el-GR" b="1" dirty="0">
                <a:solidFill>
                  <a:srgbClr val="820000"/>
                </a:solidFill>
              </a:rPr>
              <a:t>για τη συγγραφή προγραμμάτων</a:t>
            </a:r>
          </a:p>
          <a:p>
            <a:pPr marL="0" indent="0">
              <a:buNone/>
            </a:pPr>
            <a:r>
              <a:rPr lang="el-GR" dirty="0"/>
              <a:t>Βήματα συγγραφής προγραμμάτων </a:t>
            </a:r>
          </a:p>
          <a:p>
            <a:r>
              <a:rPr lang="el-GR" dirty="0"/>
              <a:t>Σκέφτομαι! (υποχρεωτικό βήμα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dirty="0"/>
              <a:t>Οργανώνω τις σκέψεις </a:t>
            </a:r>
            <a:r>
              <a:rPr lang="el-GR" dirty="0" smtClean="0"/>
              <a:t>μου,</a:t>
            </a:r>
            <a:endParaRPr lang="el-GR" dirty="0"/>
          </a:p>
          <a:p>
            <a:r>
              <a:rPr lang="el-GR" dirty="0"/>
              <a:t>Τις καταγράφω σε φυσική </a:t>
            </a:r>
            <a:r>
              <a:rPr lang="el-GR" dirty="0" smtClean="0"/>
              <a:t>γλώσσα,</a:t>
            </a:r>
            <a:endParaRPr lang="el-GR" dirty="0"/>
          </a:p>
          <a:p>
            <a:r>
              <a:rPr lang="el-GR" dirty="0"/>
              <a:t>Κωδικοποιώ σε γλώσσα </a:t>
            </a:r>
            <a:r>
              <a:rPr lang="el-GR" dirty="0" smtClean="0"/>
              <a:t>προγραμματισμού.</a:t>
            </a:r>
            <a:endParaRPr lang="el-GR" dirty="0"/>
          </a:p>
          <a:p>
            <a:pPr marL="0" indent="0">
              <a:spcBef>
                <a:spcPts val="300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Γράψτε προγράμματα! Δεν υπάρχει καλύτερος δάσκαλος από την εμπειρία.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52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Διαδικασία </a:t>
            </a:r>
            <a:r>
              <a:rPr lang="el-GR" dirty="0" smtClean="0"/>
              <a:t>Μεταγλώτ</a:t>
            </a:r>
            <a:r>
              <a:rPr lang="el-GR" dirty="0"/>
              <a:t>τ</a:t>
            </a:r>
            <a:r>
              <a:rPr lang="el-GR" dirty="0" smtClean="0"/>
              <a:t>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5"/>
            <a:ext cx="8075240" cy="3600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2200" b="1" dirty="0">
                <a:solidFill>
                  <a:srgbClr val="820000"/>
                </a:solidFill>
              </a:rPr>
              <a:t>Κώδικας σε γλώσσα υψηλού επιπέδου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grpSp>
        <p:nvGrpSpPr>
          <p:cNvPr id="10" name="Ομάδα 9"/>
          <p:cNvGrpSpPr/>
          <p:nvPr/>
        </p:nvGrpSpPr>
        <p:grpSpPr>
          <a:xfrm>
            <a:off x="1624386" y="1484784"/>
            <a:ext cx="7116196" cy="5255423"/>
            <a:chOff x="1624386" y="1484784"/>
            <a:chExt cx="7116196" cy="5255423"/>
          </a:xfrm>
        </p:grpSpPr>
        <p:sp>
          <p:nvSpPr>
            <p:cNvPr id="7" name="TextBox 6"/>
            <p:cNvSpPr txBox="1"/>
            <p:nvPr/>
          </p:nvSpPr>
          <p:spPr>
            <a:xfrm>
              <a:off x="2606825" y="1841960"/>
              <a:ext cx="2232248" cy="43088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latin typeface="+mn-lt"/>
                </a:rPr>
                <a:t>προεπεξεργαστής</a:t>
              </a: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3897797" y="2325980"/>
              <a:ext cx="303185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200" dirty="0">
                  <a:latin typeface="+mn-lt"/>
                </a:rPr>
                <a:t>Πηγαίο πρόγραμμα </a:t>
              </a:r>
              <a:r>
                <a:rPr lang="en-US" sz="2200" b="1" dirty="0">
                  <a:solidFill>
                    <a:srgbClr val="004A82"/>
                  </a:solidFill>
                  <a:latin typeface="+mn-lt"/>
                </a:rPr>
                <a:t>bla.c</a:t>
              </a:r>
            </a:p>
          </p:txBody>
        </p:sp>
        <p:cxnSp>
          <p:nvCxnSpPr>
            <p:cNvPr id="13" name="Ευθύγραμμο βέλος σύνδεσης 12"/>
            <p:cNvCxnSpPr>
              <a:stCxn id="7" idx="2"/>
              <a:endCxn id="16" idx="0"/>
            </p:cNvCxnSpPr>
            <p:nvPr/>
          </p:nvCxnSpPr>
          <p:spPr>
            <a:xfrm>
              <a:off x="3722949" y="2272847"/>
              <a:ext cx="0" cy="5823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606825" y="2855155"/>
              <a:ext cx="2232248" cy="43088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latin typeface="+mn-lt"/>
                </a:rPr>
                <a:t>μεταγλωττιστής</a:t>
              </a:r>
            </a:p>
          </p:txBody>
        </p:sp>
        <p:sp>
          <p:nvSpPr>
            <p:cNvPr id="19" name="Ορθογώνιο 18"/>
            <p:cNvSpPr/>
            <p:nvPr/>
          </p:nvSpPr>
          <p:spPr>
            <a:xfrm>
              <a:off x="3926412" y="3321516"/>
              <a:ext cx="27742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200" dirty="0">
                  <a:latin typeface="+mn-lt"/>
                </a:rPr>
                <a:t>Αντικείμενο </a:t>
              </a:r>
              <a:r>
                <a:rPr lang="en-US" sz="2200" dirty="0">
                  <a:latin typeface="+mn-lt"/>
                </a:rPr>
                <a:t>assembly </a:t>
              </a:r>
              <a:r>
                <a:rPr lang="el-GR" sz="2200" dirty="0">
                  <a:latin typeface="+mn-lt"/>
                </a:rPr>
                <a:t>πρόγραμμα </a:t>
              </a:r>
              <a:r>
                <a:rPr lang="en-US" sz="2200" b="1" dirty="0">
                  <a:solidFill>
                    <a:srgbClr val="004A82"/>
                  </a:solidFill>
                  <a:latin typeface="+mn-lt"/>
                </a:rPr>
                <a:t>bla.asm</a:t>
              </a:r>
            </a:p>
          </p:txBody>
        </p:sp>
        <p:cxnSp>
          <p:nvCxnSpPr>
            <p:cNvPr id="20" name="Ευθύγραμμο βέλος σύνδεσης 19"/>
            <p:cNvCxnSpPr>
              <a:stCxn id="16" idx="2"/>
              <a:endCxn id="23" idx="0"/>
            </p:cNvCxnSpPr>
            <p:nvPr/>
          </p:nvCxnSpPr>
          <p:spPr>
            <a:xfrm>
              <a:off x="3722949" y="3286042"/>
              <a:ext cx="0" cy="80224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06825" y="4088289"/>
              <a:ext cx="2232248" cy="43088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+mn-lt"/>
                </a:rPr>
                <a:t>assembler</a:t>
              </a:r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4078812" y="4504460"/>
              <a:ext cx="334737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200" dirty="0">
                  <a:latin typeface="+mn-lt"/>
                </a:rPr>
                <a:t>Επανατοποθετήσιμος κώδικας μηχανής </a:t>
              </a:r>
              <a:r>
                <a:rPr lang="en-US" sz="2200" b="1" dirty="0">
                  <a:solidFill>
                    <a:srgbClr val="004A82"/>
                  </a:solidFill>
                  <a:latin typeface="+mn-lt"/>
                </a:rPr>
                <a:t>bla.obj</a:t>
              </a:r>
            </a:p>
          </p:txBody>
        </p:sp>
        <p:cxnSp>
          <p:nvCxnSpPr>
            <p:cNvPr id="27" name="Ευθύγραμμο βέλος σύνδεσης 26"/>
            <p:cNvCxnSpPr>
              <a:stCxn id="23" idx="2"/>
              <a:endCxn id="30" idx="0"/>
            </p:cNvCxnSpPr>
            <p:nvPr/>
          </p:nvCxnSpPr>
          <p:spPr>
            <a:xfrm>
              <a:off x="3722949" y="4519176"/>
              <a:ext cx="0" cy="7400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606825" y="5259187"/>
              <a:ext cx="2232248" cy="43088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+mn-lt"/>
                </a:rPr>
                <a:t>assembler</a:t>
              </a:r>
            </a:p>
          </p:txBody>
        </p:sp>
        <p:sp>
          <p:nvSpPr>
            <p:cNvPr id="35" name="Ορθογώνιο 34"/>
            <p:cNvSpPr/>
            <p:nvPr/>
          </p:nvSpPr>
          <p:spPr>
            <a:xfrm>
              <a:off x="5068175" y="5196418"/>
              <a:ext cx="367240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200" b="1" dirty="0">
                  <a:solidFill>
                    <a:srgbClr val="820000"/>
                  </a:solidFill>
                  <a:latin typeface="+mn-lt"/>
                </a:rPr>
                <a:t>βιβλιοθήκες, </a:t>
              </a:r>
            </a:p>
            <a:p>
              <a:pPr algn="ctr"/>
              <a:r>
                <a:rPr lang="el-GR" sz="2200" b="1" dirty="0">
                  <a:solidFill>
                    <a:srgbClr val="820000"/>
                  </a:solidFill>
                  <a:latin typeface="+mn-lt"/>
                </a:rPr>
                <a:t>Σχετικά αντικείμενα </a:t>
              </a:r>
              <a:r>
                <a:rPr lang="el-GR" sz="2200" b="1" dirty="0" smtClean="0">
                  <a:solidFill>
                    <a:srgbClr val="820000"/>
                  </a:solidFill>
                  <a:latin typeface="+mn-lt"/>
                </a:rPr>
                <a:t>αρχεία </a:t>
              </a:r>
            </a:p>
            <a:p>
              <a:pPr algn="ctr"/>
              <a:r>
                <a:rPr lang="el-GR" sz="2200" b="1" dirty="0" smtClean="0">
                  <a:solidFill>
                    <a:srgbClr val="004A82"/>
                  </a:solidFill>
                  <a:latin typeface="+mn-lt"/>
                </a:rPr>
                <a:t>lib.obj</a:t>
              </a:r>
              <a:endParaRPr lang="el-GR" sz="2200" b="1" dirty="0">
                <a:solidFill>
                  <a:srgbClr val="004A82"/>
                </a:solidFill>
                <a:latin typeface="+mn-lt"/>
              </a:endParaRPr>
            </a:p>
          </p:txBody>
        </p:sp>
        <p:cxnSp>
          <p:nvCxnSpPr>
            <p:cNvPr id="36" name="Ευθύγραμμο βέλος σύνδεσης 35"/>
            <p:cNvCxnSpPr>
              <a:stCxn id="30" idx="2"/>
              <a:endCxn id="39" idx="0"/>
            </p:cNvCxnSpPr>
            <p:nvPr/>
          </p:nvCxnSpPr>
          <p:spPr>
            <a:xfrm flipH="1">
              <a:off x="3712618" y="5690074"/>
              <a:ext cx="10331" cy="6192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Ορθογώνιο 38"/>
            <p:cNvSpPr/>
            <p:nvPr/>
          </p:nvSpPr>
          <p:spPr>
            <a:xfrm>
              <a:off x="1624386" y="6309320"/>
              <a:ext cx="417646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200" b="1" dirty="0">
                  <a:solidFill>
                    <a:srgbClr val="820000"/>
                  </a:solidFill>
                  <a:latin typeface="+mn-lt"/>
                </a:rPr>
                <a:t>απόλυτος κώδικας μηχανής </a:t>
              </a:r>
              <a:r>
                <a:rPr lang="en-US" sz="2200" b="1" dirty="0">
                  <a:solidFill>
                    <a:srgbClr val="004A82"/>
                  </a:solidFill>
                  <a:latin typeface="+mn-lt"/>
                </a:rPr>
                <a:t>a.out</a:t>
              </a:r>
            </a:p>
          </p:txBody>
        </p:sp>
        <p:cxnSp>
          <p:nvCxnSpPr>
            <p:cNvPr id="43" name="Ευθύγραμμο βέλος σύνδεσης 42"/>
            <p:cNvCxnSpPr>
              <a:endCxn id="30" idx="3"/>
            </p:cNvCxnSpPr>
            <p:nvPr/>
          </p:nvCxnSpPr>
          <p:spPr>
            <a:xfrm flipH="1">
              <a:off x="4839073" y="5474631"/>
              <a:ext cx="5746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3722949" y="1484784"/>
              <a:ext cx="0" cy="3571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12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Εργαλεία ανάπτυξης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600" b="1" dirty="0">
                <a:solidFill>
                  <a:srgbClr val="820000"/>
                </a:solidFill>
              </a:rPr>
              <a:t>Επεξεργαστής </a:t>
            </a:r>
            <a:r>
              <a:rPr lang="el-GR" sz="2600" b="1" dirty="0" smtClean="0">
                <a:solidFill>
                  <a:srgbClr val="820000"/>
                </a:solidFill>
              </a:rPr>
              <a:t>κειμένου,</a:t>
            </a:r>
            <a:endParaRPr lang="el-GR" sz="2600" b="1" dirty="0">
              <a:solidFill>
                <a:srgbClr val="820000"/>
              </a:solidFill>
            </a:endParaRPr>
          </a:p>
          <a:p>
            <a:pPr lvl="1"/>
            <a:r>
              <a:rPr lang="el-GR" sz="2400" dirty="0"/>
              <a:t>Χρησιμοποιείται για τη συγγραφή του προγράμματος στη γλώσσα υψηλού επιπέδου. Αποτελεί την αρχική μορφή στη διαδικασία μετάφρασης και για το λόγο αυτό καλείται </a:t>
            </a:r>
            <a:r>
              <a:rPr lang="el-GR" sz="2400" b="1" dirty="0" smtClean="0">
                <a:solidFill>
                  <a:srgbClr val="820000"/>
                </a:solidFill>
              </a:rPr>
              <a:t>«πηγαίο αρχείο».</a:t>
            </a:r>
            <a:r>
              <a:rPr lang="el-GR" sz="2400" dirty="0" smtClean="0"/>
              <a:t> </a:t>
            </a:r>
            <a:r>
              <a:rPr lang="el-GR" sz="2400" dirty="0"/>
              <a:t> </a:t>
            </a:r>
            <a:r>
              <a:rPr lang="el-GR" sz="2400" dirty="0" smtClean="0"/>
              <a:t>Κατάληξη </a:t>
            </a:r>
            <a:r>
              <a:rPr lang="el-GR" sz="2400" dirty="0"/>
              <a:t>σε .cpp</a:t>
            </a:r>
          </a:p>
          <a:p>
            <a:r>
              <a:rPr lang="el-GR" sz="2600" b="1" dirty="0" smtClean="0">
                <a:solidFill>
                  <a:srgbClr val="820000"/>
                </a:solidFill>
              </a:rPr>
              <a:t>Μεταγλωττιστής,</a:t>
            </a:r>
            <a:endParaRPr lang="el-GR" sz="2600" b="1" dirty="0">
              <a:solidFill>
                <a:srgbClr val="820000"/>
              </a:solidFill>
            </a:endParaRPr>
          </a:p>
          <a:p>
            <a:pPr lvl="1"/>
            <a:r>
              <a:rPr lang="el-GR" sz="2400" dirty="0"/>
              <a:t>Μεταφράζει το πηγαίο αρχείο σε α</a:t>
            </a:r>
            <a:r>
              <a:rPr lang="el-GR" sz="2400" dirty="0" smtClean="0"/>
              <a:t>ρχείο </a:t>
            </a:r>
            <a:r>
              <a:rPr lang="el-GR" sz="2400" dirty="0"/>
              <a:t>με κώδικα εξαρτώμενο από τη μηχανή (</a:t>
            </a:r>
            <a:r>
              <a:rPr lang="el-GR" sz="2400" b="1" dirty="0">
                <a:solidFill>
                  <a:srgbClr val="820000"/>
                </a:solidFill>
              </a:rPr>
              <a:t>αντικείμενο αρχείο</a:t>
            </a:r>
            <a:r>
              <a:rPr lang="el-GR" sz="2400" dirty="0"/>
              <a:t>)</a:t>
            </a:r>
          </a:p>
          <a:p>
            <a:r>
              <a:rPr lang="el-GR" sz="2600" b="1" dirty="0" smtClean="0">
                <a:solidFill>
                  <a:srgbClr val="820000"/>
                </a:solidFill>
              </a:rPr>
              <a:t>Συνδέτης,</a:t>
            </a:r>
            <a:endParaRPr lang="el-GR" sz="2600" b="1" dirty="0">
              <a:solidFill>
                <a:srgbClr val="820000"/>
              </a:solidFill>
            </a:endParaRPr>
          </a:p>
          <a:p>
            <a:pPr lvl="1"/>
            <a:r>
              <a:rPr lang="el-GR" sz="2400" dirty="0"/>
              <a:t>Συνδέει το αντικείμενο αρχείο που παράγεται από το μεταγλωττιστή με μονάδες προγράμματος βιβλιοθηκών και παράγει το </a:t>
            </a:r>
            <a:r>
              <a:rPr lang="el-GR" sz="2400" b="1" dirty="0">
                <a:solidFill>
                  <a:srgbClr val="820000"/>
                </a:solidFill>
              </a:rPr>
              <a:t>εκτελέσιμο πρόγραμμα</a:t>
            </a:r>
          </a:p>
          <a:p>
            <a:r>
              <a:rPr lang="el-GR" sz="2600" b="1" dirty="0" smtClean="0">
                <a:solidFill>
                  <a:srgbClr val="820000"/>
                </a:solidFill>
              </a:rPr>
              <a:t>Βιβλιοθήκη.</a:t>
            </a:r>
            <a:endParaRPr lang="el-GR" sz="2600" b="1" dirty="0">
              <a:solidFill>
                <a:srgbClr val="820000"/>
              </a:solidFill>
            </a:endParaRPr>
          </a:p>
          <a:p>
            <a:pPr lvl="1"/>
            <a:r>
              <a:rPr lang="el-GR" sz="2400" dirty="0"/>
              <a:t>Συγκεντρώνει επαναχρησιμοποιήσιμες μονάδες προγράμματος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31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Ιστορία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168352"/>
          </a:xfrm>
        </p:spPr>
        <p:txBody>
          <a:bodyPr/>
          <a:lstStyle/>
          <a:p>
            <a:r>
              <a:rPr lang="el-GR" dirty="0"/>
              <a:t>B.C.  Γλώσσες όπως FORTRAN, COBOL, ALGOL, PL/I και </a:t>
            </a:r>
            <a:r>
              <a:rPr lang="el-GR" dirty="0" smtClean="0"/>
              <a:t>άλλες.</a:t>
            </a:r>
            <a:endParaRPr lang="el-GR" dirty="0"/>
          </a:p>
          <a:p>
            <a:r>
              <a:rPr lang="el-GR" dirty="0"/>
              <a:t>1970 Οι Brian Kernigham και Dennis Ritchie αναπτύσσουν τη C. Η γλώσσα που αποτέλεσε την έμπνευσή τους ονομαζόταν “B</a:t>
            </a:r>
            <a:r>
              <a:rPr lang="el-GR" dirty="0" smtClean="0"/>
              <a:t>”.</a:t>
            </a:r>
            <a:endParaRPr lang="el-GR" dirty="0"/>
          </a:p>
          <a:p>
            <a:r>
              <a:rPr lang="el-GR" dirty="0"/>
              <a:t>1980 Ο Bjarne Stroustrup δημιουργεί τη “ C με Κλάσεις</a:t>
            </a:r>
            <a:r>
              <a:rPr lang="el-GR" dirty="0" smtClean="0"/>
              <a:t>”.</a:t>
            </a:r>
            <a:endParaRPr lang="el-GR" dirty="0"/>
          </a:p>
          <a:p>
            <a:r>
              <a:rPr lang="el-GR" dirty="0"/>
              <a:t>1995 Η Επιτροπή ANSI εκδίδει τo σχέδιο Προτύπου C++.</a:t>
            </a:r>
          </a:p>
          <a:p>
            <a:r>
              <a:rPr lang="el-GR" dirty="0"/>
              <a:t>1998 Υιοθετείται το επίσημο πρότυπο για τη C++.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5652120" y="5085184"/>
            <a:ext cx="3001143" cy="461665"/>
          </a:xfrm>
          <a:prstGeom prst="rect">
            <a:avLst/>
          </a:prstGeom>
          <a:ln w="25400">
            <a:solidFill>
              <a:srgbClr val="820000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C++ </a:t>
            </a:r>
            <a:r>
              <a:rPr lang="el-GR" sz="2400" dirty="0">
                <a:latin typeface="+mn-lt"/>
              </a:rPr>
              <a:t>υπερσύνολο της </a:t>
            </a:r>
            <a:r>
              <a:rPr lang="en-US" sz="2400" dirty="0">
                <a:latin typeface="+mn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416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l-GR" dirty="0"/>
              <a:t>Κόσμος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Παραδοσιακές γλώσσες προγραμματισμού:</a:t>
            </a:r>
          </a:p>
          <a:p>
            <a:pPr lvl="1"/>
            <a:r>
              <a:rPr lang="el-GR" dirty="0"/>
              <a:t>Δεδομένα – βασικά δομικά στοιχεία ενός </a:t>
            </a:r>
            <a:r>
              <a:rPr lang="el-GR" dirty="0" smtClean="0"/>
              <a:t>προγράμματος,</a:t>
            </a:r>
            <a:endParaRPr lang="el-GR" dirty="0"/>
          </a:p>
          <a:p>
            <a:pPr lvl="1"/>
            <a:r>
              <a:rPr lang="el-GR" dirty="0"/>
              <a:t>Κώδικας – εντολές προς τον υπολογιστή σχετικά με το πως να χειριστεί τα </a:t>
            </a:r>
            <a:r>
              <a:rPr lang="el-GR" dirty="0" smtClean="0"/>
              <a:t>δεδομένα.</a:t>
            </a:r>
            <a:endParaRPr lang="el-GR" dirty="0"/>
          </a:p>
          <a:p>
            <a:r>
              <a:rPr lang="el-GR" dirty="0"/>
              <a:t>Η C++ παρέχει επιπλέον:</a:t>
            </a:r>
          </a:p>
          <a:p>
            <a:pPr lvl="1"/>
            <a:r>
              <a:rPr lang="el-GR" dirty="0"/>
              <a:t>Κλάσεις – ορισμοί συνδυασμών δεδομένων και </a:t>
            </a:r>
            <a:r>
              <a:rPr lang="el-GR" dirty="0" smtClean="0"/>
              <a:t>λειτουργιών, </a:t>
            </a:r>
            <a:r>
              <a:rPr lang="el-GR" dirty="0"/>
              <a:t>που εκτελούνται επί των σχετικών </a:t>
            </a:r>
            <a:r>
              <a:rPr lang="el-GR" dirty="0" smtClean="0"/>
              <a:t>δεδομένων.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28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004A82"/>
                </a:solidFill>
              </a:rPr>
              <a:t>Αντικειμενοστρέφεια</a:t>
            </a:r>
          </a:p>
          <a:p>
            <a:pPr lvl="1"/>
            <a:r>
              <a:rPr lang="el-GR" dirty="0"/>
              <a:t>Δομικό στοιχείο της γλώσσας τα αντικείμενα (δεδομένα και λειτουργίες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>
                <a:solidFill>
                  <a:srgbClr val="004A82"/>
                </a:solidFill>
              </a:rPr>
              <a:t>Πολυμορφισμός</a:t>
            </a:r>
          </a:p>
          <a:p>
            <a:pPr lvl="1"/>
            <a:r>
              <a:rPr lang="el-GR" dirty="0" smtClean="0"/>
              <a:t>Δυνατότητα </a:t>
            </a:r>
            <a:r>
              <a:rPr lang="el-GR" dirty="0"/>
              <a:t>της γλώσσας να χρησιμοποιεί το ίδιο συμβολικό </a:t>
            </a:r>
            <a:r>
              <a:rPr lang="en-US" dirty="0"/>
              <a:t>	</a:t>
            </a:r>
            <a:r>
              <a:rPr lang="el-GR" dirty="0"/>
              <a:t>όνομα για διαφορετικές χρήσεις,</a:t>
            </a:r>
          </a:p>
          <a:p>
            <a:pPr lvl="1"/>
            <a:r>
              <a:rPr lang="el-GR" dirty="0"/>
              <a:t>Υπερφόρτωση συναρτήσεων και </a:t>
            </a:r>
            <a:r>
              <a:rPr lang="el-GR" dirty="0" smtClean="0"/>
              <a:t>τελεστών.</a:t>
            </a:r>
            <a:endParaRPr lang="el-GR" dirty="0"/>
          </a:p>
          <a:p>
            <a:pPr lvl="2"/>
            <a:r>
              <a:rPr lang="el-GR" sz="2200" b="1" dirty="0"/>
              <a:t>int abs(int), float abs(float)</a:t>
            </a:r>
          </a:p>
          <a:p>
            <a:pPr lvl="2"/>
            <a:r>
              <a:rPr lang="el-GR" sz="2200" b="1" dirty="0"/>
              <a:t>double sqrt_f(int), double sqrt_f(float, float)</a:t>
            </a:r>
          </a:p>
          <a:p>
            <a:r>
              <a:rPr lang="el-GR" b="1" dirty="0">
                <a:solidFill>
                  <a:srgbClr val="004A82"/>
                </a:solidFill>
              </a:rPr>
              <a:t>Κληρονομικότητα</a:t>
            </a:r>
          </a:p>
          <a:p>
            <a:pPr lvl="1"/>
            <a:r>
              <a:rPr lang="el-GR" dirty="0"/>
              <a:t>Δυνατότητα ένα αντικείμενο να αποκτήσει τις ιδιότητες ενός άλλου </a:t>
            </a:r>
            <a:r>
              <a:rPr lang="el-GR" dirty="0" smtClean="0"/>
              <a:t>αντικειμένου.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31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Αντικειμενοστρέφεια και Κλάσεις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004A82"/>
                </a:solidFill>
              </a:rPr>
              <a:t>Αντικειμενοστρεφής </a:t>
            </a:r>
            <a:r>
              <a:rPr lang="el-GR" b="1" dirty="0" smtClean="0">
                <a:solidFill>
                  <a:srgbClr val="004A82"/>
                </a:solidFill>
              </a:rPr>
              <a:t>Προγραμματισμός</a:t>
            </a:r>
            <a:endParaRPr lang="el-GR" b="1" dirty="0">
              <a:solidFill>
                <a:srgbClr val="004A82"/>
              </a:solidFill>
            </a:endParaRPr>
          </a:p>
          <a:p>
            <a:pPr lvl="1"/>
            <a:r>
              <a:rPr lang="el-GR" dirty="0"/>
              <a:t>μια μεθοδολογία ανάπτυξης λογισμικού σύμφωνα με την οποία ένα πρόγραμμα γίνεται αντιληπτό σαν μια ομάδα </a:t>
            </a:r>
            <a:r>
              <a:rPr lang="el-GR" b="1" dirty="0">
                <a:solidFill>
                  <a:srgbClr val="820000"/>
                </a:solidFill>
              </a:rPr>
              <a:t>αντικειμένων </a:t>
            </a:r>
            <a:r>
              <a:rPr lang="el-GR" dirty="0"/>
              <a:t>που συνεργάζονται μεταξύ </a:t>
            </a:r>
            <a:r>
              <a:rPr lang="el-GR" dirty="0" smtClean="0"/>
              <a:t>τους.</a:t>
            </a:r>
            <a:endParaRPr lang="el-GR" dirty="0"/>
          </a:p>
          <a:p>
            <a:pPr lvl="1"/>
            <a:r>
              <a:rPr lang="el-GR" dirty="0"/>
              <a:t>μιμείται τον τρόπο με τον οποίο συλλέγονται τα αντικείμενα στο φυσικό κόσμο...</a:t>
            </a:r>
          </a:p>
          <a:p>
            <a:r>
              <a:rPr lang="el-GR" b="1" dirty="0">
                <a:solidFill>
                  <a:srgbClr val="004A82"/>
                </a:solidFill>
              </a:rPr>
              <a:t>Οι </a:t>
            </a:r>
            <a:r>
              <a:rPr lang="el-GR" b="1" dirty="0" smtClean="0">
                <a:solidFill>
                  <a:srgbClr val="004A82"/>
                </a:solidFill>
              </a:rPr>
              <a:t>κλάσεις</a:t>
            </a:r>
            <a:endParaRPr lang="el-GR" b="1" dirty="0">
              <a:solidFill>
                <a:srgbClr val="004A82"/>
              </a:solidFill>
            </a:endParaRPr>
          </a:p>
          <a:p>
            <a:pPr lvl="1"/>
            <a:r>
              <a:rPr lang="el-GR" dirty="0"/>
              <a:t>αποτελούν τα </a:t>
            </a:r>
            <a:r>
              <a:rPr lang="el-GR" b="1" dirty="0" smtClean="0">
                <a:solidFill>
                  <a:srgbClr val="820000"/>
                </a:solidFill>
              </a:rPr>
              <a:t>«μοντέλα» </a:t>
            </a:r>
            <a:r>
              <a:rPr lang="el-GR" b="1" dirty="0">
                <a:solidFill>
                  <a:srgbClr val="820000"/>
                </a:solidFill>
              </a:rPr>
              <a:t>υλοποίησης </a:t>
            </a:r>
            <a:r>
              <a:rPr lang="el-GR" dirty="0"/>
              <a:t>των </a:t>
            </a:r>
            <a:r>
              <a:rPr lang="el-GR" dirty="0" smtClean="0"/>
              <a:t>αντικειμένων.</a:t>
            </a:r>
            <a:endParaRPr lang="el-GR" dirty="0"/>
          </a:p>
          <a:p>
            <a:pPr lvl="1"/>
            <a:r>
              <a:rPr lang="el-GR" dirty="0"/>
              <a:t>περιγράφουν χαρακτηριστικά στοιχεία (</a:t>
            </a:r>
            <a:r>
              <a:rPr lang="el-GR" b="1" dirty="0">
                <a:solidFill>
                  <a:srgbClr val="820000"/>
                </a:solidFill>
              </a:rPr>
              <a:t>δεδομένα</a:t>
            </a:r>
            <a:r>
              <a:rPr lang="el-GR" dirty="0"/>
              <a:t>) των μελλοντικά υλοποιούμενων αντικειμένων (στιγμιότυπα κλάσης) και τις </a:t>
            </a:r>
            <a:r>
              <a:rPr lang="el-GR" b="1" dirty="0">
                <a:solidFill>
                  <a:srgbClr val="820000"/>
                </a:solidFill>
              </a:rPr>
              <a:t>λειτουργίες</a:t>
            </a:r>
            <a:r>
              <a:rPr lang="el-GR" dirty="0"/>
              <a:t> που πρέπει να επιτελούνται σε αυτά τα </a:t>
            </a:r>
            <a:r>
              <a:rPr lang="el-GR" dirty="0" smtClean="0"/>
              <a:t>δεδομένα.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475184" cy="31301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24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347</TotalTime>
  <Words>1684</Words>
  <Application>Microsoft Office PowerPoint</Application>
  <PresentationFormat>Προβολή στην οθόνη (4:3)</PresentationFormat>
  <Paragraphs>358</Paragraphs>
  <Slides>28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28</vt:i4>
      </vt:variant>
    </vt:vector>
  </HeadingPairs>
  <TitlesOfParts>
    <vt:vector size="32" baseType="lpstr">
      <vt:lpstr>Προσαρμοσμένη σχεδίαση</vt:lpstr>
      <vt:lpstr>1_OC_template_updated</vt:lpstr>
      <vt:lpstr>2_OC_template_updated</vt:lpstr>
      <vt:lpstr>OC_template_updated</vt:lpstr>
      <vt:lpstr>Αντικειμενοστρεφής Προγραμματισμός (Θ)</vt:lpstr>
      <vt:lpstr>Πώς δουλεύει ένα πρόγραμμα;</vt:lpstr>
      <vt:lpstr>Πως γράφουμε ένα πρόγραμμα;</vt:lpstr>
      <vt:lpstr>Διαδικασία Μεταγλώττισης</vt:lpstr>
      <vt:lpstr>Εργαλεία ανάπτυξης</vt:lpstr>
      <vt:lpstr>Ιστορία της C++</vt:lpstr>
      <vt:lpstr>O Κόσμος της C++</vt:lpstr>
      <vt:lpstr>Χαρακτηριστικά της C++</vt:lpstr>
      <vt:lpstr>Αντικειμενοστρέφεια και Κλάσεις</vt:lpstr>
      <vt:lpstr>Ένα απλό C - C++ πρόγραμμα </vt:lpstr>
      <vt:lpstr>Ένα απλό C πρόγραμμα με struct</vt:lpstr>
      <vt:lpstr>C++: Μοντελοποίηση - Ορισμός Kλάσης </vt:lpstr>
      <vt:lpstr>Αντικείμενα (Στιγμιότυπα Kλάσης) 1/2 </vt:lpstr>
      <vt:lpstr>Αντικείμενα (Στιγμιότυπα Kλάσης) 2/2</vt:lpstr>
      <vt:lpstr>Το πρόγραμμα car.cpp 1/3</vt:lpstr>
      <vt:lpstr>Το πρόγραμμα car.cpp 2/3</vt:lpstr>
      <vt:lpstr>Το πρόγραμμα car.cpp 3/3</vt:lpstr>
      <vt:lpstr>Οργάνωση σε ξεχωριστά αρχεία 1/3</vt:lpstr>
      <vt:lpstr>Οργάνωση σε ξεχωριστά αρχεία 2/3</vt:lpstr>
      <vt:lpstr>Οργάνωση σε ξεχωριστά αρχεία 3/3</vt:lpstr>
      <vt:lpstr>Μεταγλώττιση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42</cp:revision>
  <dcterms:created xsi:type="dcterms:W3CDTF">2014-05-20T07:14:25Z</dcterms:created>
  <dcterms:modified xsi:type="dcterms:W3CDTF">2015-05-06T07:38:28Z</dcterms:modified>
</cp:coreProperties>
</file>