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24"/>
  </p:notesMasterIdLst>
  <p:handoutMasterIdLst>
    <p:handoutMasterId r:id="rId25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57" r:id="rId17"/>
    <p:sldId id="262" r:id="rId18"/>
    <p:sldId id="264" r:id="rId19"/>
    <p:sldId id="279" r:id="rId20"/>
    <p:sldId id="28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8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79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6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0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5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6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5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0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6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4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3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5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6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4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2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6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6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joey.org/surprise-more-eisegesi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nc-sa/3.0/u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sa/3.0/" TargetMode="External"/><Relationship Id="rId4" Type="http://schemas.openxmlformats.org/officeDocument/2006/relationships/hyperlink" Target="http://searunner.sv-timemachine.net/page/3/?tag=TimeMachine+boat-project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Ιστορία και Οπτική του Γυαλιού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10793"/>
            <a:ext cx="7932946" cy="2060649"/>
          </a:xfrm>
        </p:spPr>
        <p:txBody>
          <a:bodyPr>
            <a:normAutofit fontScale="85000" lnSpcReduction="20000"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Φακοί </a:t>
            </a:r>
            <a:r>
              <a:rPr lang="el-GR" sz="2800" dirty="0" smtClean="0"/>
              <a:t>ασφαλείας</a:t>
            </a:r>
          </a:p>
          <a:p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Αριστείδης </a:t>
            </a:r>
            <a:r>
              <a:rPr lang="el-GR" sz="2400" dirty="0" err="1"/>
              <a:t>Χανδρινός</a:t>
            </a:r>
            <a:r>
              <a:rPr lang="el-GR" sz="2400" dirty="0"/>
              <a:t>, D.O., </a:t>
            </a:r>
            <a:r>
              <a:rPr lang="el-GR" sz="2400" dirty="0" err="1"/>
              <a:t>MPhil</a:t>
            </a:r>
            <a:r>
              <a:rPr lang="el-GR" sz="2400" dirty="0"/>
              <a:t>,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Επίκουρος Καθηγητής ΤΕΙ Αθήνας</a:t>
            </a:r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Οπτικής και </a:t>
            </a:r>
            <a:r>
              <a:rPr lang="el-GR" sz="2400" dirty="0" err="1"/>
              <a:t>Οπτομετρίας</a:t>
            </a:r>
            <a:r>
              <a:rPr lang="el-GR" sz="2400" dirty="0"/>
              <a:t>,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Μέλος  της Ευρωπαϊκής Ακαδημίας </a:t>
            </a:r>
            <a:r>
              <a:rPr lang="el-GR" sz="2400" dirty="0" err="1"/>
              <a:t>Οπτομετρίας</a:t>
            </a:r>
            <a:r>
              <a:rPr lang="el-GR" sz="2400" dirty="0"/>
              <a:t> και Οπτικής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69" y="4797152"/>
            <a:ext cx="694743" cy="4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333399"/>
                </a:solidFill>
              </a:rPr>
              <a:t>Τύποι Φακών Ασφαλείας Και Η Εξέλιξή Τους </a:t>
            </a:r>
            <a:br>
              <a:rPr lang="el-GR" dirty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</a:t>
            </a:r>
            <a:r>
              <a:rPr lang="en-US" sz="3600" b="0" dirty="0" smtClean="0">
                <a:solidFill>
                  <a:srgbClr val="333399"/>
                </a:solidFill>
              </a:rPr>
              <a:t>6</a:t>
            </a:r>
            <a:r>
              <a:rPr lang="el-GR" sz="3600" b="0" dirty="0" smtClean="0">
                <a:solidFill>
                  <a:srgbClr val="333399"/>
                </a:solidFill>
              </a:rPr>
              <a:t> </a:t>
            </a:r>
            <a:r>
              <a:rPr lang="el-GR" sz="3600" b="0" dirty="0">
                <a:solidFill>
                  <a:srgbClr val="333399"/>
                </a:solidFill>
              </a:rPr>
              <a:t>από </a:t>
            </a:r>
            <a:r>
              <a:rPr lang="en-US" sz="3600" b="0" dirty="0" smtClean="0">
                <a:solidFill>
                  <a:srgbClr val="333399"/>
                </a:solidFill>
              </a:rPr>
              <a:t>6</a:t>
            </a:r>
            <a:r>
              <a:rPr lang="el-GR" sz="3600" b="0" dirty="0" smtClean="0">
                <a:solidFill>
                  <a:srgbClr val="333399"/>
                </a:solidFill>
              </a:rPr>
              <a:t>)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συνηθισμένη σύνθεση λουτρών είναι 99.5% νιτρικό άλας καλίου και 0.5% πυριτικό οξύ.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Οι φακοί αφήνονται στο </a:t>
            </a:r>
            <a:r>
              <a:rPr lang="el-GR" sz="2400" dirty="0" err="1"/>
              <a:t>τήγμα</a:t>
            </a:r>
            <a:r>
              <a:rPr lang="el-GR" sz="2400" dirty="0"/>
              <a:t> 16 ώρες και μέσα σε αυτό το διάστημα γίνεται ανταλλαγή ιόντων, τα ιόντα νατρίου αντικαθιστούν τα μεγαλύτερα ιόντα καλίου στην επιφάνεια του γυαλιού.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Η χημική μέθοδος σκλήρυνσης φακού είναι η πιο επιτυχής, επειδή μπορούν να παραχθούν μεγάλες ποσότητες φακών, ανεξάρτητα από τις δυνάμεις και το πάχος τους.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Η μέθοδος είναι ιδανική για τους </a:t>
            </a:r>
            <a:r>
              <a:rPr lang="el-GR" sz="2400" dirty="0" err="1"/>
              <a:t>φωτοχρωμικούς</a:t>
            </a:r>
            <a:r>
              <a:rPr lang="el-GR" sz="2400" dirty="0"/>
              <a:t> φακούς, αφού δεν τους σκουραίνει αλλά ούτε μειώνει την </a:t>
            </a:r>
            <a:r>
              <a:rPr lang="el-GR" sz="2400" dirty="0" err="1"/>
              <a:t>φωτοχρωμική</a:t>
            </a:r>
            <a:r>
              <a:rPr lang="el-GR" sz="2400" dirty="0"/>
              <a:t> τους δράση.</a:t>
            </a:r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Πλαστικοί Φακοί Ασφαλείας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sz="2400" b="1" dirty="0"/>
              <a:t>Πλαστικοί φακοί από </a:t>
            </a:r>
            <a:r>
              <a:rPr lang="en-US" sz="2400" b="1" dirty="0"/>
              <a:t>CR-39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Αναπτύχθηκε από την </a:t>
            </a:r>
            <a:r>
              <a:rPr lang="en-US" sz="2400" b="1" dirty="0">
                <a:solidFill>
                  <a:srgbClr val="004A82"/>
                </a:solidFill>
              </a:rPr>
              <a:t>Columbia Chemical Division</a:t>
            </a:r>
            <a:r>
              <a:rPr lang="en-US" sz="2400" dirty="0"/>
              <a:t> της </a:t>
            </a:r>
            <a:r>
              <a:rPr lang="en-US" sz="2400" b="1" dirty="0">
                <a:solidFill>
                  <a:srgbClr val="004A82"/>
                </a:solidFill>
              </a:rPr>
              <a:t>Pittsburg Plate Glass Company </a:t>
            </a:r>
            <a:r>
              <a:rPr lang="en-US" sz="2400" dirty="0"/>
              <a:t>το 1941.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Έχει φήμη καλού υλικού επειδή, σπάει σε μεγάλα, µη–αιχμηρά κομμάτια.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l-GR" sz="2400" b="1" dirty="0"/>
              <a:t>Πλαστικοί φακοί από </a:t>
            </a:r>
            <a:r>
              <a:rPr lang="en-US" sz="2400" b="1" dirty="0"/>
              <a:t>Polycarbonate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Το υλικό </a:t>
            </a:r>
            <a:r>
              <a:rPr lang="el-GR" sz="2400" dirty="0" err="1"/>
              <a:t>Polycarbonate</a:t>
            </a:r>
            <a:r>
              <a:rPr lang="el-GR" sz="2400" dirty="0"/>
              <a:t>, αν και κατασκευάστηκε στα τέλη του 1950, χρησιμοποιήθηκε στην βιομηχανία φακών μόλις την τελευταία 20ετία.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Αρχικά η οφθαλμική χρήση αυτού του υλικού περιορίστηκε στους βιομηχανικούς φακούς ασφαλείας,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Αποτέλεσμα ενός τεστ </a:t>
            </a:r>
            <a:r>
              <a:rPr lang="en-US" dirty="0">
                <a:solidFill>
                  <a:srgbClr val="333399"/>
                </a:solidFill>
              </a:rPr>
              <a:t>drop-ball </a:t>
            </a:r>
            <a:endParaRPr lang="el-GR" dirty="0">
              <a:solidFill>
                <a:srgbClr val="333399"/>
              </a:solidFill>
            </a:endParaRPr>
          </a:p>
        </p:txBody>
      </p:sp>
      <p:pic>
        <p:nvPicPr>
          <p:cNvPr id="5" name="Θέση περιεχομένου 4" title="Αποτέλεσμα ενός τεστ drop-ball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5845355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8"/>
          <p:cNvSpPr/>
          <p:nvPr/>
        </p:nvSpPr>
        <p:spPr>
          <a:xfrm>
            <a:off x="3083635" y="4884253"/>
            <a:ext cx="2997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broken_eyeglasses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Joey Reed</a:t>
            </a:r>
          </a:p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BY-NC-SA 3.0 US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51520" y="5459220"/>
            <a:ext cx="8784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Ο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δεξιός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φακός είναι κρυστάλλινος (και έχει σπάσει) ενώ ο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αριστερός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άθραυστος από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Polycarbonate.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333399"/>
                </a:solidFill>
              </a:rPr>
              <a:t>Σύγκριση της αντοχής πρόσκρουσης των υλικών </a:t>
            </a:r>
          </a:p>
        </p:txBody>
      </p:sp>
      <p:graphicFrame>
        <p:nvGraphicFramePr>
          <p:cNvPr id="5" name="Θέση περιεχομένου 4" title="Σύγκριση της αντοχής πρόσκρουσης των υλικών "/>
          <p:cNvGraphicFramePr>
            <a:graphicFrameLocks noGrp="1"/>
          </p:cNvGraphicFramePr>
          <p:nvPr>
            <p:ph idx="1"/>
            <p:extLst/>
          </p:nvPr>
        </p:nvGraphicFramePr>
        <p:xfrm>
          <a:off x="1331640" y="1484784"/>
          <a:ext cx="7139136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8936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Υλικό φακού</a:t>
                      </a:r>
                      <a:endParaRPr lang="el-GR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6.5 </a:t>
                      </a:r>
                      <a:r>
                        <a:rPr lang="en-US" sz="2000" b="1" dirty="0" smtClean="0"/>
                        <a:t>nm </a:t>
                      </a:r>
                      <a:r>
                        <a:rPr lang="el-GR" sz="2000" b="1" dirty="0" smtClean="0"/>
                        <a:t>Μπάλα </a:t>
                      </a:r>
                      <a:endParaRPr lang="el-GR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ΚΡΥΣΤΑΛΛΟ</a:t>
                      </a:r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Ενισχυμένο κρύσταλλο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18</a:t>
                      </a:r>
                      <a:r>
                        <a:rPr lang="en-US" dirty="0" smtClean="0"/>
                        <a:t>m/s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Μη ενισχυμένο κρύσταλλο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12</a:t>
                      </a:r>
                      <a:r>
                        <a:rPr lang="en-US" dirty="0" smtClean="0"/>
                        <a:t>m/s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Κρύσταλλο επικαλυμμένο με στρώμα πλαστικού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12 </a:t>
                      </a:r>
                      <a:r>
                        <a:rPr lang="en-US" dirty="0" smtClean="0"/>
                        <a:t>m/s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ΠΛΑΣΤΙΚΟ</a:t>
                      </a:r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CR39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r>
                        <a:rPr lang="en-US" baseline="0" dirty="0" smtClean="0"/>
                        <a:t> m/s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PMMA polycarbonate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34m/s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Με</a:t>
                      </a:r>
                      <a:r>
                        <a:rPr lang="el-GR" sz="2000" baseline="0" dirty="0" smtClean="0"/>
                        <a:t> επίστρωση </a:t>
                      </a:r>
                      <a:r>
                        <a:rPr lang="en-US" sz="2000" dirty="0" smtClean="0"/>
                        <a:t>polycarbonate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152 </a:t>
                      </a:r>
                      <a:r>
                        <a:rPr lang="en-US" dirty="0" smtClean="0"/>
                        <a:t>m/s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Χωρίς</a:t>
                      </a:r>
                      <a:r>
                        <a:rPr lang="el-GR" sz="2000" baseline="0" dirty="0" smtClean="0"/>
                        <a:t> επίστρωση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244 </a:t>
                      </a:r>
                      <a:r>
                        <a:rPr lang="en-US" dirty="0" smtClean="0"/>
                        <a:t>m/s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3635896" y="5661248"/>
            <a:ext cx="525658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l-GR" dirty="0">
                <a:solidFill>
                  <a:srgbClr val="000000"/>
                </a:solidFill>
                <a:latin typeface="Calibri"/>
              </a:rPr>
              <a:t>(Στοιχεία ελήφθησαν από δείγματα πάχους 3mm) 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Αριστείδης </a:t>
            </a:r>
            <a:r>
              <a:rPr lang="el-GR" sz="2000" dirty="0" err="1" smtClean="0"/>
              <a:t>Χανδρινός</a:t>
            </a:r>
            <a:r>
              <a:rPr lang="el-GR" sz="2000" dirty="0" smtClean="0"/>
              <a:t> 2014. </a:t>
            </a:r>
            <a:r>
              <a:rPr lang="el-GR" sz="2000" dirty="0">
                <a:cs typeface="Arial" charset="0"/>
              </a:rPr>
              <a:t>Αριστείδης </a:t>
            </a:r>
            <a:r>
              <a:rPr lang="el-GR" sz="2000" dirty="0" err="1">
                <a:cs typeface="Arial" charset="0"/>
              </a:rPr>
              <a:t>Χανδρινός</a:t>
            </a:r>
            <a:r>
              <a:rPr lang="el-GR" sz="2000" dirty="0" smtClean="0"/>
              <a:t>. «Ιστορία και οπτική του γυαλιού. 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Φακοί ασφαλείας».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5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Φακοί Ασφαλείας </a:t>
            </a:r>
            <a:r>
              <a:rPr lang="el-GR" sz="3200" b="0" dirty="0" smtClean="0">
                <a:solidFill>
                  <a:srgbClr val="333399"/>
                </a:solidFill>
              </a:rPr>
              <a:t>(1 από </a:t>
            </a:r>
            <a:r>
              <a:rPr lang="en-US" sz="3200" b="0" dirty="0" smtClean="0">
                <a:solidFill>
                  <a:srgbClr val="333399"/>
                </a:solidFill>
              </a:rPr>
              <a:t>3</a:t>
            </a:r>
            <a:r>
              <a:rPr lang="el-GR" sz="3200" b="0" dirty="0" smtClean="0">
                <a:solidFill>
                  <a:srgbClr val="333399"/>
                </a:solidFill>
              </a:rPr>
              <a:t>) </a:t>
            </a:r>
            <a:endParaRPr lang="el-GR" sz="3200" b="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268760"/>
            <a:ext cx="6264696" cy="5040560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Τα </a:t>
            </a:r>
            <a:r>
              <a:rPr lang="el-GR" sz="2400" b="1" dirty="0">
                <a:solidFill>
                  <a:srgbClr val="004A82"/>
                </a:solidFill>
              </a:rPr>
              <a:t>φίλτρα</a:t>
            </a:r>
            <a:r>
              <a:rPr lang="el-GR" sz="2400" dirty="0"/>
              <a:t> (οι απορροφητικοί φακοί), </a:t>
            </a:r>
            <a:r>
              <a:rPr lang="el-GR" sz="2400" b="1" dirty="0">
                <a:solidFill>
                  <a:srgbClr val="004A82"/>
                </a:solidFill>
              </a:rPr>
              <a:t>προστατεύουν</a:t>
            </a:r>
            <a:r>
              <a:rPr lang="el-GR" sz="2400" dirty="0"/>
              <a:t> τους οφθαλμούς από την βλαβερή ηλιακή ακτινοβολία, </a:t>
            </a:r>
            <a:r>
              <a:rPr lang="el-GR" sz="2400" b="1" dirty="0">
                <a:solidFill>
                  <a:srgbClr val="004A82"/>
                </a:solidFill>
              </a:rPr>
              <a:t>υπεριώδη</a:t>
            </a:r>
            <a:r>
              <a:rPr lang="el-GR" sz="2400" dirty="0"/>
              <a:t> και </a:t>
            </a:r>
            <a:r>
              <a:rPr lang="el-GR" sz="2400" b="1" dirty="0">
                <a:solidFill>
                  <a:srgbClr val="820000"/>
                </a:solidFill>
              </a:rPr>
              <a:t>υπέρυθρη.</a:t>
            </a:r>
            <a:r>
              <a:rPr lang="el-GR" sz="2400" dirty="0"/>
              <a:t>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Από την άλλη, η νομοθεσία σήμερα</a:t>
            </a:r>
            <a:r>
              <a:rPr lang="el-GR" sz="2400" b="1" dirty="0">
                <a:solidFill>
                  <a:srgbClr val="004A82"/>
                </a:solidFill>
              </a:rPr>
              <a:t> απαιτεί μέτρα προστασίας</a:t>
            </a:r>
            <a:r>
              <a:rPr lang="el-GR" sz="2400" dirty="0"/>
              <a:t> των οφθαλμών, τόσο στο </a:t>
            </a:r>
            <a:r>
              <a:rPr lang="el-GR" sz="2400" b="1" dirty="0">
                <a:solidFill>
                  <a:srgbClr val="004A82"/>
                </a:solidFill>
              </a:rPr>
              <a:t>περιβάλλον εργασίας</a:t>
            </a:r>
            <a:r>
              <a:rPr lang="el-GR" sz="2400" dirty="0"/>
              <a:t>, όσο και σε ορισμένα </a:t>
            </a:r>
            <a:r>
              <a:rPr lang="el-GR" sz="2400" b="1" dirty="0">
                <a:solidFill>
                  <a:srgbClr val="820000"/>
                </a:solidFill>
              </a:rPr>
              <a:t>αθλήματα.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Ο </a:t>
            </a:r>
            <a:r>
              <a:rPr lang="el-GR" sz="2400" b="1" dirty="0">
                <a:solidFill>
                  <a:srgbClr val="004A82"/>
                </a:solidFill>
              </a:rPr>
              <a:t>εργοδότης</a:t>
            </a:r>
            <a:r>
              <a:rPr lang="el-GR" sz="2400" dirty="0"/>
              <a:t> έχει την </a:t>
            </a:r>
            <a:r>
              <a:rPr lang="el-GR" sz="2400" b="1" dirty="0">
                <a:solidFill>
                  <a:srgbClr val="820000"/>
                </a:solidFill>
              </a:rPr>
              <a:t>νομική υποχρέωση </a:t>
            </a:r>
            <a:r>
              <a:rPr lang="el-GR" sz="2400" dirty="0"/>
              <a:t>να παρέχει τα εγκεκριμένα και ασφαλή εξαρτήματα και ο </a:t>
            </a:r>
            <a:r>
              <a:rPr lang="el-GR" sz="2400" b="1" dirty="0">
                <a:solidFill>
                  <a:srgbClr val="004A82"/>
                </a:solidFill>
              </a:rPr>
              <a:t>εργαζόμενος</a:t>
            </a:r>
            <a:r>
              <a:rPr lang="el-GR" sz="2400" dirty="0"/>
              <a:t> έχει την </a:t>
            </a:r>
            <a:r>
              <a:rPr lang="el-GR" sz="2400" b="1" dirty="0">
                <a:solidFill>
                  <a:srgbClr val="820000"/>
                </a:solidFill>
              </a:rPr>
              <a:t>νομική υποχρέωση </a:t>
            </a:r>
            <a:r>
              <a:rPr lang="el-GR" sz="2400" dirty="0"/>
              <a:t>να τα </a:t>
            </a:r>
            <a:r>
              <a:rPr lang="el-GR" sz="2400" b="1" dirty="0">
                <a:solidFill>
                  <a:srgbClr val="004A82"/>
                </a:solidFill>
              </a:rPr>
              <a:t>φοράει σε επικίνδυνο περιβάλλον</a:t>
            </a:r>
            <a:r>
              <a:rPr lang="el-GR" sz="2400" dirty="0"/>
              <a:t>, που μπορεί να υπάρχουν </a:t>
            </a:r>
            <a:r>
              <a:rPr lang="el-GR" sz="2400" b="1" dirty="0"/>
              <a:t>ιπτάμενα σωματίδια, επικίνδυνα υγρά ή αναθυμιάσεις αερίων.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pic>
        <p:nvPicPr>
          <p:cNvPr id="1026" name="Picture 2" descr="Cheyenne at her desk with a flex sha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952328" cy="2322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6344679" y="4467930"/>
            <a:ext cx="2610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searunner.sv-timemachine.net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, 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BY-NC-SA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Φακοί </a:t>
            </a:r>
            <a:r>
              <a:rPr lang="el-GR" dirty="0" smtClean="0">
                <a:solidFill>
                  <a:srgbClr val="333399"/>
                </a:solidFill>
              </a:rPr>
              <a:t>Ασφαλείας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l-GR" sz="3200" b="0" dirty="0" smtClean="0">
                <a:solidFill>
                  <a:srgbClr val="333399"/>
                </a:solidFill>
              </a:rPr>
              <a:t>(2 </a:t>
            </a:r>
            <a:r>
              <a:rPr lang="el-GR" sz="3200" b="0" dirty="0">
                <a:solidFill>
                  <a:srgbClr val="333399"/>
                </a:solidFill>
              </a:rPr>
              <a:t>από </a:t>
            </a:r>
            <a:r>
              <a:rPr lang="en-US" sz="3200" b="0" dirty="0" smtClean="0">
                <a:solidFill>
                  <a:srgbClr val="333399"/>
                </a:solidFill>
              </a:rPr>
              <a:t>3</a:t>
            </a:r>
            <a:r>
              <a:rPr lang="el-GR" sz="3200" b="0" dirty="0" smtClean="0">
                <a:solidFill>
                  <a:srgbClr val="333399"/>
                </a:solidFill>
              </a:rPr>
              <a:t>) </a:t>
            </a:r>
            <a:endParaRPr lang="el-GR" sz="3200" dirty="0">
              <a:solidFill>
                <a:srgbClr val="333399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32319" y="1340768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000000"/>
                </a:solidFill>
                <a:latin typeface="Calibri"/>
              </a:rPr>
              <a:t>Αιτίες οφθαλμικών τραυματισμών </a:t>
            </a:r>
            <a:r>
              <a:rPr lang="el-GR" sz="2200" b="1" dirty="0" smtClean="0">
                <a:solidFill>
                  <a:srgbClr val="000000"/>
                </a:solidFill>
                <a:latin typeface="Calibri"/>
              </a:rPr>
              <a:t>(Στατιστικά </a:t>
            </a:r>
            <a:r>
              <a:rPr lang="el-GR" sz="2200" b="1" dirty="0">
                <a:solidFill>
                  <a:srgbClr val="000000"/>
                </a:solidFill>
                <a:latin typeface="Calibri"/>
              </a:rPr>
              <a:t>από το Royal </a:t>
            </a:r>
            <a:r>
              <a:rPr lang="el-GR" sz="2200" b="1" dirty="0" err="1" smtClean="0">
                <a:solidFill>
                  <a:srgbClr val="000000"/>
                </a:solidFill>
                <a:latin typeface="Calibri"/>
              </a:rPr>
              <a:t>Victoria</a:t>
            </a:r>
            <a:r>
              <a:rPr lang="el-GR" sz="22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l-GR" sz="2200" b="1" dirty="0" err="1" smtClean="0">
                <a:solidFill>
                  <a:srgbClr val="000000"/>
                </a:solidFill>
                <a:latin typeface="Calibri"/>
              </a:rPr>
              <a:t>Hospital</a:t>
            </a:r>
            <a:r>
              <a:rPr lang="el-GR" sz="2200" b="1" dirty="0" smtClean="0">
                <a:solidFill>
                  <a:srgbClr val="000000"/>
                </a:solidFill>
                <a:latin typeface="Calibri"/>
              </a:rPr>
              <a:t>  </a:t>
            </a:r>
            <a:r>
              <a:rPr lang="el-GR" sz="2200" b="1" dirty="0">
                <a:solidFill>
                  <a:srgbClr val="000000"/>
                </a:solidFill>
                <a:latin typeface="Calibri"/>
              </a:rPr>
              <a:t>1967 – 76</a:t>
            </a:r>
            <a:r>
              <a:rPr lang="el-GR" sz="2200" b="1" dirty="0" smtClean="0">
                <a:solidFill>
                  <a:srgbClr val="000000"/>
                </a:solidFill>
                <a:latin typeface="Calibri"/>
              </a:rPr>
              <a:t>)</a:t>
            </a:r>
            <a:endParaRPr lang="el-GR" sz="22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Θέση περιεχομένου 4" title="Αιτίες οφθαλμικών τραυματισμών "/>
          <p:cNvGraphicFramePr>
            <a:graphicFrameLocks noGrp="1"/>
          </p:cNvGraphicFramePr>
          <p:nvPr>
            <p:ph idx="1"/>
            <p:extLst/>
          </p:nvPr>
        </p:nvGraphicFramePr>
        <p:xfrm>
          <a:off x="494881" y="2234175"/>
          <a:ext cx="822960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Αίτια τραυματισμού οφθαλμών</a:t>
                      </a:r>
                      <a:endParaRPr lang="el-GR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Ποσοστό </a:t>
                      </a:r>
                      <a:endParaRPr lang="el-GR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Παιδιά</a:t>
                      </a:r>
                      <a:r>
                        <a:rPr lang="el-GR" sz="2000" baseline="0" dirty="0" smtClean="0"/>
                        <a:t> σε παιχνίδι/ άθληση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38.8%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Αυτοκινητιστικά ατυχήματα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19.3%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Βιομηχανικά ατυχήματα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15.4%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Κοινωνική αναταραχή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9.1%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Ατυχήματα στο σπίτι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6.8%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Βιαιοπραγίες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6.8%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Αθλήματα ενηλίκων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4.8%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Ατυχήματα στο αγρόκτημα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4.0%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Φακοί </a:t>
            </a:r>
            <a:r>
              <a:rPr lang="el-GR" dirty="0" smtClean="0">
                <a:solidFill>
                  <a:srgbClr val="333399"/>
                </a:solidFill>
              </a:rPr>
              <a:t>Ασφαλείας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l-GR" sz="3200" b="0" dirty="0" smtClean="0">
                <a:solidFill>
                  <a:srgbClr val="333399"/>
                </a:solidFill>
              </a:rPr>
              <a:t>(3 </a:t>
            </a:r>
            <a:r>
              <a:rPr lang="el-GR" sz="3200" b="0" dirty="0">
                <a:solidFill>
                  <a:srgbClr val="333399"/>
                </a:solidFill>
              </a:rPr>
              <a:t>από </a:t>
            </a:r>
            <a:r>
              <a:rPr lang="en-US" sz="3200" b="0" dirty="0">
                <a:solidFill>
                  <a:srgbClr val="333399"/>
                </a:solidFill>
              </a:rPr>
              <a:t>3</a:t>
            </a:r>
            <a:r>
              <a:rPr lang="el-GR" sz="3200" b="0" dirty="0" smtClean="0">
                <a:solidFill>
                  <a:srgbClr val="333399"/>
                </a:solidFill>
              </a:rPr>
              <a:t>) </a:t>
            </a:r>
            <a:endParaRPr lang="el-GR" sz="320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34291"/>
            <a:ext cx="8229600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800" b="1" dirty="0"/>
              <a:t>Κλινικά στοιχεία οφθαλμικών βλαβών σε ένα έτος  (</a:t>
            </a:r>
            <a:r>
              <a:rPr lang="el-GR" sz="1800" b="1" dirty="0" err="1"/>
              <a:t>Leicester</a:t>
            </a:r>
            <a:r>
              <a:rPr lang="el-GR" sz="1800" b="1" dirty="0"/>
              <a:t> Royal </a:t>
            </a:r>
            <a:r>
              <a:rPr lang="el-GR" sz="1800" b="1" dirty="0" err="1"/>
              <a:t>Infarmary</a:t>
            </a:r>
            <a:r>
              <a:rPr lang="el-GR" sz="1800" b="1" dirty="0"/>
              <a:t>, 1985) </a:t>
            </a:r>
          </a:p>
          <a:p>
            <a:endParaRPr lang="el-GR" sz="2000" dirty="0"/>
          </a:p>
        </p:txBody>
      </p:sp>
      <p:graphicFrame>
        <p:nvGraphicFramePr>
          <p:cNvPr id="5" name="Πίνακας 4" title="Κλινικά στοιχεία οφθαλμικών βλαβών σε ένα έτος  "/>
          <p:cNvGraphicFramePr>
            <a:graphicFrameLocks noGrp="1"/>
          </p:cNvGraphicFramePr>
          <p:nvPr>
            <p:extLst/>
          </p:nvPr>
        </p:nvGraphicFramePr>
        <p:xfrm>
          <a:off x="143508" y="1428777"/>
          <a:ext cx="8856984" cy="532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4"/>
                <a:gridCol w="1224136"/>
                <a:gridCol w="1368152"/>
                <a:gridCol w="1368152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700" b="1" dirty="0" smtClean="0"/>
                        <a:t>Επάγγελμα </a:t>
                      </a:r>
                      <a:endParaRPr lang="el-GR" sz="1700" b="1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700" b="1" dirty="0" smtClean="0"/>
                        <a:t>Εγκαύματα </a:t>
                      </a:r>
                      <a:endParaRPr lang="el-GR" sz="1700" b="1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700" b="1" dirty="0" smtClean="0"/>
                        <a:t>Μώλωπες </a:t>
                      </a:r>
                      <a:endParaRPr lang="el-GR" sz="1700" b="1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b="1" dirty="0" smtClean="0"/>
                        <a:t>Ξένα σώματα</a:t>
                      </a:r>
                      <a:endParaRPr lang="el-GR" sz="1700" b="1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700" b="1" dirty="0" smtClean="0"/>
                        <a:t>Εκδορές κερατοειδούς</a:t>
                      </a:r>
                      <a:endParaRPr lang="el-GR" sz="1700" b="1" dirty="0"/>
                    </a:p>
                  </a:txBody>
                  <a:tcPr marL="36000" marR="36000" marT="36000" marB="36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Πρέσα / Χειριστής μηχανικών εργαλείων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13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13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425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64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Μηχανικός αυτοκινήτων / αεροσκαφών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10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7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111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18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Μεταλλουργός 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7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4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111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27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Οικοδομικά 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16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6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82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37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Εργάτης μεταλλικών</a:t>
                      </a:r>
                      <a:r>
                        <a:rPr lang="el-GR" sz="1700" baseline="0" dirty="0" smtClean="0"/>
                        <a:t> ελασμάτων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3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3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108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12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Ηλεκτρολόγος</a:t>
                      </a:r>
                      <a:r>
                        <a:rPr lang="el-GR" sz="1700" baseline="0" dirty="0" smtClean="0"/>
                        <a:t> 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5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3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77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24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Ανειδίκευτος εργάτης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6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5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79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34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700" dirty="0" err="1" smtClean="0"/>
                        <a:t>Συγκολητής</a:t>
                      </a:r>
                      <a:r>
                        <a:rPr lang="el-GR" sz="1700" baseline="0" dirty="0" smtClean="0"/>
                        <a:t> 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9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3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72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18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Οδηγός λεωφορείου / φορτηγού πούλμαν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4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5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46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23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Επεξεργασία 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4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23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8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700" dirty="0" smtClean="0"/>
                        <a:t>Ελαιοχρωματιστής / διακοσμητής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7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23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700" dirty="0" smtClean="0"/>
                        <a:t>17</a:t>
                      </a:r>
                      <a:endParaRPr lang="el-GR" sz="1700" dirty="0"/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964000" y="6501501"/>
            <a:ext cx="264786" cy="356499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333399"/>
                </a:solidFill>
              </a:rPr>
              <a:t>Τ</a:t>
            </a:r>
            <a:r>
              <a:rPr lang="el-GR" sz="3600" dirty="0">
                <a:solidFill>
                  <a:srgbClr val="333399"/>
                </a:solidFill>
              </a:rPr>
              <a:t>ύ</a:t>
            </a:r>
            <a:r>
              <a:rPr lang="el-GR" sz="3600" dirty="0" smtClean="0">
                <a:solidFill>
                  <a:srgbClr val="333399"/>
                </a:solidFill>
              </a:rPr>
              <a:t>ποι Φακών Ασφαλείας Και Η Εξέλιξή Τους </a:t>
            </a:r>
            <a:br>
              <a:rPr lang="el-GR" sz="3600" dirty="0" smtClean="0">
                <a:solidFill>
                  <a:srgbClr val="333399"/>
                </a:solidFill>
              </a:rPr>
            </a:br>
            <a:r>
              <a:rPr lang="el-GR" sz="3200" b="0" dirty="0" smtClean="0">
                <a:solidFill>
                  <a:srgbClr val="333399"/>
                </a:solidFill>
              </a:rPr>
              <a:t>(1 από </a:t>
            </a:r>
            <a:r>
              <a:rPr lang="en-US" sz="3200" b="0" dirty="0" smtClean="0">
                <a:solidFill>
                  <a:srgbClr val="333399"/>
                </a:solidFill>
              </a:rPr>
              <a:t>6</a:t>
            </a:r>
            <a:r>
              <a:rPr lang="el-GR" sz="3200" b="0" dirty="0" smtClean="0">
                <a:solidFill>
                  <a:srgbClr val="333399"/>
                </a:solidFill>
              </a:rPr>
              <a:t>)</a:t>
            </a:r>
            <a:endParaRPr lang="el-GR" sz="3200" b="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/>
              <a:t>Φακοί ασφαλείας από επάλληλα φύλλα </a:t>
            </a:r>
            <a:r>
              <a:rPr lang="el-GR" sz="2400" dirty="0" smtClean="0"/>
              <a:t>γυαλιού.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Πρόκειται για φακούς ασφαλείας, που έχουν να παραχθούν εδώ και πολλά χρόνια. Μπορούμε να τους δούμε µόνο σε μουσεία τεχνολογίας του </a:t>
            </a:r>
            <a:r>
              <a:rPr lang="el-GR" sz="2400" dirty="0" smtClean="0"/>
              <a:t>γυαλιού.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Η </a:t>
            </a:r>
            <a:r>
              <a:rPr lang="el-GR" sz="2400" dirty="0"/>
              <a:t>τεχνική αυτή του συγκολλημένου γυαλιού, χρησιμοποιείται σήμερα μόνον στην κατασκευή των παρμπρίζ </a:t>
            </a:r>
            <a:r>
              <a:rPr lang="el-GR" sz="2400" dirty="0" smtClean="0"/>
              <a:t>αυτοκινήτων.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Σήμερα </a:t>
            </a:r>
            <a:r>
              <a:rPr lang="el-GR" sz="2400" dirty="0"/>
              <a:t>οι μόνοι φακοί που κατασκευάζονται παρόμοια είναι οι πολωτικοί παρεμβάλλοντας ένα στρώμα πολωμένου υλικού, ανάμεσα σε δύο κομμάτια γυαλιού.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333399"/>
                </a:solidFill>
              </a:rPr>
              <a:t>Τύποι Φακών Ασφαλείας Και Η Εξέλιξή Τους </a:t>
            </a:r>
            <a:br>
              <a:rPr lang="el-GR" dirty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(2 </a:t>
            </a:r>
            <a:r>
              <a:rPr lang="el-GR" sz="3600" b="0" dirty="0">
                <a:solidFill>
                  <a:srgbClr val="333399"/>
                </a:solidFill>
              </a:rPr>
              <a:t>από </a:t>
            </a:r>
            <a:r>
              <a:rPr lang="en-US" sz="3600" b="0" dirty="0" smtClean="0">
                <a:solidFill>
                  <a:srgbClr val="333399"/>
                </a:solidFill>
              </a:rPr>
              <a:t>6</a:t>
            </a:r>
            <a:r>
              <a:rPr lang="el-GR" sz="3600" b="0" dirty="0" smtClean="0">
                <a:solidFill>
                  <a:srgbClr val="333399"/>
                </a:solidFill>
              </a:rPr>
              <a:t>)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3244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l-GR" sz="2400" dirty="0" smtClean="0"/>
              <a:t>Θερμο-σκληρυμένοι </a:t>
            </a:r>
            <a:r>
              <a:rPr lang="el-GR" sz="2400" dirty="0"/>
              <a:t>φακοί </a:t>
            </a:r>
            <a:r>
              <a:rPr lang="el-GR" sz="2400" dirty="0" smtClean="0"/>
              <a:t>ασφαλείας.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Οι θερμο-σκληρυμένοι φακοί </a:t>
            </a:r>
            <a:r>
              <a:rPr lang="el-GR" sz="2400" dirty="0" smtClean="0"/>
              <a:t>παράγονται θερμαίνοντας </a:t>
            </a:r>
            <a:r>
              <a:rPr lang="el-GR" sz="2400" dirty="0"/>
              <a:t>έναν γυάλινο φακό.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Αυτοί οι φακοί </a:t>
            </a:r>
            <a:r>
              <a:rPr lang="el-GR" sz="2400" b="1" dirty="0">
                <a:solidFill>
                  <a:srgbClr val="004A82"/>
                </a:solidFill>
              </a:rPr>
              <a:t>πρέπει</a:t>
            </a:r>
            <a:r>
              <a:rPr lang="el-GR" sz="2400" dirty="0"/>
              <a:t> να τροχιστούν </a:t>
            </a:r>
            <a:r>
              <a:rPr lang="el-GR" sz="2400" b="1" dirty="0">
                <a:solidFill>
                  <a:srgbClr val="820000"/>
                </a:solidFill>
              </a:rPr>
              <a:t>προτού</a:t>
            </a:r>
            <a:r>
              <a:rPr lang="el-GR" sz="2400" dirty="0"/>
              <a:t> </a:t>
            </a:r>
            <a:r>
              <a:rPr lang="el-GR" sz="2400" dirty="0" err="1"/>
              <a:t>σκληρυνθούν</a:t>
            </a:r>
            <a:r>
              <a:rPr lang="el-GR" sz="2400" dirty="0"/>
              <a:t>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Για να </a:t>
            </a:r>
            <a:r>
              <a:rPr lang="el-GR" sz="2400" dirty="0" err="1"/>
              <a:t>προσδιορίσουµε</a:t>
            </a:r>
            <a:r>
              <a:rPr lang="el-GR" sz="2400" dirty="0"/>
              <a:t> την διάρκεια του χρόνου, που ο φακός πρέπει να θερμανθεί στο φούρνο σκλήρυνσης, πρέπει να βρούμε τον όγκο του κομμένου φακού και έπειτα να </a:t>
            </a:r>
            <a:r>
              <a:rPr lang="el-GR" sz="2400" dirty="0" err="1"/>
              <a:t>διαβάσουµε</a:t>
            </a:r>
            <a:r>
              <a:rPr lang="el-GR" sz="2400" dirty="0"/>
              <a:t> τον χρόνο της διαδικασίας, από σχετικό πίνακα. </a:t>
            </a:r>
          </a:p>
          <a:p>
            <a:endParaRPr lang="el-GR" sz="2400" dirty="0"/>
          </a:p>
        </p:txBody>
      </p:sp>
      <p:grpSp>
        <p:nvGrpSpPr>
          <p:cNvPr id="48" name="Ομάδα 47" title="θερμο-σκληρυμένοι φακοί "/>
          <p:cNvGrpSpPr/>
          <p:nvPr/>
        </p:nvGrpSpPr>
        <p:grpSpPr>
          <a:xfrm>
            <a:off x="2557301" y="4589715"/>
            <a:ext cx="4824536" cy="2135967"/>
            <a:chOff x="2557301" y="4589715"/>
            <a:chExt cx="4824536" cy="2135967"/>
          </a:xfrm>
        </p:grpSpPr>
        <p:sp>
          <p:nvSpPr>
            <p:cNvPr id="7" name="Ορθογώνιο 6"/>
            <p:cNvSpPr/>
            <p:nvPr/>
          </p:nvSpPr>
          <p:spPr>
            <a:xfrm>
              <a:off x="2699792" y="5049180"/>
              <a:ext cx="4536504" cy="117064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2557301" y="4879613"/>
              <a:ext cx="4824536" cy="148719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Στρογγυλεμένο ορθογώνιο 8"/>
            <p:cNvSpPr/>
            <p:nvPr/>
          </p:nvSpPr>
          <p:spPr>
            <a:xfrm>
              <a:off x="4247964" y="5418478"/>
              <a:ext cx="1440160" cy="4320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>
                <a:schemeClr val="accent1">
                  <a:alpha val="0"/>
                </a:schemeClr>
              </a:glow>
              <a:outerShdw blurRad="508000" dist="50800" dir="5400000" sx="176000" sy="176000" algn="ctr" rotWithShape="0">
                <a:srgbClr val="000000"/>
              </a:outerShdw>
              <a:reflection blurRad="939800" stA="44000" endPos="61000" dist="228600" dir="5400000" sy="-100000" algn="bl" rotWithShape="0"/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1" name="Ευθύγραμμο βέλος σύνδεσης 10"/>
            <p:cNvCxnSpPr/>
            <p:nvPr/>
          </p:nvCxnSpPr>
          <p:spPr>
            <a:xfrm>
              <a:off x="2779126" y="5049180"/>
              <a:ext cx="929541" cy="3692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ύγραμμο βέλος σύνδεσης 12"/>
            <p:cNvCxnSpPr/>
            <p:nvPr/>
          </p:nvCxnSpPr>
          <p:spPr>
            <a:xfrm flipV="1">
              <a:off x="2699792" y="5623208"/>
              <a:ext cx="1080120" cy="112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ύγραμμο βέλος σύνδεσης 15"/>
            <p:cNvCxnSpPr/>
            <p:nvPr/>
          </p:nvCxnSpPr>
          <p:spPr>
            <a:xfrm flipV="1">
              <a:off x="2768679" y="5812486"/>
              <a:ext cx="939988" cy="3922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/>
            <p:nvPr/>
          </p:nvCxnSpPr>
          <p:spPr>
            <a:xfrm>
              <a:off x="3720730" y="5037885"/>
              <a:ext cx="527234" cy="3158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ύγραμμο βέλος σύνδεσης 19"/>
            <p:cNvCxnSpPr/>
            <p:nvPr/>
          </p:nvCxnSpPr>
          <p:spPr>
            <a:xfrm>
              <a:off x="4559974" y="5038481"/>
              <a:ext cx="169631" cy="3152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ύγραμμο βέλος σύνδεσης 21"/>
            <p:cNvCxnSpPr/>
            <p:nvPr/>
          </p:nvCxnSpPr>
          <p:spPr>
            <a:xfrm flipH="1">
              <a:off x="5036539" y="5066162"/>
              <a:ext cx="31359" cy="2876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/>
            <p:cNvCxnSpPr/>
            <p:nvPr/>
          </p:nvCxnSpPr>
          <p:spPr>
            <a:xfrm flipH="1">
              <a:off x="5411393" y="5063806"/>
              <a:ext cx="129752" cy="2899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/>
            <p:nvPr/>
          </p:nvCxnSpPr>
          <p:spPr>
            <a:xfrm flipH="1">
              <a:off x="5779307" y="5049180"/>
              <a:ext cx="533479" cy="3045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ύγραμμο βέλος σύνδεσης 27"/>
            <p:cNvCxnSpPr/>
            <p:nvPr/>
          </p:nvCxnSpPr>
          <p:spPr>
            <a:xfrm flipH="1">
              <a:off x="6309771" y="5063806"/>
              <a:ext cx="879460" cy="4379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/>
            <p:nvPr/>
          </p:nvCxnSpPr>
          <p:spPr>
            <a:xfrm flipV="1">
              <a:off x="3777554" y="5915228"/>
              <a:ext cx="470410" cy="3242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32"/>
            <p:cNvCxnSpPr/>
            <p:nvPr/>
          </p:nvCxnSpPr>
          <p:spPr>
            <a:xfrm flipV="1">
              <a:off x="4535178" y="6008614"/>
              <a:ext cx="109611" cy="2219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ύγραμμο βέλος σύνδεσης 34"/>
            <p:cNvCxnSpPr/>
            <p:nvPr/>
          </p:nvCxnSpPr>
          <p:spPr>
            <a:xfrm flipH="1" flipV="1">
              <a:off x="5036539" y="6008614"/>
              <a:ext cx="15679" cy="2219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ύγραμμο βέλος σύνδεσης 36"/>
            <p:cNvCxnSpPr/>
            <p:nvPr/>
          </p:nvCxnSpPr>
          <p:spPr>
            <a:xfrm flipH="1" flipV="1">
              <a:off x="5443968" y="6008614"/>
              <a:ext cx="97177" cy="2186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Ευθύγραμμο βέλος σύνδεσης 38"/>
            <p:cNvCxnSpPr/>
            <p:nvPr/>
          </p:nvCxnSpPr>
          <p:spPr>
            <a:xfrm flipH="1" flipV="1">
              <a:off x="5923950" y="6038916"/>
              <a:ext cx="312322" cy="1883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ύγραμμο βέλος σύνδεσης 40"/>
            <p:cNvCxnSpPr/>
            <p:nvPr/>
          </p:nvCxnSpPr>
          <p:spPr>
            <a:xfrm flipH="1" flipV="1">
              <a:off x="6309771" y="5850526"/>
              <a:ext cx="879460" cy="3889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ύγραμμο βέλος σύνδεσης 42"/>
            <p:cNvCxnSpPr/>
            <p:nvPr/>
          </p:nvCxnSpPr>
          <p:spPr>
            <a:xfrm flipH="1" flipV="1">
              <a:off x="6334085" y="5628855"/>
              <a:ext cx="878780" cy="109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069923" y="5481178"/>
              <a:ext cx="1761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tension</a:t>
              </a:r>
              <a:endParaRPr lang="el-GR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07068" y="4589715"/>
              <a:ext cx="1381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compression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91596" y="6356350"/>
              <a:ext cx="1381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compression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333399"/>
                </a:solidFill>
              </a:rPr>
              <a:t>Τύποι Φακών Ασφαλείας Και Η Εξέλιξή Τους </a:t>
            </a:r>
            <a:br>
              <a:rPr lang="el-GR" dirty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</a:t>
            </a:r>
            <a:r>
              <a:rPr lang="en-US" sz="3600" b="0" dirty="0" smtClean="0">
                <a:solidFill>
                  <a:srgbClr val="333399"/>
                </a:solidFill>
              </a:rPr>
              <a:t>3</a:t>
            </a:r>
            <a:r>
              <a:rPr lang="el-GR" sz="3600" b="0" dirty="0" smtClean="0">
                <a:solidFill>
                  <a:srgbClr val="333399"/>
                </a:solidFill>
              </a:rPr>
              <a:t> </a:t>
            </a:r>
            <a:r>
              <a:rPr lang="el-GR" sz="3600" b="0" dirty="0">
                <a:solidFill>
                  <a:srgbClr val="333399"/>
                </a:solidFill>
              </a:rPr>
              <a:t>από </a:t>
            </a:r>
            <a:r>
              <a:rPr lang="en-US" sz="3600" b="0" dirty="0" smtClean="0">
                <a:solidFill>
                  <a:srgbClr val="333399"/>
                </a:solidFill>
              </a:rPr>
              <a:t>6</a:t>
            </a:r>
            <a:r>
              <a:rPr lang="el-GR" sz="3600" b="0" dirty="0" smtClean="0">
                <a:solidFill>
                  <a:srgbClr val="333399"/>
                </a:solidFill>
              </a:rPr>
              <a:t>)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l-GR" sz="2400" dirty="0">
                <a:solidFill>
                  <a:prstClr val="black"/>
                </a:solidFill>
              </a:rPr>
              <a:t>Θερμο-σκληρυμένοι φακοί ασφαλείας</a:t>
            </a:r>
          </a:p>
          <a:p>
            <a:endParaRPr lang="el-GR" dirty="0"/>
          </a:p>
        </p:txBody>
      </p:sp>
      <p:grpSp>
        <p:nvGrpSpPr>
          <p:cNvPr id="52" name="Ομάδα 51" title="Θερμο-σκληρυμένοι φακοί ασφαλείας"/>
          <p:cNvGrpSpPr/>
          <p:nvPr/>
        </p:nvGrpSpPr>
        <p:grpSpPr>
          <a:xfrm>
            <a:off x="1835696" y="2228564"/>
            <a:ext cx="5691746" cy="2976936"/>
            <a:chOff x="1832582" y="2132857"/>
            <a:chExt cx="5691746" cy="2976936"/>
          </a:xfrm>
        </p:grpSpPr>
        <p:sp>
          <p:nvSpPr>
            <p:cNvPr id="6" name="Έλλειψη 5"/>
            <p:cNvSpPr/>
            <p:nvPr/>
          </p:nvSpPr>
          <p:spPr>
            <a:xfrm>
              <a:off x="1832582" y="2136156"/>
              <a:ext cx="2160240" cy="2232248"/>
            </a:xfrm>
            <a:prstGeom prst="ellipse">
              <a:avLst/>
            </a:prstGeom>
            <a:noFill/>
            <a:ln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" name="Ελεύθερη σχεδίαση 6"/>
            <p:cNvSpPr/>
            <p:nvPr/>
          </p:nvSpPr>
          <p:spPr>
            <a:xfrm>
              <a:off x="2127407" y="2414895"/>
              <a:ext cx="1596578" cy="1638196"/>
            </a:xfrm>
            <a:custGeom>
              <a:avLst/>
              <a:gdLst>
                <a:gd name="connsiteX0" fmla="*/ 52156 w 1596578"/>
                <a:gd name="connsiteY0" fmla="*/ 2847 h 1638196"/>
                <a:gd name="connsiteX1" fmla="*/ 177416 w 1596578"/>
                <a:gd name="connsiteY1" fmla="*/ 203263 h 1638196"/>
                <a:gd name="connsiteX2" fmla="*/ 315203 w 1596578"/>
                <a:gd name="connsiteY2" fmla="*/ 453784 h 1638196"/>
                <a:gd name="connsiteX3" fmla="*/ 365307 w 1596578"/>
                <a:gd name="connsiteY3" fmla="*/ 541466 h 1638196"/>
                <a:gd name="connsiteX4" fmla="*/ 377833 w 1596578"/>
                <a:gd name="connsiteY4" fmla="*/ 679252 h 1638196"/>
                <a:gd name="connsiteX5" fmla="*/ 377833 w 1596578"/>
                <a:gd name="connsiteY5" fmla="*/ 879669 h 1638196"/>
                <a:gd name="connsiteX6" fmla="*/ 340255 w 1596578"/>
                <a:gd name="connsiteY6" fmla="*/ 1029981 h 1638196"/>
                <a:gd name="connsiteX7" fmla="*/ 265098 w 1596578"/>
                <a:gd name="connsiteY7" fmla="*/ 1167767 h 1638196"/>
                <a:gd name="connsiteX8" fmla="*/ 177416 w 1596578"/>
                <a:gd name="connsiteY8" fmla="*/ 1355658 h 1638196"/>
                <a:gd name="connsiteX9" fmla="*/ 52156 w 1596578"/>
                <a:gd name="connsiteY9" fmla="*/ 1543548 h 1638196"/>
                <a:gd name="connsiteX10" fmla="*/ 2052 w 1596578"/>
                <a:gd name="connsiteY10" fmla="*/ 1606178 h 1638196"/>
                <a:gd name="connsiteX11" fmla="*/ 114786 w 1596578"/>
                <a:gd name="connsiteY11" fmla="*/ 1543548 h 1638196"/>
                <a:gd name="connsiteX12" fmla="*/ 252572 w 1596578"/>
                <a:gd name="connsiteY12" fmla="*/ 1430814 h 1638196"/>
                <a:gd name="connsiteX13" fmla="*/ 440463 w 1596578"/>
                <a:gd name="connsiteY13" fmla="*/ 1355658 h 1638196"/>
                <a:gd name="connsiteX14" fmla="*/ 603301 w 1596578"/>
                <a:gd name="connsiteY14" fmla="*/ 1267976 h 1638196"/>
                <a:gd name="connsiteX15" fmla="*/ 803718 w 1596578"/>
                <a:gd name="connsiteY15" fmla="*/ 1217871 h 1638196"/>
                <a:gd name="connsiteX16" fmla="*/ 903926 w 1596578"/>
                <a:gd name="connsiteY16" fmla="*/ 1230397 h 1638196"/>
                <a:gd name="connsiteX17" fmla="*/ 1029186 w 1596578"/>
                <a:gd name="connsiteY17" fmla="*/ 1267976 h 1638196"/>
                <a:gd name="connsiteX18" fmla="*/ 1254655 w 1596578"/>
                <a:gd name="connsiteY18" fmla="*/ 1393236 h 1638196"/>
                <a:gd name="connsiteX19" fmla="*/ 1404967 w 1596578"/>
                <a:gd name="connsiteY19" fmla="*/ 1505970 h 1638196"/>
                <a:gd name="connsiteX20" fmla="*/ 1542753 w 1596578"/>
                <a:gd name="connsiteY20" fmla="*/ 1606178 h 1638196"/>
                <a:gd name="connsiteX21" fmla="*/ 1567805 w 1596578"/>
                <a:gd name="connsiteY21" fmla="*/ 1618704 h 1638196"/>
                <a:gd name="connsiteX22" fmla="*/ 1392441 w 1596578"/>
                <a:gd name="connsiteY22" fmla="*/ 1355658 h 1638196"/>
                <a:gd name="connsiteX23" fmla="*/ 1304759 w 1596578"/>
                <a:gd name="connsiteY23" fmla="*/ 1180293 h 1638196"/>
                <a:gd name="connsiteX24" fmla="*/ 1242129 w 1596578"/>
                <a:gd name="connsiteY24" fmla="*/ 1042507 h 1638196"/>
                <a:gd name="connsiteX25" fmla="*/ 1229603 w 1596578"/>
                <a:gd name="connsiteY25" fmla="*/ 716830 h 1638196"/>
                <a:gd name="connsiteX26" fmla="*/ 1267181 w 1596578"/>
                <a:gd name="connsiteY26" fmla="*/ 604096 h 1638196"/>
                <a:gd name="connsiteX27" fmla="*/ 1329811 w 1596578"/>
                <a:gd name="connsiteY27" fmla="*/ 453784 h 1638196"/>
                <a:gd name="connsiteX28" fmla="*/ 1417493 w 1596578"/>
                <a:gd name="connsiteY28" fmla="*/ 328523 h 1638196"/>
                <a:gd name="connsiteX29" fmla="*/ 1517701 w 1596578"/>
                <a:gd name="connsiteY29" fmla="*/ 190737 h 1638196"/>
                <a:gd name="connsiteX30" fmla="*/ 1567805 w 1596578"/>
                <a:gd name="connsiteY30" fmla="*/ 103055 h 1638196"/>
                <a:gd name="connsiteX31" fmla="*/ 1580331 w 1596578"/>
                <a:gd name="connsiteY31" fmla="*/ 90529 h 1638196"/>
                <a:gd name="connsiteX32" fmla="*/ 1580331 w 1596578"/>
                <a:gd name="connsiteY32" fmla="*/ 78003 h 1638196"/>
                <a:gd name="connsiteX33" fmla="*/ 1367389 w 1596578"/>
                <a:gd name="connsiteY33" fmla="*/ 228315 h 1638196"/>
                <a:gd name="connsiteX34" fmla="*/ 1204550 w 1596578"/>
                <a:gd name="connsiteY34" fmla="*/ 303471 h 1638196"/>
                <a:gd name="connsiteX35" fmla="*/ 1029186 w 1596578"/>
                <a:gd name="connsiteY35" fmla="*/ 353576 h 1638196"/>
                <a:gd name="connsiteX36" fmla="*/ 903926 w 1596578"/>
                <a:gd name="connsiteY36" fmla="*/ 403680 h 1638196"/>
                <a:gd name="connsiteX37" fmla="*/ 565723 w 1596578"/>
                <a:gd name="connsiteY37" fmla="*/ 353576 h 1638196"/>
                <a:gd name="connsiteX38" fmla="*/ 365307 w 1596578"/>
                <a:gd name="connsiteY38" fmla="*/ 240841 h 1638196"/>
                <a:gd name="connsiteX39" fmla="*/ 252572 w 1596578"/>
                <a:gd name="connsiteY39" fmla="*/ 178211 h 1638196"/>
                <a:gd name="connsiteX40" fmla="*/ 189942 w 1596578"/>
                <a:gd name="connsiteY40" fmla="*/ 90529 h 1638196"/>
                <a:gd name="connsiteX41" fmla="*/ 52156 w 1596578"/>
                <a:gd name="connsiteY41" fmla="*/ 2847 h 163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96578" h="1638196">
                  <a:moveTo>
                    <a:pt x="52156" y="2847"/>
                  </a:moveTo>
                  <a:cubicBezTo>
                    <a:pt x="50068" y="21636"/>
                    <a:pt x="133575" y="128107"/>
                    <a:pt x="177416" y="203263"/>
                  </a:cubicBezTo>
                  <a:cubicBezTo>
                    <a:pt x="221257" y="278419"/>
                    <a:pt x="283888" y="397417"/>
                    <a:pt x="315203" y="453784"/>
                  </a:cubicBezTo>
                  <a:cubicBezTo>
                    <a:pt x="346518" y="510151"/>
                    <a:pt x="354869" y="503888"/>
                    <a:pt x="365307" y="541466"/>
                  </a:cubicBezTo>
                  <a:cubicBezTo>
                    <a:pt x="375745" y="579044"/>
                    <a:pt x="375745" y="622885"/>
                    <a:pt x="377833" y="679252"/>
                  </a:cubicBezTo>
                  <a:cubicBezTo>
                    <a:pt x="379921" y="735619"/>
                    <a:pt x="384096" y="821214"/>
                    <a:pt x="377833" y="879669"/>
                  </a:cubicBezTo>
                  <a:cubicBezTo>
                    <a:pt x="371570" y="938124"/>
                    <a:pt x="359044" y="981965"/>
                    <a:pt x="340255" y="1029981"/>
                  </a:cubicBezTo>
                  <a:cubicBezTo>
                    <a:pt x="321466" y="1077997"/>
                    <a:pt x="292238" y="1113488"/>
                    <a:pt x="265098" y="1167767"/>
                  </a:cubicBezTo>
                  <a:cubicBezTo>
                    <a:pt x="237958" y="1222046"/>
                    <a:pt x="212906" y="1293028"/>
                    <a:pt x="177416" y="1355658"/>
                  </a:cubicBezTo>
                  <a:cubicBezTo>
                    <a:pt x="141926" y="1418288"/>
                    <a:pt x="81383" y="1501795"/>
                    <a:pt x="52156" y="1543548"/>
                  </a:cubicBezTo>
                  <a:cubicBezTo>
                    <a:pt x="22929" y="1585301"/>
                    <a:pt x="-8386" y="1606178"/>
                    <a:pt x="2052" y="1606178"/>
                  </a:cubicBezTo>
                  <a:cubicBezTo>
                    <a:pt x="12490" y="1606178"/>
                    <a:pt x="73033" y="1572775"/>
                    <a:pt x="114786" y="1543548"/>
                  </a:cubicBezTo>
                  <a:cubicBezTo>
                    <a:pt x="156539" y="1514321"/>
                    <a:pt x="198293" y="1462129"/>
                    <a:pt x="252572" y="1430814"/>
                  </a:cubicBezTo>
                  <a:cubicBezTo>
                    <a:pt x="306852" y="1399499"/>
                    <a:pt x="382008" y="1382798"/>
                    <a:pt x="440463" y="1355658"/>
                  </a:cubicBezTo>
                  <a:cubicBezTo>
                    <a:pt x="498918" y="1328518"/>
                    <a:pt x="542759" y="1290941"/>
                    <a:pt x="603301" y="1267976"/>
                  </a:cubicBezTo>
                  <a:cubicBezTo>
                    <a:pt x="663844" y="1245012"/>
                    <a:pt x="753614" y="1224134"/>
                    <a:pt x="803718" y="1217871"/>
                  </a:cubicBezTo>
                  <a:cubicBezTo>
                    <a:pt x="853822" y="1211608"/>
                    <a:pt x="866348" y="1222046"/>
                    <a:pt x="903926" y="1230397"/>
                  </a:cubicBezTo>
                  <a:cubicBezTo>
                    <a:pt x="941504" y="1238748"/>
                    <a:pt x="970731" y="1240836"/>
                    <a:pt x="1029186" y="1267976"/>
                  </a:cubicBezTo>
                  <a:cubicBezTo>
                    <a:pt x="1087641" y="1295116"/>
                    <a:pt x="1192025" y="1353570"/>
                    <a:pt x="1254655" y="1393236"/>
                  </a:cubicBezTo>
                  <a:cubicBezTo>
                    <a:pt x="1317285" y="1432902"/>
                    <a:pt x="1356951" y="1470480"/>
                    <a:pt x="1404967" y="1505970"/>
                  </a:cubicBezTo>
                  <a:cubicBezTo>
                    <a:pt x="1452983" y="1541460"/>
                    <a:pt x="1515614" y="1587389"/>
                    <a:pt x="1542753" y="1606178"/>
                  </a:cubicBezTo>
                  <a:cubicBezTo>
                    <a:pt x="1569892" y="1624967"/>
                    <a:pt x="1592857" y="1660457"/>
                    <a:pt x="1567805" y="1618704"/>
                  </a:cubicBezTo>
                  <a:cubicBezTo>
                    <a:pt x="1542753" y="1576951"/>
                    <a:pt x="1436282" y="1428726"/>
                    <a:pt x="1392441" y="1355658"/>
                  </a:cubicBezTo>
                  <a:cubicBezTo>
                    <a:pt x="1348600" y="1282590"/>
                    <a:pt x="1329811" y="1232485"/>
                    <a:pt x="1304759" y="1180293"/>
                  </a:cubicBezTo>
                  <a:cubicBezTo>
                    <a:pt x="1279707" y="1128101"/>
                    <a:pt x="1254655" y="1119751"/>
                    <a:pt x="1242129" y="1042507"/>
                  </a:cubicBezTo>
                  <a:cubicBezTo>
                    <a:pt x="1229603" y="965263"/>
                    <a:pt x="1225428" y="789898"/>
                    <a:pt x="1229603" y="716830"/>
                  </a:cubicBezTo>
                  <a:cubicBezTo>
                    <a:pt x="1233778" y="643762"/>
                    <a:pt x="1250480" y="647937"/>
                    <a:pt x="1267181" y="604096"/>
                  </a:cubicBezTo>
                  <a:cubicBezTo>
                    <a:pt x="1283882" y="560255"/>
                    <a:pt x="1304759" y="499713"/>
                    <a:pt x="1329811" y="453784"/>
                  </a:cubicBezTo>
                  <a:cubicBezTo>
                    <a:pt x="1354863" y="407855"/>
                    <a:pt x="1386178" y="372364"/>
                    <a:pt x="1417493" y="328523"/>
                  </a:cubicBezTo>
                  <a:cubicBezTo>
                    <a:pt x="1448808" y="284682"/>
                    <a:pt x="1492649" y="228315"/>
                    <a:pt x="1517701" y="190737"/>
                  </a:cubicBezTo>
                  <a:cubicBezTo>
                    <a:pt x="1542753" y="153159"/>
                    <a:pt x="1557367" y="119756"/>
                    <a:pt x="1567805" y="103055"/>
                  </a:cubicBezTo>
                  <a:cubicBezTo>
                    <a:pt x="1578243" y="86354"/>
                    <a:pt x="1578243" y="94704"/>
                    <a:pt x="1580331" y="90529"/>
                  </a:cubicBezTo>
                  <a:cubicBezTo>
                    <a:pt x="1582419" y="86354"/>
                    <a:pt x="1615821" y="55039"/>
                    <a:pt x="1580331" y="78003"/>
                  </a:cubicBezTo>
                  <a:cubicBezTo>
                    <a:pt x="1544841" y="100967"/>
                    <a:pt x="1430019" y="190737"/>
                    <a:pt x="1367389" y="228315"/>
                  </a:cubicBezTo>
                  <a:cubicBezTo>
                    <a:pt x="1304759" y="265893"/>
                    <a:pt x="1260917" y="282594"/>
                    <a:pt x="1204550" y="303471"/>
                  </a:cubicBezTo>
                  <a:cubicBezTo>
                    <a:pt x="1148183" y="324348"/>
                    <a:pt x="1079290" y="336875"/>
                    <a:pt x="1029186" y="353576"/>
                  </a:cubicBezTo>
                  <a:cubicBezTo>
                    <a:pt x="979082" y="370277"/>
                    <a:pt x="981170" y="403680"/>
                    <a:pt x="903926" y="403680"/>
                  </a:cubicBezTo>
                  <a:cubicBezTo>
                    <a:pt x="826682" y="403680"/>
                    <a:pt x="655493" y="380716"/>
                    <a:pt x="565723" y="353576"/>
                  </a:cubicBezTo>
                  <a:cubicBezTo>
                    <a:pt x="475953" y="326436"/>
                    <a:pt x="365307" y="240841"/>
                    <a:pt x="365307" y="240841"/>
                  </a:cubicBezTo>
                  <a:cubicBezTo>
                    <a:pt x="313115" y="211614"/>
                    <a:pt x="281799" y="203263"/>
                    <a:pt x="252572" y="178211"/>
                  </a:cubicBezTo>
                  <a:cubicBezTo>
                    <a:pt x="223345" y="153159"/>
                    <a:pt x="223345" y="117669"/>
                    <a:pt x="189942" y="90529"/>
                  </a:cubicBezTo>
                  <a:cubicBezTo>
                    <a:pt x="156539" y="63389"/>
                    <a:pt x="54244" y="-15942"/>
                    <a:pt x="52156" y="284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29621" y="4709074"/>
              <a:ext cx="1596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a) Plus lens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17773" y="4709683"/>
              <a:ext cx="1596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) Minus lens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Ελεύθερη σχεδίαση 37"/>
            <p:cNvSpPr/>
            <p:nvPr/>
          </p:nvSpPr>
          <p:spPr>
            <a:xfrm>
              <a:off x="5946383" y="2848039"/>
              <a:ext cx="958014" cy="877141"/>
            </a:xfrm>
            <a:custGeom>
              <a:avLst/>
              <a:gdLst>
                <a:gd name="connsiteX0" fmla="*/ 2030 w 958014"/>
                <a:gd name="connsiteY0" fmla="*/ 97292 h 877141"/>
                <a:gd name="connsiteX1" fmla="*/ 107908 w 958014"/>
                <a:gd name="connsiteY1" fmla="*/ 203169 h 877141"/>
                <a:gd name="connsiteX2" fmla="*/ 136783 w 958014"/>
                <a:gd name="connsiteY2" fmla="*/ 318673 h 877141"/>
                <a:gd name="connsiteX3" fmla="*/ 136783 w 958014"/>
                <a:gd name="connsiteY3" fmla="*/ 414925 h 877141"/>
                <a:gd name="connsiteX4" fmla="*/ 127158 w 958014"/>
                <a:gd name="connsiteY4" fmla="*/ 540054 h 877141"/>
                <a:gd name="connsiteX5" fmla="*/ 98282 w 958014"/>
                <a:gd name="connsiteY5" fmla="*/ 674807 h 877141"/>
                <a:gd name="connsiteX6" fmla="*/ 69406 w 958014"/>
                <a:gd name="connsiteY6" fmla="*/ 732559 h 877141"/>
                <a:gd name="connsiteX7" fmla="*/ 50156 w 958014"/>
                <a:gd name="connsiteY7" fmla="*/ 761435 h 877141"/>
                <a:gd name="connsiteX8" fmla="*/ 117533 w 958014"/>
                <a:gd name="connsiteY8" fmla="*/ 828812 h 877141"/>
                <a:gd name="connsiteX9" fmla="*/ 184910 w 958014"/>
                <a:gd name="connsiteY9" fmla="*/ 790310 h 877141"/>
                <a:gd name="connsiteX10" fmla="*/ 300413 w 958014"/>
                <a:gd name="connsiteY10" fmla="*/ 761435 h 877141"/>
                <a:gd name="connsiteX11" fmla="*/ 396665 w 958014"/>
                <a:gd name="connsiteY11" fmla="*/ 751809 h 877141"/>
                <a:gd name="connsiteX12" fmla="*/ 473668 w 958014"/>
                <a:gd name="connsiteY12" fmla="*/ 751809 h 877141"/>
                <a:gd name="connsiteX13" fmla="*/ 618046 w 958014"/>
                <a:gd name="connsiteY13" fmla="*/ 751809 h 877141"/>
                <a:gd name="connsiteX14" fmla="*/ 762425 w 958014"/>
                <a:gd name="connsiteY14" fmla="*/ 799936 h 877141"/>
                <a:gd name="connsiteX15" fmla="*/ 868303 w 958014"/>
                <a:gd name="connsiteY15" fmla="*/ 857687 h 877141"/>
                <a:gd name="connsiteX16" fmla="*/ 906804 w 958014"/>
                <a:gd name="connsiteY16" fmla="*/ 876938 h 877141"/>
                <a:gd name="connsiteX17" fmla="*/ 935680 w 958014"/>
                <a:gd name="connsiteY17" fmla="*/ 848062 h 877141"/>
                <a:gd name="connsiteX18" fmla="*/ 954931 w 958014"/>
                <a:gd name="connsiteY18" fmla="*/ 819186 h 877141"/>
                <a:gd name="connsiteX19" fmla="*/ 868303 w 958014"/>
                <a:gd name="connsiteY19" fmla="*/ 761435 h 877141"/>
                <a:gd name="connsiteX20" fmla="*/ 829802 w 958014"/>
                <a:gd name="connsiteY20" fmla="*/ 703683 h 877141"/>
                <a:gd name="connsiteX21" fmla="*/ 810552 w 958014"/>
                <a:gd name="connsiteY21" fmla="*/ 607430 h 877141"/>
                <a:gd name="connsiteX22" fmla="*/ 810552 w 958014"/>
                <a:gd name="connsiteY22" fmla="*/ 376424 h 877141"/>
                <a:gd name="connsiteX23" fmla="*/ 829802 w 958014"/>
                <a:gd name="connsiteY23" fmla="*/ 280172 h 877141"/>
                <a:gd name="connsiteX24" fmla="*/ 858678 w 958014"/>
                <a:gd name="connsiteY24" fmla="*/ 155043 h 877141"/>
                <a:gd name="connsiteX25" fmla="*/ 887554 w 958014"/>
                <a:gd name="connsiteY25" fmla="*/ 106917 h 877141"/>
                <a:gd name="connsiteX26" fmla="*/ 810552 w 958014"/>
                <a:gd name="connsiteY26" fmla="*/ 39540 h 877141"/>
                <a:gd name="connsiteX27" fmla="*/ 772051 w 958014"/>
                <a:gd name="connsiteY27" fmla="*/ 1039 h 877141"/>
                <a:gd name="connsiteX28" fmla="*/ 752800 w 958014"/>
                <a:gd name="connsiteY28" fmla="*/ 49165 h 877141"/>
                <a:gd name="connsiteX29" fmla="*/ 695049 w 958014"/>
                <a:gd name="connsiteY29" fmla="*/ 68416 h 877141"/>
                <a:gd name="connsiteX30" fmla="*/ 550670 w 958014"/>
                <a:gd name="connsiteY30" fmla="*/ 97292 h 877141"/>
                <a:gd name="connsiteX31" fmla="*/ 435166 w 958014"/>
                <a:gd name="connsiteY31" fmla="*/ 106917 h 877141"/>
                <a:gd name="connsiteX32" fmla="*/ 300413 w 958014"/>
                <a:gd name="connsiteY32" fmla="*/ 106917 h 877141"/>
                <a:gd name="connsiteX33" fmla="*/ 175284 w 958014"/>
                <a:gd name="connsiteY33" fmla="*/ 68416 h 877141"/>
                <a:gd name="connsiteX34" fmla="*/ 69406 w 958014"/>
                <a:gd name="connsiteY34" fmla="*/ 20289 h 877141"/>
                <a:gd name="connsiteX35" fmla="*/ 40531 w 958014"/>
                <a:gd name="connsiteY35" fmla="*/ 1039 h 877141"/>
                <a:gd name="connsiteX36" fmla="*/ 2030 w 958014"/>
                <a:gd name="connsiteY36" fmla="*/ 97292 h 87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58014" h="877141">
                  <a:moveTo>
                    <a:pt x="2030" y="97292"/>
                  </a:moveTo>
                  <a:cubicBezTo>
                    <a:pt x="13259" y="130980"/>
                    <a:pt x="85449" y="166272"/>
                    <a:pt x="107908" y="203169"/>
                  </a:cubicBezTo>
                  <a:cubicBezTo>
                    <a:pt x="130367" y="240066"/>
                    <a:pt x="131971" y="283380"/>
                    <a:pt x="136783" y="318673"/>
                  </a:cubicBezTo>
                  <a:cubicBezTo>
                    <a:pt x="141596" y="353966"/>
                    <a:pt x="138387" y="378028"/>
                    <a:pt x="136783" y="414925"/>
                  </a:cubicBezTo>
                  <a:cubicBezTo>
                    <a:pt x="135179" y="451822"/>
                    <a:pt x="133575" y="496740"/>
                    <a:pt x="127158" y="540054"/>
                  </a:cubicBezTo>
                  <a:cubicBezTo>
                    <a:pt x="120741" y="583368"/>
                    <a:pt x="107907" y="642723"/>
                    <a:pt x="98282" y="674807"/>
                  </a:cubicBezTo>
                  <a:cubicBezTo>
                    <a:pt x="88657" y="706891"/>
                    <a:pt x="77427" y="718121"/>
                    <a:pt x="69406" y="732559"/>
                  </a:cubicBezTo>
                  <a:cubicBezTo>
                    <a:pt x="61385" y="746997"/>
                    <a:pt x="42135" y="745393"/>
                    <a:pt x="50156" y="761435"/>
                  </a:cubicBezTo>
                  <a:cubicBezTo>
                    <a:pt x="58177" y="777477"/>
                    <a:pt x="95074" y="824000"/>
                    <a:pt x="117533" y="828812"/>
                  </a:cubicBezTo>
                  <a:cubicBezTo>
                    <a:pt x="139992" y="833624"/>
                    <a:pt x="154430" y="801540"/>
                    <a:pt x="184910" y="790310"/>
                  </a:cubicBezTo>
                  <a:cubicBezTo>
                    <a:pt x="215390" y="779080"/>
                    <a:pt x="265121" y="767852"/>
                    <a:pt x="300413" y="761435"/>
                  </a:cubicBezTo>
                  <a:cubicBezTo>
                    <a:pt x="335705" y="755018"/>
                    <a:pt x="367789" y="753413"/>
                    <a:pt x="396665" y="751809"/>
                  </a:cubicBezTo>
                  <a:cubicBezTo>
                    <a:pt x="425541" y="750205"/>
                    <a:pt x="473668" y="751809"/>
                    <a:pt x="473668" y="751809"/>
                  </a:cubicBezTo>
                  <a:cubicBezTo>
                    <a:pt x="510565" y="751809"/>
                    <a:pt x="569920" y="743788"/>
                    <a:pt x="618046" y="751809"/>
                  </a:cubicBezTo>
                  <a:cubicBezTo>
                    <a:pt x="666172" y="759830"/>
                    <a:pt x="720716" y="782290"/>
                    <a:pt x="762425" y="799936"/>
                  </a:cubicBezTo>
                  <a:cubicBezTo>
                    <a:pt x="804134" y="817582"/>
                    <a:pt x="844240" y="844853"/>
                    <a:pt x="868303" y="857687"/>
                  </a:cubicBezTo>
                  <a:cubicBezTo>
                    <a:pt x="892366" y="870521"/>
                    <a:pt x="895575" y="878542"/>
                    <a:pt x="906804" y="876938"/>
                  </a:cubicBezTo>
                  <a:cubicBezTo>
                    <a:pt x="918033" y="875334"/>
                    <a:pt x="927659" y="857687"/>
                    <a:pt x="935680" y="848062"/>
                  </a:cubicBezTo>
                  <a:cubicBezTo>
                    <a:pt x="943701" y="838437"/>
                    <a:pt x="966160" y="833624"/>
                    <a:pt x="954931" y="819186"/>
                  </a:cubicBezTo>
                  <a:cubicBezTo>
                    <a:pt x="943702" y="804748"/>
                    <a:pt x="889158" y="780686"/>
                    <a:pt x="868303" y="761435"/>
                  </a:cubicBezTo>
                  <a:cubicBezTo>
                    <a:pt x="847448" y="742185"/>
                    <a:pt x="839427" y="729351"/>
                    <a:pt x="829802" y="703683"/>
                  </a:cubicBezTo>
                  <a:cubicBezTo>
                    <a:pt x="820177" y="678016"/>
                    <a:pt x="813760" y="661973"/>
                    <a:pt x="810552" y="607430"/>
                  </a:cubicBezTo>
                  <a:cubicBezTo>
                    <a:pt x="807344" y="552887"/>
                    <a:pt x="807344" y="430967"/>
                    <a:pt x="810552" y="376424"/>
                  </a:cubicBezTo>
                  <a:cubicBezTo>
                    <a:pt x="813760" y="321881"/>
                    <a:pt x="821781" y="317069"/>
                    <a:pt x="829802" y="280172"/>
                  </a:cubicBezTo>
                  <a:cubicBezTo>
                    <a:pt x="837823" y="243275"/>
                    <a:pt x="849053" y="183919"/>
                    <a:pt x="858678" y="155043"/>
                  </a:cubicBezTo>
                  <a:cubicBezTo>
                    <a:pt x="868303" y="126167"/>
                    <a:pt x="895575" y="126167"/>
                    <a:pt x="887554" y="106917"/>
                  </a:cubicBezTo>
                  <a:cubicBezTo>
                    <a:pt x="879533" y="87667"/>
                    <a:pt x="829802" y="57186"/>
                    <a:pt x="810552" y="39540"/>
                  </a:cubicBezTo>
                  <a:cubicBezTo>
                    <a:pt x="791302" y="21894"/>
                    <a:pt x="781676" y="-565"/>
                    <a:pt x="772051" y="1039"/>
                  </a:cubicBezTo>
                  <a:cubicBezTo>
                    <a:pt x="762426" y="2643"/>
                    <a:pt x="765634" y="37936"/>
                    <a:pt x="752800" y="49165"/>
                  </a:cubicBezTo>
                  <a:cubicBezTo>
                    <a:pt x="739966" y="60394"/>
                    <a:pt x="728737" y="60395"/>
                    <a:pt x="695049" y="68416"/>
                  </a:cubicBezTo>
                  <a:cubicBezTo>
                    <a:pt x="661361" y="76437"/>
                    <a:pt x="593984" y="90875"/>
                    <a:pt x="550670" y="97292"/>
                  </a:cubicBezTo>
                  <a:cubicBezTo>
                    <a:pt x="507356" y="103709"/>
                    <a:pt x="476875" y="105313"/>
                    <a:pt x="435166" y="106917"/>
                  </a:cubicBezTo>
                  <a:cubicBezTo>
                    <a:pt x="393457" y="108521"/>
                    <a:pt x="343727" y="113334"/>
                    <a:pt x="300413" y="106917"/>
                  </a:cubicBezTo>
                  <a:cubicBezTo>
                    <a:pt x="257099" y="100500"/>
                    <a:pt x="213785" y="82854"/>
                    <a:pt x="175284" y="68416"/>
                  </a:cubicBezTo>
                  <a:cubicBezTo>
                    <a:pt x="136783" y="53978"/>
                    <a:pt x="91865" y="31518"/>
                    <a:pt x="69406" y="20289"/>
                  </a:cubicBezTo>
                  <a:cubicBezTo>
                    <a:pt x="46947" y="9059"/>
                    <a:pt x="51760" y="-3774"/>
                    <a:pt x="40531" y="1039"/>
                  </a:cubicBezTo>
                  <a:cubicBezTo>
                    <a:pt x="29302" y="5852"/>
                    <a:pt x="-9199" y="63604"/>
                    <a:pt x="2030" y="9729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40" name="Ευθεία γραμμή σύνδεσης 39"/>
            <p:cNvCxnSpPr/>
            <p:nvPr/>
          </p:nvCxnSpPr>
          <p:spPr>
            <a:xfrm>
              <a:off x="5530049" y="2492896"/>
              <a:ext cx="842151" cy="759384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εία γραμμή σύνδεσης 40"/>
            <p:cNvCxnSpPr/>
            <p:nvPr/>
          </p:nvCxnSpPr>
          <p:spPr>
            <a:xfrm flipH="1">
              <a:off x="6425392" y="2492896"/>
              <a:ext cx="738896" cy="818263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εία γραμμή σύνδεσης 44"/>
            <p:cNvCxnSpPr/>
            <p:nvPr/>
          </p:nvCxnSpPr>
          <p:spPr>
            <a:xfrm>
              <a:off x="6372200" y="3261375"/>
              <a:ext cx="842151" cy="759384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εία γραμμή σύνδεσης 45"/>
            <p:cNvCxnSpPr/>
            <p:nvPr/>
          </p:nvCxnSpPr>
          <p:spPr>
            <a:xfrm flipV="1">
              <a:off x="5601191" y="3286609"/>
              <a:ext cx="811244" cy="855870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Έλλειψη 49"/>
            <p:cNvSpPr/>
            <p:nvPr/>
          </p:nvSpPr>
          <p:spPr>
            <a:xfrm>
              <a:off x="5208524" y="2132857"/>
              <a:ext cx="2315804" cy="2304256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1" name="Έλλειψη 50"/>
            <p:cNvSpPr/>
            <p:nvPr/>
          </p:nvSpPr>
          <p:spPr>
            <a:xfrm>
              <a:off x="5364089" y="2276872"/>
              <a:ext cx="2016224" cy="1988943"/>
            </a:xfrm>
            <a:prstGeom prst="ellipse">
              <a:avLst/>
            </a:prstGeom>
            <a:noFill/>
            <a:ln w="730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53" name="Ορθογώνιο 52"/>
          <p:cNvSpPr/>
          <p:nvPr/>
        </p:nvSpPr>
        <p:spPr>
          <a:xfrm>
            <a:off x="1247016" y="5493105"/>
            <a:ext cx="7427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200" dirty="0">
                <a:solidFill>
                  <a:srgbClr val="000000"/>
                </a:solidFill>
                <a:latin typeface="Calibri"/>
              </a:rPr>
              <a:t>Εικόνα θερμικά </a:t>
            </a:r>
            <a:r>
              <a:rPr lang="el-GR" sz="2200" dirty="0" err="1">
                <a:solidFill>
                  <a:srgbClr val="000000"/>
                </a:solidFill>
                <a:latin typeface="Calibri"/>
              </a:rPr>
              <a:t>σκληρυμένου</a:t>
            </a:r>
            <a:r>
              <a:rPr lang="el-GR" sz="2200" dirty="0">
                <a:solidFill>
                  <a:srgbClr val="000000"/>
                </a:solidFill>
                <a:latin typeface="Calibri"/>
              </a:rPr>
              <a:t> φακού μέσα από </a:t>
            </a:r>
            <a:r>
              <a:rPr lang="el-GR" sz="2200" dirty="0" err="1">
                <a:solidFill>
                  <a:srgbClr val="000000"/>
                </a:solidFill>
                <a:latin typeface="Calibri"/>
              </a:rPr>
              <a:t>πολαροσκόπιο</a:t>
            </a:r>
            <a:r>
              <a:rPr lang="el-GR" sz="2200" dirty="0">
                <a:solidFill>
                  <a:srgbClr val="000000"/>
                </a:solidFill>
                <a:latin typeface="Calibri"/>
              </a:rPr>
              <a:t> (α.- θετικός , β.- αρνητικός φακός) 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333399"/>
                </a:solidFill>
              </a:rPr>
              <a:t>Τύποι Φακών Ασφαλείας Και Η Εξέλιξή Τους </a:t>
            </a:r>
            <a:br>
              <a:rPr lang="el-GR" dirty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</a:t>
            </a:r>
            <a:r>
              <a:rPr lang="en-US" sz="3600" b="0" dirty="0" smtClean="0">
                <a:solidFill>
                  <a:srgbClr val="333399"/>
                </a:solidFill>
              </a:rPr>
              <a:t>4</a:t>
            </a:r>
            <a:r>
              <a:rPr lang="el-GR" sz="3600" b="0" dirty="0" smtClean="0">
                <a:solidFill>
                  <a:srgbClr val="333399"/>
                </a:solidFill>
              </a:rPr>
              <a:t> </a:t>
            </a:r>
            <a:r>
              <a:rPr lang="el-GR" sz="3600" b="0" dirty="0">
                <a:solidFill>
                  <a:srgbClr val="333399"/>
                </a:solidFill>
              </a:rPr>
              <a:t>από </a:t>
            </a:r>
            <a:r>
              <a:rPr lang="en-US" sz="3600" b="0" dirty="0" smtClean="0">
                <a:solidFill>
                  <a:srgbClr val="333399"/>
                </a:solidFill>
              </a:rPr>
              <a:t>6</a:t>
            </a:r>
            <a:r>
              <a:rPr lang="el-GR" sz="3600" b="0" dirty="0" smtClean="0">
                <a:solidFill>
                  <a:srgbClr val="333399"/>
                </a:solidFill>
              </a:rPr>
              <a:t>)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l-GR" sz="2400" dirty="0" smtClean="0"/>
              <a:t>Ειδικοί </a:t>
            </a:r>
            <a:r>
              <a:rPr lang="el-GR" sz="2400" dirty="0"/>
              <a:t>θερμο-σκληρυμένοι φακοί ασφαλείας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Οι ειδικοί </a:t>
            </a:r>
            <a:r>
              <a:rPr lang="el-GR" sz="2400" dirty="0" err="1"/>
              <a:t>θερµο-σκληρυμένοι</a:t>
            </a:r>
            <a:r>
              <a:rPr lang="el-GR" sz="2400" dirty="0"/>
              <a:t> φακοί εξελίχθηκαν από την </a:t>
            </a:r>
            <a:r>
              <a:rPr lang="el-GR" sz="2400" b="1" dirty="0" err="1">
                <a:solidFill>
                  <a:srgbClr val="004A82"/>
                </a:solidFill>
              </a:rPr>
              <a:t>Chance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b="1" dirty="0" err="1">
                <a:solidFill>
                  <a:srgbClr val="004A82"/>
                </a:solidFill>
              </a:rPr>
              <a:t>Pilkington</a:t>
            </a:r>
            <a:r>
              <a:rPr lang="el-GR" sz="2400" b="1" dirty="0">
                <a:solidFill>
                  <a:srgbClr val="004A82"/>
                </a:solidFill>
              </a:rPr>
              <a:t> </a:t>
            </a:r>
            <a:r>
              <a:rPr lang="el-GR" sz="2400" dirty="0"/>
              <a:t>γύρω στο 1970.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Οι φακοί </a:t>
            </a:r>
            <a:r>
              <a:rPr lang="el-GR" sz="2400" b="1" dirty="0">
                <a:solidFill>
                  <a:srgbClr val="820000"/>
                </a:solidFill>
              </a:rPr>
              <a:t>θερμαίνονται</a:t>
            </a:r>
            <a:r>
              <a:rPr lang="el-GR" sz="2400" dirty="0"/>
              <a:t> µε τον ίδιο τρόπο αλλά μετά </a:t>
            </a:r>
            <a:r>
              <a:rPr lang="el-GR" sz="2400" b="1" dirty="0">
                <a:solidFill>
                  <a:srgbClr val="004A82"/>
                </a:solidFill>
              </a:rPr>
              <a:t>ψύχονται </a:t>
            </a:r>
            <a:r>
              <a:rPr lang="el-GR" sz="2400" dirty="0"/>
              <a:t>µε </a:t>
            </a:r>
            <a:r>
              <a:rPr lang="el-GR" sz="2400" dirty="0" err="1"/>
              <a:t>εµβάπτιση</a:t>
            </a:r>
            <a:r>
              <a:rPr lang="el-GR" sz="2400" dirty="0"/>
              <a:t> σε λάδι.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 Αυτοί οι φακοί είναι </a:t>
            </a:r>
            <a:r>
              <a:rPr lang="el-GR" sz="2400" b="1" dirty="0">
                <a:solidFill>
                  <a:srgbClr val="820000"/>
                </a:solidFill>
              </a:rPr>
              <a:t>λεπτότεροι</a:t>
            </a:r>
            <a:r>
              <a:rPr lang="el-GR" sz="2400" dirty="0"/>
              <a:t> και μπορούν να αναγνωριστούν παρατηρώντας τους σ’ ένα </a:t>
            </a:r>
            <a:r>
              <a:rPr lang="el-GR" sz="2400" dirty="0" err="1"/>
              <a:t>πολαροσκόπιο</a:t>
            </a:r>
            <a:r>
              <a:rPr lang="el-GR" sz="2400" dirty="0"/>
              <a:t>, όπου εμφανίζουν σχέδιο «σαν </a:t>
            </a:r>
            <a:r>
              <a:rPr lang="el-GR" sz="2400" dirty="0" err="1"/>
              <a:t>σπείρωµα</a:t>
            </a:r>
            <a:r>
              <a:rPr lang="el-GR" sz="2400" dirty="0"/>
              <a:t>».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333399"/>
                </a:solidFill>
              </a:rPr>
              <a:t>Τύποι Φακών Ασφαλείας Και Η Εξέλιξή Τους </a:t>
            </a:r>
            <a:br>
              <a:rPr lang="el-GR" dirty="0">
                <a:solidFill>
                  <a:srgbClr val="333399"/>
                </a:solidFill>
              </a:rPr>
            </a:br>
            <a:r>
              <a:rPr lang="el-GR" sz="3600" b="0" dirty="0" smtClean="0">
                <a:solidFill>
                  <a:srgbClr val="333399"/>
                </a:solidFill>
              </a:rPr>
              <a:t>(</a:t>
            </a:r>
            <a:r>
              <a:rPr lang="en-US" sz="3600" b="0" dirty="0" smtClean="0">
                <a:solidFill>
                  <a:srgbClr val="333399"/>
                </a:solidFill>
              </a:rPr>
              <a:t>5</a:t>
            </a:r>
            <a:r>
              <a:rPr lang="el-GR" sz="3600" b="0" dirty="0" smtClean="0">
                <a:solidFill>
                  <a:srgbClr val="333399"/>
                </a:solidFill>
              </a:rPr>
              <a:t> από </a:t>
            </a:r>
            <a:r>
              <a:rPr lang="en-US" sz="3600" b="0" dirty="0" smtClean="0">
                <a:solidFill>
                  <a:srgbClr val="333399"/>
                </a:solidFill>
              </a:rPr>
              <a:t>6</a:t>
            </a:r>
            <a:r>
              <a:rPr lang="el-GR" sz="3600" b="0" dirty="0" smtClean="0">
                <a:solidFill>
                  <a:srgbClr val="333399"/>
                </a:solidFill>
              </a:rPr>
              <a:t>)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l-GR" sz="2400" dirty="0" smtClean="0"/>
              <a:t>Χημικά </a:t>
            </a:r>
            <a:r>
              <a:rPr lang="el-GR" sz="2400" dirty="0" err="1" smtClean="0"/>
              <a:t>σκληρυμένοι</a:t>
            </a:r>
            <a:r>
              <a:rPr lang="el-GR" sz="2400" dirty="0" smtClean="0"/>
              <a:t> φακοί ασφαλείας.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Με την μέθοδο χημικής σκλήρυνσης, μεγάλες ποσότητες κομμένων φακών, προθερμαίνονται και μετά βυθίζονται σε ένα λουτρό </a:t>
            </a:r>
            <a:r>
              <a:rPr lang="el-GR" sz="2400" dirty="0" err="1" smtClean="0"/>
              <a:t>τήγματος</a:t>
            </a:r>
            <a:r>
              <a:rPr lang="el-GR" sz="2400" dirty="0" smtClean="0"/>
              <a:t> νιτρικού καλίου, σε θερμοκρασία 440ο C .</a:t>
            </a:r>
          </a:p>
          <a:p>
            <a:endParaRPr lang="el-GR" dirty="0"/>
          </a:p>
        </p:txBody>
      </p:sp>
      <p:grpSp>
        <p:nvGrpSpPr>
          <p:cNvPr id="216" name="Ομάδα 215" title="Σχηματική αναπαράσταση ανταλλαγής ιόντων κατά την διάρκεια χημικής σκλήρυνσης "/>
          <p:cNvGrpSpPr/>
          <p:nvPr/>
        </p:nvGrpSpPr>
        <p:grpSpPr>
          <a:xfrm>
            <a:off x="2046234" y="3103058"/>
            <a:ext cx="4836567" cy="3133374"/>
            <a:chOff x="1967681" y="3356992"/>
            <a:chExt cx="4836567" cy="3133374"/>
          </a:xfrm>
        </p:grpSpPr>
        <p:sp>
          <p:nvSpPr>
            <p:cNvPr id="7" name="Ορθογώνιο 6"/>
            <p:cNvSpPr/>
            <p:nvPr/>
          </p:nvSpPr>
          <p:spPr>
            <a:xfrm>
              <a:off x="2051720" y="5217393"/>
              <a:ext cx="2016224" cy="11913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1" name="Ορθογώνιο 130"/>
            <p:cNvSpPr/>
            <p:nvPr/>
          </p:nvSpPr>
          <p:spPr>
            <a:xfrm>
              <a:off x="4572000" y="5238990"/>
              <a:ext cx="2160240" cy="11697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80" name="Ελεύθερη σχεδίαση 179"/>
            <p:cNvSpPr/>
            <p:nvPr/>
          </p:nvSpPr>
          <p:spPr>
            <a:xfrm>
              <a:off x="5683105" y="5196446"/>
              <a:ext cx="830535" cy="1105256"/>
            </a:xfrm>
            <a:custGeom>
              <a:avLst/>
              <a:gdLst>
                <a:gd name="connsiteX0" fmla="*/ 166550 w 830535"/>
                <a:gd name="connsiteY0" fmla="*/ 102064 h 1105256"/>
                <a:gd name="connsiteX1" fmla="*/ 179076 w 830535"/>
                <a:gd name="connsiteY1" fmla="*/ 252376 h 1105256"/>
                <a:gd name="connsiteX2" fmla="*/ 154024 w 830535"/>
                <a:gd name="connsiteY2" fmla="*/ 427740 h 1105256"/>
                <a:gd name="connsiteX3" fmla="*/ 116446 w 830535"/>
                <a:gd name="connsiteY3" fmla="*/ 515422 h 1105256"/>
                <a:gd name="connsiteX4" fmla="*/ 53816 w 830535"/>
                <a:gd name="connsiteY4" fmla="*/ 628157 h 1105256"/>
                <a:gd name="connsiteX5" fmla="*/ 3711 w 830535"/>
                <a:gd name="connsiteY5" fmla="*/ 678261 h 1105256"/>
                <a:gd name="connsiteX6" fmla="*/ 3711 w 830535"/>
                <a:gd name="connsiteY6" fmla="*/ 765943 h 1105256"/>
                <a:gd name="connsiteX7" fmla="*/ 3711 w 830535"/>
                <a:gd name="connsiteY7" fmla="*/ 866151 h 1105256"/>
                <a:gd name="connsiteX8" fmla="*/ 41290 w 830535"/>
                <a:gd name="connsiteY8" fmla="*/ 966359 h 1105256"/>
                <a:gd name="connsiteX9" fmla="*/ 53816 w 830535"/>
                <a:gd name="connsiteY9" fmla="*/ 1041516 h 1105256"/>
                <a:gd name="connsiteX10" fmla="*/ 166550 w 830535"/>
                <a:gd name="connsiteY10" fmla="*/ 1054042 h 1105256"/>
                <a:gd name="connsiteX11" fmla="*/ 279284 w 830535"/>
                <a:gd name="connsiteY11" fmla="*/ 1041516 h 1105256"/>
                <a:gd name="connsiteX12" fmla="*/ 341914 w 830535"/>
                <a:gd name="connsiteY12" fmla="*/ 1003938 h 1105256"/>
                <a:gd name="connsiteX13" fmla="*/ 442122 w 830535"/>
                <a:gd name="connsiteY13" fmla="*/ 1054042 h 1105256"/>
                <a:gd name="connsiteX14" fmla="*/ 517279 w 830535"/>
                <a:gd name="connsiteY14" fmla="*/ 1091620 h 1105256"/>
                <a:gd name="connsiteX15" fmla="*/ 579909 w 830535"/>
                <a:gd name="connsiteY15" fmla="*/ 1104146 h 1105256"/>
                <a:gd name="connsiteX16" fmla="*/ 655065 w 830535"/>
                <a:gd name="connsiteY16" fmla="*/ 1066568 h 1105256"/>
                <a:gd name="connsiteX17" fmla="*/ 717695 w 830535"/>
                <a:gd name="connsiteY17" fmla="*/ 1041516 h 1105256"/>
                <a:gd name="connsiteX18" fmla="*/ 767799 w 830535"/>
                <a:gd name="connsiteY18" fmla="*/ 1016464 h 1105256"/>
                <a:gd name="connsiteX19" fmla="*/ 792851 w 830535"/>
                <a:gd name="connsiteY19" fmla="*/ 941307 h 1105256"/>
                <a:gd name="connsiteX20" fmla="*/ 830429 w 830535"/>
                <a:gd name="connsiteY20" fmla="*/ 841099 h 1105256"/>
                <a:gd name="connsiteX21" fmla="*/ 780325 w 830535"/>
                <a:gd name="connsiteY21" fmla="*/ 740891 h 1105256"/>
                <a:gd name="connsiteX22" fmla="*/ 755273 w 830535"/>
                <a:gd name="connsiteY22" fmla="*/ 665735 h 1105256"/>
                <a:gd name="connsiteX23" fmla="*/ 792851 w 830535"/>
                <a:gd name="connsiteY23" fmla="*/ 527949 h 1105256"/>
                <a:gd name="connsiteX24" fmla="*/ 792851 w 830535"/>
                <a:gd name="connsiteY24" fmla="*/ 427740 h 1105256"/>
                <a:gd name="connsiteX25" fmla="*/ 767799 w 830535"/>
                <a:gd name="connsiteY25" fmla="*/ 289954 h 1105256"/>
                <a:gd name="connsiteX26" fmla="*/ 717695 w 830535"/>
                <a:gd name="connsiteY26" fmla="*/ 214798 h 1105256"/>
                <a:gd name="connsiteX27" fmla="*/ 642539 w 830535"/>
                <a:gd name="connsiteY27" fmla="*/ 177220 h 1105256"/>
                <a:gd name="connsiteX28" fmla="*/ 604961 w 830535"/>
                <a:gd name="connsiteY28" fmla="*/ 114590 h 1105256"/>
                <a:gd name="connsiteX29" fmla="*/ 579909 w 830535"/>
                <a:gd name="connsiteY29" fmla="*/ 64486 h 1105256"/>
                <a:gd name="connsiteX30" fmla="*/ 542331 w 830535"/>
                <a:gd name="connsiteY30" fmla="*/ 26907 h 1105256"/>
                <a:gd name="connsiteX31" fmla="*/ 529805 w 830535"/>
                <a:gd name="connsiteY31" fmla="*/ 1855 h 1105256"/>
                <a:gd name="connsiteX32" fmla="*/ 379492 w 830535"/>
                <a:gd name="connsiteY32" fmla="*/ 1855 h 1105256"/>
                <a:gd name="connsiteX33" fmla="*/ 279284 w 830535"/>
                <a:gd name="connsiteY33" fmla="*/ 1855 h 1105256"/>
                <a:gd name="connsiteX34" fmla="*/ 166550 w 830535"/>
                <a:gd name="connsiteY34" fmla="*/ 1855 h 1105256"/>
                <a:gd name="connsiteX35" fmla="*/ 141498 w 830535"/>
                <a:gd name="connsiteY35" fmla="*/ 26907 h 1105256"/>
                <a:gd name="connsiteX36" fmla="*/ 166550 w 830535"/>
                <a:gd name="connsiteY36" fmla="*/ 102064 h 110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30535" h="1105256">
                  <a:moveTo>
                    <a:pt x="166550" y="102064"/>
                  </a:moveTo>
                  <a:cubicBezTo>
                    <a:pt x="172813" y="139642"/>
                    <a:pt x="181164" y="198097"/>
                    <a:pt x="179076" y="252376"/>
                  </a:cubicBezTo>
                  <a:cubicBezTo>
                    <a:pt x="176988" y="306655"/>
                    <a:pt x="164462" y="383899"/>
                    <a:pt x="154024" y="427740"/>
                  </a:cubicBezTo>
                  <a:cubicBezTo>
                    <a:pt x="143586" y="471581"/>
                    <a:pt x="133147" y="482019"/>
                    <a:pt x="116446" y="515422"/>
                  </a:cubicBezTo>
                  <a:cubicBezTo>
                    <a:pt x="99745" y="548825"/>
                    <a:pt x="72605" y="601017"/>
                    <a:pt x="53816" y="628157"/>
                  </a:cubicBezTo>
                  <a:cubicBezTo>
                    <a:pt x="35027" y="655297"/>
                    <a:pt x="12062" y="655297"/>
                    <a:pt x="3711" y="678261"/>
                  </a:cubicBezTo>
                  <a:cubicBezTo>
                    <a:pt x="-4640" y="701225"/>
                    <a:pt x="3711" y="765943"/>
                    <a:pt x="3711" y="765943"/>
                  </a:cubicBezTo>
                  <a:cubicBezTo>
                    <a:pt x="3711" y="797258"/>
                    <a:pt x="-2552" y="832748"/>
                    <a:pt x="3711" y="866151"/>
                  </a:cubicBezTo>
                  <a:cubicBezTo>
                    <a:pt x="9974" y="899554"/>
                    <a:pt x="32939" y="937132"/>
                    <a:pt x="41290" y="966359"/>
                  </a:cubicBezTo>
                  <a:cubicBezTo>
                    <a:pt x="49641" y="995587"/>
                    <a:pt x="32939" y="1026902"/>
                    <a:pt x="53816" y="1041516"/>
                  </a:cubicBezTo>
                  <a:cubicBezTo>
                    <a:pt x="74693" y="1056130"/>
                    <a:pt x="128972" y="1054042"/>
                    <a:pt x="166550" y="1054042"/>
                  </a:cubicBezTo>
                  <a:cubicBezTo>
                    <a:pt x="204128" y="1054042"/>
                    <a:pt x="250057" y="1049867"/>
                    <a:pt x="279284" y="1041516"/>
                  </a:cubicBezTo>
                  <a:cubicBezTo>
                    <a:pt x="308511" y="1033165"/>
                    <a:pt x="314774" y="1001850"/>
                    <a:pt x="341914" y="1003938"/>
                  </a:cubicBezTo>
                  <a:cubicBezTo>
                    <a:pt x="369054" y="1006026"/>
                    <a:pt x="442122" y="1054042"/>
                    <a:pt x="442122" y="1054042"/>
                  </a:cubicBezTo>
                  <a:cubicBezTo>
                    <a:pt x="471350" y="1068656"/>
                    <a:pt x="494314" y="1083269"/>
                    <a:pt x="517279" y="1091620"/>
                  </a:cubicBezTo>
                  <a:cubicBezTo>
                    <a:pt x="540244" y="1099971"/>
                    <a:pt x="556945" y="1108321"/>
                    <a:pt x="579909" y="1104146"/>
                  </a:cubicBezTo>
                  <a:cubicBezTo>
                    <a:pt x="602873" y="1099971"/>
                    <a:pt x="632101" y="1077006"/>
                    <a:pt x="655065" y="1066568"/>
                  </a:cubicBezTo>
                  <a:cubicBezTo>
                    <a:pt x="678029" y="1056130"/>
                    <a:pt x="698906" y="1049867"/>
                    <a:pt x="717695" y="1041516"/>
                  </a:cubicBezTo>
                  <a:cubicBezTo>
                    <a:pt x="736484" y="1033165"/>
                    <a:pt x="755273" y="1033165"/>
                    <a:pt x="767799" y="1016464"/>
                  </a:cubicBezTo>
                  <a:cubicBezTo>
                    <a:pt x="780325" y="999763"/>
                    <a:pt x="782413" y="970534"/>
                    <a:pt x="792851" y="941307"/>
                  </a:cubicBezTo>
                  <a:cubicBezTo>
                    <a:pt x="803289" y="912080"/>
                    <a:pt x="832517" y="874502"/>
                    <a:pt x="830429" y="841099"/>
                  </a:cubicBezTo>
                  <a:cubicBezTo>
                    <a:pt x="828341" y="807696"/>
                    <a:pt x="792851" y="770118"/>
                    <a:pt x="780325" y="740891"/>
                  </a:cubicBezTo>
                  <a:cubicBezTo>
                    <a:pt x="767799" y="711664"/>
                    <a:pt x="753185" y="701225"/>
                    <a:pt x="755273" y="665735"/>
                  </a:cubicBezTo>
                  <a:cubicBezTo>
                    <a:pt x="757361" y="630245"/>
                    <a:pt x="786588" y="567615"/>
                    <a:pt x="792851" y="527949"/>
                  </a:cubicBezTo>
                  <a:cubicBezTo>
                    <a:pt x="799114" y="488283"/>
                    <a:pt x="797026" y="467406"/>
                    <a:pt x="792851" y="427740"/>
                  </a:cubicBezTo>
                  <a:cubicBezTo>
                    <a:pt x="788676" y="388074"/>
                    <a:pt x="780325" y="325444"/>
                    <a:pt x="767799" y="289954"/>
                  </a:cubicBezTo>
                  <a:cubicBezTo>
                    <a:pt x="755273" y="254464"/>
                    <a:pt x="738572" y="233587"/>
                    <a:pt x="717695" y="214798"/>
                  </a:cubicBezTo>
                  <a:cubicBezTo>
                    <a:pt x="696818" y="196009"/>
                    <a:pt x="661328" y="193921"/>
                    <a:pt x="642539" y="177220"/>
                  </a:cubicBezTo>
                  <a:cubicBezTo>
                    <a:pt x="623750" y="160519"/>
                    <a:pt x="615399" y="133379"/>
                    <a:pt x="604961" y="114590"/>
                  </a:cubicBezTo>
                  <a:cubicBezTo>
                    <a:pt x="594523" y="95801"/>
                    <a:pt x="590347" y="79100"/>
                    <a:pt x="579909" y="64486"/>
                  </a:cubicBezTo>
                  <a:cubicBezTo>
                    <a:pt x="569471" y="49872"/>
                    <a:pt x="550682" y="37345"/>
                    <a:pt x="542331" y="26907"/>
                  </a:cubicBezTo>
                  <a:cubicBezTo>
                    <a:pt x="533980" y="16469"/>
                    <a:pt x="556945" y="6030"/>
                    <a:pt x="529805" y="1855"/>
                  </a:cubicBezTo>
                  <a:cubicBezTo>
                    <a:pt x="502665" y="-2320"/>
                    <a:pt x="379492" y="1855"/>
                    <a:pt x="379492" y="1855"/>
                  </a:cubicBezTo>
                  <a:lnTo>
                    <a:pt x="279284" y="1855"/>
                  </a:lnTo>
                  <a:cubicBezTo>
                    <a:pt x="243794" y="1855"/>
                    <a:pt x="189514" y="-2320"/>
                    <a:pt x="166550" y="1855"/>
                  </a:cubicBezTo>
                  <a:cubicBezTo>
                    <a:pt x="143586" y="6030"/>
                    <a:pt x="139410" y="12293"/>
                    <a:pt x="141498" y="26907"/>
                  </a:cubicBezTo>
                  <a:cubicBezTo>
                    <a:pt x="143586" y="41521"/>
                    <a:pt x="160287" y="64486"/>
                    <a:pt x="166550" y="10206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79" name="Ελεύθερη σχεδίαση 178"/>
            <p:cNvSpPr/>
            <p:nvPr/>
          </p:nvSpPr>
          <p:spPr>
            <a:xfrm>
              <a:off x="4634085" y="5206302"/>
              <a:ext cx="1015218" cy="844232"/>
            </a:xfrm>
            <a:custGeom>
              <a:avLst/>
              <a:gdLst>
                <a:gd name="connsiteX0" fmla="*/ 376326 w 1015218"/>
                <a:gd name="connsiteY0" fmla="*/ 4525 h 844232"/>
                <a:gd name="connsiteX1" fmla="*/ 276118 w 1015218"/>
                <a:gd name="connsiteY1" fmla="*/ 142312 h 844232"/>
                <a:gd name="connsiteX2" fmla="*/ 313696 w 1015218"/>
                <a:gd name="connsiteY2" fmla="*/ 217468 h 844232"/>
                <a:gd name="connsiteX3" fmla="*/ 175910 w 1015218"/>
                <a:gd name="connsiteY3" fmla="*/ 355254 h 844232"/>
                <a:gd name="connsiteX4" fmla="*/ 125805 w 1015218"/>
                <a:gd name="connsiteY4" fmla="*/ 417884 h 844232"/>
                <a:gd name="connsiteX5" fmla="*/ 63175 w 1015218"/>
                <a:gd name="connsiteY5" fmla="*/ 518093 h 844232"/>
                <a:gd name="connsiteX6" fmla="*/ 50649 w 1015218"/>
                <a:gd name="connsiteY6" fmla="*/ 630827 h 844232"/>
                <a:gd name="connsiteX7" fmla="*/ 25597 w 1015218"/>
                <a:gd name="connsiteY7" fmla="*/ 743561 h 844232"/>
                <a:gd name="connsiteX8" fmla="*/ 545 w 1015218"/>
                <a:gd name="connsiteY8" fmla="*/ 831243 h 844232"/>
                <a:gd name="connsiteX9" fmla="*/ 50649 w 1015218"/>
                <a:gd name="connsiteY9" fmla="*/ 843769 h 844232"/>
                <a:gd name="connsiteX10" fmla="*/ 113279 w 1015218"/>
                <a:gd name="connsiteY10" fmla="*/ 831243 h 844232"/>
                <a:gd name="connsiteX11" fmla="*/ 163383 w 1015218"/>
                <a:gd name="connsiteY11" fmla="*/ 793665 h 844232"/>
                <a:gd name="connsiteX12" fmla="*/ 213488 w 1015218"/>
                <a:gd name="connsiteY12" fmla="*/ 693457 h 844232"/>
                <a:gd name="connsiteX13" fmla="*/ 464008 w 1015218"/>
                <a:gd name="connsiteY13" fmla="*/ 618301 h 844232"/>
                <a:gd name="connsiteX14" fmla="*/ 614320 w 1015218"/>
                <a:gd name="connsiteY14" fmla="*/ 630827 h 844232"/>
                <a:gd name="connsiteX15" fmla="*/ 664425 w 1015218"/>
                <a:gd name="connsiteY15" fmla="*/ 593249 h 844232"/>
                <a:gd name="connsiteX16" fmla="*/ 676951 w 1015218"/>
                <a:gd name="connsiteY16" fmla="*/ 518093 h 844232"/>
                <a:gd name="connsiteX17" fmla="*/ 752107 w 1015218"/>
                <a:gd name="connsiteY17" fmla="*/ 480514 h 844232"/>
                <a:gd name="connsiteX18" fmla="*/ 802211 w 1015218"/>
                <a:gd name="connsiteY18" fmla="*/ 417884 h 844232"/>
                <a:gd name="connsiteX19" fmla="*/ 802211 w 1015218"/>
                <a:gd name="connsiteY19" fmla="*/ 367780 h 844232"/>
                <a:gd name="connsiteX20" fmla="*/ 877367 w 1015218"/>
                <a:gd name="connsiteY20" fmla="*/ 305150 h 844232"/>
                <a:gd name="connsiteX21" fmla="*/ 927471 w 1015218"/>
                <a:gd name="connsiteY21" fmla="*/ 267572 h 844232"/>
                <a:gd name="connsiteX22" fmla="*/ 1015153 w 1015218"/>
                <a:gd name="connsiteY22" fmla="*/ 204942 h 844232"/>
                <a:gd name="connsiteX23" fmla="*/ 939997 w 1015218"/>
                <a:gd name="connsiteY23" fmla="*/ 92208 h 844232"/>
                <a:gd name="connsiteX24" fmla="*/ 839789 w 1015218"/>
                <a:gd name="connsiteY24" fmla="*/ 54630 h 844232"/>
                <a:gd name="connsiteX25" fmla="*/ 752107 w 1015218"/>
                <a:gd name="connsiteY25" fmla="*/ 4525 h 844232"/>
                <a:gd name="connsiteX26" fmla="*/ 501586 w 1015218"/>
                <a:gd name="connsiteY26" fmla="*/ 29577 h 844232"/>
                <a:gd name="connsiteX27" fmla="*/ 376326 w 1015218"/>
                <a:gd name="connsiteY27" fmla="*/ 4525 h 84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15218" h="844232">
                  <a:moveTo>
                    <a:pt x="376326" y="4525"/>
                  </a:moveTo>
                  <a:cubicBezTo>
                    <a:pt x="338748" y="23314"/>
                    <a:pt x="286556" y="106822"/>
                    <a:pt x="276118" y="142312"/>
                  </a:cubicBezTo>
                  <a:cubicBezTo>
                    <a:pt x="265680" y="177802"/>
                    <a:pt x="330397" y="181978"/>
                    <a:pt x="313696" y="217468"/>
                  </a:cubicBezTo>
                  <a:cubicBezTo>
                    <a:pt x="296995" y="252958"/>
                    <a:pt x="207225" y="321851"/>
                    <a:pt x="175910" y="355254"/>
                  </a:cubicBezTo>
                  <a:cubicBezTo>
                    <a:pt x="144595" y="388657"/>
                    <a:pt x="144594" y="390744"/>
                    <a:pt x="125805" y="417884"/>
                  </a:cubicBezTo>
                  <a:cubicBezTo>
                    <a:pt x="107016" y="445024"/>
                    <a:pt x="75701" y="482603"/>
                    <a:pt x="63175" y="518093"/>
                  </a:cubicBezTo>
                  <a:cubicBezTo>
                    <a:pt x="50649" y="553583"/>
                    <a:pt x="56912" y="593249"/>
                    <a:pt x="50649" y="630827"/>
                  </a:cubicBezTo>
                  <a:cubicBezTo>
                    <a:pt x="44386" y="668405"/>
                    <a:pt x="33948" y="710158"/>
                    <a:pt x="25597" y="743561"/>
                  </a:cubicBezTo>
                  <a:cubicBezTo>
                    <a:pt x="17246" y="776964"/>
                    <a:pt x="-3630" y="814542"/>
                    <a:pt x="545" y="831243"/>
                  </a:cubicBezTo>
                  <a:cubicBezTo>
                    <a:pt x="4720" y="847944"/>
                    <a:pt x="31860" y="843769"/>
                    <a:pt x="50649" y="843769"/>
                  </a:cubicBezTo>
                  <a:cubicBezTo>
                    <a:pt x="69438" y="843769"/>
                    <a:pt x="94490" y="839594"/>
                    <a:pt x="113279" y="831243"/>
                  </a:cubicBezTo>
                  <a:cubicBezTo>
                    <a:pt x="132068" y="822892"/>
                    <a:pt x="146681" y="816629"/>
                    <a:pt x="163383" y="793665"/>
                  </a:cubicBezTo>
                  <a:cubicBezTo>
                    <a:pt x="180084" y="770701"/>
                    <a:pt x="163384" y="722684"/>
                    <a:pt x="213488" y="693457"/>
                  </a:cubicBezTo>
                  <a:cubicBezTo>
                    <a:pt x="263592" y="664230"/>
                    <a:pt x="397203" y="628739"/>
                    <a:pt x="464008" y="618301"/>
                  </a:cubicBezTo>
                  <a:cubicBezTo>
                    <a:pt x="530813" y="607863"/>
                    <a:pt x="580917" y="635002"/>
                    <a:pt x="614320" y="630827"/>
                  </a:cubicBezTo>
                  <a:cubicBezTo>
                    <a:pt x="647723" y="626652"/>
                    <a:pt x="653986" y="612038"/>
                    <a:pt x="664425" y="593249"/>
                  </a:cubicBezTo>
                  <a:cubicBezTo>
                    <a:pt x="674864" y="574460"/>
                    <a:pt x="662337" y="536882"/>
                    <a:pt x="676951" y="518093"/>
                  </a:cubicBezTo>
                  <a:cubicBezTo>
                    <a:pt x="691565" y="499304"/>
                    <a:pt x="731230" y="497215"/>
                    <a:pt x="752107" y="480514"/>
                  </a:cubicBezTo>
                  <a:cubicBezTo>
                    <a:pt x="772984" y="463813"/>
                    <a:pt x="793860" y="436673"/>
                    <a:pt x="802211" y="417884"/>
                  </a:cubicBezTo>
                  <a:cubicBezTo>
                    <a:pt x="810562" y="399095"/>
                    <a:pt x="789685" y="386569"/>
                    <a:pt x="802211" y="367780"/>
                  </a:cubicBezTo>
                  <a:cubicBezTo>
                    <a:pt x="814737" y="348991"/>
                    <a:pt x="856490" y="321851"/>
                    <a:pt x="877367" y="305150"/>
                  </a:cubicBezTo>
                  <a:cubicBezTo>
                    <a:pt x="898244" y="288449"/>
                    <a:pt x="904507" y="284273"/>
                    <a:pt x="927471" y="267572"/>
                  </a:cubicBezTo>
                  <a:cubicBezTo>
                    <a:pt x="950435" y="250871"/>
                    <a:pt x="1013065" y="234169"/>
                    <a:pt x="1015153" y="204942"/>
                  </a:cubicBezTo>
                  <a:cubicBezTo>
                    <a:pt x="1017241" y="175715"/>
                    <a:pt x="969224" y="117260"/>
                    <a:pt x="939997" y="92208"/>
                  </a:cubicBezTo>
                  <a:cubicBezTo>
                    <a:pt x="910770" y="67156"/>
                    <a:pt x="871104" y="69244"/>
                    <a:pt x="839789" y="54630"/>
                  </a:cubicBezTo>
                  <a:cubicBezTo>
                    <a:pt x="808474" y="40016"/>
                    <a:pt x="808474" y="8700"/>
                    <a:pt x="752107" y="4525"/>
                  </a:cubicBezTo>
                  <a:cubicBezTo>
                    <a:pt x="695740" y="350"/>
                    <a:pt x="560041" y="27489"/>
                    <a:pt x="501586" y="29577"/>
                  </a:cubicBezTo>
                  <a:cubicBezTo>
                    <a:pt x="443131" y="31665"/>
                    <a:pt x="413904" y="-14264"/>
                    <a:pt x="376326" y="452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5" name="Ελεύθερη σχεδίαση 94"/>
            <p:cNvSpPr/>
            <p:nvPr/>
          </p:nvSpPr>
          <p:spPr>
            <a:xfrm>
              <a:off x="2803076" y="5205235"/>
              <a:ext cx="917558" cy="882466"/>
            </a:xfrm>
            <a:custGeom>
              <a:avLst/>
              <a:gdLst>
                <a:gd name="connsiteX0" fmla="*/ 77910 w 917558"/>
                <a:gd name="connsiteY0" fmla="*/ 18118 h 882466"/>
                <a:gd name="connsiteX1" fmla="*/ 90436 w 917558"/>
                <a:gd name="connsiteY1" fmla="*/ 155905 h 882466"/>
                <a:gd name="connsiteX2" fmla="*/ 102962 w 917558"/>
                <a:gd name="connsiteY2" fmla="*/ 243587 h 882466"/>
                <a:gd name="connsiteX3" fmla="*/ 52858 w 917558"/>
                <a:gd name="connsiteY3" fmla="*/ 406425 h 882466"/>
                <a:gd name="connsiteX4" fmla="*/ 15280 w 917558"/>
                <a:gd name="connsiteY4" fmla="*/ 506633 h 882466"/>
                <a:gd name="connsiteX5" fmla="*/ 2754 w 917558"/>
                <a:gd name="connsiteY5" fmla="*/ 631894 h 882466"/>
                <a:gd name="connsiteX6" fmla="*/ 65384 w 917558"/>
                <a:gd name="connsiteY6" fmla="*/ 707050 h 882466"/>
                <a:gd name="connsiteX7" fmla="*/ 77910 w 917558"/>
                <a:gd name="connsiteY7" fmla="*/ 782206 h 882466"/>
                <a:gd name="connsiteX8" fmla="*/ 27806 w 917558"/>
                <a:gd name="connsiteY8" fmla="*/ 882414 h 882466"/>
                <a:gd name="connsiteX9" fmla="*/ 128014 w 917558"/>
                <a:gd name="connsiteY9" fmla="*/ 794732 h 882466"/>
                <a:gd name="connsiteX10" fmla="*/ 215697 w 917558"/>
                <a:gd name="connsiteY10" fmla="*/ 707050 h 882466"/>
                <a:gd name="connsiteX11" fmla="*/ 278327 w 917558"/>
                <a:gd name="connsiteY11" fmla="*/ 619368 h 882466"/>
                <a:gd name="connsiteX12" fmla="*/ 278327 w 917558"/>
                <a:gd name="connsiteY12" fmla="*/ 531686 h 882466"/>
                <a:gd name="connsiteX13" fmla="*/ 453691 w 917558"/>
                <a:gd name="connsiteY13" fmla="*/ 556738 h 882466"/>
                <a:gd name="connsiteX14" fmla="*/ 616529 w 917558"/>
                <a:gd name="connsiteY14" fmla="*/ 544212 h 882466"/>
                <a:gd name="connsiteX15" fmla="*/ 741790 w 917558"/>
                <a:gd name="connsiteY15" fmla="*/ 556738 h 882466"/>
                <a:gd name="connsiteX16" fmla="*/ 892102 w 917558"/>
                <a:gd name="connsiteY16" fmla="*/ 519160 h 882466"/>
                <a:gd name="connsiteX17" fmla="*/ 917154 w 917558"/>
                <a:gd name="connsiteY17" fmla="*/ 368847 h 882466"/>
                <a:gd name="connsiteX18" fmla="*/ 904628 w 917558"/>
                <a:gd name="connsiteY18" fmla="*/ 218535 h 882466"/>
                <a:gd name="connsiteX19" fmla="*/ 867050 w 917558"/>
                <a:gd name="connsiteY19" fmla="*/ 80749 h 882466"/>
                <a:gd name="connsiteX20" fmla="*/ 829472 w 917558"/>
                <a:gd name="connsiteY20" fmla="*/ 5592 h 882466"/>
                <a:gd name="connsiteX21" fmla="*/ 666634 w 917558"/>
                <a:gd name="connsiteY21" fmla="*/ 18118 h 882466"/>
                <a:gd name="connsiteX22" fmla="*/ 616529 w 917558"/>
                <a:gd name="connsiteY22" fmla="*/ 118327 h 882466"/>
                <a:gd name="connsiteX23" fmla="*/ 566425 w 917558"/>
                <a:gd name="connsiteY23" fmla="*/ 155905 h 882466"/>
                <a:gd name="connsiteX24" fmla="*/ 491269 w 917558"/>
                <a:gd name="connsiteY24" fmla="*/ 218535 h 882466"/>
                <a:gd name="connsiteX25" fmla="*/ 416113 w 917558"/>
                <a:gd name="connsiteY25" fmla="*/ 331269 h 882466"/>
                <a:gd name="connsiteX26" fmla="*/ 378535 w 917558"/>
                <a:gd name="connsiteY26" fmla="*/ 406425 h 882466"/>
                <a:gd name="connsiteX27" fmla="*/ 303379 w 917558"/>
                <a:gd name="connsiteY27" fmla="*/ 418951 h 882466"/>
                <a:gd name="connsiteX28" fmla="*/ 253275 w 917558"/>
                <a:gd name="connsiteY28" fmla="*/ 368847 h 882466"/>
                <a:gd name="connsiteX29" fmla="*/ 253275 w 917558"/>
                <a:gd name="connsiteY29" fmla="*/ 293691 h 882466"/>
                <a:gd name="connsiteX30" fmla="*/ 265801 w 917558"/>
                <a:gd name="connsiteY30" fmla="*/ 243587 h 882466"/>
                <a:gd name="connsiteX31" fmla="*/ 265801 w 917558"/>
                <a:gd name="connsiteY31" fmla="*/ 206009 h 882466"/>
                <a:gd name="connsiteX32" fmla="*/ 265801 w 917558"/>
                <a:gd name="connsiteY32" fmla="*/ 168431 h 882466"/>
                <a:gd name="connsiteX33" fmla="*/ 203171 w 917558"/>
                <a:gd name="connsiteY33" fmla="*/ 18118 h 882466"/>
                <a:gd name="connsiteX34" fmla="*/ 203171 w 917558"/>
                <a:gd name="connsiteY34" fmla="*/ 18118 h 882466"/>
                <a:gd name="connsiteX35" fmla="*/ 77910 w 917558"/>
                <a:gd name="connsiteY35" fmla="*/ 18118 h 882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17558" h="882466">
                  <a:moveTo>
                    <a:pt x="77910" y="18118"/>
                  </a:moveTo>
                  <a:cubicBezTo>
                    <a:pt x="82085" y="68222"/>
                    <a:pt x="86261" y="118327"/>
                    <a:pt x="90436" y="155905"/>
                  </a:cubicBezTo>
                  <a:cubicBezTo>
                    <a:pt x="94611" y="193483"/>
                    <a:pt x="109225" y="201834"/>
                    <a:pt x="102962" y="243587"/>
                  </a:cubicBezTo>
                  <a:cubicBezTo>
                    <a:pt x="96699" y="285340"/>
                    <a:pt x="67472" y="362584"/>
                    <a:pt x="52858" y="406425"/>
                  </a:cubicBezTo>
                  <a:cubicBezTo>
                    <a:pt x="38244" y="450266"/>
                    <a:pt x="23631" y="469055"/>
                    <a:pt x="15280" y="506633"/>
                  </a:cubicBezTo>
                  <a:cubicBezTo>
                    <a:pt x="6929" y="544211"/>
                    <a:pt x="-5597" y="598491"/>
                    <a:pt x="2754" y="631894"/>
                  </a:cubicBezTo>
                  <a:cubicBezTo>
                    <a:pt x="11105" y="665297"/>
                    <a:pt x="52858" y="681998"/>
                    <a:pt x="65384" y="707050"/>
                  </a:cubicBezTo>
                  <a:cubicBezTo>
                    <a:pt x="77910" y="732102"/>
                    <a:pt x="84173" y="752979"/>
                    <a:pt x="77910" y="782206"/>
                  </a:cubicBezTo>
                  <a:cubicBezTo>
                    <a:pt x="71647" y="811433"/>
                    <a:pt x="19455" y="880326"/>
                    <a:pt x="27806" y="882414"/>
                  </a:cubicBezTo>
                  <a:cubicBezTo>
                    <a:pt x="36157" y="884502"/>
                    <a:pt x="96699" y="823959"/>
                    <a:pt x="128014" y="794732"/>
                  </a:cubicBezTo>
                  <a:cubicBezTo>
                    <a:pt x="159329" y="765505"/>
                    <a:pt x="190645" y="736277"/>
                    <a:pt x="215697" y="707050"/>
                  </a:cubicBezTo>
                  <a:cubicBezTo>
                    <a:pt x="240749" y="677823"/>
                    <a:pt x="267889" y="648595"/>
                    <a:pt x="278327" y="619368"/>
                  </a:cubicBezTo>
                  <a:cubicBezTo>
                    <a:pt x="288765" y="590141"/>
                    <a:pt x="249100" y="542124"/>
                    <a:pt x="278327" y="531686"/>
                  </a:cubicBezTo>
                  <a:cubicBezTo>
                    <a:pt x="307554" y="521248"/>
                    <a:pt x="397324" y="554650"/>
                    <a:pt x="453691" y="556738"/>
                  </a:cubicBezTo>
                  <a:cubicBezTo>
                    <a:pt x="510058" y="558826"/>
                    <a:pt x="568513" y="544212"/>
                    <a:pt x="616529" y="544212"/>
                  </a:cubicBezTo>
                  <a:cubicBezTo>
                    <a:pt x="664545" y="544212"/>
                    <a:pt x="695861" y="560913"/>
                    <a:pt x="741790" y="556738"/>
                  </a:cubicBezTo>
                  <a:cubicBezTo>
                    <a:pt x="787719" y="552563"/>
                    <a:pt x="862875" y="550475"/>
                    <a:pt x="892102" y="519160"/>
                  </a:cubicBezTo>
                  <a:cubicBezTo>
                    <a:pt x="921329" y="487845"/>
                    <a:pt x="915066" y="418951"/>
                    <a:pt x="917154" y="368847"/>
                  </a:cubicBezTo>
                  <a:cubicBezTo>
                    <a:pt x="919242" y="318743"/>
                    <a:pt x="912979" y="266551"/>
                    <a:pt x="904628" y="218535"/>
                  </a:cubicBezTo>
                  <a:cubicBezTo>
                    <a:pt x="896277" y="170519"/>
                    <a:pt x="879576" y="116239"/>
                    <a:pt x="867050" y="80749"/>
                  </a:cubicBezTo>
                  <a:cubicBezTo>
                    <a:pt x="854524" y="45259"/>
                    <a:pt x="862875" y="16030"/>
                    <a:pt x="829472" y="5592"/>
                  </a:cubicBezTo>
                  <a:cubicBezTo>
                    <a:pt x="796069" y="-4847"/>
                    <a:pt x="702125" y="-671"/>
                    <a:pt x="666634" y="18118"/>
                  </a:cubicBezTo>
                  <a:cubicBezTo>
                    <a:pt x="631144" y="36907"/>
                    <a:pt x="633230" y="95363"/>
                    <a:pt x="616529" y="118327"/>
                  </a:cubicBezTo>
                  <a:cubicBezTo>
                    <a:pt x="599828" y="141291"/>
                    <a:pt x="587302" y="139204"/>
                    <a:pt x="566425" y="155905"/>
                  </a:cubicBezTo>
                  <a:cubicBezTo>
                    <a:pt x="545548" y="172606"/>
                    <a:pt x="516321" y="189308"/>
                    <a:pt x="491269" y="218535"/>
                  </a:cubicBezTo>
                  <a:cubicBezTo>
                    <a:pt x="466217" y="247762"/>
                    <a:pt x="434902" y="299954"/>
                    <a:pt x="416113" y="331269"/>
                  </a:cubicBezTo>
                  <a:cubicBezTo>
                    <a:pt x="397324" y="362584"/>
                    <a:pt x="397324" y="391811"/>
                    <a:pt x="378535" y="406425"/>
                  </a:cubicBezTo>
                  <a:cubicBezTo>
                    <a:pt x="359746" y="421039"/>
                    <a:pt x="324256" y="425214"/>
                    <a:pt x="303379" y="418951"/>
                  </a:cubicBezTo>
                  <a:cubicBezTo>
                    <a:pt x="282502" y="412688"/>
                    <a:pt x="261626" y="389724"/>
                    <a:pt x="253275" y="368847"/>
                  </a:cubicBezTo>
                  <a:cubicBezTo>
                    <a:pt x="244924" y="347970"/>
                    <a:pt x="251187" y="314568"/>
                    <a:pt x="253275" y="293691"/>
                  </a:cubicBezTo>
                  <a:cubicBezTo>
                    <a:pt x="255363" y="272814"/>
                    <a:pt x="263713" y="258201"/>
                    <a:pt x="265801" y="243587"/>
                  </a:cubicBezTo>
                  <a:cubicBezTo>
                    <a:pt x="267889" y="228973"/>
                    <a:pt x="265801" y="206009"/>
                    <a:pt x="265801" y="206009"/>
                  </a:cubicBezTo>
                  <a:cubicBezTo>
                    <a:pt x="265801" y="193483"/>
                    <a:pt x="276239" y="199746"/>
                    <a:pt x="265801" y="168431"/>
                  </a:cubicBezTo>
                  <a:cubicBezTo>
                    <a:pt x="255363" y="137116"/>
                    <a:pt x="203171" y="18118"/>
                    <a:pt x="203171" y="18118"/>
                  </a:cubicBezTo>
                  <a:lnTo>
                    <a:pt x="203171" y="18118"/>
                  </a:lnTo>
                  <a:lnTo>
                    <a:pt x="77910" y="1811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6" name="Ελεύθερη σχεδίαση 85"/>
            <p:cNvSpPr/>
            <p:nvPr/>
          </p:nvSpPr>
          <p:spPr>
            <a:xfrm>
              <a:off x="2011551" y="5195671"/>
              <a:ext cx="416985" cy="830996"/>
            </a:xfrm>
            <a:custGeom>
              <a:avLst/>
              <a:gdLst>
                <a:gd name="connsiteX0" fmla="*/ 142926 w 416985"/>
                <a:gd name="connsiteY0" fmla="*/ 2630 h 830996"/>
                <a:gd name="connsiteX1" fmla="*/ 142926 w 416985"/>
                <a:gd name="connsiteY1" fmla="*/ 115365 h 830996"/>
                <a:gd name="connsiteX2" fmla="*/ 142926 w 416985"/>
                <a:gd name="connsiteY2" fmla="*/ 203047 h 830996"/>
                <a:gd name="connsiteX3" fmla="*/ 55244 w 416985"/>
                <a:gd name="connsiteY3" fmla="*/ 253151 h 830996"/>
                <a:gd name="connsiteX4" fmla="*/ 30191 w 416985"/>
                <a:gd name="connsiteY4" fmla="*/ 315781 h 830996"/>
                <a:gd name="connsiteX5" fmla="*/ 17665 w 416985"/>
                <a:gd name="connsiteY5" fmla="*/ 415989 h 830996"/>
                <a:gd name="connsiteX6" fmla="*/ 5139 w 416985"/>
                <a:gd name="connsiteY6" fmla="*/ 553776 h 830996"/>
                <a:gd name="connsiteX7" fmla="*/ 5139 w 416985"/>
                <a:gd name="connsiteY7" fmla="*/ 616406 h 830996"/>
                <a:gd name="connsiteX8" fmla="*/ 67770 w 416985"/>
                <a:gd name="connsiteY8" fmla="*/ 679036 h 830996"/>
                <a:gd name="connsiteX9" fmla="*/ 92822 w 416985"/>
                <a:gd name="connsiteY9" fmla="*/ 741666 h 830996"/>
                <a:gd name="connsiteX10" fmla="*/ 92822 w 416985"/>
                <a:gd name="connsiteY10" fmla="*/ 829348 h 830996"/>
                <a:gd name="connsiteX11" fmla="*/ 117874 w 416985"/>
                <a:gd name="connsiteY11" fmla="*/ 791770 h 830996"/>
                <a:gd name="connsiteX12" fmla="*/ 117874 w 416985"/>
                <a:gd name="connsiteY12" fmla="*/ 704088 h 830996"/>
                <a:gd name="connsiteX13" fmla="*/ 155452 w 416985"/>
                <a:gd name="connsiteY13" fmla="*/ 641458 h 830996"/>
                <a:gd name="connsiteX14" fmla="*/ 205556 w 416985"/>
                <a:gd name="connsiteY14" fmla="*/ 616406 h 830996"/>
                <a:gd name="connsiteX15" fmla="*/ 268186 w 416985"/>
                <a:gd name="connsiteY15" fmla="*/ 566302 h 830996"/>
                <a:gd name="connsiteX16" fmla="*/ 268186 w 416985"/>
                <a:gd name="connsiteY16" fmla="*/ 441041 h 830996"/>
                <a:gd name="connsiteX17" fmla="*/ 293238 w 416985"/>
                <a:gd name="connsiteY17" fmla="*/ 303255 h 830996"/>
                <a:gd name="connsiteX18" fmla="*/ 330816 w 416985"/>
                <a:gd name="connsiteY18" fmla="*/ 215573 h 830996"/>
                <a:gd name="connsiteX19" fmla="*/ 368394 w 416985"/>
                <a:gd name="connsiteY19" fmla="*/ 115365 h 830996"/>
                <a:gd name="connsiteX20" fmla="*/ 405972 w 416985"/>
                <a:gd name="connsiteY20" fmla="*/ 40208 h 830996"/>
                <a:gd name="connsiteX21" fmla="*/ 142926 w 416985"/>
                <a:gd name="connsiteY21" fmla="*/ 2630 h 83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985" h="830996">
                  <a:moveTo>
                    <a:pt x="142926" y="2630"/>
                  </a:moveTo>
                  <a:cubicBezTo>
                    <a:pt x="99085" y="15156"/>
                    <a:pt x="142926" y="115365"/>
                    <a:pt x="142926" y="115365"/>
                  </a:cubicBezTo>
                  <a:cubicBezTo>
                    <a:pt x="142926" y="148768"/>
                    <a:pt x="157540" y="180083"/>
                    <a:pt x="142926" y="203047"/>
                  </a:cubicBezTo>
                  <a:cubicBezTo>
                    <a:pt x="128312" y="226011"/>
                    <a:pt x="74033" y="234362"/>
                    <a:pt x="55244" y="253151"/>
                  </a:cubicBezTo>
                  <a:cubicBezTo>
                    <a:pt x="36455" y="271940"/>
                    <a:pt x="36454" y="288641"/>
                    <a:pt x="30191" y="315781"/>
                  </a:cubicBezTo>
                  <a:cubicBezTo>
                    <a:pt x="23928" y="342921"/>
                    <a:pt x="21840" y="376323"/>
                    <a:pt x="17665" y="415989"/>
                  </a:cubicBezTo>
                  <a:cubicBezTo>
                    <a:pt x="13490" y="455655"/>
                    <a:pt x="7227" y="520373"/>
                    <a:pt x="5139" y="553776"/>
                  </a:cubicBezTo>
                  <a:cubicBezTo>
                    <a:pt x="3051" y="587179"/>
                    <a:pt x="-5300" y="595529"/>
                    <a:pt x="5139" y="616406"/>
                  </a:cubicBezTo>
                  <a:cubicBezTo>
                    <a:pt x="15577" y="637283"/>
                    <a:pt x="53156" y="658159"/>
                    <a:pt x="67770" y="679036"/>
                  </a:cubicBezTo>
                  <a:cubicBezTo>
                    <a:pt x="82384" y="699913"/>
                    <a:pt x="88647" y="716614"/>
                    <a:pt x="92822" y="741666"/>
                  </a:cubicBezTo>
                  <a:cubicBezTo>
                    <a:pt x="96997" y="766718"/>
                    <a:pt x="88647" y="820997"/>
                    <a:pt x="92822" y="829348"/>
                  </a:cubicBezTo>
                  <a:cubicBezTo>
                    <a:pt x="96997" y="837699"/>
                    <a:pt x="113699" y="812647"/>
                    <a:pt x="117874" y="791770"/>
                  </a:cubicBezTo>
                  <a:cubicBezTo>
                    <a:pt x="122049" y="770893"/>
                    <a:pt x="111611" y="729140"/>
                    <a:pt x="117874" y="704088"/>
                  </a:cubicBezTo>
                  <a:cubicBezTo>
                    <a:pt x="124137" y="679036"/>
                    <a:pt x="140838" y="656072"/>
                    <a:pt x="155452" y="641458"/>
                  </a:cubicBezTo>
                  <a:cubicBezTo>
                    <a:pt x="170066" y="626844"/>
                    <a:pt x="186767" y="628932"/>
                    <a:pt x="205556" y="616406"/>
                  </a:cubicBezTo>
                  <a:cubicBezTo>
                    <a:pt x="224345" y="603880"/>
                    <a:pt x="257748" y="595529"/>
                    <a:pt x="268186" y="566302"/>
                  </a:cubicBezTo>
                  <a:cubicBezTo>
                    <a:pt x="278624" y="537075"/>
                    <a:pt x="264011" y="484882"/>
                    <a:pt x="268186" y="441041"/>
                  </a:cubicBezTo>
                  <a:cubicBezTo>
                    <a:pt x="272361" y="397200"/>
                    <a:pt x="282800" y="340833"/>
                    <a:pt x="293238" y="303255"/>
                  </a:cubicBezTo>
                  <a:cubicBezTo>
                    <a:pt x="303676" y="265677"/>
                    <a:pt x="318290" y="246888"/>
                    <a:pt x="330816" y="215573"/>
                  </a:cubicBezTo>
                  <a:cubicBezTo>
                    <a:pt x="343342" y="184258"/>
                    <a:pt x="355868" y="144592"/>
                    <a:pt x="368394" y="115365"/>
                  </a:cubicBezTo>
                  <a:cubicBezTo>
                    <a:pt x="380920" y="86138"/>
                    <a:pt x="441462" y="54822"/>
                    <a:pt x="405972" y="40208"/>
                  </a:cubicBezTo>
                  <a:cubicBezTo>
                    <a:pt x="370482" y="25594"/>
                    <a:pt x="186767" y="-9896"/>
                    <a:pt x="142926" y="26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2051720" y="3501008"/>
              <a:ext cx="2016224" cy="29077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9" name="Ευθεία γραμμή σύνδεσης 8"/>
            <p:cNvCxnSpPr/>
            <p:nvPr/>
          </p:nvCxnSpPr>
          <p:spPr>
            <a:xfrm flipV="1">
              <a:off x="2555776" y="5517233"/>
              <a:ext cx="0" cy="2958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 flipV="1">
              <a:off x="2375756" y="5490726"/>
              <a:ext cx="180020" cy="2483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εία γραμμή σύνδεσης 28"/>
            <p:cNvCxnSpPr/>
            <p:nvPr/>
          </p:nvCxnSpPr>
          <p:spPr>
            <a:xfrm flipV="1">
              <a:off x="2195736" y="5877272"/>
              <a:ext cx="72008" cy="136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εία γραμμή σύνδεσης 32"/>
            <p:cNvCxnSpPr/>
            <p:nvPr/>
          </p:nvCxnSpPr>
          <p:spPr>
            <a:xfrm flipV="1">
              <a:off x="2057890" y="6165299"/>
              <a:ext cx="144016" cy="14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εία γραμμή σύνδεσης 34"/>
            <p:cNvCxnSpPr/>
            <p:nvPr/>
          </p:nvCxnSpPr>
          <p:spPr>
            <a:xfrm flipH="1" flipV="1">
              <a:off x="2555776" y="5938199"/>
              <a:ext cx="162018" cy="1244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εία γραμμή σύνδεσης 36"/>
            <p:cNvCxnSpPr/>
            <p:nvPr/>
          </p:nvCxnSpPr>
          <p:spPr>
            <a:xfrm flipV="1">
              <a:off x="2342419" y="5910497"/>
              <a:ext cx="141349" cy="152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εία γραμμή σύνδεσης 42"/>
            <p:cNvCxnSpPr/>
            <p:nvPr/>
          </p:nvCxnSpPr>
          <p:spPr>
            <a:xfrm flipH="1" flipV="1">
              <a:off x="2345896" y="6141412"/>
              <a:ext cx="119870" cy="1679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εία γραμμή σύνδεσης 44"/>
            <p:cNvCxnSpPr/>
            <p:nvPr/>
          </p:nvCxnSpPr>
          <p:spPr>
            <a:xfrm flipV="1">
              <a:off x="2915816" y="6050150"/>
              <a:ext cx="144016" cy="91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 flipH="1" flipV="1">
              <a:off x="2843808" y="6208441"/>
              <a:ext cx="144016" cy="1008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Ευθεία γραμμή σύνδεσης 48"/>
            <p:cNvCxnSpPr/>
            <p:nvPr/>
          </p:nvCxnSpPr>
          <p:spPr>
            <a:xfrm flipV="1">
              <a:off x="2636785" y="6237312"/>
              <a:ext cx="58093" cy="299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εία γραμμή σύνδεσης 51"/>
            <p:cNvCxnSpPr/>
            <p:nvPr/>
          </p:nvCxnSpPr>
          <p:spPr>
            <a:xfrm flipH="1" flipV="1">
              <a:off x="3203848" y="6026263"/>
              <a:ext cx="144016" cy="139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Ευθεία γραμμή σύνδεσης 53"/>
            <p:cNvCxnSpPr/>
            <p:nvPr/>
          </p:nvCxnSpPr>
          <p:spPr>
            <a:xfrm flipV="1">
              <a:off x="3203848" y="6267263"/>
              <a:ext cx="144016" cy="42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Ευθεία γραμμή σύνδεσης 55"/>
            <p:cNvCxnSpPr/>
            <p:nvPr/>
          </p:nvCxnSpPr>
          <p:spPr>
            <a:xfrm flipH="1">
              <a:off x="3563888" y="6141412"/>
              <a:ext cx="144016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Ευθεία γραμμή σύνδεσης 57"/>
            <p:cNvCxnSpPr/>
            <p:nvPr/>
          </p:nvCxnSpPr>
          <p:spPr>
            <a:xfrm flipH="1" flipV="1">
              <a:off x="3563888" y="6267263"/>
              <a:ext cx="144016" cy="42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Ευθεία γραμμή σύνδεσης 59"/>
            <p:cNvCxnSpPr/>
            <p:nvPr/>
          </p:nvCxnSpPr>
          <p:spPr>
            <a:xfrm flipH="1" flipV="1">
              <a:off x="3658624" y="5884379"/>
              <a:ext cx="121288" cy="1021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Ευθεία γραμμή σύνδεσης 61"/>
            <p:cNvCxnSpPr/>
            <p:nvPr/>
          </p:nvCxnSpPr>
          <p:spPr>
            <a:xfrm flipH="1">
              <a:off x="3692131" y="5813052"/>
              <a:ext cx="159789" cy="11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Ευθεία γραμμή σύνδεσης 63"/>
            <p:cNvCxnSpPr/>
            <p:nvPr/>
          </p:nvCxnSpPr>
          <p:spPr>
            <a:xfrm flipH="1">
              <a:off x="3695608" y="5614911"/>
              <a:ext cx="156312" cy="1394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Ευθεία γραμμή σύνδεσης 65"/>
            <p:cNvCxnSpPr/>
            <p:nvPr/>
          </p:nvCxnSpPr>
          <p:spPr>
            <a:xfrm flipH="1" flipV="1">
              <a:off x="3865022" y="5388803"/>
              <a:ext cx="58906" cy="1284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209949" y="5682610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413093" y="6184513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13093" y="5717843"/>
              <a:ext cx="2899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13151" y="5872788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05572" y="5698039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16877" y="5444985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000654" y="5872788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92131" y="6213367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966879" y="6195121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702732" y="5922704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090357" y="5972908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Si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617440" y="6012553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Si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319261" y="6074867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Si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405381" y="5275945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Si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420299" y="5687589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Si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703404" y="5212694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Si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Έλλειψη 86"/>
            <p:cNvSpPr/>
            <p:nvPr/>
          </p:nvSpPr>
          <p:spPr>
            <a:xfrm>
              <a:off x="2894825" y="4710982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808434" y="4636870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Έλλειψη 88"/>
            <p:cNvSpPr/>
            <p:nvPr/>
          </p:nvSpPr>
          <p:spPr>
            <a:xfrm>
              <a:off x="2178174" y="5241194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088767" y="5161200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Έλλειψη 90"/>
            <p:cNvSpPr/>
            <p:nvPr/>
          </p:nvSpPr>
          <p:spPr>
            <a:xfrm>
              <a:off x="2142446" y="5456297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53039" y="5376303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Έλλειψη 92"/>
            <p:cNvSpPr/>
            <p:nvPr/>
          </p:nvSpPr>
          <p:spPr>
            <a:xfrm>
              <a:off x="2057088" y="5633645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967681" y="5553651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Έλλειψη 95"/>
            <p:cNvSpPr/>
            <p:nvPr/>
          </p:nvSpPr>
          <p:spPr>
            <a:xfrm>
              <a:off x="2945168" y="5238990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862331" y="5178086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Έλλειψη 97"/>
            <p:cNvSpPr/>
            <p:nvPr/>
          </p:nvSpPr>
          <p:spPr>
            <a:xfrm>
              <a:off x="2879964" y="5437207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797127" y="5376303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Έλλειψη 99"/>
            <p:cNvSpPr/>
            <p:nvPr/>
          </p:nvSpPr>
          <p:spPr>
            <a:xfrm>
              <a:off x="2867467" y="5675815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784630" y="5614911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Έλλειψη 101"/>
            <p:cNvSpPr/>
            <p:nvPr/>
          </p:nvSpPr>
          <p:spPr>
            <a:xfrm>
              <a:off x="3494721" y="5275041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411884" y="5214137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Έλλειψη 103"/>
            <p:cNvSpPr/>
            <p:nvPr/>
          </p:nvSpPr>
          <p:spPr>
            <a:xfrm>
              <a:off x="3332057" y="5375595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249220" y="5314691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Έλλειψη 105"/>
            <p:cNvSpPr/>
            <p:nvPr/>
          </p:nvSpPr>
          <p:spPr>
            <a:xfrm>
              <a:off x="3244471" y="5588124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161634" y="5527220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Έλλειψη 107"/>
            <p:cNvSpPr/>
            <p:nvPr/>
          </p:nvSpPr>
          <p:spPr>
            <a:xfrm>
              <a:off x="3505496" y="5549752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422659" y="5488848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Έλλειψη 109"/>
            <p:cNvSpPr/>
            <p:nvPr/>
          </p:nvSpPr>
          <p:spPr>
            <a:xfrm>
              <a:off x="3602063" y="4959189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519226" y="4898285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Έλλειψη 111"/>
            <p:cNvSpPr/>
            <p:nvPr/>
          </p:nvSpPr>
          <p:spPr>
            <a:xfrm>
              <a:off x="3465244" y="4179176"/>
              <a:ext cx="392022" cy="369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17" name="Έλλειψη 116"/>
            <p:cNvSpPr/>
            <p:nvPr/>
          </p:nvSpPr>
          <p:spPr>
            <a:xfrm>
              <a:off x="3201584" y="4634183"/>
              <a:ext cx="392022" cy="369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240482" y="46222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K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Έλλειψη 118"/>
            <p:cNvSpPr/>
            <p:nvPr/>
          </p:nvSpPr>
          <p:spPr>
            <a:xfrm>
              <a:off x="2253943" y="3918723"/>
              <a:ext cx="392022" cy="369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292841" y="390679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K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Έλλειψη 120"/>
            <p:cNvSpPr/>
            <p:nvPr/>
          </p:nvSpPr>
          <p:spPr>
            <a:xfrm>
              <a:off x="2959082" y="3770732"/>
              <a:ext cx="392022" cy="369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997980" y="375879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K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Έλλειψη 122"/>
            <p:cNvSpPr/>
            <p:nvPr/>
          </p:nvSpPr>
          <p:spPr>
            <a:xfrm>
              <a:off x="1978739" y="4422850"/>
              <a:ext cx="392022" cy="369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017637" y="441091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K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Έλλειψη 124"/>
            <p:cNvSpPr/>
            <p:nvPr/>
          </p:nvSpPr>
          <p:spPr>
            <a:xfrm>
              <a:off x="2403372" y="4796198"/>
              <a:ext cx="392022" cy="369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442270" y="478426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K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Ορθογώνιο 129"/>
            <p:cNvSpPr/>
            <p:nvPr/>
          </p:nvSpPr>
          <p:spPr>
            <a:xfrm>
              <a:off x="4572000" y="3356992"/>
              <a:ext cx="2160240" cy="30517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32" name="Ευθεία γραμμή σύνδεσης 131"/>
            <p:cNvCxnSpPr/>
            <p:nvPr/>
          </p:nvCxnSpPr>
          <p:spPr>
            <a:xfrm flipV="1">
              <a:off x="4796847" y="6026263"/>
              <a:ext cx="199286" cy="78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Ευθεία γραμμή σύνδεσης 133"/>
            <p:cNvCxnSpPr/>
            <p:nvPr/>
          </p:nvCxnSpPr>
          <p:spPr>
            <a:xfrm flipV="1">
              <a:off x="4996133" y="6032369"/>
              <a:ext cx="80918" cy="192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Ευθεία γραμμή σύνδεσης 136"/>
            <p:cNvCxnSpPr/>
            <p:nvPr/>
          </p:nvCxnSpPr>
          <p:spPr>
            <a:xfrm>
              <a:off x="5077051" y="6258444"/>
              <a:ext cx="172596" cy="33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Ευθεία γραμμή σύνδεσης 138"/>
            <p:cNvCxnSpPr/>
            <p:nvPr/>
          </p:nvCxnSpPr>
          <p:spPr>
            <a:xfrm flipV="1">
              <a:off x="5206054" y="5945386"/>
              <a:ext cx="173550" cy="486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Ευθεία γραμμή σύνδεσης 141"/>
            <p:cNvCxnSpPr/>
            <p:nvPr/>
          </p:nvCxnSpPr>
          <p:spPr>
            <a:xfrm flipV="1">
              <a:off x="5185012" y="5820486"/>
              <a:ext cx="107817" cy="1109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Ευθεία γραμμή σύνδεσης 143"/>
            <p:cNvCxnSpPr/>
            <p:nvPr/>
          </p:nvCxnSpPr>
          <p:spPr>
            <a:xfrm flipV="1">
              <a:off x="5450450" y="5611169"/>
              <a:ext cx="201670" cy="1066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Ευθεία γραμμή σύνδεσης 147"/>
            <p:cNvCxnSpPr/>
            <p:nvPr/>
          </p:nvCxnSpPr>
          <p:spPr>
            <a:xfrm flipV="1">
              <a:off x="5551285" y="5646468"/>
              <a:ext cx="100835" cy="1740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Ευθεία γραμμή σύνδεσης 151"/>
            <p:cNvCxnSpPr/>
            <p:nvPr/>
          </p:nvCxnSpPr>
          <p:spPr>
            <a:xfrm flipV="1">
              <a:off x="5431182" y="6204208"/>
              <a:ext cx="199286" cy="78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Ευθεία γραμμή σύνδεσης 152"/>
            <p:cNvCxnSpPr/>
            <p:nvPr/>
          </p:nvCxnSpPr>
          <p:spPr>
            <a:xfrm flipV="1">
              <a:off x="6115439" y="6278139"/>
              <a:ext cx="199286" cy="78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Ευθεία γραμμή σύνδεσης 154"/>
            <p:cNvCxnSpPr/>
            <p:nvPr/>
          </p:nvCxnSpPr>
          <p:spPr>
            <a:xfrm>
              <a:off x="5725093" y="6207268"/>
              <a:ext cx="121849" cy="96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Ευθεία γραμμή σύνδεσης 156"/>
            <p:cNvCxnSpPr/>
            <p:nvPr/>
          </p:nvCxnSpPr>
          <p:spPr>
            <a:xfrm flipH="1" flipV="1">
              <a:off x="6472102" y="5388803"/>
              <a:ext cx="81098" cy="1361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Ευθεία γραμμή σύνδεσης 159"/>
            <p:cNvCxnSpPr/>
            <p:nvPr/>
          </p:nvCxnSpPr>
          <p:spPr>
            <a:xfrm flipV="1">
              <a:off x="6536964" y="5698039"/>
              <a:ext cx="16236" cy="1217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Ευθεία γραμμή σύνδεσης 161"/>
            <p:cNvCxnSpPr/>
            <p:nvPr/>
          </p:nvCxnSpPr>
          <p:spPr>
            <a:xfrm flipH="1" flipV="1">
              <a:off x="6512651" y="5980720"/>
              <a:ext cx="86712" cy="1251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Ευθεία γραμμή σύνδεσης 163"/>
            <p:cNvCxnSpPr/>
            <p:nvPr/>
          </p:nvCxnSpPr>
          <p:spPr>
            <a:xfrm flipV="1">
              <a:off x="6428193" y="6183536"/>
              <a:ext cx="94985" cy="34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4534279" y="6017590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236609" y="5645705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411788" y="5758922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848787" y="6134819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300368" y="6157312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300368" y="5220352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404012" y="5810666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525478" y="5476411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Si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927863" y="5850452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Si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237573" y="6177247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Si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852371" y="6204208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Si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489602" y="6052237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Si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478956" y="5500021"/>
              <a:ext cx="2983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Si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Έλλειψη 180"/>
            <p:cNvSpPr/>
            <p:nvPr/>
          </p:nvSpPr>
          <p:spPr>
            <a:xfrm>
              <a:off x="4754036" y="3978094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671199" y="3917190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Έλλειψη 182"/>
            <p:cNvSpPr/>
            <p:nvPr/>
          </p:nvSpPr>
          <p:spPr>
            <a:xfrm>
              <a:off x="5724372" y="3824098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641535" y="3763194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Έλλειψη 184"/>
            <p:cNvSpPr/>
            <p:nvPr/>
          </p:nvSpPr>
          <p:spPr>
            <a:xfrm>
              <a:off x="6436149" y="3981269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353312" y="3920365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Έλλειψη 186"/>
            <p:cNvSpPr/>
            <p:nvPr/>
          </p:nvSpPr>
          <p:spPr>
            <a:xfrm>
              <a:off x="5724372" y="3823203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5641535" y="376229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Έλλειψη 188"/>
            <p:cNvSpPr/>
            <p:nvPr/>
          </p:nvSpPr>
          <p:spPr>
            <a:xfrm>
              <a:off x="4907287" y="4690319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4824450" y="4629415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Έλλειψη 190"/>
            <p:cNvSpPr/>
            <p:nvPr/>
          </p:nvSpPr>
          <p:spPr>
            <a:xfrm>
              <a:off x="5604458" y="4408865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521621" y="4347961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Έλλειψη 192"/>
            <p:cNvSpPr/>
            <p:nvPr/>
          </p:nvSpPr>
          <p:spPr>
            <a:xfrm>
              <a:off x="6455037" y="4428322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6372200" y="4367418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Έλλειψη 194"/>
            <p:cNvSpPr/>
            <p:nvPr/>
          </p:nvSpPr>
          <p:spPr>
            <a:xfrm>
              <a:off x="5464388" y="5341538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5381551" y="5280634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Έλλειψη 196"/>
            <p:cNvSpPr/>
            <p:nvPr/>
          </p:nvSpPr>
          <p:spPr>
            <a:xfrm>
              <a:off x="6224840" y="6017426"/>
              <a:ext cx="150395" cy="1372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6142003" y="5956522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Na</a:t>
              </a:r>
              <a:endParaRPr lang="el-G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Έλλειψη 198"/>
            <p:cNvSpPr/>
            <p:nvPr/>
          </p:nvSpPr>
          <p:spPr>
            <a:xfrm>
              <a:off x="5033755" y="4213783"/>
              <a:ext cx="392022" cy="369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5072653" y="42018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K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Έλλειψη 200"/>
            <p:cNvSpPr/>
            <p:nvPr/>
          </p:nvSpPr>
          <p:spPr>
            <a:xfrm>
              <a:off x="5678756" y="4039821"/>
              <a:ext cx="392022" cy="369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717654" y="40278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K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Έλλειψη 202"/>
            <p:cNvSpPr/>
            <p:nvPr/>
          </p:nvSpPr>
          <p:spPr>
            <a:xfrm>
              <a:off x="6331622" y="4645482"/>
              <a:ext cx="392022" cy="369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6370520" y="463354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K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Έλλειψη 204"/>
            <p:cNvSpPr/>
            <p:nvPr/>
          </p:nvSpPr>
          <p:spPr>
            <a:xfrm>
              <a:off x="5032000" y="5002037"/>
              <a:ext cx="392022" cy="369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5070898" y="49901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K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Έλλειψη 206"/>
            <p:cNvSpPr/>
            <p:nvPr/>
          </p:nvSpPr>
          <p:spPr>
            <a:xfrm>
              <a:off x="4849430" y="5463140"/>
              <a:ext cx="392022" cy="369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888328" y="545120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K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Έλλειψη 208"/>
            <p:cNvSpPr/>
            <p:nvPr/>
          </p:nvSpPr>
          <p:spPr>
            <a:xfrm>
              <a:off x="5859613" y="5066787"/>
              <a:ext cx="392022" cy="369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898511" y="505485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K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Έλλειψη 210"/>
            <p:cNvSpPr/>
            <p:nvPr/>
          </p:nvSpPr>
          <p:spPr>
            <a:xfrm>
              <a:off x="5994463" y="5442968"/>
              <a:ext cx="392022" cy="369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033361" y="543103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K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" name="Έλλειψη 212"/>
            <p:cNvSpPr/>
            <p:nvPr/>
          </p:nvSpPr>
          <p:spPr>
            <a:xfrm>
              <a:off x="5753481" y="5840993"/>
              <a:ext cx="392022" cy="369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5792379" y="582906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K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Έλλειψη 214"/>
            <p:cNvSpPr/>
            <p:nvPr/>
          </p:nvSpPr>
          <p:spPr>
            <a:xfrm>
              <a:off x="4691212" y="3436454"/>
              <a:ext cx="392022" cy="3691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17" name="Ορθογώνιο 216"/>
          <p:cNvSpPr/>
          <p:nvPr/>
        </p:nvSpPr>
        <p:spPr>
          <a:xfrm>
            <a:off x="457200" y="6157441"/>
            <a:ext cx="8431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prstClr val="black"/>
                </a:solidFill>
                <a:latin typeface="Calibri"/>
              </a:rPr>
              <a:t>Σχηματική αναπαράσταση ανταλλαγής ιόντων κατά την διάρκεια χημικής σκλήρυνσης a) Πριν την ανταλλαγή ιόντων b) Μετά την ανταλλαγή ιόντων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2785edf5ad4cbbda958437820fd396cf77956a9"/>
  <p:tag name="ISPRING_RESOURCE_PATHS_HASH_PRESENTER" val="69e82978c68b3cf37b78e7c2d363287f58b833da"/>
</p:tagLst>
</file>

<file path=ppt/theme/theme1.xml><?xml version="1.0" encoding="utf-8"?>
<a:theme xmlns:a="http://schemas.openxmlformats.org/drawingml/2006/main" name="OC_template_updated">
  <a:themeElements>
    <a:clrScheme name="Προσαρμοσμένο 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1508</Words>
  <Application>Microsoft Office PowerPoint</Application>
  <PresentationFormat>On-screen Show (4:3)</PresentationFormat>
  <Paragraphs>296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OC_template_updated</vt:lpstr>
      <vt:lpstr>1_OC_template_updated</vt:lpstr>
      <vt:lpstr>2_OC_template_updated</vt:lpstr>
      <vt:lpstr>Ιστορία και Οπτική του Γυαλιού</vt:lpstr>
      <vt:lpstr>Φακοί Ασφαλείας (1 από 3) </vt:lpstr>
      <vt:lpstr>Φακοί Ασφαλείας (2 από 3) </vt:lpstr>
      <vt:lpstr>Φακοί Ασφαλείας (3 από 3) </vt:lpstr>
      <vt:lpstr>Τύποι Φακών Ασφαλείας Και Η Εξέλιξή Τους  (1 από 6)</vt:lpstr>
      <vt:lpstr>Τύποι Φακών Ασφαλείας Και Η Εξέλιξή Τους  (2 από 6)</vt:lpstr>
      <vt:lpstr>Τύποι Φακών Ασφαλείας Και Η Εξέλιξή Τους  (3 από 6)</vt:lpstr>
      <vt:lpstr>Τύποι Φακών Ασφαλείας Και Η Εξέλιξή Τους  (4 από 6)</vt:lpstr>
      <vt:lpstr>Τύποι Φακών Ασφαλείας Και Η Εξέλιξή Τους  (5 από 6)</vt:lpstr>
      <vt:lpstr>Τύποι Φακών Ασφαλείας Και Η Εξέλιξή Τους  (6 από 6)</vt:lpstr>
      <vt:lpstr>Πλαστικοί Φακοί Ασφαλείας</vt:lpstr>
      <vt:lpstr>Αποτέλεσμα ενός τεστ drop-ball </vt:lpstr>
      <vt:lpstr>Σύγκριση της αντοχής πρόσκρουσης των υλικών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44</cp:revision>
  <dcterms:created xsi:type="dcterms:W3CDTF">2013-03-04T13:35:19Z</dcterms:created>
  <dcterms:modified xsi:type="dcterms:W3CDTF">2015-03-17T13:56:05Z</dcterms:modified>
</cp:coreProperties>
</file>