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57" r:id="rId21"/>
    <p:sldId id="262" r:id="rId22"/>
    <p:sldId id="264" r:id="rId23"/>
    <p:sldId id="285" r:id="rId24"/>
    <p:sldId id="286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19138"/>
            <a:ext cx="5116513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8F4CA2-F703-43AB-8F46-AB9A9C698432}" type="slidenum">
              <a:rPr lang="el-GR" smtClean="0"/>
              <a:pPr/>
              <a:t>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0C5700-581E-4771-8092-5FEBAE6BE969}" type="slidenum">
              <a:rPr lang="el-GR" smtClean="0"/>
              <a:pPr/>
              <a:t>10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8921EB-8D94-4EDE-AF1E-DEB5196681B8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19138"/>
            <a:ext cx="5116513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z="1000" dirty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10870-D831-4E97-9FD5-0BA920EAFE33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2F20-1EEC-4DEE-87E1-B4B87DAC12F2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2BF87-756D-4246-AEAB-CBB88CBF9121}" type="slidenum">
              <a:rPr lang="el-GR" smtClean="0"/>
              <a:pPr/>
              <a:t>14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49816-BFAC-4391-B5C9-2CAD93EB0637}" type="slidenum">
              <a:rPr lang="el-GR" smtClean="0"/>
              <a:pPr/>
              <a:t>17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D2EF6C-1A3F-4B7C-834A-EC0C08E93E34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AEDCD-F3DF-4121-9B7C-5A828940EF89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AEDCD-F3DF-4121-9B7C-5A828940EF89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37605-36BA-4064-AF3A-9512A55772EB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37605-36BA-4064-AF3A-9512A55772EB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00325E-7901-4012-A713-72500EB11C12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2F20-1EEC-4DEE-87E1-B4B87DAC12F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2F20-1EEC-4DEE-87E1-B4B87DAC12F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B44B-BD36-48BB-95E2-8BAD2FD7B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A54E-4E5E-45A4-AFA5-8DB750A6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14C1-E66C-4AFD-93AE-E89F9A2FA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9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ScribeOfTheNile" TargetMode="External"/><Relationship Id="rId4" Type="http://schemas.openxmlformats.org/officeDocument/2006/relationships/hyperlink" Target="http://commons.wikimedia.org/wiki/File:Mouth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Enigma51" TargetMode="External"/><Relationship Id="rId4" Type="http://schemas.openxmlformats.org/officeDocument/2006/relationships/hyperlink" Target="http://commons.wikimedia.org/wiki/File:Amigdala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653_MouthAnatomy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Mouth_and_tongu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109_Muscles_that_Move_the_Tongu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enulum_linguae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/deed.en" TargetMode="External"/><Relationship Id="rId4" Type="http://schemas.openxmlformats.org/officeDocument/2006/relationships/hyperlink" Target="http://commons.wikimedia.org/wiki/User:Enigma5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Genioglossus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Nasolabial_fold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GBdeZeeuw&amp;action=edit&amp;redlink=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Ageing_of_the_human_fac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ikael_H%C3%A4ggstr%C3%B6m" TargetMode="External"/><Relationship Id="rId5" Type="http://schemas.openxmlformats.org/officeDocument/2006/relationships/hyperlink" Target="http://commons.wikimedia.org/wiki/File:Nasolabial_fold.jpg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creativecommons.org/licenses/by-sa/3.0/deed.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Yupanqui&amp;action=edit&amp;redlink=1" TargetMode="External"/><Relationship Id="rId4" Type="http://schemas.openxmlformats.org/officeDocument/2006/relationships/hyperlink" Target="http://commons.wikimedia.org/wiki/File:Chica_cacheton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Sobo_1909_263.png?uselang=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8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ScribeOfTheNile" TargetMode="External"/><Relationship Id="rId4" Type="http://schemas.openxmlformats.org/officeDocument/2006/relationships/hyperlink" Target="http://commons.wikimedia.org/wiki/File:Mouth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Flickr_upload_bot" TargetMode="External"/><Relationship Id="rId4" Type="http://schemas.openxmlformats.org/officeDocument/2006/relationships/hyperlink" Target="http://commons.wikimedia.org/wiki/File:Mouth_illustration-Otis_Archiv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Ανατομικά στοιχεία της </a:t>
            </a:r>
            <a:r>
              <a:rPr lang="el-GR" sz="2600" dirty="0" err="1"/>
              <a:t>περιστοματικής</a:t>
            </a:r>
            <a:r>
              <a:rPr lang="el-GR" sz="2600" dirty="0"/>
              <a:t> περιοχής και της στοματικής κοιλότητας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</a:t>
            </a:r>
            <a:r>
              <a:rPr lang="el-GR" sz="2200" dirty="0" err="1"/>
              <a:t>Τσόλκα</a:t>
            </a:r>
            <a:r>
              <a:rPr lang="el-GR" sz="2200"/>
              <a:t>, Αναπληρώτρια </a:t>
            </a:r>
            <a:r>
              <a:rPr lang="el-GR" sz="2200" dirty="0" smtClean="0"/>
              <a:t>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/>
              <a:t>Χείλη στοματικής κοιλότητας </a:t>
            </a:r>
            <a:r>
              <a:rPr lang="el-GR" sz="3000" b="0" dirty="0" smtClean="0"/>
              <a:t>3/4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131075" name="Tex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450850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l-GR" dirty="0" smtClean="0"/>
              <a:t>Ανατομικά στοιχεία περιστοματικής περιοχής που βοηθούν στην αξιολόγηση της αισθητικής του προσώπου και του αισθητικού αποτελέσματος μιας προσθετικής αποκατάστασης είναι</a:t>
            </a:r>
            <a:r>
              <a:rPr lang="en-GB" dirty="0" smtClean="0"/>
              <a:t>:</a:t>
            </a:r>
            <a:endParaRPr lang="el-GR" dirty="0" smtClean="0"/>
          </a:p>
          <a:p>
            <a:r>
              <a:rPr lang="el-GR" dirty="0" smtClean="0"/>
              <a:t>Γωνία του στόματος το σημείο που συναντώνται το άνω και κάτω χείλος.</a:t>
            </a:r>
          </a:p>
          <a:p>
            <a:r>
              <a:rPr lang="el-GR" dirty="0" smtClean="0"/>
              <a:t>Το φίλτρο και φύμα του άνω χείλους για την εντόπιση της οδοντικής μέσης γραμμής   του προσώπου.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539705" y="1273718"/>
            <a:ext cx="4305845" cy="2774407"/>
            <a:chOff x="4539705" y="1273718"/>
            <a:chExt cx="4305845" cy="2774407"/>
          </a:xfrm>
        </p:grpSpPr>
        <p:pic>
          <p:nvPicPr>
            <p:cNvPr id="131076" name="Picture 3" descr="Mout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0825" y="2428875"/>
              <a:ext cx="3514725" cy="161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1077" name="Line 4"/>
            <p:cNvSpPr>
              <a:spLocks noChangeShapeType="1"/>
            </p:cNvSpPr>
            <p:nvPr/>
          </p:nvSpPr>
          <p:spPr bwMode="auto">
            <a:xfrm flipH="1">
              <a:off x="4916922" y="3214689"/>
              <a:ext cx="666315" cy="430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1078" name="Line 5"/>
            <p:cNvSpPr>
              <a:spLocks noChangeShapeType="1"/>
            </p:cNvSpPr>
            <p:nvPr/>
          </p:nvSpPr>
          <p:spPr bwMode="auto">
            <a:xfrm flipH="1">
              <a:off x="7026275" y="1643063"/>
              <a:ext cx="46038" cy="1071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1079" name="Line 6"/>
            <p:cNvSpPr>
              <a:spLocks noChangeShapeType="1"/>
            </p:cNvSpPr>
            <p:nvPr/>
          </p:nvSpPr>
          <p:spPr bwMode="auto">
            <a:xfrm>
              <a:off x="5769830" y="2228062"/>
              <a:ext cx="1302483" cy="77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9032" name="Text Box 8"/>
            <p:cNvSpPr txBox="1">
              <a:spLocks noChangeArrowheads="1"/>
            </p:cNvSpPr>
            <p:nvPr/>
          </p:nvSpPr>
          <p:spPr bwMode="auto">
            <a:xfrm>
              <a:off x="4539705" y="3595449"/>
              <a:ext cx="754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tx2"/>
                  </a:solidFill>
                  <a:latin typeface="+mn-lt"/>
                </a:rPr>
                <a:t>Γωνία</a:t>
              </a:r>
              <a:endParaRPr lang="en-US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6270799" y="1273718"/>
              <a:ext cx="16587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tx2"/>
                  </a:solidFill>
                  <a:latin typeface="+mn-lt"/>
                </a:rPr>
                <a:t>Φίλτρο χείλους</a:t>
              </a:r>
              <a:endParaRPr lang="en-US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4965700" y="1858730"/>
              <a:ext cx="16082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tx2"/>
                  </a:solidFill>
                  <a:latin typeface="+mn-lt"/>
                </a:rPr>
                <a:t>Φύμα φίλτρου</a:t>
              </a:r>
              <a:endParaRPr lang="en-US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13" name="Rectangle 11"/>
          <p:cNvSpPr/>
          <p:nvPr/>
        </p:nvSpPr>
        <p:spPr>
          <a:xfrm>
            <a:off x="5153539" y="4160113"/>
            <a:ext cx="3791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Mouth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ScribeOfTheNile"/>
              </a:rPr>
              <a:t>ScribeOfTheNile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1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Χείλη στοματικής κοιλότητας </a:t>
            </a:r>
            <a:r>
              <a:rPr lang="el-GR" sz="3000" b="0" dirty="0"/>
              <a:t>4</a:t>
            </a:r>
            <a:r>
              <a:rPr lang="el-GR" sz="3000" b="0" dirty="0" smtClean="0"/>
              <a:t>/4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</a:pPr>
            <a:r>
              <a:rPr lang="el-GR" dirty="0" smtClean="0"/>
              <a:t>Τα χείλη αποτελούν την &lt;κορνίζα&gt; του χαμόγελου.</a:t>
            </a:r>
          </a:p>
          <a:p>
            <a:pPr eaLnBrk="1" hangingPunct="1">
              <a:lnSpc>
                <a:spcPct val="112000"/>
              </a:lnSpc>
            </a:pPr>
            <a:r>
              <a:rPr lang="el-GR" dirty="0" smtClean="0"/>
              <a:t>Το ποσοστό των πρόσθιων άνω  δοντιών που εκτίθενται όταν τα χείλη είναι χαλαρά είναι 1.90 </a:t>
            </a:r>
            <a:r>
              <a:rPr lang="en-GB" dirty="0" smtClean="0"/>
              <a:t>mm</a:t>
            </a:r>
            <a:r>
              <a:rPr lang="el-GR" dirty="0" smtClean="0"/>
              <a:t> για τον άνδρα και 3,40 </a:t>
            </a:r>
            <a:r>
              <a:rPr lang="en-GB" dirty="0" smtClean="0"/>
              <a:t>mm</a:t>
            </a:r>
            <a:r>
              <a:rPr lang="el-GR" dirty="0" smtClean="0"/>
              <a:t> για την γυναίκα, νεαρής ηλικίας</a:t>
            </a:r>
            <a:r>
              <a:rPr lang="el-GR" dirty="0"/>
              <a:t>.</a:t>
            </a:r>
            <a:endParaRPr lang="el-GR" dirty="0" smtClean="0"/>
          </a:p>
          <a:p>
            <a:pPr eaLnBrk="1" hangingPunct="1">
              <a:lnSpc>
                <a:spcPct val="112000"/>
              </a:lnSpc>
            </a:pPr>
            <a:r>
              <a:rPr lang="el-GR" dirty="0" smtClean="0"/>
              <a:t>Οι άνδρες δείχνουν περισσότερο τους κάτω τομείς (1,23 </a:t>
            </a:r>
            <a:r>
              <a:rPr lang="en-GB" dirty="0" smtClean="0"/>
              <a:t>mm</a:t>
            </a:r>
            <a:r>
              <a:rPr lang="el-GR" dirty="0" smtClean="0"/>
              <a:t>) παρότι οι γυναίκες (0.50</a:t>
            </a:r>
            <a:r>
              <a:rPr lang="en-GB" dirty="0" smtClean="0"/>
              <a:t>mm</a:t>
            </a:r>
            <a:r>
              <a:rPr lang="el-GR" dirty="0" smtClean="0"/>
              <a:t>)</a:t>
            </a:r>
            <a:r>
              <a:rPr lang="el-GR" dirty="0"/>
              <a:t>.</a:t>
            </a:r>
            <a:endParaRPr lang="el-GR" dirty="0" smtClean="0"/>
          </a:p>
          <a:p>
            <a:pPr eaLnBrk="1" hangingPunct="1">
              <a:lnSpc>
                <a:spcPct val="112000"/>
              </a:lnSpc>
            </a:pPr>
            <a:r>
              <a:rPr lang="el-GR" dirty="0" smtClean="0"/>
              <a:t>Σε ένα τέλειο χαμόγελο το κάτω χείλος είναι παράλληλο με τις κοπτικές άκρες των προσθίων άνω δοντιών και οι γωνίες του ανασηκώνονται στο ίδιο επίπεδο.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5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Autofit/>
          </a:bodyPr>
          <a:lstStyle/>
          <a:p>
            <a:r>
              <a:rPr lang="el-GR" b="1" dirty="0" smtClean="0"/>
              <a:t>Στοματική κοιλότητα</a:t>
            </a:r>
            <a:br>
              <a:rPr lang="el-GR" b="1" dirty="0" smtClean="0"/>
            </a:br>
            <a:r>
              <a:rPr lang="en-GB" sz="3000" b="0" dirty="0" smtClean="0"/>
              <a:t>(oral cavity)</a:t>
            </a:r>
            <a:endParaRPr lang="el-GR" sz="3000" b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4968552"/>
          </a:xfrm>
        </p:spPr>
        <p:txBody>
          <a:bodyPr>
            <a:noAutofit/>
          </a:bodyPr>
          <a:lstStyle/>
          <a:p>
            <a:r>
              <a:rPr lang="el-GR" dirty="0" smtClean="0"/>
              <a:t>Η στοματική κοιλότητα αποτελεί την αρχή του πεπτικού σωλήνα, από εμπρός αφορίζεται από τα χείλη και τούς οδοντικούς φραγμούς ενώ προς τα πίσω μεταπίπτει στον φάρυγγα.</a:t>
            </a:r>
          </a:p>
          <a:p>
            <a:r>
              <a:rPr lang="el-GR" dirty="0" smtClean="0"/>
              <a:t>Χωρίζεται </a:t>
            </a:r>
            <a:r>
              <a:rPr lang="el-GR" smtClean="0"/>
              <a:t>σε δύο </a:t>
            </a:r>
            <a:r>
              <a:rPr lang="el-GR" dirty="0" smtClean="0"/>
              <a:t>άνισα μέρη το πρόσθιο που καλείται </a:t>
            </a:r>
            <a:r>
              <a:rPr lang="el-GR" b="1" dirty="0" err="1" smtClean="0">
                <a:solidFill>
                  <a:srgbClr val="004A82"/>
                </a:solidFill>
              </a:rPr>
              <a:t>προστόμιο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dirty="0" smtClean="0"/>
              <a:t>και το οπίσθιο που είναι μεγαλύτερο και καλείται </a:t>
            </a:r>
            <a:r>
              <a:rPr lang="el-GR" b="1" dirty="0" smtClean="0">
                <a:solidFill>
                  <a:srgbClr val="004A82"/>
                </a:solidFill>
              </a:rPr>
              <a:t>κύρια στοματική κοιλότητα.</a:t>
            </a:r>
            <a:endParaRPr lang="en-GB" b="1" dirty="0" smtClean="0">
              <a:solidFill>
                <a:srgbClr val="004A82"/>
              </a:solidFill>
            </a:endParaRPr>
          </a:p>
          <a:p>
            <a:endParaRPr lang="el-GR" dirty="0"/>
          </a:p>
        </p:txBody>
      </p:sp>
      <p:pic>
        <p:nvPicPr>
          <p:cNvPr id="212994" name="Picture 2" descr="File:Amigda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9315"/>
            <a:ext cx="3384376" cy="33398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766355" y="5013176"/>
            <a:ext cx="2579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Amigdalas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nigma51"/>
              </a:rPr>
              <a:t>Enigma51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3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rmAutofit fontScale="90000"/>
          </a:bodyPr>
          <a:lstStyle/>
          <a:p>
            <a:r>
              <a:rPr lang="el-GR" sz="4000" b="1" dirty="0" smtClean="0">
                <a:solidFill>
                  <a:schemeClr val="tx2"/>
                </a:solidFill>
              </a:rPr>
              <a:t>Κύρια Στοματική κοιλότητα</a:t>
            </a:r>
            <a:r>
              <a:rPr lang="el-GR" b="1" dirty="0" smtClean="0">
                <a:solidFill>
                  <a:schemeClr val="tx2"/>
                </a:solidFill>
              </a:rPr>
              <a:t/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sz="3300" b="0" dirty="0" smtClean="0">
                <a:solidFill>
                  <a:schemeClr val="tx2"/>
                </a:solidFill>
              </a:rPr>
              <a:t>(ανατομικά στοιχεία) 1/3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93203" y="1484784"/>
            <a:ext cx="3790765" cy="4686907"/>
          </a:xfrm>
        </p:spPr>
        <p:txBody>
          <a:bodyPr anchor="t">
            <a:normAutofit/>
          </a:bodyPr>
          <a:lstStyle/>
          <a:p>
            <a:pPr>
              <a:lnSpc>
                <a:spcPct val="112000"/>
              </a:lnSpc>
              <a:defRPr/>
            </a:pPr>
            <a:r>
              <a:rPr lang="el-GR" dirty="0" smtClean="0"/>
              <a:t>Δόντια και περιβάλλοντες ιστοί.</a:t>
            </a:r>
          </a:p>
          <a:p>
            <a:pPr>
              <a:lnSpc>
                <a:spcPct val="112000"/>
              </a:lnSpc>
              <a:defRPr/>
            </a:pPr>
            <a:r>
              <a:rPr lang="el-GR" dirty="0" smtClean="0"/>
              <a:t>Φατνιακές αποφύσεις.</a:t>
            </a:r>
          </a:p>
          <a:p>
            <a:pPr>
              <a:lnSpc>
                <a:spcPct val="112000"/>
              </a:lnSpc>
              <a:defRPr/>
            </a:pPr>
            <a:r>
              <a:rPr lang="el-GR" dirty="0" smtClean="0"/>
              <a:t>Υπερώα (σκληρή και μαλθακή).</a:t>
            </a:r>
          </a:p>
          <a:p>
            <a:pPr>
              <a:lnSpc>
                <a:spcPct val="112000"/>
              </a:lnSpc>
              <a:defRPr/>
            </a:pPr>
            <a:r>
              <a:rPr lang="el-GR" dirty="0" smtClean="0"/>
              <a:t>Έδαφος του στόματος.</a:t>
            </a:r>
          </a:p>
          <a:p>
            <a:pPr>
              <a:lnSpc>
                <a:spcPct val="112000"/>
              </a:lnSpc>
              <a:defRPr/>
            </a:pPr>
            <a:r>
              <a:rPr lang="el-GR" dirty="0" smtClean="0"/>
              <a:t>Γλώσσα.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3851920" y="1516142"/>
            <a:ext cx="5246191" cy="3698776"/>
            <a:chOff x="4006328" y="1700808"/>
            <a:chExt cx="5246191" cy="3698776"/>
          </a:xfrm>
        </p:grpSpPr>
        <p:pic>
          <p:nvPicPr>
            <p:cNvPr id="215042" name="Picture 2" descr="File:Blausen 0653 MouthAnatom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84" y="1700808"/>
              <a:ext cx="4931701" cy="369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Ορθογώνιο 1"/>
            <p:cNvSpPr/>
            <p:nvPr/>
          </p:nvSpPr>
          <p:spPr>
            <a:xfrm>
              <a:off x="4067944" y="2564904"/>
              <a:ext cx="108011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>
                  <a:latin typeface="+mn-lt"/>
                </a:rPr>
                <a:t>σκληρή υπερώα</a:t>
              </a:r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7740352" y="4365104"/>
              <a:ext cx="80496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latin typeface="+mn-lt"/>
                </a:rPr>
                <a:t>ούλα</a:t>
              </a: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006328" y="3365530"/>
              <a:ext cx="12857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+mn-lt"/>
                </a:rPr>
                <a:t>Παρίσθμια αμυγδαλή</a:t>
              </a:r>
              <a:endParaRPr lang="el-GR" dirty="0">
                <a:latin typeface="+mn-lt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4220584" y="4088105"/>
              <a:ext cx="121597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>
              <a:spAutoFit/>
            </a:bodyPr>
            <a:lstStyle/>
            <a:p>
              <a:endParaRPr lang="en-US" dirty="0" smtClean="0">
                <a:latin typeface="+mn-lt"/>
              </a:endParaRPr>
            </a:p>
            <a:p>
              <a:r>
                <a:rPr lang="el-GR" dirty="0" err="1" smtClean="0">
                  <a:latin typeface="+mn-lt"/>
                </a:rPr>
                <a:t>Προστόμιο</a:t>
              </a:r>
              <a:endParaRPr lang="en-US" dirty="0" smtClean="0">
                <a:latin typeface="+mn-lt"/>
              </a:endParaRPr>
            </a:p>
            <a:p>
              <a:endParaRPr lang="el-GR" dirty="0">
                <a:latin typeface="+mn-lt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8047757" y="3903439"/>
              <a:ext cx="92467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latin typeface="+mn-lt"/>
                </a:rPr>
                <a:t>γλώσσα</a:t>
              </a: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8073500" y="3284984"/>
              <a:ext cx="10306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latin typeface="+mn-lt"/>
                </a:rPr>
                <a:t>σταφυλή</a:t>
              </a: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8047756" y="2494637"/>
              <a:ext cx="120476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>
                  <a:latin typeface="+mn-lt"/>
                </a:rPr>
                <a:t>μαλθακή υπερώα</a:t>
              </a:r>
            </a:p>
          </p:txBody>
        </p:sp>
      </p:grp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4993655" y="5232052"/>
            <a:ext cx="313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0653 </a:t>
            </a:r>
            <a:r>
              <a:rPr lang="en-US" sz="1200" dirty="0" err="1" smtClean="0">
                <a:latin typeface="+mn-lt"/>
                <a:hlinkClick r:id="rId4"/>
              </a:rPr>
              <a:t>MouthAnatomy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ruceBlaus"/>
              </a:rPr>
              <a:t>BruceBlaus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0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rmAutofit fontScale="90000"/>
          </a:bodyPr>
          <a:lstStyle/>
          <a:p>
            <a:r>
              <a:rPr lang="el-GR" sz="4000" dirty="0">
                <a:solidFill>
                  <a:srgbClr val="1F497D"/>
                </a:solidFill>
              </a:rPr>
              <a:t>Κύρια Στοματική κοιλότητα</a:t>
            </a:r>
            <a:r>
              <a:rPr lang="el-GR" dirty="0">
                <a:solidFill>
                  <a:srgbClr val="1F497D"/>
                </a:solidFill>
              </a:rPr>
              <a:t/>
            </a:r>
            <a:br>
              <a:rPr lang="el-GR" dirty="0">
                <a:solidFill>
                  <a:srgbClr val="1F497D"/>
                </a:solidFill>
              </a:rPr>
            </a:br>
            <a:r>
              <a:rPr lang="el-GR" sz="3300" b="0" dirty="0">
                <a:solidFill>
                  <a:srgbClr val="1F497D"/>
                </a:solidFill>
              </a:rPr>
              <a:t>(ανατομικά στοιχεία) </a:t>
            </a:r>
            <a:r>
              <a:rPr lang="el-GR" sz="3300" b="0" dirty="0" smtClean="0">
                <a:solidFill>
                  <a:srgbClr val="1F497D"/>
                </a:solidFill>
              </a:rPr>
              <a:t>2/3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Το άνω τοίχωμα της σχηματίζεται από την υπερώα. Η υπερώα αποτελείται από δύο επιμέρους τμήματα την σκληρή (τα πρόσθια 2/3) και την μαλθακή υπερώα (το οπίσθιο 1/3).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Μπροστά </a:t>
            </a:r>
            <a:r>
              <a:rPr lang="el-GR" dirty="0"/>
              <a:t>και πλάγια αφορίζεται από τα δόντια, τις φατνιακές αποφύσεις και τα ούλα.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Το κάτω τοίχωμα της κύριας στοματικής κοιλότητας καλείται έδαφος του στόματος και σχηματίζεται από τον </a:t>
            </a:r>
            <a:r>
              <a:rPr lang="el-GR" dirty="0" err="1"/>
              <a:t>γενειογλωσσικό</a:t>
            </a:r>
            <a:r>
              <a:rPr lang="el-GR" dirty="0"/>
              <a:t> και τον </a:t>
            </a:r>
            <a:r>
              <a:rPr lang="el-GR" dirty="0" err="1"/>
              <a:t>γναθοϋοειδή</a:t>
            </a:r>
            <a:r>
              <a:rPr lang="el-GR" dirty="0"/>
              <a:t> μυ και πληρούται από την γλώσσα.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rmAutofit fontScale="90000"/>
          </a:bodyPr>
          <a:lstStyle/>
          <a:p>
            <a:r>
              <a:rPr lang="el-GR" sz="4000" dirty="0">
                <a:solidFill>
                  <a:srgbClr val="1F497D"/>
                </a:solidFill>
              </a:rPr>
              <a:t>Κύρια Στοματική κοιλότητα</a:t>
            </a:r>
            <a:r>
              <a:rPr lang="el-GR" dirty="0">
                <a:solidFill>
                  <a:srgbClr val="1F497D"/>
                </a:solidFill>
              </a:rPr>
              <a:t/>
            </a:r>
            <a:br>
              <a:rPr lang="el-GR" dirty="0">
                <a:solidFill>
                  <a:srgbClr val="1F497D"/>
                </a:solidFill>
              </a:rPr>
            </a:br>
            <a:r>
              <a:rPr lang="el-GR" sz="3300" b="0" dirty="0">
                <a:solidFill>
                  <a:srgbClr val="1F497D"/>
                </a:solidFill>
              </a:rPr>
              <a:t>(ανατομικά στοιχεία) </a:t>
            </a:r>
            <a:r>
              <a:rPr lang="el-GR" sz="3300" b="0" dirty="0" smtClean="0">
                <a:solidFill>
                  <a:srgbClr val="1F497D"/>
                </a:solidFill>
              </a:rPr>
              <a:t>3/3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4341376" cy="5589240"/>
          </a:xfrm>
        </p:spPr>
        <p:txBody>
          <a:bodyPr anchor="t">
            <a:noAutofit/>
          </a:bodyPr>
          <a:lstStyle/>
          <a:p>
            <a:pPr>
              <a:lnSpc>
                <a:spcPct val="105000"/>
              </a:lnSpc>
            </a:pPr>
            <a:r>
              <a:rPr lang="el-GR" b="1" dirty="0" smtClean="0"/>
              <a:t>Έδαφος του στόματος</a:t>
            </a:r>
            <a:r>
              <a:rPr lang="en-GB" b="1" dirty="0" smtClean="0"/>
              <a:t> (floor of mouth)</a:t>
            </a:r>
            <a:r>
              <a:rPr lang="en-GB" dirty="0" smtClean="0"/>
              <a:t> </a:t>
            </a:r>
            <a:r>
              <a:rPr lang="el-GR" dirty="0" smtClean="0"/>
              <a:t>αποτελείται από τους μυς επί των οποίων στηρίζεται η γλώσσα. Καλύπτεται από βλεννογόνο. Στον </a:t>
            </a:r>
            <a:r>
              <a:rPr lang="el-GR" dirty="0" err="1" smtClean="0"/>
              <a:t>υποβλεννογόνιο</a:t>
            </a:r>
            <a:r>
              <a:rPr lang="el-GR" dirty="0" smtClean="0"/>
              <a:t> χιτώνα  υπάρχουν οι σιελογόνοι αδένες</a:t>
            </a:r>
            <a:r>
              <a:rPr lang="en-GB" dirty="0" smtClean="0"/>
              <a:t>.</a:t>
            </a:r>
            <a:endParaRPr lang="el-GR" dirty="0" smtClean="0"/>
          </a:p>
          <a:p>
            <a:pPr>
              <a:lnSpc>
                <a:spcPct val="105000"/>
              </a:lnSpc>
            </a:pPr>
            <a:r>
              <a:rPr lang="el-GR" b="1" dirty="0" smtClean="0"/>
              <a:t>Γλώσσα</a:t>
            </a:r>
            <a:r>
              <a:rPr lang="en-GB" b="1" dirty="0" smtClean="0"/>
              <a:t> (</a:t>
            </a:r>
            <a:r>
              <a:rPr lang="en-GB" b="1" dirty="0" err="1" smtClean="0"/>
              <a:t>tonque</a:t>
            </a:r>
            <a:r>
              <a:rPr lang="en-GB" b="1" dirty="0" smtClean="0"/>
              <a:t>)</a:t>
            </a:r>
            <a:r>
              <a:rPr lang="en-GB" dirty="0" smtClean="0"/>
              <a:t> </a:t>
            </a:r>
            <a:r>
              <a:rPr lang="el-GR" dirty="0" smtClean="0"/>
              <a:t>μυώδες όργανο εξαιρετικά ευκίνητο που καταλαμβάνει το μεγαλύτερο μέρος της στοματικής κοιλότητας. Είναι το όργανο της γεύσης και χρησιμεύει  στην ομιλία, μάσηση και κατάποση.</a:t>
            </a:r>
          </a:p>
        </p:txBody>
      </p:sp>
      <p:pic>
        <p:nvPicPr>
          <p:cNvPr id="217090" name="Picture 2" descr="File:Mouth and ton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77" y="1556792"/>
            <a:ext cx="4276795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7" name="Rectangle 11"/>
          <p:cNvSpPr/>
          <p:nvPr/>
        </p:nvSpPr>
        <p:spPr>
          <a:xfrm>
            <a:off x="4798576" y="5949280"/>
            <a:ext cx="4276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Mouth and </a:t>
            </a:r>
            <a:r>
              <a:rPr lang="en-US" sz="1200" dirty="0" smtClean="0">
                <a:latin typeface="+mn-lt"/>
                <a:hlinkClick r:id="rId4"/>
              </a:rPr>
              <a:t>tongue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Fæ"/>
              </a:rPr>
              <a:t>Fæ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7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Γλώσσα </a:t>
            </a:r>
            <a:r>
              <a:rPr lang="el-GR" sz="3000" b="0" dirty="0" smtClean="0">
                <a:solidFill>
                  <a:schemeClr val="tx2"/>
                </a:solidFill>
              </a:rPr>
              <a:t>1/3</a:t>
            </a:r>
            <a:endParaRPr lang="el-GR" sz="3000" b="0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268760"/>
            <a:ext cx="4248472" cy="5472608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γλώσσα αποτελείται από τρία μέρη, τη ρίζα, το σώμα και την κορυφή. </a:t>
            </a:r>
          </a:p>
          <a:p>
            <a:r>
              <a:rPr lang="el-GR" sz="2000" dirty="0" smtClean="0"/>
              <a:t>Η </a:t>
            </a:r>
            <a:r>
              <a:rPr lang="el-GR" sz="2000" b="1" dirty="0" smtClean="0"/>
              <a:t>κορυφή</a:t>
            </a:r>
            <a:r>
              <a:rPr lang="el-GR" sz="2000" i="1" dirty="0" smtClean="0">
                <a:solidFill>
                  <a:schemeClr val="tx2"/>
                </a:solidFill>
              </a:rPr>
              <a:t> </a:t>
            </a:r>
            <a:r>
              <a:rPr lang="el-GR" sz="2000" dirty="0" smtClean="0"/>
              <a:t>και το σώμα βρίσκονται στην ιδίως στοματική κοιλότητα ενώ η </a:t>
            </a:r>
            <a:r>
              <a:rPr lang="el-GR" sz="2000" b="1" dirty="0" smtClean="0"/>
              <a:t>ρίζα</a:t>
            </a:r>
            <a:r>
              <a:rPr lang="el-GR" sz="2000" i="1" dirty="0" smtClean="0">
                <a:solidFill>
                  <a:schemeClr val="tx2"/>
                </a:solidFill>
              </a:rPr>
              <a:t> </a:t>
            </a:r>
            <a:r>
              <a:rPr lang="el-GR" sz="2000" dirty="0" smtClean="0"/>
              <a:t>προσφύεται κυρίως στο έδαφος του στόματος. </a:t>
            </a:r>
          </a:p>
          <a:p>
            <a:r>
              <a:rPr lang="el-GR" sz="2000" dirty="0" smtClean="0"/>
              <a:t>Το άνω τμήμα της γλώσσας που ονομάζεται </a:t>
            </a:r>
            <a:r>
              <a:rPr lang="el-GR" sz="2000" b="1" dirty="0" smtClean="0"/>
              <a:t>ράχη</a:t>
            </a:r>
            <a:r>
              <a:rPr lang="el-GR" sz="2000" i="1" dirty="0" smtClean="0">
                <a:solidFill>
                  <a:schemeClr val="tx2"/>
                </a:solidFill>
              </a:rPr>
              <a:t> </a:t>
            </a:r>
            <a:r>
              <a:rPr lang="el-GR" sz="2000" dirty="0" smtClean="0"/>
              <a:t>χωρίζεται από την τελική αύλακα σε πρόσθιο στοματικό και οπίσθιο φαρυγγικό μέρος. Το στοματικό μέρος αποτελεί τα δύο τρίτα ενώ το φαρυγγικό το υπόλοιπο ένα τρίτο.</a:t>
            </a:r>
          </a:p>
        </p:txBody>
      </p:sp>
      <p:grpSp>
        <p:nvGrpSpPr>
          <p:cNvPr id="24" name="Ομάδα 23"/>
          <p:cNvGrpSpPr/>
          <p:nvPr/>
        </p:nvGrpSpPr>
        <p:grpSpPr>
          <a:xfrm>
            <a:off x="4515257" y="1556792"/>
            <a:ext cx="4628743" cy="4316278"/>
            <a:chOff x="4515257" y="1556792"/>
            <a:chExt cx="4628743" cy="4316278"/>
          </a:xfrm>
        </p:grpSpPr>
        <p:pic>
          <p:nvPicPr>
            <p:cNvPr id="216072" name="Picture 8" descr="File:1109 Muscles that Move the Tongu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23"/>
            <a:stretch/>
          </p:blipFill>
          <p:spPr bwMode="auto">
            <a:xfrm>
              <a:off x="4990910" y="1556792"/>
              <a:ext cx="4153090" cy="4316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15257" y="3714931"/>
              <a:ext cx="988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Κορυφή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990910" y="3068960"/>
              <a:ext cx="157154" cy="645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90910" y="1556792"/>
              <a:ext cx="10257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+mn-lt"/>
                </a:rPr>
                <a:t>Ράχη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5501280" y="5919663"/>
            <a:ext cx="313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1109 Muscles that Move the </a:t>
            </a:r>
            <a:r>
              <a:rPr lang="en-US" sz="1200" dirty="0" smtClean="0">
                <a:latin typeface="+mn-lt"/>
                <a:hlinkClick r:id="rId3"/>
              </a:rPr>
              <a:t>Tongue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1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Γλώσσα </a:t>
            </a:r>
            <a:r>
              <a:rPr lang="el-GR" sz="3000" b="0" dirty="0" smtClean="0">
                <a:solidFill>
                  <a:srgbClr val="1F497D"/>
                </a:solidFill>
              </a:rPr>
              <a:t>2/3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4968552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Η κάτω επιφάνεια της γλώσσας φέρει κατά τη μέση γραμμή επιμήκη πτυχή του βλεννογόνου που αποτελεί τον</a:t>
            </a:r>
            <a:r>
              <a:rPr lang="el-GR" b="1" dirty="0" smtClean="0"/>
              <a:t> χαλινό </a:t>
            </a:r>
            <a:r>
              <a:rPr lang="el-GR" dirty="0" smtClean="0"/>
              <a:t>της γλώσσας.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987824" y="1484784"/>
            <a:ext cx="5523879" cy="3109249"/>
            <a:chOff x="2726649" y="2357430"/>
            <a:chExt cx="5523879" cy="3109249"/>
          </a:xfrm>
        </p:grpSpPr>
        <p:sp>
          <p:nvSpPr>
            <p:cNvPr id="16" name="TextBox 15"/>
            <p:cNvSpPr txBox="1"/>
            <p:nvPr/>
          </p:nvSpPr>
          <p:spPr>
            <a:xfrm>
              <a:off x="2726649" y="4820348"/>
              <a:ext cx="217187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Χαλινός της γλώσσας</a:t>
              </a:r>
              <a:endParaRPr lang="el-GR" b="1" dirty="0">
                <a:latin typeface="+mn-lt"/>
              </a:endParaRPr>
            </a:p>
          </p:txBody>
        </p:sp>
        <p:pic>
          <p:nvPicPr>
            <p:cNvPr id="216070" name="Picture 6" descr="File:Frenulum linguae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2357430"/>
              <a:ext cx="3249900" cy="248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Ευθύγραμμο βέλος σύνδεσης 2"/>
            <p:cNvCxnSpPr>
              <a:stCxn id="16" idx="3"/>
            </p:cNvCxnSpPr>
            <p:nvPr/>
          </p:nvCxnSpPr>
          <p:spPr>
            <a:xfrm flipV="1">
              <a:off x="4898526" y="3786191"/>
              <a:ext cx="1530863" cy="1357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5320578" y="4130625"/>
            <a:ext cx="313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Frenulum </a:t>
            </a:r>
            <a:r>
              <a:rPr lang="en-US" sz="1200" dirty="0" smtClean="0">
                <a:latin typeface="+mn-lt"/>
                <a:hlinkClick r:id="rId3"/>
              </a:rPr>
              <a:t>linguae02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nigma51"/>
              </a:rPr>
              <a:t>Enigma51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5"/>
              </a:rPr>
              <a:t>CC BY 3.0 DE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Γλώσσα </a:t>
            </a:r>
            <a:r>
              <a:rPr lang="el-GR" sz="3000" b="0" dirty="0" smtClean="0">
                <a:solidFill>
                  <a:srgbClr val="1F497D"/>
                </a:solidFill>
              </a:rPr>
              <a:t>3/3</a:t>
            </a:r>
            <a:endParaRPr lang="el-GR" sz="3600" b="1" dirty="0" smtClean="0">
              <a:solidFill>
                <a:schemeClr val="tx2"/>
              </a:solidFill>
            </a:endParaRPr>
          </a:p>
        </p:txBody>
      </p:sp>
      <p:pic>
        <p:nvPicPr>
          <p:cNvPr id="768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7504" y="1340768"/>
            <a:ext cx="4602128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7219" name="Text Placeholder 6"/>
          <p:cNvSpPr>
            <a:spLocks noGrp="1"/>
          </p:cNvSpPr>
          <p:nvPr>
            <p:ph sz="quarter" idx="4294967295"/>
          </p:nvPr>
        </p:nvSpPr>
        <p:spPr>
          <a:xfrm>
            <a:off x="4716016" y="1268760"/>
            <a:ext cx="4427984" cy="5326851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200" dirty="0" smtClean="0"/>
              <a:t>Οι μύες της γλώσσας χωρίζονται σε αυτόχθονες και ετερόχθονες.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200" dirty="0" smtClean="0"/>
              <a:t>Οι αυτόχθονες μύες σχηματίζουν το κυρίως σώμα της γλώσσας 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200" dirty="0" smtClean="0"/>
              <a:t>Από τους ετερόχθονες μυς, σημαντικότερος και πιο ισχυρός είναι ο </a:t>
            </a:r>
            <a:r>
              <a:rPr lang="el-GR" sz="2200" b="1" dirty="0" smtClean="0"/>
              <a:t>γενειογλωσσικός </a:t>
            </a:r>
            <a:r>
              <a:rPr lang="el-GR" sz="2200" dirty="0" smtClean="0"/>
              <a:t>μυς , ο οποίος ξεκινά από το μέσο της κάτω γνάθου, και φέρνει την γλώσσα προς τα εμπρός. Άλλοι ετερόχθονες μύες είναι οι: </a:t>
            </a:r>
            <a:r>
              <a:rPr lang="el-GR" sz="2200" b="1" dirty="0" err="1" smtClean="0"/>
              <a:t>υογλωσσικός</a:t>
            </a:r>
            <a:r>
              <a:rPr lang="el-GR" sz="2200" b="1" dirty="0" smtClean="0"/>
              <a:t>, βελονογλωσσικός και γλωσσοϋπερώιος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7" name="Rectangle 11"/>
          <p:cNvSpPr/>
          <p:nvPr/>
        </p:nvSpPr>
        <p:spPr>
          <a:xfrm>
            <a:off x="107504" y="6248345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Genioglossus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Uwe Gille"/>
              </a:rPr>
              <a:t>Uwe </a:t>
            </a:r>
            <a:r>
              <a:rPr lang="en-US" sz="1200" dirty="0" err="1">
                <a:latin typeface="+mn-lt"/>
                <a:hlinkClick r:id="rId5" tooltip="User:Uwe Gille"/>
              </a:rPr>
              <a:t>Gille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5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b="1" dirty="0" smtClean="0"/>
              <a:t>Ανατομικά στοιχεία της περιστοματικής περιοχής και της στοματικής κοιλότητας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 err="1" smtClean="0"/>
              <a:t>Περιστοματική</a:t>
            </a:r>
            <a:r>
              <a:rPr lang="el-GR" b="1" dirty="0" smtClean="0"/>
              <a:t> περιοχή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Χείλη του στόματος.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Παρειές.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/>
              <a:t>Στοματική κοιλότητα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Δόντια και περιβάλλοντες ιστοί.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Υπερώα.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Έδαφος του στόματος.</a:t>
            </a:r>
          </a:p>
          <a:p>
            <a:pPr marL="6840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Γλώσσα.</a:t>
            </a:r>
            <a:endParaRPr lang="en-US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9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5</a:t>
            </a:r>
            <a:r>
              <a:rPr lang="en-US" sz="2000" dirty="0" smtClean="0"/>
              <a:t>:</a:t>
            </a:r>
            <a:r>
              <a:rPr lang="el-GR" sz="2000" dirty="0"/>
              <a:t> Ανατομικά στοιχεία της </a:t>
            </a:r>
            <a:r>
              <a:rPr lang="el-GR" sz="2000" dirty="0" err="1"/>
              <a:t>περιστοματικής</a:t>
            </a:r>
            <a:r>
              <a:rPr lang="el-GR" sz="2000" dirty="0"/>
              <a:t> περιοχής και της στοματικής κοιλότητας».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sz="3600" dirty="0" err="1" smtClean="0"/>
              <a:t>Περιστοματική</a:t>
            </a:r>
            <a:r>
              <a:rPr lang="el-GR" sz="3600" dirty="0" smtClean="0"/>
              <a:t> περιοχή </a:t>
            </a:r>
            <a:r>
              <a:rPr lang="el-GR" sz="3000" b="0" dirty="0" smtClean="0"/>
              <a:t>1/2</a:t>
            </a:r>
          </a:p>
        </p:txBody>
      </p:sp>
      <p:sp>
        <p:nvSpPr>
          <p:cNvPr id="128003" name="Text Placeholder 10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4968552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004A82"/>
                </a:solidFill>
              </a:rPr>
              <a:t>Ρινοχειλικές</a:t>
            </a:r>
            <a:r>
              <a:rPr lang="el-GR" b="1" dirty="0" smtClean="0">
                <a:solidFill>
                  <a:srgbClr val="004A82"/>
                </a:solidFill>
              </a:rPr>
              <a:t> αύλακες</a:t>
            </a:r>
            <a:r>
              <a:rPr lang="en-GB" b="1" dirty="0" smtClean="0">
                <a:solidFill>
                  <a:srgbClr val="004A82"/>
                </a:solidFill>
              </a:rPr>
              <a:t> </a:t>
            </a:r>
            <a:r>
              <a:rPr lang="en-GB" dirty="0" smtClean="0"/>
              <a:t>(</a:t>
            </a:r>
            <a:r>
              <a:rPr lang="el-GR" dirty="0" smtClean="0"/>
              <a:t>δεξιά και αριστερή)</a:t>
            </a:r>
            <a:r>
              <a:rPr lang="en-GB" dirty="0" smtClean="0"/>
              <a:t>:</a:t>
            </a:r>
            <a:endParaRPr lang="el-GR" dirty="0" smtClean="0"/>
          </a:p>
          <a:p>
            <a:r>
              <a:rPr lang="el-GR" dirty="0" smtClean="0"/>
              <a:t>Ξεκινούν από το πτερύγιο της μύτης και πολλές φορές επεκτείνονται πέρα από τη γωνία του στόματος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b="1" dirty="0" smtClean="0">
                <a:solidFill>
                  <a:srgbClr val="004A82"/>
                </a:solidFill>
              </a:rPr>
              <a:t>Γενειοχειλική αύλακα </a:t>
            </a:r>
            <a:r>
              <a:rPr lang="el-GR" dirty="0" smtClean="0"/>
              <a:t>χωρίζει </a:t>
            </a:r>
            <a:r>
              <a:rPr lang="el-GR" dirty="0" err="1" smtClean="0"/>
              <a:t>τοξοειδώς</a:t>
            </a:r>
            <a:r>
              <a:rPr lang="el-GR" dirty="0" smtClean="0"/>
              <a:t> το κάτω χείλος  από το </a:t>
            </a:r>
            <a:r>
              <a:rPr lang="el-GR" dirty="0" err="1" smtClean="0"/>
              <a:t>γένειο</a:t>
            </a:r>
            <a:r>
              <a:rPr lang="el-GR" dirty="0" smtClean="0"/>
              <a:t>.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5248943" y="1918083"/>
            <a:ext cx="3787553" cy="2546294"/>
            <a:chOff x="5648778" y="1412776"/>
            <a:chExt cx="3382211" cy="2170087"/>
          </a:xfrm>
        </p:grpSpPr>
        <p:pic>
          <p:nvPicPr>
            <p:cNvPr id="11" name="Picture 2" descr="File:Nasolabial fol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5" t="48685" r="14722" b="14765"/>
            <a:stretch/>
          </p:blipFill>
          <p:spPr bwMode="auto">
            <a:xfrm>
              <a:off x="5648778" y="1412776"/>
              <a:ext cx="2612572" cy="2088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Έλλειψη 1"/>
            <p:cNvSpPr/>
            <p:nvPr/>
          </p:nvSpPr>
          <p:spPr>
            <a:xfrm>
              <a:off x="6627478" y="2636912"/>
              <a:ext cx="802021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8007" name="TextBox 16"/>
            <p:cNvSpPr txBox="1">
              <a:spLocks noChangeArrowheads="1"/>
            </p:cNvSpPr>
            <p:nvPr/>
          </p:nvSpPr>
          <p:spPr bwMode="auto">
            <a:xfrm>
              <a:off x="7740352" y="1412776"/>
              <a:ext cx="1290637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err="1"/>
                <a:t>ρινοχειλική</a:t>
              </a:r>
              <a:endParaRPr lang="el-GR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740354" y="1782665"/>
              <a:ext cx="623609" cy="20617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09" name="TextBox 21"/>
            <p:cNvSpPr txBox="1">
              <a:spLocks noChangeArrowheads="1"/>
            </p:cNvSpPr>
            <p:nvPr/>
          </p:nvSpPr>
          <p:spPr bwMode="auto">
            <a:xfrm>
              <a:off x="7551439" y="3212976"/>
              <a:ext cx="147955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err="1"/>
                <a:t>γενειοχειλική</a:t>
              </a:r>
              <a:endParaRPr lang="el-GR" dirty="0"/>
            </a:p>
          </p:txBody>
        </p:sp>
        <p:cxnSp>
          <p:nvCxnSpPr>
            <p:cNvPr id="20" name="Straight Arrow Connector 19"/>
            <p:cNvCxnSpPr>
              <a:endCxn id="2" idx="5"/>
            </p:cNvCxnSpPr>
            <p:nvPr/>
          </p:nvCxnSpPr>
          <p:spPr>
            <a:xfrm flipH="1" flipV="1">
              <a:off x="7312046" y="2882763"/>
              <a:ext cx="1041840" cy="33021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343332" y="4509118"/>
            <a:ext cx="2736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Nasolabial </a:t>
            </a:r>
            <a:r>
              <a:rPr lang="en-US" sz="1200" dirty="0" smtClean="0">
                <a:latin typeface="+mn-lt"/>
                <a:hlinkClick r:id="rId4"/>
              </a:rPr>
              <a:t>fold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Mikael Häggström"/>
              </a:rPr>
              <a:t>Mikael </a:t>
            </a:r>
            <a:r>
              <a:rPr lang="en-US" sz="1200" dirty="0" err="1" smtClean="0">
                <a:latin typeface="+mn-lt"/>
                <a:hlinkClick r:id="rId5" tooltip="User:Mikael Häggström"/>
              </a:rPr>
              <a:t>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6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sz="3600" dirty="0" err="1" smtClean="0"/>
              <a:t>Περιστοματική</a:t>
            </a:r>
            <a:r>
              <a:rPr lang="el-GR" sz="3600" dirty="0" smtClean="0"/>
              <a:t> περιοχή </a:t>
            </a:r>
            <a:r>
              <a:rPr lang="el-GR" sz="3000" b="0" dirty="0" smtClean="0"/>
              <a:t>2/2</a:t>
            </a:r>
            <a:endParaRPr lang="el-GR" sz="3600" dirty="0" smtClean="0"/>
          </a:p>
        </p:txBody>
      </p:sp>
      <p:sp>
        <p:nvSpPr>
          <p:cNvPr id="128003" name="Text Placeholder 10"/>
          <p:cNvSpPr>
            <a:spLocks noGrp="1"/>
          </p:cNvSpPr>
          <p:nvPr>
            <p:ph idx="1"/>
          </p:nvPr>
        </p:nvSpPr>
        <p:spPr>
          <a:xfrm>
            <a:off x="457200" y="1268760"/>
            <a:ext cx="5122912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Σε νεαρή ηλικία οι αύλακες είναι υποτυπώδεις και τονίζονται κατά τη διάρκεια της ζωής, κυρίως η </a:t>
            </a:r>
            <a:r>
              <a:rPr lang="el-GR" dirty="0" err="1" smtClean="0"/>
              <a:t>ρινοχειλική</a:t>
            </a:r>
            <a:r>
              <a:rPr lang="el-GR" dirty="0" smtClean="0"/>
              <a:t> αύλακα.</a:t>
            </a:r>
          </a:p>
        </p:txBody>
      </p:sp>
      <p:pic>
        <p:nvPicPr>
          <p:cNvPr id="204802" name="Picture 2" descr="File:Nasolabial fo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48685" r="14722" b="14765"/>
          <a:stretch/>
        </p:blipFill>
        <p:spPr bwMode="auto">
          <a:xfrm>
            <a:off x="6123213" y="1268760"/>
            <a:ext cx="2612572" cy="2088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508104" y="1921396"/>
            <a:ext cx="2520280" cy="3474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50" name="Picture 2" descr="File:Ageing of the human 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1" y="3140968"/>
            <a:ext cx="5295629" cy="3117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/>
          <p:nvPr/>
        </p:nvSpPr>
        <p:spPr>
          <a:xfrm>
            <a:off x="6061050" y="3429000"/>
            <a:ext cx="2736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Nasolabial </a:t>
            </a:r>
            <a:r>
              <a:rPr lang="en-US" sz="1200" dirty="0" smtClean="0">
                <a:latin typeface="+mn-lt"/>
                <a:hlinkClick r:id="rId5"/>
              </a:rPr>
              <a:t>fold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 tooltip="User:Mikael Häggström"/>
              </a:rPr>
              <a:t>Mikael </a:t>
            </a:r>
            <a:r>
              <a:rPr lang="en-US" sz="1200" dirty="0" err="1" smtClean="0">
                <a:latin typeface="+mn-lt"/>
                <a:hlinkClick r:id="rId6" tooltip="User:Mikael Häggström"/>
              </a:rPr>
              <a:t>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805501" y="6351711"/>
            <a:ext cx="3215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Ageing of the human </a:t>
            </a:r>
            <a:r>
              <a:rPr lang="en-US" sz="1200" dirty="0" smtClean="0">
                <a:latin typeface="+mn-lt"/>
                <a:hlinkClick r:id="rId7"/>
              </a:rPr>
              <a:t>face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GBdeZeeuw (page does not exist)"/>
              </a:rPr>
              <a:t>GBdeZeeuw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b="1" dirty="0" err="1" smtClean="0"/>
              <a:t>Περιστοματική</a:t>
            </a:r>
            <a:r>
              <a:rPr lang="el-GR" b="1" dirty="0" smtClean="0"/>
              <a:t> περιοχή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l-GR" sz="3000" b="0" dirty="0" smtClean="0"/>
              <a:t>(παρειές-</a:t>
            </a:r>
            <a:r>
              <a:rPr lang="el-GR" sz="3000" b="0" dirty="0" err="1" smtClean="0"/>
              <a:t>μάγουλ</a:t>
            </a:r>
            <a:r>
              <a:rPr lang="el-GR" sz="3000" b="0" dirty="0" smtClean="0"/>
              <a:t>α) 1/2</a:t>
            </a:r>
          </a:p>
        </p:txBody>
      </p:sp>
      <p:sp>
        <p:nvSpPr>
          <p:cNvPr id="129027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4114800" cy="4536504"/>
          </a:xfrm>
        </p:spPr>
        <p:txBody>
          <a:bodyPr>
            <a:normAutofit/>
          </a:bodyPr>
          <a:lstStyle/>
          <a:p>
            <a:r>
              <a:rPr lang="el-GR" dirty="0" smtClean="0"/>
              <a:t>Οι Παρειές αρχίζουν από τη </a:t>
            </a:r>
            <a:r>
              <a:rPr lang="el-GR" dirty="0" err="1" smtClean="0"/>
              <a:t>ρινοχειλική</a:t>
            </a:r>
            <a:r>
              <a:rPr lang="el-GR" dirty="0" smtClean="0"/>
              <a:t> αύλακα και επεκτείνονται μέχρι το πρόσθιο χείλος του μασητήρα. Καλύπτονται εξωτερικά με δέρμα και εσωτερικά από βλεννογόνο με κύριο υπόστρωμα το </a:t>
            </a:r>
            <a:r>
              <a:rPr lang="el-GR" dirty="0" err="1" smtClean="0"/>
              <a:t>βυκανητή</a:t>
            </a:r>
            <a:r>
              <a:rPr lang="el-GR" dirty="0" smtClean="0"/>
              <a:t> μυ.</a:t>
            </a:r>
          </a:p>
        </p:txBody>
      </p:sp>
      <p:pic>
        <p:nvPicPr>
          <p:cNvPr id="205826" name="Picture 2" descr="File:Chica cacheto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4322" r="13112" b="-1"/>
          <a:stretch/>
        </p:blipFill>
        <p:spPr bwMode="auto">
          <a:xfrm>
            <a:off x="5004048" y="1789833"/>
            <a:ext cx="3321760" cy="2699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057194" y="4653136"/>
            <a:ext cx="3215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Chica </a:t>
            </a:r>
            <a:r>
              <a:rPr lang="en-US" sz="1200" dirty="0" err="1" smtClean="0">
                <a:latin typeface="+mn-lt"/>
                <a:hlinkClick r:id="rId4"/>
              </a:rPr>
              <a:t>cachetona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Yupanqui (page does not exist)"/>
              </a:rPr>
              <a:t>Yupanqui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5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b="1" dirty="0" err="1" smtClean="0"/>
              <a:t>Περιστοματική</a:t>
            </a:r>
            <a:r>
              <a:rPr lang="el-GR" b="1" dirty="0" smtClean="0"/>
              <a:t> περιοχή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l-GR" sz="3000" b="0" dirty="0" smtClean="0"/>
              <a:t>(παρειές-</a:t>
            </a:r>
            <a:r>
              <a:rPr lang="el-GR" sz="3000" b="0" dirty="0" err="1" smtClean="0"/>
              <a:t>μάγουλ</a:t>
            </a:r>
            <a:r>
              <a:rPr lang="el-GR" sz="3000" b="0" dirty="0" smtClean="0"/>
              <a:t>α) 2/2</a:t>
            </a:r>
          </a:p>
        </p:txBody>
      </p:sp>
      <p:sp>
        <p:nvSpPr>
          <p:cNvPr id="129027" name="Content Placeholder 5"/>
          <p:cNvSpPr>
            <a:spLocks noGrp="1"/>
          </p:cNvSpPr>
          <p:nvPr>
            <p:ph idx="1"/>
          </p:nvPr>
        </p:nvSpPr>
        <p:spPr>
          <a:xfrm>
            <a:off x="251520" y="1268760"/>
            <a:ext cx="4622607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Οι Παρειές αρχίζουν από τη </a:t>
            </a:r>
            <a:r>
              <a:rPr lang="el-GR" dirty="0" err="1" smtClean="0"/>
              <a:t>ρινοχειλική</a:t>
            </a:r>
            <a:r>
              <a:rPr lang="el-GR" dirty="0" smtClean="0"/>
              <a:t> αύλακα και επεκτείνονται μέχρι το πρόσθιο χείλος του μασητήρα. Καλύπτονται εξωτερικά με δέρμα και εσωτερικά από βλεννογόνο με κύριο υπόστρωμα το </a:t>
            </a:r>
            <a:r>
              <a:rPr lang="el-GR" dirty="0" err="1" smtClean="0"/>
              <a:t>βυκανητή</a:t>
            </a:r>
            <a:r>
              <a:rPr lang="el-GR" dirty="0" smtClean="0"/>
              <a:t> μυ</a:t>
            </a:r>
            <a:r>
              <a:rPr lang="en-US" dirty="0" smtClean="0"/>
              <a:t> (</a:t>
            </a:r>
            <a:r>
              <a:rPr lang="en-US" dirty="0" err="1" smtClean="0"/>
              <a:t>Buccinator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Στη γωνία του στόματος, ο </a:t>
            </a:r>
            <a:r>
              <a:rPr lang="el-GR" dirty="0" err="1" smtClean="0"/>
              <a:t>βυκανητής</a:t>
            </a:r>
            <a:r>
              <a:rPr lang="el-GR" dirty="0" smtClean="0"/>
              <a:t> μυς διαπλεγμένος  με τους μυς του σφιγκτήρα δημιουργεί δύο πολύ ισχυρές μυϊκές συναθροίσεις, τους μυϊκούς κόμβους.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4415675" y="1283508"/>
            <a:ext cx="4728325" cy="3169233"/>
            <a:chOff x="4318041" y="2204864"/>
            <a:chExt cx="4728325" cy="3169233"/>
          </a:xfrm>
        </p:grpSpPr>
        <p:pic>
          <p:nvPicPr>
            <p:cNvPr id="207874" name="Picture 2" descr="File:Sobo 1909 26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204864"/>
              <a:ext cx="4330350" cy="245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318041" y="5004765"/>
              <a:ext cx="16221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Μυϊκός κόμβος</a:t>
              </a:r>
              <a:endParaRPr lang="el-GR" dirty="0">
                <a:latin typeface="+mn-lt"/>
              </a:endParaRPr>
            </a:p>
          </p:txBody>
        </p:sp>
        <p:sp>
          <p:nvSpPr>
            <p:cNvPr id="5" name="Έλλειψη 4"/>
            <p:cNvSpPr/>
            <p:nvPr/>
          </p:nvSpPr>
          <p:spPr>
            <a:xfrm>
              <a:off x="5659556" y="3068960"/>
              <a:ext cx="280596" cy="6480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ύγραμμο βέλος σύνδεσης 6"/>
            <p:cNvCxnSpPr>
              <a:stCxn id="4" idx="0"/>
              <a:endCxn id="5" idx="4"/>
            </p:cNvCxnSpPr>
            <p:nvPr/>
          </p:nvCxnSpPr>
          <p:spPr>
            <a:xfrm flipV="1">
              <a:off x="5129097" y="3717032"/>
              <a:ext cx="670757" cy="12877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11" name="Rectangle 11"/>
          <p:cNvSpPr/>
          <p:nvPr/>
        </p:nvSpPr>
        <p:spPr>
          <a:xfrm>
            <a:off x="6156176" y="3991076"/>
            <a:ext cx="2736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Sobo 1909 </a:t>
            </a:r>
            <a:r>
              <a:rPr lang="en-US" sz="1200" dirty="0" smtClean="0">
                <a:latin typeface="+mn-lt"/>
                <a:hlinkClick r:id="rId4"/>
              </a:rPr>
              <a:t>263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anchor="ctr">
            <a:noAutofit/>
          </a:bodyPr>
          <a:lstStyle/>
          <a:p>
            <a:r>
              <a:rPr lang="el-GR" b="1" dirty="0" err="1" smtClean="0"/>
              <a:t>Περιστοματική</a:t>
            </a:r>
            <a:r>
              <a:rPr lang="el-GR" b="1" dirty="0" smtClean="0"/>
              <a:t> περιοχή</a:t>
            </a:r>
            <a:br>
              <a:rPr lang="el-GR" b="1" dirty="0" smtClean="0"/>
            </a:br>
            <a:r>
              <a:rPr lang="el-GR" sz="3000" b="0" dirty="0" smtClean="0"/>
              <a:t>(χείλη)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752528" cy="38884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el-GR" sz="2100" dirty="0" smtClean="0"/>
              <a:t>Τα χείλη του στόματος, το άνω και κάτω, αποτελούνται από μυς και αδένες και καλύπτονται εξωτερικά από δέρμα εσωτερικά από βλεννογόνο. </a:t>
            </a:r>
          </a:p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el-GR" sz="2100" dirty="0" smtClean="0"/>
              <a:t>Οι μυς των </a:t>
            </a:r>
            <a:r>
              <a:rPr lang="el-GR" sz="2100" dirty="0" err="1" smtClean="0"/>
              <a:t>χειλέων</a:t>
            </a:r>
            <a:r>
              <a:rPr lang="el-GR" sz="2100" dirty="0" smtClean="0"/>
              <a:t> είναι πολλοί , μικροί και ισχυροί, διαφόρων διευθύνσεων  με εκπληκτική ικανότητα αναπαραγωγής κινήσεων ακριβείας.</a:t>
            </a:r>
          </a:p>
        </p:txBody>
      </p:sp>
      <p:pic>
        <p:nvPicPr>
          <p:cNvPr id="208898" name="Picture 2" descr="File:Gray3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57650" cy="2905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6318" y="4941168"/>
            <a:ext cx="8810178" cy="11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100" dirty="0">
                <a:solidFill>
                  <a:prstClr val="black"/>
                </a:solidFill>
                <a:latin typeface="Calibri"/>
              </a:rPr>
              <a:t>Μυϊκές ίνες  ερχόμενες επιφανειακά και καταδυόμενες με κυκλοτερή διάταξη στο δέρμα και το βλεννογόνο των </a:t>
            </a:r>
            <a:r>
              <a:rPr lang="el-GR" sz="2100" dirty="0" err="1">
                <a:solidFill>
                  <a:prstClr val="black"/>
                </a:solidFill>
                <a:latin typeface="Calibri"/>
              </a:rPr>
              <a:t>χειλέων</a:t>
            </a:r>
            <a:r>
              <a:rPr lang="el-GR" sz="2100" dirty="0">
                <a:solidFill>
                  <a:prstClr val="black"/>
                </a:solidFill>
                <a:latin typeface="Calibri"/>
              </a:rPr>
              <a:t>  απαρτίζουν τον σφιγκτήρα του στόματος.</a:t>
            </a:r>
          </a:p>
        </p:txBody>
      </p:sp>
      <p:sp>
        <p:nvSpPr>
          <p:cNvPr id="8" name="Rectangle 11"/>
          <p:cNvSpPr/>
          <p:nvPr/>
        </p:nvSpPr>
        <p:spPr>
          <a:xfrm>
            <a:off x="4860032" y="4479503"/>
            <a:ext cx="405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Gray381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 tooltip="User:Pngbot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sz="3600" b="1" dirty="0" smtClean="0"/>
              <a:t>Χείλη στοματικής κοιλότητας </a:t>
            </a:r>
            <a:r>
              <a:rPr lang="el-GR" sz="3000" b="0" dirty="0" smtClean="0"/>
              <a:t>1/4</a:t>
            </a:r>
            <a:endParaRPr lang="en-US" sz="3000" b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7264"/>
            <a:ext cx="4330824" cy="3024336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Εμφανίζουν τρεις επιφάνειες πρόσθια, οπίσθια και το </a:t>
            </a:r>
            <a:r>
              <a:rPr lang="el-GR" dirty="0" err="1" smtClean="0"/>
              <a:t>προχειλίδιο</a:t>
            </a:r>
            <a:r>
              <a:rPr lang="el-GR" dirty="0" smtClean="0"/>
              <a:t> (ερυθρό κράσπεδο).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Η πρόσθια επιφάνεια καλύπτεται από δέρμα και φέρει σμηγματογόνους και ιδρωτοποιούς αδένες.</a:t>
            </a:r>
          </a:p>
        </p:txBody>
      </p:sp>
      <p:pic>
        <p:nvPicPr>
          <p:cNvPr id="22" name="Picture 3" descr="Mout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6386" y="1973450"/>
            <a:ext cx="3280070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stCxn id="38" idx="2"/>
          </p:cNvCxnSpPr>
          <p:nvPr/>
        </p:nvCxnSpPr>
        <p:spPr>
          <a:xfrm>
            <a:off x="6985779" y="1782108"/>
            <a:ext cx="0" cy="1131436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8" idx="2"/>
          </p:cNvCxnSpPr>
          <p:nvPr/>
        </p:nvCxnSpPr>
        <p:spPr>
          <a:xfrm>
            <a:off x="6985779" y="1782108"/>
            <a:ext cx="331978" cy="833542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14968" y="1412776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Ερυθρό κράσπεδο</a:t>
            </a:r>
            <a:endParaRPr lang="el-GR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5090024" y="3645023"/>
            <a:ext cx="3791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Mouth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ScribeOfTheNile"/>
              </a:rPr>
              <a:t>ScribeOfTheNile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5536" y="4295300"/>
            <a:ext cx="820891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οπίσθια επιφάνεια αντιστοιχεί στα δόντια και φατνιακή απόφυση καλύπτεται από βλεννογόνο που ανακόπτεται προς τα άνω σχηματίζοντας την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φατνιοχειλική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αύλακα επί της φατνιακής απόφυσης.</a:t>
            </a:r>
          </a:p>
        </p:txBody>
      </p:sp>
    </p:spTree>
    <p:extLst>
      <p:ext uri="{BB962C8B-B14F-4D97-AF65-F5344CB8AC3E}">
        <p14:creationId xmlns:p14="http://schemas.microsoft.com/office/powerpoint/2010/main" val="33581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/>
              <a:t>Χείλη στοματικής κοιλότητας </a:t>
            </a:r>
            <a:r>
              <a:rPr lang="el-GR" sz="3000" b="0" dirty="0" smtClean="0"/>
              <a:t>2/4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388282"/>
            <a:ext cx="3826768" cy="4968552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 smtClean="0"/>
              <a:t>Στο μέσο της οπίσθιας επιφάνειας υπάρχει ο χαλινός του άνω  και κάτω χείλους.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l-GR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l-GR" sz="240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5076056" y="1124744"/>
            <a:ext cx="3722390" cy="5544616"/>
            <a:chOff x="5580112" y="1124744"/>
            <a:chExt cx="3218334" cy="5202463"/>
          </a:xfrm>
        </p:grpSpPr>
        <p:pic>
          <p:nvPicPr>
            <p:cNvPr id="209922" name="Picture 2" descr="File:Mouth illustration-Otis Archiv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700808"/>
              <a:ext cx="2520280" cy="40043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60232" y="1124744"/>
              <a:ext cx="21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Χαλινός άνω χείλους</a:t>
              </a:r>
              <a:endParaRPr lang="el-GR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7696" y="5957875"/>
              <a:ext cx="2220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Χαλινός κάτω χείλους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8" name="Ευθύγραμμο βέλος σύνδεσης 7"/>
            <p:cNvCxnSpPr>
              <a:stCxn id="14" idx="0"/>
            </p:cNvCxnSpPr>
            <p:nvPr/>
          </p:nvCxnSpPr>
          <p:spPr>
            <a:xfrm flipH="1" flipV="1">
              <a:off x="6840252" y="5013176"/>
              <a:ext cx="677781" cy="94469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6840252" y="1494076"/>
              <a:ext cx="978290" cy="7827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1907704" y="5544757"/>
            <a:ext cx="3215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Mouth illustration-Otis </a:t>
            </a:r>
            <a:r>
              <a:rPr lang="en-US" sz="1200" dirty="0" smtClean="0">
                <a:latin typeface="+mn-lt"/>
                <a:hlinkClick r:id="rId4"/>
              </a:rPr>
              <a:t>Archives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lickr upload bot"/>
              </a:rPr>
              <a:t>Flickr upload 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2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0f2bbe87b4827f8da2ed1c740bd0faa54e2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133</TotalTime>
  <Words>1657</Words>
  <Application>Microsoft Office PowerPoint</Application>
  <PresentationFormat>On-screen Show (4:3)</PresentationFormat>
  <Paragraphs>201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template</vt:lpstr>
      <vt:lpstr>OC_template_updated</vt:lpstr>
      <vt:lpstr>Φυσιολογία Στοματογναθικού Συστήματος - Συγκλεισιολογία</vt:lpstr>
      <vt:lpstr>Ανατομικά στοιχεία της περιστοματικής περιοχής και της στοματικής κοιλότητας</vt:lpstr>
      <vt:lpstr>Περιστοματική περιοχή 1/2</vt:lpstr>
      <vt:lpstr>Περιστοματική περιοχή 2/2</vt:lpstr>
      <vt:lpstr>Περιστοματική περιοχή (παρειές-μάγουλα) 1/2</vt:lpstr>
      <vt:lpstr>Περιστοματική περιοχή (παρειές-μάγουλα) 2/2</vt:lpstr>
      <vt:lpstr>Περιστοματική περιοχή (χείλη)</vt:lpstr>
      <vt:lpstr>Χείλη στοματικής κοιλότητας 1/4</vt:lpstr>
      <vt:lpstr>Χείλη στοματικής κοιλότητας 2/4</vt:lpstr>
      <vt:lpstr>Χείλη στοματικής κοιλότητας 3/4</vt:lpstr>
      <vt:lpstr>Χείλη στοματικής κοιλότητας 4/4</vt:lpstr>
      <vt:lpstr>Στοματική κοιλότητα (oral cavity)</vt:lpstr>
      <vt:lpstr>Κύρια Στοματική κοιλότητα (ανατομικά στοιχεία) 1/3</vt:lpstr>
      <vt:lpstr>Κύρια Στοματική κοιλότητα (ανατομικά στοιχεία) 2/3</vt:lpstr>
      <vt:lpstr>Κύρια Στοματική κοιλότητα (ανατομικά στοιχεία) 3/3</vt:lpstr>
      <vt:lpstr>Γλώσσα 1/3</vt:lpstr>
      <vt:lpstr>Γλώσσα 2/3</vt:lpstr>
      <vt:lpstr>Γλώσσα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opencourses@teiath.gr</dc:creator>
  <cp:lastModifiedBy>alex</cp:lastModifiedBy>
  <cp:revision>19</cp:revision>
  <dcterms:created xsi:type="dcterms:W3CDTF">2014-12-04T11:42:16Z</dcterms:created>
  <dcterms:modified xsi:type="dcterms:W3CDTF">2015-03-17T14:22:42Z</dcterms:modified>
</cp:coreProperties>
</file>