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03"/>
  </p:notesMasterIdLst>
  <p:handoutMasterIdLst>
    <p:handoutMasterId r:id="rId104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360" r:id="rId15"/>
    <p:sldId id="281" r:id="rId16"/>
    <p:sldId id="282" r:id="rId17"/>
    <p:sldId id="36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362" r:id="rId32"/>
    <p:sldId id="296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63" r:id="rId91"/>
    <p:sldId id="356" r:id="rId92"/>
    <p:sldId id="357" r:id="rId93"/>
    <p:sldId id="358" r:id="rId94"/>
    <p:sldId id="359" r:id="rId95"/>
    <p:sldId id="257" r:id="rId96"/>
    <p:sldId id="262" r:id="rId97"/>
    <p:sldId id="264" r:id="rId98"/>
    <p:sldId id="267" r:id="rId99"/>
    <p:sldId id="268" r:id="rId100"/>
    <p:sldId id="266" r:id="rId101"/>
    <p:sldId id="261" r:id="rId102"/>
  </p:sldIdLst>
  <p:sldSz cx="9144000" cy="6858000" type="screen4x3"/>
  <p:notesSz cx="7104063" cy="10234613"/>
  <p:custDataLst>
    <p:tags r:id="rId10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835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AF36CC-39C9-4E4F-B6C6-25F34E5C408F}" type="slidenum">
              <a:rPr lang="el-GR" altLang="el-GR" smtClean="0">
                <a:latin typeface="Arial" charset="0"/>
              </a:rPr>
              <a:pPr>
                <a:spcBef>
                  <a:spcPct val="0"/>
                </a:spcBef>
              </a:pPr>
              <a:t>54</a:t>
            </a:fld>
            <a:endParaRPr lang="el-GR" alt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00356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B4D6660-A68C-4E63-871E-F97AF2E9C94A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55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71532" indent="-371532" eaLnBrk="1" hangingPunct="1">
              <a:spcBef>
                <a:spcPct val="20000"/>
              </a:spcBef>
              <a:buFontTx/>
              <a:buChar char="•"/>
            </a:pPr>
            <a:endParaRPr lang="el-GR" altLang="el-GR" dirty="0" smtClean="0">
              <a:solidFill>
                <a:srgbClr val="E46C0A"/>
              </a:solidFill>
            </a:endParaRPr>
          </a:p>
        </p:txBody>
      </p:sp>
      <p:sp>
        <p:nvSpPr>
          <p:cNvPr id="101380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5B866D1-B37E-45CF-9F2F-29F14ED186DC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56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10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711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024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2A934F5-8173-4288-8D59-C3DA33506F12}" type="slidenum">
              <a:rPr lang="el-GR" altLang="el-GR" smtClean="0">
                <a:latin typeface="Arial" charset="0"/>
              </a:rPr>
              <a:pPr>
                <a:spcBef>
                  <a:spcPct val="0"/>
                </a:spcBef>
              </a:pPr>
              <a:t>68</a:t>
            </a:fld>
            <a:endParaRPr lang="el-GR" alt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ea typeface="MS PGothic" pitchFamily="34" charset="-128"/>
            </a:endParaRPr>
          </a:p>
        </p:txBody>
      </p:sp>
      <p:sp>
        <p:nvSpPr>
          <p:cNvPr id="103428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53DF865F-3042-4F47-9F2F-5292EACBFCAF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69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>
              <a:spcBef>
                <a:spcPct val="0"/>
              </a:spcBef>
            </a:pPr>
            <a:endParaRPr lang="el-GR" altLang="el-GR" dirty="0" smtClean="0">
              <a:ea typeface="MS PGothic" pitchFamily="34" charset="-128"/>
            </a:endParaRPr>
          </a:p>
        </p:txBody>
      </p:sp>
      <p:sp>
        <p:nvSpPr>
          <p:cNvPr id="104452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90588-241A-4468-A760-F9AE27DC68D5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70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05476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EAC7CE4-9584-48D5-944C-869802E59370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71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947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06500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05C32A4F-5A54-4FAB-8D9C-AEDFC214DC23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72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ea typeface="MS PGothic" pitchFamily="34" charset="-128"/>
            </a:endParaRPr>
          </a:p>
        </p:txBody>
      </p:sp>
      <p:sp>
        <p:nvSpPr>
          <p:cNvPr id="107524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BEDA92A-876F-48C6-B411-151AB0129039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73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ea typeface="MS PGothic" pitchFamily="34" charset="-128"/>
            </a:endParaRPr>
          </a:p>
        </p:txBody>
      </p:sp>
      <p:sp>
        <p:nvSpPr>
          <p:cNvPr id="108548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4456A75-BB7A-41AD-B4D0-BA02B1B18C02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74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ea typeface="MS PGothic" pitchFamily="34" charset="-128"/>
            </a:endParaRPr>
          </a:p>
        </p:txBody>
      </p:sp>
      <p:sp>
        <p:nvSpPr>
          <p:cNvPr id="109572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CDEACBC-C5D5-412C-A9EF-7AD808C562AF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75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z="1100" baseline="300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110596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6E282C29-8876-4367-B023-958DE02D4949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76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l-GR" altLang="el-GR" dirty="0" smtClean="0">
              <a:ea typeface="MS PGothic" pitchFamily="34" charset="-128"/>
            </a:endParaRPr>
          </a:p>
        </p:txBody>
      </p:sp>
      <p:sp>
        <p:nvSpPr>
          <p:cNvPr id="113668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77321D1-9DA8-4D81-BB3E-5EAA94F9DBE9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79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ea typeface="MS PGothic" pitchFamily="34" charset="-128"/>
            </a:endParaRPr>
          </a:p>
        </p:txBody>
      </p:sp>
      <p:sp>
        <p:nvSpPr>
          <p:cNvPr id="114692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759670C-7510-4780-8674-959ED9405E09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80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l-GR" altLang="el-GR" sz="900" dirty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993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l-GR" altLang="el-GR" sz="900" dirty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z="1100" dirty="0">
              <a:solidFill>
                <a:srgbClr val="8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18788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EDD9C8A-1439-467C-8A48-F4522F712343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84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l-GR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l-GR" altLang="el-GR" sz="1000" dirty="0">
              <a:ea typeface="MS PGothic" pitchFamily="34" charset="-128"/>
            </a:endParaRPr>
          </a:p>
        </p:txBody>
      </p:sp>
      <p:sp>
        <p:nvSpPr>
          <p:cNvPr id="120836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4B11C26-867D-4B08-8A60-9B8645A93E1D}" type="slidenum">
              <a:rPr lang="el-GR" altLang="el-GR">
                <a:latin typeface="Arial" charset="0"/>
              </a:rPr>
              <a:pPr algn="r">
                <a:spcBef>
                  <a:spcPct val="0"/>
                </a:spcBef>
              </a:pPr>
              <a:t>86</a:t>
            </a:fld>
            <a:endParaRPr lang="el-GR" altLang="el-G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l-GR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dirty="0" smtClean="0">
              <a:ea typeface="MS PGothic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A2DA64A-87B1-4D7A-963E-A22B98BA8A49}" type="slidenum">
              <a:rPr lang="en-US" altLang="el-GR" smtClean="0">
                <a:latin typeface="Arial" charset="0"/>
              </a:rPr>
              <a:pPr>
                <a:spcBef>
                  <a:spcPct val="0"/>
                </a:spcBef>
              </a:pPr>
              <a:t>91</a:t>
            </a:fld>
            <a:endParaRPr lang="en-US" alt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368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4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69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ABC8774-4394-44E3-8FF7-4C80C92C4C82}" type="slidenum">
              <a:rPr lang="el-GR" altLang="el-GR" smtClean="0"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el-GR" altLang="el-GR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80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64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B130-1D79-4B9A-A1BD-65FFDC561C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13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2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PhilippN" TargetMode="External"/><Relationship Id="rId5" Type="http://schemas.openxmlformats.org/officeDocument/2006/relationships/hyperlink" Target="http://commons.wikimedia.org/wiki/File:Platelet_blood_bag.jpg" TargetMode="External"/><Relationship Id="rId4" Type="http://schemas.openxmlformats.org/officeDocument/2006/relationships/hyperlink" Target="http://www.miblood.org/storage/post-images/10.jpg?__SQUARESPACE_CACHEVERSION=1324415992527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l-GR" sz="4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9</a:t>
            </a:r>
            <a:r>
              <a:rPr lang="el-GR" sz="2600" dirty="0"/>
              <a:t>:  Ενδείξεις μετάγγισης ερυθρών αιμοσφαιρίων και παραγώγων του </a:t>
            </a:r>
            <a:r>
              <a:rPr lang="el-GR" sz="2600" dirty="0" smtClean="0"/>
              <a:t>αίματος - Μετάγγιση </a:t>
            </a:r>
            <a:r>
              <a:rPr lang="el-GR" sz="2600" dirty="0"/>
              <a:t>νεογνών-αφαιμαξομετάγγιση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Μετάγγιση Ερυθρών </a:t>
            </a:r>
            <a:r>
              <a:rPr lang="el-GR" altLang="el-GR" sz="3000" b="0" dirty="0" smtClean="0"/>
              <a:t>4/4</a:t>
            </a:r>
            <a:r>
              <a:rPr lang="el-GR" altLang="el-GR" dirty="0" smtClean="0"/>
              <a:t> </a:t>
            </a:r>
            <a:endParaRPr lang="el-GR" dirty="0"/>
          </a:p>
        </p:txBody>
      </p:sp>
      <p:sp>
        <p:nvSpPr>
          <p:cNvPr id="11266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Σε υγιείς ενήλικες σε τιμές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‹ 5g/dl οι αντισταθμιστικοί μηχανισμοί για την αντιμετώπιση της αναιμίας δεν μπορούν πλέον να λειτουργήσουν με αποτέλεσμα προβλήματα στο κυτταρικό μεταβολισμό.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5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Κατευθυντήριες οδηγίες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b="1" dirty="0" smtClean="0"/>
              <a:t>American College of physicians</a:t>
            </a:r>
            <a:r>
              <a:rPr lang="el-GR" altLang="el-GR" b="1" dirty="0" smtClean="0"/>
              <a:t>.</a:t>
            </a:r>
            <a:endParaRPr lang="en-US" altLang="el-GR" b="1" dirty="0" smtClean="0"/>
          </a:p>
          <a:p>
            <a:pPr eaLnBrk="1" hangingPunct="1"/>
            <a:r>
              <a:rPr lang="en-US" altLang="el-GR" b="1" dirty="0" smtClean="0"/>
              <a:t>Consensus Conference on Red Cell Transfusion, Royal College of Physicians Edinburg</a:t>
            </a:r>
            <a:r>
              <a:rPr lang="el-GR" altLang="el-GR" b="1" dirty="0" smtClean="0"/>
              <a:t>.</a:t>
            </a:r>
            <a:endParaRPr lang="en-US" altLang="el-GR" b="1" dirty="0" smtClean="0"/>
          </a:p>
          <a:p>
            <a:pPr eaLnBrk="1" hangingPunct="1"/>
            <a:r>
              <a:rPr lang="en-US" altLang="el-GR" b="1" dirty="0" smtClean="0"/>
              <a:t>American Society of Anesthesiologists Task Force on Blood Component Therapy</a:t>
            </a:r>
            <a:r>
              <a:rPr lang="el-GR" altLang="el-GR" b="1" dirty="0" smtClean="0"/>
              <a:t>.</a:t>
            </a:r>
            <a:endParaRPr lang="en-US" altLang="el-GR" b="1" dirty="0" smtClean="0"/>
          </a:p>
          <a:p>
            <a:pPr eaLnBrk="1" hangingPunct="1"/>
            <a:r>
              <a:rPr lang="en-US" altLang="el-GR" b="1" dirty="0" smtClean="0"/>
              <a:t>British Committee for Standards in </a:t>
            </a:r>
            <a:r>
              <a:rPr lang="en-US" altLang="el-GR" b="1" dirty="0" err="1" smtClean="0"/>
              <a:t>Haematology</a:t>
            </a:r>
            <a:r>
              <a:rPr lang="en-US" altLang="el-GR" b="1" dirty="0" smtClean="0"/>
              <a:t>, Blood Transfusion Task Force</a:t>
            </a:r>
            <a:r>
              <a:rPr lang="el-GR" altLang="el-GR" b="1" dirty="0" smtClean="0"/>
              <a:t>.</a:t>
            </a:r>
            <a:endParaRPr lang="en-US" altLang="el-GR" b="1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7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Εκτίμηση της αναιμίας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Η μόνη ένδειξη για μετάγγιση ερυθρών αιμοσφαιρίων είναι η διόρθωση ή η πρόληψη της </a:t>
            </a:r>
            <a:r>
              <a:rPr lang="el-GR" altLang="el-GR" dirty="0" err="1" smtClean="0"/>
              <a:t>ιστικής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υποξίας</a:t>
            </a:r>
            <a:r>
              <a:rPr lang="el-GR" altLang="el-GR" dirty="0" smtClean="0"/>
              <a:t>. Για τον λόγο αυτόν η παράμετρος “εκλογής” που μπορεί με ακρίβεια να καθορίσει την απόφαση για μετάγγιση είναι η ενδοκυττάρια pO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.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Στην κλινική πράξη όμως αυτό δεν είναι εφικτό και η απόφαση για μετάγγιση εξαρτάται εμμέσως από την τιμή της </a:t>
            </a:r>
            <a:r>
              <a:rPr lang="el-GR" altLang="el-GR" dirty="0" err="1" smtClean="0"/>
              <a:t>Hb</a:t>
            </a:r>
            <a:r>
              <a:rPr lang="el-GR" altLang="el-GR" dirty="0" smtClean="0"/>
              <a:t> ή του </a:t>
            </a:r>
            <a:r>
              <a:rPr lang="el-GR" altLang="el-GR" dirty="0" err="1" smtClean="0"/>
              <a:t>Hct</a:t>
            </a:r>
            <a:r>
              <a:rPr lang="el-GR" altLang="el-GR" dirty="0" smtClean="0"/>
              <a:t>. 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0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Εκτίμηση της αναιμίας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Όμως “η ένδειξη για μετάγγιση” καθώς και “το πόσο επείγουσα είναι αυτή” δεν πρέπει να καθορίζονται μόνον από την τιμή </a:t>
            </a:r>
            <a:r>
              <a:rPr lang="el-GR" altLang="el-GR" dirty="0" err="1" smtClean="0"/>
              <a:t>Hb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Hct</a:t>
            </a:r>
            <a:r>
              <a:rPr lang="el-GR" altLang="el-GR" dirty="0" smtClean="0"/>
              <a:t>, αλλά να βασίζονται στην εκτίμηση της κλινικής κατάστασης κάθε ασθενούς εξατομικευμένα. Παράγοντες που πρέπει να λαμβάνονται υπόψη είναι κυρίως η ηλικία, η παρουσία ή απουσία </a:t>
            </a:r>
            <a:r>
              <a:rPr lang="el-GR" altLang="el-GR" dirty="0" err="1" smtClean="0"/>
              <a:t>καρδιοαναπνευστικής</a:t>
            </a:r>
            <a:r>
              <a:rPr lang="el-GR" altLang="el-GR" dirty="0" smtClean="0"/>
              <a:t> νόσου, η ταχύτητα εγκατάστασης της αναιμίας, η φυσική πορεία της αναιμίας καθώς και η δυνατότητα ανάπτυξης μηχανισμών προσαρμογής στην αναιμία.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08786"/>
              </p:ext>
            </p:extLst>
          </p:nvPr>
        </p:nvGraphicFramePr>
        <p:xfrm>
          <a:off x="395536" y="4509120"/>
          <a:ext cx="8366562" cy="1828800"/>
        </p:xfrm>
        <a:graphic>
          <a:graphicData uri="http://schemas.openxmlformats.org/drawingml/2006/table">
            <a:tbl>
              <a:tblPr firstRow="1"/>
              <a:tblGrid>
                <a:gridCol w="5112568"/>
                <a:gridCol w="3253994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Κλινικές </a:t>
                      </a:r>
                      <a:r>
                        <a:rPr lang="el-G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παράμετροι που πρέπει να συνεκτιμηθούν </a:t>
                      </a:r>
                      <a:endParaRPr lang="el-GR" sz="2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κατά </a:t>
                      </a:r>
                      <a:r>
                        <a:rPr lang="el-G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την απόφαση για μετάγγιση ΣΕ</a:t>
                      </a:r>
                      <a:endParaRPr lang="el-GR" sz="2000" b="1" dirty="0">
                        <a:effectLst/>
                        <a:latin typeface="+mn-lt"/>
                        <a:ea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49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100965" algn="l"/>
                        </a:tabLst>
                      </a:pPr>
                      <a:r>
                        <a:rPr lang="el-GR" sz="200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Ηλικία</a:t>
                      </a:r>
                      <a:endParaRPr lang="el-GR" sz="2000" u="none" strike="noStrike" spc="0" dirty="0">
                        <a:effectLst/>
                        <a:latin typeface="+mn-lt"/>
                        <a:ea typeface="Trebuchet MS"/>
                        <a:cs typeface="Trebuchet M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78105" algn="l"/>
                        </a:tabLst>
                      </a:pPr>
                      <a:r>
                        <a:rPr lang="el-GR" sz="200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Ύπαρξη σημείων και συμπτωμάτων αναιμίας</a:t>
                      </a:r>
                      <a:endParaRPr lang="el-GR" sz="2000" u="none" strike="noStrike" spc="0" dirty="0">
                        <a:effectLst/>
                        <a:latin typeface="+mn-lt"/>
                        <a:ea typeface="Trebuchet MS"/>
                        <a:cs typeface="Trebuchet M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100965" algn="l"/>
                        </a:tabLst>
                      </a:pPr>
                      <a:r>
                        <a:rPr lang="el-GR" sz="200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Ρυθμός απώλειας αίματος</a:t>
                      </a:r>
                      <a:endParaRPr lang="el-GR" sz="2000" u="none" strike="noStrike" spc="0" dirty="0">
                        <a:effectLst/>
                        <a:latin typeface="+mn-lt"/>
                        <a:ea typeface="Trebuchet MS"/>
                        <a:cs typeface="Trebuchet M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97790" algn="l"/>
                        </a:tabLst>
                      </a:pPr>
                      <a:r>
                        <a:rPr lang="el-GR" sz="200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Ποσότητα απολεσθέντος αίματος</a:t>
                      </a:r>
                      <a:endParaRPr lang="el-GR" sz="2000" u="none" strike="noStrike" spc="0" dirty="0">
                        <a:effectLst/>
                        <a:latin typeface="+mn-lt"/>
                        <a:ea typeface="Trebuchet MS"/>
                        <a:cs typeface="Trebuchet MS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97790" algn="l"/>
                        </a:tabLst>
                      </a:pPr>
                      <a:r>
                        <a:rPr lang="el-GR" sz="200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Καρδιακή λειτουργία</a:t>
                      </a:r>
                      <a:endParaRPr lang="el-GR" sz="2000" u="none" strike="noStrike" spc="0" dirty="0">
                        <a:effectLst/>
                        <a:latin typeface="+mn-lt"/>
                        <a:ea typeface="Trebuchet MS"/>
                        <a:cs typeface="Trebuchet M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91440" algn="l"/>
                        </a:tabLst>
                      </a:pPr>
                      <a:r>
                        <a:rPr lang="el-GR" sz="200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Αναπνευστική λειτουργία</a:t>
                      </a:r>
                      <a:endParaRPr lang="el-GR" sz="2000" u="none" strike="noStrike" spc="0" dirty="0">
                        <a:effectLst/>
                        <a:latin typeface="+mn-lt"/>
                        <a:ea typeface="Trebuchet MS"/>
                        <a:cs typeface="Trebuchet M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78105" algn="l"/>
                        </a:tabLst>
                      </a:pPr>
                      <a:r>
                        <a:rPr lang="el-GR" sz="200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Ύπαρξη στεφανιαίας νόσου</a:t>
                      </a:r>
                      <a:endParaRPr lang="el-GR" sz="2000" u="none" strike="noStrike" spc="0" dirty="0">
                        <a:effectLst/>
                        <a:latin typeface="+mn-lt"/>
                        <a:ea typeface="Trebuchet MS"/>
                        <a:cs typeface="Trebuchet MS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  <a:tabLst>
                          <a:tab pos="88265" algn="l"/>
                        </a:tabLst>
                      </a:pPr>
                      <a:r>
                        <a:rPr lang="el-GR" sz="2000" u="none" strike="noStrike" spc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Συνχορηγούμενα</a:t>
                      </a:r>
                      <a:r>
                        <a:rPr lang="el-GR" sz="200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rebuchet MS"/>
                          <a:cs typeface="Trebuchet MS"/>
                        </a:rPr>
                        <a:t> φάρμακα</a:t>
                      </a:r>
                      <a:endParaRPr lang="el-GR" sz="2000" u="none" strike="noStrike" spc="0" dirty="0">
                        <a:effectLst/>
                        <a:latin typeface="+mn-lt"/>
                        <a:ea typeface="Trebuchet MS"/>
                        <a:cs typeface="Trebuchet MS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/>
        </p:nvGraphicFramePr>
        <p:xfrm>
          <a:off x="1390650" y="3704431"/>
          <a:ext cx="6362700" cy="25400"/>
        </p:xfrm>
        <a:graphic>
          <a:graphicData uri="http://schemas.openxmlformats.org/drawingml/2006/table">
            <a:tbl>
              <a:tblPr/>
              <a:tblGrid>
                <a:gridCol w="63627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00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 </a:t>
                      </a:r>
                      <a:endParaRPr lang="el-GR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0650" y="370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Αναιμία Συμπτώματα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Κόπωση.</a:t>
            </a:r>
          </a:p>
          <a:p>
            <a:pPr eaLnBrk="1" hangingPunct="1"/>
            <a:r>
              <a:rPr lang="el-GR" altLang="el-GR" sz="2400" dirty="0" smtClean="0"/>
              <a:t>Δύσπνοια.</a:t>
            </a:r>
          </a:p>
          <a:p>
            <a:pPr eaLnBrk="1" hangingPunct="1"/>
            <a:r>
              <a:rPr lang="el-GR" altLang="el-GR" sz="2400" dirty="0" smtClean="0"/>
              <a:t>Ισχαιμία μυοκαρδίου.</a:t>
            </a:r>
          </a:p>
          <a:p>
            <a:pPr eaLnBrk="1" hangingPunct="1"/>
            <a:r>
              <a:rPr lang="el-GR" altLang="el-GR" sz="2400" dirty="0" smtClean="0"/>
              <a:t>Επιδείνωση πνευματικής λειτουργίας.</a:t>
            </a:r>
          </a:p>
          <a:p>
            <a:pPr eaLnBrk="1" hangingPunct="1"/>
            <a:r>
              <a:rPr lang="el-GR" altLang="el-GR" sz="2400" dirty="0" smtClean="0"/>
              <a:t>Τα συμπτώματα εξαρτώνται από την ηλικία και τα συνυπάρχοντα ιατρικά προβλήματα.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12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Συμπτώματα σε απώλεια αίματος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58361"/>
              </p:ext>
            </p:extLst>
          </p:nvPr>
        </p:nvGraphicFramePr>
        <p:xfrm>
          <a:off x="161764" y="1124744"/>
          <a:ext cx="8820472" cy="35020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36966"/>
                <a:gridCol w="1535442"/>
                <a:gridCol w="1673932"/>
                <a:gridCol w="1961964"/>
                <a:gridCol w="1512168"/>
              </a:tblGrid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1° Στάδιο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 Στάδιο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i="0" u="none" strike="noStrik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3° Στάδιο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i="0" u="none" strike="noStrik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4° Στάδιο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Απώλεια </a:t>
                      </a:r>
                      <a:r>
                        <a:rPr lang="el-GR" sz="1800" b="1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αίματος</a:t>
                      </a: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&lt;15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15-30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30-40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&gt;40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όγκος(</a:t>
                      </a:r>
                      <a:r>
                        <a:rPr lang="en-US" sz="180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el-GR" sz="180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800-1500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1500-2000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&gt;2000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Αρτηριακή </a:t>
                      </a: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πίεση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Συστολική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αμετάβλητη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φυσιολογική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Μειωμένη</a:t>
                      </a:r>
                      <a:endParaRPr lang="el-GR" sz="18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Πολύ μειωμένη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Διαστολική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αμετάβλητη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αυξημένη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Μειωμένη</a:t>
                      </a:r>
                      <a:endParaRPr lang="el-GR" sz="18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Απροσδιόριστη, πολύ χαμηλή</a:t>
                      </a:r>
                      <a:endParaRPr lang="el-GR" sz="18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Καρδιακή συχνότητα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Σφύξεις</a:t>
                      </a:r>
                      <a:r>
                        <a:rPr lang="en-US" sz="1800" u="none" strike="noStrike" spc="5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/min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ελαφρά ταχυκαρδία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100-120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~120 νηματοειδής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&gt;120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6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Συμπτώματα σε απώλεια αίματος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64512"/>
              </p:ext>
            </p:extLst>
          </p:nvPr>
        </p:nvGraphicFramePr>
        <p:xfrm>
          <a:off x="161764" y="1605761"/>
          <a:ext cx="8820472" cy="37674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36966"/>
                <a:gridCol w="1535442"/>
                <a:gridCol w="1673932"/>
                <a:gridCol w="1961964"/>
                <a:gridCol w="1512168"/>
              </a:tblGrid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1° Στάδιο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 Στάδιο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i="0" u="none" strike="noStrik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3° Στάδιο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i="0" u="none" strike="noStrik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4° Στάδιο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l-GR" sz="1800" b="1" u="none" strike="noStrike" spc="5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Επαναπλήρωση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τριχοειδών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φυσιολογική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βραδεία&gt;2</a:t>
                      </a:r>
                      <a:r>
                        <a:rPr lang="en-US" sz="180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sec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βραδεία&gt;2</a:t>
                      </a:r>
                      <a:r>
                        <a:rPr lang="en-US" sz="1800" b="0" i="0" u="none" strike="noStrike" spc="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 </a:t>
                      </a:r>
                      <a:r>
                        <a:rPr lang="en-US" sz="180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</a:t>
                      </a:r>
                      <a:endParaRPr lang="el-GR" sz="18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απροσδιόριστη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Αναπνευστική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συχνότητα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φυσιολογική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φυσιολογική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Ταχύπνοια&gt;20/</a:t>
                      </a:r>
                      <a:r>
                        <a:rPr lang="en-US" sz="1800" b="0" i="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min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Ταχύπνοια&gt;20/</a:t>
                      </a:r>
                      <a:r>
                        <a:rPr lang="en-US" sz="1800" b="0" i="0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min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Διούρηση </a:t>
                      </a:r>
                      <a:r>
                        <a:rPr lang="en-US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(ml/h)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&gt;30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20-30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10-20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0-10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Άκρα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χρώμα φυσιολογικό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ωχρότητα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Ωχρότητα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Ωχρά &amp; κρύα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Χροιά προσώπου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χρώμα φυσιολογικό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ωχρότητα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Ωχρότητα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i="0" u="none" strike="noStrike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Σταχτί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Επίπεδο συνείδησης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 </a:t>
                      </a:r>
                      <a:r>
                        <a:rPr lang="el-GR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γρηγόρσει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Ανησυχία επιθετικότητα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Ανησυχία επιθετικότητα</a:t>
                      </a:r>
                      <a:r>
                        <a:rPr lang="el-GR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λήθαργος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Σύγχυση λήθαργος κώμα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3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Μετάγγιση </a:t>
            </a:r>
            <a:endParaRPr lang="el-GR" dirty="0"/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Η απόφαση για μετάγγιση εξαρτάται από :</a:t>
            </a:r>
          </a:p>
          <a:p>
            <a:pPr lvl="1"/>
            <a:r>
              <a:rPr lang="el-GR" altLang="el-GR" sz="2400" dirty="0" smtClean="0"/>
              <a:t>Αίτιο αναιμίας.</a:t>
            </a:r>
          </a:p>
          <a:p>
            <a:pPr lvl="1"/>
            <a:r>
              <a:rPr lang="el-GR" altLang="el-GR" sz="2400" dirty="0" smtClean="0"/>
              <a:t>Βαρύτητα και χρονιότητα.</a:t>
            </a:r>
          </a:p>
          <a:p>
            <a:pPr lvl="1"/>
            <a:r>
              <a:rPr lang="el-GR" altLang="el-GR" sz="2400" dirty="0" smtClean="0"/>
              <a:t>Ικανότητα του ασθενούς για ανάπτυξη αντισταθμιστικών μηχανισμών.</a:t>
            </a:r>
          </a:p>
          <a:p>
            <a:pPr lvl="1"/>
            <a:r>
              <a:rPr lang="el-GR" altLang="el-GR" sz="2400" dirty="0" smtClean="0"/>
              <a:t>Πιθανότητα για περαιτέρω επιδείνωση πχ με απώλεια αίματος.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04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Μορφές Ερυθρών αιμοσφαιρίων που χρησιμοποιούνται για μετάγγιση </a:t>
            </a:r>
          </a:p>
        </p:txBody>
      </p:sp>
      <p:sp>
        <p:nvSpPr>
          <p:cNvPr id="17412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smtClean="0"/>
              <a:t>Ολικό αίμα.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smtClean="0"/>
              <a:t>Συμπυκνωμένα ερυθρά (ΣΕ).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err="1" smtClean="0"/>
              <a:t>Λευκαφαιρεμένα</a:t>
            </a:r>
            <a:r>
              <a:rPr lang="el-GR" altLang="el-GR" sz="2400" dirty="0" smtClean="0"/>
              <a:t> συμπυκνωμένα ερυθρά (Λ-ΣΕ).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smtClean="0"/>
              <a:t>Ακτινοβολημένα συμπυκνωμένα ερυθρά (Α-ΣΕ).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smtClean="0"/>
              <a:t>Πλυμένα συμπυκνωμένα ερυθρά (Π-ΣΕ).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smtClean="0"/>
              <a:t>Κατεψυγμένα συμπυκνωμένα ερυθρά (Κ-ΣΕ)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13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Ολικό αίμα</a:t>
            </a:r>
          </a:p>
        </p:txBody>
      </p:sp>
      <p:sp>
        <p:nvSpPr>
          <p:cNvPr id="1843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Προέρχεται από υγιή δότη που πληροί τα καθιερωμένα κριτήρια αποδοχής για αιμοδοσία. Είναι το αρχικό προϊόν από το οποίο προκύπτουν όλα τα υπόλοιπα παράγωγα με κατάλληλη επεξεργασία. </a:t>
            </a:r>
          </a:p>
          <a:p>
            <a:r>
              <a:rPr lang="el-GR" altLang="el-GR" dirty="0" smtClean="0"/>
              <a:t>Μια μονάδα ολικού αίματος έχει όγκο ≈515±50 ml με αιματοκρίτη 36-40%. Διατηρείται στους 2-6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C για διάστημα 35 έως 42 ημέρες ανάλογα με το αντιπηκτικό και το θρεπτικό διάλυμα που περιέχεται στον ασκό συλλογής. </a:t>
            </a:r>
          </a:p>
          <a:p>
            <a:r>
              <a:rPr lang="el-GR" altLang="el-GR" dirty="0" smtClean="0"/>
              <a:t>Σήμερα οι ενδείξεις του περιορίζονται μόνο σε αφαιμαξομεταγγίσεις νεογνών και στην παιδιατρική καρδιοχειρουργική. Ενδεχομένως να έχει ένδειξη και σε ασθενείς με οξεία αιμορραγία (απώλεια &gt;25% του όγκου αίματος), αλλά δεν είναι συνήθως διαθέσιμο σε επαρκείς ποσότητες γιατί έχει καθιερωθεί ο διαχωρισμός σε παράγωγα.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7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Αίμα και παράγωγα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Ολικό αίμα.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Συμπυκνωμένα ερυθρά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dirty="0" err="1" smtClean="0"/>
              <a:t>Λευκαφαιρεμένα</a:t>
            </a:r>
            <a:r>
              <a:rPr lang="el-GR" dirty="0" smtClean="0"/>
              <a:t>,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Πλυμένα,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Ακτινοβολημένα.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Αιμοπετάλια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Αφαίρεσης.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Ανάκτησης.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Πλάσμα (φρέσκο κατεψυγμένο πλάσμα).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5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Συμπυκνωμένα ερυθρά αιμοσφαίρια </a:t>
            </a: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Παράγονται από ολικό αίμα μετά την αφαίρεση μέρους του πλάσματος.</a:t>
            </a:r>
          </a:p>
          <a:p>
            <a:pPr eaLnBrk="1" hangingPunct="1"/>
            <a:r>
              <a:rPr lang="el-GR" altLang="el-GR" sz="2400" dirty="0" smtClean="0"/>
              <a:t>Όγκος 280±50 </a:t>
            </a:r>
            <a:r>
              <a:rPr lang="en-US" altLang="el-GR" sz="2400" dirty="0" smtClean="0"/>
              <a:t>ml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err="1" smtClean="0"/>
              <a:t>Hct</a:t>
            </a:r>
            <a:r>
              <a:rPr lang="en-US" altLang="el-GR" sz="2400" dirty="0" smtClean="0"/>
              <a:t> 65-75%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Ολική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μονάδος τουλάχιστον 45 </a:t>
            </a:r>
            <a:r>
              <a:rPr lang="el-GR" altLang="el-GR" sz="2400" dirty="0" err="1" smtClean="0"/>
              <a:t>gr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Περιέχουν διαφορετικό αριθμό λευκών ανάλογα με τον τρόπο παρασκευής (2-3x10</a:t>
            </a:r>
            <a:r>
              <a:rPr lang="el-GR" altLang="el-GR" sz="2400" baseline="30000" dirty="0" smtClean="0"/>
              <a:t>9 </a:t>
            </a:r>
            <a:r>
              <a:rPr lang="el-GR" altLang="el-GR" sz="2400" dirty="0" smtClean="0"/>
              <a:t>).</a:t>
            </a:r>
          </a:p>
          <a:p>
            <a:pPr eaLnBrk="1" hangingPunct="1"/>
            <a:r>
              <a:rPr lang="el-GR" altLang="el-GR" sz="2400" dirty="0" smtClean="0"/>
              <a:t>Μετάγγιση μιας μονάδας ΣΕ σε ενήλικα προκαλεί αύξηση της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κατά 1 g/</a:t>
            </a:r>
            <a:r>
              <a:rPr lang="el-GR" altLang="el-GR" sz="2400" dirty="0" err="1" smtClean="0"/>
              <a:t>dl</a:t>
            </a:r>
            <a:r>
              <a:rPr lang="el-GR" altLang="el-GR" sz="2400" dirty="0" smtClean="0"/>
              <a:t>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88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 err="1" smtClean="0"/>
              <a:t>Λευκαφαιρεμένα</a:t>
            </a:r>
            <a:r>
              <a:rPr lang="el-GR" altLang="el-GR" sz="3600" dirty="0" smtClean="0"/>
              <a:t> ερυθρά </a:t>
            </a:r>
            <a:r>
              <a:rPr lang="el-GR" altLang="el-GR" sz="3600" dirty="0" err="1" smtClean="0"/>
              <a:t>αιμοσφαφαίρια</a:t>
            </a:r>
            <a:endParaRPr lang="el-GR" altLang="el-GR" sz="3600" dirty="0" smtClean="0"/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544616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Παράγονται όταν μέσω διαδικασίας φιλτραρίσματος απομακρύνεται η πλειοψηφία των λευκοκυττάρων.</a:t>
            </a:r>
          </a:p>
          <a:p>
            <a:r>
              <a:rPr lang="el-GR" altLang="el-GR" dirty="0" smtClean="0"/>
              <a:t>Η </a:t>
            </a:r>
            <a:r>
              <a:rPr lang="el-GR" altLang="el-GR" dirty="0" err="1" smtClean="0"/>
              <a:t>λευκαφαίρεση</a:t>
            </a:r>
            <a:r>
              <a:rPr lang="el-GR" altLang="el-GR" dirty="0" smtClean="0"/>
              <a:t> μπορεί να γίνει με δύο τρόπους. Είτε μερικές ώρες μετά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την αιμοληψία και πριν το διαχωρισμό του ολικού αίματος σε ερυθρά, πλάσμα και αιμοπετάλια (</a:t>
            </a:r>
            <a:r>
              <a:rPr lang="el-GR" altLang="el-GR" dirty="0" err="1" smtClean="0"/>
              <a:t>λευκαφαίρεση</a:t>
            </a:r>
            <a:r>
              <a:rPr lang="el-GR" altLang="el-GR" dirty="0" smtClean="0"/>
              <a:t> πριν την αποθήκευση, </a:t>
            </a:r>
            <a:r>
              <a:rPr lang="el-GR" altLang="el-GR" dirty="0" err="1" smtClean="0"/>
              <a:t>pre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storage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leucodepletion</a:t>
            </a:r>
            <a:r>
              <a:rPr lang="el-GR" altLang="el-GR" dirty="0" smtClean="0"/>
              <a:t>), είτε πριν από τη μετάγγιση με ειδικά εργαστηριακά φίλτρα.</a:t>
            </a:r>
          </a:p>
          <a:p>
            <a:r>
              <a:rPr lang="el-GR" altLang="el-GR" dirty="0" smtClean="0"/>
              <a:t>Αξίζει να σημειωθεί ότι τουλάχιστον 10 δυτικές χώρες έχουν ήδη εισαγάγει τη </a:t>
            </a:r>
            <a:r>
              <a:rPr lang="el-GR" altLang="el-GR" dirty="0" err="1" smtClean="0"/>
              <a:t>λευκαφαίρεση</a:t>
            </a:r>
            <a:r>
              <a:rPr lang="el-GR" altLang="el-GR" dirty="0" smtClean="0"/>
              <a:t> σε όλη την ποσότητα του αίματος που συλλέγεται (καθολική </a:t>
            </a:r>
            <a:r>
              <a:rPr lang="el-GR" altLang="el-GR" dirty="0" err="1" smtClean="0"/>
              <a:t>λευκαφαίρεση</a:t>
            </a:r>
            <a:r>
              <a:rPr lang="el-GR" altLang="el-GR" dirty="0" smtClean="0"/>
              <a:t>).</a:t>
            </a:r>
          </a:p>
          <a:p>
            <a:pPr eaLnBrk="1" hangingPunct="1"/>
            <a:r>
              <a:rPr lang="el-GR" altLang="el-GR" dirty="0" smtClean="0"/>
              <a:t>Σύμφωνα με τις οδηγίες του Συμβουλίου της Ευρώπης κάθε μονάδα θα πρέπει να περιέχει &lt; 1x 10</a:t>
            </a:r>
            <a:r>
              <a:rPr lang="el-GR" altLang="el-GR" baseline="30000" dirty="0" smtClean="0"/>
              <a:t>6</a:t>
            </a:r>
            <a:r>
              <a:rPr lang="el-GR" altLang="el-GR" dirty="0" smtClean="0"/>
              <a:t> λευκοκύτταρα.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2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Ενδείξεις μετάγγισης </a:t>
            </a:r>
            <a:r>
              <a:rPr lang="el-GR" dirty="0" err="1" smtClean="0"/>
              <a:t>λευκαφαιρεμένων</a:t>
            </a:r>
            <a:r>
              <a:rPr lang="el-GR" dirty="0" smtClean="0"/>
              <a:t> ερυθρών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Για την πρόληψη επαναλαμβανόμενων πυρετικών μη –αιμολυτικών αντιδράσεων.</a:t>
            </a:r>
          </a:p>
          <a:p>
            <a:pPr eaLnBrk="1" hangingPunct="1"/>
            <a:r>
              <a:rPr lang="el-GR" altLang="el-GR" sz="2400" dirty="0" smtClean="0"/>
              <a:t>Σε ασθενείς που υποβλήθηκαν σε ΜΑΚ.</a:t>
            </a:r>
          </a:p>
          <a:p>
            <a:pPr eaLnBrk="1" hangingPunct="1"/>
            <a:r>
              <a:rPr lang="el-GR" altLang="el-GR" sz="2400" dirty="0" smtClean="0"/>
              <a:t>Σε ασθενείς με αιματολογικές κακοήθειες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και συμπαγείς όγκους που πιθανόν θα υποβληθούν σε ΜΑΚ.</a:t>
            </a:r>
          </a:p>
          <a:p>
            <a:pPr eaLnBrk="1" hangingPunct="1"/>
            <a:r>
              <a:rPr lang="el-GR" altLang="el-GR" sz="2400" dirty="0" smtClean="0"/>
              <a:t>Σε ασθενείς με οξεία και χρόνια λευχαιμία.</a:t>
            </a:r>
          </a:p>
          <a:p>
            <a:pPr eaLnBrk="1" hangingPunct="1"/>
            <a:r>
              <a:rPr lang="el-GR" altLang="el-GR" sz="2400" dirty="0" smtClean="0"/>
              <a:t>Σε ασθενείς με </a:t>
            </a:r>
            <a:r>
              <a:rPr lang="el-GR" altLang="el-GR" sz="2400" dirty="0" err="1" smtClean="0"/>
              <a:t>αιμοσφαιρινοπάθειες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Σε ενδομήτριες μεταγγίσεις και αφαιμαξομεταγγίσεις σε νεογνά.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8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Ακτινοβολημένα ερυθρά αιμοσφαίρια</a:t>
            </a: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Το προϊόν προκύπτει από την ακτινοβόληση των συμπυκνωμένων ή </a:t>
            </a:r>
            <a:r>
              <a:rPr lang="el-GR" altLang="el-GR" sz="2400" dirty="0" err="1" smtClean="0"/>
              <a:t>λευκαφαιρεμένων</a:t>
            </a:r>
            <a:r>
              <a:rPr lang="el-GR" altLang="el-GR" sz="2400" dirty="0" smtClean="0"/>
              <a:t> ερυθρών με 2.500 </a:t>
            </a:r>
            <a:r>
              <a:rPr lang="en-US" altLang="el-GR" sz="2400" dirty="0" smtClean="0"/>
              <a:t>c </a:t>
            </a:r>
            <a:r>
              <a:rPr lang="en-US" altLang="el-GR" sz="2400" dirty="0" err="1" smtClean="0"/>
              <a:t>Gy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Στόχος η πρόληψη του TA- GVHD που προκαλείται όταν </a:t>
            </a:r>
            <a:r>
              <a:rPr lang="el-GR" altLang="el-GR" sz="2400" dirty="0" err="1" smtClean="0"/>
              <a:t>ανοσοδραστικά</a:t>
            </a:r>
            <a:r>
              <a:rPr lang="el-GR" altLang="el-GR" sz="2400" dirty="0" smtClean="0"/>
              <a:t> λεμφοκύτταρα του δότη εγκαθίστανται και προκαλούν ανοσολογική αντίδραση έναντι του λήπτη.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5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l-GR" sz="2800" b="1" kern="0" dirty="0">
              <a:solidFill>
                <a:srgbClr val="663300"/>
              </a:solidFill>
              <a:ea typeface="+mj-ea"/>
              <a:cs typeface="+mj-cs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Ακτινοβόληση παραγώγων αίματος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Πρόληψη </a:t>
            </a:r>
            <a:r>
              <a:rPr lang="el-GR" dirty="0"/>
              <a:t>της σχετιζόμενης με μετάγγιση νόσου μοσχεύματος έναντι ξενιστή TA-GVHD </a:t>
            </a:r>
            <a:r>
              <a:rPr lang="el-GR" dirty="0" smtClean="0"/>
              <a:t>.</a:t>
            </a:r>
            <a:endParaRPr lang="en-US" dirty="0" smtClean="0"/>
          </a:p>
          <a:p>
            <a:pPr eaLnBrk="0" hangingPunct="0">
              <a:spcBef>
                <a:spcPct val="20000"/>
              </a:spcBef>
              <a:defRPr/>
            </a:pPr>
            <a:r>
              <a:rPr lang="el-GR" dirty="0" smtClean="0"/>
              <a:t>Οφείλεται στα υπολειπόμενα λεμφοκύτταρα του ασκού για κάποιο λόγο δεν εξολοθρεύονται μετά την μετάγγιση τους αλλά αναπτύσσονται.</a:t>
            </a:r>
            <a:endParaRPr lang="en-US" dirty="0" smtClean="0"/>
          </a:p>
          <a:p>
            <a:pPr lvl="1" eaLnBrk="0" hangingPunct="0">
              <a:buFont typeface="+mj-lt"/>
              <a:buAutoNum type="arabicPeriod"/>
              <a:defRPr/>
            </a:pPr>
            <a:r>
              <a:rPr lang="el-GR" sz="2400" b="1" dirty="0" err="1" smtClean="0"/>
              <a:t>Ανοσοκαταστολή</a:t>
            </a:r>
            <a:r>
              <a:rPr lang="el-GR" sz="2400" b="1" dirty="0" smtClean="0"/>
              <a:t> του </a:t>
            </a:r>
            <a:r>
              <a:rPr lang="el-GR" sz="2400" b="1" dirty="0" smtClean="0"/>
              <a:t>ασθενούς</a:t>
            </a:r>
            <a:r>
              <a:rPr lang="en-US" sz="2400" b="1" dirty="0" smtClean="0"/>
              <a:t>.</a:t>
            </a:r>
            <a:endParaRPr lang="el-GR" sz="2400" b="1" dirty="0" smtClean="0"/>
          </a:p>
          <a:p>
            <a:pPr lvl="1" eaLnBrk="0" hangingPunct="0">
              <a:buFont typeface="+mj-lt"/>
              <a:buAutoNum type="arabicPeriod"/>
              <a:defRPr/>
            </a:pPr>
            <a:r>
              <a:rPr lang="el-GR" sz="2400" b="1" dirty="0" smtClean="0"/>
              <a:t>Από </a:t>
            </a:r>
            <a:r>
              <a:rPr lang="en-US" sz="2400" b="1" dirty="0" smtClean="0"/>
              <a:t>HLA  </a:t>
            </a:r>
            <a:r>
              <a:rPr lang="el-GR" sz="2400" b="1" dirty="0" smtClean="0"/>
              <a:t>συμβατό </a:t>
            </a:r>
            <a:r>
              <a:rPr lang="el-GR" sz="2400" b="1" dirty="0" smtClean="0"/>
              <a:t>δότη</a:t>
            </a:r>
            <a:r>
              <a:rPr lang="en-US" sz="2400" dirty="0"/>
              <a:t>.</a:t>
            </a:r>
            <a:endParaRPr lang="el-GR" sz="2400" dirty="0" smtClean="0"/>
          </a:p>
          <a:p>
            <a:pPr eaLnBrk="0" hangingPunct="0">
              <a:spcBef>
                <a:spcPct val="20000"/>
              </a:spcBef>
              <a:defRPr/>
            </a:pPr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2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Ενδείξεις μετάγγισης ακτινοβολημένων ερυθρών 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Ασθενείς σε κίνδυνο για ανάπτυξη GVHD.</a:t>
            </a:r>
          </a:p>
          <a:p>
            <a:pPr eaLnBrk="1" hangingPunct="1"/>
            <a:r>
              <a:rPr lang="el-GR" altLang="el-GR" dirty="0" smtClean="0"/>
              <a:t>ΜΑΚ αλλογενής και </a:t>
            </a:r>
            <a:r>
              <a:rPr lang="el-GR" altLang="el-GR" dirty="0" err="1" smtClean="0"/>
              <a:t>αυτόλογη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Ν. </a:t>
            </a:r>
            <a:r>
              <a:rPr lang="en-US" altLang="el-GR" dirty="0" smtClean="0"/>
              <a:t>Hodgkin’s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Ασθενείς που λαμβάνουν ανάλογα </a:t>
            </a:r>
            <a:r>
              <a:rPr lang="el-GR" altLang="el-GR" dirty="0" err="1" smtClean="0"/>
              <a:t>πουρινών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n-US" altLang="el-GR" dirty="0" smtClean="0"/>
              <a:t>SCID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Ενδομήτριες μεταγγίσεις.</a:t>
            </a:r>
          </a:p>
          <a:p>
            <a:pPr eaLnBrk="1" hangingPunct="1"/>
            <a:r>
              <a:rPr lang="el-GR" altLang="el-GR" dirty="0" smtClean="0"/>
              <a:t>Μεταγγίσεις από συγγενείς 1ου βαθμού.</a:t>
            </a:r>
          </a:p>
          <a:p>
            <a:pPr eaLnBrk="1" hangingPunct="1"/>
            <a:r>
              <a:rPr lang="el-GR" altLang="el-GR" dirty="0" smtClean="0"/>
              <a:t>Μεταγγίσεις από επιλεγμένους HLA συμβατούς δότες.</a:t>
            </a:r>
          </a:p>
          <a:p>
            <a:pPr marL="0" indent="0" algn="r" eaLnBrk="1" hangingPunct="1">
              <a:spcBef>
                <a:spcPts val="2400"/>
              </a:spcBef>
              <a:buNone/>
            </a:pPr>
            <a:r>
              <a:rPr lang="en-US" altLang="el-GR" sz="1800" dirty="0" smtClean="0"/>
              <a:t>(BCSH Blood Transfusion Task Force ,</a:t>
            </a:r>
            <a:r>
              <a:rPr lang="el-GR" altLang="el-GR" sz="1800" dirty="0" smtClean="0"/>
              <a:t> </a:t>
            </a:r>
            <a:r>
              <a:rPr lang="en-US" altLang="el-GR" sz="1800" dirty="0" smtClean="0"/>
              <a:t>1996)</a:t>
            </a:r>
            <a:endParaRPr lang="el-GR" altLang="el-GR" sz="18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01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Ακτινοβόληση και παρενέργειες </a:t>
            </a:r>
            <a:endParaRPr lang="el-GR" dirty="0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184576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Η μόνη ανεπιθύμητη ενέργεια των Α-ΣΕ είναι η </a:t>
            </a:r>
            <a:r>
              <a:rPr lang="el-GR" altLang="el-GR" dirty="0" err="1" smtClean="0"/>
              <a:t>υπερκαλιαιμία</a:t>
            </a:r>
            <a:r>
              <a:rPr lang="el-GR" altLang="el-GR" dirty="0" smtClean="0"/>
              <a:t>, λόγω αυξημένης απελευθέρωσης καλίου από τα ερυθρά. Το γεγονός αυτό δεν προκαλεί προβλήματα σε ενήλικες ασθενείς, ενώ αντίθετα πρέπει να λαμβάνεται υπόψη στις ενδομήτριες μεταγγίσεις και τις αφαιμαξομεταγγίσεις νεογνών.</a:t>
            </a:r>
          </a:p>
          <a:p>
            <a:r>
              <a:rPr lang="el-GR" altLang="el-GR" dirty="0" smtClean="0"/>
              <a:t>Τα ΣΕ μπορεί να ακτινοβοληθούν μέχρι 14 ημέρες από τη συλλογή τους, και να φυλαχθούν για άλλες 14 ημέρες μετά την ακτινοβόληση. Συνιστάται η ακτινοβόληση να πραγματοποιείται αμέσως πριν τη μετάγγιση για έμβρυα, νεογνά, και παιδιά, ενώ επιπλέον μερικά κέντρα πλένουν τα Α-ΣΕ που θα μεταγγισθούν σε αυτούς τους ασθενείς.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3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Πλυμένα ερυθρά αιμοσφαίρια </a:t>
            </a:r>
          </a:p>
        </p:txBody>
      </p:sp>
      <p:sp>
        <p:nvSpPr>
          <p:cNvPr id="26627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Το πλύσιμο των ΣΕ έχει ως στόχο την απομάκρυνση του πλάσματος και των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πρωτεϊνών του, που έχουν απομείνει στη μονάδα των ΣΕ.</a:t>
            </a:r>
          </a:p>
          <a:p>
            <a:r>
              <a:rPr lang="el-GR" altLang="el-GR" sz="2400" dirty="0" smtClean="0"/>
              <a:t>Η χορήγηση Π-ΣΕ Ενδείκνυται μόνον:</a:t>
            </a:r>
          </a:p>
          <a:p>
            <a:r>
              <a:rPr lang="el-GR" altLang="el-GR" sz="2400" dirty="0" smtClean="0"/>
              <a:t>Σε ασθενείς με έλλειψη </a:t>
            </a:r>
            <a:r>
              <a:rPr lang="el-GR" altLang="el-GR" sz="2400" dirty="0" err="1" smtClean="0"/>
              <a:t>ανοσοσφαιρίνης</a:t>
            </a:r>
            <a:r>
              <a:rPr lang="el-GR" altLang="el-GR" sz="2400" dirty="0" smtClean="0"/>
              <a:t> A (</a:t>
            </a:r>
            <a:r>
              <a:rPr lang="el-GR" altLang="el-GR" sz="2400" dirty="0" err="1" smtClean="0"/>
              <a:t>IgA</a:t>
            </a:r>
            <a:r>
              <a:rPr lang="el-GR" altLang="el-GR" sz="2400" dirty="0" smtClean="0"/>
              <a:t>) στους οποίους ακόμη και ίχνη πλάσματος είναι δυνατόν να προκαλέσουν </a:t>
            </a:r>
            <a:r>
              <a:rPr lang="el-GR" altLang="el-GR" sz="2400" dirty="0" err="1" smtClean="0"/>
              <a:t>αναφυλακτική</a:t>
            </a:r>
            <a:r>
              <a:rPr lang="el-GR" altLang="el-GR" sz="2400" dirty="0" smtClean="0"/>
              <a:t> αντίδραση, ενίοτε θανατηφόρα, (Βαθμός σύστασης: </a:t>
            </a:r>
            <a:r>
              <a:rPr lang="el-GR" altLang="el-GR" sz="2400" b="1" dirty="0" smtClean="0"/>
              <a:t>2οC).</a:t>
            </a:r>
          </a:p>
          <a:p>
            <a:r>
              <a:rPr lang="el-GR" altLang="el-GR" sz="2400" dirty="0" smtClean="0"/>
              <a:t>Σε ασθενείς με ιστορικό αλλεργικών αντιδράσεων, (Βαθμός σύστασης: </a:t>
            </a:r>
            <a:r>
              <a:rPr lang="el-GR" altLang="el-GR" sz="2400" b="1" dirty="0" smtClean="0"/>
              <a:t>1οC).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1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Κατεψυγμένα συμπυκνωμένα ερυθρά</a:t>
            </a: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smtClean="0"/>
              <a:t>Η κατάψυξη ερυθροκυττάρων με γλυκερόλη στους -80ο C ή σε χαμηλότερη θερμοκρασία παρέχει τη δυνατότητα μακροχρόνιας αποθήκευσής τους.</a:t>
            </a:r>
          </a:p>
          <a:p>
            <a:r>
              <a:rPr lang="el-GR" altLang="el-GR" sz="2400" smtClean="0"/>
              <a:t>Ενδείκνυνται μόνο σε ιδιαίτερες περιπτώσεις όπως η διατήρηση αποθεμάτων ερυθροκυττάρων σπάνιας ομάδας αίματος, ή για ασθενείς με πολλαπλά αλλοαντισώματα που δεν έχουν συμβατούς δότες. Προς το παρόν πάντως η χρήση τους είναι πολύ περιορισμένη.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3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Μετάγγιση σε οξεία απώλεια αίματος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b="1" dirty="0"/>
              <a:t>Κριτήριο:</a:t>
            </a:r>
            <a:r>
              <a:rPr lang="en-US" altLang="el-GR" sz="2400" b="1" dirty="0"/>
              <a:t> </a:t>
            </a:r>
            <a:r>
              <a:rPr lang="el-GR" altLang="el-GR" sz="2400" b="1" dirty="0"/>
              <a:t>Όριο</a:t>
            </a:r>
            <a:r>
              <a:rPr lang="en-US" altLang="el-GR" sz="2400" b="1" dirty="0"/>
              <a:t> </a:t>
            </a:r>
            <a:r>
              <a:rPr lang="el-GR" altLang="el-GR" sz="2400" b="1" dirty="0" smtClean="0"/>
              <a:t>αιμοσφαιρίνης</a:t>
            </a:r>
            <a:endParaRPr lang="el-GR" sz="2400" b="1" dirty="0" smtClean="0"/>
          </a:p>
          <a:p>
            <a:pPr eaLnBrk="1" hangingPunct="1">
              <a:defRPr/>
            </a:pPr>
            <a:r>
              <a:rPr lang="el-GR" sz="2400" dirty="0" smtClean="0"/>
              <a:t>Δεν υπάρχει ένα γενικό όριο για μετάγγιση που αφορά το σύνολο των ασθενών και η κλινική εκτίμηση είναι απαραίτητη.</a:t>
            </a:r>
          </a:p>
          <a:p>
            <a:pPr eaLnBrk="1" hangingPunct="1">
              <a:defRPr/>
            </a:pPr>
            <a:r>
              <a:rPr lang="el-GR" sz="2400" dirty="0" smtClean="0"/>
              <a:t>Σε </a:t>
            </a:r>
            <a:r>
              <a:rPr lang="el-GR" sz="2400" dirty="0" err="1" smtClean="0"/>
              <a:t>Hb</a:t>
            </a:r>
            <a:r>
              <a:rPr lang="el-GR" sz="2400" dirty="0" smtClean="0"/>
              <a:t> &gt; 10g/dl σπάνια χρειάζεται μετάγγιση.</a:t>
            </a:r>
          </a:p>
          <a:p>
            <a:pPr eaLnBrk="1" hangingPunct="1">
              <a:defRPr/>
            </a:pPr>
            <a:r>
              <a:rPr lang="el-GR" sz="2400" dirty="0" smtClean="0"/>
              <a:t>Σε </a:t>
            </a:r>
            <a:r>
              <a:rPr lang="el-GR" sz="2400" dirty="0" err="1" smtClean="0"/>
              <a:t>Hb</a:t>
            </a:r>
            <a:r>
              <a:rPr lang="el-GR" sz="2400" dirty="0" smtClean="0"/>
              <a:t> 7- 10g/dl εξατομικεύεται η αντιμετώπιση.</a:t>
            </a:r>
          </a:p>
          <a:p>
            <a:pPr eaLnBrk="1" hangingPunct="1">
              <a:defRPr/>
            </a:pPr>
            <a:r>
              <a:rPr lang="el-GR" sz="2400" dirty="0" smtClean="0"/>
              <a:t>Σε </a:t>
            </a:r>
            <a:r>
              <a:rPr lang="el-GR" sz="2400" dirty="0" err="1" smtClean="0"/>
              <a:t>Hb</a:t>
            </a:r>
            <a:r>
              <a:rPr lang="el-GR" sz="2400" dirty="0" smtClean="0"/>
              <a:t> &lt;7 g/</a:t>
            </a:r>
            <a:r>
              <a:rPr lang="el-GR" sz="2400" dirty="0" err="1" smtClean="0"/>
              <a:t>dl</a:t>
            </a:r>
            <a:r>
              <a:rPr lang="el-GR" sz="2400" dirty="0" smtClean="0"/>
              <a:t> σχεδόν πάντα χρειάζεται μετάγγιση.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8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Ολικό αίμα </a:t>
            </a:r>
            <a:endParaRPr lang="el-GR" dirty="0"/>
          </a:p>
        </p:txBody>
      </p:sp>
      <p:sp>
        <p:nvSpPr>
          <p:cNvPr id="4098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Στο παρελθόν χρήση ολικού αίματος.</a:t>
            </a:r>
          </a:p>
          <a:p>
            <a:pPr lvl="1" eaLnBrk="1" hangingPunct="1">
              <a:defRPr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Στη σύγχρονη εποχή χρήση κατάλληλων παραγώγων αίματος ανάλογα με τις κλινικές ενδείξεις.</a:t>
            </a:r>
          </a:p>
          <a:p>
            <a:pPr lvl="1" eaLnBrk="1" hangingPunct="1">
              <a:defRPr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Η χρήση παραγώγων είναι αναγκαία κυρίως λόγω των διαφορετικών συνθηκών φύλαξης ώστε να είναι βιώσιμα τα συστατικά του αίματος.</a:t>
            </a:r>
          </a:p>
          <a:p>
            <a:pPr lvl="1" eaLnBrk="1" hangingPunct="1">
              <a:defRPr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Επίσης έχει διαχειριστικά και οικονομικά πλεονεκτήματα.</a:t>
            </a:r>
          </a:p>
          <a:p>
            <a:pPr eaLnBrk="1" hangingPunct="1">
              <a:defRPr/>
            </a:pP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70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Μετάγγιση σε οξεία απώλεια αίματος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Κριτήριο : Απώλεια όγκου αίματος</a:t>
            </a:r>
          </a:p>
          <a:p>
            <a:r>
              <a:rPr lang="el-GR" dirty="0"/>
              <a:t>15% του όγκου </a:t>
            </a:r>
            <a:r>
              <a:rPr lang="el-GR" dirty="0" smtClean="0"/>
              <a:t>αίματος: </a:t>
            </a:r>
            <a:r>
              <a:rPr lang="el-GR" dirty="0"/>
              <a:t>όχι ανάγκη για μετάγγιση εκτός αν προϋπάρχει αναιμία ή συνυπάρχει </a:t>
            </a:r>
            <a:r>
              <a:rPr lang="el-GR" dirty="0" err="1" smtClean="0"/>
              <a:t>καρδιοαναπνευστικό</a:t>
            </a:r>
            <a:r>
              <a:rPr lang="el-GR" dirty="0" smtClean="0"/>
              <a:t> νόσημα.</a:t>
            </a:r>
            <a:endParaRPr lang="el-GR" dirty="0"/>
          </a:p>
          <a:p>
            <a:r>
              <a:rPr lang="el-GR" dirty="0"/>
              <a:t>15-30% του όγκου </a:t>
            </a:r>
            <a:r>
              <a:rPr lang="el-GR" dirty="0" smtClean="0"/>
              <a:t>αίματος: </a:t>
            </a:r>
            <a:r>
              <a:rPr lang="el-GR" dirty="0"/>
              <a:t>χορήγηση κρυσταλλοειδών ή </a:t>
            </a:r>
            <a:r>
              <a:rPr lang="el-GR" dirty="0" smtClean="0"/>
              <a:t>κολλοειδών, </a:t>
            </a:r>
            <a:r>
              <a:rPr lang="el-GR" dirty="0"/>
              <a:t>μετάγγιση αν προϋπάρχει αναιμία ή συνυπάρχει </a:t>
            </a:r>
            <a:r>
              <a:rPr lang="el-GR" dirty="0" err="1"/>
              <a:t>καρδιο</a:t>
            </a:r>
            <a:r>
              <a:rPr lang="el-GR" dirty="0"/>
              <a:t>- αναπνευστικό </a:t>
            </a:r>
            <a:r>
              <a:rPr lang="el-GR" dirty="0" smtClean="0"/>
              <a:t>νόσημα.</a:t>
            </a:r>
            <a:endParaRPr lang="el-GR" dirty="0"/>
          </a:p>
          <a:p>
            <a:r>
              <a:rPr lang="el-GR" dirty="0"/>
              <a:t>30- 40% του όγκου </a:t>
            </a:r>
            <a:r>
              <a:rPr lang="el-GR" dirty="0" smtClean="0"/>
              <a:t>αίματος: </a:t>
            </a:r>
            <a:r>
              <a:rPr lang="el-GR" dirty="0"/>
              <a:t>άμεση χορήγηση κρυσταλλοειδών ή κολλοειδών, πιθανή μετάγγιση </a:t>
            </a:r>
            <a:r>
              <a:rPr lang="el-GR" dirty="0" smtClean="0"/>
              <a:t>ερυθρών.</a:t>
            </a:r>
            <a:endParaRPr lang="el-GR" dirty="0"/>
          </a:p>
          <a:p>
            <a:r>
              <a:rPr lang="el-GR" dirty="0"/>
              <a:t>&gt;40% του όγκου </a:t>
            </a:r>
            <a:r>
              <a:rPr lang="el-GR" dirty="0" smtClean="0"/>
              <a:t>αίματος: </a:t>
            </a:r>
            <a:r>
              <a:rPr lang="el-GR" dirty="0"/>
              <a:t>άμεση αντικατάσταση όγκου και μετάγγιση </a:t>
            </a:r>
            <a:r>
              <a:rPr lang="el-GR" dirty="0" smtClean="0"/>
              <a:t>ερυθρών.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10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pPr eaLnBrk="1" hangingPunct="1"/>
            <a:r>
              <a:rPr lang="el-GR" altLang="el-GR" sz="3600" dirty="0" smtClean="0"/>
              <a:t>Μετάγγιση σε χειρουργικές επεμβάσεις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b="1" dirty="0" err="1" smtClean="0"/>
              <a:t>Προεγχειρητικά</a:t>
            </a:r>
            <a:endParaRPr lang="el-GR" altLang="el-GR" sz="2400" b="1" dirty="0" smtClean="0"/>
          </a:p>
          <a:p>
            <a:pPr eaLnBrk="1" hangingPunct="1"/>
            <a:r>
              <a:rPr lang="el-GR" altLang="el-GR" sz="2400" dirty="0" smtClean="0"/>
              <a:t>Σκοπός είναι να προετοιμασθεί ο ασθενής ώστε να μην χρειασθεί μετάγγιση (θεραπεία προϋπάρχουσας αναιμίας, παύση </a:t>
            </a:r>
            <a:r>
              <a:rPr lang="el-GR" altLang="el-GR" sz="2400" dirty="0" err="1" smtClean="0"/>
              <a:t>αντιαιμοπεταλιακών</a:t>
            </a:r>
            <a:r>
              <a:rPr lang="el-GR" altLang="el-GR" sz="2400" dirty="0" smtClean="0"/>
              <a:t> φαρμάκων και αντιπηκτικών, </a:t>
            </a:r>
            <a:r>
              <a:rPr lang="el-GR" altLang="el-GR" sz="2400" dirty="0" err="1" smtClean="0"/>
              <a:t>αυτόλογη</a:t>
            </a:r>
            <a:r>
              <a:rPr lang="el-GR" altLang="el-GR" sz="2400" dirty="0" smtClean="0"/>
              <a:t> μετάγγιση).</a:t>
            </a:r>
          </a:p>
          <a:p>
            <a:pPr eaLnBrk="1" hangingPunct="1"/>
            <a:r>
              <a:rPr lang="el-GR" altLang="el-GR" sz="2400" dirty="0" smtClean="0"/>
              <a:t>Ασθενείς με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≤7 g/</a:t>
            </a:r>
            <a:r>
              <a:rPr lang="el-GR" altLang="el-GR" sz="2400" dirty="0" err="1" smtClean="0"/>
              <a:t>dl</a:t>
            </a:r>
            <a:r>
              <a:rPr lang="el-GR" altLang="el-GR" sz="2400" dirty="0" smtClean="0"/>
              <a:t> θα χρειασθούν μετάγγιση εάν η προγραμματισμένη επέμβαση αναμένεται να προκαλέσει σημαντική απώλεια αίματος.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3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altLang="el-GR" dirty="0"/>
              <a:t>Μετάγγιση σε χειρουργικές επεμβάσεις </a:t>
            </a:r>
            <a:r>
              <a:rPr lang="el-GR" altLang="el-GR" sz="3000" b="0" dirty="0" smtClean="0"/>
              <a:t>2/2</a:t>
            </a:r>
            <a:endParaRPr lang="el-GR" altLang="el-GR" sz="3600" dirty="0" smtClean="0"/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400" b="1" dirty="0" err="1" smtClean="0"/>
              <a:t>Διεγχειρητικά</a:t>
            </a:r>
            <a:endParaRPr lang="el-GR" altLang="el-GR" sz="2400" b="1" dirty="0" smtClean="0"/>
          </a:p>
          <a:p>
            <a:pPr eaLnBrk="1" hangingPunct="1"/>
            <a:r>
              <a:rPr lang="el-GR" altLang="el-GR" sz="2400" dirty="0" smtClean="0"/>
              <a:t>Αρχικά εκτίμηση της απώλειας αίματος και αποκατάσταση του όγκου με κολλοειδή /κρυσταλλοειδή διαλύματα.</a:t>
            </a:r>
          </a:p>
          <a:p>
            <a:pPr eaLnBrk="1" hangingPunct="1"/>
            <a:r>
              <a:rPr lang="el-GR" altLang="el-GR" sz="2400" dirty="0" smtClean="0"/>
              <a:t>Στη συνέχεια εκτίμηση της παθολογικής </a:t>
            </a:r>
            <a:r>
              <a:rPr lang="el-GR" altLang="el-GR" sz="2400" dirty="0" err="1" smtClean="0"/>
              <a:t>ιστικής</a:t>
            </a:r>
            <a:r>
              <a:rPr lang="el-GR" altLang="el-GR" sz="2400" dirty="0" smtClean="0"/>
              <a:t> οξυγόνωσης (έλεγχος δύσκολα εφαρμόσιμος σε όλους τους ασθενείς).</a:t>
            </a:r>
          </a:p>
          <a:p>
            <a:pPr eaLnBrk="1" hangingPunct="1"/>
            <a:r>
              <a:rPr lang="el-GR" altLang="el-GR" sz="2400" dirty="0" smtClean="0"/>
              <a:t>Για ασθενείς, χωρίς </a:t>
            </a:r>
            <a:r>
              <a:rPr lang="el-GR" altLang="el-GR" sz="2400" dirty="0" err="1" smtClean="0"/>
              <a:t>συνοδά</a:t>
            </a:r>
            <a:r>
              <a:rPr lang="el-GR" altLang="el-GR" sz="2400" dirty="0" smtClean="0"/>
              <a:t> προβλήματα, μετάγγιση σε Hb&lt;7g/dl.</a:t>
            </a:r>
          </a:p>
          <a:p>
            <a:pPr eaLnBrk="1" hangingPunct="1"/>
            <a:r>
              <a:rPr lang="el-GR" altLang="el-GR" sz="2400" dirty="0" smtClean="0"/>
              <a:t>Σε ασθενείς με καρδιοαγγειακή νόσο,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μετάγγιση σε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=</a:t>
            </a:r>
            <a:r>
              <a:rPr lang="en-US" altLang="el-GR" sz="2400" dirty="0" smtClean="0"/>
              <a:t>8-</a:t>
            </a:r>
            <a:r>
              <a:rPr lang="el-GR" altLang="el-GR" sz="2400" dirty="0" smtClean="0"/>
              <a:t>9g/dl.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8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Μετάγγιση σε χρόνια αναιμία</a:t>
            </a:r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Προσδιορισμός του αιτίου και ανάλογη θεραπεία (</a:t>
            </a:r>
            <a:r>
              <a:rPr lang="el-GR" altLang="el-GR" sz="2400" dirty="0" err="1" smtClean="0"/>
              <a:t>Fe</a:t>
            </a:r>
            <a:r>
              <a:rPr lang="el-GR" altLang="el-GR" sz="2400" dirty="0" smtClean="0"/>
              <a:t>, βιταμίνη B12, </a:t>
            </a:r>
            <a:r>
              <a:rPr lang="el-GR" altLang="el-GR" sz="2400" dirty="0" err="1" smtClean="0"/>
              <a:t>φυλλικό</a:t>
            </a:r>
            <a:r>
              <a:rPr lang="el-GR" altLang="el-GR" sz="2400" dirty="0" smtClean="0"/>
              <a:t> οξύ).</a:t>
            </a:r>
          </a:p>
          <a:p>
            <a:pPr eaLnBrk="1" hangingPunct="1"/>
            <a:r>
              <a:rPr lang="el-GR" altLang="el-GR" sz="2400" dirty="0" smtClean="0"/>
              <a:t>Διατήρηση της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σε τιμές που δεν προκαλούνται συμπτώματα αναιμίας.</a:t>
            </a:r>
          </a:p>
          <a:p>
            <a:pPr eaLnBrk="1" hangingPunct="1"/>
            <a:r>
              <a:rPr lang="el-GR" altLang="el-GR" sz="2400" dirty="0" smtClean="0"/>
              <a:t>Η τιμή διαφορετική για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κάθε ασθενή.</a:t>
            </a:r>
          </a:p>
          <a:p>
            <a:pPr eaLnBrk="1" hangingPunct="1"/>
            <a:r>
              <a:rPr lang="el-GR" altLang="el-GR" sz="2400" dirty="0" smtClean="0"/>
              <a:t>Αρκετοί ασθενείς χωρίς συμπτώματα με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=8 g/</a:t>
            </a:r>
            <a:r>
              <a:rPr lang="el-GR" altLang="el-GR" sz="2400" dirty="0" err="1" smtClean="0"/>
              <a:t>dl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19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Μεσογειακή αναιμία</a:t>
            </a:r>
            <a:endParaRPr lang="el-GR" altLang="el-GR" smtClean="0"/>
          </a:p>
        </p:txBody>
      </p:sp>
      <p:sp>
        <p:nvSpPr>
          <p:cNvPr id="337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Σε ασθενείς με Μεσογειακή αναιμία σκοπός είναι η πρόληψη των συμπτωμάτων και η καταστολή της ενδογενούς </a:t>
            </a:r>
            <a:r>
              <a:rPr lang="el-GR" altLang="el-GR" sz="2400" dirty="0" err="1" smtClean="0"/>
              <a:t>αιμοποίησης</a:t>
            </a:r>
            <a:r>
              <a:rPr lang="el-GR" altLang="el-GR" sz="2400" dirty="0" smtClean="0"/>
              <a:t> με διατήρηση της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σε τιμές τουλάχιστον 9-11g/dl.</a:t>
            </a:r>
          </a:p>
          <a:p>
            <a:pPr eaLnBrk="1" hangingPunct="1"/>
            <a:r>
              <a:rPr lang="el-GR" altLang="el-GR" sz="2400" dirty="0" smtClean="0"/>
              <a:t>Ασθενείς με Δρεπανοκυτταρική αναιμία χρειάζονται συνήθως μεταγγίσεις εάν Hb&lt;7 g/</a:t>
            </a:r>
            <a:r>
              <a:rPr lang="el-GR" altLang="el-GR" sz="2400" dirty="0" err="1" smtClean="0"/>
              <a:t>dl</a:t>
            </a:r>
            <a:r>
              <a:rPr lang="el-GR" altLang="el-GR" sz="2400" dirty="0" smtClean="0"/>
              <a:t>. Σε ιστορικό σοβαρών επιπλοκών εφαρμόζεται πρόγραμμα χρόνιων μεταγγίσεων.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9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Μετάγγιση στη ΜΕΘ</a:t>
            </a:r>
          </a:p>
        </p:txBody>
      </p:sp>
      <p:sp>
        <p:nvSpPr>
          <p:cNvPr id="3481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l-GR" dirty="0" err="1" smtClean="0"/>
              <a:t>Μελέτη</a:t>
            </a:r>
            <a:r>
              <a:rPr lang="en-US" altLang="el-GR" dirty="0" smtClean="0"/>
              <a:t> TRICC (Transfusion Requirement in Critical Care-NEJM 2001)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Μελέτη 838 ασθενών σε ΜΕΘ με Hb&lt;9 g/</a:t>
            </a:r>
            <a:r>
              <a:rPr lang="el-GR" altLang="el-GR" dirty="0" err="1" smtClean="0"/>
              <a:t>dl</a:t>
            </a:r>
            <a:r>
              <a:rPr lang="el-GR" altLang="el-GR" dirty="0" smtClean="0"/>
              <a:t> που χωρίστηκαν σε δυο ομάδες και έλαβαν μεταγγίσεις ώστε η </a:t>
            </a:r>
            <a:r>
              <a:rPr lang="el-GR" altLang="el-GR" dirty="0" err="1" smtClean="0"/>
              <a:t>Hb</a:t>
            </a:r>
            <a:r>
              <a:rPr lang="el-GR" altLang="el-GR" dirty="0" smtClean="0"/>
              <a:t> να διατηρείται είτε 7-9 g/</a:t>
            </a:r>
            <a:r>
              <a:rPr lang="el-GR" altLang="el-GR" dirty="0" err="1" smtClean="0"/>
              <a:t>dl</a:t>
            </a:r>
            <a:r>
              <a:rPr lang="el-GR" altLang="el-GR" dirty="0" smtClean="0"/>
              <a:t> , είτε 10- 12 g/</a:t>
            </a:r>
            <a:r>
              <a:rPr lang="el-GR" altLang="el-GR" dirty="0" err="1" smtClean="0"/>
              <a:t>dl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Μεταξύ των δυο ομάδων δεν υπήρχαν διαφορές στην μακροχρόνια θνησιμότητα, λοιμώξεις ή χρόνο σε μηχανική υποστήριξη.</a:t>
            </a:r>
          </a:p>
          <a:p>
            <a:pPr eaLnBrk="1" hangingPunct="1"/>
            <a:r>
              <a:rPr lang="el-GR" altLang="el-GR" dirty="0" smtClean="0"/>
              <a:t>Οι ασθενείς με τις λιγότερες μεταγγίσεις είχαν μικρότερη θνητότητα κατά την διάρκεια της νοσηλείας.</a:t>
            </a:r>
          </a:p>
          <a:p>
            <a:pPr eaLnBrk="1" hangingPunct="1"/>
            <a:r>
              <a:rPr lang="el-GR" altLang="el-GR" dirty="0" smtClean="0"/>
              <a:t>Η πολιτική των περιορισμένων μεταγγίσεων  μελετάται και  σε ασθενείς με στηθάγχη και οξύ έμφραγμα μυοκαρδίου ομάδα στην οποία μέχρι τώρα δεν θεωρούνταν ασφαλής 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7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Μετάγγιση στη ΜΕΘ</a:t>
            </a:r>
          </a:p>
        </p:txBody>
      </p:sp>
      <p:sp>
        <p:nvSpPr>
          <p:cNvPr id="35843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Λόγω της σοβαρότητας της κατάστασης των ασθενών, εξατομικευμένη απόφαση για μετάγγιση</a:t>
            </a:r>
          </a:p>
          <a:p>
            <a:pPr marL="360362" lvl="1" indent="0" eaLnBrk="1" hangingPunct="1">
              <a:buNone/>
            </a:pPr>
            <a:r>
              <a:rPr lang="el-GR" altLang="el-GR" sz="2400" dirty="0" smtClean="0"/>
              <a:t>Γενικά όρια :</a:t>
            </a:r>
          </a:p>
          <a:p>
            <a:pPr lvl="1" eaLnBrk="1" hangingPunct="1"/>
            <a:r>
              <a:rPr lang="el-GR" altLang="el-GR" sz="2400" dirty="0" smtClean="0"/>
              <a:t>χωρίς ενεργό αιμορραγία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7 g/</a:t>
            </a:r>
            <a:r>
              <a:rPr lang="el-GR" altLang="el-GR" sz="2400" dirty="0" err="1" smtClean="0"/>
              <a:t>dl</a:t>
            </a:r>
            <a:r>
              <a:rPr lang="el-GR" altLang="el-GR" sz="2400" dirty="0"/>
              <a:t>.</a:t>
            </a:r>
            <a:endParaRPr lang="el-GR" altLang="el-GR" sz="2400" dirty="0" smtClean="0"/>
          </a:p>
          <a:p>
            <a:pPr lvl="1" eaLnBrk="1" hangingPunct="1"/>
            <a:r>
              <a:rPr lang="el-GR" altLang="el-GR" sz="2400" dirty="0" smtClean="0"/>
              <a:t>με σηπτικό </a:t>
            </a:r>
            <a:r>
              <a:rPr lang="el-GR" altLang="el-GR" sz="2400" dirty="0" err="1" smtClean="0"/>
              <a:t>shock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8-10 g/</a:t>
            </a:r>
            <a:r>
              <a:rPr lang="el-GR" altLang="el-GR" sz="2400" dirty="0" err="1" smtClean="0"/>
              <a:t>dl</a:t>
            </a:r>
            <a:r>
              <a:rPr lang="el-GR" altLang="el-GR" sz="2400" dirty="0" smtClean="0"/>
              <a:t>.</a:t>
            </a:r>
          </a:p>
          <a:p>
            <a:pPr lvl="1" eaLnBrk="1" hangingPunct="1"/>
            <a:r>
              <a:rPr lang="el-GR" altLang="el-GR" sz="2400" dirty="0" smtClean="0"/>
              <a:t>με χρόνια καρδιακή νόσο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7 g/</a:t>
            </a:r>
            <a:r>
              <a:rPr lang="el-GR" altLang="el-GR" sz="2400" dirty="0" err="1" smtClean="0"/>
              <a:t>dl</a:t>
            </a:r>
            <a:r>
              <a:rPr lang="el-GR" altLang="el-GR" sz="2400" dirty="0" smtClean="0"/>
              <a:t>.</a:t>
            </a:r>
          </a:p>
          <a:p>
            <a:pPr lvl="1" eaLnBrk="1" hangingPunct="1"/>
            <a:r>
              <a:rPr lang="el-GR" altLang="el-GR" sz="2400" dirty="0" smtClean="0"/>
              <a:t>με οξεία καρδιακή νόσο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8-10 g/</a:t>
            </a:r>
            <a:r>
              <a:rPr lang="el-GR" altLang="el-GR" sz="2400" dirty="0" err="1" smtClean="0"/>
              <a:t>dl</a:t>
            </a:r>
            <a:r>
              <a:rPr lang="el-GR" altLang="el-GR" sz="2400" dirty="0" smtClean="0"/>
              <a:t>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4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Μαζική Αιμορραγία</a:t>
            </a:r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sz="2400" dirty="0" smtClean="0"/>
              <a:t>Ορίζεται ως:</a:t>
            </a:r>
          </a:p>
          <a:p>
            <a:pPr eaLnBrk="1" hangingPunct="1"/>
            <a:r>
              <a:rPr lang="el-GR" altLang="el-GR" sz="2400" dirty="0" smtClean="0"/>
              <a:t>Απώλεια ενός όγκου αίματος εντός 24h ή</a:t>
            </a:r>
          </a:p>
          <a:p>
            <a:pPr eaLnBrk="1" hangingPunct="1"/>
            <a:r>
              <a:rPr lang="el-GR" altLang="el-GR" sz="2400" dirty="0" smtClean="0"/>
              <a:t>Απώλεια του 50% του όγκου αίματος εντός 3h ή</a:t>
            </a:r>
          </a:p>
          <a:p>
            <a:pPr eaLnBrk="1" hangingPunct="1"/>
            <a:r>
              <a:rPr lang="el-GR" altLang="el-GR" sz="2400" dirty="0" smtClean="0"/>
              <a:t>Απώλεια αίματος με ρυθμό &gt; 150ml/min.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2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smtClean="0"/>
              <a:t>Μαζική αιμορραγία – Αντιμετώπιση </a:t>
            </a:r>
          </a:p>
        </p:txBody>
      </p:sp>
      <p:sp>
        <p:nvSpPr>
          <p:cNvPr id="3789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sz="2400" dirty="0" smtClean="0"/>
              <a:t>Θεραπευτικοί στόχοι:</a:t>
            </a:r>
          </a:p>
          <a:p>
            <a:pPr eaLnBrk="1" hangingPunct="1"/>
            <a:r>
              <a:rPr lang="el-GR" altLang="el-GR" sz="2400" dirty="0" smtClean="0"/>
              <a:t>Αποκατάσταση του όγκου αίματος και της αιμοσφαιρίνης.</a:t>
            </a:r>
          </a:p>
          <a:p>
            <a:pPr eaLnBrk="1" hangingPunct="1"/>
            <a:r>
              <a:rPr lang="el-GR" altLang="el-GR" sz="2400" dirty="0" smtClean="0"/>
              <a:t>Ανάσχεση της αιμορραγίας με χειρουργική αντιμετώπιση και χρήση παραγώγων αίματος ώστε να διορθωθεί η αιμορραγική διάθεση.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4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Μαζική αιμορραγία 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726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/>
              <a:t>Οδηγίες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British Committee for Standards in Haematology-2006</a:t>
            </a:r>
          </a:p>
          <a:p>
            <a:pPr>
              <a:defRPr/>
            </a:pPr>
            <a:r>
              <a:rPr lang="el-GR" dirty="0" smtClean="0"/>
              <a:t>Διατήρηση όγκου αίματος</a:t>
            </a:r>
          </a:p>
          <a:p>
            <a:pPr>
              <a:defRPr/>
            </a:pPr>
            <a:r>
              <a:rPr lang="el-GR" dirty="0" smtClean="0"/>
              <a:t>Ειδοποίηση του προσωπικού που εμπλέκεται</a:t>
            </a:r>
          </a:p>
          <a:p>
            <a:pPr>
              <a:defRPr/>
            </a:pPr>
            <a:r>
              <a:rPr lang="el-GR" dirty="0" smtClean="0"/>
              <a:t>Σταμάτημα της αιμορραγίας</a:t>
            </a:r>
          </a:p>
          <a:p>
            <a:pPr>
              <a:defRPr/>
            </a:pPr>
            <a:r>
              <a:rPr lang="el-GR" dirty="0" smtClean="0"/>
              <a:t>Εργαστηριακός έλεγχος</a:t>
            </a:r>
          </a:p>
          <a:p>
            <a:pPr>
              <a:defRPr/>
            </a:pPr>
            <a:r>
              <a:rPr lang="el-GR" dirty="0" smtClean="0"/>
              <a:t>Διατήρηση </a:t>
            </a:r>
            <a:r>
              <a:rPr lang="en-US" dirty="0" err="1" smtClean="0"/>
              <a:t>Hb</a:t>
            </a:r>
            <a:r>
              <a:rPr lang="en-US" dirty="0" smtClean="0"/>
              <a:t>&gt;8g/dl</a:t>
            </a:r>
          </a:p>
          <a:p>
            <a:pPr>
              <a:defRPr/>
            </a:pPr>
            <a:r>
              <a:rPr lang="el-GR" dirty="0" smtClean="0"/>
              <a:t>Διατήρηση ΑΜΠ &gt;75x 109 /l ( &gt;100 x 109 /l σε πολλαπλά τραύματα, </a:t>
            </a:r>
            <a:r>
              <a:rPr lang="el-GR" dirty="0" err="1" smtClean="0"/>
              <a:t>κρανιοεγκεφαλικές</a:t>
            </a:r>
            <a:r>
              <a:rPr lang="el-GR" dirty="0" smtClean="0"/>
              <a:t> κακώσεις)</a:t>
            </a:r>
          </a:p>
          <a:p>
            <a:pPr>
              <a:defRPr/>
            </a:pPr>
            <a:r>
              <a:rPr lang="el-GR" dirty="0" smtClean="0"/>
              <a:t>Διατήρηση PT και APTT&lt;1.5 Χ των φυσιολογικών</a:t>
            </a:r>
          </a:p>
          <a:p>
            <a:pPr>
              <a:defRPr/>
            </a:pPr>
            <a:r>
              <a:rPr lang="el-GR" dirty="0" smtClean="0"/>
              <a:t>Διατήρηση </a:t>
            </a:r>
            <a:r>
              <a:rPr lang="el-GR" dirty="0" err="1" smtClean="0"/>
              <a:t>Ινωδογόνου</a:t>
            </a:r>
            <a:r>
              <a:rPr lang="el-GR" dirty="0" smtClean="0"/>
              <a:t> &gt;1</a:t>
            </a:r>
            <a:r>
              <a:rPr lang="en-US" dirty="0" smtClean="0"/>
              <a:t>g/l</a:t>
            </a:r>
          </a:p>
          <a:p>
            <a:pPr>
              <a:defRPr/>
            </a:pPr>
            <a:r>
              <a:rPr lang="el-GR" dirty="0" smtClean="0"/>
              <a:t>Αποφυγή ΔΕΠ</a:t>
            </a:r>
          </a:p>
          <a:p>
            <a:pPr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14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Περιορισμός μεταγγίσεων </a:t>
            </a:r>
            <a:endParaRPr lang="el-GR" dirty="0"/>
          </a:p>
        </p:txBody>
      </p:sp>
      <p:sp>
        <p:nvSpPr>
          <p:cNvPr id="5122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Από την δεκαετία του ‘80 προσπάθειες για περιορισμό των μεταγγίσεων λόγω:</a:t>
            </a:r>
          </a:p>
          <a:p>
            <a:pPr lvl="1">
              <a:defRPr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Κινδύνου μετάδοσης ιών.</a:t>
            </a:r>
          </a:p>
          <a:p>
            <a:pPr lvl="1">
              <a:defRPr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Νέων μεθόδων παρασκευής παραγώγων.</a:t>
            </a:r>
          </a:p>
          <a:p>
            <a:pPr lvl="1">
              <a:defRPr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Έλλειψης αίματος.</a:t>
            </a:r>
          </a:p>
          <a:p>
            <a:pPr lvl="1">
              <a:defRPr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Χρήσης υποκατάστατων αίματος.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5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 smtClean="0"/>
              <a:t>Μαζική αιμορραγία </a:t>
            </a:r>
          </a:p>
        </p:txBody>
      </p:sp>
      <p:sp>
        <p:nvSpPr>
          <p:cNvPr id="39939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Την τελευταία δεκαετία υπάρχουν νέα δεδομένα στην αντιμετώπιση της μαζικής απώλειας αίματος.</a:t>
            </a:r>
          </a:p>
          <a:p>
            <a:pPr eaLnBrk="1" hangingPunct="1"/>
            <a:r>
              <a:rPr lang="el-GR" altLang="el-GR" sz="2400" dirty="0" smtClean="0"/>
              <a:t>Μεγάλη σημασία έχει η αντιμετώπιση των προβλημάτων πηκτικότητας.</a:t>
            </a:r>
          </a:p>
          <a:p>
            <a:pPr eaLnBrk="1" hangingPunct="1"/>
            <a:r>
              <a:rPr lang="el-GR" altLang="el-GR" sz="2400" dirty="0" smtClean="0"/>
              <a:t>Πολλά τραυματολογικά κέντρα αντιμετωπίζουν τους ασθενείς με ερυθρά/ΑΜΠ/πλάσμα σε αναλογίες που πλησιάζουν το 1:1:1.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9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Αναιμία με τιμές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 &gt;10 </a:t>
            </a:r>
            <a:r>
              <a:rPr lang="el-GR" altLang="el-GR" sz="2400" dirty="0" err="1" smtClean="0"/>
              <a:t>gr</a:t>
            </a:r>
            <a:r>
              <a:rPr lang="el-GR" altLang="el-GR" sz="2400" dirty="0" smtClean="0"/>
              <a:t>/</a:t>
            </a:r>
            <a:r>
              <a:rPr lang="el-GR" altLang="el-GR" sz="2400" dirty="0" err="1" smtClean="0"/>
              <a:t>dl</a:t>
            </a:r>
            <a:r>
              <a:rPr lang="el-GR" altLang="el-GR" sz="2400" dirty="0" smtClean="0"/>
              <a:t> (επί απουσίας ειδικών παραγόντων κινδύνου που συνδέονται με τα κλινικά χαρακτηριστικά του ασθενούς).</a:t>
            </a:r>
          </a:p>
          <a:p>
            <a:r>
              <a:rPr lang="el-GR" altLang="el-GR" sz="2400" dirty="0" smtClean="0"/>
              <a:t>Για υποκατάσταση ή διατήρηση του κυκλοφορούντος όγκου πλάσματος.</a:t>
            </a:r>
          </a:p>
          <a:p>
            <a:r>
              <a:rPr lang="el-GR" altLang="el-GR" sz="2400" dirty="0" smtClean="0"/>
              <a:t>Σε αναιμία που μπορεί να διορθωθεί με χορήγηση σιδήρου, Β12 ή </a:t>
            </a:r>
            <a:r>
              <a:rPr lang="el-GR" altLang="el-GR" sz="2400" dirty="0" err="1" smtClean="0"/>
              <a:t>φυλικού</a:t>
            </a:r>
            <a:r>
              <a:rPr lang="el-GR" altLang="el-GR" sz="2400" dirty="0" smtClean="0"/>
              <a:t> οξέος.</a:t>
            </a:r>
          </a:p>
          <a:p>
            <a:r>
              <a:rPr lang="el-GR" altLang="el-GR" sz="2400" dirty="0" smtClean="0"/>
              <a:t>Για επούλωση τραυμάτων.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 ενδεδειγμένη χρήση ΣΕ</a:t>
            </a:r>
          </a:p>
        </p:txBody>
      </p:sp>
    </p:spTree>
    <p:extLst>
      <p:ext uri="{BB962C8B-B14F-4D97-AF65-F5344CB8AC3E}">
        <p14:creationId xmlns:p14="http://schemas.microsoft.com/office/powerpoint/2010/main" val="24218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Μετάγγιση Αιμοπεταλίων 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6" y="1686433"/>
            <a:ext cx="2765330" cy="3368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23" y="1686434"/>
            <a:ext cx="4781550" cy="3368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851920" y="5064723"/>
            <a:ext cx="4781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miblood.org</a:t>
            </a:r>
            <a:endParaRPr lang="el-GR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6" y="5157192"/>
            <a:ext cx="254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Platelet blood </a:t>
            </a:r>
            <a:r>
              <a:rPr lang="en-US" sz="1200" dirty="0" smtClean="0">
                <a:latin typeface="+mn-lt"/>
                <a:hlinkClick r:id="rId5"/>
              </a:rPr>
              <a:t>bag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6" tooltip="User:PhilippN"/>
              </a:rPr>
              <a:t>PhilippN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08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Αιμοπετάλια ανάκτησης </a:t>
            </a:r>
          </a:p>
        </p:txBody>
      </p:sp>
      <p:sp>
        <p:nvSpPr>
          <p:cNvPr id="43011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Το προϊόν προέρχεται από μία μονάδα φρέσκου αίματος που </a:t>
            </a:r>
            <a:r>
              <a:rPr lang="el-GR" altLang="el-GR" sz="2400" dirty="0" err="1" smtClean="0"/>
              <a:t>φυγοκεντρείται</a:t>
            </a:r>
            <a:r>
              <a:rPr lang="el-GR" altLang="el-GR" sz="2400" dirty="0" smtClean="0"/>
              <a:t> εντός 6-8 h.</a:t>
            </a:r>
          </a:p>
          <a:p>
            <a:pPr eaLnBrk="1" hangingPunct="1"/>
            <a:r>
              <a:rPr lang="el-GR" altLang="el-GR" sz="2400" dirty="0" smtClean="0"/>
              <a:t>Κάθε μονάδα περιέχει 45-85 x 10</a:t>
            </a:r>
            <a:r>
              <a:rPr lang="el-GR" altLang="el-GR" sz="2400" baseline="30000" dirty="0" smtClean="0"/>
              <a:t>9 </a:t>
            </a:r>
            <a:r>
              <a:rPr lang="el-GR" altLang="el-GR" sz="2400" dirty="0" smtClean="0"/>
              <a:t>(</a:t>
            </a:r>
            <a:r>
              <a:rPr lang="el-GR" altLang="el-GR" sz="2400" dirty="0" err="1" smtClean="0"/>
              <a:t>μ.ο</a:t>
            </a:r>
            <a:r>
              <a:rPr lang="el-GR" altLang="el-GR" sz="2400" dirty="0" smtClean="0"/>
              <a:t>. 70 x 10</a:t>
            </a:r>
            <a:r>
              <a:rPr lang="el-GR" altLang="el-GR" sz="2400" baseline="30000" dirty="0" smtClean="0"/>
              <a:t>9</a:t>
            </a:r>
            <a:r>
              <a:rPr lang="el-GR" altLang="el-GR" sz="2400" dirty="0" smtClean="0"/>
              <a:t> ) αιμοπετάλια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σε 50-60 </a:t>
            </a:r>
            <a:r>
              <a:rPr lang="en-US" altLang="el-GR" sz="2400" dirty="0" smtClean="0"/>
              <a:t>ml </a:t>
            </a:r>
            <a:r>
              <a:rPr lang="el-GR" altLang="el-GR" sz="2400" dirty="0" smtClean="0"/>
              <a:t>πλάσματος.</a:t>
            </a:r>
          </a:p>
          <a:p>
            <a:pPr eaLnBrk="1" hangingPunct="1"/>
            <a:r>
              <a:rPr lang="el-GR" altLang="el-GR" sz="2400" dirty="0" smtClean="0"/>
              <a:t>Ακόμα περιέχει 0.05-1 x 10</a:t>
            </a:r>
            <a:r>
              <a:rPr lang="el-GR" altLang="el-GR" sz="2400" baseline="30000" dirty="0" smtClean="0"/>
              <a:t>9</a:t>
            </a:r>
            <a:r>
              <a:rPr lang="el-GR" altLang="el-GR" sz="2400" dirty="0" smtClean="0"/>
              <a:t> λευκά και 0.2-1 x 10</a:t>
            </a:r>
            <a:r>
              <a:rPr lang="el-GR" altLang="el-GR" sz="2400" baseline="30000" dirty="0" smtClean="0"/>
              <a:t>9 </a:t>
            </a:r>
            <a:r>
              <a:rPr lang="el-GR" altLang="el-GR" sz="2400" dirty="0" smtClean="0"/>
              <a:t>ερυθρά.</a:t>
            </a:r>
          </a:p>
          <a:p>
            <a:pPr eaLnBrk="1" hangingPunct="1"/>
            <a:r>
              <a:rPr lang="el-GR" altLang="el-GR" sz="2400" dirty="0" smtClean="0"/>
              <a:t>Η « δόση ενήλικα» αντιστοιχεί σε 4-6 μονάδες αιμοπεταλίων.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1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Αιμοπετάλια αφαίρεσης  </a:t>
            </a:r>
          </a:p>
        </p:txBody>
      </p:sp>
      <p:sp>
        <p:nvSpPr>
          <p:cNvPr id="44035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Είναι το προϊόν που παρασκευάζεται με αφαίρεση από έναν δότη με την βοήθεια ενός αυτόματου κυτταρικού διαχωριστή.</a:t>
            </a:r>
          </a:p>
          <a:p>
            <a:pPr eaLnBrk="1" hangingPunct="1"/>
            <a:r>
              <a:rPr lang="el-GR" altLang="el-GR" sz="2400" dirty="0" smtClean="0"/>
              <a:t>Ανάλογα με τον χρησιμοποιούμενο τύπο διαχωριστή σε κάθε συνεδρία παράγεται προϊόν με περιεκτικότητα 2-8 x 10</a:t>
            </a:r>
            <a:r>
              <a:rPr lang="el-GR" altLang="el-GR" sz="2400" baseline="30000" dirty="0" smtClean="0"/>
              <a:t>11</a:t>
            </a:r>
            <a:r>
              <a:rPr lang="el-GR" altLang="el-GR" sz="2400" dirty="0" smtClean="0"/>
              <a:t> αιμοπετάλια.</a:t>
            </a:r>
            <a:endParaRPr lang="el-GR" altLang="el-GR" sz="2400" baseline="30000" dirty="0" smtClean="0"/>
          </a:p>
          <a:p>
            <a:pPr eaLnBrk="1" hangingPunct="1"/>
            <a:r>
              <a:rPr lang="el-GR" altLang="el-GR" sz="2400" dirty="0" smtClean="0"/>
              <a:t>Η δόση« ενήλικα» θα πρέπει να αντιστοιχεί σε 5-6 μονάδες ανακτώμενων αιμοπεταλίων.</a:t>
            </a:r>
          </a:p>
          <a:p>
            <a:pPr eaLnBrk="1" hangingPunct="1"/>
            <a:r>
              <a:rPr lang="el-GR" altLang="el-GR" sz="2400" dirty="0" smtClean="0"/>
              <a:t>Συνήθως περιέχει 3 x 10</a:t>
            </a:r>
            <a:r>
              <a:rPr lang="el-GR" altLang="el-GR" sz="2400" baseline="30000" dirty="0" smtClean="0"/>
              <a:t>11</a:t>
            </a:r>
            <a:r>
              <a:rPr lang="el-GR" altLang="el-GR" sz="2400" dirty="0" smtClean="0"/>
              <a:t> αιμοπετάλια.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8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>
          <a:xfrm>
            <a:off x="4932040" y="1231166"/>
            <a:ext cx="4032448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rgbClr val="004A82"/>
                </a:solidFill>
              </a:rPr>
              <a:t>Πιθανά πλεονεκτήματα ΑΜΠ αφαίρεσης που δεν έχουν αποδειχθεί σε μελέτες :</a:t>
            </a:r>
          </a:p>
          <a:p>
            <a:pPr lvl="1">
              <a:defRPr/>
            </a:pPr>
            <a:r>
              <a:rPr lang="el-GR" b="1" dirty="0" smtClean="0">
                <a:solidFill>
                  <a:srgbClr val="004A82"/>
                </a:solidFill>
              </a:rPr>
              <a:t>Καλύτερη λειτουργικότητα.</a:t>
            </a:r>
          </a:p>
          <a:p>
            <a:pPr lvl="1">
              <a:defRPr/>
            </a:pPr>
            <a:r>
              <a:rPr lang="el-GR" b="1" dirty="0" smtClean="0">
                <a:solidFill>
                  <a:srgbClr val="004A82"/>
                </a:solidFill>
              </a:rPr>
              <a:t>Μικρότερος κίνδυνος μετάδοσης παθογόνων.</a:t>
            </a:r>
          </a:p>
          <a:p>
            <a:pPr lvl="1">
              <a:defRPr/>
            </a:pPr>
            <a:r>
              <a:rPr lang="el-GR" b="1" dirty="0" smtClean="0">
                <a:solidFill>
                  <a:srgbClr val="004A82"/>
                </a:solidFill>
              </a:rPr>
              <a:t>Μικρότερος κίνδυνος </a:t>
            </a:r>
            <a:r>
              <a:rPr lang="el-GR" b="1" dirty="0" err="1" smtClean="0">
                <a:solidFill>
                  <a:srgbClr val="004A82"/>
                </a:solidFill>
              </a:rPr>
              <a:t>αλλοανοσοποίησης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</a:p>
        </p:txBody>
      </p:sp>
      <p:sp>
        <p:nvSpPr>
          <p:cNvPr id="4" name="5 - Θέση περιεχομένου"/>
          <p:cNvSpPr txBox="1">
            <a:spLocks/>
          </p:cNvSpPr>
          <p:nvPr/>
        </p:nvSpPr>
        <p:spPr bwMode="auto">
          <a:xfrm>
            <a:off x="251520" y="1219200"/>
            <a:ext cx="4752528" cy="552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l-GR" sz="2200" dirty="0">
                <a:latin typeface="+mn-lt"/>
              </a:rPr>
              <a:t>Τα ΑΜΠ αφαίρεσης και τα ΑΜΠ ανάκτησης είναι θεραπευτικά ισοδύναμα :</a:t>
            </a: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latin typeface="+mn-lt"/>
              </a:rPr>
              <a:t>όσον αφορά την αύξηση του αριθμού των ΑΜΠ μετά </a:t>
            </a:r>
            <a:r>
              <a:rPr lang="el-GR" sz="2200" dirty="0" smtClean="0">
                <a:latin typeface="+mn-lt"/>
              </a:rPr>
              <a:t>μετάγγιση.</a:t>
            </a:r>
            <a:endParaRPr lang="el-GR" sz="2200" dirty="0">
              <a:latin typeface="+mn-lt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latin typeface="+mn-lt"/>
              </a:rPr>
              <a:t>στο αιμοστατικό </a:t>
            </a:r>
            <a:r>
              <a:rPr lang="el-GR" sz="2200" dirty="0" smtClean="0">
                <a:latin typeface="+mn-lt"/>
              </a:rPr>
              <a:t>αποτέλεσμα.</a:t>
            </a:r>
            <a:endParaRPr lang="el-GR" sz="2200" dirty="0">
              <a:latin typeface="+mn-lt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latin typeface="+mn-lt"/>
              </a:rPr>
              <a:t>έχουν παρόμοιες πιθανότητες </a:t>
            </a:r>
            <a:r>
              <a:rPr lang="el-GR" sz="2200" dirty="0" smtClean="0">
                <a:latin typeface="+mn-lt"/>
              </a:rPr>
              <a:t>παρενεργειών.</a:t>
            </a:r>
            <a:endParaRPr lang="el-GR" sz="2200" dirty="0">
              <a:latin typeface="+mn-lt"/>
            </a:endParaRPr>
          </a:p>
          <a:p>
            <a:pPr marL="800100" lvl="1" indent="-3429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latin typeface="+mn-lt"/>
              </a:rPr>
              <a:t>Με τα ΑΜΠ ανάκτησης ο ασθενής εκτίθεται σε περισσότερους </a:t>
            </a:r>
            <a:r>
              <a:rPr lang="el-GR" sz="2200" dirty="0" smtClean="0">
                <a:latin typeface="+mn-lt"/>
              </a:rPr>
              <a:t>δότες.</a:t>
            </a:r>
            <a:endParaRPr lang="el-GR" sz="2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Σύγκριση ΑΜΠ 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788024" y="1268760"/>
            <a:ext cx="0" cy="509012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9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Κατευθηντήριες οδηγίες μετάγγισης ΑΜΠ</a:t>
            </a:r>
          </a:p>
        </p:txBody>
      </p:sp>
      <p:sp>
        <p:nvSpPr>
          <p:cNvPr id="4608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2400" dirty="0" smtClean="0"/>
              <a:t>National Institutes of Health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smtClean="0"/>
              <a:t> British Committee for Standards in Hematology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smtClean="0"/>
              <a:t>College of American Pathologists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smtClean="0"/>
              <a:t>Royal College of Physicians, Edinburgh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smtClean="0"/>
              <a:t>American Society of Clinical Oncology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n-US" altLang="el-GR" sz="2400" dirty="0" smtClean="0"/>
              <a:t>British Committee for Standards in Hematology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3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Μετάγγιση αιμοπεταλίων</a:t>
            </a:r>
          </a:p>
        </p:txBody>
      </p:sp>
      <p:sp>
        <p:nvSpPr>
          <p:cNvPr id="47107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Η μετάγγιση αιμοπεταλίων χρησιμοποιείται:</a:t>
            </a:r>
          </a:p>
          <a:p>
            <a:pPr lvl="1"/>
            <a:r>
              <a:rPr lang="el-GR" altLang="el-GR" sz="2400" dirty="0" smtClean="0"/>
              <a:t>Για να αποκαταστήσει την αιμόσταση σε ασθενείς με </a:t>
            </a:r>
            <a:r>
              <a:rPr lang="el-GR" altLang="el-GR" sz="2400" dirty="0" err="1" smtClean="0"/>
              <a:t>θρομβοπενία</a:t>
            </a:r>
            <a:r>
              <a:rPr lang="el-GR" altLang="el-GR" sz="2400" dirty="0" smtClean="0"/>
              <a:t> που αιμορραγούν </a:t>
            </a:r>
            <a:r>
              <a:rPr lang="el-GR" altLang="el-GR" sz="2400" b="1" dirty="0" smtClean="0"/>
              <a:t>(θεραπευτικά)</a:t>
            </a:r>
            <a:r>
              <a:rPr lang="en-US" altLang="el-GR" sz="2400" b="1" dirty="0" smtClean="0"/>
              <a:t>.</a:t>
            </a:r>
            <a:endParaRPr lang="el-GR" altLang="el-GR" sz="2400" dirty="0" smtClean="0"/>
          </a:p>
          <a:p>
            <a:pPr lvl="1"/>
            <a:r>
              <a:rPr lang="el-GR" altLang="el-GR" sz="2400" dirty="0" smtClean="0"/>
              <a:t>Για να αποτρέψει τις αιμορραγικές εκδηλώσεις διατηρώντας την τιμή των αιμοπεταλίων πάνω από ένα προκαθορισμένο όριο </a:t>
            </a:r>
            <a:r>
              <a:rPr lang="el-GR" altLang="el-GR" sz="2400" b="1" dirty="0" smtClean="0"/>
              <a:t>προφυλακτικά</a:t>
            </a:r>
            <a:r>
              <a:rPr lang="en-US" altLang="el-GR" sz="2400" b="1" dirty="0" smtClean="0"/>
              <a:t>.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7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Ασθενείς με μειωμένη παραγωγή αιμοπεταλίων από ανεπάρκεια μυελού </a:t>
            </a:r>
          </a:p>
        </p:txBody>
      </p:sp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eaLnBrk="1" hangingPunct="1"/>
            <a:r>
              <a:rPr lang="el-GR" altLang="el-GR" sz="2400" b="1" dirty="0" smtClean="0"/>
              <a:t>Θεραπευτικά</a:t>
            </a:r>
            <a:r>
              <a:rPr lang="el-GR" altLang="el-GR" sz="2400" dirty="0" smtClean="0"/>
              <a:t> χορηγούνται ΑΜΠ σε ασθενείς με ενεργό αιμορραγία. Σπάνια συμβαίνει με ΑΜΠ &gt; 10x10</a:t>
            </a:r>
            <a:r>
              <a:rPr lang="el-GR" altLang="el-GR" sz="2400" baseline="30000" dirty="0" smtClean="0"/>
              <a:t>9</a:t>
            </a:r>
            <a:r>
              <a:rPr lang="el-GR" altLang="el-GR" sz="2400" dirty="0" smtClean="0"/>
              <a:t> /l.</a:t>
            </a:r>
          </a:p>
          <a:p>
            <a:pPr eaLnBrk="1" hangingPunct="1"/>
            <a:r>
              <a:rPr lang="el-GR" altLang="el-GR" sz="2400" b="1" dirty="0" smtClean="0"/>
              <a:t>Η προφυλακτική χορήγηση </a:t>
            </a:r>
            <a:r>
              <a:rPr lang="el-GR" altLang="el-GR" sz="2400" dirty="0" smtClean="0"/>
              <a:t>ΑΜΠ αποτελεί σταθερή πρακτική για ασθενείς με ανεπάρκεια μυελού.</a:t>
            </a:r>
          </a:p>
          <a:p>
            <a:pPr eaLnBrk="1" hangingPunct="1"/>
            <a:r>
              <a:rPr lang="el-GR" altLang="el-GR" sz="2400" dirty="0" smtClean="0"/>
              <a:t>Το όριο είχε τεθεί στις 20x10</a:t>
            </a:r>
            <a:r>
              <a:rPr lang="el-GR" altLang="el-GR" sz="2400" baseline="30000" dirty="0" smtClean="0"/>
              <a:t>9</a:t>
            </a:r>
            <a:r>
              <a:rPr lang="el-GR" altLang="el-GR" sz="2400" dirty="0" smtClean="0"/>
              <a:t> /l, χωρίς να είναι αποτέλεσμα τυχαιοποιημένων μελετών.</a:t>
            </a:r>
          </a:p>
          <a:p>
            <a:pPr eaLnBrk="1" hangingPunct="1"/>
            <a:r>
              <a:rPr lang="el-GR" altLang="el-GR" sz="2400" dirty="0" smtClean="0"/>
              <a:t>Τα τελευταία χρόνια υπάρχουν μελέτες που αποδεικνύουν ότι χαμηλότερες τιμές μπορεί να είναι ασφαλείς.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7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Ασθενείς με χρόνια θρομβοπενία</a:t>
            </a:r>
          </a:p>
        </p:txBody>
      </p:sp>
      <p:sp>
        <p:nvSpPr>
          <p:cNvPr id="491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Ασθενείς με ΜΔΣ ή </a:t>
            </a:r>
            <a:r>
              <a:rPr lang="el-GR" altLang="el-GR" sz="2400" dirty="0" err="1" smtClean="0"/>
              <a:t>Απλαστική</a:t>
            </a:r>
            <a:r>
              <a:rPr lang="el-GR" altLang="el-GR" sz="2400" dirty="0" smtClean="0"/>
              <a:t> αναιμία είναι δυνατόν να μην έχουν αιμορραγικές εκδηλώσεις με ΑΜΠ &lt; 5x10</a:t>
            </a:r>
            <a:r>
              <a:rPr lang="el-GR" altLang="el-GR" sz="2400" baseline="30000" dirty="0" smtClean="0"/>
              <a:t>9 </a:t>
            </a:r>
            <a:r>
              <a:rPr lang="el-GR" altLang="el-GR" sz="2400" dirty="0" smtClean="0"/>
              <a:t>/l.</a:t>
            </a:r>
          </a:p>
          <a:p>
            <a:pPr eaLnBrk="1" hangingPunct="1"/>
            <a:r>
              <a:rPr lang="el-GR" altLang="el-GR" sz="2400" dirty="0" smtClean="0"/>
              <a:t>Το όριο των 10x10</a:t>
            </a:r>
            <a:r>
              <a:rPr lang="el-GR" altLang="el-GR" sz="2400" baseline="30000" dirty="0" smtClean="0"/>
              <a:t>9</a:t>
            </a:r>
            <a:r>
              <a:rPr lang="el-GR" altLang="el-GR" sz="2400" dirty="0" smtClean="0"/>
              <a:t> /l είναι ασφαλές εάν δεν υπάρχουν άλλοι παράγοντες κινδύνου όπως :</a:t>
            </a:r>
          </a:p>
          <a:p>
            <a:pPr lvl="1"/>
            <a:r>
              <a:rPr lang="el-GR" altLang="el-GR" sz="2400" dirty="0" smtClean="0"/>
              <a:t>Σήψη,</a:t>
            </a:r>
          </a:p>
          <a:p>
            <a:pPr lvl="1"/>
            <a:r>
              <a:rPr lang="el-GR" altLang="el-GR" sz="2400" dirty="0" smtClean="0"/>
              <a:t>Χρήση αντιβιοτικών,</a:t>
            </a:r>
          </a:p>
          <a:p>
            <a:pPr lvl="1"/>
            <a:r>
              <a:rPr lang="el-GR" altLang="el-GR" sz="2400" dirty="0" smtClean="0"/>
              <a:t>Διαταραχές αιμόστασης.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6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2015 </a:t>
            </a:r>
            <a:endParaRPr lang="el-GR" dirty="0"/>
          </a:p>
        </p:txBody>
      </p:sp>
      <p:sp>
        <p:nvSpPr>
          <p:cNvPr id="6146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Μεγάλη πρόοδος στην μείωση του κινδύνου μετάδοσης παθογόνων μέσω μετάγγισης.</a:t>
            </a:r>
          </a:p>
          <a:p>
            <a:pPr eaLnBrk="1" hangingPunct="1"/>
            <a:r>
              <a:rPr lang="el-GR" altLang="el-GR" sz="2400" dirty="0" smtClean="0"/>
              <a:t>Παραμένει ο κίνδυνος για νέα παθογόνα.</a:t>
            </a:r>
          </a:p>
          <a:p>
            <a:pPr eaLnBrk="1" hangingPunct="1"/>
            <a:r>
              <a:rPr lang="el-GR" altLang="el-GR" sz="2400" dirty="0" smtClean="0"/>
              <a:t>Μη-λοιμώδεις επιπλοκές ( </a:t>
            </a:r>
            <a:r>
              <a:rPr lang="en-US" altLang="el-GR" sz="2400" dirty="0" smtClean="0"/>
              <a:t>TRALI, </a:t>
            </a:r>
            <a:r>
              <a:rPr lang="el-GR" altLang="el-GR" sz="2400" dirty="0" err="1" smtClean="0"/>
              <a:t>ανοσοτροποίηση</a:t>
            </a:r>
            <a:r>
              <a:rPr lang="el-GR" altLang="el-GR" sz="2400" dirty="0" smtClean="0"/>
              <a:t>).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Ασθενείς με χρόνια θρομβοπενία</a:t>
            </a:r>
          </a:p>
        </p:txBody>
      </p:sp>
      <p:sp>
        <p:nvSpPr>
          <p:cNvPr id="5017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Για ασθενείς χωρίς παράγοντες κινδύνου αλλά και λόγω του κινδύνου ανάπτυξης </a:t>
            </a:r>
            <a:r>
              <a:rPr lang="el-GR" altLang="el-GR" sz="2400" dirty="0" err="1" smtClean="0"/>
              <a:t>αλλοανοσοποίησης</a:t>
            </a:r>
            <a:r>
              <a:rPr lang="el-GR" altLang="el-GR" sz="2400" dirty="0" smtClean="0"/>
              <a:t> και ανθεκτικότητας το όριο θα μπορούσε να είναι 5x10</a:t>
            </a:r>
            <a:r>
              <a:rPr lang="el-GR" altLang="el-GR" sz="2400" baseline="30000" dirty="0" smtClean="0"/>
              <a:t>9</a:t>
            </a:r>
            <a:r>
              <a:rPr lang="el-GR" altLang="el-GR" sz="2400" dirty="0" smtClean="0"/>
              <a:t> /l.</a:t>
            </a:r>
          </a:p>
          <a:p>
            <a:pPr eaLnBrk="1" hangingPunct="1"/>
            <a:r>
              <a:rPr lang="el-GR" altLang="el-GR" sz="2400" dirty="0" smtClean="0"/>
              <a:t>Ανάγκη για ακρίβεια στη μέτρηση των ΑΜΠ.</a:t>
            </a:r>
          </a:p>
          <a:p>
            <a:pPr eaLnBrk="1" hangingPunct="1"/>
            <a:r>
              <a:rPr lang="el-GR" altLang="el-GR" sz="2400" dirty="0" smtClean="0"/>
              <a:t>Ασθενείς με χρόνια σταθερή </a:t>
            </a:r>
            <a:r>
              <a:rPr lang="el-GR" altLang="el-GR" sz="2400" dirty="0" err="1" smtClean="0"/>
              <a:t>θρομβοπενία</a:t>
            </a:r>
            <a:r>
              <a:rPr lang="el-GR" altLang="el-GR" sz="2400" dirty="0" smtClean="0"/>
              <a:t> θα πρέπει να αντιμετωπίζονται σε ατομική βάση.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7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Προφυλακτική μετάγγιση ΑΜΠ για επεμβάσεις </a:t>
            </a:r>
          </a:p>
        </p:txBody>
      </p:sp>
      <p:sp>
        <p:nvSpPr>
          <p:cNvPr id="5120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Χωρίς όριο </a:t>
            </a:r>
            <a:r>
              <a:rPr lang="el-GR" altLang="el-GR" sz="2400" dirty="0" err="1" smtClean="0"/>
              <a:t>Μυελόγραμμα</a:t>
            </a:r>
            <a:r>
              <a:rPr lang="el-GR" altLang="el-GR" sz="2400" dirty="0" smtClean="0"/>
              <a:t> Βιοψία οστού βιοψία.</a:t>
            </a:r>
          </a:p>
          <a:p>
            <a:pPr eaLnBrk="1" hangingPunct="1"/>
            <a:r>
              <a:rPr lang="el-GR" altLang="el-GR" sz="2400" dirty="0" smtClean="0"/>
              <a:t>50x10</a:t>
            </a:r>
            <a:r>
              <a:rPr lang="el-GR" altLang="el-GR" sz="2400" baseline="30000" dirty="0" smtClean="0"/>
              <a:t>9 </a:t>
            </a:r>
            <a:r>
              <a:rPr lang="el-GR" altLang="el-GR" sz="2400" dirty="0" smtClean="0"/>
              <a:t>/ l - </a:t>
            </a:r>
            <a:r>
              <a:rPr lang="el-GR" altLang="el-GR" sz="2400" dirty="0" err="1" smtClean="0"/>
              <a:t>Γαστροσκόπη–ΟΝΠ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Επισκληρίδιος</a:t>
            </a:r>
            <a:r>
              <a:rPr lang="el-GR" altLang="el-GR" sz="2400" dirty="0" smtClean="0"/>
              <a:t> αναισθησία </a:t>
            </a:r>
            <a:r>
              <a:rPr lang="el-GR" altLang="el-GR" sz="2400" dirty="0" err="1" smtClean="0"/>
              <a:t>Γαστροσκόπηση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n-US" altLang="el-GR" sz="2400" dirty="0" smtClean="0"/>
              <a:t>100x10</a:t>
            </a:r>
            <a:r>
              <a:rPr lang="en-US" altLang="el-GR" sz="2400" baseline="30000" dirty="0" smtClean="0"/>
              <a:t>9</a:t>
            </a:r>
            <a:r>
              <a:rPr lang="en-US" altLang="el-GR" sz="2400" dirty="0" smtClean="0"/>
              <a:t> / l </a:t>
            </a:r>
            <a:r>
              <a:rPr lang="el-GR" altLang="el-GR" sz="2400" dirty="0" smtClean="0"/>
              <a:t>- Τοποθέτηση κεντρικών καθετήρων </a:t>
            </a:r>
            <a:r>
              <a:rPr lang="el-GR" altLang="el-GR" sz="2400" dirty="0" err="1" smtClean="0"/>
              <a:t>Διαβρογχική</a:t>
            </a:r>
            <a:r>
              <a:rPr lang="el-GR" altLang="el-GR" sz="2400" dirty="0" smtClean="0"/>
              <a:t> βιοψία Βιοψία ήπατος Λαπαροτομία.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2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Μαζική Μετάγγιση</a:t>
            </a:r>
          </a:p>
        </p:txBody>
      </p:sp>
      <p:sp>
        <p:nvSpPr>
          <p:cNvPr id="5222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Σε ασθενείς μετά από μαζική μετάγγιση και ενεργό αιμορραγία θα πρέπει τα ΑΜΠ &gt; 50x10</a:t>
            </a:r>
            <a:r>
              <a:rPr lang="el-GR" altLang="el-GR" sz="2400" baseline="30000" dirty="0" smtClean="0"/>
              <a:t>9</a:t>
            </a:r>
            <a:r>
              <a:rPr lang="el-GR" altLang="el-GR" sz="2400" dirty="0" smtClean="0"/>
              <a:t> / l.</a:t>
            </a:r>
          </a:p>
          <a:p>
            <a:pPr eaLnBrk="1" hangingPunct="1"/>
            <a:r>
              <a:rPr lang="el-GR" altLang="el-GR" sz="2400" dirty="0" smtClean="0"/>
              <a:t>Εάν υπάρχουν πολλαπλά τραύματα ή βλάβη του ΚΝΣ θα πρέπει τα ΑΜΠ &gt; 100x10</a:t>
            </a:r>
            <a:r>
              <a:rPr lang="el-GR" altLang="el-GR" sz="2400" baseline="30000" dirty="0" smtClean="0"/>
              <a:t>9</a:t>
            </a:r>
            <a:r>
              <a:rPr lang="el-GR" altLang="el-GR" sz="2400" dirty="0" smtClean="0"/>
              <a:t> / </a:t>
            </a:r>
            <a:r>
              <a:rPr lang="en-US" altLang="el-GR" sz="2400" dirty="0" smtClean="0"/>
              <a:t>l.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8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Καρδιοχειρουργικοί ασθενείς</a:t>
            </a:r>
          </a:p>
        </p:txBody>
      </p:sp>
      <p:sp>
        <p:nvSpPr>
          <p:cNvPr id="532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Θα πρέπει να υπάρχουν διαθέσιμα ΑΜΠ.</a:t>
            </a:r>
          </a:p>
          <a:p>
            <a:pPr eaLnBrk="1" hangingPunct="1"/>
            <a:r>
              <a:rPr lang="el-GR" altLang="el-GR" sz="2400" dirty="0" smtClean="0"/>
              <a:t>Μετάγγιση ΑΜΠ σε ασθενείς με σοβαρή μετεγχειρητική αιμορραγία χωρίς χειρουργικό αίτιο ανεξάρτητα από τον αριθμό των αιμοπεταλίων.</a:t>
            </a:r>
          </a:p>
          <a:p>
            <a:pPr eaLnBrk="1" hangingPunct="1"/>
            <a:r>
              <a:rPr lang="el-GR" altLang="el-GR" sz="2400" dirty="0" smtClean="0"/>
              <a:t>Τα ΑΜΟ μετά από ΚΡΧ είναι μειωμένης λειτουργικότητας.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6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Αυτοάνοση Θρομβοπενία</a:t>
            </a:r>
          </a:p>
        </p:txBody>
      </p:sp>
      <p:sp>
        <p:nvSpPr>
          <p:cNvPr id="5427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Μετάγγιση ΑΜΠ μόνο σε περιπτώσεις απειλητικής για τη ζωή αιμορραγίας.</a:t>
            </a:r>
          </a:p>
          <a:p>
            <a:pPr eaLnBrk="1" hangingPunct="1"/>
            <a:r>
              <a:rPr lang="el-GR" altLang="el-GR" sz="2400" dirty="0" smtClean="0"/>
              <a:t>Παράλληλη χορήγηση κορτιζόνης και </a:t>
            </a:r>
            <a:r>
              <a:rPr lang="el-GR" altLang="el-GR" sz="2400" dirty="0" err="1" smtClean="0"/>
              <a:t>ανοσοσφαιρίνης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0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4 - Θέση κειμένου"/>
          <p:cNvSpPr>
            <a:spLocks noGrp="1"/>
          </p:cNvSpPr>
          <p:nvPr>
            <p:ph type="body" idx="4294967295"/>
          </p:nvPr>
        </p:nvSpPr>
        <p:spPr>
          <a:xfrm>
            <a:off x="251520" y="1340768"/>
            <a:ext cx="2819400" cy="1944216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rgbClr val="1AAD13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el-GR" altLang="el-GR" sz="2200" b="1" dirty="0" smtClean="0"/>
              <a:t>ΑΒΟ ταυτόσημη</a:t>
            </a:r>
          </a:p>
        </p:txBody>
      </p:sp>
      <p:sp>
        <p:nvSpPr>
          <p:cNvPr id="55300" name="5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251520" y="3429000"/>
            <a:ext cx="2819400" cy="1584176"/>
          </a:xfrm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sz="2000" dirty="0" smtClean="0"/>
              <a:t>ΤΑΥΤΟΣΗΜΗ ΑΒΟ ομάδα δότη ασκού  – δέκτη</a:t>
            </a:r>
          </a:p>
        </p:txBody>
      </p:sp>
      <p:sp>
        <p:nvSpPr>
          <p:cNvPr id="6149" name="4 - Θέση κειμένου"/>
          <p:cNvSpPr>
            <a:spLocks noGrp="1"/>
          </p:cNvSpPr>
          <p:nvPr>
            <p:ph type="body" idx="4294967295"/>
          </p:nvPr>
        </p:nvSpPr>
        <p:spPr>
          <a:xfrm>
            <a:off x="3203848" y="1340768"/>
            <a:ext cx="2819400" cy="1944216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3399FF"/>
            </a:solidFill>
          </a:ln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b="1" dirty="0" smtClean="0"/>
              <a:t>Ελάσσονα ΑΒΟ ασυμβατότητα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b="1" dirty="0" smtClean="0"/>
              <a:t>Ασυμβατότητα πλάσματος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200" b="1" dirty="0" smtClean="0"/>
              <a:t>ΑΒΟ συμβατή</a:t>
            </a:r>
          </a:p>
        </p:txBody>
      </p:sp>
      <p:sp>
        <p:nvSpPr>
          <p:cNvPr id="55303" name="4 - Θέση κειμένου"/>
          <p:cNvSpPr>
            <a:spLocks noGrp="1"/>
          </p:cNvSpPr>
          <p:nvPr>
            <p:ph type="body" idx="4294967295"/>
          </p:nvPr>
        </p:nvSpPr>
        <p:spPr>
          <a:xfrm>
            <a:off x="6228184" y="1340766"/>
            <a:ext cx="2819400" cy="1944217"/>
          </a:xfrm>
          <a:solidFill>
            <a:srgbClr val="CD99B7"/>
          </a:solidFill>
          <a:ln w="38100">
            <a:solidFill>
              <a:srgbClr val="CD99B7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l-GR" altLang="el-GR" sz="2200" b="1" dirty="0" smtClean="0"/>
              <a:t>Μείζονα ΑΒΟ ασυμβατότητα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l-GR" altLang="el-GR" sz="2200" b="1" dirty="0" smtClean="0"/>
              <a:t>ΑΒΟ ασύμβατη</a:t>
            </a:r>
          </a:p>
        </p:txBody>
      </p:sp>
      <p:sp>
        <p:nvSpPr>
          <p:cNvPr id="55304" name="5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6228184" y="3429000"/>
            <a:ext cx="2819400" cy="3168352"/>
          </a:xfrm>
          <a:ln w="38100">
            <a:solidFill>
              <a:srgbClr val="CD99B7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Αιμοπετάλια του δότη φέρουν αντιγόνα του συστήματος ΑΒΟ που μπορούν να συγκολληθούν με τα φυσικά </a:t>
            </a:r>
            <a:r>
              <a:rPr lang="el-GR" altLang="el-GR" sz="2000" dirty="0" err="1" smtClean="0"/>
              <a:t>αντι</a:t>
            </a:r>
            <a:r>
              <a:rPr lang="el-GR" altLang="el-GR" sz="2000" dirty="0" smtClean="0"/>
              <a:t>-Α και </a:t>
            </a:r>
            <a:r>
              <a:rPr lang="el-GR" altLang="el-GR" sz="2000" dirty="0" err="1" smtClean="0"/>
              <a:t>αντι</a:t>
            </a:r>
            <a:r>
              <a:rPr lang="el-GR" altLang="el-GR" sz="2000" dirty="0" smtClean="0"/>
              <a:t>-Β αντισώματα που υπάρχουν στο πλάσμα του δέκτη της μετάγγισης.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 </a:t>
            </a:r>
            <a:r>
              <a:rPr lang="el-GR" dirty="0"/>
              <a:t>και μετάγγιση αιμοπεταλίων</a:t>
            </a:r>
          </a:p>
        </p:txBody>
      </p:sp>
      <p:sp>
        <p:nvSpPr>
          <p:cNvPr id="30" name="5 - Θέση περιεχομένου"/>
          <p:cNvSpPr txBox="1">
            <a:spLocks/>
          </p:cNvSpPr>
          <p:nvPr/>
        </p:nvSpPr>
        <p:spPr bwMode="auto">
          <a:xfrm>
            <a:off x="3203848" y="3429000"/>
            <a:ext cx="2819400" cy="316835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kumimoji="0" lang="el-GR" alt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Στο πλάσμα των προς μετάγγιση αιμοπεταλίων περιέχονται φυσικά </a:t>
            </a:r>
            <a:r>
              <a:rPr kumimoji="0" lang="el-GR" altLang="el-G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αντι</a:t>
            </a:r>
            <a:r>
              <a:rPr kumimoji="0" lang="el-GR" alt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-Α, </a:t>
            </a:r>
            <a:r>
              <a:rPr kumimoji="0" lang="el-GR" altLang="el-G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αντι</a:t>
            </a:r>
            <a:r>
              <a:rPr kumimoji="0" lang="el-GR" alt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-Β αντισώματα που αντιδρούν με τα αντιγόνα Α, Β των ερυθρών και των αιμοπεταλίων του δέκτη. </a:t>
            </a:r>
          </a:p>
        </p:txBody>
      </p:sp>
    </p:spTree>
    <p:extLst>
      <p:ext uri="{BB962C8B-B14F-4D97-AF65-F5344CB8AC3E}">
        <p14:creationId xmlns:p14="http://schemas.microsoft.com/office/powerpoint/2010/main" val="38626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l-GR" altLang="el-GR" sz="2400" b="1" dirty="0" smtClean="0"/>
              <a:t>Μειωμένη επιβίωση των </a:t>
            </a:r>
            <a:r>
              <a:rPr lang="el-GR" altLang="el-GR" sz="2400" b="1" dirty="0" err="1" smtClean="0"/>
              <a:t>μεταγγισθέντων</a:t>
            </a:r>
            <a:r>
              <a:rPr lang="el-GR" altLang="el-GR" sz="2400" b="1" dirty="0" smtClean="0"/>
              <a:t> αιμοπεταλίων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1000" y="2057400"/>
            <a:ext cx="426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000" dirty="0">
                <a:latin typeface="Calibri" pitchFamily="34" charset="0"/>
              </a:rPr>
              <a:t>Μελέτες μετάγγισης </a:t>
            </a:r>
            <a:r>
              <a:rPr lang="el-GR" sz="2000" dirty="0" err="1">
                <a:latin typeface="Calibri" pitchFamily="34" charset="0"/>
              </a:rPr>
              <a:t>ραδιοσεσημασμένων</a:t>
            </a:r>
            <a:r>
              <a:rPr lang="el-GR" sz="2000" dirty="0">
                <a:latin typeface="Calibri" pitchFamily="34" charset="0"/>
              </a:rPr>
              <a:t> αιμοπεταλίων σε υγιείς εθελοντές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000" dirty="0">
              <a:latin typeface="Calibri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32004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000" dirty="0" err="1">
                <a:latin typeface="Calibri" pitchFamily="34" charset="0"/>
              </a:rPr>
              <a:t>Παθοφυσιολογία</a:t>
            </a:r>
            <a:r>
              <a:rPr lang="el-GR" sz="2000" dirty="0">
                <a:latin typeface="Calibri" pitchFamily="34" charset="0"/>
              </a:rPr>
              <a:t>:  Φυσικά </a:t>
            </a:r>
            <a:r>
              <a:rPr lang="el-GR" sz="2000" dirty="0" err="1">
                <a:latin typeface="Calibri" pitchFamily="34" charset="0"/>
              </a:rPr>
              <a:t>αντι</a:t>
            </a:r>
            <a:r>
              <a:rPr lang="el-GR" sz="2000" dirty="0">
                <a:latin typeface="Calibri" pitchFamily="34" charset="0"/>
              </a:rPr>
              <a:t> –Α και </a:t>
            </a:r>
            <a:r>
              <a:rPr lang="el-GR" sz="2000" dirty="0" err="1">
                <a:latin typeface="Calibri" pitchFamily="34" charset="0"/>
              </a:rPr>
              <a:t>αντι</a:t>
            </a:r>
            <a:r>
              <a:rPr lang="el-GR" sz="2000" dirty="0">
                <a:latin typeface="Calibri" pitchFamily="34" charset="0"/>
              </a:rPr>
              <a:t>-Β του ασθενούς που αντιδρούν με τα αντίστοιχα αντιγόνα στα μεταγγιζόμενα αιμοπετάλια</a:t>
            </a:r>
            <a:r>
              <a:rPr lang="en-US" sz="2000" dirty="0">
                <a:latin typeface="Calibri" pitchFamily="34" charset="0"/>
              </a:rPr>
              <a:t>. 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0" y="1676400"/>
            <a:ext cx="457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000" dirty="0"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000" dirty="0">
                <a:latin typeface="Calibri" pitchFamily="34" charset="0"/>
              </a:rPr>
              <a:t>Μειωμένη αύξηση της τιμής των αιμοπεταλίων μετά την μετάγγιση (δείκτες </a:t>
            </a:r>
            <a:r>
              <a:rPr lang="en-US" sz="2000" dirty="0">
                <a:latin typeface="Calibri" pitchFamily="34" charset="0"/>
              </a:rPr>
              <a:t>ACI/CCI</a:t>
            </a:r>
            <a:r>
              <a:rPr lang="el-GR" sz="2000" dirty="0">
                <a:latin typeface="Calibri" pitchFamily="34" charset="0"/>
              </a:rPr>
              <a:t> – </a:t>
            </a:r>
            <a:r>
              <a:rPr lang="en-US" sz="2000" dirty="0">
                <a:latin typeface="Calibri" pitchFamily="34" charset="0"/>
              </a:rPr>
              <a:t>absolute/corrected count increment</a:t>
            </a:r>
            <a:r>
              <a:rPr lang="el-GR" sz="2000" dirty="0">
                <a:latin typeface="Calibri" pitchFamily="34" charset="0"/>
              </a:rPr>
              <a:t>)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57200" y="396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AutoNum type="arabicPeriod" startAt="2"/>
            </a:pPr>
            <a:r>
              <a:rPr lang="el-GR" altLang="el-GR" sz="2400" b="1"/>
              <a:t>Πρώιμη ανθεκτικότητα στην μετάγγιση αιμοπεταλίων – αλλοανοσοποίηση 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57200" y="4800600"/>
            <a:ext cx="662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altLang="el-GR" sz="2000" dirty="0" err="1"/>
              <a:t>Παθοφυσιολογία</a:t>
            </a:r>
            <a:r>
              <a:rPr lang="el-GR" altLang="el-GR" sz="2000" dirty="0"/>
              <a:t>: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l-GR" altLang="el-GR" sz="2000" dirty="0"/>
              <a:t>Αύξηση τον τίτλου των φυσικών  </a:t>
            </a:r>
            <a:r>
              <a:rPr lang="el-GR" altLang="el-GR" sz="2000" dirty="0" err="1"/>
              <a:t>αντι</a:t>
            </a:r>
            <a:r>
              <a:rPr lang="el-GR" altLang="el-GR" sz="2000" dirty="0"/>
              <a:t>-Α και </a:t>
            </a:r>
            <a:r>
              <a:rPr lang="el-GR" altLang="el-GR" sz="2000" dirty="0" err="1"/>
              <a:t>αντι</a:t>
            </a:r>
            <a:r>
              <a:rPr lang="el-GR" altLang="el-GR" sz="2000" dirty="0"/>
              <a:t>-Β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l-GR" altLang="el-GR" sz="2000" dirty="0" err="1"/>
              <a:t>Αλλοανοσοποίηση</a:t>
            </a:r>
            <a:r>
              <a:rPr lang="el-GR" altLang="el-GR" sz="2000" dirty="0"/>
              <a:t> για τα </a:t>
            </a:r>
            <a:r>
              <a:rPr lang="en-US" altLang="el-GR" sz="2000" dirty="0"/>
              <a:t> </a:t>
            </a:r>
            <a:r>
              <a:rPr lang="el-GR" altLang="el-GR" sz="2000" dirty="0"/>
              <a:t>αντιγόνα </a:t>
            </a:r>
            <a:r>
              <a:rPr lang="en-US" altLang="el-GR" sz="2000" dirty="0"/>
              <a:t>HLA,</a:t>
            </a:r>
            <a:r>
              <a:rPr lang="el-GR" altLang="el-GR" sz="2000" dirty="0"/>
              <a:t> </a:t>
            </a:r>
            <a:r>
              <a:rPr lang="en-US" altLang="el-GR" sz="2000" dirty="0"/>
              <a:t>HPA </a:t>
            </a:r>
            <a:endParaRPr lang="el-GR" altLang="el-GR" sz="2000" dirty="0"/>
          </a:p>
        </p:txBody>
      </p:sp>
      <p:sp>
        <p:nvSpPr>
          <p:cNvPr id="15" name="14 - TextBox"/>
          <p:cNvSpPr txBox="1"/>
          <p:nvPr/>
        </p:nvSpPr>
        <p:spPr>
          <a:xfrm>
            <a:off x="179512" y="6300975"/>
            <a:ext cx="3816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err="1">
                <a:latin typeface="Calibri" pitchFamily="34" charset="0"/>
              </a:rPr>
              <a:t>Pavenski</a:t>
            </a:r>
            <a:r>
              <a:rPr lang="en-US" sz="1200" dirty="0">
                <a:latin typeface="Calibri" pitchFamily="34" charset="0"/>
              </a:rPr>
              <a:t>, K., et al. (2010).</a:t>
            </a:r>
            <a:r>
              <a:rPr lang="en-US" sz="1200" u="sng" dirty="0">
                <a:latin typeface="Calibri" pitchFamily="34" charset="0"/>
              </a:rPr>
              <a:t>Transfusion 50(7): 1552-1560.</a:t>
            </a:r>
          </a:p>
          <a:p>
            <a:pPr eaLnBrk="0" hangingPunct="0">
              <a:defRPr/>
            </a:pPr>
            <a:r>
              <a:rPr lang="en-US" sz="1200" dirty="0">
                <a:latin typeface="Calibri" pitchFamily="34" charset="0"/>
              </a:rPr>
              <a:t>Carr, R.,, et al. (1990). </a:t>
            </a:r>
            <a:r>
              <a:rPr lang="en-US" sz="1200" u="sng" dirty="0">
                <a:latin typeface="Calibri" pitchFamily="34" charset="0"/>
              </a:rPr>
              <a:t>Br J </a:t>
            </a:r>
            <a:r>
              <a:rPr lang="en-US" sz="1200" u="sng" dirty="0" err="1">
                <a:latin typeface="Calibri" pitchFamily="34" charset="0"/>
              </a:rPr>
              <a:t>Haematol</a:t>
            </a:r>
            <a:r>
              <a:rPr lang="en-US" sz="1200" u="sng" dirty="0">
                <a:latin typeface="Calibri" pitchFamily="34" charset="0"/>
              </a:rPr>
              <a:t> 75(3): 408-413.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ABO ασύμβατη μετάγγιση αιμοπεταλίων </a:t>
            </a:r>
            <a:r>
              <a:rPr lang="el-GR" sz="3000" b="0" dirty="0"/>
              <a:t>(μείζονα  ABO ασυμβατότητα)</a:t>
            </a:r>
          </a:p>
        </p:txBody>
      </p:sp>
    </p:spTree>
    <p:extLst>
      <p:ext uri="{BB962C8B-B14F-4D97-AF65-F5344CB8AC3E}">
        <p14:creationId xmlns:p14="http://schemas.microsoft.com/office/powerpoint/2010/main" val="5588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altLang="el-GR" sz="2800" b="1" dirty="0" err="1" smtClean="0"/>
              <a:t>Ενδοαγγειακή</a:t>
            </a:r>
            <a:r>
              <a:rPr lang="el-GR" altLang="el-GR" sz="2800" b="1" dirty="0" smtClean="0"/>
              <a:t> </a:t>
            </a:r>
            <a:r>
              <a:rPr lang="el-GR" altLang="el-GR" sz="2800" b="1" dirty="0" err="1" smtClean="0"/>
              <a:t>αιμόλυση</a:t>
            </a:r>
            <a:r>
              <a:rPr lang="el-GR" altLang="el-GR" sz="2800" b="1" dirty="0" smtClean="0"/>
              <a:t> στο δέκτη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2438400"/>
            <a:ext cx="4495800" cy="25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2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el-GR" sz="2200" dirty="0">
                <a:latin typeface="Calibri" pitchFamily="34" charset="0"/>
              </a:rPr>
              <a:t>Τα φυσικά </a:t>
            </a:r>
            <a:r>
              <a:rPr lang="el-GR" sz="2200" dirty="0" err="1">
                <a:latin typeface="Calibri" pitchFamily="34" charset="0"/>
              </a:rPr>
              <a:t>αντι</a:t>
            </a:r>
            <a:r>
              <a:rPr lang="el-GR" sz="2200" dirty="0">
                <a:latin typeface="Calibri" pitchFamily="34" charset="0"/>
              </a:rPr>
              <a:t>-Α ή </a:t>
            </a:r>
            <a:r>
              <a:rPr lang="el-GR" sz="2200" dirty="0" err="1">
                <a:latin typeface="Calibri" pitchFamily="34" charset="0"/>
              </a:rPr>
              <a:t>αντι</a:t>
            </a:r>
            <a:r>
              <a:rPr lang="el-GR" sz="2200" dirty="0">
                <a:latin typeface="Calibri" pitchFamily="34" charset="0"/>
              </a:rPr>
              <a:t>-Β στο πλάσμα του ασκού ειδικά μονού δότη έχουν αποτελέσει αιτία σοβαρής </a:t>
            </a:r>
            <a:r>
              <a:rPr lang="el-GR" sz="2200" dirty="0" err="1">
                <a:latin typeface="Calibri" pitchFamily="34" charset="0"/>
              </a:rPr>
              <a:t>ενδοαγγειακής</a:t>
            </a:r>
            <a:r>
              <a:rPr lang="el-GR" sz="2200" dirty="0">
                <a:latin typeface="Calibri" pitchFamily="34" charset="0"/>
              </a:rPr>
              <a:t> </a:t>
            </a:r>
            <a:r>
              <a:rPr lang="el-GR" sz="2200" dirty="0" err="1">
                <a:latin typeface="Calibri" pitchFamily="34" charset="0"/>
              </a:rPr>
              <a:t>αιμόλυσης</a:t>
            </a:r>
            <a:r>
              <a:rPr lang="el-GR" sz="2200" dirty="0">
                <a:latin typeface="Calibri" pitchFamily="34" charset="0"/>
              </a:rPr>
              <a:t> στο </a:t>
            </a:r>
            <a:r>
              <a:rPr lang="el-GR" sz="2200" dirty="0" smtClean="0">
                <a:latin typeface="Calibri" pitchFamily="34" charset="0"/>
              </a:rPr>
              <a:t>δέκτη.</a:t>
            </a:r>
            <a:endParaRPr lang="el-GR" sz="2200" dirty="0">
              <a:latin typeface="Calibri" pitchFamily="34" charset="0"/>
            </a:endParaRPr>
          </a:p>
          <a:p>
            <a:pPr marL="342900" indent="-342900" eaLnBrk="0" hangingPunct="0">
              <a:lnSpc>
                <a:spcPct val="112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endParaRPr lang="el-GR" sz="2200" dirty="0">
              <a:latin typeface="Calibri" pitchFamily="34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716016" y="2438399"/>
            <a:ext cx="4427984" cy="24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2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el-GR" sz="2200" dirty="0">
                <a:latin typeface="Calibri" pitchFamily="34" charset="0"/>
              </a:rPr>
              <a:t>Οι μεμονωμένες αυτές περιπτώσεις αφορούν κυρίως </a:t>
            </a:r>
            <a:r>
              <a:rPr lang="el-GR" sz="2200" dirty="0" err="1">
                <a:latin typeface="Calibri" pitchFamily="34" charset="0"/>
              </a:rPr>
              <a:t>αιμοπεταλιοδότες</a:t>
            </a:r>
            <a:r>
              <a:rPr lang="el-GR" sz="2200" dirty="0">
                <a:latin typeface="Calibri" pitchFamily="34" charset="0"/>
              </a:rPr>
              <a:t> ομάδος Ο και δέκτες ομάδος άλλης εκτός της 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ABO μετάγγιση αιμοπεταλίων με ελάσσονα ασυμβατότητα – ΑΒΟ συμβατή </a:t>
            </a:r>
          </a:p>
        </p:txBody>
      </p:sp>
    </p:spTree>
    <p:extLst>
      <p:ext uri="{BB962C8B-B14F-4D97-AF65-F5344CB8AC3E}">
        <p14:creationId xmlns:p14="http://schemas.microsoft.com/office/powerpoint/2010/main" val="15059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600" smtClean="0"/>
              <a:t>FFP – </a:t>
            </a:r>
            <a:r>
              <a:rPr lang="el-GR" altLang="el-GR" sz="3600" smtClean="0"/>
              <a:t>έγκαιρα κατεψυγμένο  πλάσμα</a:t>
            </a:r>
          </a:p>
        </p:txBody>
      </p:sp>
      <p:sp>
        <p:nvSpPr>
          <p:cNvPr id="5939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Παρασκευάζεται από:</a:t>
            </a:r>
          </a:p>
          <a:p>
            <a:pPr lvl="1" eaLnBrk="1" hangingPunct="1"/>
            <a:r>
              <a:rPr lang="el-GR" altLang="el-GR" sz="2400" dirty="0" smtClean="0"/>
              <a:t>Ολικό αίμα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lvl="1" eaLnBrk="1" hangingPunct="1"/>
            <a:r>
              <a:rPr lang="el-GR" altLang="el-GR" sz="2400" dirty="0" smtClean="0"/>
              <a:t>Πλάσμα που συλλέγεται με τη διαδικασία αφαίρεσης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b="1" dirty="0" smtClean="0"/>
              <a:t>Καταψύχεται μέσα σε χρονικό διάστημα και σε θερμοκρασία ώστε οι ασταθείς παράγοντες της πήξης να διατηρούν την λειτουργικότητά τους</a:t>
            </a:r>
            <a:r>
              <a:rPr lang="en-US" altLang="el-GR" sz="2400" b="1" dirty="0" smtClean="0"/>
              <a:t>.</a:t>
            </a:r>
            <a:endParaRPr lang="el-GR" altLang="el-GR" sz="2400" b="1" dirty="0" smtClean="0"/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0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smtClean="0"/>
              <a:t>FFP</a:t>
            </a:r>
            <a:endParaRPr lang="el-GR" altLang="el-GR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Περιέχει:</a:t>
            </a:r>
          </a:p>
          <a:p>
            <a:pPr lvl="1">
              <a:defRPr/>
            </a:pPr>
            <a:r>
              <a:rPr lang="el-GR" dirty="0" err="1" smtClean="0"/>
              <a:t>Λευκωματίνη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defRPr/>
            </a:pPr>
            <a:r>
              <a:rPr lang="el-GR" dirty="0" err="1" smtClean="0"/>
              <a:t>Ανοσοσφαιρίνες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Σταθερούς παράγοντες της πήξης και τους φυσιολογικούς ανασταλτές τους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Ασταθείς παράγοντες της πήξης ( το 70% του αρχικού παράγοντα </a:t>
            </a:r>
            <a:r>
              <a:rPr lang="el-GR" dirty="0" err="1" smtClean="0"/>
              <a:t>VIIIc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Όγκος 200-250 </a:t>
            </a:r>
            <a:r>
              <a:rPr lang="en-US" dirty="0" smtClean="0"/>
              <a:t>ml.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6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Μορφές Ερυθρών αιμοσφαιρίων που χρησιμοποιούνται για μετάγγιση </a:t>
            </a:r>
          </a:p>
        </p:txBody>
      </p:sp>
      <p:sp>
        <p:nvSpPr>
          <p:cNvPr id="7172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smtClean="0"/>
              <a:t>Ολικό αίμα.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smtClean="0"/>
              <a:t>Συμπυκνωμένα ερυθρά (ΣΕ).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err="1" smtClean="0"/>
              <a:t>Λευκαφαιρεμένα</a:t>
            </a:r>
            <a:r>
              <a:rPr lang="el-GR" altLang="el-GR" sz="2400" dirty="0" smtClean="0"/>
              <a:t> συμπυκνωμένα ερυθρά (Λ-ΣΕ).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smtClean="0"/>
              <a:t>Ακτινοβολημένα συμπυκνωμένα ερυθρά (Α-ΣΕ).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smtClean="0"/>
              <a:t>Πλυμένα συμπυκνωμένα ερυθρά (Π-ΣΕ).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l-GR" altLang="el-GR" sz="2400" dirty="0" smtClean="0"/>
              <a:t>Κατεψυγμένα συμπυκνωμένα ερυθρά (Κ-ΣΕ).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3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600" b="1" smtClean="0"/>
              <a:t>FFP – </a:t>
            </a:r>
            <a:r>
              <a:rPr lang="el-GR" altLang="el-GR" sz="3600" b="1" smtClean="0"/>
              <a:t>έγκαιρα κατεψυγμένο  πλάσμα</a:t>
            </a:r>
          </a:p>
        </p:txBody>
      </p:sp>
      <p:sp>
        <p:nvSpPr>
          <p:cNvPr id="6144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Η απόψυξη γίνεται σε ελεγχόμενες συνθήκες, σε θερμοκρασία 37</a:t>
            </a:r>
            <a:r>
              <a:rPr lang="el-GR" altLang="el-GR" sz="2400" baseline="30000" dirty="0" smtClean="0"/>
              <a:t>o</a:t>
            </a:r>
            <a:r>
              <a:rPr lang="el-GR" altLang="el-GR" sz="2400" dirty="0" smtClean="0"/>
              <a:t> C σε σύντομο χρόνο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Μετά την απόψυξη πρέπει να χορηγείται το συντομότερο δυνατόν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Είναι δυνατόν να φυλαχτεί στους 4</a:t>
            </a:r>
            <a:r>
              <a:rPr lang="el-GR" altLang="el-GR" sz="2400" baseline="30000" dirty="0" smtClean="0"/>
              <a:t>o</a:t>
            </a:r>
            <a:r>
              <a:rPr lang="el-GR" altLang="el-GR" sz="2400" dirty="0" smtClean="0"/>
              <a:t> C για 24 h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3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Ενδείξεις χορήγησης </a:t>
            </a:r>
            <a:r>
              <a:rPr lang="en-US" altLang="el-GR" smtClean="0"/>
              <a:t>FFP</a:t>
            </a:r>
            <a:endParaRPr lang="el-GR" altLang="el-GR" smtClean="0"/>
          </a:p>
        </p:txBody>
      </p:sp>
      <p:sp>
        <p:nvSpPr>
          <p:cNvPr id="62467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Η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χρήση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του</a:t>
            </a:r>
            <a:r>
              <a:rPr lang="en-US" altLang="el-GR" sz="2400" dirty="0" smtClean="0"/>
              <a:t> FFP </a:t>
            </a:r>
            <a:r>
              <a:rPr lang="el-GR" altLang="el-GR" sz="2400" dirty="0" smtClean="0"/>
              <a:t>αυξάνεται συνεχώς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Η αποτελεσματικότητα της χρήσης του FFP δεν αποδεικνύεται από επαρκείς μελέτες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Οι κατευθυντήριες οδηγίες βασίζονται κυρίως σε παρατηρήσεις και όχι σε καλά τεκμηριωμένες μελέτες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Οι ενδείξεις χορήγησης FFP είναι πολύ περιορισμένες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6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smtClean="0"/>
              <a:t>Κατευθυντήριες οδηγίες χορήγησης </a:t>
            </a:r>
            <a:r>
              <a:rPr lang="en-US" altLang="el-GR" sz="3600" b="1" smtClean="0"/>
              <a:t>FFP</a:t>
            </a:r>
            <a:endParaRPr lang="el-GR" altLang="el-GR" sz="3600" b="1" smtClean="0"/>
          </a:p>
        </p:txBody>
      </p:sp>
      <p:sp>
        <p:nvSpPr>
          <p:cNvPr id="634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/>
              <a:t>Consensus Conference –Office of Medical Applications of Research –ΗΠΑ(1984)</a:t>
            </a:r>
          </a:p>
          <a:p>
            <a:pPr eaLnBrk="1" hangingPunct="1"/>
            <a:r>
              <a:rPr lang="en-US" altLang="el-GR" sz="2400" dirty="0" smtClean="0"/>
              <a:t>British Committee for Standards in Hematology(1992)</a:t>
            </a:r>
          </a:p>
          <a:p>
            <a:pPr eaLnBrk="1" hangingPunct="1"/>
            <a:r>
              <a:rPr lang="en-US" altLang="el-GR" sz="2400" dirty="0" smtClean="0"/>
              <a:t>Task Force of the College of American Pathologists (1994)</a:t>
            </a:r>
          </a:p>
          <a:p>
            <a:pPr eaLnBrk="1" hangingPunct="1"/>
            <a:r>
              <a:rPr lang="en-US" altLang="el-GR" sz="2400" dirty="0" smtClean="0"/>
              <a:t>American Society of Anesthesiologists (1996)</a:t>
            </a:r>
          </a:p>
          <a:p>
            <a:pPr eaLnBrk="1" hangingPunct="1"/>
            <a:r>
              <a:rPr lang="en-US" altLang="el-GR" sz="2400" dirty="0" smtClean="0"/>
              <a:t>British Committee for Standards in Hematology (2004)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9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Ενδείξεις χορήγησης </a:t>
            </a:r>
            <a:r>
              <a:rPr lang="en-US" altLang="el-GR" smtClean="0"/>
              <a:t>FFP</a:t>
            </a:r>
            <a:endParaRPr lang="el-GR" altLang="el-GR" smtClean="0"/>
          </a:p>
        </p:txBody>
      </p:sp>
      <p:sp>
        <p:nvSpPr>
          <p:cNvPr id="6451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Έλλειψη μεμονωμένων παραγόντων πήξεως όταν δεν υπάρχει προϊόν που είναι ασφαλές για την μετάδοση ιών (αφορά τον FV)</a:t>
            </a:r>
            <a:r>
              <a:rPr lang="en-US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Έλλειψη πολλών παραγόντων πήξεως που συνοδεύεται από σοβαρή αιμορραγία ή και ΔΕΠ</a:t>
            </a:r>
            <a:r>
              <a:rPr lang="en-US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Αντικατάσταση πλάσματος σε ασθενείς με </a:t>
            </a:r>
            <a:r>
              <a:rPr lang="el-GR" altLang="el-GR" sz="2400" dirty="0" err="1" smtClean="0"/>
              <a:t>Θρομβωτική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Θρομβοπενική</a:t>
            </a:r>
            <a:r>
              <a:rPr lang="el-GR" altLang="el-GR" sz="2400" dirty="0" smtClean="0"/>
              <a:t> Πορφύρα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1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Ενδείξεις χορήγησης </a:t>
            </a:r>
            <a:r>
              <a:rPr lang="en-US" altLang="el-GR" smtClean="0"/>
              <a:t>FFP</a:t>
            </a:r>
            <a:endParaRPr lang="el-GR" altLang="el-GR" smtClean="0"/>
          </a:p>
        </p:txBody>
      </p:sp>
      <p:sp>
        <p:nvSpPr>
          <p:cNvPr id="6553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Σε ασθενείς με ηπατοπάθεια και παράταση του PT, η συστηματική χορήγηση πλάσματος αμφισβητείται, ενώ δεν οδηγεί πάντοτε σε διόρθωση αιμοστατικού ελλείμματος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Σε ασθενείς με χειρουργική αιμορραγία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ή μαζική μετάγγιση η χορήγηση πλάσματος θα πρέπει να καθοδηγείται από τα αποτελέσματα των εργαστηριακών εξετάσεων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1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Αποφυγή μετάγγισης </a:t>
            </a:r>
            <a:r>
              <a:rPr lang="en-US" dirty="0" smtClean="0"/>
              <a:t>FFP</a:t>
            </a:r>
            <a:endParaRPr lang="el-GR" dirty="0"/>
          </a:p>
        </p:txBody>
      </p:sp>
      <p:sp>
        <p:nvSpPr>
          <p:cNvPr id="66562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Δεν χορηγούμε </a:t>
            </a:r>
            <a:r>
              <a:rPr lang="en-US" altLang="el-GR" sz="2400" dirty="0" smtClean="0"/>
              <a:t>FFP:</a:t>
            </a:r>
          </a:p>
          <a:p>
            <a:pPr lvl="1"/>
            <a:r>
              <a:rPr lang="el-GR" altLang="el-GR" sz="2400" dirty="0" smtClean="0"/>
              <a:t>για αναστροφή της δράσης των </a:t>
            </a:r>
            <a:r>
              <a:rPr lang="el-GR" altLang="el-GR" sz="2400" dirty="0" err="1" smtClean="0"/>
              <a:t>κουμαρινικών</a:t>
            </a:r>
            <a:r>
              <a:rPr lang="el-GR" altLang="el-GR" sz="2400" dirty="0" smtClean="0"/>
              <a:t> παρά μόνον σε ασθενείς με σοβαρή αιμορραγία.</a:t>
            </a:r>
          </a:p>
          <a:p>
            <a:pPr lvl="1"/>
            <a:r>
              <a:rPr lang="el-GR" altLang="el-GR" sz="2400" dirty="0" smtClean="0"/>
              <a:t>για διόρθωση των παρατεταμένων χρόνων πήξεως σε ασθενείς των μονάδων εντατικής νοσηλείας (χορήγηση </a:t>
            </a:r>
            <a:r>
              <a:rPr lang="el-GR" altLang="el-GR" sz="2400" dirty="0" err="1" smtClean="0"/>
              <a:t>βιτ</a:t>
            </a:r>
            <a:r>
              <a:rPr lang="el-GR" altLang="el-GR" sz="2400" dirty="0" smtClean="0"/>
              <a:t>. Κ).</a:t>
            </a:r>
          </a:p>
          <a:p>
            <a:pPr lvl="1"/>
            <a:r>
              <a:rPr lang="el-GR" altLang="el-GR" sz="2400" dirty="0" smtClean="0"/>
              <a:t>Σε ΔΕΠ χωρίς ενδείξεις αιμορραγίας.</a:t>
            </a:r>
          </a:p>
          <a:p>
            <a:pPr eaLnBrk="1" hangingPunct="1"/>
            <a:r>
              <a:rPr lang="el-GR" altLang="el-GR" sz="2400" dirty="0" smtClean="0"/>
              <a:t>Το FFP δεν πρέπει να χρησιμοποιείται για αντικατάσταση όγκου.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49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Δόση </a:t>
            </a:r>
            <a:r>
              <a:rPr lang="en-US" altLang="el-GR" smtClean="0"/>
              <a:t>FFP</a:t>
            </a:r>
            <a:endParaRPr lang="el-GR" altLang="el-GR" smtClean="0"/>
          </a:p>
        </p:txBody>
      </p:sp>
      <p:sp>
        <p:nvSpPr>
          <p:cNvPr id="6758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Σκοπός η αύξηση όλων των παραγόντων πήξεως σε επίπεδα &gt;30 IU /</a:t>
            </a:r>
            <a:r>
              <a:rPr lang="el-GR" altLang="el-GR" sz="2400" dirty="0" err="1" smtClean="0"/>
              <a:t>dl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 Συνήθης δόση 10-15 ml ανά </a:t>
            </a:r>
            <a:r>
              <a:rPr lang="el-GR" altLang="el-GR" sz="2400" dirty="0" err="1" smtClean="0"/>
              <a:t>kg</a:t>
            </a:r>
            <a:r>
              <a:rPr lang="el-GR" altLang="el-GR" sz="2400" dirty="0" smtClean="0"/>
              <a:t> βάρους σώματος.</a:t>
            </a:r>
          </a:p>
          <a:p>
            <a:pPr eaLnBrk="1" hangingPunct="1"/>
            <a:r>
              <a:rPr lang="el-GR" altLang="el-GR" sz="2400" dirty="0" smtClean="0"/>
              <a:t>Πολλοί υποστηρίζουν ότι για να επιτευχθεί ο σκοπός μπορεί να χρειασθούν μεγαλύτερες δόσεις (30 ml/ </a:t>
            </a:r>
            <a:r>
              <a:rPr lang="el-GR" altLang="el-GR" sz="2400" dirty="0" err="1" smtClean="0"/>
              <a:t>kg</a:t>
            </a:r>
            <a:r>
              <a:rPr lang="el-GR" altLang="el-GR" sz="2400" dirty="0" smtClean="0"/>
              <a:t> βάρους).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1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Επιλογή μονάδος </a:t>
            </a:r>
            <a:r>
              <a:rPr lang="en-US" altLang="el-GR" smtClean="0"/>
              <a:t>FFP</a:t>
            </a:r>
            <a:endParaRPr lang="el-GR" altLang="el-GR" smtClean="0"/>
          </a:p>
        </p:txBody>
      </p:sp>
      <p:sp>
        <p:nvSpPr>
          <p:cNvPr id="686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Όσον αφορά το σύστημα ΑΒΟ, πρώτη επιλογή αποτελεί η ίδια ομάδα.</a:t>
            </a:r>
          </a:p>
          <a:p>
            <a:pPr eaLnBrk="1" hangingPunct="1"/>
            <a:r>
              <a:rPr lang="el-GR" altLang="el-GR" sz="2400" dirty="0" smtClean="0"/>
              <a:t>Μπορεί να δοθεί άλλη ομάδα εάν δε περιέχει υψηλούς τίτλους </a:t>
            </a:r>
            <a:r>
              <a:rPr lang="el-GR" altLang="el-GR" sz="2400" dirty="0" err="1" smtClean="0"/>
              <a:t>αντι</a:t>
            </a:r>
            <a:r>
              <a:rPr lang="el-GR" altLang="el-GR" sz="2400" dirty="0" smtClean="0"/>
              <a:t>-Α ή </a:t>
            </a:r>
            <a:r>
              <a:rPr lang="el-GR" altLang="el-GR" sz="2400" dirty="0" err="1" smtClean="0"/>
              <a:t>αντι</a:t>
            </a:r>
            <a:r>
              <a:rPr lang="el-GR" altLang="el-GR" sz="2400" dirty="0" smtClean="0"/>
              <a:t>-Β.</a:t>
            </a:r>
          </a:p>
          <a:p>
            <a:pPr eaLnBrk="1" hangingPunct="1"/>
            <a:r>
              <a:rPr lang="el-GR" altLang="el-GR" sz="2400" dirty="0" smtClean="0"/>
              <a:t>Πλάσμα ομάδος Ο θα πρέπει να δίδεται μόνο σε λήπτη ομάδος Ο.</a:t>
            </a:r>
          </a:p>
          <a:p>
            <a:pPr eaLnBrk="1" hangingPunct="1"/>
            <a:r>
              <a:rPr lang="el-GR" altLang="el-GR" sz="2400" dirty="0" smtClean="0"/>
              <a:t>Όσον αφορά το σύστημα RHESUS </a:t>
            </a:r>
            <a:r>
              <a:rPr lang="en-US" altLang="el-GR" sz="2400" dirty="0" smtClean="0"/>
              <a:t>(</a:t>
            </a:r>
            <a:r>
              <a:rPr lang="en-US" altLang="el-GR" sz="2400" dirty="0" err="1" smtClean="0"/>
              <a:t>RhD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, σύμφωνα με τις οδηγίες του Συμβούλιου της Ευρώπης(10η έκδοση) δεν χρειάζεται να λαμβάνεται </a:t>
            </a:r>
            <a:r>
              <a:rPr lang="el-GR" altLang="el-GR" sz="2400" dirty="0" err="1" smtClean="0"/>
              <a:t>υπ'όψιν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9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376264"/>
            <a:ext cx="8229600" cy="908720"/>
          </a:xfrm>
          <a:ln w="28575">
            <a:solidFill>
              <a:srgbClr val="004A82"/>
            </a:solidFill>
          </a:ln>
        </p:spPr>
        <p:txBody>
          <a:bodyPr/>
          <a:lstStyle/>
          <a:p>
            <a:r>
              <a:rPr lang="el-GR" dirty="0"/>
              <a:t>Μετάγγιση νεογνών-αφαιμαξομετάγγιση</a:t>
            </a:r>
          </a:p>
        </p:txBody>
      </p:sp>
    </p:spTree>
    <p:extLst>
      <p:ext uri="{BB962C8B-B14F-4D97-AF65-F5344CB8AC3E}">
        <p14:creationId xmlns:p14="http://schemas.microsoft.com/office/powerpoint/2010/main" val="27717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Νεογνά 0-30 ημερών.</a:t>
            </a:r>
          </a:p>
          <a:p>
            <a:pPr eaLnBrk="1" hangingPunct="1"/>
            <a:r>
              <a:rPr lang="el-GR" altLang="el-GR" sz="2400" dirty="0" smtClean="0"/>
              <a:t>Βρέφη 1-12 μηνών.</a:t>
            </a:r>
          </a:p>
          <a:p>
            <a:pPr eaLnBrk="1" hangingPunct="1"/>
            <a:r>
              <a:rPr lang="el-GR" altLang="el-GR" sz="2400" dirty="0" smtClean="0"/>
              <a:t>Τα νεογνά είναι η πιο πολυμεταγγιζόμενη ομάδα νοσηλευομένων ασθενών.</a:t>
            </a:r>
          </a:p>
          <a:p>
            <a:pPr lvl="1" eaLnBrk="1" hangingPunct="1"/>
            <a:r>
              <a:rPr lang="el-GR" altLang="el-GR" sz="2400" dirty="0" err="1" smtClean="0"/>
              <a:t>Ιατρογενής</a:t>
            </a:r>
            <a:r>
              <a:rPr lang="el-GR" altLang="el-GR" sz="2400" dirty="0" smtClean="0"/>
              <a:t> αναιμία (επαναλαμβανόμενες διαγνωστικές αιμοληψίες).</a:t>
            </a:r>
          </a:p>
          <a:p>
            <a:pPr lvl="1" eaLnBrk="1" hangingPunct="1"/>
            <a:r>
              <a:rPr lang="el-GR" altLang="el-GR" sz="2400" dirty="0" smtClean="0"/>
              <a:t>Αναιμία  σχετιζόμενη με την </a:t>
            </a:r>
            <a:r>
              <a:rPr lang="el-GR" altLang="el-GR" sz="2400" dirty="0" err="1" smtClean="0"/>
              <a:t>προωρότητα</a:t>
            </a:r>
            <a:r>
              <a:rPr lang="el-GR" altLang="el-GR" sz="2400" dirty="0" smtClean="0"/>
              <a:t> 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Μετάγγιση στα νεογνά</a:t>
            </a:r>
          </a:p>
        </p:txBody>
      </p:sp>
    </p:spTree>
    <p:extLst>
      <p:ext uri="{BB962C8B-B14F-4D97-AF65-F5344CB8AC3E}">
        <p14:creationId xmlns:p14="http://schemas.microsoft.com/office/powerpoint/2010/main" val="2082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Μετάγγιση Ερυθρών </a:t>
            </a:r>
            <a:r>
              <a:rPr lang="el-GR" altLang="el-GR" sz="3000" b="0" dirty="0" smtClean="0"/>
              <a:t>1/4</a:t>
            </a:r>
            <a:r>
              <a:rPr lang="el-GR" altLang="el-GR" dirty="0" smtClean="0"/>
              <a:t> </a:t>
            </a: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Θεραπευτικός σκοπός των μεταγγίσεων ερυθρών είναι η βελτίωση της μεταφοράς οξυγόνου.</a:t>
            </a:r>
          </a:p>
          <a:p>
            <a:pPr eaLnBrk="1" hangingPunct="1"/>
            <a:r>
              <a:rPr lang="el-GR" altLang="el-GR" sz="2400" dirty="0" smtClean="0"/>
              <a:t>Η αιμοσφαιρίνη που περιέχεται στα ερυθροκύτταρα, είναι υπεύθυνη για τη μεταφορά του μοριακού οξυγόνου από τους πνεύμονες στους ιστούς και την απόδοσή του σε αυτούς.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3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l-GR" altLang="el-GR" sz="2400" b="1" dirty="0" smtClean="0">
                <a:ea typeface="MS PGothic" pitchFamily="34" charset="-128"/>
              </a:rPr>
              <a:t>Τα νεογνά είναι η πιο πολυμεταγγιζόμενη ομάδα νοσηλευομένων ασθενών</a:t>
            </a:r>
          </a:p>
          <a:p>
            <a:pPr lvl="1" eaLnBrk="1" hangingPunct="1"/>
            <a:r>
              <a:rPr lang="el-GR" altLang="el-GR" sz="2400" dirty="0" err="1" smtClean="0"/>
              <a:t>Ιατρογενής</a:t>
            </a:r>
            <a:r>
              <a:rPr lang="el-GR" altLang="el-GR" sz="2400" dirty="0" smtClean="0"/>
              <a:t> αναιμία (επαναλαμβανόμενες διαγνωστικές αιμοληψίες).</a:t>
            </a:r>
          </a:p>
          <a:p>
            <a:pPr lvl="1" eaLnBrk="1" hangingPunct="1"/>
            <a:r>
              <a:rPr lang="el-GR" altLang="el-GR" sz="2400" dirty="0" smtClean="0"/>
              <a:t>Αναιμία  σχετιζόμενη με την </a:t>
            </a:r>
            <a:r>
              <a:rPr lang="el-GR" altLang="el-GR" sz="2400" dirty="0" err="1" smtClean="0"/>
              <a:t>προωρότητα</a:t>
            </a:r>
            <a:r>
              <a:rPr lang="el-GR" altLang="el-GR" sz="2400" dirty="0" smtClean="0"/>
              <a:t> 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Μετάγγιση στα νεογνά</a:t>
            </a:r>
          </a:p>
        </p:txBody>
      </p:sp>
    </p:spTree>
    <p:extLst>
      <p:ext uri="{BB962C8B-B14F-4D97-AF65-F5344CB8AC3E}">
        <p14:creationId xmlns:p14="http://schemas.microsoft.com/office/powerpoint/2010/main" val="3680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Ιδιαιτερότητες Νεογνών.</a:t>
            </a:r>
          </a:p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Μέγεθος.</a:t>
            </a:r>
          </a:p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Προσδόκιμο επιβίωσης.</a:t>
            </a:r>
          </a:p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Ανωριμότητα ανοσοποιητικού (δεν παράγουν ακόμη αντισώματα έχουν αυτά της μητέρας).</a:t>
            </a:r>
          </a:p>
          <a:p>
            <a:r>
              <a:rPr lang="el-GR" altLang="el-GR" sz="2400" dirty="0">
                <a:ea typeface="MS PGothic" pitchFamily="34" charset="-128"/>
              </a:rPr>
              <a:t>Ειδικές Προδιαγραφές παραγώγου </a:t>
            </a:r>
            <a:r>
              <a:rPr lang="el-GR" altLang="el-GR" sz="2400" dirty="0" smtClean="0">
                <a:ea typeface="MS PGothic" pitchFamily="34" charset="-128"/>
              </a:rPr>
              <a:t>αίματος.</a:t>
            </a:r>
            <a:endParaRPr lang="el-GR" altLang="el-GR" sz="2400" dirty="0">
              <a:ea typeface="MS PGothic" pitchFamily="34" charset="-128"/>
            </a:endParaRPr>
          </a:p>
          <a:p>
            <a:r>
              <a:rPr lang="el-GR" altLang="el-GR" sz="2400" dirty="0">
                <a:ea typeface="MS PGothic" pitchFamily="34" charset="-128"/>
              </a:rPr>
              <a:t>Ιδιαιτερότητες του </a:t>
            </a:r>
            <a:r>
              <a:rPr lang="el-GR" altLang="el-GR" sz="2400" dirty="0" err="1">
                <a:ea typeface="MS PGothic" pitchFamily="34" charset="-128"/>
              </a:rPr>
              <a:t>Προμεταγγισιακού</a:t>
            </a:r>
            <a:r>
              <a:rPr lang="el-GR" altLang="el-GR" sz="2400" dirty="0">
                <a:ea typeface="MS PGothic" pitchFamily="34" charset="-128"/>
              </a:rPr>
              <a:t> </a:t>
            </a:r>
            <a:r>
              <a:rPr lang="el-GR" altLang="el-GR" sz="2400" dirty="0" smtClean="0">
                <a:ea typeface="MS PGothic" pitchFamily="34" charset="-128"/>
              </a:rPr>
              <a:t>ελέγχου.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Μετάγγιση στα νεογνά</a:t>
            </a:r>
          </a:p>
        </p:txBody>
      </p:sp>
    </p:spTree>
    <p:extLst>
      <p:ext uri="{BB962C8B-B14F-4D97-AF65-F5344CB8AC3E}">
        <p14:creationId xmlns:p14="http://schemas.microsoft.com/office/powerpoint/2010/main" val="16165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0445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l-GR" altLang="el-GR" sz="2800" b="1" dirty="0" smtClean="0">
                <a:ea typeface="MS PGothic" pitchFamily="34" charset="-128"/>
              </a:rPr>
              <a:t>Ασφαλές παράγωγο </a:t>
            </a:r>
            <a:r>
              <a:rPr lang="el-GR" altLang="el-GR" sz="2800" b="1" dirty="0" smtClean="0">
                <a:ea typeface="MS PGothic" pitchFamily="34" charset="-128"/>
                <a:sym typeface="Wingdings" pitchFamily="2" charset="2"/>
              </a:rPr>
              <a:t> </a:t>
            </a:r>
            <a:r>
              <a:rPr lang="el-GR" altLang="el-GR" sz="2800" b="1" dirty="0" smtClean="0">
                <a:ea typeface="MS PGothic" pitchFamily="34" charset="-128"/>
              </a:rPr>
              <a:t>Επιλογή του δότη:  </a:t>
            </a:r>
          </a:p>
          <a:p>
            <a:pPr algn="ctr" eaLnBrk="1" hangingPunct="1">
              <a:buFontTx/>
              <a:buNone/>
            </a:pPr>
            <a:r>
              <a:rPr lang="el-GR" altLang="el-GR" sz="2800" dirty="0" smtClean="0">
                <a:ea typeface="MS PGothic" pitchFamily="34" charset="-128"/>
              </a:rPr>
              <a:t>Τακτικός εθελοντής αιμοδότης </a:t>
            </a:r>
          </a:p>
          <a:p>
            <a:pPr algn="ctr" eaLnBrk="1" hangingPunct="1">
              <a:buFontTx/>
              <a:buNone/>
            </a:pPr>
            <a:endParaRPr lang="el-GR" altLang="el-GR" sz="2800" dirty="0" smtClean="0">
              <a:ea typeface="MS PGothic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Προδιαγραφές παραγώγου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21889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err="1" smtClean="0">
                <a:ea typeface="MS PGothic" pitchFamily="34" charset="-128"/>
              </a:rPr>
              <a:t>Λευκαφαίρεση</a:t>
            </a:r>
            <a:r>
              <a:rPr lang="el-GR" altLang="el-GR" sz="2400" dirty="0" smtClean="0">
                <a:ea typeface="MS PGothic" pitchFamily="34" charset="-128"/>
              </a:rPr>
              <a:t> (&lt;10</a:t>
            </a:r>
            <a:r>
              <a:rPr lang="el-GR" altLang="el-GR" sz="2400" baseline="30000" dirty="0" smtClean="0">
                <a:ea typeface="MS PGothic" pitchFamily="34" charset="-128"/>
              </a:rPr>
              <a:t>6</a:t>
            </a:r>
            <a:r>
              <a:rPr lang="el-GR" altLang="el-GR" sz="2400" dirty="0" smtClean="0">
                <a:ea typeface="MS PGothic" pitchFamily="34" charset="-128"/>
              </a:rPr>
              <a:t> /μονάδα)</a:t>
            </a:r>
            <a:endParaRPr lang="el-GR" altLang="el-GR" sz="2400" baseline="30000" dirty="0" smtClean="0">
              <a:ea typeface="MS PGothic" pitchFamily="34" charset="-128"/>
            </a:endParaRPr>
          </a:p>
          <a:p>
            <a:pPr lvl="1" eaLnBrk="1" hangingPunct="1"/>
            <a:r>
              <a:rPr lang="el-GR" altLang="el-GR" sz="2400" dirty="0" smtClean="0"/>
              <a:t>Πρόληψη μη αιμολυτικών πυρετικών αντιδράσεων.</a:t>
            </a:r>
          </a:p>
          <a:p>
            <a:pPr lvl="1" eaLnBrk="1" hangingPunct="1"/>
            <a:r>
              <a:rPr lang="el-GR" altLang="el-GR" sz="2400" dirty="0" smtClean="0"/>
              <a:t>Μείωση </a:t>
            </a:r>
            <a:r>
              <a:rPr lang="en-US" altLang="el-GR" sz="2400" dirty="0" smtClean="0"/>
              <a:t>HLA </a:t>
            </a:r>
            <a:r>
              <a:rPr lang="el-GR" altLang="el-GR" sz="2400" dirty="0" err="1" smtClean="0"/>
              <a:t>αλλοανοσοποίησης</a:t>
            </a:r>
            <a:r>
              <a:rPr lang="el-GR" altLang="el-GR" sz="2400" dirty="0" smtClean="0"/>
              <a:t>.</a:t>
            </a:r>
          </a:p>
          <a:p>
            <a:pPr lvl="1" eaLnBrk="1" hangingPunct="1"/>
            <a:r>
              <a:rPr lang="el-GR" altLang="el-GR" sz="2400" dirty="0" smtClean="0"/>
              <a:t>Μείωση κινδύνου μετάδοσης </a:t>
            </a:r>
            <a:r>
              <a:rPr lang="en-US" altLang="el-GR" sz="2400" dirty="0" smtClean="0"/>
              <a:t>CMV</a:t>
            </a:r>
            <a:r>
              <a:rPr lang="el-GR" altLang="el-GR" sz="2400" dirty="0" smtClean="0"/>
              <a:t> λοίμωξης (ανωριμότητα ανοσοποιητικού) .</a:t>
            </a:r>
          </a:p>
          <a:p>
            <a:pPr algn="ctr" eaLnBrk="1" hangingPunct="1">
              <a:buFontTx/>
              <a:buNone/>
            </a:pPr>
            <a:r>
              <a:rPr lang="en-US" altLang="el-GR" sz="2400" dirty="0" smtClean="0">
                <a:ea typeface="MS PGothic" pitchFamily="34" charset="-128"/>
              </a:rPr>
              <a:t>(Level IV, Grade C)</a:t>
            </a:r>
            <a:endParaRPr lang="el-GR" altLang="el-GR" sz="2400" dirty="0" smtClean="0">
              <a:ea typeface="MS PGothic" pitchFamily="34" charset="-128"/>
            </a:endParaRPr>
          </a:p>
          <a:p>
            <a:pPr eaLnBrk="1" hangingPunct="1"/>
            <a:endParaRPr lang="el-GR" altLang="el-GR" sz="2400" dirty="0" smtClean="0">
              <a:ea typeface="MS PGothic" pitchFamily="34" charset="-128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572000" y="4725144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Calibri" pitchFamily="34" charset="0"/>
              </a:rPr>
              <a:t>2004, British Journal of </a:t>
            </a:r>
            <a:r>
              <a:rPr lang="en-US" sz="1400" dirty="0" err="1">
                <a:latin typeface="Calibri" pitchFamily="34" charset="0"/>
              </a:rPr>
              <a:t>Haematology</a:t>
            </a:r>
            <a:r>
              <a:rPr lang="en-US" sz="1400" dirty="0">
                <a:latin typeface="Calibri" pitchFamily="34" charset="0"/>
              </a:rPr>
              <a:t>, 124, 433–453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Προδιαγραφές παραγώγου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37944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eaLnBrk="1" hangingPunct="1"/>
            <a:r>
              <a:rPr lang="en-US" altLang="el-GR" dirty="0" smtClean="0">
                <a:ea typeface="MS PGothic" pitchFamily="34" charset="-128"/>
              </a:rPr>
              <a:t>CMV</a:t>
            </a:r>
            <a:r>
              <a:rPr lang="el-GR" altLang="el-GR" dirty="0" smtClean="0">
                <a:ea typeface="MS PGothic" pitchFamily="34" charset="-128"/>
              </a:rPr>
              <a:t> αρνητικά παράγωγα αίματος (ΣΕ, ΑΜΠ)</a:t>
            </a:r>
          </a:p>
          <a:p>
            <a:pPr lvl="1" eaLnBrk="1" hangingPunct="1"/>
            <a:r>
              <a:rPr lang="el-GR" altLang="el-GR" sz="2400" dirty="0" smtClean="0"/>
              <a:t>ενδομήτρια μετάγγιση</a:t>
            </a:r>
          </a:p>
          <a:p>
            <a:pPr lvl="1" eaLnBrk="1" hangingPunct="1"/>
            <a:r>
              <a:rPr lang="el-GR" altLang="el-GR" sz="2400" dirty="0" smtClean="0"/>
              <a:t>τα λιποβαρή νεογνά (&lt;1500</a:t>
            </a:r>
            <a:r>
              <a:rPr lang="en-US" altLang="el-GR" sz="2400" dirty="0" smtClean="0"/>
              <a:t>gr)</a:t>
            </a:r>
            <a:endParaRPr lang="el-GR" altLang="el-GR" sz="2400" dirty="0" smtClean="0"/>
          </a:p>
          <a:p>
            <a:pPr lvl="1" eaLnBrk="1" hangingPunct="1"/>
            <a:r>
              <a:rPr lang="el-GR" altLang="el-GR" sz="2400" dirty="0" smtClean="0"/>
              <a:t>τα πρόωρα νεογνά </a:t>
            </a:r>
            <a:r>
              <a:rPr lang="en-US" altLang="el-GR" sz="2400" dirty="0" smtClean="0"/>
              <a:t>&lt;3</a:t>
            </a:r>
            <a:r>
              <a:rPr lang="el-GR" altLang="el-GR" sz="2400" dirty="0" smtClean="0"/>
              <a:t>0εβδομάδων</a:t>
            </a:r>
          </a:p>
          <a:p>
            <a:pPr lvl="1" eaLnBrk="1" hangingPunct="1"/>
            <a:r>
              <a:rPr lang="el-GR" altLang="el-GR" sz="2400" dirty="0" smtClean="0"/>
              <a:t>τα νεογνά με συγγενή ή επίκτητη </a:t>
            </a:r>
            <a:r>
              <a:rPr lang="el-GR" altLang="el-GR" sz="2400" dirty="0" err="1" smtClean="0"/>
              <a:t>ανοσοανεπάρκεια</a:t>
            </a:r>
            <a:r>
              <a:rPr lang="el-GR" altLang="el-GR" sz="2400" dirty="0" smtClean="0"/>
              <a:t> </a:t>
            </a:r>
          </a:p>
          <a:p>
            <a:pPr lvl="1" eaLnBrk="1" hangingPunct="1"/>
            <a:r>
              <a:rPr lang="el-GR" altLang="el-GR" sz="2400" dirty="0" smtClean="0"/>
              <a:t>που πρόκειται να υποβληθούν σε μεταμόσχευση</a:t>
            </a:r>
          </a:p>
        </p:txBody>
      </p:sp>
      <p:sp>
        <p:nvSpPr>
          <p:cNvPr id="33796" name="7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0" y="4975225"/>
            <a:ext cx="9144000" cy="1501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400" dirty="0" smtClean="0">
                <a:ea typeface="MS PGothic" pitchFamily="34" charset="-128"/>
              </a:rPr>
              <a:t>Υπολειπόμενα λευκά &lt;5</a:t>
            </a:r>
            <a:r>
              <a:rPr lang="en-US" altLang="el-GR" sz="2400" baseline="30000" dirty="0" smtClean="0">
                <a:ea typeface="MS PGothic" pitchFamily="34" charset="-128"/>
              </a:rPr>
              <a:t>.</a:t>
            </a:r>
            <a:r>
              <a:rPr lang="el-GR" altLang="el-GR" sz="2400" dirty="0" smtClean="0">
                <a:ea typeface="MS PGothic" pitchFamily="34" charset="-128"/>
              </a:rPr>
              <a:t>10</a:t>
            </a:r>
            <a:r>
              <a:rPr lang="el-GR" altLang="el-GR" sz="2400" baseline="30000" dirty="0" smtClean="0">
                <a:ea typeface="MS PGothic" pitchFamily="34" charset="-128"/>
              </a:rPr>
              <a:t>6</a:t>
            </a:r>
            <a:r>
              <a:rPr lang="el-GR" altLang="el-GR" sz="2400" dirty="0" smtClean="0">
                <a:ea typeface="MS PGothic" pitchFamily="34" charset="-128"/>
              </a:rPr>
              <a:t>/μονάδα: </a:t>
            </a:r>
            <a:r>
              <a:rPr lang="en-US" altLang="el-GR" sz="2400" dirty="0" smtClean="0">
                <a:ea typeface="MS PGothic" pitchFamily="34" charset="-128"/>
              </a:rPr>
              <a:t>CMV </a:t>
            </a:r>
            <a:r>
              <a:rPr lang="el-GR" altLang="el-GR" sz="2400" dirty="0" smtClean="0">
                <a:ea typeface="MS PGothic" pitchFamily="34" charset="-128"/>
              </a:rPr>
              <a:t>ασφαλές παράγωγο</a:t>
            </a:r>
          </a:p>
          <a:p>
            <a:pPr eaLnBrk="1" hangingPunct="1">
              <a:buFontTx/>
              <a:buNone/>
            </a:pPr>
            <a:r>
              <a:rPr lang="el-GR" altLang="el-GR" sz="2400" dirty="0" err="1" smtClean="0">
                <a:ea typeface="MS PGothic" pitchFamily="34" charset="-128"/>
              </a:rPr>
              <a:t>Λευκαφαίρεση</a:t>
            </a:r>
            <a:r>
              <a:rPr lang="el-GR" altLang="el-GR" sz="2400" dirty="0" smtClean="0">
                <a:ea typeface="MS PGothic" pitchFamily="34" charset="-128"/>
              </a:rPr>
              <a:t> = ασφαλής εναλλακτική</a:t>
            </a:r>
            <a:endParaRPr lang="en-US" altLang="el-GR" sz="2400" dirty="0" smtClean="0">
              <a:ea typeface="MS PGothic" pitchFamily="34" charset="-128"/>
            </a:endParaRPr>
          </a:p>
          <a:p>
            <a:pPr eaLnBrk="1" hangingPunct="1">
              <a:buFontTx/>
              <a:buNone/>
            </a:pPr>
            <a:r>
              <a:rPr lang="de-DE" altLang="el-GR" sz="1600" dirty="0" smtClean="0">
                <a:ea typeface="MS PGothic" pitchFamily="34" charset="-128"/>
              </a:rPr>
              <a:t>(</a:t>
            </a:r>
            <a:r>
              <a:rPr lang="de-DE" altLang="el-GR" sz="1600" dirty="0" err="1" smtClean="0">
                <a:ea typeface="MS PGothic" pitchFamily="34" charset="-128"/>
              </a:rPr>
              <a:t>level</a:t>
            </a:r>
            <a:r>
              <a:rPr lang="de-DE" altLang="el-GR" sz="1600" dirty="0" smtClean="0">
                <a:ea typeface="MS PGothic" pitchFamily="34" charset="-128"/>
              </a:rPr>
              <a:t> </a:t>
            </a:r>
            <a:r>
              <a:rPr lang="de-DE" altLang="el-GR" sz="1600" dirty="0" err="1" smtClean="0">
                <a:ea typeface="MS PGothic" pitchFamily="34" charset="-128"/>
              </a:rPr>
              <a:t>IIb</a:t>
            </a:r>
            <a:r>
              <a:rPr lang="de-DE" altLang="el-GR" sz="1600" dirty="0" smtClean="0">
                <a:ea typeface="MS PGothic" pitchFamily="34" charset="-128"/>
              </a:rPr>
              <a:t> </a:t>
            </a:r>
            <a:r>
              <a:rPr lang="de-DE" altLang="el-GR" sz="1600" dirty="0" err="1" smtClean="0">
                <a:ea typeface="MS PGothic" pitchFamily="34" charset="-128"/>
              </a:rPr>
              <a:t>evidence</a:t>
            </a:r>
            <a:r>
              <a:rPr lang="de-DE" altLang="el-GR" sz="1600" dirty="0" smtClean="0">
                <a:ea typeface="MS PGothic" pitchFamily="34" charset="-128"/>
              </a:rPr>
              <a:t>, Grade B)</a:t>
            </a:r>
            <a:endParaRPr lang="el-GR" altLang="el-GR" dirty="0" smtClean="0">
              <a:ea typeface="MS PGothic" pitchFamily="34" charset="-128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619134" y="6011415"/>
            <a:ext cx="5508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1400" dirty="0">
                <a:latin typeface="Calibri" pitchFamily="34" charset="0"/>
              </a:rPr>
              <a:t>2004, British Journal of </a:t>
            </a:r>
            <a:r>
              <a:rPr lang="en-US" sz="1400" dirty="0" err="1">
                <a:latin typeface="Calibri" pitchFamily="34" charset="0"/>
              </a:rPr>
              <a:t>Haematology</a:t>
            </a:r>
            <a:r>
              <a:rPr lang="en-US" sz="1400" dirty="0">
                <a:latin typeface="Calibri" pitchFamily="34" charset="0"/>
              </a:rPr>
              <a:t>, 124, 433–453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Νεογνο</a:t>
            </a:r>
            <a:r>
              <a:rPr lang="el-GR" dirty="0"/>
              <a:t>-ανωριμότητα ανοσοποιητικού -&gt; Προδιαγραφές παραγώγου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267481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dirty="0" smtClean="0">
                <a:ea typeface="MS PGothic" pitchFamily="34" charset="-128"/>
              </a:rPr>
              <a:t>Πρόληψη</a:t>
            </a:r>
            <a:r>
              <a:rPr lang="en-US" altLang="el-GR" dirty="0" smtClean="0">
                <a:ea typeface="MS PGothic" pitchFamily="34" charset="-128"/>
              </a:rPr>
              <a:t> </a:t>
            </a:r>
            <a:r>
              <a:rPr lang="el-GR" altLang="el-GR" dirty="0" smtClean="0">
                <a:ea typeface="MS PGothic" pitchFamily="34" charset="-128"/>
              </a:rPr>
              <a:t>της σχετιζόμενης με μετάγγιση</a:t>
            </a:r>
            <a:r>
              <a:rPr lang="en-US" altLang="el-GR" dirty="0" smtClean="0">
                <a:ea typeface="MS PGothic" pitchFamily="34" charset="-128"/>
              </a:rPr>
              <a:t> </a:t>
            </a:r>
            <a:r>
              <a:rPr lang="el-GR" altLang="el-GR" dirty="0" smtClean="0">
                <a:ea typeface="MS PGothic" pitchFamily="34" charset="-128"/>
              </a:rPr>
              <a:t>νόσου μοσχεύματος έναντι ξενιστή </a:t>
            </a:r>
            <a:r>
              <a:rPr lang="en-US" altLang="el-GR" dirty="0" smtClean="0">
                <a:ea typeface="MS PGothic" pitchFamily="34" charset="-128"/>
              </a:rPr>
              <a:t>TA-GVHD</a:t>
            </a:r>
            <a:r>
              <a:rPr lang="el-GR" altLang="el-GR" dirty="0" smtClean="0">
                <a:ea typeface="MS PGothic" pitchFamily="34" charset="-128"/>
              </a:rPr>
              <a:t> </a:t>
            </a:r>
          </a:p>
          <a:p>
            <a:pPr marL="0" indent="-39688">
              <a:lnSpc>
                <a:spcPct val="90000"/>
              </a:lnSpc>
              <a:buNone/>
            </a:pPr>
            <a:r>
              <a:rPr lang="el-GR" altLang="el-GR" b="1" dirty="0"/>
              <a:t>Ενδείξεις ακτινοβόλησης κυτταρικών παραγώγων αίματος στα νεογνά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Ενδομήτρια μετάγγιση ΣΕ και ΑΜΠ (ΙΒ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Μετάγγιση ΣΕ και ΑΜΠ στις περιπτώσεις που έχει προηγηθεί ενδομήτρια μετάγγιση (ΙΒ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Λιποβαρή νεογνά (&lt;1500</a:t>
            </a:r>
            <a:r>
              <a:rPr lang="en-US" altLang="el-GR" dirty="0"/>
              <a:t>gr)</a:t>
            </a:r>
            <a:r>
              <a:rPr lang="el-GR" altLang="el-GR" dirty="0"/>
              <a:t> και πρόωρα νεογνά </a:t>
            </a:r>
            <a:r>
              <a:rPr lang="en-US" altLang="el-GR" dirty="0"/>
              <a:t>&lt;3</a:t>
            </a:r>
            <a:r>
              <a:rPr lang="el-GR" altLang="el-GR" dirty="0"/>
              <a:t>0 </a:t>
            </a:r>
            <a:r>
              <a:rPr lang="el-GR" altLang="el-GR" dirty="0" smtClean="0"/>
              <a:t>εβδομάδων.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Νεογνά με συγγενή ή επίκτητη </a:t>
            </a:r>
            <a:r>
              <a:rPr lang="el-GR" altLang="el-GR" dirty="0" err="1"/>
              <a:t>ανοσοανεπαρκεια</a:t>
            </a:r>
            <a:r>
              <a:rPr lang="el-GR" altLang="el-GR" dirty="0"/>
              <a:t> (ΙΑ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Δέκτες μυελικού μοσχεύματος (ΙΒ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Αιμοδότης συγγενής Α’ βαθμού ή </a:t>
            </a:r>
            <a:r>
              <a:rPr lang="en-US" altLang="el-GR" dirty="0"/>
              <a:t>HLA </a:t>
            </a:r>
            <a:r>
              <a:rPr lang="el-GR" altLang="el-GR" dirty="0" smtClean="0"/>
              <a:t>συμβατός.</a:t>
            </a:r>
            <a:endParaRPr lang="el-GR" altLang="el-GR" i="1" dirty="0">
              <a:solidFill>
                <a:srgbClr val="0066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Νεογνό-ανωριμότητα ανοσοποιητικού -&gt; Ακτινοβόληση παραγώγων αίματος </a:t>
            </a:r>
          </a:p>
        </p:txBody>
      </p:sp>
    </p:spTree>
    <p:extLst>
      <p:ext uri="{BB962C8B-B14F-4D97-AF65-F5344CB8AC3E}">
        <p14:creationId xmlns:p14="http://schemas.microsoft.com/office/powerpoint/2010/main" val="15422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l-GR" altLang="el-GR" sz="2400" b="1" dirty="0" smtClean="0">
                <a:solidFill>
                  <a:srgbClr val="004A82"/>
                </a:solidFill>
                <a:ea typeface="MS PGothic" pitchFamily="34" charset="-128"/>
              </a:rPr>
              <a:t>Το παράγωγο αίματος για ΑΦΜ (μετάγγιση μεγάλου όγκου) πρέπει να θερμαίνεται με ειδική συσκευή  (</a:t>
            </a:r>
            <a:r>
              <a:rPr lang="en-US" altLang="el-GR" sz="2400" b="1" dirty="0" smtClean="0">
                <a:solidFill>
                  <a:srgbClr val="004A82"/>
                </a:solidFill>
                <a:ea typeface="MS PGothic" pitchFamily="34" charset="-128"/>
              </a:rPr>
              <a:t>inline warmer</a:t>
            </a:r>
            <a:r>
              <a:rPr lang="el-GR" altLang="el-GR" sz="2400" b="1" dirty="0" smtClean="0">
                <a:solidFill>
                  <a:srgbClr val="004A82"/>
                </a:solidFill>
                <a:ea typeface="MS PGothic" pitchFamily="34" charset="-128"/>
              </a:rPr>
              <a:t>) κατά τη διάρκεια της μετάγγισης</a:t>
            </a:r>
          </a:p>
          <a:p>
            <a:pPr algn="ctr">
              <a:buNone/>
            </a:pPr>
            <a:r>
              <a:rPr lang="el-GR" altLang="el-GR" sz="2400" dirty="0">
                <a:ea typeface="MS PGothic" pitchFamily="34" charset="-128"/>
              </a:rPr>
              <a:t>Υποθερμία στα </a:t>
            </a:r>
            <a:r>
              <a:rPr lang="el-GR" altLang="el-GR" sz="2400" dirty="0" smtClean="0">
                <a:ea typeface="MS PGothic" pitchFamily="34" charset="-128"/>
              </a:rPr>
              <a:t>νεογνά.</a:t>
            </a:r>
            <a:endParaRPr lang="en-US" altLang="el-GR" sz="2400" dirty="0">
              <a:ea typeface="MS PGothic" pitchFamily="34" charset="-128"/>
            </a:endParaRPr>
          </a:p>
          <a:p>
            <a:pPr algn="ctr">
              <a:buNone/>
            </a:pPr>
            <a:r>
              <a:rPr lang="el-GR" altLang="el-GR" sz="2400" dirty="0">
                <a:ea typeface="MS PGothic" pitchFamily="34" charset="-128"/>
              </a:rPr>
              <a:t>Υπογλυκαιμία , Μεταβολική οξέωση, υπόταση, </a:t>
            </a:r>
            <a:r>
              <a:rPr lang="el-GR" altLang="el-GR" sz="2400" dirty="0" err="1">
                <a:ea typeface="MS PGothic" pitchFamily="34" charset="-128"/>
              </a:rPr>
              <a:t>ιστική</a:t>
            </a:r>
            <a:r>
              <a:rPr lang="el-GR" altLang="el-GR" sz="2400" dirty="0">
                <a:ea typeface="MS PGothic" pitchFamily="34" charset="-128"/>
              </a:rPr>
              <a:t> </a:t>
            </a:r>
            <a:r>
              <a:rPr lang="el-GR" altLang="el-GR" sz="2400" dirty="0" err="1">
                <a:ea typeface="MS PGothic" pitchFamily="34" charset="-128"/>
              </a:rPr>
              <a:t>υποξία</a:t>
            </a:r>
            <a:r>
              <a:rPr lang="el-GR" altLang="el-GR" sz="2400" dirty="0">
                <a:ea typeface="MS PGothic" pitchFamily="34" charset="-128"/>
              </a:rPr>
              <a:t>, καρδιακή αρρυθμία, </a:t>
            </a:r>
            <a:r>
              <a:rPr lang="el-GR" altLang="el-GR" sz="2400" dirty="0" smtClean="0">
                <a:ea typeface="MS PGothic" pitchFamily="34" charset="-128"/>
              </a:rPr>
              <a:t>άπνοια.</a:t>
            </a:r>
            <a:endParaRPr lang="el-GR" altLang="el-GR" sz="2400" dirty="0">
              <a:ea typeface="MS PGothic" pitchFamily="34" charset="-128"/>
            </a:endParaRPr>
          </a:p>
          <a:p>
            <a:pPr algn="ctr">
              <a:buNone/>
            </a:pPr>
            <a:r>
              <a:rPr lang="el-GR" altLang="el-GR" sz="2400" dirty="0">
                <a:ea typeface="MS PGothic" pitchFamily="34" charset="-128"/>
              </a:rPr>
              <a:t>Μετάγγιση αίματος παραγώγου που βρίσκεται σε θερμοκρασία περιβάλλοντος μπορεί να μειώσει κατά 0.7-2,5 </a:t>
            </a:r>
            <a:r>
              <a:rPr lang="el-GR" altLang="el-GR" sz="2400" baseline="30000" dirty="0">
                <a:ea typeface="MS PGothic" pitchFamily="34" charset="-128"/>
              </a:rPr>
              <a:t>ο</a:t>
            </a:r>
            <a:r>
              <a:rPr lang="en-US" altLang="el-GR" sz="2400" dirty="0">
                <a:ea typeface="MS PGothic" pitchFamily="34" charset="-128"/>
              </a:rPr>
              <a:t>C  </a:t>
            </a:r>
            <a:r>
              <a:rPr lang="el-GR" altLang="el-GR" sz="2400" dirty="0">
                <a:ea typeface="MS PGothic" pitchFamily="34" charset="-128"/>
              </a:rPr>
              <a:t>τη θερμοκρασία του </a:t>
            </a:r>
            <a:r>
              <a:rPr lang="el-GR" altLang="el-GR" sz="2400" dirty="0" smtClean="0">
                <a:ea typeface="MS PGothic" pitchFamily="34" charset="-128"/>
              </a:rPr>
              <a:t>νεογνού.</a:t>
            </a:r>
            <a:endParaRPr lang="el-GR" altLang="el-GR" sz="2400" dirty="0" smtClean="0">
              <a:solidFill>
                <a:srgbClr val="C00000"/>
              </a:solidFill>
              <a:ea typeface="MS PGothic" pitchFamily="34" charset="-128"/>
            </a:endParaRPr>
          </a:p>
        </p:txBody>
      </p:sp>
      <p:sp>
        <p:nvSpPr>
          <p:cNvPr id="77829" name="39 - TextBox"/>
          <p:cNvSpPr txBox="1">
            <a:spLocks noChangeArrowheads="1"/>
          </p:cNvSpPr>
          <p:nvPr/>
        </p:nvSpPr>
        <p:spPr bwMode="auto">
          <a:xfrm>
            <a:off x="6985000" y="6477000"/>
            <a:ext cx="21240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l-GR" sz="900" i="1">
                <a:solidFill>
                  <a:srgbClr val="969696"/>
                </a:solidFill>
              </a:rPr>
              <a:t>AABB Technical Manual 15</a:t>
            </a:r>
            <a:r>
              <a:rPr lang="en-US" altLang="el-GR" sz="900" i="1" baseline="30000">
                <a:solidFill>
                  <a:srgbClr val="969696"/>
                </a:solidFill>
              </a:rPr>
              <a:t>th</a:t>
            </a:r>
            <a:r>
              <a:rPr lang="en-US" altLang="el-GR" sz="900" i="1">
                <a:solidFill>
                  <a:srgbClr val="969696"/>
                </a:solidFill>
              </a:rPr>
              <a:t> Edition</a:t>
            </a:r>
            <a:endParaRPr lang="el-GR" altLang="el-GR" sz="900" i="1">
              <a:solidFill>
                <a:srgbClr val="969696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Νεογνά –μέγεθος-&gt; Υποθερμία από μετάγγιση</a:t>
            </a:r>
          </a:p>
        </p:txBody>
      </p:sp>
    </p:spTree>
    <p:extLst>
      <p:ext uri="{BB962C8B-B14F-4D97-AF65-F5344CB8AC3E}">
        <p14:creationId xmlns:p14="http://schemas.microsoft.com/office/powerpoint/2010/main" val="41708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5 - Θέση κει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648072"/>
          </a:xfrm>
        </p:spPr>
        <p:txBody>
          <a:bodyPr anchor="b"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l-GR" altLang="el-GR" sz="2400" b="1" dirty="0" err="1" smtClean="0">
                <a:solidFill>
                  <a:srgbClr val="004A82"/>
                </a:solidFill>
                <a:ea typeface="MS PGothic" pitchFamily="34" charset="-128"/>
              </a:rPr>
              <a:t>Υπασβεστιαιμία</a:t>
            </a:r>
            <a:r>
              <a:rPr lang="el-GR" altLang="el-GR" sz="2400" b="1" dirty="0" smtClean="0">
                <a:solidFill>
                  <a:srgbClr val="004A82"/>
                </a:solidFill>
                <a:ea typeface="MS PGothic" pitchFamily="34" charset="-128"/>
              </a:rPr>
              <a:t> οξέωση </a:t>
            </a:r>
          </a:p>
        </p:txBody>
      </p:sp>
      <p:sp>
        <p:nvSpPr>
          <p:cNvPr id="78852" name="7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5026025" y="1196752"/>
            <a:ext cx="4041775" cy="639762"/>
          </a:xfrm>
        </p:spPr>
        <p:txBody>
          <a:bodyPr anchor="b"/>
          <a:lstStyle/>
          <a:p>
            <a:pPr marL="0" indent="0" eaLnBrk="1" hangingPunct="1">
              <a:buFontTx/>
              <a:buNone/>
            </a:pPr>
            <a:r>
              <a:rPr lang="el-GR" altLang="el-GR" sz="2400" b="1" dirty="0" smtClean="0">
                <a:ea typeface="MS PGothic" pitchFamily="34" charset="-128"/>
              </a:rPr>
              <a:t>Παροδική </a:t>
            </a:r>
            <a:r>
              <a:rPr lang="el-GR" altLang="el-GR" sz="2400" b="1" dirty="0" err="1" smtClean="0">
                <a:ea typeface="MS PGothic" pitchFamily="34" charset="-128"/>
              </a:rPr>
              <a:t>υπερκαλιαιμία</a:t>
            </a:r>
            <a:r>
              <a:rPr lang="el-GR" altLang="el-GR" sz="2400" b="1" dirty="0" smtClean="0">
                <a:ea typeface="MS PGothic" pitchFamily="34" charset="-128"/>
              </a:rPr>
              <a:t> </a:t>
            </a:r>
          </a:p>
        </p:txBody>
      </p:sp>
      <p:sp>
        <p:nvSpPr>
          <p:cNvPr id="78854" name="2 - Θέση κειμένου"/>
          <p:cNvSpPr>
            <a:spLocks/>
          </p:cNvSpPr>
          <p:nvPr/>
        </p:nvSpPr>
        <p:spPr bwMode="auto">
          <a:xfrm>
            <a:off x="381000" y="1951038"/>
            <a:ext cx="8077200" cy="61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el-GR" altLang="el-GR" sz="2400" b="1">
                <a:latin typeface="+mn-lt"/>
              </a:rPr>
              <a:t>Κίνδυνος καρδιακής αρρυθμίας σχετιζόμενης με μετάγγιση </a:t>
            </a:r>
          </a:p>
        </p:txBody>
      </p:sp>
      <p:sp>
        <p:nvSpPr>
          <p:cNvPr id="78855" name="5 - Θέση περιεχομένου"/>
          <p:cNvSpPr txBox="1">
            <a:spLocks/>
          </p:cNvSpPr>
          <p:nvPr/>
        </p:nvSpPr>
        <p:spPr bwMode="auto">
          <a:xfrm>
            <a:off x="361765" y="2586849"/>
            <a:ext cx="7575376" cy="367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l-GR" altLang="el-GR" sz="2400" b="1" dirty="0"/>
              <a:t>Πρόληψη</a:t>
            </a:r>
            <a:r>
              <a:rPr lang="el-GR" altLang="el-GR" sz="3600" b="1" dirty="0"/>
              <a:t> </a:t>
            </a:r>
            <a:endParaRPr lang="el-GR" altLang="el-GR" sz="2400" dirty="0" smtClean="0"/>
          </a:p>
          <a:p>
            <a:pPr>
              <a:buFontTx/>
              <a:buChar char="•"/>
            </a:pPr>
            <a:r>
              <a:rPr lang="el-GR" altLang="el-GR" sz="2400" dirty="0" smtClean="0"/>
              <a:t>Φρέσκα </a:t>
            </a:r>
            <a:r>
              <a:rPr lang="el-GR" altLang="el-GR" sz="2400" dirty="0"/>
              <a:t>&lt; 5 ημερών </a:t>
            </a:r>
            <a:r>
              <a:rPr lang="el-GR" altLang="el-GR" sz="2400" dirty="0" smtClean="0"/>
              <a:t>ΣΕ.</a:t>
            </a:r>
            <a:endParaRPr lang="el-GR" altLang="el-GR" sz="2400" dirty="0"/>
          </a:p>
          <a:p>
            <a:pPr>
              <a:buFontTx/>
              <a:buChar char="•"/>
            </a:pPr>
            <a:r>
              <a:rPr lang="el-GR" altLang="el-GR" sz="2400" dirty="0"/>
              <a:t>Πλυμένα </a:t>
            </a:r>
            <a:r>
              <a:rPr lang="el-GR" altLang="el-GR" sz="2400" dirty="0" smtClean="0"/>
              <a:t>ΣΕ.</a:t>
            </a:r>
            <a:endParaRPr lang="el-GR" altLang="el-GR" sz="2400" dirty="0"/>
          </a:p>
          <a:p>
            <a:pPr>
              <a:buFontTx/>
              <a:buChar char="•"/>
            </a:pPr>
            <a:r>
              <a:rPr lang="el-GR" altLang="el-GR" sz="2400" dirty="0"/>
              <a:t>Άμεση μετάγγιση μετά την ακτινοβόληση (24 ώρες</a:t>
            </a:r>
            <a:r>
              <a:rPr lang="el-GR" altLang="el-GR" sz="2400" dirty="0" smtClean="0"/>
              <a:t>).</a:t>
            </a:r>
            <a:endParaRPr lang="el-GR" altLang="el-GR" sz="2400" dirty="0"/>
          </a:p>
          <a:p>
            <a:pPr>
              <a:buFontTx/>
              <a:buChar char="•"/>
            </a:pPr>
            <a:r>
              <a:rPr lang="el-GR" altLang="el-GR" sz="2400" dirty="0"/>
              <a:t>Ρύθμιση ρυθμού </a:t>
            </a:r>
            <a:r>
              <a:rPr lang="el-GR" altLang="el-GR" sz="2400" dirty="0" smtClean="0"/>
              <a:t>μετάγγισης.</a:t>
            </a:r>
            <a:endParaRPr lang="el-GR" altLang="el-GR" sz="2400" dirty="0"/>
          </a:p>
          <a:p>
            <a:pPr>
              <a:buFontTx/>
              <a:buChar char="•"/>
            </a:pPr>
            <a:r>
              <a:rPr lang="el-GR" altLang="el-GR" sz="2400" dirty="0"/>
              <a:t>Από περιφερική φλέβα μακριά από τον </a:t>
            </a:r>
            <a:r>
              <a:rPr lang="el-GR" altLang="el-GR" sz="2400" dirty="0" smtClean="0"/>
              <a:t>φκ.</a:t>
            </a:r>
            <a:endParaRPr lang="el-GR" altLang="el-GR" sz="2400" dirty="0"/>
          </a:p>
          <a:p>
            <a:pPr>
              <a:buFontTx/>
              <a:buChar char="•"/>
            </a:pPr>
            <a:r>
              <a:rPr lang="el-GR" altLang="el-GR" sz="2400" dirty="0"/>
              <a:t>Συσκευή ρύθμισης θερμοκρασίας </a:t>
            </a:r>
            <a:r>
              <a:rPr lang="el-GR" altLang="el-GR" sz="2400" dirty="0" smtClean="0"/>
              <a:t>παραγώγου.</a:t>
            </a:r>
            <a:endParaRPr lang="el-GR" altLang="el-GR" sz="2400" dirty="0"/>
          </a:p>
          <a:p>
            <a:pPr>
              <a:buFontTx/>
              <a:buChar char="•"/>
            </a:pPr>
            <a:r>
              <a:rPr lang="el-GR" altLang="el-GR" sz="2400" dirty="0"/>
              <a:t>Συμπληρωματική χορήγηση </a:t>
            </a:r>
            <a:r>
              <a:rPr lang="en-US" altLang="el-GR" sz="2400" dirty="0"/>
              <a:t>Ca</a:t>
            </a:r>
            <a:r>
              <a:rPr lang="en-US" altLang="el-GR" sz="2400" baseline="30000" dirty="0" smtClean="0"/>
              <a:t>++</a:t>
            </a:r>
            <a:r>
              <a:rPr lang="el-GR" altLang="el-GR" sz="2400" dirty="0"/>
              <a:t>.</a:t>
            </a:r>
          </a:p>
          <a:p>
            <a:pPr>
              <a:buFontTx/>
              <a:buChar char="•"/>
            </a:pPr>
            <a:endParaRPr lang="el-GR" altLang="el-GR" sz="24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2771800" y="6406629"/>
            <a:ext cx="5264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400" dirty="0">
                <a:latin typeface="Calibri" pitchFamily="34" charset="0"/>
              </a:rPr>
              <a:t>Sloan SR ,</a:t>
            </a:r>
            <a:r>
              <a:rPr lang="de-DE" sz="1400" dirty="0" err="1">
                <a:latin typeface="Calibri" pitchFamily="34" charset="0"/>
              </a:rPr>
              <a:t>Paediatr</a:t>
            </a:r>
            <a:r>
              <a:rPr lang="de-DE" sz="1400" dirty="0">
                <a:latin typeface="Calibri" pitchFamily="34" charset="0"/>
              </a:rPr>
              <a:t> </a:t>
            </a:r>
            <a:r>
              <a:rPr lang="de-DE" sz="1400" dirty="0" err="1">
                <a:latin typeface="Calibri" pitchFamily="34" charset="0"/>
              </a:rPr>
              <a:t>Anaesth</a:t>
            </a:r>
            <a:r>
              <a:rPr lang="de-DE" sz="1400" dirty="0">
                <a:latin typeface="Calibri" pitchFamily="34" charset="0"/>
              </a:rPr>
              <a:t>. 2011, </a:t>
            </a:r>
            <a:r>
              <a:rPr lang="en-US" sz="1400" dirty="0">
                <a:latin typeface="Calibri" pitchFamily="34" charset="0"/>
              </a:rPr>
              <a:t>AABB Technical Manual 15</a:t>
            </a:r>
            <a:r>
              <a:rPr lang="en-US" sz="1400" baseline="30000" dirty="0">
                <a:latin typeface="Calibri" pitchFamily="34" charset="0"/>
              </a:rPr>
              <a:t>th</a:t>
            </a:r>
            <a:r>
              <a:rPr lang="en-US" sz="1400" dirty="0">
                <a:latin typeface="Calibri" pitchFamily="34" charset="0"/>
              </a:rPr>
              <a:t> Edition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Νεογνά –μέγεθος-&gt; </a:t>
            </a:r>
            <a:br>
              <a:rPr lang="el-GR" dirty="0"/>
            </a:br>
            <a:r>
              <a:rPr lang="el-GR" dirty="0"/>
              <a:t>Μεταβολικές διαταραχές σχετιζόμενες με μετάγγιση </a:t>
            </a:r>
          </a:p>
        </p:txBody>
      </p:sp>
    </p:spTree>
    <p:extLst>
      <p:ext uri="{BB962C8B-B14F-4D97-AF65-F5344CB8AC3E}">
        <p14:creationId xmlns:p14="http://schemas.microsoft.com/office/powerpoint/2010/main" val="8139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Επιλογή ασκού προς </a:t>
            </a:r>
            <a:br>
              <a:rPr lang="el-GR" dirty="0"/>
            </a:br>
            <a:r>
              <a:rPr lang="el-GR" dirty="0" smtClean="0"/>
              <a:t>διασταύρωση </a:t>
            </a:r>
            <a:r>
              <a:rPr lang="el-GR" dirty="0"/>
              <a:t>- </a:t>
            </a:r>
            <a:r>
              <a:rPr lang="el-GR" dirty="0" smtClean="0"/>
              <a:t>μετάγγιση</a:t>
            </a:r>
            <a:endParaRPr lang="el-GR" dirty="0"/>
          </a:p>
        </p:txBody>
      </p:sp>
      <p:sp>
        <p:nvSpPr>
          <p:cNvPr id="79875" name="Oval 10"/>
          <p:cNvSpPr>
            <a:spLocks noChangeArrowheads="1"/>
          </p:cNvSpPr>
          <p:nvPr/>
        </p:nvSpPr>
        <p:spPr bwMode="auto">
          <a:xfrm>
            <a:off x="1763713" y="2238375"/>
            <a:ext cx="863600" cy="6143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79876" name="Oval 10"/>
          <p:cNvSpPr>
            <a:spLocks noChangeArrowheads="1"/>
          </p:cNvSpPr>
          <p:nvPr/>
        </p:nvSpPr>
        <p:spPr bwMode="auto">
          <a:xfrm>
            <a:off x="755650" y="3281363"/>
            <a:ext cx="863600" cy="6143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79877" name="Oval 10"/>
          <p:cNvSpPr>
            <a:spLocks noChangeArrowheads="1"/>
          </p:cNvSpPr>
          <p:nvPr/>
        </p:nvSpPr>
        <p:spPr bwMode="auto">
          <a:xfrm>
            <a:off x="2660650" y="3281363"/>
            <a:ext cx="863600" cy="6143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79878" name="Oval 10"/>
          <p:cNvSpPr>
            <a:spLocks noChangeArrowheads="1"/>
          </p:cNvSpPr>
          <p:nvPr/>
        </p:nvSpPr>
        <p:spPr bwMode="auto">
          <a:xfrm>
            <a:off x="1692275" y="4437063"/>
            <a:ext cx="863600" cy="6143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79879" name="PubOvalCallout"/>
          <p:cNvSpPr>
            <a:spLocks noEditPoints="1" noChangeArrowheads="1"/>
          </p:cNvSpPr>
          <p:nvPr/>
        </p:nvSpPr>
        <p:spPr bwMode="auto">
          <a:xfrm rot="10078025">
            <a:off x="6891338" y="1965325"/>
            <a:ext cx="688975" cy="900113"/>
          </a:xfrm>
          <a:custGeom>
            <a:avLst/>
            <a:gdLst>
              <a:gd name="T0" fmla="*/ 350488313 w 21600"/>
              <a:gd name="T1" fmla="*/ 0 h 21600"/>
              <a:gd name="T2" fmla="*/ 0 w 21600"/>
              <a:gd name="T3" fmla="*/ 586520507 h 21600"/>
              <a:gd name="T4" fmla="*/ 176444711 w 21600"/>
              <a:gd name="T5" fmla="*/ 1563088605 h 21600"/>
              <a:gd name="T6" fmla="*/ 350488313 w 21600"/>
              <a:gd name="T7" fmla="*/ 1173039305 h 21600"/>
              <a:gd name="T8" fmla="*/ 700975573 w 21600"/>
              <a:gd name="T9" fmla="*/ 586520507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437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5437" y="2160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79880" name="PubOvalCallout"/>
          <p:cNvSpPr>
            <a:spLocks noEditPoints="1" noChangeArrowheads="1"/>
          </p:cNvSpPr>
          <p:nvPr/>
        </p:nvSpPr>
        <p:spPr bwMode="auto">
          <a:xfrm rot="10078025">
            <a:off x="6027738" y="3189288"/>
            <a:ext cx="688975" cy="900112"/>
          </a:xfrm>
          <a:custGeom>
            <a:avLst/>
            <a:gdLst>
              <a:gd name="T0" fmla="*/ 350488313 w 21600"/>
              <a:gd name="T1" fmla="*/ 0 h 21600"/>
              <a:gd name="T2" fmla="*/ 0 w 21600"/>
              <a:gd name="T3" fmla="*/ 586517480 h 21600"/>
              <a:gd name="T4" fmla="*/ 176444711 w 21600"/>
              <a:gd name="T5" fmla="*/ 1563083410 h 21600"/>
              <a:gd name="T6" fmla="*/ 350488313 w 21600"/>
              <a:gd name="T7" fmla="*/ 1173036710 h 21600"/>
              <a:gd name="T8" fmla="*/ 700975573 w 21600"/>
              <a:gd name="T9" fmla="*/ 586517480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437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5437" y="2160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79881" name="PubOvalCallout"/>
          <p:cNvSpPr>
            <a:spLocks noEditPoints="1" noChangeArrowheads="1"/>
          </p:cNvSpPr>
          <p:nvPr/>
        </p:nvSpPr>
        <p:spPr bwMode="auto">
          <a:xfrm rot="10078025">
            <a:off x="7756525" y="3149600"/>
            <a:ext cx="688975" cy="900113"/>
          </a:xfrm>
          <a:custGeom>
            <a:avLst/>
            <a:gdLst>
              <a:gd name="T0" fmla="*/ 350488313 w 21600"/>
              <a:gd name="T1" fmla="*/ 0 h 21600"/>
              <a:gd name="T2" fmla="*/ 0 w 21600"/>
              <a:gd name="T3" fmla="*/ 586520507 h 21600"/>
              <a:gd name="T4" fmla="*/ 176444711 w 21600"/>
              <a:gd name="T5" fmla="*/ 1563088605 h 21600"/>
              <a:gd name="T6" fmla="*/ 350488313 w 21600"/>
              <a:gd name="T7" fmla="*/ 1173039305 h 21600"/>
              <a:gd name="T8" fmla="*/ 700975573 w 21600"/>
              <a:gd name="T9" fmla="*/ 586520507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437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5437" y="2160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79882" name="PubOvalCallout"/>
          <p:cNvSpPr>
            <a:spLocks noEditPoints="1" noChangeArrowheads="1"/>
          </p:cNvSpPr>
          <p:nvPr/>
        </p:nvSpPr>
        <p:spPr bwMode="auto">
          <a:xfrm rot="10078025">
            <a:off x="6964363" y="4268788"/>
            <a:ext cx="688975" cy="896937"/>
          </a:xfrm>
          <a:custGeom>
            <a:avLst/>
            <a:gdLst>
              <a:gd name="T0" fmla="*/ 350488313 w 21600"/>
              <a:gd name="T1" fmla="*/ 0 h 21600"/>
              <a:gd name="T2" fmla="*/ 0 w 21600"/>
              <a:gd name="T3" fmla="*/ 580333437 h 21600"/>
              <a:gd name="T4" fmla="*/ 176444711 w 21600"/>
              <a:gd name="T5" fmla="*/ 1546601093 h 21600"/>
              <a:gd name="T6" fmla="*/ 350488313 w 21600"/>
              <a:gd name="T7" fmla="*/ 1160666833 h 21600"/>
              <a:gd name="T8" fmla="*/ 700975573 w 21600"/>
              <a:gd name="T9" fmla="*/ 580333437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437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lnTo>
                  <a:pt x="5437" y="2160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79884" name="AutoShape 16"/>
          <p:cNvSpPr>
            <a:spLocks noChangeArrowheads="1"/>
          </p:cNvSpPr>
          <p:nvPr/>
        </p:nvSpPr>
        <p:spPr bwMode="auto">
          <a:xfrm rot="2912597">
            <a:off x="2402682" y="3001169"/>
            <a:ext cx="647700" cy="109537"/>
          </a:xfrm>
          <a:prstGeom prst="rightArrow">
            <a:avLst>
              <a:gd name="adj1" fmla="val 50000"/>
              <a:gd name="adj2" fmla="val 147827"/>
            </a:avLst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>
              <a:latin typeface="Arial" charset="0"/>
            </a:endParaRPr>
          </a:p>
        </p:txBody>
      </p:sp>
      <p:sp>
        <p:nvSpPr>
          <p:cNvPr id="79885" name="AutoShape 17"/>
          <p:cNvSpPr>
            <a:spLocks noChangeArrowheads="1"/>
          </p:cNvSpPr>
          <p:nvPr/>
        </p:nvSpPr>
        <p:spPr bwMode="auto">
          <a:xfrm rot="7961236">
            <a:off x="2246313" y="4086225"/>
            <a:ext cx="647700" cy="130175"/>
          </a:xfrm>
          <a:prstGeom prst="rightArrow">
            <a:avLst>
              <a:gd name="adj1" fmla="val 50000"/>
              <a:gd name="adj2" fmla="val 124390"/>
            </a:avLst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>
              <a:latin typeface="Arial" charset="0"/>
            </a:endParaRPr>
          </a:p>
        </p:txBody>
      </p:sp>
      <p:sp>
        <p:nvSpPr>
          <p:cNvPr id="79886" name="AutoShape 18"/>
          <p:cNvSpPr>
            <a:spLocks noChangeArrowheads="1"/>
          </p:cNvSpPr>
          <p:nvPr/>
        </p:nvSpPr>
        <p:spPr bwMode="auto">
          <a:xfrm rot="2912597">
            <a:off x="6430169" y="4342606"/>
            <a:ext cx="647700" cy="115888"/>
          </a:xfrm>
          <a:prstGeom prst="rightArrow">
            <a:avLst>
              <a:gd name="adj1" fmla="val 50000"/>
              <a:gd name="adj2" fmla="val 139725"/>
            </a:avLst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>
              <a:latin typeface="Arial" charset="0"/>
            </a:endParaRPr>
          </a:p>
        </p:txBody>
      </p:sp>
      <p:sp>
        <p:nvSpPr>
          <p:cNvPr id="79887" name="AutoShape 19"/>
          <p:cNvSpPr>
            <a:spLocks noChangeArrowheads="1"/>
          </p:cNvSpPr>
          <p:nvPr/>
        </p:nvSpPr>
        <p:spPr bwMode="auto">
          <a:xfrm rot="2912597">
            <a:off x="1224757" y="4136231"/>
            <a:ext cx="647700" cy="131763"/>
          </a:xfrm>
          <a:prstGeom prst="rightArrow">
            <a:avLst>
              <a:gd name="adj1" fmla="val 50000"/>
              <a:gd name="adj2" fmla="val 122891"/>
            </a:avLst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>
              <a:latin typeface="Arial" charset="0"/>
            </a:endParaRPr>
          </a:p>
        </p:txBody>
      </p:sp>
      <p:sp>
        <p:nvSpPr>
          <p:cNvPr id="79888" name="AutoShape 20"/>
          <p:cNvSpPr>
            <a:spLocks noChangeArrowheads="1"/>
          </p:cNvSpPr>
          <p:nvPr/>
        </p:nvSpPr>
        <p:spPr bwMode="auto">
          <a:xfrm rot="2912597">
            <a:off x="7542213" y="3051175"/>
            <a:ext cx="647700" cy="10795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>
              <a:latin typeface="Arial" charset="0"/>
            </a:endParaRPr>
          </a:p>
        </p:txBody>
      </p:sp>
      <p:sp>
        <p:nvSpPr>
          <p:cNvPr id="79889" name="AutoShape 21"/>
          <p:cNvSpPr>
            <a:spLocks noChangeArrowheads="1"/>
          </p:cNvSpPr>
          <p:nvPr/>
        </p:nvSpPr>
        <p:spPr bwMode="auto">
          <a:xfrm rot="7961236">
            <a:off x="1219994" y="2948782"/>
            <a:ext cx="647700" cy="119062"/>
          </a:xfrm>
          <a:prstGeom prst="rightArrow">
            <a:avLst>
              <a:gd name="adj1" fmla="val 50000"/>
              <a:gd name="adj2" fmla="val 136001"/>
            </a:avLst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>
              <a:latin typeface="Arial" charset="0"/>
            </a:endParaRPr>
          </a:p>
        </p:txBody>
      </p:sp>
      <p:sp>
        <p:nvSpPr>
          <p:cNvPr id="79890" name="AutoShape 22"/>
          <p:cNvSpPr>
            <a:spLocks noChangeArrowheads="1"/>
          </p:cNvSpPr>
          <p:nvPr/>
        </p:nvSpPr>
        <p:spPr bwMode="auto">
          <a:xfrm rot="7961236">
            <a:off x="7655719" y="4390231"/>
            <a:ext cx="647700" cy="115888"/>
          </a:xfrm>
          <a:prstGeom prst="rightArrow">
            <a:avLst>
              <a:gd name="adj1" fmla="val 50000"/>
              <a:gd name="adj2" fmla="val 139725"/>
            </a:avLst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>
              <a:latin typeface="Arial" charset="0"/>
            </a:endParaRPr>
          </a:p>
        </p:txBody>
      </p:sp>
      <p:sp>
        <p:nvSpPr>
          <p:cNvPr id="79891" name="AutoShape 23"/>
          <p:cNvSpPr>
            <a:spLocks noChangeArrowheads="1"/>
          </p:cNvSpPr>
          <p:nvPr/>
        </p:nvSpPr>
        <p:spPr bwMode="auto">
          <a:xfrm rot="7961236">
            <a:off x="6436519" y="3020219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>
              <a:latin typeface="Arial" charset="0"/>
            </a:endParaRPr>
          </a:p>
        </p:txBody>
      </p:sp>
      <p:sp>
        <p:nvSpPr>
          <p:cNvPr id="79892" name="AutoShape 26"/>
          <p:cNvSpPr>
            <a:spLocks noChangeArrowheads="1"/>
          </p:cNvSpPr>
          <p:nvPr/>
        </p:nvSpPr>
        <p:spPr bwMode="auto">
          <a:xfrm rot="5675286">
            <a:off x="2414588" y="4579937"/>
            <a:ext cx="363538" cy="6397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248" y="10091"/>
                </a:moveTo>
                <a:cubicBezTo>
                  <a:pt x="18879" y="5699"/>
                  <a:pt x="15207" y="2322"/>
                  <a:pt x="10800" y="2322"/>
                </a:cubicBezTo>
                <a:cubicBezTo>
                  <a:pt x="6117" y="2322"/>
                  <a:pt x="2322" y="6117"/>
                  <a:pt x="23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14" y="0"/>
                  <a:pt x="21092" y="4301"/>
                  <a:pt x="21562" y="9896"/>
                </a:cubicBezTo>
                <a:lnTo>
                  <a:pt x="24252" y="9671"/>
                </a:lnTo>
                <a:lnTo>
                  <a:pt x="20728" y="13841"/>
                </a:lnTo>
                <a:lnTo>
                  <a:pt x="16557" y="10316"/>
                </a:lnTo>
                <a:lnTo>
                  <a:pt x="19248" y="1009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893" name="AutoShape 27"/>
          <p:cNvSpPr>
            <a:spLocks noChangeArrowheads="1"/>
          </p:cNvSpPr>
          <p:nvPr/>
        </p:nvSpPr>
        <p:spPr bwMode="auto">
          <a:xfrm rot="5400000">
            <a:off x="1439069" y="3536156"/>
            <a:ext cx="1368425" cy="144463"/>
          </a:xfrm>
          <a:prstGeom prst="rightArrow">
            <a:avLst>
              <a:gd name="adj1" fmla="val 50000"/>
              <a:gd name="adj2" fmla="val 236812"/>
            </a:avLst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>
              <a:latin typeface="Arial" charset="0"/>
            </a:endParaRPr>
          </a:p>
        </p:txBody>
      </p:sp>
      <p:sp>
        <p:nvSpPr>
          <p:cNvPr id="79894" name="AutoShape 29"/>
          <p:cNvSpPr>
            <a:spLocks noChangeArrowheads="1"/>
          </p:cNvSpPr>
          <p:nvPr/>
        </p:nvSpPr>
        <p:spPr bwMode="auto">
          <a:xfrm rot="5400000">
            <a:off x="6623844" y="3607594"/>
            <a:ext cx="1368425" cy="144463"/>
          </a:xfrm>
          <a:prstGeom prst="rightArrow">
            <a:avLst>
              <a:gd name="adj1" fmla="val 50000"/>
              <a:gd name="adj2" fmla="val 236812"/>
            </a:avLst>
          </a:pr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>
              <a:latin typeface="Arial" charset="0"/>
            </a:endParaRPr>
          </a:p>
        </p:txBody>
      </p:sp>
      <p:sp>
        <p:nvSpPr>
          <p:cNvPr id="79895" name="AutoShape 42"/>
          <p:cNvSpPr>
            <a:spLocks noChangeArrowheads="1"/>
          </p:cNvSpPr>
          <p:nvPr/>
        </p:nvSpPr>
        <p:spPr bwMode="auto">
          <a:xfrm rot="5675286">
            <a:off x="7589838" y="4730750"/>
            <a:ext cx="363537" cy="6397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248" y="10091"/>
                </a:moveTo>
                <a:cubicBezTo>
                  <a:pt x="18879" y="5699"/>
                  <a:pt x="15207" y="2322"/>
                  <a:pt x="10800" y="2322"/>
                </a:cubicBezTo>
                <a:cubicBezTo>
                  <a:pt x="6117" y="2322"/>
                  <a:pt x="2322" y="6117"/>
                  <a:pt x="23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14" y="0"/>
                  <a:pt x="21092" y="4301"/>
                  <a:pt x="21562" y="9896"/>
                </a:cubicBezTo>
                <a:lnTo>
                  <a:pt x="24252" y="9671"/>
                </a:lnTo>
                <a:lnTo>
                  <a:pt x="20728" y="13841"/>
                </a:lnTo>
                <a:lnTo>
                  <a:pt x="16557" y="10316"/>
                </a:lnTo>
                <a:lnTo>
                  <a:pt x="19248" y="1009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896" name="AutoShape 44"/>
          <p:cNvSpPr>
            <a:spLocks noChangeArrowheads="1"/>
          </p:cNvSpPr>
          <p:nvPr/>
        </p:nvSpPr>
        <p:spPr bwMode="auto">
          <a:xfrm rot="-4994674">
            <a:off x="539750" y="3074988"/>
            <a:ext cx="363538" cy="6397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248" y="10091"/>
                </a:moveTo>
                <a:cubicBezTo>
                  <a:pt x="18879" y="5699"/>
                  <a:pt x="15207" y="2322"/>
                  <a:pt x="10800" y="2322"/>
                </a:cubicBezTo>
                <a:cubicBezTo>
                  <a:pt x="6117" y="2322"/>
                  <a:pt x="2322" y="6117"/>
                  <a:pt x="23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14" y="0"/>
                  <a:pt x="21092" y="4301"/>
                  <a:pt x="21562" y="9896"/>
                </a:cubicBezTo>
                <a:lnTo>
                  <a:pt x="24252" y="9671"/>
                </a:lnTo>
                <a:lnTo>
                  <a:pt x="20728" y="13841"/>
                </a:lnTo>
                <a:lnTo>
                  <a:pt x="16557" y="10316"/>
                </a:lnTo>
                <a:lnTo>
                  <a:pt x="19248" y="1009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897" name="AutoShape 45"/>
          <p:cNvSpPr>
            <a:spLocks noChangeArrowheads="1"/>
          </p:cNvSpPr>
          <p:nvPr/>
        </p:nvSpPr>
        <p:spPr bwMode="auto">
          <a:xfrm rot="719890">
            <a:off x="2268538" y="1916113"/>
            <a:ext cx="363537" cy="6397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248" y="10091"/>
                </a:moveTo>
                <a:cubicBezTo>
                  <a:pt x="18879" y="5699"/>
                  <a:pt x="15207" y="2322"/>
                  <a:pt x="10800" y="2322"/>
                </a:cubicBezTo>
                <a:cubicBezTo>
                  <a:pt x="6117" y="2322"/>
                  <a:pt x="2322" y="6117"/>
                  <a:pt x="23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14" y="0"/>
                  <a:pt x="21092" y="4301"/>
                  <a:pt x="21562" y="9896"/>
                </a:cubicBezTo>
                <a:lnTo>
                  <a:pt x="24252" y="9671"/>
                </a:lnTo>
                <a:lnTo>
                  <a:pt x="20728" y="13841"/>
                </a:lnTo>
                <a:lnTo>
                  <a:pt x="16557" y="10316"/>
                </a:lnTo>
                <a:lnTo>
                  <a:pt x="19248" y="1009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898" name="AutoShape 46"/>
          <p:cNvSpPr>
            <a:spLocks noChangeArrowheads="1"/>
          </p:cNvSpPr>
          <p:nvPr/>
        </p:nvSpPr>
        <p:spPr bwMode="auto">
          <a:xfrm rot="5675286">
            <a:off x="3341688" y="3432175"/>
            <a:ext cx="363537" cy="6397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248" y="10091"/>
                </a:moveTo>
                <a:cubicBezTo>
                  <a:pt x="18879" y="5699"/>
                  <a:pt x="15207" y="2322"/>
                  <a:pt x="10800" y="2322"/>
                </a:cubicBezTo>
                <a:cubicBezTo>
                  <a:pt x="6117" y="2322"/>
                  <a:pt x="2322" y="6117"/>
                  <a:pt x="23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14" y="0"/>
                  <a:pt x="21092" y="4301"/>
                  <a:pt x="21562" y="9896"/>
                </a:cubicBezTo>
                <a:lnTo>
                  <a:pt x="24252" y="9671"/>
                </a:lnTo>
                <a:lnTo>
                  <a:pt x="20728" y="13841"/>
                </a:lnTo>
                <a:lnTo>
                  <a:pt x="16557" y="10316"/>
                </a:lnTo>
                <a:lnTo>
                  <a:pt x="19248" y="1009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899" name="AutoShape 47"/>
          <p:cNvSpPr>
            <a:spLocks noChangeArrowheads="1"/>
          </p:cNvSpPr>
          <p:nvPr/>
        </p:nvSpPr>
        <p:spPr bwMode="auto">
          <a:xfrm rot="-4994674">
            <a:off x="5870575" y="3219451"/>
            <a:ext cx="363537" cy="6397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248" y="10091"/>
                </a:moveTo>
                <a:cubicBezTo>
                  <a:pt x="18879" y="5699"/>
                  <a:pt x="15207" y="2322"/>
                  <a:pt x="10800" y="2322"/>
                </a:cubicBezTo>
                <a:cubicBezTo>
                  <a:pt x="6117" y="2322"/>
                  <a:pt x="2322" y="6117"/>
                  <a:pt x="23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14" y="0"/>
                  <a:pt x="21092" y="4301"/>
                  <a:pt x="21562" y="9896"/>
                </a:cubicBezTo>
                <a:lnTo>
                  <a:pt x="24252" y="9671"/>
                </a:lnTo>
                <a:lnTo>
                  <a:pt x="20728" y="13841"/>
                </a:lnTo>
                <a:lnTo>
                  <a:pt x="16557" y="10316"/>
                </a:lnTo>
                <a:lnTo>
                  <a:pt x="19248" y="1009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900" name="AutoShape 48"/>
          <p:cNvSpPr>
            <a:spLocks noChangeArrowheads="1"/>
          </p:cNvSpPr>
          <p:nvPr/>
        </p:nvSpPr>
        <p:spPr bwMode="auto">
          <a:xfrm rot="1537193">
            <a:off x="7451725" y="1989138"/>
            <a:ext cx="363538" cy="6397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248" y="10091"/>
                </a:moveTo>
                <a:cubicBezTo>
                  <a:pt x="18879" y="5699"/>
                  <a:pt x="15207" y="2322"/>
                  <a:pt x="10800" y="2322"/>
                </a:cubicBezTo>
                <a:cubicBezTo>
                  <a:pt x="6117" y="2322"/>
                  <a:pt x="2322" y="6117"/>
                  <a:pt x="23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14" y="0"/>
                  <a:pt x="21092" y="4301"/>
                  <a:pt x="21562" y="9896"/>
                </a:cubicBezTo>
                <a:lnTo>
                  <a:pt x="24252" y="9671"/>
                </a:lnTo>
                <a:lnTo>
                  <a:pt x="20728" y="13841"/>
                </a:lnTo>
                <a:lnTo>
                  <a:pt x="16557" y="10316"/>
                </a:lnTo>
                <a:lnTo>
                  <a:pt x="19248" y="1009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901" name="AutoShape 49"/>
          <p:cNvSpPr>
            <a:spLocks noChangeArrowheads="1"/>
          </p:cNvSpPr>
          <p:nvPr/>
        </p:nvSpPr>
        <p:spPr bwMode="auto">
          <a:xfrm rot="5675286">
            <a:off x="8382000" y="3506788"/>
            <a:ext cx="363538" cy="6397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248" y="10091"/>
                </a:moveTo>
                <a:cubicBezTo>
                  <a:pt x="18879" y="5699"/>
                  <a:pt x="15207" y="2322"/>
                  <a:pt x="10800" y="2322"/>
                </a:cubicBezTo>
                <a:cubicBezTo>
                  <a:pt x="6117" y="2322"/>
                  <a:pt x="2322" y="6117"/>
                  <a:pt x="23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14" y="0"/>
                  <a:pt x="21092" y="4301"/>
                  <a:pt x="21562" y="9896"/>
                </a:cubicBezTo>
                <a:lnTo>
                  <a:pt x="24252" y="9671"/>
                </a:lnTo>
                <a:lnTo>
                  <a:pt x="20728" y="13841"/>
                </a:lnTo>
                <a:lnTo>
                  <a:pt x="16557" y="10316"/>
                </a:lnTo>
                <a:lnTo>
                  <a:pt x="19248" y="10091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902" name="Text Box 50"/>
          <p:cNvSpPr txBox="1">
            <a:spLocks noChangeArrowheads="1"/>
          </p:cNvSpPr>
          <p:nvPr/>
        </p:nvSpPr>
        <p:spPr bwMode="auto">
          <a:xfrm>
            <a:off x="1979613" y="2251075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accent2"/>
                </a:solidFill>
                <a:latin typeface="Arial" charset="0"/>
              </a:rPr>
              <a:t>Ο</a:t>
            </a:r>
          </a:p>
        </p:txBody>
      </p:sp>
      <p:sp>
        <p:nvSpPr>
          <p:cNvPr id="79903" name="Text Box 52"/>
          <p:cNvSpPr txBox="1">
            <a:spLocks noChangeArrowheads="1"/>
          </p:cNvSpPr>
          <p:nvPr/>
        </p:nvSpPr>
        <p:spPr bwMode="auto">
          <a:xfrm>
            <a:off x="6218238" y="348615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accent2"/>
                </a:solidFill>
                <a:latin typeface="Arial" charset="0"/>
              </a:rPr>
              <a:t>Α</a:t>
            </a:r>
          </a:p>
        </p:txBody>
      </p:sp>
      <p:sp>
        <p:nvSpPr>
          <p:cNvPr id="79904" name="Text Box 53"/>
          <p:cNvSpPr txBox="1">
            <a:spLocks noChangeArrowheads="1"/>
          </p:cNvSpPr>
          <p:nvPr/>
        </p:nvSpPr>
        <p:spPr bwMode="auto">
          <a:xfrm>
            <a:off x="7092950" y="456565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accent2"/>
                </a:solidFill>
                <a:latin typeface="Arial" charset="0"/>
              </a:rPr>
              <a:t>Ο</a:t>
            </a:r>
          </a:p>
        </p:txBody>
      </p:sp>
      <p:sp>
        <p:nvSpPr>
          <p:cNvPr id="79905" name="Text Box 54"/>
          <p:cNvSpPr txBox="1">
            <a:spLocks noChangeArrowheads="1"/>
          </p:cNvSpPr>
          <p:nvPr/>
        </p:nvSpPr>
        <p:spPr bwMode="auto">
          <a:xfrm>
            <a:off x="962025" y="3341688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accent2"/>
                </a:solidFill>
                <a:latin typeface="Arial" charset="0"/>
              </a:rPr>
              <a:t>Α</a:t>
            </a:r>
          </a:p>
        </p:txBody>
      </p:sp>
      <p:sp>
        <p:nvSpPr>
          <p:cNvPr id="79906" name="Text Box 55"/>
          <p:cNvSpPr txBox="1">
            <a:spLocks noChangeArrowheads="1"/>
          </p:cNvSpPr>
          <p:nvPr/>
        </p:nvSpPr>
        <p:spPr bwMode="auto">
          <a:xfrm>
            <a:off x="1763713" y="4494213"/>
            <a:ext cx="698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accent2"/>
                </a:solidFill>
                <a:latin typeface="Arial" charset="0"/>
              </a:rPr>
              <a:t>ΑΒ</a:t>
            </a:r>
          </a:p>
        </p:txBody>
      </p:sp>
      <p:sp>
        <p:nvSpPr>
          <p:cNvPr id="79907" name="Text Box 56"/>
          <p:cNvSpPr txBox="1">
            <a:spLocks noChangeArrowheads="1"/>
          </p:cNvSpPr>
          <p:nvPr/>
        </p:nvSpPr>
        <p:spPr bwMode="auto">
          <a:xfrm>
            <a:off x="2835275" y="33575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accent2"/>
                </a:solidFill>
                <a:latin typeface="Arial" charset="0"/>
              </a:rPr>
              <a:t>Β</a:t>
            </a:r>
          </a:p>
        </p:txBody>
      </p:sp>
      <p:sp>
        <p:nvSpPr>
          <p:cNvPr id="79908" name="Text Box 57"/>
          <p:cNvSpPr txBox="1">
            <a:spLocks noChangeArrowheads="1"/>
          </p:cNvSpPr>
          <p:nvPr/>
        </p:nvSpPr>
        <p:spPr bwMode="auto">
          <a:xfrm>
            <a:off x="7885113" y="34290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accent2"/>
                </a:solidFill>
                <a:latin typeface="Arial" charset="0"/>
              </a:rPr>
              <a:t>Β</a:t>
            </a:r>
          </a:p>
        </p:txBody>
      </p:sp>
      <p:sp>
        <p:nvSpPr>
          <p:cNvPr id="79909" name="Text Box 58"/>
          <p:cNvSpPr txBox="1">
            <a:spLocks noChangeArrowheads="1"/>
          </p:cNvSpPr>
          <p:nvPr/>
        </p:nvSpPr>
        <p:spPr bwMode="auto">
          <a:xfrm>
            <a:off x="6897688" y="2276475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accent2"/>
                </a:solidFill>
                <a:latin typeface="Arial" charset="0"/>
              </a:rPr>
              <a:t>ΑΒ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4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200" smtClean="0">
                <a:solidFill>
                  <a:srgbClr val="161645"/>
                </a:solidFill>
              </a:rPr>
              <a:t>Νεογνό-ανωριμότητα ανοσοποιητικού -&gt; </a:t>
            </a:r>
            <a:r>
              <a:rPr lang="el-GR" altLang="el-GR" sz="3200" smtClean="0">
                <a:solidFill>
                  <a:srgbClr val="002060"/>
                </a:solidFill>
                <a:ea typeface="MS PGothic" pitchFamily="34" charset="-128"/>
              </a:rPr>
              <a:t>Επιλογή παραγώγου αίματος στα νεογνά</a:t>
            </a:r>
            <a:r>
              <a:rPr lang="en-US" altLang="el-GR" sz="320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endParaRPr lang="el-GR" altLang="el-GR" sz="3200" smtClean="0">
              <a:solidFill>
                <a:srgbClr val="002060"/>
              </a:solidFill>
              <a:ea typeface="MS PGothic" pitchFamily="34" charset="-128"/>
            </a:endParaRPr>
          </a:p>
        </p:txBody>
      </p:sp>
      <p:graphicFrame>
        <p:nvGraphicFramePr>
          <p:cNvPr id="70108" name="Group 4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690691"/>
              </p:ext>
            </p:extLst>
          </p:nvPr>
        </p:nvGraphicFramePr>
        <p:xfrm>
          <a:off x="457200" y="1196975"/>
          <a:ext cx="8229600" cy="5099053"/>
        </p:xfrm>
        <a:graphic>
          <a:graphicData uri="http://schemas.openxmlformats.org/drawingml/2006/table">
            <a:tbl>
              <a:tblPr firstRow="1"/>
              <a:tblGrid>
                <a:gridCol w="801529"/>
                <a:gridCol w="912971"/>
                <a:gridCol w="1817370"/>
                <a:gridCol w="1052989"/>
                <a:gridCol w="2547461"/>
                <a:gridCol w="1097280"/>
              </a:tblGrid>
              <a:tr h="282575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Επιλογή παραγώγου αίματος σε νεογνά &lt; 4 μηνών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14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Νεογνό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Μητέρα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Νεογνικά Αντισώματα Μητρικής προέλευσης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Σ Ε 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Αιμοπετάλια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Φρέσκο Κατεψυγμένο Πλάσμα 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Α, ΑΒ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Μ/Α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Α, ΑΒ 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Α, ΑΒ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Ο, Β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Κανένα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Ο, Β (έχει προταθεί η χρήση παραγώγων με χαμηλό τίτλο αντι-Α) 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524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Αντι-Α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Οποιαδήποτε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Μ/Α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Α, ΑΒ, Ο, Β 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Α, ΑΒ, Ο, Β 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Β, ΑΒ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Μ/Α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Β,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Β, ΑΒ 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Β, ΑΒ 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Ο, 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Κανένα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Β,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Ο, Α (έχει προταθεί η χρήση παραγώγων με χαμηλό τίτλο αντι-Β)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524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Αντι-Β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4163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Μ/Α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ΑΒ, Α, Β,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Α, Β,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Κανένα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ΑΒ, Α, Β,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Ο, Α, Β (έχει προταθεί η χρήση παραγώγων με χαμηλό τίτλο αντι-Α και αντι-Β) 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25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Β,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Αντι-Α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Β,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41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Αντι-Β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Α, 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41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Αντι-Α &amp; Αντι-Β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Ο 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2575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Μ/Α: Μη απαραίτητη εξέταση, ΣΕ: Συμπυκνωμένα Ερυθρά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2296" marR="8229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26" name="11 - Ορθογώνιο"/>
          <p:cNvSpPr>
            <a:spLocks noChangeArrowheads="1"/>
          </p:cNvSpPr>
          <p:nvPr/>
        </p:nvSpPr>
        <p:spPr bwMode="auto">
          <a:xfrm>
            <a:off x="5220072" y="6093296"/>
            <a:ext cx="37389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400" dirty="0">
                <a:latin typeface="Calibri" pitchFamily="34" charset="0"/>
              </a:rPr>
              <a:t>Sloan </a:t>
            </a:r>
            <a:r>
              <a:rPr lang="de-DE" sz="1400" dirty="0" err="1">
                <a:latin typeface="Calibri" pitchFamily="34" charset="0"/>
              </a:rPr>
              <a:t>SR.Paediatr</a:t>
            </a:r>
            <a:r>
              <a:rPr lang="de-DE" sz="1400" dirty="0">
                <a:latin typeface="Calibri" pitchFamily="34" charset="0"/>
              </a:rPr>
              <a:t> </a:t>
            </a:r>
            <a:r>
              <a:rPr lang="de-DE" sz="1400" dirty="0" err="1">
                <a:latin typeface="Calibri" pitchFamily="34" charset="0"/>
              </a:rPr>
              <a:t>Anaesth</a:t>
            </a:r>
            <a:r>
              <a:rPr lang="de-DE" sz="1400" dirty="0">
                <a:latin typeface="Calibri" pitchFamily="34" charset="0"/>
              </a:rPr>
              <a:t>. 2011 Jan;21(1):25-30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Με την μετάγγιση επιδιώκουμε να αποφύγουμε την </a:t>
            </a:r>
            <a:r>
              <a:rPr lang="el-GR" altLang="el-GR" sz="2400" dirty="0" err="1" smtClean="0"/>
              <a:t>ιστική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υποξία</a:t>
            </a:r>
            <a:r>
              <a:rPr lang="el-GR" altLang="el-GR" sz="2400" dirty="0" smtClean="0"/>
              <a:t> που καθορίζεται από την ισορροπία μεταξύ κατανάλωσης και παροχής οξυγόνου.</a:t>
            </a:r>
          </a:p>
          <a:p>
            <a:pPr eaLnBrk="1" hangingPunct="1"/>
            <a:r>
              <a:rPr lang="el-GR" altLang="el-GR" sz="2400" dirty="0" smtClean="0"/>
              <a:t>Όταν μειώνεται η </a:t>
            </a:r>
            <a:r>
              <a:rPr lang="el-GR" altLang="el-GR" sz="2400" dirty="0" err="1" smtClean="0"/>
              <a:t>Hb</a:t>
            </a:r>
            <a:r>
              <a:rPr lang="el-GR" altLang="el-GR" sz="2400" dirty="0" smtClean="0"/>
              <a:t>, τότε η αύξηση  της καρδιακής παροχής, η μείωση της </a:t>
            </a:r>
            <a:r>
              <a:rPr lang="el-GR" altLang="el-GR" sz="2400" dirty="0" err="1" smtClean="0"/>
              <a:t>γλοιότητας</a:t>
            </a:r>
            <a:r>
              <a:rPr lang="el-GR" altLang="el-GR" sz="2400" dirty="0" smtClean="0"/>
              <a:t> του αίματος και η περιφερική αγγειοδιαστολή, δρουν ώστε να διατηρηθεί επαρκής παροχή οξυγόνου στους ιστούς.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Μετάγγιση Ερυθρών </a:t>
            </a:r>
            <a:r>
              <a:rPr lang="el-GR" altLang="el-GR" sz="3000" b="0" dirty="0" smtClean="0"/>
              <a:t>1/4</a:t>
            </a:r>
            <a:r>
              <a:rPr lang="el-GR" alt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8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817576"/>
            <a:ext cx="4267200" cy="124164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dirty="0" smtClean="0">
                <a:ea typeface="MS PGothic" pitchFamily="34" charset="-128"/>
              </a:rPr>
              <a:t>Πλήρης διαδικασία διασταύρωσης </a:t>
            </a:r>
          </a:p>
          <a:p>
            <a:pPr eaLnBrk="1" hangingPunct="1">
              <a:buFontTx/>
              <a:buNone/>
            </a:pPr>
            <a:r>
              <a:rPr lang="el-GR" altLang="el-GR" dirty="0" smtClean="0">
                <a:ea typeface="MS PGothic" pitchFamily="34" charset="-128"/>
              </a:rPr>
              <a:t>Δείγμα μητέρας/νεογνού/</a:t>
            </a:r>
            <a:r>
              <a:rPr lang="el-GR" altLang="el-GR" dirty="0" err="1" smtClean="0">
                <a:ea typeface="MS PGothic" pitchFamily="34" charset="-128"/>
              </a:rPr>
              <a:t>έκλουμα</a:t>
            </a:r>
            <a:r>
              <a:rPr lang="el-GR" altLang="el-GR" dirty="0" smtClean="0">
                <a:ea typeface="MS PGothic" pitchFamily="34" charset="-128"/>
              </a:rPr>
              <a:t> </a:t>
            </a:r>
          </a:p>
        </p:txBody>
      </p:sp>
      <p:sp>
        <p:nvSpPr>
          <p:cNvPr id="15363" name="4 - Θέση κειμένου"/>
          <p:cNvSpPr>
            <a:spLocks noGrp="1"/>
          </p:cNvSpPr>
          <p:nvPr>
            <p:ph type="body" idx="4294967295"/>
          </p:nvPr>
        </p:nvSpPr>
        <p:spPr>
          <a:xfrm>
            <a:off x="179512" y="4038600"/>
            <a:ext cx="4040188" cy="1219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l-GR" altLang="el-GR" sz="2000" dirty="0" smtClean="0">
                <a:ea typeface="MS PGothic" pitchFamily="34" charset="-128"/>
              </a:rPr>
              <a:t>Πιθανότητα λάθους στον προσδιορισμό ΑΒΟ του νεογνού </a:t>
            </a:r>
          </a:p>
        </p:txBody>
      </p:sp>
      <p:sp>
        <p:nvSpPr>
          <p:cNvPr id="15365" name="5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5148064" y="3657600"/>
            <a:ext cx="3886200" cy="2286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l-GR" altLang="el-GR" sz="2400" dirty="0" smtClean="0">
                <a:ea typeface="MS PGothic" pitchFamily="34" charset="-128"/>
              </a:rPr>
              <a:t>Ασθενής έκφραση των  ΑΒΟ αντιγόνων στα ερυθρά του νεογνού.</a:t>
            </a:r>
          </a:p>
          <a:p>
            <a:pPr>
              <a:lnSpc>
                <a:spcPct val="90000"/>
              </a:lnSpc>
            </a:pPr>
            <a:r>
              <a:rPr lang="el-GR" altLang="el-GR" sz="2400" dirty="0" err="1" smtClean="0">
                <a:ea typeface="MS PGothic" pitchFamily="34" charset="-128"/>
              </a:rPr>
              <a:t>αντι</a:t>
            </a:r>
            <a:r>
              <a:rPr lang="el-GR" altLang="el-GR" sz="2400" dirty="0" smtClean="0">
                <a:ea typeface="MS PGothic" pitchFamily="34" charset="-128"/>
              </a:rPr>
              <a:t>-Α ή </a:t>
            </a:r>
            <a:r>
              <a:rPr lang="el-GR" altLang="el-GR" sz="2400" dirty="0" err="1" smtClean="0">
                <a:ea typeface="MS PGothic" pitchFamily="34" charset="-128"/>
              </a:rPr>
              <a:t>αντι</a:t>
            </a:r>
            <a:r>
              <a:rPr lang="el-GR" altLang="el-GR" sz="2400" dirty="0" smtClean="0">
                <a:ea typeface="MS PGothic" pitchFamily="34" charset="-128"/>
              </a:rPr>
              <a:t>-Β φυσικών αντισωμάτων μητρικής προέλευσης.</a:t>
            </a:r>
          </a:p>
        </p:txBody>
      </p:sp>
      <p:sp>
        <p:nvSpPr>
          <p:cNvPr id="16390" name="6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5580112" y="1916832"/>
            <a:ext cx="3508375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200" dirty="0" smtClean="0">
                <a:ea typeface="MS PGothic" pitchFamily="34" charset="-128"/>
              </a:rPr>
              <a:t>θετικής </a:t>
            </a:r>
            <a:r>
              <a:rPr lang="en-US" altLang="el-GR" sz="2200" dirty="0" smtClean="0">
                <a:ea typeface="MS PGothic" pitchFamily="34" charset="-128"/>
              </a:rPr>
              <a:t>DAT</a:t>
            </a:r>
            <a:r>
              <a:rPr lang="el-GR" altLang="el-GR" sz="2200" dirty="0" smtClean="0">
                <a:ea typeface="MS PGothic" pitchFamily="34" charset="-128"/>
              </a:rPr>
              <a:t> νεογνού ή</a:t>
            </a:r>
            <a:r>
              <a:rPr lang="en-US" altLang="el-GR" sz="2200" dirty="0" smtClean="0">
                <a:ea typeface="MS PGothic" pitchFamily="34" charset="-128"/>
              </a:rPr>
              <a:t> </a:t>
            </a:r>
            <a:r>
              <a:rPr lang="el-GR" altLang="el-GR" sz="2200" dirty="0" smtClean="0">
                <a:ea typeface="MS PGothic" pitchFamily="34" charset="-128"/>
              </a:rPr>
              <a:t>θετικής </a:t>
            </a:r>
            <a:r>
              <a:rPr lang="en-US" altLang="el-GR" sz="2200" dirty="0" smtClean="0">
                <a:ea typeface="MS PGothic" pitchFamily="34" charset="-128"/>
              </a:rPr>
              <a:t>IAT </a:t>
            </a:r>
            <a:r>
              <a:rPr lang="el-GR" altLang="el-GR" sz="2200" dirty="0" smtClean="0">
                <a:ea typeface="MS PGothic" pitchFamily="34" charset="-128"/>
              </a:rPr>
              <a:t>μητέρας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555776" y="6553200"/>
            <a:ext cx="55626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400" dirty="0">
                <a:latin typeface="Calibri" pitchFamily="34" charset="0"/>
              </a:rPr>
              <a:t>British Journal of </a:t>
            </a:r>
            <a:r>
              <a:rPr lang="en-US" sz="1400" dirty="0" err="1">
                <a:latin typeface="Calibri" pitchFamily="34" charset="0"/>
              </a:rPr>
              <a:t>Haematology</a:t>
            </a:r>
            <a:r>
              <a:rPr lang="en-US" sz="1400" dirty="0">
                <a:latin typeface="Calibri" pitchFamily="34" charset="0"/>
              </a:rPr>
              <a:t>, 2004</a:t>
            </a:r>
            <a:r>
              <a:rPr lang="el-GR" sz="1400" dirty="0">
                <a:latin typeface="Calibri" pitchFamily="34" charset="0"/>
              </a:rPr>
              <a:t>,</a:t>
            </a:r>
            <a:r>
              <a:rPr lang="en-US" sz="1400" dirty="0">
                <a:latin typeface="Calibri" pitchFamily="34" charset="0"/>
              </a:rPr>
              <a:t>124, 433–453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56382" y="6245423"/>
            <a:ext cx="2438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l-GR" sz="1400" dirty="0" err="1">
                <a:latin typeface="Calibri" pitchFamily="34" charset="0"/>
              </a:rPr>
              <a:t>Blood</a:t>
            </a:r>
            <a:r>
              <a:rPr lang="el-GR" sz="1400" dirty="0">
                <a:latin typeface="Calibri" pitchFamily="34" charset="0"/>
              </a:rPr>
              <a:t> </a:t>
            </a:r>
            <a:r>
              <a:rPr lang="el-GR" sz="1400" dirty="0" err="1">
                <a:latin typeface="Calibri" pitchFamily="34" charset="0"/>
              </a:rPr>
              <a:t>Transfus</a:t>
            </a:r>
            <a:r>
              <a:rPr lang="el-GR" sz="1400" dirty="0">
                <a:latin typeface="Calibri" pitchFamily="34" charset="0"/>
              </a:rPr>
              <a:t> 2006; 4: 158-80</a:t>
            </a:r>
          </a:p>
        </p:txBody>
      </p:sp>
      <p:sp>
        <p:nvSpPr>
          <p:cNvPr id="9" name="8 - Δεξιό βέλος"/>
          <p:cNvSpPr/>
          <p:nvPr/>
        </p:nvSpPr>
        <p:spPr>
          <a:xfrm rot="10800000">
            <a:off x="4643717" y="2133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l-GR"/>
          </a:p>
        </p:txBody>
      </p:sp>
      <p:sp>
        <p:nvSpPr>
          <p:cNvPr id="10" name="9 - Δεξιό βέλος"/>
          <p:cNvSpPr/>
          <p:nvPr/>
        </p:nvSpPr>
        <p:spPr>
          <a:xfrm rot="10800000">
            <a:off x="4343400" y="4495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Δοκιμασία Διασταύρωσης </a:t>
            </a:r>
          </a:p>
        </p:txBody>
      </p:sp>
    </p:spTree>
    <p:extLst>
      <p:ext uri="{BB962C8B-B14F-4D97-AF65-F5344CB8AC3E}">
        <p14:creationId xmlns:p14="http://schemas.microsoft.com/office/powerpoint/2010/main" val="23553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ea typeface="MS PGothic" pitchFamily="34" charset="-128"/>
              </a:rPr>
              <a:t>Η </a:t>
            </a:r>
            <a:r>
              <a:rPr lang="el-GR" altLang="el-GR" dirty="0" err="1" smtClean="0">
                <a:ea typeface="MS PGothic" pitchFamily="34" charset="-128"/>
              </a:rPr>
              <a:t>ενδοαγγειακή</a:t>
            </a:r>
            <a:r>
              <a:rPr lang="el-GR" altLang="el-GR" dirty="0" smtClean="0">
                <a:ea typeface="MS PGothic" pitchFamily="34" charset="-128"/>
              </a:rPr>
              <a:t> πραγματοποιείται με παρακέντηση της ομφαλικής φλέβας υπό </a:t>
            </a:r>
            <a:r>
              <a:rPr lang="el-GR" altLang="el-GR" dirty="0" err="1" smtClean="0">
                <a:ea typeface="MS PGothic" pitchFamily="34" charset="-128"/>
              </a:rPr>
              <a:t>υπερηχογραφική</a:t>
            </a:r>
            <a:r>
              <a:rPr lang="el-GR" altLang="el-GR" dirty="0" smtClean="0">
                <a:ea typeface="MS PGothic" pitchFamily="34" charset="-128"/>
              </a:rPr>
              <a:t> καταγραφή και για τεχνικούς λόγους δηλαδή ικανοποιητικό μέγεθος αγγείων μπορεί να πραγματοποιηθεί από την 20-22</a:t>
            </a:r>
            <a:r>
              <a:rPr lang="el-GR" altLang="el-GR" baseline="30000" dirty="0" smtClean="0">
                <a:ea typeface="MS PGothic" pitchFamily="34" charset="-128"/>
              </a:rPr>
              <a:t>η</a:t>
            </a:r>
            <a:r>
              <a:rPr lang="el-GR" altLang="el-GR" dirty="0" smtClean="0">
                <a:ea typeface="MS PGothic" pitchFamily="34" charset="-128"/>
              </a:rPr>
              <a:t> εβδομάδα της κύησης και μετά.</a:t>
            </a:r>
          </a:p>
          <a:p>
            <a:r>
              <a:rPr lang="el-GR" altLang="el-GR" dirty="0" smtClean="0">
                <a:ea typeface="MS PGothic" pitchFamily="34" charset="-128"/>
              </a:rPr>
              <a:t>Η </a:t>
            </a:r>
            <a:r>
              <a:rPr lang="el-GR" altLang="el-GR" dirty="0" err="1" smtClean="0">
                <a:ea typeface="MS PGothic" pitchFamily="34" charset="-128"/>
              </a:rPr>
              <a:t>ενδοπεριτοναική</a:t>
            </a:r>
            <a:r>
              <a:rPr lang="el-GR" altLang="el-GR" dirty="0" smtClean="0">
                <a:ea typeface="MS PGothic" pitchFamily="34" charset="-128"/>
              </a:rPr>
              <a:t> γίνεται με έγχυση των </a:t>
            </a:r>
            <a:r>
              <a:rPr lang="el-GR" altLang="el-GR" dirty="0" err="1" smtClean="0">
                <a:ea typeface="MS PGothic" pitchFamily="34" charset="-128"/>
              </a:rPr>
              <a:t>μεταγγιζομένων</a:t>
            </a:r>
            <a:r>
              <a:rPr lang="el-GR" altLang="el-GR" dirty="0" smtClean="0">
                <a:ea typeface="MS PGothic" pitchFamily="34" charset="-128"/>
              </a:rPr>
              <a:t> ερυθρών στην περιτοναϊκή κοιλότητα του νεογνού.</a:t>
            </a:r>
            <a:endParaRPr lang="en-US" altLang="el-GR" dirty="0" smtClean="0">
              <a:ea typeface="MS PGothic" pitchFamily="34" charset="-128"/>
            </a:endParaRPr>
          </a:p>
          <a:p>
            <a:r>
              <a:rPr lang="el-GR" altLang="el-GR" dirty="0" smtClean="0">
                <a:ea typeface="MS PGothic" pitchFamily="34" charset="-128"/>
              </a:rPr>
              <a:t>Τα ερυθρά απορροφούνται σταδιακά στην κυκλοφορία του εμβρύου με αποτέλεσμα την σταδιακή διόρθωση της αναιμίας. </a:t>
            </a:r>
            <a:endParaRPr lang="en-US" altLang="el-GR" dirty="0" smtClean="0">
              <a:ea typeface="MS PGothic" pitchFamily="34" charset="-128"/>
            </a:endParaRPr>
          </a:p>
          <a:p>
            <a:r>
              <a:rPr lang="el-GR" altLang="el-GR" dirty="0" smtClean="0">
                <a:ea typeface="MS PGothic" pitchFamily="34" charset="-128"/>
              </a:rPr>
              <a:t>Πρακτικά η τεχνική αυτή χρησιμοποιείται για τις περιπτώσεις αποτυχίας της </a:t>
            </a:r>
            <a:r>
              <a:rPr lang="el-GR" altLang="el-GR" dirty="0" err="1" smtClean="0">
                <a:ea typeface="MS PGothic" pitchFamily="34" charset="-128"/>
              </a:rPr>
              <a:t>ενδοαγγειακής</a:t>
            </a:r>
            <a:r>
              <a:rPr lang="el-GR" altLang="el-GR" dirty="0" smtClean="0">
                <a:ea typeface="MS PGothic" pitchFamily="34" charset="-128"/>
              </a:rPr>
              <a:t> ή όταν η μετάγγιση του νεογνού είναι απαραίτητη σε ηλικία μικρότερη των 20 εβδομάδων.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Ενδομήτρια μετάγγιση </a:t>
            </a:r>
          </a:p>
        </p:txBody>
      </p:sp>
    </p:spTree>
    <p:extLst>
      <p:ext uri="{BB962C8B-B14F-4D97-AF65-F5344CB8AC3E}">
        <p14:creationId xmlns:p14="http://schemas.microsoft.com/office/powerpoint/2010/main" val="39116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Η ΑΦΜ πραγματοποιείται με </a:t>
            </a:r>
            <a:r>
              <a:rPr lang="el-GR" altLang="el-GR" sz="2400" dirty="0" err="1" smtClean="0">
                <a:ea typeface="MS PGothic" pitchFamily="34" charset="-128"/>
              </a:rPr>
              <a:t>επαλαβανόμενες</a:t>
            </a:r>
            <a:r>
              <a:rPr lang="el-GR" altLang="el-GR" sz="2400" dirty="0" smtClean="0">
                <a:ea typeface="MS PGothic" pitchFamily="34" charset="-128"/>
              </a:rPr>
              <a:t> ανταλλαγές 5-10 </a:t>
            </a:r>
            <a:r>
              <a:rPr lang="en-US" altLang="el-GR" sz="2400" dirty="0" smtClean="0">
                <a:ea typeface="MS PGothic" pitchFamily="34" charset="-128"/>
              </a:rPr>
              <a:t>ml</a:t>
            </a:r>
            <a:r>
              <a:rPr lang="el-GR" altLang="el-GR" sz="2400" dirty="0" smtClean="0">
                <a:ea typeface="MS PGothic" pitchFamily="34" charset="-128"/>
              </a:rPr>
              <a:t> αίματος  μέσω της ομφαλικής φλέβας. </a:t>
            </a:r>
            <a:r>
              <a:rPr lang="el-GR" altLang="el-GR" sz="2400" dirty="0" err="1" smtClean="0">
                <a:ea typeface="MS PGothic" pitchFamily="34" charset="-128"/>
              </a:rPr>
              <a:t>Έναλλακτικά</a:t>
            </a:r>
            <a:r>
              <a:rPr lang="el-GR" altLang="el-GR" sz="2400" dirty="0" smtClean="0">
                <a:ea typeface="MS PGothic" pitchFamily="34" charset="-128"/>
              </a:rPr>
              <a:t> αφαιρείται αίμα μέσω της ομφαλικής αρτηρίας και η </a:t>
            </a:r>
            <a:r>
              <a:rPr lang="el-GR" altLang="el-GR" sz="2400" dirty="0" err="1" smtClean="0">
                <a:ea typeface="MS PGothic" pitchFamily="34" charset="-128"/>
              </a:rPr>
              <a:t>μεταγγιση</a:t>
            </a:r>
            <a:r>
              <a:rPr lang="el-GR" altLang="el-GR" sz="2400" dirty="0" smtClean="0">
                <a:ea typeface="MS PGothic" pitchFamily="34" charset="-128"/>
              </a:rPr>
              <a:t> γίνεται με συνεχή </a:t>
            </a:r>
            <a:r>
              <a:rPr lang="el-GR" altLang="el-GR" sz="2400" dirty="0" err="1" smtClean="0">
                <a:ea typeface="MS PGothic" pitchFamily="34" charset="-128"/>
              </a:rPr>
              <a:t>εγχυση</a:t>
            </a:r>
            <a:r>
              <a:rPr lang="el-GR" altLang="el-GR" sz="2400" dirty="0" smtClean="0">
                <a:ea typeface="MS PGothic" pitchFamily="34" charset="-128"/>
              </a:rPr>
              <a:t> μέσω μιας άλλης κεντρικής ή περιφερικής </a:t>
            </a:r>
            <a:r>
              <a:rPr lang="el-GR" altLang="el-GR" sz="2400" dirty="0" err="1" smtClean="0">
                <a:ea typeface="MS PGothic" pitchFamily="34" charset="-128"/>
              </a:rPr>
              <a:t>φλεβας</a:t>
            </a:r>
            <a:r>
              <a:rPr lang="el-GR" altLang="el-GR" sz="2400" dirty="0" smtClean="0">
                <a:ea typeface="MS PGothic" pitchFamily="34" charset="-128"/>
              </a:rPr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Μετάγγιση μεγάλου όγκου: Αφαιμαξομετάγγιση </a:t>
            </a:r>
          </a:p>
        </p:txBody>
      </p:sp>
    </p:spTree>
    <p:extLst>
      <p:ext uri="{BB962C8B-B14F-4D97-AF65-F5344CB8AC3E}">
        <p14:creationId xmlns:p14="http://schemas.microsoft.com/office/powerpoint/2010/main" val="13192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400" b="1" dirty="0">
                <a:ea typeface="MS PGothic" pitchFamily="34" charset="-128"/>
              </a:rPr>
              <a:t>Ενδείξεις – σκοπός </a:t>
            </a:r>
            <a:endParaRPr lang="el-GR" altLang="el-GR" sz="2400" u="sng" dirty="0" smtClean="0">
              <a:ea typeface="MS PGothic" pitchFamily="34" charset="-128"/>
            </a:endParaRPr>
          </a:p>
          <a:p>
            <a:pPr eaLnBrk="1" hangingPunct="1"/>
            <a:r>
              <a:rPr lang="el-GR" altLang="el-GR" sz="2400" b="1" dirty="0" smtClean="0">
                <a:ea typeface="MS PGothic" pitchFamily="34" charset="-128"/>
              </a:rPr>
              <a:t>Σοβαρή αναιμία κατά τη γέννηση </a:t>
            </a:r>
            <a:r>
              <a:rPr lang="el-GR" altLang="el-GR" sz="2400" dirty="0" smtClean="0">
                <a:ea typeface="MS PGothic" pitchFamily="34" charset="-128"/>
              </a:rPr>
              <a:t>(αιμολυτική νόσο του νεογνού – εμβρυομητρική αιμορραγία) </a:t>
            </a:r>
            <a:r>
              <a:rPr lang="el-GR" altLang="el-GR" sz="2400" u="sng" dirty="0" smtClean="0">
                <a:ea typeface="MS PGothic" pitchFamily="34" charset="-128"/>
              </a:rPr>
              <a:t>σε συνδυασμό με </a:t>
            </a:r>
            <a:r>
              <a:rPr lang="el-GR" altLang="el-GR" sz="2400" b="1" dirty="0" smtClean="0">
                <a:ea typeface="MS PGothic" pitchFamily="34" charset="-128"/>
              </a:rPr>
              <a:t>καρδιακή ανεπάρκεια </a:t>
            </a:r>
            <a:r>
              <a:rPr lang="el-GR" altLang="el-GR" sz="2400" dirty="0" smtClean="0">
                <a:ea typeface="MS PGothic" pitchFamily="34" charset="-128"/>
              </a:rPr>
              <a:t>(αυξημένη ΚΦΠ).</a:t>
            </a:r>
            <a:endParaRPr lang="en-US" altLang="el-GR" sz="2400" dirty="0" smtClean="0">
              <a:ea typeface="MS PGothic" pitchFamily="34" charset="-128"/>
            </a:endParaRPr>
          </a:p>
          <a:p>
            <a:pPr eaLnBrk="1" hangingPunct="1"/>
            <a:r>
              <a:rPr lang="el-GR" altLang="el-GR" sz="2400" dirty="0" err="1" smtClean="0">
                <a:ea typeface="MS PGothic" pitchFamily="34" charset="-128"/>
              </a:rPr>
              <a:t>Υπεχολερυθριναιμία</a:t>
            </a:r>
            <a:r>
              <a:rPr lang="el-GR" altLang="el-GR" sz="2400" dirty="0" smtClean="0">
                <a:ea typeface="MS PGothic" pitchFamily="34" charset="-128"/>
              </a:rPr>
              <a:t> από  αιμολυτική νόσο του νεογνού.</a:t>
            </a:r>
          </a:p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Σήψη, ΔΕΠ, μεταβολικές διαταραχές.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Μετάγγιση μεγάλου όγκου: Αφαιμαξομετάγγιση </a:t>
            </a:r>
          </a:p>
        </p:txBody>
      </p:sp>
    </p:spTree>
    <p:extLst>
      <p:ext uri="{BB962C8B-B14F-4D97-AF65-F5344CB8AC3E}">
        <p14:creationId xmlns:p14="http://schemas.microsoft.com/office/powerpoint/2010/main" val="2780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3 - Θέση περιεχομένου"/>
          <p:cNvSpPr>
            <a:spLocks noGrp="1"/>
          </p:cNvSpPr>
          <p:nvPr>
            <p:ph idx="1"/>
          </p:nvPr>
        </p:nvSpPr>
        <p:spPr>
          <a:xfrm>
            <a:off x="179512" y="1268760"/>
            <a:ext cx="6120680" cy="532303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b="1" dirty="0">
                <a:ea typeface="MS PGothic" pitchFamily="34" charset="-128"/>
              </a:rPr>
              <a:t>Συμπυκνωμένα </a:t>
            </a:r>
            <a:r>
              <a:rPr lang="el-GR" altLang="el-GR" b="1" dirty="0" smtClean="0">
                <a:ea typeface="MS PGothic" pitchFamily="34" charset="-128"/>
              </a:rPr>
              <a:t>Ερυθρά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b="1" dirty="0" smtClean="0">
                <a:ea typeface="MS PGothic" pitchFamily="34" charset="-128"/>
              </a:rPr>
              <a:t>Ομάδος ταυτόσημης </a:t>
            </a:r>
            <a:r>
              <a:rPr lang="el-GR" altLang="el-GR" dirty="0" smtClean="0">
                <a:ea typeface="MS PGothic" pitchFamily="34" charset="-128"/>
              </a:rPr>
              <a:t>ή ΑΒΟ/</a:t>
            </a:r>
            <a:r>
              <a:rPr lang="en-US" altLang="el-GR" dirty="0" err="1" smtClean="0">
                <a:ea typeface="MS PGothic" pitchFamily="34" charset="-128"/>
              </a:rPr>
              <a:t>RhD</a:t>
            </a:r>
            <a:r>
              <a:rPr lang="en-US" altLang="el-GR" dirty="0" smtClean="0">
                <a:ea typeface="MS PGothic" pitchFamily="34" charset="-128"/>
              </a:rPr>
              <a:t> </a:t>
            </a:r>
            <a:r>
              <a:rPr lang="el-GR" altLang="el-GR" dirty="0" smtClean="0">
                <a:ea typeface="MS PGothic" pitchFamily="34" charset="-128"/>
              </a:rPr>
              <a:t>συμβατή</a:t>
            </a:r>
            <a:r>
              <a:rPr lang="en-US" altLang="el-GR" dirty="0" smtClean="0">
                <a:ea typeface="MS PGothic" pitchFamily="34" charset="-128"/>
              </a:rPr>
              <a:t> </a:t>
            </a:r>
            <a:r>
              <a:rPr lang="el-GR" altLang="el-GR" dirty="0" smtClean="0">
                <a:ea typeface="MS PGothic" pitchFamily="34" charset="-128"/>
              </a:rPr>
              <a:t>με τα ερυθρά του νεογνού και με το πλάσμα της μητέρας.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b="1" dirty="0" smtClean="0"/>
              <a:t>Rh(D) </a:t>
            </a:r>
            <a:r>
              <a:rPr lang="el-GR" altLang="el-GR" b="1" dirty="0" smtClean="0"/>
              <a:t>αρνητικά στην </a:t>
            </a:r>
            <a:r>
              <a:rPr lang="en-US" altLang="el-GR" b="1" dirty="0" err="1" smtClean="0"/>
              <a:t>RhD</a:t>
            </a:r>
            <a:r>
              <a:rPr lang="en-US" altLang="el-GR" b="1" dirty="0" smtClean="0"/>
              <a:t>-HDFN</a:t>
            </a:r>
            <a:r>
              <a:rPr lang="el-GR" altLang="el-GR" b="1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 dirty="0" smtClean="0"/>
              <a:t>Ομάδος Ο στην ΑΒΟ </a:t>
            </a:r>
            <a:r>
              <a:rPr lang="en-US" altLang="el-GR" b="1" dirty="0" smtClean="0"/>
              <a:t>HDFN</a:t>
            </a:r>
            <a:r>
              <a:rPr lang="el-GR" altLang="el-GR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ea typeface="MS PGothic" pitchFamily="34" charset="-128"/>
              </a:rPr>
              <a:t>Αρνητικά για αντιγόνα έναντι των οποίων η μητέρα έχει </a:t>
            </a:r>
            <a:r>
              <a:rPr lang="el-GR" altLang="el-GR" dirty="0" err="1" smtClean="0">
                <a:ea typeface="MS PGothic" pitchFamily="34" charset="-128"/>
              </a:rPr>
              <a:t>αλλοαντισώματα</a:t>
            </a:r>
            <a:r>
              <a:rPr lang="el-GR" altLang="el-GR" dirty="0" smtClean="0">
                <a:ea typeface="MS PGothic" pitchFamily="34" charset="-128"/>
              </a:rPr>
              <a:t> και συμβατά με τον ορό/πλάσμα της μητέρας.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ea typeface="MS PGothic" pitchFamily="34" charset="-128"/>
              </a:rPr>
              <a:t>Αρνητικό για αιμοσφαιρίνη</a:t>
            </a:r>
            <a:r>
              <a:rPr lang="en-US" altLang="el-GR" dirty="0" smtClean="0">
                <a:ea typeface="MS PGothic" pitchFamily="34" charset="-128"/>
              </a:rPr>
              <a:t> S</a:t>
            </a:r>
            <a:r>
              <a:rPr lang="el-GR" altLang="el-GR" dirty="0" smtClean="0">
                <a:ea typeface="MS PGothic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ea typeface="MS PGothic" pitchFamily="34" charset="-128"/>
              </a:rPr>
              <a:t>&lt;5 ημερών σε </a:t>
            </a:r>
            <a:r>
              <a:rPr lang="en-US" altLang="el-GR" dirty="0" smtClean="0">
                <a:ea typeface="MS PGothic" pitchFamily="34" charset="-128"/>
              </a:rPr>
              <a:t>CPD</a:t>
            </a:r>
            <a:r>
              <a:rPr lang="el-GR" altLang="el-GR" dirty="0" smtClean="0">
                <a:ea typeface="MS PGothic" pitchFamily="34" charset="-128"/>
              </a:rPr>
              <a:t> εναλλακτικά πλυμένο .</a:t>
            </a:r>
            <a:endParaRPr lang="en-US" altLang="el-GR" dirty="0" smtClean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>
                <a:ea typeface="MS PGothic" pitchFamily="34" charset="-128"/>
              </a:rPr>
              <a:t>Λευκαφαιρεμένο</a:t>
            </a:r>
            <a:r>
              <a:rPr lang="el-GR" altLang="el-GR" dirty="0" smtClean="0">
                <a:ea typeface="MS PGothic" pitchFamily="34" charset="-128"/>
              </a:rPr>
              <a:t>, </a:t>
            </a:r>
            <a:r>
              <a:rPr lang="en-US" altLang="el-GR" dirty="0" smtClean="0">
                <a:ea typeface="MS PGothic" pitchFamily="34" charset="-128"/>
              </a:rPr>
              <a:t>CMV </a:t>
            </a:r>
            <a:r>
              <a:rPr lang="el-GR" altLang="el-GR" dirty="0" smtClean="0">
                <a:ea typeface="MS PGothic" pitchFamily="34" charset="-128"/>
              </a:rPr>
              <a:t>«ασφαλές», Ακτινοβολημένο.</a:t>
            </a:r>
          </a:p>
        </p:txBody>
      </p:sp>
      <p:sp>
        <p:nvSpPr>
          <p:cNvPr id="86021" name="5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6543675" y="1268760"/>
            <a:ext cx="2600325" cy="2766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200" b="1" dirty="0">
                <a:ea typeface="MS PGothic" pitchFamily="34" charset="-128"/>
              </a:rPr>
              <a:t>Πλάσμα </a:t>
            </a:r>
            <a:r>
              <a:rPr lang="en-US" altLang="el-GR" sz="2200" b="1" dirty="0">
                <a:ea typeface="MS PGothic" pitchFamily="34" charset="-128"/>
              </a:rPr>
              <a:t>(FFP</a:t>
            </a:r>
            <a:r>
              <a:rPr lang="en-US" altLang="el-GR" sz="2200" b="1" dirty="0" smtClean="0">
                <a:ea typeface="MS PGothic" pitchFamily="34" charset="-128"/>
              </a:rPr>
              <a:t>)</a:t>
            </a:r>
            <a:endParaRPr lang="el-GR" altLang="el-GR" sz="2200" b="1" dirty="0" smtClean="0">
              <a:ea typeface="MS PGothic" pitchFamily="34" charset="-128"/>
            </a:endParaRPr>
          </a:p>
          <a:p>
            <a:pPr eaLnBrk="1" hangingPunct="1"/>
            <a:r>
              <a:rPr lang="en-US" altLang="el-GR" sz="2200" dirty="0" smtClean="0">
                <a:ea typeface="MS PGothic" pitchFamily="34" charset="-128"/>
              </a:rPr>
              <a:t>AB FFP</a:t>
            </a:r>
            <a:r>
              <a:rPr lang="el-GR" altLang="el-GR" sz="2200" dirty="0" smtClean="0">
                <a:ea typeface="MS PGothic" pitchFamily="34" charset="-128"/>
              </a:rPr>
              <a:t> </a:t>
            </a:r>
          </a:p>
          <a:p>
            <a:pPr eaLnBrk="1" hangingPunct="1"/>
            <a:r>
              <a:rPr lang="en-US" altLang="el-GR" sz="2200" dirty="0" smtClean="0">
                <a:ea typeface="MS PGothic" pitchFamily="34" charset="-128"/>
              </a:rPr>
              <a:t>A</a:t>
            </a:r>
            <a:r>
              <a:rPr lang="el-GR" altLang="el-GR" sz="2200" dirty="0" err="1" smtClean="0">
                <a:ea typeface="MS PGothic" pitchFamily="34" charset="-128"/>
              </a:rPr>
              <a:t>δρανοποιημένο</a:t>
            </a:r>
            <a:endParaRPr lang="el-GR" altLang="el-GR" sz="2200" dirty="0" smtClean="0">
              <a:ea typeface="MS PGothic" pitchFamily="34" charset="-128"/>
            </a:endParaRPr>
          </a:p>
        </p:txBody>
      </p:sp>
      <p:sp>
        <p:nvSpPr>
          <p:cNvPr id="86024" name="39 - TextBox"/>
          <p:cNvSpPr txBox="1">
            <a:spLocks noChangeArrowheads="1"/>
          </p:cNvSpPr>
          <p:nvPr/>
        </p:nvSpPr>
        <p:spPr bwMode="auto">
          <a:xfrm>
            <a:off x="4972991" y="5765774"/>
            <a:ext cx="3987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l-GR" sz="1400" dirty="0"/>
              <a:t>AABB Technical Manual 15</a:t>
            </a:r>
            <a:r>
              <a:rPr lang="en-US" altLang="el-GR" sz="1400" baseline="30000" dirty="0"/>
              <a:t>th</a:t>
            </a:r>
            <a:r>
              <a:rPr lang="en-US" altLang="el-GR" sz="1400" dirty="0"/>
              <a:t> Edition</a:t>
            </a:r>
            <a:endParaRPr lang="el-GR" altLang="el-GR" sz="1400" dirty="0"/>
          </a:p>
        </p:txBody>
      </p:sp>
      <p:sp>
        <p:nvSpPr>
          <p:cNvPr id="9" name="8 - Ορθογώνιο"/>
          <p:cNvSpPr/>
          <p:nvPr/>
        </p:nvSpPr>
        <p:spPr>
          <a:xfrm>
            <a:off x="2956767" y="6073551"/>
            <a:ext cx="6151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1400" dirty="0">
                <a:latin typeface="Calibri" pitchFamily="34" charset="0"/>
              </a:rPr>
              <a:t>British Journal of </a:t>
            </a:r>
            <a:r>
              <a:rPr lang="en-US" sz="1400" dirty="0" err="1">
                <a:latin typeface="Calibri" pitchFamily="34" charset="0"/>
              </a:rPr>
              <a:t>Haematology</a:t>
            </a:r>
            <a:r>
              <a:rPr lang="en-US" sz="1400" dirty="0">
                <a:latin typeface="Calibri" pitchFamily="34" charset="0"/>
              </a:rPr>
              <a:t>, 2004124, 433–453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6444208" y="1340768"/>
            <a:ext cx="0" cy="187220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Αφαιμαξομετάγγιση </a:t>
            </a:r>
            <a:br>
              <a:rPr lang="el-GR" dirty="0"/>
            </a:br>
            <a:r>
              <a:rPr lang="el-GR" dirty="0"/>
              <a:t>Επιλογή παραγώγου: Ανασυσταθέν Ολικό Αίμα</a:t>
            </a:r>
          </a:p>
        </p:txBody>
      </p:sp>
    </p:spTree>
    <p:extLst>
      <p:ext uri="{BB962C8B-B14F-4D97-AF65-F5344CB8AC3E}">
        <p14:creationId xmlns:p14="http://schemas.microsoft.com/office/powerpoint/2010/main" val="18131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Αφαιμαξομετάγγιση </a:t>
            </a:r>
          </a:p>
        </p:txBody>
      </p:sp>
      <p:sp>
        <p:nvSpPr>
          <p:cNvPr id="87043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400" b="1" dirty="0">
                <a:ea typeface="MS PGothic" pitchFamily="34" charset="-128"/>
              </a:rPr>
              <a:t>Τελικό προϊόν: Ανασυσταθέν Ολικό </a:t>
            </a:r>
            <a:r>
              <a:rPr lang="el-GR" altLang="el-GR" sz="2400" b="1" dirty="0" smtClean="0">
                <a:ea typeface="MS PGothic" pitchFamily="34" charset="-128"/>
              </a:rPr>
              <a:t>Αίμα</a:t>
            </a:r>
          </a:p>
          <a:p>
            <a:pPr eaLnBrk="1" hangingPunct="1"/>
            <a:r>
              <a:rPr lang="en-US" altLang="el-GR" sz="2400" dirty="0" err="1" smtClean="0">
                <a:ea typeface="MS PGothic" pitchFamily="34" charset="-128"/>
              </a:rPr>
              <a:t>Ht</a:t>
            </a:r>
            <a:r>
              <a:rPr lang="en-US" altLang="el-GR" sz="2400" dirty="0" smtClean="0">
                <a:ea typeface="MS PGothic" pitchFamily="34" charset="-128"/>
              </a:rPr>
              <a:t> 0.</a:t>
            </a:r>
            <a:r>
              <a:rPr lang="el-GR" altLang="el-GR" sz="2400" dirty="0" smtClean="0">
                <a:ea typeface="MS PGothic" pitchFamily="34" charset="-128"/>
              </a:rPr>
              <a:t>40</a:t>
            </a:r>
            <a:r>
              <a:rPr lang="en-US" altLang="el-GR" sz="2400" dirty="0" smtClean="0">
                <a:ea typeface="MS PGothic" pitchFamily="34" charset="-128"/>
              </a:rPr>
              <a:t>-0.</a:t>
            </a:r>
            <a:r>
              <a:rPr lang="el-GR" altLang="el-GR" sz="2400" dirty="0" smtClean="0">
                <a:ea typeface="MS PGothic" pitchFamily="34" charset="-128"/>
              </a:rPr>
              <a:t>60.</a:t>
            </a:r>
            <a:endParaRPr lang="en-US" altLang="el-GR" sz="2400" dirty="0" smtClean="0">
              <a:ea typeface="MS PGothic" pitchFamily="34" charset="-128"/>
            </a:endParaRPr>
          </a:p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24 ώρες από την ανασύσταση.</a:t>
            </a:r>
          </a:p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Έχει τα ίδια αιμοστατικά χαρακτηριστικά με το ολικό αίμα αμέσως μετά τη συλλογή του με τη διαφορά των ελαχίστων ή καθόλου αιμοπεταλίων.</a:t>
            </a:r>
          </a:p>
          <a:p>
            <a:pPr eaLnBrk="1" hangingPunct="1"/>
            <a:endParaRPr lang="el-GR" altLang="el-GR" sz="2400" dirty="0" smtClean="0">
              <a:ea typeface="MS PGothic" pitchFamily="34" charset="-128"/>
            </a:endParaRPr>
          </a:p>
        </p:txBody>
      </p:sp>
      <p:sp>
        <p:nvSpPr>
          <p:cNvPr id="87046" name="Text Box 10"/>
          <p:cNvSpPr txBox="1">
            <a:spLocks noChangeArrowheads="1"/>
          </p:cNvSpPr>
          <p:nvPr/>
        </p:nvSpPr>
        <p:spPr bwMode="auto">
          <a:xfrm>
            <a:off x="2878138" y="4572000"/>
            <a:ext cx="338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004A82"/>
                </a:solidFill>
              </a:rPr>
              <a:t>Όχι ολικό αίμα για ΑΦΜ </a:t>
            </a: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2534166" y="5373216"/>
            <a:ext cx="4075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 dirty="0" err="1"/>
              <a:t>Θρομβοπενία</a:t>
            </a:r>
            <a:r>
              <a:rPr lang="el-GR" altLang="el-GR" sz="2400" b="1" dirty="0"/>
              <a:t> μετά από ΑΦΜ </a:t>
            </a:r>
          </a:p>
        </p:txBody>
      </p:sp>
      <p:sp>
        <p:nvSpPr>
          <p:cNvPr id="87048" name="39 - TextBox"/>
          <p:cNvSpPr txBox="1">
            <a:spLocks noChangeArrowheads="1"/>
          </p:cNvSpPr>
          <p:nvPr/>
        </p:nvSpPr>
        <p:spPr bwMode="auto">
          <a:xfrm>
            <a:off x="7019925" y="6627813"/>
            <a:ext cx="21240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l-GR" sz="900" i="1">
                <a:solidFill>
                  <a:srgbClr val="969696"/>
                </a:solidFill>
              </a:rPr>
              <a:t>AABB Technical Manual 15</a:t>
            </a:r>
            <a:r>
              <a:rPr lang="en-US" altLang="el-GR" sz="900" i="1" baseline="30000">
                <a:solidFill>
                  <a:srgbClr val="969696"/>
                </a:solidFill>
              </a:rPr>
              <a:t>th</a:t>
            </a:r>
            <a:r>
              <a:rPr lang="en-US" altLang="el-GR" sz="900" i="1">
                <a:solidFill>
                  <a:srgbClr val="969696"/>
                </a:solidFill>
              </a:rPr>
              <a:t> Edition</a:t>
            </a:r>
            <a:endParaRPr lang="el-GR" altLang="el-GR" sz="900" i="1">
              <a:solidFill>
                <a:srgbClr val="969696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9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0"/>
          <a:stretch>
            <a:fillRect/>
          </a:stretch>
        </p:blipFill>
        <p:spPr>
          <a:xfrm>
            <a:off x="4295778" y="1341015"/>
            <a:ext cx="4452686" cy="5040313"/>
          </a:xfrm>
          <a:noFill/>
          <a:ln>
            <a:solidFill>
              <a:schemeClr val="tx1"/>
            </a:solidFill>
          </a:ln>
        </p:spPr>
      </p:pic>
      <p:sp>
        <p:nvSpPr>
          <p:cNvPr id="88069" name="Text Box 19"/>
          <p:cNvSpPr txBox="1">
            <a:spLocks noChangeArrowheads="1"/>
          </p:cNvSpPr>
          <p:nvPr/>
        </p:nvSpPr>
        <p:spPr bwMode="auto">
          <a:xfrm>
            <a:off x="323528" y="1700808"/>
            <a:ext cx="3779912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46088" indent="-446088">
              <a:spcBef>
                <a:spcPct val="30000"/>
              </a:spcBef>
            </a:pPr>
            <a:r>
              <a:rPr lang="el-GR" altLang="el-GR" sz="2400" b="1" dirty="0" smtClean="0"/>
              <a:t>10-20 </a:t>
            </a:r>
            <a:r>
              <a:rPr lang="en-US" altLang="el-GR" sz="2400" b="1" dirty="0" smtClean="0"/>
              <a:t>ml/kg</a:t>
            </a:r>
          </a:p>
          <a:p>
            <a:pPr marL="446088" indent="-446088">
              <a:spcBef>
                <a:spcPct val="30000"/>
              </a:spcBef>
            </a:pPr>
            <a:r>
              <a:rPr lang="el-GR" altLang="el-GR" sz="2400" b="1" dirty="0" smtClean="0"/>
              <a:t>Μείωση της έκθεσης των νεογνών σε πολλαπλούς δότες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Μεταγγίσεις ΣΕ μικρού όγκου στο νεογνό</a:t>
            </a:r>
          </a:p>
        </p:txBody>
      </p:sp>
    </p:spTree>
    <p:extLst>
      <p:ext uri="{BB962C8B-B14F-4D97-AF65-F5344CB8AC3E}">
        <p14:creationId xmlns:p14="http://schemas.microsoft.com/office/powerpoint/2010/main" val="26126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4549080" cy="4392488"/>
          </a:xfrm>
          <a:ln>
            <a:solidFill>
              <a:srgbClr val="006699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l-GR" altLang="el-GR" sz="2000" b="1" dirty="0" smtClean="0">
                <a:solidFill>
                  <a:srgbClr val="004A82"/>
                </a:solidFill>
                <a:ea typeface="MS PGothic" pitchFamily="34" charset="-128"/>
              </a:rPr>
              <a:t>Ενδείξεις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b="1" dirty="0" smtClean="0">
                <a:solidFill>
                  <a:srgbClr val="004A82"/>
                </a:solidFill>
                <a:ea typeface="MS PGothic" pitchFamily="34" charset="-128"/>
              </a:rPr>
              <a:t>Αιμορραγία από Ηπατική ανεπάρκεια (</a:t>
            </a:r>
            <a:r>
              <a:rPr lang="el-GR" altLang="el-GR" sz="2000" b="1" dirty="0" err="1" smtClean="0">
                <a:solidFill>
                  <a:srgbClr val="004A82"/>
                </a:solidFill>
                <a:ea typeface="MS PGothic" pitchFamily="34" charset="-128"/>
              </a:rPr>
              <a:t>βιτ</a:t>
            </a:r>
            <a:r>
              <a:rPr lang="el-GR" altLang="el-GR" sz="2000" b="1" dirty="0" smtClean="0">
                <a:solidFill>
                  <a:srgbClr val="004A82"/>
                </a:solidFill>
                <a:ea typeface="MS PGothic" pitchFamily="34" charset="-128"/>
              </a:rPr>
              <a:t> Κ).</a:t>
            </a:r>
            <a:endParaRPr lang="de-DE" altLang="el-GR" sz="2000" b="1" dirty="0" smtClean="0">
              <a:solidFill>
                <a:srgbClr val="004A82"/>
              </a:solidFill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b="1" dirty="0" smtClean="0">
                <a:solidFill>
                  <a:srgbClr val="004A82"/>
                </a:solidFill>
                <a:ea typeface="MS PGothic" pitchFamily="34" charset="-128"/>
              </a:rPr>
              <a:t>Αιμορραγία από ΔΕΠ.</a:t>
            </a:r>
            <a:endParaRPr lang="de-DE" altLang="el-GR" sz="2000" b="1" dirty="0" smtClean="0">
              <a:solidFill>
                <a:srgbClr val="004A82"/>
              </a:solidFill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b="1" dirty="0" smtClean="0">
                <a:solidFill>
                  <a:srgbClr val="004A82"/>
                </a:solidFill>
                <a:ea typeface="MS PGothic" pitchFamily="34" charset="-128"/>
              </a:rPr>
              <a:t>Συγγενής ανεπάρκεια παραγόντων πήξης.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b="1" dirty="0" smtClean="0">
                <a:solidFill>
                  <a:srgbClr val="004A82"/>
                </a:solidFill>
                <a:ea typeface="MS PGothic" pitchFamily="34" charset="-128"/>
              </a:rPr>
              <a:t>Ανασύσταση ολικού αίματος –ΑΦΜ. 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b="1" dirty="0" smtClean="0">
                <a:solidFill>
                  <a:srgbClr val="004A82"/>
                </a:solidFill>
                <a:ea typeface="MS PGothic" pitchFamily="34" charset="-128"/>
              </a:rPr>
              <a:t>Μαζική μετάγγιση-Επίκτητη ανεπάρκεια πολλαπλών παραγόντων πήξης.</a:t>
            </a: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5004048" y="1484785"/>
            <a:ext cx="4041775" cy="4392488"/>
          </a:xfrm>
          <a:solidFill>
            <a:schemeClr val="bg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l-GR" altLang="el-GR" sz="2000" b="1" dirty="0">
                <a:ea typeface="MS PGothic" pitchFamily="34" charset="-128"/>
              </a:rPr>
              <a:t>Δεν πρέπει να χορηγείται </a:t>
            </a:r>
            <a:endParaRPr lang="el-GR" altLang="el-GR" sz="2000" b="1" dirty="0" smtClean="0"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dirty="0" err="1" smtClean="0">
                <a:ea typeface="MS PGothic" pitchFamily="34" charset="-128"/>
              </a:rPr>
              <a:t>Ανοσοανεπάρκεια</a:t>
            </a:r>
            <a:endParaRPr lang="de-DE" altLang="el-GR" sz="2000" dirty="0" smtClean="0"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dirty="0" smtClean="0">
                <a:ea typeface="MS PGothic" pitchFamily="34" charset="-128"/>
              </a:rPr>
              <a:t>Λοίμωξη </a:t>
            </a:r>
            <a:endParaRPr lang="de-DE" altLang="el-GR" sz="2000" dirty="0" smtClean="0"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dirty="0" smtClean="0">
                <a:ea typeface="MS PGothic" pitchFamily="34" charset="-128"/>
              </a:rPr>
              <a:t>Πρόληψη της </a:t>
            </a:r>
            <a:r>
              <a:rPr lang="el-GR" altLang="el-GR" sz="2000" dirty="0" err="1" smtClean="0">
                <a:ea typeface="MS PGothic" pitchFamily="34" charset="-128"/>
              </a:rPr>
              <a:t>ενδοεγκεφαλικής</a:t>
            </a:r>
            <a:r>
              <a:rPr lang="el-GR" altLang="el-GR" sz="2000" dirty="0" smtClean="0">
                <a:ea typeface="MS PGothic" pitchFamily="34" charset="-128"/>
              </a:rPr>
              <a:t> αιμορραγίας στα πρόωρα νεογνά</a:t>
            </a:r>
            <a:endParaRPr lang="en-US" altLang="el-GR" sz="2000" dirty="0" smtClean="0"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dirty="0" smtClean="0">
                <a:ea typeface="MS PGothic" pitchFamily="34" charset="-128"/>
              </a:rPr>
              <a:t>Βελτίωση της </a:t>
            </a:r>
            <a:r>
              <a:rPr lang="el-GR" altLang="el-GR" sz="2000" dirty="0" err="1" smtClean="0">
                <a:ea typeface="MS PGothic" pitchFamily="34" charset="-128"/>
              </a:rPr>
              <a:t>νευροανπτυξιακής</a:t>
            </a:r>
            <a:r>
              <a:rPr lang="el-GR" altLang="el-GR" sz="2000" dirty="0" smtClean="0">
                <a:ea typeface="MS PGothic" pitchFamily="34" charset="-128"/>
              </a:rPr>
              <a:t> </a:t>
            </a:r>
            <a:r>
              <a:rPr lang="el-GR" altLang="el-GR" sz="2000" dirty="0" err="1" smtClean="0">
                <a:ea typeface="MS PGothic" pitchFamily="34" charset="-128"/>
              </a:rPr>
              <a:t>εξελιξης</a:t>
            </a:r>
            <a:r>
              <a:rPr lang="el-GR" altLang="el-GR" sz="2000" dirty="0" smtClean="0">
                <a:ea typeface="MS PGothic" pitchFamily="34" charset="-128"/>
              </a:rPr>
              <a:t> των νεογνών</a:t>
            </a:r>
            <a:endParaRPr lang="de-DE" altLang="el-GR" sz="2000" dirty="0" smtClean="0"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dirty="0" err="1" smtClean="0">
                <a:ea typeface="MS PGothic" pitchFamily="34" charset="-128"/>
              </a:rPr>
              <a:t>Εγκαυματα</a:t>
            </a:r>
            <a:r>
              <a:rPr lang="el-GR" altLang="el-GR" sz="2000" dirty="0" smtClean="0">
                <a:ea typeface="MS PGothic" pitchFamily="34" charset="-128"/>
              </a:rPr>
              <a:t> -Επούλωση 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altLang="el-GR" sz="2000" dirty="0" smtClean="0">
                <a:ea typeface="MS PGothic" pitchFamily="34" charset="-128"/>
              </a:rPr>
              <a:t>Υποκατάστατο όγκου-θρέψης </a:t>
            </a:r>
            <a:endParaRPr lang="de-DE" altLang="el-GR" sz="2000" dirty="0" smtClean="0">
              <a:ea typeface="MS PGothic" pitchFamily="34" charset="-128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51520" y="6198953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i="1" dirty="0">
                <a:latin typeface="Calibri" pitchFamily="34" charset="0"/>
              </a:rPr>
              <a:t>Adapted from </a:t>
            </a:r>
            <a:r>
              <a:rPr lang="el-GR" sz="1200" i="1" dirty="0" err="1">
                <a:latin typeface="Calibri" pitchFamily="34" charset="0"/>
              </a:rPr>
              <a:t>Blood</a:t>
            </a:r>
            <a:r>
              <a:rPr lang="el-GR" sz="1200" i="1" dirty="0">
                <a:latin typeface="Calibri" pitchFamily="34" charset="0"/>
              </a:rPr>
              <a:t> </a:t>
            </a:r>
            <a:r>
              <a:rPr lang="el-GR" sz="1200" i="1" dirty="0" err="1">
                <a:latin typeface="Calibri" pitchFamily="34" charset="0"/>
              </a:rPr>
              <a:t>Transfus</a:t>
            </a:r>
            <a:r>
              <a:rPr lang="el-GR" sz="1200" i="1" dirty="0">
                <a:latin typeface="Calibri" pitchFamily="34" charset="0"/>
              </a:rPr>
              <a:t> 2006; 4: 158-80</a:t>
            </a:r>
          </a:p>
          <a:p>
            <a:pPr eaLnBrk="0" hangingPunct="0">
              <a:defRPr/>
            </a:pPr>
            <a:r>
              <a:rPr lang="en-US" sz="1200" dirty="0">
                <a:latin typeface="Calibri" pitchFamily="34" charset="0"/>
              </a:rPr>
              <a:t>Josephson C: Transfusion of plasma derivatives: fresh frozen</a:t>
            </a:r>
            <a:r>
              <a:rPr lang="el-GR" sz="1200" dirty="0">
                <a:latin typeface="Calibri" pitchFamily="34" charset="0"/>
              </a:rPr>
              <a:t>  </a:t>
            </a:r>
            <a:r>
              <a:rPr lang="de-DE" sz="1200" dirty="0" err="1">
                <a:latin typeface="Calibri" pitchFamily="34" charset="0"/>
              </a:rPr>
              <a:t>plasma</a:t>
            </a:r>
            <a:r>
              <a:rPr lang="de-DE" sz="1200" dirty="0">
                <a:latin typeface="Calibri" pitchFamily="34" charset="0"/>
              </a:rPr>
              <a:t>, </a:t>
            </a:r>
            <a:r>
              <a:rPr lang="de-DE" sz="1200" dirty="0" err="1">
                <a:latin typeface="Calibri" pitchFamily="34" charset="0"/>
              </a:rPr>
              <a:t>cryoprecipitate</a:t>
            </a:r>
            <a:r>
              <a:rPr lang="de-DE" sz="1200" dirty="0">
                <a:latin typeface="Calibri" pitchFamily="34" charset="0"/>
              </a:rPr>
              <a:t>, </a:t>
            </a:r>
            <a:r>
              <a:rPr lang="de-DE" sz="1200" dirty="0" err="1">
                <a:latin typeface="Calibri" pitchFamily="34" charset="0"/>
              </a:rPr>
              <a:t>albumin</a:t>
            </a:r>
            <a:r>
              <a:rPr lang="de-DE" sz="1200" dirty="0">
                <a:latin typeface="Calibri" pitchFamily="34" charset="0"/>
              </a:rPr>
              <a:t> </a:t>
            </a:r>
            <a:r>
              <a:rPr lang="de-DE" sz="1200" dirty="0" err="1">
                <a:latin typeface="Calibri" pitchFamily="34" charset="0"/>
              </a:rPr>
              <a:t>and</a:t>
            </a:r>
            <a:r>
              <a:rPr lang="de-DE" sz="1200" dirty="0">
                <a:latin typeface="Calibri" pitchFamily="34" charset="0"/>
              </a:rPr>
              <a:t> </a:t>
            </a:r>
            <a:r>
              <a:rPr lang="de-DE" sz="1200" dirty="0" err="1">
                <a:latin typeface="Calibri" pitchFamily="34" charset="0"/>
              </a:rPr>
              <a:t>immunoglobulins</a:t>
            </a:r>
            <a:r>
              <a:rPr lang="de-DE" sz="1200" dirty="0">
                <a:latin typeface="Calibri" pitchFamily="34" charset="0"/>
              </a:rPr>
              <a:t>, in Benz E,</a:t>
            </a:r>
            <a:r>
              <a:rPr lang="el-GR" sz="1200" dirty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Cohen HJ, </a:t>
            </a:r>
            <a:r>
              <a:rPr lang="en-US" sz="1200" dirty="0" err="1">
                <a:latin typeface="Calibri" pitchFamily="34" charset="0"/>
              </a:rPr>
              <a:t>Furie</a:t>
            </a:r>
            <a:r>
              <a:rPr lang="en-US" sz="1200" dirty="0">
                <a:latin typeface="Calibri" pitchFamily="34" charset="0"/>
              </a:rPr>
              <a:t> B, et al (</a:t>
            </a:r>
            <a:r>
              <a:rPr lang="en-US" sz="1200" dirty="0" err="1">
                <a:latin typeface="Calibri" pitchFamily="34" charset="0"/>
              </a:rPr>
              <a:t>eds</a:t>
            </a:r>
            <a:r>
              <a:rPr lang="en-US" sz="1200" dirty="0">
                <a:latin typeface="Calibri" pitchFamily="34" charset="0"/>
              </a:rPr>
              <a:t>). Hematology, Basic Principles and Practice.</a:t>
            </a:r>
            <a:r>
              <a:rPr lang="el-GR" sz="1200" dirty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(</a:t>
            </a:r>
            <a:r>
              <a:rPr lang="en-US" sz="1200" dirty="0" err="1">
                <a:latin typeface="Calibri" pitchFamily="34" charset="0"/>
              </a:rPr>
              <a:t>ed</a:t>
            </a:r>
            <a:r>
              <a:rPr lang="en-US" sz="1200" dirty="0">
                <a:latin typeface="Calibri" pitchFamily="34" charset="0"/>
              </a:rPr>
              <a:t> 4). New York, NY, 2009</a:t>
            </a:r>
            <a:endParaRPr lang="el-GR" sz="1200" dirty="0">
              <a:latin typeface="Calibri" pitchFamily="34" charset="0"/>
            </a:endParaRPr>
          </a:p>
        </p:txBody>
      </p:sp>
      <p:sp>
        <p:nvSpPr>
          <p:cNvPr id="24585" name="12 - TextBox"/>
          <p:cNvSpPr txBox="1">
            <a:spLocks noChangeArrowheads="1"/>
          </p:cNvSpPr>
          <p:nvPr/>
        </p:nvSpPr>
        <p:spPr bwMode="auto">
          <a:xfrm>
            <a:off x="2411760" y="5589240"/>
            <a:ext cx="2438400" cy="43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200" b="1" dirty="0"/>
              <a:t>Δόση 15</a:t>
            </a:r>
            <a:r>
              <a:rPr lang="en-US" altLang="el-GR" sz="2200" b="1" dirty="0"/>
              <a:t>ml/kg</a:t>
            </a:r>
            <a:endParaRPr lang="el-GR" altLang="el-GR" sz="22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Χορήγηση κατεψυγμένου πλάσματος </a:t>
            </a:r>
            <a:br>
              <a:rPr lang="el-GR" dirty="0"/>
            </a:br>
            <a:r>
              <a:rPr lang="el-GR" dirty="0"/>
              <a:t>(FFP/F24) στα νεογνά</a:t>
            </a:r>
          </a:p>
        </p:txBody>
      </p:sp>
    </p:spTree>
    <p:extLst>
      <p:ext uri="{BB962C8B-B14F-4D97-AF65-F5344CB8AC3E}">
        <p14:creationId xmlns:p14="http://schemas.microsoft.com/office/powerpoint/2010/main" val="8827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Αίτια </a:t>
            </a:r>
            <a:r>
              <a:rPr lang="el-GR" altLang="el-GR" dirty="0" err="1" smtClean="0"/>
              <a:t>θρομβοπενίας</a:t>
            </a:r>
            <a:r>
              <a:rPr lang="el-GR" altLang="el-GR" dirty="0" smtClean="0"/>
              <a:t> στο νεογνό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90115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Λοιμώξεις: </a:t>
            </a:r>
            <a:r>
              <a:rPr lang="el-GR" altLang="el-GR" dirty="0" err="1" smtClean="0"/>
              <a:t>βακτηριακές</a:t>
            </a:r>
            <a:r>
              <a:rPr lang="el-GR" altLang="el-GR" dirty="0" smtClean="0"/>
              <a:t>, ιογενείς ή παρασιτικές που συμβαίνουν στην μονάδα εντατικής θεραπείας.</a:t>
            </a:r>
          </a:p>
          <a:p>
            <a:pPr eaLnBrk="1" hangingPunct="1"/>
            <a:r>
              <a:rPr lang="el-GR" altLang="el-GR" b="1" dirty="0" smtClean="0"/>
              <a:t>Διάχυτη </a:t>
            </a:r>
            <a:r>
              <a:rPr lang="el-GR" altLang="el-GR" b="1" dirty="0" err="1" smtClean="0"/>
              <a:t>ενδοαγγειακή</a:t>
            </a:r>
            <a:r>
              <a:rPr lang="el-GR" altLang="el-GR" b="1" dirty="0" smtClean="0"/>
              <a:t> πήξη </a:t>
            </a:r>
            <a:r>
              <a:rPr lang="el-GR" altLang="el-GR" dirty="0" smtClean="0"/>
              <a:t>(δευτεροπαθής σε οξεία εμβρυική δυσπραγία ή σήψη).</a:t>
            </a:r>
          </a:p>
          <a:p>
            <a:pPr eaLnBrk="1" hangingPunct="1"/>
            <a:r>
              <a:rPr lang="el-GR" altLang="el-GR" b="1" dirty="0" smtClean="0"/>
              <a:t>Άνοση καταστροφή αιμοπεταλίων: </a:t>
            </a:r>
            <a:r>
              <a:rPr lang="el-GR" altLang="el-GR" dirty="0" smtClean="0"/>
              <a:t>νεογνική  </a:t>
            </a:r>
            <a:r>
              <a:rPr lang="el-GR" altLang="el-GR" dirty="0" err="1" smtClean="0"/>
              <a:t>αλλοάνοση</a:t>
            </a:r>
            <a:r>
              <a:rPr lang="el-GR" altLang="el-GR" dirty="0" smtClean="0"/>
              <a:t>  </a:t>
            </a:r>
            <a:r>
              <a:rPr lang="el-GR" altLang="el-GR" dirty="0" err="1" smtClean="0"/>
              <a:t>θρομβοπενία</a:t>
            </a:r>
            <a:r>
              <a:rPr lang="el-GR" altLang="el-GR" dirty="0" smtClean="0"/>
              <a:t>, μητρική </a:t>
            </a:r>
            <a:r>
              <a:rPr lang="el-GR" altLang="el-GR" dirty="0" err="1" smtClean="0"/>
              <a:t>αυτοανοσία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συστηματκός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ερυθηματώδης</a:t>
            </a:r>
            <a:r>
              <a:rPr lang="el-GR" altLang="el-GR" dirty="0" smtClean="0"/>
              <a:t> λύκος, χρήση φαρμάκων από την μητέρα.</a:t>
            </a:r>
          </a:p>
          <a:p>
            <a:pPr eaLnBrk="1" hangingPunct="1"/>
            <a:r>
              <a:rPr lang="el-GR" altLang="el-GR" b="1" dirty="0" smtClean="0"/>
              <a:t>Μη άνοση καταστροφή αιμοπεταλίων: </a:t>
            </a:r>
            <a:r>
              <a:rPr lang="el-GR" altLang="el-GR" dirty="0" smtClean="0"/>
              <a:t>αιμαγγείωμα, εκτεταμένη θρόμβωση.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3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Αίτια </a:t>
            </a:r>
            <a:r>
              <a:rPr lang="el-GR" altLang="el-GR" dirty="0" err="1" smtClean="0"/>
              <a:t>θρομβοπενίας</a:t>
            </a:r>
            <a:r>
              <a:rPr lang="el-GR" altLang="el-GR" dirty="0" smtClean="0"/>
              <a:t> στο νεογνό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90115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Βλάβη της </a:t>
            </a:r>
            <a:r>
              <a:rPr lang="el-GR" altLang="el-GR" b="1" dirty="0" err="1" smtClean="0"/>
              <a:t>μεγακαρυοποίησης</a:t>
            </a:r>
            <a:r>
              <a:rPr lang="el-GR" altLang="el-GR" b="1" dirty="0" smtClean="0"/>
              <a:t>: </a:t>
            </a:r>
            <a:r>
              <a:rPr lang="el-GR" altLang="el-GR" dirty="0" err="1" smtClean="0"/>
              <a:t>χρωμοσωμικές</a:t>
            </a:r>
            <a:r>
              <a:rPr lang="el-GR" altLang="el-GR" dirty="0" smtClean="0"/>
              <a:t> ανωμαλίες, συγγενής λευχαιμία, καταστολή της παραγωγής αιμοπεταλίων λόγω </a:t>
            </a:r>
            <a:r>
              <a:rPr lang="el-GR" altLang="el-GR" dirty="0" err="1" smtClean="0"/>
              <a:t>Rh</a:t>
            </a:r>
            <a:r>
              <a:rPr lang="el-GR" altLang="el-GR" dirty="0" smtClean="0"/>
              <a:t> αιμολυτικής νόσου.</a:t>
            </a:r>
          </a:p>
          <a:p>
            <a:pPr eaLnBrk="1" hangingPunct="1"/>
            <a:r>
              <a:rPr lang="el-GR" altLang="el-GR" b="1" dirty="0" smtClean="0"/>
              <a:t>Κληρονομικά αίτια </a:t>
            </a:r>
            <a:r>
              <a:rPr lang="el-GR" altLang="el-GR" dirty="0" smtClean="0"/>
              <a:t>όπως σύνδρομο </a:t>
            </a:r>
            <a:r>
              <a:rPr lang="el-GR" altLang="el-GR" dirty="0" err="1" smtClean="0"/>
              <a:t>Bernard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Soulieur</a:t>
            </a:r>
            <a:r>
              <a:rPr lang="el-GR" altLang="el-GR" dirty="0" smtClean="0"/>
              <a:t>, συγγενής </a:t>
            </a:r>
            <a:r>
              <a:rPr lang="el-GR" altLang="el-GR" dirty="0" err="1" smtClean="0"/>
              <a:t>μεγακαρυοκυττοπενία</a:t>
            </a:r>
            <a:r>
              <a:rPr lang="el-GR" altLang="el-GR" dirty="0" smtClean="0"/>
              <a:t> κ.α.</a:t>
            </a:r>
          </a:p>
          <a:p>
            <a:pPr eaLnBrk="1" hangingPunct="1"/>
            <a:r>
              <a:rPr lang="el-GR" altLang="el-GR" b="1" dirty="0" err="1" smtClean="0"/>
              <a:t>Θρομβοπενία</a:t>
            </a:r>
            <a:r>
              <a:rPr lang="el-GR" altLang="el-GR" b="1" dirty="0" smtClean="0"/>
              <a:t> της </a:t>
            </a:r>
            <a:r>
              <a:rPr lang="el-GR" altLang="el-GR" b="1" dirty="0" err="1" smtClean="0"/>
              <a:t>προωρότητας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η παθογένεια της οποίας έχει αποδοθεί σε βραχύτερη επιβίωση των </a:t>
            </a:r>
            <a:r>
              <a:rPr lang="el-GR" altLang="el-GR" dirty="0" err="1" smtClean="0"/>
              <a:t>αiμοπεταλίων</a:t>
            </a:r>
            <a:r>
              <a:rPr lang="el-GR" altLang="el-GR" dirty="0" smtClean="0"/>
              <a:t> και μειωμένη παραγωγή τους.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1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Μετάγγιση Ερυθρών </a:t>
            </a:r>
            <a:r>
              <a:rPr lang="el-GR" altLang="el-GR" sz="3000" b="0" dirty="0" smtClean="0"/>
              <a:t>3/4</a:t>
            </a:r>
            <a:r>
              <a:rPr lang="el-GR" altLang="el-GR" dirty="0" smtClean="0"/>
              <a:t> </a:t>
            </a:r>
            <a:endParaRPr lang="el-GR" dirty="0"/>
          </a:p>
        </p:txBody>
      </p:sp>
      <p:sp>
        <p:nvSpPr>
          <p:cNvPr id="10242" name="2 - Θέση περιεχομένου"/>
          <p:cNvSpPr>
            <a:spLocks noGrp="1"/>
          </p:cNvSpPr>
          <p:nvPr>
            <p:ph idx="1"/>
          </p:nvPr>
        </p:nvSpPr>
        <p:spPr>
          <a:xfrm>
            <a:off x="216024" y="1196752"/>
            <a:ext cx="8820472" cy="54006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Σε φυσιολογικούς ενήλικες η άριστη απόδοση Ο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επιτυγχάνεται σε τιμές αιματοκρίτη (</a:t>
            </a:r>
            <a:r>
              <a:rPr lang="el-GR" altLang="el-GR" dirty="0" err="1" smtClean="0"/>
              <a:t>Hct</a:t>
            </a:r>
            <a:r>
              <a:rPr lang="el-GR" altLang="el-GR" dirty="0" smtClean="0"/>
              <a:t>) περίπου </a:t>
            </a:r>
            <a:r>
              <a:rPr lang="en-US" altLang="el-GR" dirty="0" smtClean="0"/>
              <a:t>3</a:t>
            </a:r>
            <a:r>
              <a:rPr lang="el-GR" altLang="el-GR" dirty="0" smtClean="0"/>
              <a:t>0%</a:t>
            </a:r>
            <a:r>
              <a:rPr lang="en-US" altLang="el-GR" dirty="0" smtClean="0"/>
              <a:t>. </a:t>
            </a:r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Σε φυσιολογικούς ενήλικες η απόδοση πέφτει κάτω από τα φυσιολογικά σε τιμές </a:t>
            </a:r>
            <a:r>
              <a:rPr lang="el-GR" altLang="el-GR" dirty="0" err="1" smtClean="0"/>
              <a:t>Hct</a:t>
            </a:r>
            <a:r>
              <a:rPr lang="el-GR" altLang="el-GR" dirty="0" smtClean="0"/>
              <a:t> περί </a:t>
            </a:r>
            <a:r>
              <a:rPr lang="el-GR" altLang="el-GR" dirty="0" err="1" smtClean="0"/>
              <a:t>to</a:t>
            </a:r>
            <a:r>
              <a:rPr lang="el-GR" altLang="el-GR" dirty="0" smtClean="0"/>
              <a:t> 26%. </a:t>
            </a:r>
            <a:endParaRPr lang="en-US" altLang="el-GR" dirty="0" smtClean="0"/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Έτσι παρότι η ικανότητα μεταφοράς Ο</a:t>
            </a:r>
            <a:r>
              <a:rPr lang="el-GR" altLang="el-GR" baseline="-25000" dirty="0" smtClean="0"/>
              <a:t>2 </a:t>
            </a:r>
            <a:r>
              <a:rPr lang="el-GR" altLang="el-GR" dirty="0" smtClean="0"/>
              <a:t>μειώνεται επί αναιμίας, η οξυγόνωση των ιστών είναι φυσιολογική σε επίπεδα αιμοσφαιρίνης αρκετά κάτω των 10gr/dl σε </a:t>
            </a:r>
            <a:r>
              <a:rPr lang="el-GR" altLang="el-GR" dirty="0" err="1" smtClean="0"/>
              <a:t>ισοογκαιμικό</a:t>
            </a:r>
            <a:r>
              <a:rPr lang="el-GR" altLang="el-GR" dirty="0" smtClean="0"/>
              <a:t> ασθενή.</a:t>
            </a:r>
            <a:endParaRPr lang="en-US" altLang="el-GR" dirty="0" smtClean="0"/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Επιπλέον η αναιμία συνοδεύεται από συστηματική οξέωση και από αύξηση του 2,</a:t>
            </a:r>
            <a:r>
              <a:rPr lang="en-US" altLang="el-GR" dirty="0" smtClean="0"/>
              <a:t>3</a:t>
            </a:r>
            <a:r>
              <a:rPr lang="el-GR" altLang="el-GR" dirty="0" smtClean="0"/>
              <a:t>-DPG, που και τα δύο μεταθέτουν προς τα δεξιά την καμπύλη διαχωρισμού της </a:t>
            </a:r>
            <a:r>
              <a:rPr lang="el-GR" altLang="el-GR" dirty="0" err="1" smtClean="0"/>
              <a:t>οξυαιμοσφαιρίνης</a:t>
            </a:r>
            <a:r>
              <a:rPr lang="el-GR" altLang="el-GR" dirty="0" smtClean="0"/>
              <a:t>, δηλαδή μειώνουν τη συγγένεια με το O2 και συνεπώς διευκολύνουν την απελευθέρωση του στους ιστούς. </a:t>
            </a:r>
            <a:endParaRPr lang="en-US" altLang="el-GR" dirty="0" smtClean="0"/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/>
              <a:t>Αύξηση της καρδιακής παροχής παρατηρείται όταν η </a:t>
            </a:r>
            <a:r>
              <a:rPr lang="el-GR" altLang="el-GR" dirty="0" err="1" smtClean="0"/>
              <a:t>Hb</a:t>
            </a:r>
            <a:r>
              <a:rPr lang="el-GR" altLang="el-GR" dirty="0" smtClean="0"/>
              <a:t> πέσει αρκετά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κάτω από τα 9-10 </a:t>
            </a:r>
            <a:r>
              <a:rPr lang="el-GR" altLang="el-GR" dirty="0" err="1" smtClean="0"/>
              <a:t>gr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dl</a:t>
            </a:r>
            <a:r>
              <a:rPr lang="el-GR" altLang="el-GR" dirty="0" smtClean="0"/>
              <a:t> ή στα 7-8 </a:t>
            </a:r>
            <a:r>
              <a:rPr lang="el-GR" altLang="el-GR" dirty="0" err="1" smtClean="0"/>
              <a:t>gr</a:t>
            </a:r>
            <a:r>
              <a:rPr lang="el-GR" altLang="el-GR" dirty="0" smtClean="0"/>
              <a:t>/</a:t>
            </a:r>
            <a:r>
              <a:rPr lang="el-GR" altLang="el-GR" dirty="0" err="1" smtClean="0"/>
              <a:t>dl</a:t>
            </a:r>
            <a:r>
              <a:rPr lang="el-GR" altLang="el-GR" dirty="0" smtClean="0"/>
              <a:t> κατά άλλους</a:t>
            </a:r>
            <a:r>
              <a:rPr lang="el-GR" altLang="el-GR" dirty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3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2132856"/>
            <a:ext cx="4474840" cy="41044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400" b="1" dirty="0">
                <a:solidFill>
                  <a:srgbClr val="004A82"/>
                </a:solidFill>
                <a:ea typeface="MS PGothic" pitchFamily="34" charset="-128"/>
              </a:rPr>
              <a:t>Ενδείξεις  </a:t>
            </a:r>
            <a:r>
              <a:rPr lang="el-GR" altLang="el-GR" sz="2400" b="1" dirty="0" smtClean="0">
                <a:solidFill>
                  <a:srgbClr val="004A82"/>
                </a:solidFill>
                <a:ea typeface="MS PGothic" pitchFamily="34" charset="-128"/>
              </a:rPr>
              <a:t>Προφυλακτικές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 smtClean="0">
                <a:ea typeface="MS PGothic" pitchFamily="34" charset="-128"/>
              </a:rPr>
              <a:t>PLTs &lt; 30</a:t>
            </a:r>
            <a:r>
              <a:rPr lang="en-US" altLang="el-GR" sz="2400" baseline="30000" dirty="0" smtClean="0">
                <a:ea typeface="MS PGothic" pitchFamily="34" charset="-128"/>
              </a:rPr>
              <a:t>.</a:t>
            </a:r>
            <a:r>
              <a:rPr lang="en-US" altLang="el-GR" sz="2400" dirty="0" smtClean="0">
                <a:ea typeface="MS PGothic" pitchFamily="34" charset="-128"/>
              </a:rPr>
              <a:t>10</a:t>
            </a:r>
            <a:r>
              <a:rPr lang="en-US" altLang="el-GR" sz="2400" baseline="30000" dirty="0" smtClean="0">
                <a:ea typeface="MS PGothic" pitchFamily="34" charset="-128"/>
              </a:rPr>
              <a:t>9</a:t>
            </a:r>
            <a:r>
              <a:rPr lang="en-US" altLang="el-GR" sz="2400" dirty="0" smtClean="0">
                <a:ea typeface="MS PGothic" pitchFamily="34" charset="-128"/>
              </a:rPr>
              <a:t>/L</a:t>
            </a:r>
            <a:endParaRPr lang="el-GR" altLang="el-GR" sz="2400" dirty="0" smtClean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>
                <a:ea typeface="MS PGothic" pitchFamily="34" charset="-128"/>
              </a:rPr>
              <a:t> </a:t>
            </a:r>
            <a:r>
              <a:rPr lang="en-US" altLang="el-GR" sz="2400" dirty="0" smtClean="0">
                <a:ea typeface="MS PGothic" pitchFamily="34" charset="-128"/>
              </a:rPr>
              <a:t>PLTs</a:t>
            </a:r>
            <a:r>
              <a:rPr lang="el-GR" altLang="el-GR" sz="2400" dirty="0" smtClean="0">
                <a:ea typeface="MS PGothic" pitchFamily="34" charset="-128"/>
              </a:rPr>
              <a:t> 30-</a:t>
            </a:r>
            <a:r>
              <a:rPr lang="en-US" altLang="el-GR" sz="2400" dirty="0" smtClean="0">
                <a:ea typeface="MS PGothic" pitchFamily="34" charset="-128"/>
              </a:rPr>
              <a:t>50</a:t>
            </a:r>
            <a:r>
              <a:rPr lang="en-US" altLang="el-GR" sz="2400" baseline="30000" dirty="0" smtClean="0">
                <a:ea typeface="MS PGothic" pitchFamily="34" charset="-128"/>
              </a:rPr>
              <a:t>.</a:t>
            </a:r>
            <a:r>
              <a:rPr lang="en-US" altLang="el-GR" sz="2400" dirty="0" smtClean="0">
                <a:ea typeface="MS PGothic" pitchFamily="34" charset="-128"/>
              </a:rPr>
              <a:t>10</a:t>
            </a:r>
            <a:r>
              <a:rPr lang="en-US" altLang="el-GR" sz="2400" baseline="30000" dirty="0" smtClean="0">
                <a:ea typeface="MS PGothic" pitchFamily="34" charset="-128"/>
              </a:rPr>
              <a:t>9</a:t>
            </a:r>
            <a:r>
              <a:rPr lang="en-US" altLang="el-GR" sz="2400" dirty="0" smtClean="0">
                <a:ea typeface="MS PGothic" pitchFamily="34" charset="-128"/>
              </a:rPr>
              <a:t>/L 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Πρόωρα &lt;28 </a:t>
            </a:r>
            <a:r>
              <a:rPr lang="el-GR" altLang="el-GR" dirty="0" err="1" smtClean="0"/>
              <a:t>εβδ</a:t>
            </a:r>
            <a:r>
              <a:rPr lang="el-GR" altLang="el-GR" dirty="0" smtClean="0"/>
              <a:t>. με ΒΓ&lt;1000</a:t>
            </a:r>
            <a:r>
              <a:rPr lang="en-US" altLang="el-GR" dirty="0" smtClean="0"/>
              <a:t>gr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Σήψη –αιμοδυναμική αστάθεια.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Επεμβατικές ιατρικές πράξεις.</a:t>
            </a:r>
          </a:p>
        </p:txBody>
      </p:sp>
      <p:sp>
        <p:nvSpPr>
          <p:cNvPr id="91141" name="5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5026025" y="2132856"/>
            <a:ext cx="4041775" cy="2046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b="1" dirty="0">
                <a:solidFill>
                  <a:srgbClr val="004A82"/>
                </a:solidFill>
                <a:ea typeface="MS PGothic" pitchFamily="34" charset="-128"/>
              </a:rPr>
              <a:t>Ενδείξεις  Θεραπευτικές </a:t>
            </a:r>
            <a:endParaRPr lang="el-GR" altLang="el-GR" sz="2400" b="1" dirty="0" smtClean="0">
              <a:solidFill>
                <a:srgbClr val="004A82"/>
              </a:solidFill>
              <a:ea typeface="MS PGothic" pitchFamily="34" charset="-128"/>
            </a:endParaRPr>
          </a:p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Θεραπευτικά σε ενεργό αιμορραγία διατήρηση  </a:t>
            </a:r>
            <a:r>
              <a:rPr lang="en-US" altLang="el-GR" sz="2400" dirty="0" smtClean="0">
                <a:ea typeface="MS PGothic" pitchFamily="34" charset="-128"/>
              </a:rPr>
              <a:t>PLTs</a:t>
            </a:r>
            <a:r>
              <a:rPr lang="el-GR" altLang="el-GR" sz="2400" dirty="0" smtClean="0">
                <a:ea typeface="MS PGothic" pitchFamily="34" charset="-128"/>
              </a:rPr>
              <a:t>&gt;10</a:t>
            </a:r>
            <a:r>
              <a:rPr lang="en-US" altLang="el-GR" sz="2400" dirty="0" smtClean="0">
                <a:ea typeface="MS PGothic" pitchFamily="34" charset="-128"/>
              </a:rPr>
              <a:t>0</a:t>
            </a:r>
            <a:r>
              <a:rPr lang="en-US" altLang="el-GR" sz="2400" baseline="30000" dirty="0" smtClean="0">
                <a:ea typeface="MS PGothic" pitchFamily="34" charset="-128"/>
              </a:rPr>
              <a:t>.</a:t>
            </a:r>
            <a:r>
              <a:rPr lang="en-US" altLang="el-GR" sz="2400" dirty="0" smtClean="0">
                <a:ea typeface="MS PGothic" pitchFamily="34" charset="-128"/>
              </a:rPr>
              <a:t>10</a:t>
            </a:r>
            <a:r>
              <a:rPr lang="en-US" altLang="el-GR" sz="2400" baseline="30000" dirty="0" smtClean="0">
                <a:ea typeface="MS PGothic" pitchFamily="34" charset="-128"/>
              </a:rPr>
              <a:t>9</a:t>
            </a:r>
            <a:r>
              <a:rPr lang="en-US" altLang="el-GR" sz="2400" dirty="0" smtClean="0">
                <a:ea typeface="MS PGothic" pitchFamily="34" charset="-128"/>
              </a:rPr>
              <a:t>/L</a:t>
            </a:r>
            <a:r>
              <a:rPr lang="el-GR" altLang="el-GR" sz="2400" dirty="0" smtClean="0">
                <a:ea typeface="MS PGothic" pitchFamily="34" charset="-128"/>
              </a:rPr>
              <a:t>.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81000" y="1219200"/>
            <a:ext cx="8305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l-GR" altLang="el-GR" sz="2400" b="1" smtClean="0">
                <a:latin typeface="Calibri" pitchFamily="34" charset="0"/>
                <a:ea typeface="MS PGothic" pitchFamily="34" charset="-128"/>
              </a:rPr>
              <a:t>Θρομβοπενία στα νεογνά σχετίζεται με τον κίνδυνο εμφάνισης </a:t>
            </a:r>
          </a:p>
          <a:p>
            <a:pPr>
              <a:defRPr/>
            </a:pPr>
            <a:r>
              <a:rPr lang="el-GR" altLang="el-GR" sz="2400" b="1" smtClean="0">
                <a:latin typeface="Calibri" pitchFamily="34" charset="0"/>
                <a:ea typeface="MS PGothic" pitchFamily="34" charset="-128"/>
              </a:rPr>
              <a:t>εγκεφαλικής αιμορραγίας</a:t>
            </a:r>
          </a:p>
        </p:txBody>
      </p:sp>
      <p:sp>
        <p:nvSpPr>
          <p:cNvPr id="91144" name="12 - TextBox"/>
          <p:cNvSpPr txBox="1">
            <a:spLocks noChangeArrowheads="1"/>
          </p:cNvSpPr>
          <p:nvPr/>
        </p:nvSpPr>
        <p:spPr bwMode="auto">
          <a:xfrm>
            <a:off x="2555776" y="5589240"/>
            <a:ext cx="2514600" cy="466725"/>
          </a:xfrm>
          <a:prstGeom prst="rect">
            <a:avLst/>
          </a:prstGeom>
          <a:solidFill>
            <a:schemeClr val="accent1">
              <a:lumMod val="20000"/>
              <a:lumOff val="80000"/>
              <a:alpha val="6588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/>
              <a:t>Δόση 10 </a:t>
            </a:r>
            <a:r>
              <a:rPr lang="en-US" altLang="el-GR" sz="2400" b="1"/>
              <a:t>ml/kg</a:t>
            </a:r>
            <a:endParaRPr lang="el-GR" altLang="el-GR" sz="2400" b="1"/>
          </a:p>
        </p:txBody>
      </p:sp>
      <p:sp>
        <p:nvSpPr>
          <p:cNvPr id="9" name="8 - Ορθογώνιο"/>
          <p:cNvSpPr/>
          <p:nvPr/>
        </p:nvSpPr>
        <p:spPr>
          <a:xfrm>
            <a:off x="0" y="6457941"/>
            <a:ext cx="4998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400" dirty="0" err="1">
                <a:latin typeface="Calibri" pitchFamily="34" charset="0"/>
              </a:rPr>
              <a:t>Poterjoy</a:t>
            </a:r>
            <a:r>
              <a:rPr lang="de-DE" sz="1400" dirty="0">
                <a:latin typeface="Calibri" pitchFamily="34" charset="0"/>
              </a:rPr>
              <a:t> BS, Josephson CD Semin </a:t>
            </a:r>
            <a:r>
              <a:rPr lang="de-DE" sz="1400" dirty="0" err="1">
                <a:latin typeface="Calibri" pitchFamily="34" charset="0"/>
              </a:rPr>
              <a:t>Perinatol</a:t>
            </a:r>
            <a:r>
              <a:rPr lang="de-DE" sz="1400" dirty="0">
                <a:latin typeface="Calibri" pitchFamily="34" charset="0"/>
              </a:rPr>
              <a:t>. 2009 Feb;33(1):66-74.</a:t>
            </a:r>
            <a:endParaRPr lang="el-GR" sz="1400" dirty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Μετάγγιση Αιμοπεταλίων στα νεογνά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644008" y="2276872"/>
            <a:ext cx="0" cy="194421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smtClean="0"/>
              <a:t>Νεογνική αλλοάνοση θρομβοπενία</a:t>
            </a:r>
          </a:p>
        </p:txBody>
      </p:sp>
      <p:sp>
        <p:nvSpPr>
          <p:cNvPr id="9216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Εμφανίζεται ως σοβαρή μεμονωμένη </a:t>
            </a:r>
            <a:r>
              <a:rPr lang="el-GR" altLang="el-GR" sz="2400" dirty="0" err="1" smtClean="0"/>
              <a:t>θρομβοπενία</a:t>
            </a:r>
            <a:r>
              <a:rPr lang="el-GR" altLang="el-GR" sz="2400" dirty="0" smtClean="0"/>
              <a:t> σε ένα κατά τα άλλα υγιές νεογνό.</a:t>
            </a:r>
          </a:p>
          <a:p>
            <a:pPr eaLnBrk="1" hangingPunct="1"/>
            <a:r>
              <a:rPr lang="el-GR" altLang="el-GR" sz="2400" dirty="0" smtClean="0"/>
              <a:t>Οφείλεται σε εμβρυομητρική ασυμβατότητα αιμοπεταλίων.</a:t>
            </a:r>
          </a:p>
          <a:p>
            <a:pPr eaLnBrk="1" hangingPunct="1"/>
            <a:r>
              <a:rPr lang="el-GR" altLang="el-GR" sz="2400" dirty="0" smtClean="0"/>
              <a:t>Προκαλείται από καταστροφή των εμβρυικών αιμοπεταλίων από μητρικό αντίσωμα (</a:t>
            </a:r>
            <a:r>
              <a:rPr lang="el-GR" altLang="el-GR" sz="2400" dirty="0" err="1" smtClean="0"/>
              <a:t>IgG</a:t>
            </a:r>
            <a:r>
              <a:rPr lang="el-GR" altLang="el-GR" sz="2400" dirty="0" smtClean="0"/>
              <a:t>) που παράγεται κατά τη διάρκεια της κύησης και είναι ειδικό κατά </a:t>
            </a:r>
            <a:r>
              <a:rPr lang="el-GR" altLang="el-GR" sz="2400" dirty="0" err="1" smtClean="0"/>
              <a:t>αιμοπεταλιακού</a:t>
            </a:r>
            <a:r>
              <a:rPr lang="el-GR" altLang="el-GR" sz="2400" dirty="0" smtClean="0"/>
              <a:t> αντιγόνου του εμβρύου πατρικής προέλευσης.</a:t>
            </a:r>
          </a:p>
          <a:p>
            <a:pPr eaLnBrk="1" hangingPunct="1"/>
            <a:r>
              <a:rPr lang="el-GR" altLang="el-GR" sz="2400" dirty="0" smtClean="0"/>
              <a:t>Παρατηρείται σε μία στις 800‐1000 γεννήσεις ζώντων νεογνών.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6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ea typeface="MS PGothic" pitchFamily="34" charset="-128"/>
              </a:rPr>
              <a:t>Νεογνική </a:t>
            </a:r>
            <a:r>
              <a:rPr lang="el-GR" altLang="el-GR" dirty="0" err="1" smtClean="0">
                <a:ea typeface="MS PGothic" pitchFamily="34" charset="-128"/>
              </a:rPr>
              <a:t>αλλοάνοση</a:t>
            </a:r>
            <a:r>
              <a:rPr lang="el-GR" altLang="el-GR" dirty="0" smtClean="0">
                <a:ea typeface="MS PGothic" pitchFamily="34" charset="-128"/>
              </a:rPr>
              <a:t> </a:t>
            </a:r>
            <a:r>
              <a:rPr lang="el-GR" altLang="el-GR" dirty="0" err="1" smtClean="0">
                <a:ea typeface="MS PGothic" pitchFamily="34" charset="-128"/>
              </a:rPr>
              <a:t>θρομβοπενία</a:t>
            </a:r>
            <a:r>
              <a:rPr lang="el-GR" altLang="el-GR" dirty="0" smtClean="0">
                <a:ea typeface="MS PGothic" pitchFamily="34" charset="-128"/>
              </a:rPr>
              <a:t> (ΝΑΙΤ)</a:t>
            </a:r>
            <a:br>
              <a:rPr lang="el-GR" altLang="el-GR" dirty="0" smtClean="0">
                <a:ea typeface="MS PGothic" pitchFamily="34" charset="-128"/>
              </a:rPr>
            </a:br>
            <a:r>
              <a:rPr lang="el-GR" altLang="el-GR" dirty="0" err="1" smtClean="0">
                <a:ea typeface="MS PGothic" pitchFamily="34" charset="-128"/>
              </a:rPr>
              <a:t>παθοφυσιολογία</a:t>
            </a:r>
            <a:endParaRPr lang="el-GR" altLang="el-GR" dirty="0" smtClean="0">
              <a:ea typeface="MS PGothic" pitchFamily="34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Η </a:t>
            </a:r>
            <a:r>
              <a:rPr lang="el-GR" altLang="el-GR" sz="2400" dirty="0" err="1" smtClean="0">
                <a:ea typeface="MS PGothic" pitchFamily="34" charset="-128"/>
              </a:rPr>
              <a:t>παθοφυσιολογία</a:t>
            </a:r>
            <a:r>
              <a:rPr lang="el-GR" altLang="el-GR" sz="2400" dirty="0" smtClean="0">
                <a:ea typeface="MS PGothic" pitchFamily="34" charset="-128"/>
              </a:rPr>
              <a:t> είναι ταυτόσημη με την Αιμολυτική Νόσο του Νεογνού (</a:t>
            </a:r>
            <a:r>
              <a:rPr lang="en-US" altLang="el-GR" sz="2400" dirty="0" smtClean="0">
                <a:ea typeface="MS PGothic" pitchFamily="34" charset="-128"/>
              </a:rPr>
              <a:t>HDFN)</a:t>
            </a:r>
            <a:r>
              <a:rPr lang="el-GR" altLang="el-GR" sz="2400" dirty="0" smtClean="0">
                <a:ea typeface="MS PGothic" pitchFamily="34" charset="-128"/>
              </a:rPr>
              <a:t>.</a:t>
            </a:r>
          </a:p>
          <a:p>
            <a:pPr eaLnBrk="1" hangingPunct="1"/>
            <a:r>
              <a:rPr lang="el-GR" altLang="el-GR" sz="2400" dirty="0" smtClean="0">
                <a:ea typeface="MS PGothic" pitchFamily="34" charset="-128"/>
              </a:rPr>
              <a:t>Αιμοπετάλια του εμβρύου που εκφράζουν πατρικής προέλευσης αντιγόνα που δεν εκφράζονται στα αιμοπετάλια της μητέρας εισέρχονται στην κυκλοφορία της μητέρας και προκαλούν την παραγωγή </a:t>
            </a:r>
            <a:r>
              <a:rPr lang="el-GR" altLang="el-GR" sz="2400" dirty="0" err="1" smtClean="0">
                <a:ea typeface="MS PGothic" pitchFamily="34" charset="-128"/>
              </a:rPr>
              <a:t>αντιαιμοπεταλιακών</a:t>
            </a:r>
            <a:r>
              <a:rPr lang="el-GR" altLang="el-GR" sz="2400" dirty="0" smtClean="0">
                <a:ea typeface="MS PGothic" pitchFamily="34" charset="-128"/>
              </a:rPr>
              <a:t> αντισωμάτων τα οποία με τη σειρά τους διαπερνούν τον πλακούντα και προκαλούν </a:t>
            </a:r>
            <a:r>
              <a:rPr lang="el-GR" altLang="el-GR" sz="2400" dirty="0" err="1" smtClean="0">
                <a:ea typeface="MS PGothic" pitchFamily="34" charset="-128"/>
              </a:rPr>
              <a:t>θρομβοπενία</a:t>
            </a:r>
            <a:r>
              <a:rPr lang="el-GR" altLang="el-GR" sz="2400" dirty="0" smtClean="0">
                <a:ea typeface="MS PGothic" pitchFamily="34" charset="-128"/>
              </a:rPr>
              <a:t> στο έμβρυο ή το νεογνό.</a:t>
            </a:r>
          </a:p>
          <a:p>
            <a:pPr eaLnBrk="1" hangingPunct="1"/>
            <a:r>
              <a:rPr lang="el-GR" altLang="el-GR" sz="2400" b="1" dirty="0" smtClean="0">
                <a:ea typeface="MS PGothic" pitchFamily="34" charset="-128"/>
              </a:rPr>
              <a:t>Η μητέρα έχει φυσιολογικό αριθμό αιμοπεταλίων.</a:t>
            </a:r>
            <a:endParaRPr lang="en-US" altLang="el-GR" sz="2400" b="1" dirty="0" smtClean="0">
              <a:ea typeface="MS PGothic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0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ea typeface="MS PGothic" pitchFamily="34" charset="-128"/>
              </a:rPr>
              <a:t>Νεογνική </a:t>
            </a:r>
            <a:r>
              <a:rPr lang="el-GR" altLang="el-GR" dirty="0" err="1" smtClean="0">
                <a:ea typeface="MS PGothic" pitchFamily="34" charset="-128"/>
              </a:rPr>
              <a:t>αλλοάνοση</a:t>
            </a:r>
            <a:r>
              <a:rPr lang="el-GR" altLang="el-GR" dirty="0" smtClean="0">
                <a:ea typeface="MS PGothic" pitchFamily="34" charset="-128"/>
              </a:rPr>
              <a:t> </a:t>
            </a:r>
            <a:r>
              <a:rPr lang="el-GR" altLang="el-GR" dirty="0" err="1" smtClean="0">
                <a:ea typeface="MS PGothic" pitchFamily="34" charset="-128"/>
              </a:rPr>
              <a:t>θρομβοπενία</a:t>
            </a:r>
            <a:r>
              <a:rPr lang="el-GR" altLang="el-GR" dirty="0" smtClean="0">
                <a:ea typeface="MS PGothic" pitchFamily="34" charset="-128"/>
              </a:rPr>
              <a:t> (ΝΑΙΤ)</a:t>
            </a:r>
            <a:br>
              <a:rPr lang="el-GR" altLang="el-GR" dirty="0" smtClean="0">
                <a:ea typeface="MS PGothic" pitchFamily="34" charset="-128"/>
              </a:rPr>
            </a:br>
            <a:r>
              <a:rPr lang="el-GR" altLang="el-GR" dirty="0" smtClean="0">
                <a:ea typeface="MS PGothic" pitchFamily="34" charset="-128"/>
              </a:rPr>
              <a:t>αντιμετώπιση 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l-GR" altLang="el-GR" sz="2400" b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Προγεννητικά</a:t>
            </a:r>
          </a:p>
          <a:p>
            <a:r>
              <a:rPr lang="el-GR" altLang="el-GR" dirty="0" smtClean="0">
                <a:ea typeface="MS PGothic" pitchFamily="34" charset="-128"/>
              </a:rPr>
              <a:t>Κύηση υψηλού κινδύνου για ΝΑΙΤ: 20</a:t>
            </a:r>
            <a:r>
              <a:rPr lang="el-GR" altLang="el-GR" baseline="30000" dirty="0" smtClean="0">
                <a:ea typeface="MS PGothic" pitchFamily="34" charset="-128"/>
              </a:rPr>
              <a:t>η</a:t>
            </a:r>
            <a:r>
              <a:rPr lang="el-GR" altLang="el-GR" dirty="0" smtClean="0">
                <a:ea typeface="MS PGothic" pitchFamily="34" charset="-128"/>
              </a:rPr>
              <a:t> εβδομάδα παρακέντηση ομφαλικής φλέβας </a:t>
            </a:r>
            <a:r>
              <a:rPr lang="en-US" altLang="el-GR" dirty="0" smtClean="0">
                <a:ea typeface="MS PGothic" pitchFamily="34" charset="-128"/>
              </a:rPr>
              <a:t>–</a:t>
            </a:r>
            <a:r>
              <a:rPr lang="el-GR" altLang="el-GR" dirty="0" smtClean="0">
                <a:ea typeface="MS PGothic" pitchFamily="34" charset="-128"/>
              </a:rPr>
              <a:t> εκτίμηση </a:t>
            </a:r>
            <a:r>
              <a:rPr lang="el-GR" altLang="el-GR" dirty="0" err="1" smtClean="0">
                <a:ea typeface="MS PGothic" pitchFamily="34" charset="-128"/>
              </a:rPr>
              <a:t>θρομβοπενίας</a:t>
            </a:r>
            <a:r>
              <a:rPr lang="el-GR" altLang="el-GR" dirty="0" smtClean="0">
                <a:ea typeface="MS PGothic" pitchFamily="34" charset="-128"/>
              </a:rPr>
              <a:t> εμβρύου.</a:t>
            </a:r>
          </a:p>
          <a:p>
            <a:r>
              <a:rPr lang="el-GR" altLang="el-GR" dirty="0" smtClean="0">
                <a:ea typeface="MS PGothic" pitchFamily="34" charset="-128"/>
              </a:rPr>
              <a:t>Έναρξη   </a:t>
            </a:r>
            <a:r>
              <a:rPr lang="en-US" altLang="el-GR" dirty="0" smtClean="0">
                <a:ea typeface="MS PGothic" pitchFamily="34" charset="-128"/>
              </a:rPr>
              <a:t>IVIG</a:t>
            </a:r>
            <a:r>
              <a:rPr lang="el-GR" altLang="el-GR" dirty="0" smtClean="0">
                <a:ea typeface="MS PGothic" pitchFamily="34" charset="-128"/>
              </a:rPr>
              <a:t> </a:t>
            </a:r>
            <a:r>
              <a:rPr lang="en-US" altLang="el-GR" dirty="0" smtClean="0">
                <a:ea typeface="MS PGothic" pitchFamily="34" charset="-128"/>
              </a:rPr>
              <a:t>iv +/- </a:t>
            </a:r>
            <a:r>
              <a:rPr lang="el-GR" altLang="el-GR" dirty="0" smtClean="0">
                <a:ea typeface="MS PGothic" pitchFamily="34" charset="-128"/>
              </a:rPr>
              <a:t>κορτικοειδή</a:t>
            </a:r>
            <a:r>
              <a:rPr lang="en-US" altLang="el-GR" dirty="0" smtClean="0">
                <a:ea typeface="MS PGothic" pitchFamily="34" charset="-128"/>
              </a:rPr>
              <a:t> </a:t>
            </a:r>
            <a:r>
              <a:rPr lang="el-GR" altLang="el-GR" dirty="0" smtClean="0">
                <a:ea typeface="MS PGothic" pitchFamily="34" charset="-128"/>
              </a:rPr>
              <a:t>στη μητέρα εβδομαδιαίως.</a:t>
            </a:r>
          </a:p>
          <a:p>
            <a:r>
              <a:rPr lang="el-GR" altLang="el-GR" dirty="0" smtClean="0">
                <a:ea typeface="MS PGothic" pitchFamily="34" charset="-128"/>
              </a:rPr>
              <a:t>Ενδομήτρια </a:t>
            </a:r>
            <a:r>
              <a:rPr lang="el-GR" altLang="el-GR" dirty="0" err="1" smtClean="0">
                <a:ea typeface="MS PGothic" pitchFamily="34" charset="-128"/>
              </a:rPr>
              <a:t>μεταγγιση</a:t>
            </a:r>
            <a:r>
              <a:rPr lang="el-GR" altLang="el-GR" dirty="0" smtClean="0">
                <a:ea typeface="MS PGothic" pitchFamily="34" charset="-128"/>
              </a:rPr>
              <a:t> αιμοπεταλίων (</a:t>
            </a:r>
            <a:r>
              <a:rPr lang="el-GR" altLang="el-GR" dirty="0" err="1" smtClean="0">
                <a:ea typeface="MS PGothic" pitchFamily="34" charset="-128"/>
              </a:rPr>
              <a:t>φαινοτυπημένα</a:t>
            </a:r>
            <a:r>
              <a:rPr lang="el-GR" altLang="el-GR" dirty="0" smtClean="0">
                <a:ea typeface="MS PGothic" pitchFamily="34" charset="-128"/>
              </a:rPr>
              <a:t> ή της μητέρας ).</a:t>
            </a:r>
            <a:endParaRPr lang="en-US" altLang="el-GR" dirty="0" smtClean="0">
              <a:ea typeface="MS PGothic" pitchFamily="34" charset="-128"/>
            </a:endParaRPr>
          </a:p>
        </p:txBody>
      </p:sp>
      <p:sp>
        <p:nvSpPr>
          <p:cNvPr id="94212" name="Content Placeholder 3"/>
          <p:cNvSpPr>
            <a:spLocks noGrp="1"/>
          </p:cNvSpPr>
          <p:nvPr>
            <p:ph sz="half" idx="4294967295"/>
          </p:nvPr>
        </p:nvSpPr>
        <p:spPr>
          <a:xfrm>
            <a:off x="4872863" y="1268760"/>
            <a:ext cx="4283968" cy="50403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altLang="el-GR" sz="2400" b="1" dirty="0" smtClean="0">
                <a:solidFill>
                  <a:schemeClr val="accent4">
                    <a:lumMod val="10000"/>
                  </a:schemeClr>
                </a:solidFill>
                <a:ea typeface="MS PGothic" pitchFamily="34" charset="-128"/>
              </a:rPr>
              <a:t>Μετά την γέννηση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dirty="0" smtClean="0">
                <a:ea typeface="MS PGothic" pitchFamily="34" charset="-128"/>
              </a:rPr>
              <a:t>Ανάλογα με τη βαρύτητα της </a:t>
            </a:r>
            <a:r>
              <a:rPr lang="el-GR" altLang="el-GR" sz="2200" dirty="0" err="1" smtClean="0">
                <a:ea typeface="MS PGothic" pitchFamily="34" charset="-128"/>
              </a:rPr>
              <a:t>θρομβοπενίας</a:t>
            </a:r>
            <a:r>
              <a:rPr lang="el-GR" altLang="el-GR" sz="2200" dirty="0" smtClean="0">
                <a:ea typeface="MS PGothic" pitchFamily="34" charset="-128"/>
              </a:rPr>
              <a:t> και της ΚΕ.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dirty="0" smtClean="0">
                <a:ea typeface="MS PGothic" pitchFamily="34" charset="-128"/>
              </a:rPr>
              <a:t>Μετάγγιση </a:t>
            </a:r>
            <a:r>
              <a:rPr lang="el-GR" altLang="el-GR" sz="2200" dirty="0" err="1" smtClean="0">
                <a:ea typeface="MS PGothic" pitchFamily="34" charset="-128"/>
              </a:rPr>
              <a:t>φιανοτυπημένων</a:t>
            </a:r>
            <a:r>
              <a:rPr lang="el-GR" altLang="el-GR" sz="2200" dirty="0" smtClean="0">
                <a:ea typeface="MS PGothic" pitchFamily="34" charset="-128"/>
              </a:rPr>
              <a:t>  αιμοπεταλίων.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dirty="0" smtClean="0">
                <a:ea typeface="MS PGothic" pitchFamily="34" charset="-128"/>
              </a:rPr>
              <a:t>Υψηλή δόση </a:t>
            </a:r>
            <a:r>
              <a:rPr lang="en-US" altLang="el-GR" sz="2200" dirty="0" smtClean="0">
                <a:ea typeface="MS PGothic" pitchFamily="34" charset="-128"/>
              </a:rPr>
              <a:t>IVIG</a:t>
            </a:r>
            <a:r>
              <a:rPr lang="el-GR" altLang="el-GR" sz="2200" dirty="0" smtClean="0">
                <a:ea typeface="MS PGothic" pitchFamily="34" charset="-128"/>
              </a:rPr>
              <a:t> </a:t>
            </a:r>
            <a:r>
              <a:rPr lang="en-US" altLang="el-GR" sz="2200" dirty="0" smtClean="0">
                <a:ea typeface="MS PGothic" pitchFamily="34" charset="-128"/>
              </a:rPr>
              <a:t>iv</a:t>
            </a:r>
            <a:r>
              <a:rPr lang="el-GR" altLang="el-GR" sz="2200" dirty="0" smtClean="0">
                <a:ea typeface="MS PGothic" pitchFamily="34" charset="-128"/>
              </a:rPr>
              <a:t>.</a:t>
            </a:r>
            <a:endParaRPr lang="en-US" altLang="el-GR" sz="2200" dirty="0" smtClean="0">
              <a:ea typeface="MS PGothic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716016" y="1340768"/>
            <a:ext cx="0" cy="446449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l-GR" sz="2000" dirty="0"/>
              <a:t>(</a:t>
            </a:r>
            <a:r>
              <a:rPr lang="el-GR" sz="2000" dirty="0" smtClean="0"/>
              <a:t>Θ). Ενότητα 9</a:t>
            </a:r>
            <a:r>
              <a:rPr lang="en-US" sz="2000" dirty="0" smtClean="0"/>
              <a:t>:</a:t>
            </a:r>
            <a:r>
              <a:rPr lang="el-GR" sz="2000" dirty="0"/>
              <a:t> Ενδείξεις μετάγγισης ερυθρών αιμοσφαιρίων και παραγώγων του αίματος - Μετάγγιση </a:t>
            </a:r>
            <a:r>
              <a:rPr lang="el-GR" sz="2000" dirty="0" smtClean="0"/>
              <a:t>νεογνών-αφαιμαξομετάγγιση».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348</TotalTime>
  <Words>5878</Words>
  <Application>Microsoft Office PowerPoint</Application>
  <PresentationFormat>Προβολή στην οθόνη (4:3)</PresentationFormat>
  <Paragraphs>850</Paragraphs>
  <Slides>100</Slides>
  <Notes>42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100</vt:i4>
      </vt:variant>
    </vt:vector>
  </HeadingPairs>
  <TitlesOfParts>
    <vt:vector size="102" baseType="lpstr">
      <vt:lpstr>OC_template</vt:lpstr>
      <vt:lpstr>OC_template_updated</vt:lpstr>
      <vt:lpstr>Αιμοδοσία (Θ)</vt:lpstr>
      <vt:lpstr>Αίμα και παράγωγα</vt:lpstr>
      <vt:lpstr>Ολικό αίμα </vt:lpstr>
      <vt:lpstr>Περιορισμός μεταγγίσεων </vt:lpstr>
      <vt:lpstr>2015 </vt:lpstr>
      <vt:lpstr>Μορφές Ερυθρών αιμοσφαιρίων που χρησιμοποιούνται για μετάγγιση </vt:lpstr>
      <vt:lpstr>Μετάγγιση Ερυθρών 1/4 </vt:lpstr>
      <vt:lpstr>Μετάγγιση Ερυθρών 1/4 </vt:lpstr>
      <vt:lpstr>Μετάγγιση Ερυθρών 3/4 </vt:lpstr>
      <vt:lpstr>Μετάγγιση Ερυθρών 4/4 </vt:lpstr>
      <vt:lpstr>Κατευθυντήριες οδηγίες</vt:lpstr>
      <vt:lpstr>Εκτίμηση της αναιμίας 1/2</vt:lpstr>
      <vt:lpstr>Εκτίμηση της αναιμίας 2/2</vt:lpstr>
      <vt:lpstr>Αναιμία Συμπτώματα</vt:lpstr>
      <vt:lpstr>Συμπτώματα σε απώλεια αίματος 1/2</vt:lpstr>
      <vt:lpstr>Συμπτώματα σε απώλεια αίματος 2/2</vt:lpstr>
      <vt:lpstr>Μετάγγιση </vt:lpstr>
      <vt:lpstr>Μορφές Ερυθρών αιμοσφαιρίων που χρησιμοποιούνται για μετάγγιση </vt:lpstr>
      <vt:lpstr>Ολικό αίμα</vt:lpstr>
      <vt:lpstr>Συμπυκνωμένα ερυθρά αιμοσφαίρια </vt:lpstr>
      <vt:lpstr>Λευκαφαιρεμένα ερυθρά αιμοσφαφαίρια</vt:lpstr>
      <vt:lpstr>Ενδείξεις μετάγγισης λευκαφαιρεμένων ερυθρών</vt:lpstr>
      <vt:lpstr>Ακτινοβολημένα ερυθρά αιμοσφαίρια</vt:lpstr>
      <vt:lpstr>Ακτινοβόληση παραγώγων αίματος </vt:lpstr>
      <vt:lpstr>Ενδείξεις μετάγγισης ακτινοβολημένων ερυθρών </vt:lpstr>
      <vt:lpstr>Ακτινοβόληση και παρενέργειες </vt:lpstr>
      <vt:lpstr>Πλυμένα ερυθρά αιμοσφαίρια </vt:lpstr>
      <vt:lpstr>Κατεψυγμένα συμπυκνωμένα ερυθρά</vt:lpstr>
      <vt:lpstr>Μετάγγιση σε οξεία απώλεια αίματος 1/2</vt:lpstr>
      <vt:lpstr>Μετάγγιση σε οξεία απώλεια αίματος 2/2</vt:lpstr>
      <vt:lpstr>Μετάγγιση σε χειρουργικές επεμβάσεις 1/2</vt:lpstr>
      <vt:lpstr>Μετάγγιση σε χειρουργικές επεμβάσεις 2/2</vt:lpstr>
      <vt:lpstr>Μετάγγιση σε χρόνια αναιμία</vt:lpstr>
      <vt:lpstr>Μεσογειακή αναιμία</vt:lpstr>
      <vt:lpstr>Μετάγγιση στη ΜΕΘ</vt:lpstr>
      <vt:lpstr>Μετάγγιση στη ΜΕΘ</vt:lpstr>
      <vt:lpstr>Μαζική Αιμορραγία</vt:lpstr>
      <vt:lpstr>Μαζική αιμορραγία – Αντιμετώπιση </vt:lpstr>
      <vt:lpstr>Μαζική αιμορραγία </vt:lpstr>
      <vt:lpstr>Μαζική αιμορραγία </vt:lpstr>
      <vt:lpstr>Μη ενδεδειγμένη χρήση ΣΕ</vt:lpstr>
      <vt:lpstr>Μετάγγιση Αιμοπεταλίων </vt:lpstr>
      <vt:lpstr>Αιμοπετάλια ανάκτησης </vt:lpstr>
      <vt:lpstr>Αιμοπετάλια αφαίρεσης  </vt:lpstr>
      <vt:lpstr>Σύγκριση ΑΜΠ </vt:lpstr>
      <vt:lpstr>Κατευθηντήριες οδηγίες μετάγγισης ΑΜΠ</vt:lpstr>
      <vt:lpstr>Μετάγγιση αιμοπεταλίων</vt:lpstr>
      <vt:lpstr>Ασθενείς με μειωμένη παραγωγή αιμοπεταλίων από ανεπάρκεια μυελού </vt:lpstr>
      <vt:lpstr>Ασθενείς με χρόνια θρομβοπενία</vt:lpstr>
      <vt:lpstr>Ασθενείς με χρόνια θρομβοπενία</vt:lpstr>
      <vt:lpstr>Προφυλακτική μετάγγιση ΑΜΠ για επεμβάσεις </vt:lpstr>
      <vt:lpstr>Μαζική Μετάγγιση</vt:lpstr>
      <vt:lpstr>Καρδιοχειρουργικοί ασθενείς</vt:lpstr>
      <vt:lpstr>Αυτοάνοση Θρομβοπενία</vt:lpstr>
      <vt:lpstr>ABO και μετάγγιση αιμοπεταλίων</vt:lpstr>
      <vt:lpstr>ABO ασύμβατη μετάγγιση αιμοπεταλίων (μείζονα  ABO ασυμβατότητα)</vt:lpstr>
      <vt:lpstr>ABO μετάγγιση αιμοπεταλίων με ελάσσονα ασυμβατότητα – ΑΒΟ συμβατή </vt:lpstr>
      <vt:lpstr>FFP – έγκαιρα κατεψυγμένο  πλάσμα</vt:lpstr>
      <vt:lpstr>FFP</vt:lpstr>
      <vt:lpstr>FFP – έγκαιρα κατεψυγμένο  πλάσμα</vt:lpstr>
      <vt:lpstr>Ενδείξεις χορήγησης FFP</vt:lpstr>
      <vt:lpstr>Κατευθυντήριες οδηγίες χορήγησης FFP</vt:lpstr>
      <vt:lpstr>Ενδείξεις χορήγησης FFP</vt:lpstr>
      <vt:lpstr>Ενδείξεις χορήγησης FFP</vt:lpstr>
      <vt:lpstr>Αποφυγή μετάγγισης FFP</vt:lpstr>
      <vt:lpstr>Δόση FFP</vt:lpstr>
      <vt:lpstr>Επιλογή μονάδος FFP</vt:lpstr>
      <vt:lpstr>Μετάγγιση νεογνών-αφαιμαξομετάγγιση</vt:lpstr>
      <vt:lpstr>Μετάγγιση στα νεογνά</vt:lpstr>
      <vt:lpstr>Μετάγγιση στα νεογνά</vt:lpstr>
      <vt:lpstr>Μετάγγιση στα νεογνά</vt:lpstr>
      <vt:lpstr>Προδιαγραφές παραγώγου αίματος</vt:lpstr>
      <vt:lpstr>Προδιαγραφές παραγώγου αίματος</vt:lpstr>
      <vt:lpstr>Νεογνο-ανωριμότητα ανοσοποιητικού -&gt; Προδιαγραφές παραγώγου αίματος</vt:lpstr>
      <vt:lpstr>Νεογνό-ανωριμότητα ανοσοποιητικού -&gt; Ακτινοβόληση παραγώγων αίματος </vt:lpstr>
      <vt:lpstr>Νεογνά –μέγεθος-&gt; Υποθερμία από μετάγγιση</vt:lpstr>
      <vt:lpstr>Νεογνά –μέγεθος-&gt;  Μεταβολικές διαταραχές σχετιζόμενες με μετάγγιση </vt:lpstr>
      <vt:lpstr>Επιλογή ασκού προς  διασταύρωση - μετάγγιση</vt:lpstr>
      <vt:lpstr>Νεογνό-ανωριμότητα ανοσοποιητικού -&gt; Επιλογή παραγώγου αίματος στα νεογνά </vt:lpstr>
      <vt:lpstr>Δοκιμασία Διασταύρωσης </vt:lpstr>
      <vt:lpstr>Ενδομήτρια μετάγγιση </vt:lpstr>
      <vt:lpstr>Μετάγγιση μεγάλου όγκου: Αφαιμαξομετάγγιση </vt:lpstr>
      <vt:lpstr>Μετάγγιση μεγάλου όγκου: Αφαιμαξομετάγγιση </vt:lpstr>
      <vt:lpstr>Αφαιμαξομετάγγιση  Επιλογή παραγώγου: Ανασυσταθέν Ολικό Αίμα</vt:lpstr>
      <vt:lpstr>Αφαιμαξομετάγγιση </vt:lpstr>
      <vt:lpstr>Μεταγγίσεις ΣΕ μικρού όγκου στο νεογνό</vt:lpstr>
      <vt:lpstr>Χορήγηση κατεψυγμένου πλάσματος  (FFP/F24) στα νεογνά</vt:lpstr>
      <vt:lpstr>Αίτια θρομβοπενίας στο νεογνό 1/2</vt:lpstr>
      <vt:lpstr>Αίτια θρομβοπενίας στο νεογνό 2/2</vt:lpstr>
      <vt:lpstr>Μετάγγιση Αιμοπεταλίων στα νεογνά</vt:lpstr>
      <vt:lpstr>Νεογνική αλλοάνοση θρομβοπενία</vt:lpstr>
      <vt:lpstr>Νεογνική αλλοάνοση θρομβοπενία (ΝΑΙΤ) παθοφυσιολογία</vt:lpstr>
      <vt:lpstr>Νεογνική αλλοάνοση θρομβοπενία (ΝΑΙΤ) αντιμετώπιση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(Θ)</dc:title>
  <dc:creator>opencourses@teiath.gr</dc:creator>
  <cp:lastModifiedBy>fkaram2</cp:lastModifiedBy>
  <cp:revision>31</cp:revision>
  <dcterms:created xsi:type="dcterms:W3CDTF">2015-02-24T15:00:36Z</dcterms:created>
  <dcterms:modified xsi:type="dcterms:W3CDTF">2015-03-05T07:53:08Z</dcterms:modified>
</cp:coreProperties>
</file>