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9" r:id="rId2"/>
    <p:sldMasterId id="2147483710" r:id="rId3"/>
  </p:sldMasterIdLst>
  <p:notesMasterIdLst>
    <p:notesMasterId r:id="rId89"/>
  </p:notesMasterIdLst>
  <p:handoutMasterIdLst>
    <p:handoutMasterId r:id="rId90"/>
  </p:handoutMasterIdLst>
  <p:sldIdLst>
    <p:sldId id="256" r:id="rId4"/>
    <p:sldId id="267" r:id="rId5"/>
    <p:sldId id="268" r:id="rId6"/>
    <p:sldId id="292" r:id="rId7"/>
    <p:sldId id="293" r:id="rId8"/>
    <p:sldId id="302" r:id="rId9"/>
    <p:sldId id="338" r:id="rId10"/>
    <p:sldId id="295" r:id="rId11"/>
    <p:sldId id="269" r:id="rId12"/>
    <p:sldId id="270" r:id="rId13"/>
    <p:sldId id="271" r:id="rId14"/>
    <p:sldId id="272" r:id="rId15"/>
    <p:sldId id="283" r:id="rId16"/>
    <p:sldId id="273" r:id="rId17"/>
    <p:sldId id="274" r:id="rId18"/>
    <p:sldId id="303" r:id="rId19"/>
    <p:sldId id="285" r:id="rId20"/>
    <p:sldId id="286" r:id="rId21"/>
    <p:sldId id="287" r:id="rId22"/>
    <p:sldId id="288" r:id="rId23"/>
    <p:sldId id="289" r:id="rId24"/>
    <p:sldId id="290" r:id="rId25"/>
    <p:sldId id="291" r:id="rId26"/>
    <p:sldId id="296" r:id="rId27"/>
    <p:sldId id="314" r:id="rId28"/>
    <p:sldId id="315" r:id="rId29"/>
    <p:sldId id="316" r:id="rId30"/>
    <p:sldId id="317" r:id="rId31"/>
    <p:sldId id="318" r:id="rId32"/>
    <p:sldId id="319" r:id="rId33"/>
    <p:sldId id="297" r:id="rId34"/>
    <p:sldId id="298" r:id="rId35"/>
    <p:sldId id="299" r:id="rId36"/>
    <p:sldId id="300" r:id="rId37"/>
    <p:sldId id="301" r:id="rId38"/>
    <p:sldId id="304" r:id="rId39"/>
    <p:sldId id="320" r:id="rId40"/>
    <p:sldId id="321" r:id="rId41"/>
    <p:sldId id="325" r:id="rId42"/>
    <p:sldId id="348" r:id="rId43"/>
    <p:sldId id="326" r:id="rId44"/>
    <p:sldId id="328" r:id="rId45"/>
    <p:sldId id="327" r:id="rId46"/>
    <p:sldId id="322" r:id="rId47"/>
    <p:sldId id="323" r:id="rId48"/>
    <p:sldId id="324" r:id="rId49"/>
    <p:sldId id="347" r:id="rId50"/>
    <p:sldId id="346" r:id="rId51"/>
    <p:sldId id="329" r:id="rId52"/>
    <p:sldId id="331" r:id="rId53"/>
    <p:sldId id="340" r:id="rId54"/>
    <p:sldId id="341" r:id="rId55"/>
    <p:sldId id="334" r:id="rId56"/>
    <p:sldId id="335" r:id="rId57"/>
    <p:sldId id="349" r:id="rId58"/>
    <p:sldId id="350" r:id="rId59"/>
    <p:sldId id="354" r:id="rId60"/>
    <p:sldId id="368" r:id="rId61"/>
    <p:sldId id="367" r:id="rId62"/>
    <p:sldId id="343" r:id="rId63"/>
    <p:sldId id="352" r:id="rId64"/>
    <p:sldId id="353" r:id="rId65"/>
    <p:sldId id="369" r:id="rId66"/>
    <p:sldId id="370" r:id="rId67"/>
    <p:sldId id="357" r:id="rId68"/>
    <p:sldId id="359" r:id="rId69"/>
    <p:sldId id="372" r:id="rId70"/>
    <p:sldId id="374" r:id="rId71"/>
    <p:sldId id="384" r:id="rId72"/>
    <p:sldId id="375" r:id="rId73"/>
    <p:sldId id="376" r:id="rId74"/>
    <p:sldId id="385" r:id="rId75"/>
    <p:sldId id="371" r:id="rId76"/>
    <p:sldId id="377" r:id="rId77"/>
    <p:sldId id="382" r:id="rId78"/>
    <p:sldId id="383" r:id="rId79"/>
    <p:sldId id="380" r:id="rId80"/>
    <p:sldId id="381" r:id="rId81"/>
    <p:sldId id="386" r:id="rId82"/>
    <p:sldId id="387" r:id="rId83"/>
    <p:sldId id="388" r:id="rId84"/>
    <p:sldId id="389" r:id="rId85"/>
    <p:sldId id="390" r:id="rId86"/>
    <p:sldId id="391" r:id="rId87"/>
    <p:sldId id="392" r:id="rId88"/>
  </p:sldIdLst>
  <p:sldSz cx="9144000" cy="6858000" type="screen4x3"/>
  <p:notesSz cx="7104063" cy="10234613"/>
  <p:custDataLst>
    <p:tags r:id="rId9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4A82"/>
    <a:srgbClr val="333399"/>
    <a:srgbClr val="4545C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604"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C1E33-F9C6-4823-89DA-B191A18CF6F8}" type="doc">
      <dgm:prSet loTypeId="urn:microsoft.com/office/officeart/2005/8/layout/orgChart1" loCatId="hierarchy" qsTypeId="urn:microsoft.com/office/officeart/2005/8/quickstyle/simple5" qsCatId="simple" csTypeId="urn:microsoft.com/office/officeart/2005/8/colors/accent5_3" csCatId="accent5" phldr="1"/>
      <dgm:spPr/>
      <dgm:t>
        <a:bodyPr/>
        <a:lstStyle/>
        <a:p>
          <a:endParaRPr lang="el-GR"/>
        </a:p>
      </dgm:t>
    </dgm:pt>
    <dgm:pt modelId="{01BC71FC-1A06-489F-9E46-6852C58D5E26}">
      <dgm:prSet phldrT="[Text]" custT="1">
        <dgm:style>
          <a:lnRef idx="0">
            <a:schemeClr val="accent4"/>
          </a:lnRef>
          <a:fillRef idx="3">
            <a:schemeClr val="accent4"/>
          </a:fillRef>
          <a:effectRef idx="3">
            <a:schemeClr val="accent4"/>
          </a:effectRef>
          <a:fontRef idx="minor">
            <a:schemeClr val="lt1"/>
          </a:fontRef>
        </dgm:style>
      </dgm:prSet>
      <dgm:spPr>
        <a:xfrm>
          <a:off x="1642509" y="660753"/>
          <a:ext cx="2925459" cy="991439"/>
        </a:xfrm>
        <a:gradFill rotWithShape="1">
          <a:gsLst>
            <a:gs pos="0">
              <a:srgbClr val="6585CF">
                <a:shade val="60000"/>
              </a:srgbClr>
            </a:gs>
            <a:gs pos="33000">
              <a:srgbClr val="6585CF">
                <a:tint val="86500"/>
              </a:srgbClr>
            </a:gs>
            <a:gs pos="46750">
              <a:srgbClr val="6585CF">
                <a:tint val="71000"/>
                <a:satMod val="112000"/>
              </a:srgbClr>
            </a:gs>
            <a:gs pos="53000">
              <a:srgbClr val="6585CF">
                <a:tint val="71000"/>
                <a:satMod val="112000"/>
              </a:srgbClr>
            </a:gs>
            <a:gs pos="68000">
              <a:srgbClr val="6585CF">
                <a:tint val="86000"/>
              </a:srgbClr>
            </a:gs>
            <a:gs pos="100000">
              <a:srgbClr val="6585CF">
                <a:shade val="60000"/>
              </a:srgbClr>
            </a:gs>
          </a:gsLst>
          <a:lin ang="8350000" scaled="1"/>
        </a:gradFill>
        <a:ln>
          <a:noFill/>
        </a:ln>
        <a:effectLst/>
        <a:scene3d>
          <a:camera prst="orthographicFront">
            <a:rot lat="0" lon="0" rev="0"/>
          </a:camera>
          <a:lightRig rig="threePt" dir="t">
            <a:rot lat="0" lon="0" rev="4800000"/>
          </a:lightRig>
        </a:scene3d>
        <a:sp3d>
          <a:bevelT w="69850" h="31750" prst="artDeco"/>
        </a:sp3d>
      </dgm:spPr>
      <dgm:t>
        <a:bodyPr/>
        <a:lstStyle/>
        <a:p>
          <a:pPr>
            <a:lnSpc>
              <a:spcPct val="100000"/>
            </a:lnSpc>
            <a:spcAft>
              <a:spcPts val="600"/>
            </a:spcAft>
          </a:pPr>
          <a:r>
            <a:rPr lang="el-GR" sz="2800" b="1" dirty="0" smtClean="0">
              <a:solidFill>
                <a:schemeClr val="tx1"/>
              </a:solidFill>
              <a:latin typeface="Calibri"/>
              <a:ea typeface="+mn-ea"/>
              <a:cs typeface="+mn-cs"/>
            </a:rPr>
            <a:t>ΣΥΓΚΛΕΙΣΗ</a:t>
          </a:r>
        </a:p>
        <a:p>
          <a:pPr>
            <a:lnSpc>
              <a:spcPct val="100000"/>
            </a:lnSpc>
            <a:spcAft>
              <a:spcPts val="600"/>
            </a:spcAft>
          </a:pPr>
          <a:r>
            <a:rPr lang="el-GR" sz="2400" b="1" dirty="0" smtClean="0">
              <a:solidFill>
                <a:schemeClr val="tx1"/>
              </a:solidFill>
              <a:latin typeface="Calibri"/>
              <a:ea typeface="+mn-ea"/>
              <a:cs typeface="+mn-cs"/>
            </a:rPr>
            <a:t>ΦΥΣΙΚΟΥ ΦΡΑΓΜΟΥ</a:t>
          </a:r>
          <a:endParaRPr lang="el-GR" sz="2400" b="1" dirty="0">
            <a:solidFill>
              <a:schemeClr val="tx1"/>
            </a:solidFill>
            <a:latin typeface="Calibri"/>
            <a:ea typeface="+mn-ea"/>
            <a:cs typeface="+mn-cs"/>
          </a:endParaRPr>
        </a:p>
      </dgm:t>
    </dgm:pt>
    <dgm:pt modelId="{B292FC11-2380-4E37-AB24-0D2773B10D67}" type="parTrans" cxnId="{006261DC-7F31-42A8-827D-7EB51B8F54D7}">
      <dgm:prSet/>
      <dgm:spPr/>
      <dgm:t>
        <a:bodyPr/>
        <a:lstStyle/>
        <a:p>
          <a:pPr>
            <a:lnSpc>
              <a:spcPct val="100000"/>
            </a:lnSpc>
          </a:pPr>
          <a:endParaRPr lang="el-GR" sz="2400" b="1">
            <a:latin typeface="+mn-lt"/>
          </a:endParaRPr>
        </a:p>
      </dgm:t>
    </dgm:pt>
    <dgm:pt modelId="{51071B0B-2A08-4BCF-83C3-AB25DEFD63FF}" type="sibTrans" cxnId="{006261DC-7F31-42A8-827D-7EB51B8F54D7}">
      <dgm:prSet/>
      <dgm:spPr/>
      <dgm:t>
        <a:bodyPr/>
        <a:lstStyle/>
        <a:p>
          <a:pPr>
            <a:lnSpc>
              <a:spcPct val="100000"/>
            </a:lnSpc>
          </a:pPr>
          <a:endParaRPr lang="el-GR" sz="2400" b="1">
            <a:latin typeface="+mn-lt"/>
          </a:endParaRPr>
        </a:p>
      </dgm:t>
    </dgm:pt>
    <dgm:pt modelId="{CECBD173-7A62-4899-A15D-2E8664E76D3C}">
      <dgm:prSet phldrT="[Text]" custT="1">
        <dgm:style>
          <a:lnRef idx="0">
            <a:schemeClr val="accent5"/>
          </a:lnRef>
          <a:fillRef idx="3">
            <a:schemeClr val="accent5"/>
          </a:fillRef>
          <a:effectRef idx="3">
            <a:schemeClr val="accent5"/>
          </a:effectRef>
          <a:fontRef idx="minor">
            <a:schemeClr val="lt1"/>
          </a:fontRef>
        </dgm:style>
      </dgm:prSet>
      <dgm:spPr>
        <a:xfrm>
          <a:off x="3653851" y="2068596"/>
          <a:ext cx="2552202" cy="794757"/>
        </a:xfrm>
        <a:gradFill rotWithShape="1">
          <a:gsLst>
            <a:gs pos="0">
              <a:srgbClr val="7E6BC9">
                <a:shade val="60000"/>
              </a:srgbClr>
            </a:gs>
            <a:gs pos="33000">
              <a:srgbClr val="7E6BC9">
                <a:tint val="86500"/>
              </a:srgbClr>
            </a:gs>
            <a:gs pos="46750">
              <a:srgbClr val="7E6BC9">
                <a:tint val="71000"/>
                <a:satMod val="112000"/>
              </a:srgbClr>
            </a:gs>
            <a:gs pos="53000">
              <a:srgbClr val="7E6BC9">
                <a:tint val="71000"/>
                <a:satMod val="112000"/>
              </a:srgbClr>
            </a:gs>
            <a:gs pos="68000">
              <a:srgbClr val="7E6BC9">
                <a:tint val="86000"/>
              </a:srgbClr>
            </a:gs>
            <a:gs pos="100000">
              <a:srgbClr val="7E6BC9">
                <a:shade val="60000"/>
              </a:srgbClr>
            </a:gs>
          </a:gsLst>
          <a:lin ang="8350000" scaled="1"/>
        </a:gradFill>
        <a:ln>
          <a:solidFill>
            <a:srgbClr val="FF0000"/>
          </a:solid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gm:spPr>
      <dgm:t>
        <a:bodyPr/>
        <a:lstStyle/>
        <a:p>
          <a:pPr>
            <a:lnSpc>
              <a:spcPct val="100000"/>
            </a:lnSpc>
          </a:pPr>
          <a:r>
            <a:rPr lang="el-GR" sz="2400" b="1" dirty="0" smtClean="0">
              <a:solidFill>
                <a:sysClr val="window" lastClr="FFFFFF"/>
              </a:solidFill>
              <a:latin typeface="Calibri"/>
              <a:ea typeface="+mn-ea"/>
              <a:cs typeface="+mn-cs"/>
            </a:rPr>
            <a:t>ΔΥΝΑΜΙΚΗ</a:t>
          </a:r>
          <a:endParaRPr lang="el-GR" sz="2400" b="1" dirty="0">
            <a:solidFill>
              <a:sysClr val="window" lastClr="FFFFFF"/>
            </a:solidFill>
            <a:latin typeface="Calibri"/>
            <a:ea typeface="+mn-ea"/>
            <a:cs typeface="+mn-cs"/>
          </a:endParaRPr>
        </a:p>
      </dgm:t>
    </dgm:pt>
    <dgm:pt modelId="{A629F9E0-68BE-4361-981E-102CEEA96D28}" type="parTrans" cxnId="{DE3598C5-834C-4BE8-8464-B815B494A9BF}">
      <dgm:prSet/>
      <dgm:spPr>
        <a:xfrm>
          <a:off x="3105238" y="1652192"/>
          <a:ext cx="1824714" cy="416404"/>
        </a:xfrm>
        <a:noFill/>
        <a:ln w="25400" cap="flat" cmpd="sng" algn="ctr">
          <a:solidFill>
            <a:srgbClr val="7E6BC9">
              <a:tint val="99000"/>
              <a:hueOff val="0"/>
              <a:satOff val="0"/>
              <a:lumOff val="0"/>
              <a:alphaOff val="0"/>
            </a:srgbClr>
          </a:solidFill>
          <a:prstDash val="solid"/>
        </a:ln>
        <a:effectLst/>
      </dgm:spPr>
      <dgm:t>
        <a:bodyPr/>
        <a:lstStyle/>
        <a:p>
          <a:pPr>
            <a:lnSpc>
              <a:spcPct val="100000"/>
            </a:lnSpc>
          </a:pPr>
          <a:endParaRPr lang="el-GR" sz="2400" b="1" dirty="0">
            <a:latin typeface="+mn-lt"/>
          </a:endParaRPr>
        </a:p>
      </dgm:t>
    </dgm:pt>
    <dgm:pt modelId="{BF2C7306-3868-4411-BCF5-9C14C1DD1D0F}" type="sibTrans" cxnId="{DE3598C5-834C-4BE8-8464-B815B494A9BF}">
      <dgm:prSet/>
      <dgm:spPr/>
      <dgm:t>
        <a:bodyPr/>
        <a:lstStyle/>
        <a:p>
          <a:pPr>
            <a:lnSpc>
              <a:spcPct val="100000"/>
            </a:lnSpc>
          </a:pPr>
          <a:endParaRPr lang="el-GR" sz="2400" b="1">
            <a:latin typeface="+mn-lt"/>
          </a:endParaRPr>
        </a:p>
      </dgm:t>
    </dgm:pt>
    <dgm:pt modelId="{124AAFE6-E944-4950-ADF6-7BF4923B6B45}">
      <dgm:prSet phldrT="[Text]" custT="1">
        <dgm:style>
          <a:lnRef idx="0">
            <a:schemeClr val="accent1"/>
          </a:lnRef>
          <a:fillRef idx="3">
            <a:schemeClr val="accent1"/>
          </a:fillRef>
          <a:effectRef idx="3">
            <a:schemeClr val="accent1"/>
          </a:effectRef>
          <a:fontRef idx="minor">
            <a:schemeClr val="lt1"/>
          </a:fontRef>
        </dgm:style>
      </dgm:prSet>
      <dgm:spPr>
        <a:xfrm>
          <a:off x="4918898" y="3279758"/>
          <a:ext cx="2421391" cy="991439"/>
        </a:xfr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w="12700">
          <a:solidFill>
            <a:srgbClr val="FF0000"/>
          </a:solidFill>
        </a:ln>
        <a:effectLst>
          <a:outerShdw blurRad="190500" dist="228600" dir="2700000" sy="90000" rotWithShape="0">
            <a:srgbClr val="000000">
              <a:alpha val="25500"/>
            </a:srgbClr>
          </a:outerShdw>
        </a:effectLst>
        <a:scene3d>
          <a:camera prst="orthographicFront">
            <a:rot lat="0" lon="0" rev="0"/>
          </a:camera>
          <a:lightRig rig="threePt" dir="t">
            <a:rot lat="0" lon="0" rev="4800000"/>
          </a:lightRig>
        </a:scene3d>
        <a:sp3d>
          <a:bevelT w="69850" h="31750"/>
        </a:sp3d>
      </dgm:spPr>
      <dgm:t>
        <a:bodyPr/>
        <a:lstStyle/>
        <a:p>
          <a:pPr>
            <a:lnSpc>
              <a:spcPct val="100000"/>
            </a:lnSpc>
          </a:pPr>
          <a:r>
            <a:rPr lang="el-GR" sz="2000" b="1" dirty="0" smtClean="0">
              <a:solidFill>
                <a:srgbClr val="7E6BC9">
                  <a:lumMod val="50000"/>
                </a:srgbClr>
              </a:solidFill>
              <a:latin typeface="Calibri"/>
              <a:ea typeface="+mn-ea"/>
              <a:cs typeface="+mn-cs"/>
            </a:rPr>
            <a:t>ΠΛΑΓΙΟΛΙΣΘΗΣΕΙΣ</a:t>
          </a:r>
          <a:endParaRPr lang="el-GR" sz="2000" b="1" dirty="0">
            <a:solidFill>
              <a:srgbClr val="7E6BC9">
                <a:lumMod val="50000"/>
              </a:srgbClr>
            </a:solidFill>
            <a:latin typeface="Calibri"/>
            <a:ea typeface="+mn-ea"/>
            <a:cs typeface="+mn-cs"/>
          </a:endParaRPr>
        </a:p>
      </dgm:t>
    </dgm:pt>
    <dgm:pt modelId="{D1C802EF-1970-4DA1-AD37-9742DD715BC8}" type="parTrans" cxnId="{9AC04D80-F3D7-44BB-AA2D-27864CF20317}">
      <dgm:prSet>
        <dgm:style>
          <a:lnRef idx="3">
            <a:schemeClr val="accent2"/>
          </a:lnRef>
          <a:fillRef idx="0">
            <a:schemeClr val="accent2"/>
          </a:fillRef>
          <a:effectRef idx="2">
            <a:schemeClr val="accent2"/>
          </a:effectRef>
          <a:fontRef idx="minor">
            <a:schemeClr val="tx1"/>
          </a:fontRef>
        </dgm:style>
      </dgm:prSet>
      <dgm:spPr>
        <a:xfrm>
          <a:off x="4929953" y="2863354"/>
          <a:ext cx="1199641" cy="416404"/>
        </a:xfrm>
        <a:noFill/>
        <a:ln w="38100" cap="flat" cmpd="sng" algn="ctr">
          <a:solidFill>
            <a:srgbClr val="9CB084"/>
          </a:solidFill>
          <a:prstDash val="solid"/>
        </a:ln>
        <a:effectLst>
          <a:outerShdw blurRad="190500" dist="228600" dir="2700000" sy="90000" rotWithShape="0">
            <a:srgbClr val="000000">
              <a:alpha val="25500"/>
            </a:srgbClr>
          </a:outerShdw>
        </a:effectLst>
      </dgm:spPr>
      <dgm:t>
        <a:bodyPr/>
        <a:lstStyle/>
        <a:p>
          <a:pPr>
            <a:lnSpc>
              <a:spcPct val="100000"/>
            </a:lnSpc>
          </a:pPr>
          <a:endParaRPr lang="el-GR" sz="2400" b="1" dirty="0">
            <a:latin typeface="+mn-lt"/>
          </a:endParaRPr>
        </a:p>
      </dgm:t>
    </dgm:pt>
    <dgm:pt modelId="{B524A032-9FDB-4EEB-8A36-AF5880DB53ED}" type="sibTrans" cxnId="{9AC04D80-F3D7-44BB-AA2D-27864CF20317}">
      <dgm:prSet/>
      <dgm:spPr/>
      <dgm:t>
        <a:bodyPr/>
        <a:lstStyle/>
        <a:p>
          <a:pPr>
            <a:lnSpc>
              <a:spcPct val="100000"/>
            </a:lnSpc>
          </a:pPr>
          <a:endParaRPr lang="el-GR" sz="2400" b="1">
            <a:latin typeface="+mn-lt"/>
          </a:endParaRPr>
        </a:p>
      </dgm:t>
    </dgm:pt>
    <dgm:pt modelId="{4F4BFBD7-B061-45EC-8EAB-B28A07EE4F70}">
      <dgm:prSet phldrT="[Text]" custT="1">
        <dgm:style>
          <a:lnRef idx="0">
            <a:schemeClr val="accent1"/>
          </a:lnRef>
          <a:fillRef idx="3">
            <a:schemeClr val="accent1"/>
          </a:fillRef>
          <a:effectRef idx="3">
            <a:schemeClr val="accent1"/>
          </a:effectRef>
          <a:fontRef idx="minor">
            <a:schemeClr val="lt1"/>
          </a:fontRef>
        </dgm:style>
      </dgm:prSet>
      <dgm:spPr>
        <a:xfrm>
          <a:off x="2519615" y="3279758"/>
          <a:ext cx="1982878" cy="991439"/>
        </a:xfr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a:solidFill>
            <a:srgbClr val="FF0000"/>
          </a:solidFill>
        </a:ln>
        <a:effectLst>
          <a:outerShdw blurRad="190500" dist="228600" dir="2700000" sy="90000" rotWithShape="0">
            <a:srgbClr val="000000">
              <a:alpha val="25500"/>
            </a:srgbClr>
          </a:outerShdw>
        </a:effectLst>
        <a:scene3d>
          <a:camera prst="orthographicFront">
            <a:rot lat="0" lon="0" rev="0"/>
          </a:camera>
          <a:lightRig rig="threePt" dir="t">
            <a:rot lat="0" lon="0" rev="4800000"/>
          </a:lightRig>
        </a:scene3d>
        <a:sp3d>
          <a:bevelT w="69850" h="31750"/>
        </a:sp3d>
      </dgm:spPr>
      <dgm:t>
        <a:bodyPr/>
        <a:lstStyle/>
        <a:p>
          <a:pPr>
            <a:lnSpc>
              <a:spcPct val="100000"/>
            </a:lnSpc>
          </a:pPr>
          <a:r>
            <a:rPr lang="el-GR" sz="2000" b="1" dirty="0" smtClean="0">
              <a:solidFill>
                <a:srgbClr val="7E6BC9">
                  <a:lumMod val="50000"/>
                </a:srgbClr>
              </a:solidFill>
              <a:latin typeface="Calibri"/>
              <a:ea typeface="+mn-ea"/>
              <a:cs typeface="+mn-cs"/>
            </a:rPr>
            <a:t>ΠΡΟΟΛΙΣΘΗΣΗ</a:t>
          </a:r>
          <a:endParaRPr lang="el-GR" sz="2000" b="1" dirty="0">
            <a:solidFill>
              <a:srgbClr val="7E6BC9">
                <a:lumMod val="50000"/>
              </a:srgbClr>
            </a:solidFill>
            <a:latin typeface="Calibri"/>
            <a:ea typeface="+mn-ea"/>
            <a:cs typeface="+mn-cs"/>
          </a:endParaRPr>
        </a:p>
      </dgm:t>
    </dgm:pt>
    <dgm:pt modelId="{2025D3C7-5E50-4367-8C4A-6996E858C7FA}" type="parTrans" cxnId="{83F34ABA-C48D-4F94-978E-EE0C63EDDE11}">
      <dgm:prSet>
        <dgm:style>
          <a:lnRef idx="3">
            <a:schemeClr val="accent2"/>
          </a:lnRef>
          <a:fillRef idx="0">
            <a:schemeClr val="accent2"/>
          </a:fillRef>
          <a:effectRef idx="2">
            <a:schemeClr val="accent2"/>
          </a:effectRef>
          <a:fontRef idx="minor">
            <a:schemeClr val="tx1"/>
          </a:fontRef>
        </dgm:style>
      </dgm:prSet>
      <dgm:spPr>
        <a:xfrm>
          <a:off x="3511054" y="2863354"/>
          <a:ext cx="1418898" cy="416404"/>
        </a:xfrm>
        <a:noFill/>
        <a:ln w="38100" cap="flat" cmpd="sng" algn="ctr">
          <a:solidFill>
            <a:srgbClr val="9CB084"/>
          </a:solidFill>
          <a:prstDash val="solid"/>
        </a:ln>
        <a:effectLst>
          <a:outerShdw blurRad="190500" dist="228600" dir="2700000" sy="90000" rotWithShape="0">
            <a:srgbClr val="000000">
              <a:alpha val="25500"/>
            </a:srgbClr>
          </a:outerShdw>
        </a:effectLst>
      </dgm:spPr>
      <dgm:t>
        <a:bodyPr/>
        <a:lstStyle/>
        <a:p>
          <a:pPr>
            <a:lnSpc>
              <a:spcPct val="100000"/>
            </a:lnSpc>
          </a:pPr>
          <a:endParaRPr lang="el-GR" sz="2400" b="1" dirty="0">
            <a:latin typeface="+mn-lt"/>
          </a:endParaRPr>
        </a:p>
      </dgm:t>
    </dgm:pt>
    <dgm:pt modelId="{E9DA5E02-84E2-40A9-9D14-BB5FA8C702E5}" type="sibTrans" cxnId="{83F34ABA-C48D-4F94-978E-EE0C63EDDE11}">
      <dgm:prSet/>
      <dgm:spPr/>
      <dgm:t>
        <a:bodyPr/>
        <a:lstStyle/>
        <a:p>
          <a:pPr>
            <a:lnSpc>
              <a:spcPct val="100000"/>
            </a:lnSpc>
          </a:pPr>
          <a:endParaRPr lang="el-GR" sz="2400" b="1">
            <a:latin typeface="+mn-lt"/>
          </a:endParaRPr>
        </a:p>
      </dgm:t>
    </dgm:pt>
    <dgm:pt modelId="{25AC46C8-38BF-49FB-B5B7-3518B9317973}">
      <dgm:prSet phldrT="[Text]" custT="1">
        <dgm:style>
          <a:lnRef idx="0">
            <a:schemeClr val="accent5"/>
          </a:lnRef>
          <a:fillRef idx="3">
            <a:schemeClr val="accent5"/>
          </a:fillRef>
          <a:effectRef idx="3">
            <a:schemeClr val="accent5"/>
          </a:effectRef>
          <a:fontRef idx="minor">
            <a:schemeClr val="lt1"/>
          </a:fontRef>
        </dgm:style>
      </dgm:prSet>
      <dgm:spPr>
        <a:xfrm>
          <a:off x="4423" y="2068596"/>
          <a:ext cx="2214696" cy="848562"/>
        </a:xfrm>
        <a:gradFill rotWithShape="1">
          <a:gsLst>
            <a:gs pos="0">
              <a:srgbClr val="7E6BC9">
                <a:shade val="60000"/>
              </a:srgbClr>
            </a:gs>
            <a:gs pos="33000">
              <a:srgbClr val="7E6BC9">
                <a:tint val="86500"/>
              </a:srgbClr>
            </a:gs>
            <a:gs pos="46750">
              <a:srgbClr val="7E6BC9">
                <a:tint val="71000"/>
                <a:satMod val="112000"/>
              </a:srgbClr>
            </a:gs>
            <a:gs pos="53000">
              <a:srgbClr val="7E6BC9">
                <a:tint val="71000"/>
                <a:satMod val="112000"/>
              </a:srgbClr>
            </a:gs>
            <a:gs pos="68000">
              <a:srgbClr val="7E6BC9">
                <a:tint val="86000"/>
              </a:srgbClr>
            </a:gs>
            <a:gs pos="100000">
              <a:srgbClr val="7E6BC9">
                <a:shade val="60000"/>
              </a:srgbClr>
            </a:gs>
          </a:gsLst>
          <a:lin ang="8350000" scaled="1"/>
        </a:gradFill>
        <a:ln>
          <a:solidFill>
            <a:sysClr val="windowText" lastClr="000000">
              <a:lumMod val="85000"/>
            </a:sysClr>
          </a:solid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gm:spPr>
      <dgm:t>
        <a:bodyPr/>
        <a:lstStyle/>
        <a:p>
          <a:pPr>
            <a:lnSpc>
              <a:spcPct val="100000"/>
            </a:lnSpc>
          </a:pPr>
          <a:r>
            <a:rPr lang="el-GR" sz="2400" b="1" dirty="0" smtClean="0">
              <a:solidFill>
                <a:sysClr val="window" lastClr="FFFFFF"/>
              </a:solidFill>
              <a:latin typeface="Calibri"/>
              <a:ea typeface="+mn-ea"/>
              <a:cs typeface="+mn-cs"/>
            </a:rPr>
            <a:t>ΣΤΑΤΙΚΗ</a:t>
          </a:r>
          <a:endParaRPr lang="el-GR" sz="2400" b="1" dirty="0">
            <a:solidFill>
              <a:sysClr val="window" lastClr="FFFFFF"/>
            </a:solidFill>
            <a:latin typeface="Calibri"/>
            <a:ea typeface="+mn-ea"/>
            <a:cs typeface="+mn-cs"/>
          </a:endParaRPr>
        </a:p>
      </dgm:t>
    </dgm:pt>
    <dgm:pt modelId="{09BE30DB-9BF5-434A-B924-84878ADBCCE7}" type="parTrans" cxnId="{DB6A8C4E-4E57-4AD6-BA78-A377ECA07AF0}">
      <dgm:prSet/>
      <dgm:spPr>
        <a:xfrm>
          <a:off x="1111771" y="1652192"/>
          <a:ext cx="1993466" cy="416404"/>
        </a:xfrm>
        <a:noFill/>
        <a:ln w="25400" cap="flat" cmpd="sng" algn="ctr">
          <a:solidFill>
            <a:srgbClr val="7E6BC9">
              <a:tint val="99000"/>
              <a:hueOff val="0"/>
              <a:satOff val="0"/>
              <a:lumOff val="0"/>
              <a:alphaOff val="0"/>
            </a:srgbClr>
          </a:solidFill>
          <a:prstDash val="solid"/>
        </a:ln>
        <a:effectLst/>
      </dgm:spPr>
      <dgm:t>
        <a:bodyPr/>
        <a:lstStyle/>
        <a:p>
          <a:pPr>
            <a:lnSpc>
              <a:spcPct val="100000"/>
            </a:lnSpc>
          </a:pPr>
          <a:endParaRPr lang="el-GR" sz="2400" b="1" dirty="0">
            <a:latin typeface="+mn-lt"/>
          </a:endParaRPr>
        </a:p>
      </dgm:t>
    </dgm:pt>
    <dgm:pt modelId="{5A6F5874-364E-4381-8E14-D014F29FEEEF}" type="sibTrans" cxnId="{DB6A8C4E-4E57-4AD6-BA78-A377ECA07AF0}">
      <dgm:prSet/>
      <dgm:spPr/>
      <dgm:t>
        <a:bodyPr/>
        <a:lstStyle/>
        <a:p>
          <a:pPr>
            <a:lnSpc>
              <a:spcPct val="100000"/>
            </a:lnSpc>
          </a:pPr>
          <a:endParaRPr lang="el-GR" sz="2400" b="1">
            <a:latin typeface="+mn-lt"/>
          </a:endParaRPr>
        </a:p>
      </dgm:t>
    </dgm:pt>
    <dgm:pt modelId="{A59BC9C1-7E6B-49B4-8A3F-1AC4177A6B2C}">
      <dgm:prSet custT="1">
        <dgm:style>
          <a:lnRef idx="1">
            <a:schemeClr val="accent3"/>
          </a:lnRef>
          <a:fillRef idx="2">
            <a:schemeClr val="accent3"/>
          </a:fillRef>
          <a:effectRef idx="1">
            <a:schemeClr val="accent3"/>
          </a:effectRef>
          <a:fontRef idx="minor">
            <a:schemeClr val="dk1"/>
          </a:fontRef>
        </dgm:style>
      </dgm:prSet>
      <dgm:spPr>
        <a:xfrm>
          <a:off x="120332" y="3333564"/>
          <a:ext cx="1982878" cy="991439"/>
        </a:xfrm>
        <a:gradFill rotWithShape="1">
          <a:gsLst>
            <a:gs pos="20000">
              <a:srgbClr val="6BB1C9">
                <a:tint val="9000"/>
              </a:srgbClr>
            </a:gs>
            <a:gs pos="100000">
              <a:srgbClr val="6BB1C9">
                <a:tint val="70000"/>
                <a:satMod val="100000"/>
              </a:srgbClr>
            </a:gs>
          </a:gsLst>
          <a:path path="circle">
            <a:fillToRect l="-15000" t="-15000" r="115000" b="115000"/>
          </a:path>
        </a:gradFill>
        <a:ln w="9525" cap="flat" cmpd="sng" algn="ctr">
          <a:solidFill>
            <a:sysClr val="windowText" lastClr="000000">
              <a:lumMod val="85000"/>
            </a:sysClr>
          </a:solidFill>
          <a:prstDash val="solid"/>
        </a:ln>
        <a:effectLst>
          <a:outerShdw blurRad="130000" dist="101600" dir="2700000" algn="tl" rotWithShape="0">
            <a:srgbClr val="000000">
              <a:alpha val="35000"/>
            </a:srgbClr>
          </a:outerShdw>
        </a:effectLst>
        <a:scene3d>
          <a:camera prst="orthographicFront"/>
          <a:lightRig rig="threePt" dir="t"/>
        </a:scene3d>
        <a:sp3d>
          <a:bevelT/>
        </a:sp3d>
      </dgm:spPr>
      <dgm:t>
        <a:bodyPr/>
        <a:lstStyle/>
        <a:p>
          <a:pPr>
            <a:lnSpc>
              <a:spcPct val="100000"/>
            </a:lnSpc>
          </a:pPr>
          <a:r>
            <a:rPr lang="el-GR" sz="2000" b="1" dirty="0" smtClean="0">
              <a:solidFill>
                <a:srgbClr val="7E6BC9">
                  <a:lumMod val="50000"/>
                </a:srgbClr>
              </a:solidFill>
              <a:latin typeface="Calibri"/>
              <a:ea typeface="+mn-ea"/>
              <a:cs typeface="+mn-cs"/>
            </a:rPr>
            <a:t>ΜΕΓΙΣΤΗ</a:t>
          </a:r>
        </a:p>
        <a:p>
          <a:pPr>
            <a:lnSpc>
              <a:spcPct val="100000"/>
            </a:lnSpc>
          </a:pPr>
          <a:r>
            <a:rPr lang="el-GR" sz="2000" b="1" dirty="0" smtClean="0">
              <a:solidFill>
                <a:srgbClr val="7E6BC9">
                  <a:lumMod val="50000"/>
                </a:srgbClr>
              </a:solidFill>
              <a:latin typeface="Calibri"/>
              <a:ea typeface="+mn-ea"/>
              <a:cs typeface="+mn-cs"/>
            </a:rPr>
            <a:t>ΣΥΝΑΡΜΟΓΗ</a:t>
          </a:r>
          <a:endParaRPr lang="el-GR" sz="2000" b="1" dirty="0">
            <a:solidFill>
              <a:srgbClr val="7E6BC9">
                <a:lumMod val="50000"/>
              </a:srgbClr>
            </a:solidFill>
            <a:latin typeface="Calibri"/>
            <a:ea typeface="+mn-ea"/>
            <a:cs typeface="+mn-cs"/>
          </a:endParaRPr>
        </a:p>
      </dgm:t>
    </dgm:pt>
    <dgm:pt modelId="{D8CBC1DF-25AD-4763-BD78-3C9EB11C6ED9}" type="parTrans" cxnId="{4213162B-6D79-4B55-958E-D0E6FB6D04EF}">
      <dgm:prSet>
        <dgm:style>
          <a:lnRef idx="3">
            <a:schemeClr val="accent1"/>
          </a:lnRef>
          <a:fillRef idx="0">
            <a:schemeClr val="accent1"/>
          </a:fillRef>
          <a:effectRef idx="2">
            <a:schemeClr val="accent1"/>
          </a:effectRef>
          <a:fontRef idx="minor">
            <a:schemeClr val="tx1"/>
          </a:fontRef>
        </dgm:style>
      </dgm:prSet>
      <dgm:spPr>
        <a:xfrm>
          <a:off x="1066051" y="2917159"/>
          <a:ext cx="91440" cy="416404"/>
        </a:xfrm>
        <a:noFill/>
        <a:ln w="28575" cap="flat" cmpd="sng" algn="ctr">
          <a:solidFill>
            <a:sysClr val="windowText" lastClr="000000">
              <a:lumMod val="95000"/>
            </a:sysClr>
          </a:solidFill>
          <a:prstDash val="solid"/>
        </a:ln>
        <a:effectLst>
          <a:outerShdw blurRad="190500" dist="228600" dir="2700000" sy="90000" rotWithShape="0">
            <a:srgbClr val="000000">
              <a:alpha val="25500"/>
            </a:srgbClr>
          </a:outerShdw>
        </a:effectLst>
      </dgm:spPr>
      <dgm:t>
        <a:bodyPr/>
        <a:lstStyle/>
        <a:p>
          <a:pPr>
            <a:lnSpc>
              <a:spcPct val="100000"/>
            </a:lnSpc>
          </a:pPr>
          <a:endParaRPr lang="el-GR" sz="2400" b="1" dirty="0">
            <a:latin typeface="+mn-lt"/>
          </a:endParaRPr>
        </a:p>
      </dgm:t>
    </dgm:pt>
    <dgm:pt modelId="{CFD823DB-48DD-4FEF-9394-B9FBA2A59528}" type="sibTrans" cxnId="{4213162B-6D79-4B55-958E-D0E6FB6D04EF}">
      <dgm:prSet/>
      <dgm:spPr/>
      <dgm:t>
        <a:bodyPr/>
        <a:lstStyle/>
        <a:p>
          <a:pPr>
            <a:lnSpc>
              <a:spcPct val="100000"/>
            </a:lnSpc>
          </a:pPr>
          <a:endParaRPr lang="el-GR" sz="2400" b="1">
            <a:latin typeface="+mn-lt"/>
          </a:endParaRPr>
        </a:p>
      </dgm:t>
    </dgm:pt>
    <dgm:pt modelId="{273A1DC8-9EF1-46E7-9A6A-5D5AAD29EF8F}">
      <dgm:prSet custT="1">
        <dgm:style>
          <a:lnRef idx="1">
            <a:schemeClr val="dk1"/>
          </a:lnRef>
          <a:fillRef idx="2">
            <a:schemeClr val="dk1"/>
          </a:fillRef>
          <a:effectRef idx="1">
            <a:schemeClr val="dk1"/>
          </a:effectRef>
          <a:fontRef idx="minor">
            <a:schemeClr val="dk1"/>
          </a:fontRef>
        </dgm:style>
      </dgm:prSet>
      <dgm:spPr>
        <a:xfrm>
          <a:off x="3015335" y="4687602"/>
          <a:ext cx="1982878" cy="991439"/>
        </a:xfr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rgbClr val="FF0000"/>
          </a:solidFill>
          <a:prstDash val="solid"/>
        </a:ln>
        <a:effectLst>
          <a:outerShdw blurRad="130000" dist="101600" dir="2700000" algn="tl" rotWithShape="0">
            <a:srgbClr val="000000">
              <a:alpha val="35000"/>
            </a:srgbClr>
          </a:outerShdw>
        </a:effectLst>
        <a:scene3d>
          <a:camera prst="orthographicFront"/>
          <a:lightRig rig="threePt" dir="t"/>
        </a:scene3d>
        <a:sp3d>
          <a:bevelT/>
        </a:sp3d>
      </dgm:spPr>
      <dgm:t>
        <a:bodyPr/>
        <a:lstStyle/>
        <a:p>
          <a:pPr>
            <a:lnSpc>
              <a:spcPct val="100000"/>
            </a:lnSpc>
          </a:pPr>
          <a:r>
            <a:rPr lang="el-GR" sz="1600" b="1" dirty="0" smtClean="0">
              <a:solidFill>
                <a:srgbClr val="6585CF">
                  <a:lumMod val="50000"/>
                </a:srgbClr>
              </a:solidFill>
              <a:latin typeface="Calibri"/>
              <a:ea typeface="+mn-ea"/>
              <a:cs typeface="+mn-cs"/>
            </a:rPr>
            <a:t>ΠΡΟΣΘΙΟΣ ΟΔΗΓΟΣ</a:t>
          </a:r>
          <a:endParaRPr lang="el-GR" sz="1600" b="1" dirty="0">
            <a:solidFill>
              <a:srgbClr val="6585CF">
                <a:lumMod val="50000"/>
              </a:srgbClr>
            </a:solidFill>
            <a:latin typeface="Calibri"/>
            <a:ea typeface="+mn-ea"/>
            <a:cs typeface="+mn-cs"/>
          </a:endParaRPr>
        </a:p>
      </dgm:t>
    </dgm:pt>
    <dgm:pt modelId="{6C5BBA59-C86C-4028-97FF-98BFF711A000}" type="parTrans" cxnId="{7362FDC4-8140-4F25-B11B-401B7782D950}">
      <dgm:prSet>
        <dgm:style>
          <a:lnRef idx="3">
            <a:schemeClr val="accent2"/>
          </a:lnRef>
          <a:fillRef idx="0">
            <a:schemeClr val="accent2"/>
          </a:fillRef>
          <a:effectRef idx="2">
            <a:schemeClr val="accent2"/>
          </a:effectRef>
          <a:fontRef idx="minor">
            <a:schemeClr val="tx1"/>
          </a:fontRef>
        </dgm:style>
      </dgm:prSet>
      <dgm:spPr>
        <a:xfrm>
          <a:off x="2717903" y="4271197"/>
          <a:ext cx="297431" cy="912124"/>
        </a:xfrm>
        <a:noFill/>
        <a:ln w="38100" cap="flat" cmpd="sng" algn="ctr">
          <a:solidFill>
            <a:srgbClr val="9CB084"/>
          </a:solidFill>
          <a:prstDash val="solid"/>
        </a:ln>
        <a:effectLst>
          <a:outerShdw blurRad="190500" dist="228600" dir="2700000" sy="90000" rotWithShape="0">
            <a:srgbClr val="000000">
              <a:alpha val="25500"/>
            </a:srgbClr>
          </a:outerShdw>
        </a:effectLst>
      </dgm:spPr>
      <dgm:t>
        <a:bodyPr/>
        <a:lstStyle/>
        <a:p>
          <a:pPr>
            <a:lnSpc>
              <a:spcPct val="100000"/>
            </a:lnSpc>
          </a:pPr>
          <a:endParaRPr lang="el-GR" sz="2400" b="1" dirty="0">
            <a:latin typeface="+mn-lt"/>
          </a:endParaRPr>
        </a:p>
      </dgm:t>
    </dgm:pt>
    <dgm:pt modelId="{1FDB01C5-A2C3-4D86-B02A-97A917A27866}" type="sibTrans" cxnId="{7362FDC4-8140-4F25-B11B-401B7782D950}">
      <dgm:prSet/>
      <dgm:spPr/>
      <dgm:t>
        <a:bodyPr/>
        <a:lstStyle/>
        <a:p>
          <a:pPr>
            <a:lnSpc>
              <a:spcPct val="100000"/>
            </a:lnSpc>
          </a:pPr>
          <a:endParaRPr lang="el-GR" sz="2400" b="1">
            <a:latin typeface="+mn-lt"/>
          </a:endParaRPr>
        </a:p>
      </dgm:t>
    </dgm:pt>
    <dgm:pt modelId="{988110A7-DBD5-4AEB-A835-4306C8B689E4}">
      <dgm:prSet custT="1">
        <dgm:style>
          <a:lnRef idx="1">
            <a:schemeClr val="dk1"/>
          </a:lnRef>
          <a:fillRef idx="2">
            <a:schemeClr val="dk1"/>
          </a:fillRef>
          <a:effectRef idx="1">
            <a:schemeClr val="dk1"/>
          </a:effectRef>
          <a:fontRef idx="minor">
            <a:schemeClr val="dk1"/>
          </a:fontRef>
        </dgm:style>
      </dgm:prSet>
      <dgm:spPr>
        <a:xfrm>
          <a:off x="5524246" y="4687602"/>
          <a:ext cx="2463329" cy="991439"/>
        </a:xfr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rgbClr val="FF0000"/>
          </a:solidFill>
          <a:prstDash val="solid"/>
        </a:ln>
        <a:effectLst>
          <a:outerShdw blurRad="130000" dist="101600" dir="2700000" algn="tl" rotWithShape="0">
            <a:srgbClr val="000000">
              <a:alpha val="35000"/>
            </a:srgbClr>
          </a:outerShdw>
        </a:effectLst>
        <a:scene3d>
          <a:camera prst="orthographicFront"/>
          <a:lightRig rig="threePt" dir="t"/>
        </a:scene3d>
        <a:sp3d>
          <a:bevelT/>
        </a:sp3d>
      </dgm:spPr>
      <dgm:t>
        <a:bodyPr/>
        <a:lstStyle/>
        <a:p>
          <a:pPr>
            <a:lnSpc>
              <a:spcPct val="100000"/>
            </a:lnSpc>
          </a:pPr>
          <a:r>
            <a:rPr lang="el-GR" sz="1600" b="1" dirty="0" smtClean="0">
              <a:solidFill>
                <a:srgbClr val="6585CF">
                  <a:lumMod val="50000"/>
                </a:srgbClr>
              </a:solidFill>
              <a:latin typeface="Calibri"/>
              <a:ea typeface="+mn-ea"/>
              <a:cs typeface="+mn-cs"/>
            </a:rPr>
            <a:t>-ΚΥΝΟΔΟΝΤΙΚΗ</a:t>
          </a:r>
        </a:p>
        <a:p>
          <a:pPr>
            <a:lnSpc>
              <a:spcPct val="100000"/>
            </a:lnSpc>
          </a:pPr>
          <a:r>
            <a:rPr lang="el-GR" sz="1600" b="1" dirty="0" smtClean="0">
              <a:solidFill>
                <a:srgbClr val="6585CF">
                  <a:lumMod val="50000"/>
                </a:srgbClr>
              </a:solidFill>
              <a:latin typeface="Calibri"/>
              <a:ea typeface="+mn-ea"/>
              <a:cs typeface="+mn-cs"/>
            </a:rPr>
            <a:t>-ΠΡΟΣΘΙΑ ΠΡΟΣΤΑΣΙΑ</a:t>
          </a:r>
        </a:p>
        <a:p>
          <a:pPr>
            <a:lnSpc>
              <a:spcPct val="100000"/>
            </a:lnSpc>
          </a:pPr>
          <a:r>
            <a:rPr lang="el-GR" sz="1600" b="1" dirty="0" smtClean="0">
              <a:solidFill>
                <a:srgbClr val="6585CF">
                  <a:lumMod val="50000"/>
                </a:srgbClr>
              </a:solidFill>
              <a:latin typeface="Calibri"/>
              <a:ea typeface="+mn-ea"/>
              <a:cs typeface="+mn-cs"/>
            </a:rPr>
            <a:t>- ΟΜΑΔΙΚΗ ΣΥΝΕΡΓΕΙΑ</a:t>
          </a:r>
          <a:endParaRPr lang="el-GR" sz="1600" b="1" dirty="0">
            <a:solidFill>
              <a:srgbClr val="6585CF">
                <a:lumMod val="50000"/>
              </a:srgbClr>
            </a:solidFill>
            <a:latin typeface="Calibri"/>
            <a:ea typeface="+mn-ea"/>
            <a:cs typeface="+mn-cs"/>
          </a:endParaRPr>
        </a:p>
      </dgm:t>
    </dgm:pt>
    <dgm:pt modelId="{707673A5-15E6-4197-A2AA-759369B8EB94}" type="parTrans" cxnId="{364A4783-7455-46D3-8321-9BB50D729B32}">
      <dgm:prSet>
        <dgm:style>
          <a:lnRef idx="3">
            <a:schemeClr val="accent2"/>
          </a:lnRef>
          <a:fillRef idx="0">
            <a:schemeClr val="accent2"/>
          </a:fillRef>
          <a:effectRef idx="2">
            <a:schemeClr val="accent2"/>
          </a:effectRef>
          <a:fontRef idx="minor">
            <a:schemeClr val="tx1"/>
          </a:fontRef>
        </dgm:style>
      </dgm:prSet>
      <dgm:spPr>
        <a:xfrm>
          <a:off x="5161037" y="4271197"/>
          <a:ext cx="363208" cy="912124"/>
        </a:xfrm>
        <a:noFill/>
        <a:ln w="38100" cap="flat" cmpd="sng" algn="ctr">
          <a:solidFill>
            <a:srgbClr val="9CB084"/>
          </a:solidFill>
          <a:prstDash val="solid"/>
        </a:ln>
        <a:effectLst>
          <a:outerShdw blurRad="190500" dist="228600" dir="2700000" sy="90000" rotWithShape="0">
            <a:srgbClr val="000000">
              <a:alpha val="25500"/>
            </a:srgbClr>
          </a:outerShdw>
        </a:effectLst>
      </dgm:spPr>
      <dgm:t>
        <a:bodyPr/>
        <a:lstStyle/>
        <a:p>
          <a:pPr>
            <a:lnSpc>
              <a:spcPct val="100000"/>
            </a:lnSpc>
          </a:pPr>
          <a:endParaRPr lang="el-GR" sz="2400" b="1" dirty="0">
            <a:latin typeface="+mn-lt"/>
          </a:endParaRPr>
        </a:p>
      </dgm:t>
    </dgm:pt>
    <dgm:pt modelId="{926E8C34-1182-4FD1-BD62-20B98C3B17C5}" type="sibTrans" cxnId="{364A4783-7455-46D3-8321-9BB50D729B32}">
      <dgm:prSet/>
      <dgm:spPr/>
      <dgm:t>
        <a:bodyPr/>
        <a:lstStyle/>
        <a:p>
          <a:pPr>
            <a:lnSpc>
              <a:spcPct val="100000"/>
            </a:lnSpc>
          </a:pPr>
          <a:endParaRPr lang="el-GR" sz="2400" b="1">
            <a:latin typeface="+mn-lt"/>
          </a:endParaRPr>
        </a:p>
      </dgm:t>
    </dgm:pt>
    <dgm:pt modelId="{C6A79F51-32D4-4806-AB3D-61E90B88D01C}">
      <dgm:prSet custT="1">
        <dgm:style>
          <a:lnRef idx="1">
            <a:schemeClr val="accent4"/>
          </a:lnRef>
          <a:fillRef idx="2">
            <a:schemeClr val="accent4"/>
          </a:fillRef>
          <a:effectRef idx="1">
            <a:schemeClr val="accent4"/>
          </a:effectRef>
          <a:fontRef idx="minor">
            <a:schemeClr val="dk1"/>
          </a:fontRef>
        </dgm:style>
      </dgm:prSet>
      <dgm:spPr>
        <a:xfrm>
          <a:off x="616052" y="4741407"/>
          <a:ext cx="1982878" cy="991439"/>
        </a:xfrm>
        <a:ln/>
      </dgm:spPr>
      <dgm:t>
        <a:bodyPr/>
        <a:lstStyle/>
        <a:p>
          <a:pPr algn="ctr"/>
          <a:r>
            <a:rPr lang="el-GR" sz="1400" b="1" dirty="0" smtClean="0">
              <a:solidFill>
                <a:srgbClr val="6585CF">
                  <a:lumMod val="50000"/>
                </a:srgbClr>
              </a:solidFill>
              <a:latin typeface="Calibri"/>
              <a:ea typeface="+mn-ea"/>
              <a:cs typeface="+mn-cs"/>
            </a:rPr>
            <a:t>ΣΥΓΚΛΕΙΣΙΑΚΕΣ</a:t>
          </a:r>
        </a:p>
        <a:p>
          <a:pPr algn="ctr"/>
          <a:r>
            <a:rPr lang="el-GR" sz="1400" b="1" dirty="0" smtClean="0">
              <a:solidFill>
                <a:srgbClr val="6585CF">
                  <a:lumMod val="50000"/>
                </a:srgbClr>
              </a:solidFill>
              <a:latin typeface="Calibri"/>
              <a:ea typeface="+mn-ea"/>
              <a:cs typeface="+mn-cs"/>
            </a:rPr>
            <a:t>ΕΠΑΦΕΣ</a:t>
          </a:r>
          <a:r>
            <a:rPr lang="en-GB" sz="1400" b="1" dirty="0" smtClean="0">
              <a:solidFill>
                <a:srgbClr val="6585CF">
                  <a:lumMod val="50000"/>
                </a:srgbClr>
              </a:solidFill>
              <a:latin typeface="Calibri"/>
              <a:ea typeface="+mn-ea"/>
              <a:cs typeface="+mn-cs"/>
            </a:rPr>
            <a:t> </a:t>
          </a:r>
          <a:r>
            <a:rPr lang="el-GR" sz="1400" b="1" dirty="0" smtClean="0">
              <a:solidFill>
                <a:srgbClr val="6585CF">
                  <a:lumMod val="50000"/>
                </a:srgbClr>
              </a:solidFill>
              <a:latin typeface="Calibri"/>
              <a:ea typeface="+mn-ea"/>
              <a:cs typeface="+mn-cs"/>
            </a:rPr>
            <a:t>ΟΠΙΣΘΙΩΝ</a:t>
          </a:r>
          <a:r>
            <a:rPr lang="en-GB" sz="1400" b="1" dirty="0" smtClean="0">
              <a:solidFill>
                <a:srgbClr val="6585CF">
                  <a:lumMod val="50000"/>
                </a:srgbClr>
              </a:solidFill>
              <a:latin typeface="Calibri"/>
              <a:ea typeface="+mn-ea"/>
              <a:cs typeface="+mn-cs"/>
            </a:rPr>
            <a:t> </a:t>
          </a:r>
          <a:r>
            <a:rPr lang="el-GR" sz="1400" b="1" dirty="0" smtClean="0">
              <a:solidFill>
                <a:srgbClr val="6585CF">
                  <a:lumMod val="50000"/>
                </a:srgbClr>
              </a:solidFill>
              <a:latin typeface="Calibri"/>
              <a:ea typeface="+mn-ea"/>
              <a:cs typeface="+mn-cs"/>
            </a:rPr>
            <a:t>ΔΟΝΤΙΩΝ</a:t>
          </a:r>
        </a:p>
        <a:p>
          <a:pPr algn="ctr"/>
          <a:r>
            <a:rPr lang="el-GR" sz="1400" b="1" dirty="0" smtClean="0">
              <a:solidFill>
                <a:srgbClr val="6585CF">
                  <a:lumMod val="50000"/>
                </a:srgbClr>
              </a:solidFill>
              <a:latin typeface="Calibri"/>
              <a:ea typeface="+mn-ea"/>
              <a:cs typeface="+mn-cs"/>
            </a:rPr>
            <a:t>Φύμα προς βοθρίο </a:t>
          </a:r>
        </a:p>
        <a:p>
          <a:pPr algn="ctr"/>
          <a:r>
            <a:rPr lang="el-GR" sz="1400" b="1" dirty="0" smtClean="0">
              <a:solidFill>
                <a:srgbClr val="6585CF">
                  <a:lumMod val="50000"/>
                </a:srgbClr>
              </a:solidFill>
              <a:latin typeface="Calibri"/>
              <a:ea typeface="+mn-ea"/>
              <a:cs typeface="+mn-cs"/>
            </a:rPr>
            <a:t>Φύμα προς μασητική αγκάλη </a:t>
          </a:r>
          <a:endParaRPr lang="el-GR" sz="1400" b="1" dirty="0">
            <a:solidFill>
              <a:srgbClr val="6585CF">
                <a:lumMod val="50000"/>
              </a:srgbClr>
            </a:solidFill>
            <a:latin typeface="Calibri"/>
            <a:ea typeface="+mn-ea"/>
            <a:cs typeface="+mn-cs"/>
          </a:endParaRPr>
        </a:p>
      </dgm:t>
    </dgm:pt>
    <dgm:pt modelId="{45179A92-FFA9-4E80-AACE-8D5F7424F20E}" type="parTrans" cxnId="{36DD62BB-1B23-49C3-83FA-8C88D7CC00B3}">
      <dgm:prSet/>
      <dgm:spPr>
        <a:xfrm>
          <a:off x="318620" y="4325003"/>
          <a:ext cx="297431" cy="912124"/>
        </a:xfrm>
        <a:noFill/>
        <a:ln w="25400" cap="flat" cmpd="sng" algn="ctr">
          <a:solidFill>
            <a:srgbClr val="7E6BC9">
              <a:tint val="70000"/>
              <a:hueOff val="0"/>
              <a:satOff val="0"/>
              <a:lumOff val="0"/>
              <a:alphaOff val="0"/>
            </a:srgbClr>
          </a:solidFill>
          <a:prstDash val="solid"/>
        </a:ln>
        <a:effectLst/>
      </dgm:spPr>
      <dgm:t>
        <a:bodyPr/>
        <a:lstStyle/>
        <a:p>
          <a:endParaRPr lang="el-GR" b="1" dirty="0">
            <a:latin typeface="+mn-lt"/>
          </a:endParaRPr>
        </a:p>
      </dgm:t>
    </dgm:pt>
    <dgm:pt modelId="{5915C961-C913-4870-9098-FF42C05A3FE7}" type="sibTrans" cxnId="{36DD62BB-1B23-49C3-83FA-8C88D7CC00B3}">
      <dgm:prSet/>
      <dgm:spPr/>
      <dgm:t>
        <a:bodyPr/>
        <a:lstStyle/>
        <a:p>
          <a:endParaRPr lang="el-GR" b="1">
            <a:latin typeface="+mn-lt"/>
          </a:endParaRPr>
        </a:p>
      </dgm:t>
    </dgm:pt>
    <dgm:pt modelId="{9D08CC9D-5557-4C91-BA63-C69E87C54223}" type="pres">
      <dgm:prSet presAssocID="{FA2C1E33-F9C6-4823-89DA-B191A18CF6F8}" presName="hierChild1" presStyleCnt="0">
        <dgm:presLayoutVars>
          <dgm:orgChart val="1"/>
          <dgm:chPref val="1"/>
          <dgm:dir val="rev"/>
          <dgm:animOne val="branch"/>
          <dgm:animLvl val="lvl"/>
          <dgm:resizeHandles/>
        </dgm:presLayoutVars>
      </dgm:prSet>
      <dgm:spPr/>
      <dgm:t>
        <a:bodyPr/>
        <a:lstStyle/>
        <a:p>
          <a:endParaRPr lang="el-GR"/>
        </a:p>
      </dgm:t>
    </dgm:pt>
    <dgm:pt modelId="{4F4264A6-615C-4D2C-B789-051EBB5D4FF2}" type="pres">
      <dgm:prSet presAssocID="{01BC71FC-1A06-489F-9E46-6852C58D5E26}" presName="hierRoot1" presStyleCnt="0">
        <dgm:presLayoutVars>
          <dgm:hierBranch val="init"/>
        </dgm:presLayoutVars>
      </dgm:prSet>
      <dgm:spPr/>
    </dgm:pt>
    <dgm:pt modelId="{FFA0CFE3-43E1-4868-9492-2815F4B4F3B4}" type="pres">
      <dgm:prSet presAssocID="{01BC71FC-1A06-489F-9E46-6852C58D5E26}" presName="rootComposite1" presStyleCnt="0"/>
      <dgm:spPr/>
    </dgm:pt>
    <dgm:pt modelId="{995B02AB-D97B-4C5C-86AB-688D97E171AB}" type="pres">
      <dgm:prSet presAssocID="{01BC71FC-1A06-489F-9E46-6852C58D5E26}" presName="rootText1" presStyleLbl="node0" presStyleIdx="0" presStyleCnt="1" custScaleX="221622">
        <dgm:presLayoutVars>
          <dgm:chPref val="3"/>
        </dgm:presLayoutVars>
      </dgm:prSet>
      <dgm:spPr>
        <a:prstGeom prst="rect">
          <a:avLst/>
        </a:prstGeom>
      </dgm:spPr>
      <dgm:t>
        <a:bodyPr/>
        <a:lstStyle/>
        <a:p>
          <a:endParaRPr lang="el-GR"/>
        </a:p>
      </dgm:t>
    </dgm:pt>
    <dgm:pt modelId="{C94C43A5-4243-4CC3-8650-2B33F524D72F}" type="pres">
      <dgm:prSet presAssocID="{01BC71FC-1A06-489F-9E46-6852C58D5E26}" presName="rootConnector1" presStyleLbl="node1" presStyleIdx="0" presStyleCnt="0"/>
      <dgm:spPr/>
      <dgm:t>
        <a:bodyPr/>
        <a:lstStyle/>
        <a:p>
          <a:endParaRPr lang="el-GR"/>
        </a:p>
      </dgm:t>
    </dgm:pt>
    <dgm:pt modelId="{AB6E2E3F-CB1C-4E4F-B4D0-CE8289F5E472}" type="pres">
      <dgm:prSet presAssocID="{01BC71FC-1A06-489F-9E46-6852C58D5E26}" presName="hierChild2" presStyleCnt="0"/>
      <dgm:spPr/>
    </dgm:pt>
    <dgm:pt modelId="{3353B991-64AD-46F9-8709-7F27FD79CA51}" type="pres">
      <dgm:prSet presAssocID="{A629F9E0-68BE-4361-981E-102CEEA96D28}" presName="Name37" presStyleLbl="parChTrans1D2" presStyleIdx="0" presStyleCnt="2"/>
      <dgm:spPr>
        <a:custGeom>
          <a:avLst/>
          <a:gdLst/>
          <a:ahLst/>
          <a:cxnLst/>
          <a:rect l="0" t="0" r="0" b="0"/>
          <a:pathLst>
            <a:path>
              <a:moveTo>
                <a:pt x="0" y="0"/>
              </a:moveTo>
              <a:lnTo>
                <a:pt x="0" y="208202"/>
              </a:lnTo>
              <a:lnTo>
                <a:pt x="1824714" y="208202"/>
              </a:lnTo>
              <a:lnTo>
                <a:pt x="1824714" y="416404"/>
              </a:lnTo>
            </a:path>
          </a:pathLst>
        </a:custGeom>
      </dgm:spPr>
      <dgm:t>
        <a:bodyPr/>
        <a:lstStyle/>
        <a:p>
          <a:endParaRPr lang="el-GR"/>
        </a:p>
      </dgm:t>
    </dgm:pt>
    <dgm:pt modelId="{80294949-0CA4-4A45-99FF-837E791EE6C7}" type="pres">
      <dgm:prSet presAssocID="{CECBD173-7A62-4899-A15D-2E8664E76D3C}" presName="hierRoot2" presStyleCnt="0">
        <dgm:presLayoutVars>
          <dgm:hierBranch val="init"/>
        </dgm:presLayoutVars>
      </dgm:prSet>
      <dgm:spPr/>
    </dgm:pt>
    <dgm:pt modelId="{83A39DDC-CE8C-445C-9E9B-9F0BA20F4B57}" type="pres">
      <dgm:prSet presAssocID="{CECBD173-7A62-4899-A15D-2E8664E76D3C}" presName="rootComposite" presStyleCnt="0"/>
      <dgm:spPr/>
    </dgm:pt>
    <dgm:pt modelId="{714A3A74-3932-49EA-A73A-B1ECA8BD5FC3}" type="pres">
      <dgm:prSet presAssocID="{CECBD173-7A62-4899-A15D-2E8664E76D3C}" presName="rootText" presStyleLbl="node2" presStyleIdx="0" presStyleCnt="2" custScaleX="128712" custScaleY="80162">
        <dgm:presLayoutVars>
          <dgm:chPref val="3"/>
        </dgm:presLayoutVars>
      </dgm:prSet>
      <dgm:spPr>
        <a:prstGeom prst="rect">
          <a:avLst/>
        </a:prstGeom>
      </dgm:spPr>
      <dgm:t>
        <a:bodyPr/>
        <a:lstStyle/>
        <a:p>
          <a:endParaRPr lang="el-GR"/>
        </a:p>
      </dgm:t>
    </dgm:pt>
    <dgm:pt modelId="{35EF19F3-7696-4D02-8FE6-D59C7E1D978F}" type="pres">
      <dgm:prSet presAssocID="{CECBD173-7A62-4899-A15D-2E8664E76D3C}" presName="rootConnector" presStyleLbl="node2" presStyleIdx="0" presStyleCnt="2"/>
      <dgm:spPr/>
      <dgm:t>
        <a:bodyPr/>
        <a:lstStyle/>
        <a:p>
          <a:endParaRPr lang="el-GR"/>
        </a:p>
      </dgm:t>
    </dgm:pt>
    <dgm:pt modelId="{56E7028C-FAD4-406A-A4E6-37425ED3DFAA}" type="pres">
      <dgm:prSet presAssocID="{CECBD173-7A62-4899-A15D-2E8664E76D3C}" presName="hierChild4" presStyleCnt="0"/>
      <dgm:spPr/>
    </dgm:pt>
    <dgm:pt modelId="{ECE4D5C7-838C-4E0E-8924-700805EC7A95}" type="pres">
      <dgm:prSet presAssocID="{D1C802EF-1970-4DA1-AD37-9742DD715BC8}" presName="Name37" presStyleLbl="parChTrans1D3" presStyleIdx="0" presStyleCnt="3"/>
      <dgm:spPr>
        <a:custGeom>
          <a:avLst/>
          <a:gdLst/>
          <a:ahLst/>
          <a:cxnLst/>
          <a:rect l="0" t="0" r="0" b="0"/>
          <a:pathLst>
            <a:path>
              <a:moveTo>
                <a:pt x="0" y="0"/>
              </a:moveTo>
              <a:lnTo>
                <a:pt x="0" y="208202"/>
              </a:lnTo>
              <a:lnTo>
                <a:pt x="1199641" y="208202"/>
              </a:lnTo>
              <a:lnTo>
                <a:pt x="1199641" y="416404"/>
              </a:lnTo>
            </a:path>
          </a:pathLst>
        </a:custGeom>
      </dgm:spPr>
      <dgm:t>
        <a:bodyPr/>
        <a:lstStyle/>
        <a:p>
          <a:endParaRPr lang="el-GR"/>
        </a:p>
      </dgm:t>
    </dgm:pt>
    <dgm:pt modelId="{CCD26772-CF8E-4B9D-8E53-7726E345A9BA}" type="pres">
      <dgm:prSet presAssocID="{124AAFE6-E944-4950-ADF6-7BF4923B6B45}" presName="hierRoot2" presStyleCnt="0">
        <dgm:presLayoutVars>
          <dgm:hierBranch val="init"/>
        </dgm:presLayoutVars>
      </dgm:prSet>
      <dgm:spPr/>
    </dgm:pt>
    <dgm:pt modelId="{477517EB-B6D3-447D-A35D-5F3A7862C224}" type="pres">
      <dgm:prSet presAssocID="{124AAFE6-E944-4950-ADF6-7BF4923B6B45}" presName="rootComposite" presStyleCnt="0"/>
      <dgm:spPr/>
    </dgm:pt>
    <dgm:pt modelId="{B369873B-F05E-4317-B890-2F94614A6B16}" type="pres">
      <dgm:prSet presAssocID="{124AAFE6-E944-4950-ADF6-7BF4923B6B45}" presName="rootText" presStyleLbl="node3" presStyleIdx="0" presStyleCnt="3" custScaleX="122115">
        <dgm:presLayoutVars>
          <dgm:chPref val="3"/>
        </dgm:presLayoutVars>
      </dgm:prSet>
      <dgm:spPr>
        <a:prstGeom prst="rect">
          <a:avLst/>
        </a:prstGeom>
      </dgm:spPr>
      <dgm:t>
        <a:bodyPr/>
        <a:lstStyle/>
        <a:p>
          <a:endParaRPr lang="el-GR"/>
        </a:p>
      </dgm:t>
    </dgm:pt>
    <dgm:pt modelId="{F670DB9D-4B3D-4E4F-9315-43740EB39DC2}" type="pres">
      <dgm:prSet presAssocID="{124AAFE6-E944-4950-ADF6-7BF4923B6B45}" presName="rootConnector" presStyleLbl="node3" presStyleIdx="0" presStyleCnt="3"/>
      <dgm:spPr/>
      <dgm:t>
        <a:bodyPr/>
        <a:lstStyle/>
        <a:p>
          <a:endParaRPr lang="el-GR"/>
        </a:p>
      </dgm:t>
    </dgm:pt>
    <dgm:pt modelId="{0966A8C6-4874-475C-AD25-54F59C95EB6D}" type="pres">
      <dgm:prSet presAssocID="{124AAFE6-E944-4950-ADF6-7BF4923B6B45}" presName="hierChild4" presStyleCnt="0"/>
      <dgm:spPr/>
    </dgm:pt>
    <dgm:pt modelId="{E7A18F6D-0470-4478-A0C2-C242E46479DC}" type="pres">
      <dgm:prSet presAssocID="{707673A5-15E6-4197-A2AA-759369B8EB94}" presName="Name37" presStyleLbl="parChTrans1D4" presStyleIdx="0" presStyleCnt="3"/>
      <dgm:spPr>
        <a:custGeom>
          <a:avLst/>
          <a:gdLst/>
          <a:ahLst/>
          <a:cxnLst/>
          <a:rect l="0" t="0" r="0" b="0"/>
          <a:pathLst>
            <a:path>
              <a:moveTo>
                <a:pt x="0" y="0"/>
              </a:moveTo>
              <a:lnTo>
                <a:pt x="0" y="912124"/>
              </a:lnTo>
              <a:lnTo>
                <a:pt x="363208" y="912124"/>
              </a:lnTo>
            </a:path>
          </a:pathLst>
        </a:custGeom>
      </dgm:spPr>
      <dgm:t>
        <a:bodyPr/>
        <a:lstStyle/>
        <a:p>
          <a:endParaRPr lang="el-GR"/>
        </a:p>
      </dgm:t>
    </dgm:pt>
    <dgm:pt modelId="{FFE38163-6767-4646-8EA9-0457EF4962F0}" type="pres">
      <dgm:prSet presAssocID="{988110A7-DBD5-4AEB-A835-4306C8B689E4}" presName="hierRoot2" presStyleCnt="0">
        <dgm:presLayoutVars>
          <dgm:hierBranch val="init"/>
        </dgm:presLayoutVars>
      </dgm:prSet>
      <dgm:spPr/>
    </dgm:pt>
    <dgm:pt modelId="{70975856-554C-404D-9F8C-D6E739876F46}" type="pres">
      <dgm:prSet presAssocID="{988110A7-DBD5-4AEB-A835-4306C8B689E4}" presName="rootComposite" presStyleCnt="0"/>
      <dgm:spPr/>
    </dgm:pt>
    <dgm:pt modelId="{A54C7903-0D72-4F7B-9A3E-DBCBD1640589}" type="pres">
      <dgm:prSet presAssocID="{988110A7-DBD5-4AEB-A835-4306C8B689E4}" presName="rootText" presStyleLbl="node4" presStyleIdx="0" presStyleCnt="3" custScaleX="124230">
        <dgm:presLayoutVars>
          <dgm:chPref val="3"/>
        </dgm:presLayoutVars>
      </dgm:prSet>
      <dgm:spPr>
        <a:prstGeom prst="rect">
          <a:avLst/>
        </a:prstGeom>
      </dgm:spPr>
      <dgm:t>
        <a:bodyPr/>
        <a:lstStyle/>
        <a:p>
          <a:endParaRPr lang="el-GR"/>
        </a:p>
      </dgm:t>
    </dgm:pt>
    <dgm:pt modelId="{2D35E156-333F-4E0C-AFD5-2344AEB37267}" type="pres">
      <dgm:prSet presAssocID="{988110A7-DBD5-4AEB-A835-4306C8B689E4}" presName="rootConnector" presStyleLbl="node4" presStyleIdx="0" presStyleCnt="3"/>
      <dgm:spPr/>
      <dgm:t>
        <a:bodyPr/>
        <a:lstStyle/>
        <a:p>
          <a:endParaRPr lang="el-GR"/>
        </a:p>
      </dgm:t>
    </dgm:pt>
    <dgm:pt modelId="{8C5FB22D-0EF7-4A20-921E-5280E1999A93}" type="pres">
      <dgm:prSet presAssocID="{988110A7-DBD5-4AEB-A835-4306C8B689E4}" presName="hierChild4" presStyleCnt="0"/>
      <dgm:spPr/>
    </dgm:pt>
    <dgm:pt modelId="{7A13EE56-F887-44EA-9D75-EB5E84B6ED2C}" type="pres">
      <dgm:prSet presAssocID="{988110A7-DBD5-4AEB-A835-4306C8B689E4}" presName="hierChild5" presStyleCnt="0"/>
      <dgm:spPr/>
    </dgm:pt>
    <dgm:pt modelId="{A1E68622-05BA-4510-B707-0B8E6E0CC9A2}" type="pres">
      <dgm:prSet presAssocID="{124AAFE6-E944-4950-ADF6-7BF4923B6B45}" presName="hierChild5" presStyleCnt="0"/>
      <dgm:spPr/>
    </dgm:pt>
    <dgm:pt modelId="{6A7DD409-8C1B-4CBB-8D5D-CD1DB8E47484}" type="pres">
      <dgm:prSet presAssocID="{2025D3C7-5E50-4367-8C4A-6996E858C7FA}" presName="Name37" presStyleLbl="parChTrans1D3" presStyleIdx="1" presStyleCnt="3"/>
      <dgm:spPr>
        <a:custGeom>
          <a:avLst/>
          <a:gdLst/>
          <a:ahLst/>
          <a:cxnLst/>
          <a:rect l="0" t="0" r="0" b="0"/>
          <a:pathLst>
            <a:path>
              <a:moveTo>
                <a:pt x="1418898" y="0"/>
              </a:moveTo>
              <a:lnTo>
                <a:pt x="1418898" y="208202"/>
              </a:lnTo>
              <a:lnTo>
                <a:pt x="0" y="208202"/>
              </a:lnTo>
              <a:lnTo>
                <a:pt x="0" y="416404"/>
              </a:lnTo>
            </a:path>
          </a:pathLst>
        </a:custGeom>
      </dgm:spPr>
      <dgm:t>
        <a:bodyPr/>
        <a:lstStyle/>
        <a:p>
          <a:endParaRPr lang="el-GR"/>
        </a:p>
      </dgm:t>
    </dgm:pt>
    <dgm:pt modelId="{5C150718-BB4C-4CEB-9E74-9B786A837330}" type="pres">
      <dgm:prSet presAssocID="{4F4BFBD7-B061-45EC-8EAB-B28A07EE4F70}" presName="hierRoot2" presStyleCnt="0">
        <dgm:presLayoutVars>
          <dgm:hierBranch val="init"/>
        </dgm:presLayoutVars>
      </dgm:prSet>
      <dgm:spPr/>
    </dgm:pt>
    <dgm:pt modelId="{6D6438ED-88E9-4570-BA54-05BB63D6BBF7}" type="pres">
      <dgm:prSet presAssocID="{4F4BFBD7-B061-45EC-8EAB-B28A07EE4F70}" presName="rootComposite" presStyleCnt="0"/>
      <dgm:spPr/>
    </dgm:pt>
    <dgm:pt modelId="{E9D444ED-BF04-493F-BF9D-08F0C931627A}" type="pres">
      <dgm:prSet presAssocID="{4F4BFBD7-B061-45EC-8EAB-B28A07EE4F70}" presName="rootText" presStyleLbl="node3" presStyleIdx="1" presStyleCnt="3">
        <dgm:presLayoutVars>
          <dgm:chPref val="3"/>
        </dgm:presLayoutVars>
      </dgm:prSet>
      <dgm:spPr>
        <a:prstGeom prst="rect">
          <a:avLst/>
        </a:prstGeom>
      </dgm:spPr>
      <dgm:t>
        <a:bodyPr/>
        <a:lstStyle/>
        <a:p>
          <a:endParaRPr lang="el-GR"/>
        </a:p>
      </dgm:t>
    </dgm:pt>
    <dgm:pt modelId="{10341FC2-5E18-461F-B014-84B746B36F38}" type="pres">
      <dgm:prSet presAssocID="{4F4BFBD7-B061-45EC-8EAB-B28A07EE4F70}" presName="rootConnector" presStyleLbl="node3" presStyleIdx="1" presStyleCnt="3"/>
      <dgm:spPr/>
      <dgm:t>
        <a:bodyPr/>
        <a:lstStyle/>
        <a:p>
          <a:endParaRPr lang="el-GR"/>
        </a:p>
      </dgm:t>
    </dgm:pt>
    <dgm:pt modelId="{D077093B-39BB-479F-BFF1-1B18788C1974}" type="pres">
      <dgm:prSet presAssocID="{4F4BFBD7-B061-45EC-8EAB-B28A07EE4F70}" presName="hierChild4" presStyleCnt="0"/>
      <dgm:spPr/>
    </dgm:pt>
    <dgm:pt modelId="{27CC470A-C3FD-4DFA-8166-E77A26871DD7}" type="pres">
      <dgm:prSet presAssocID="{6C5BBA59-C86C-4028-97FF-98BFF711A000}" presName="Name37" presStyleLbl="parChTrans1D4" presStyleIdx="1" presStyleCnt="3"/>
      <dgm:spPr>
        <a:custGeom>
          <a:avLst/>
          <a:gdLst/>
          <a:ahLst/>
          <a:cxnLst/>
          <a:rect l="0" t="0" r="0" b="0"/>
          <a:pathLst>
            <a:path>
              <a:moveTo>
                <a:pt x="0" y="0"/>
              </a:moveTo>
              <a:lnTo>
                <a:pt x="0" y="912124"/>
              </a:lnTo>
              <a:lnTo>
                <a:pt x="297431" y="912124"/>
              </a:lnTo>
            </a:path>
          </a:pathLst>
        </a:custGeom>
      </dgm:spPr>
      <dgm:t>
        <a:bodyPr/>
        <a:lstStyle/>
        <a:p>
          <a:endParaRPr lang="el-GR"/>
        </a:p>
      </dgm:t>
    </dgm:pt>
    <dgm:pt modelId="{C2349192-4F6B-45B5-B49C-FEDEB6F2141C}" type="pres">
      <dgm:prSet presAssocID="{273A1DC8-9EF1-46E7-9A6A-5D5AAD29EF8F}" presName="hierRoot2" presStyleCnt="0">
        <dgm:presLayoutVars>
          <dgm:hierBranch val="init"/>
        </dgm:presLayoutVars>
      </dgm:prSet>
      <dgm:spPr/>
    </dgm:pt>
    <dgm:pt modelId="{AB3556D6-4674-4B73-B6EF-3E311569AADD}" type="pres">
      <dgm:prSet presAssocID="{273A1DC8-9EF1-46E7-9A6A-5D5AAD29EF8F}" presName="rootComposite" presStyleCnt="0"/>
      <dgm:spPr/>
    </dgm:pt>
    <dgm:pt modelId="{085ACCB7-2233-442D-ACCA-17B3BFD543BA}" type="pres">
      <dgm:prSet presAssocID="{273A1DC8-9EF1-46E7-9A6A-5D5AAD29EF8F}" presName="rootText" presStyleLbl="node4" presStyleIdx="1" presStyleCnt="3">
        <dgm:presLayoutVars>
          <dgm:chPref val="3"/>
        </dgm:presLayoutVars>
      </dgm:prSet>
      <dgm:spPr>
        <a:prstGeom prst="rect">
          <a:avLst/>
        </a:prstGeom>
      </dgm:spPr>
      <dgm:t>
        <a:bodyPr/>
        <a:lstStyle/>
        <a:p>
          <a:endParaRPr lang="el-GR"/>
        </a:p>
      </dgm:t>
    </dgm:pt>
    <dgm:pt modelId="{61BFF4C5-C05D-428A-BED6-54F9A2FFBA9A}" type="pres">
      <dgm:prSet presAssocID="{273A1DC8-9EF1-46E7-9A6A-5D5AAD29EF8F}" presName="rootConnector" presStyleLbl="node4" presStyleIdx="1" presStyleCnt="3"/>
      <dgm:spPr/>
      <dgm:t>
        <a:bodyPr/>
        <a:lstStyle/>
        <a:p>
          <a:endParaRPr lang="el-GR"/>
        </a:p>
      </dgm:t>
    </dgm:pt>
    <dgm:pt modelId="{0C643F6B-3FE3-40C4-8BDB-C01DC8E8DFF0}" type="pres">
      <dgm:prSet presAssocID="{273A1DC8-9EF1-46E7-9A6A-5D5AAD29EF8F}" presName="hierChild4" presStyleCnt="0"/>
      <dgm:spPr/>
    </dgm:pt>
    <dgm:pt modelId="{52D71E5F-FFED-4AE6-A5A8-1476A1FFBED0}" type="pres">
      <dgm:prSet presAssocID="{273A1DC8-9EF1-46E7-9A6A-5D5AAD29EF8F}" presName="hierChild5" presStyleCnt="0"/>
      <dgm:spPr/>
    </dgm:pt>
    <dgm:pt modelId="{59D1529B-F7A9-4018-939D-8F49D43AAD78}" type="pres">
      <dgm:prSet presAssocID="{4F4BFBD7-B061-45EC-8EAB-B28A07EE4F70}" presName="hierChild5" presStyleCnt="0"/>
      <dgm:spPr/>
    </dgm:pt>
    <dgm:pt modelId="{9577C181-BFE5-4BB8-B22D-0606C266EF2F}" type="pres">
      <dgm:prSet presAssocID="{CECBD173-7A62-4899-A15D-2E8664E76D3C}" presName="hierChild5" presStyleCnt="0"/>
      <dgm:spPr/>
    </dgm:pt>
    <dgm:pt modelId="{D94862B4-0F76-4C4C-B024-7653B7A095AC}" type="pres">
      <dgm:prSet presAssocID="{09BE30DB-9BF5-434A-B924-84878ADBCCE7}" presName="Name37" presStyleLbl="parChTrans1D2" presStyleIdx="1" presStyleCnt="2"/>
      <dgm:spPr>
        <a:custGeom>
          <a:avLst/>
          <a:gdLst/>
          <a:ahLst/>
          <a:cxnLst/>
          <a:rect l="0" t="0" r="0" b="0"/>
          <a:pathLst>
            <a:path>
              <a:moveTo>
                <a:pt x="1993466" y="0"/>
              </a:moveTo>
              <a:lnTo>
                <a:pt x="1993466" y="208202"/>
              </a:lnTo>
              <a:lnTo>
                <a:pt x="0" y="208202"/>
              </a:lnTo>
              <a:lnTo>
                <a:pt x="0" y="416404"/>
              </a:lnTo>
            </a:path>
          </a:pathLst>
        </a:custGeom>
      </dgm:spPr>
      <dgm:t>
        <a:bodyPr/>
        <a:lstStyle/>
        <a:p>
          <a:endParaRPr lang="el-GR"/>
        </a:p>
      </dgm:t>
    </dgm:pt>
    <dgm:pt modelId="{689EC597-F56A-4C9B-BE08-D3EB357EFFE9}" type="pres">
      <dgm:prSet presAssocID="{25AC46C8-38BF-49FB-B5B7-3518B9317973}" presName="hierRoot2" presStyleCnt="0">
        <dgm:presLayoutVars>
          <dgm:hierBranch val="init"/>
        </dgm:presLayoutVars>
      </dgm:prSet>
      <dgm:spPr/>
    </dgm:pt>
    <dgm:pt modelId="{4FAD52DF-0D27-4985-B08D-15132C3E52C7}" type="pres">
      <dgm:prSet presAssocID="{25AC46C8-38BF-49FB-B5B7-3518B9317973}" presName="rootComposite" presStyleCnt="0"/>
      <dgm:spPr/>
    </dgm:pt>
    <dgm:pt modelId="{97881476-AC09-462F-AACE-2D51923F0BAC}" type="pres">
      <dgm:prSet presAssocID="{25AC46C8-38BF-49FB-B5B7-3518B9317973}" presName="rootText" presStyleLbl="node2" presStyleIdx="1" presStyleCnt="2" custScaleX="111691" custScaleY="85589">
        <dgm:presLayoutVars>
          <dgm:chPref val="3"/>
        </dgm:presLayoutVars>
      </dgm:prSet>
      <dgm:spPr>
        <a:prstGeom prst="rect">
          <a:avLst/>
        </a:prstGeom>
      </dgm:spPr>
      <dgm:t>
        <a:bodyPr/>
        <a:lstStyle/>
        <a:p>
          <a:endParaRPr lang="el-GR"/>
        </a:p>
      </dgm:t>
    </dgm:pt>
    <dgm:pt modelId="{DF214680-3EC0-4F5A-AA3F-3C9D575345CC}" type="pres">
      <dgm:prSet presAssocID="{25AC46C8-38BF-49FB-B5B7-3518B9317973}" presName="rootConnector" presStyleLbl="node2" presStyleIdx="1" presStyleCnt="2"/>
      <dgm:spPr/>
      <dgm:t>
        <a:bodyPr/>
        <a:lstStyle/>
        <a:p>
          <a:endParaRPr lang="el-GR"/>
        </a:p>
      </dgm:t>
    </dgm:pt>
    <dgm:pt modelId="{D0653FB4-9E3F-4B77-8EA1-B200CC843FF7}" type="pres">
      <dgm:prSet presAssocID="{25AC46C8-38BF-49FB-B5B7-3518B9317973}" presName="hierChild4" presStyleCnt="0"/>
      <dgm:spPr/>
    </dgm:pt>
    <dgm:pt modelId="{37F447DE-FFD3-4E22-8D47-21E73C3754D6}" type="pres">
      <dgm:prSet presAssocID="{D8CBC1DF-25AD-4763-BD78-3C9EB11C6ED9}" presName="Name37" presStyleLbl="parChTrans1D3" presStyleIdx="2" presStyleCnt="3"/>
      <dgm:spPr>
        <a:custGeom>
          <a:avLst/>
          <a:gdLst/>
          <a:ahLst/>
          <a:cxnLst/>
          <a:rect l="0" t="0" r="0" b="0"/>
          <a:pathLst>
            <a:path>
              <a:moveTo>
                <a:pt x="45720" y="0"/>
              </a:moveTo>
              <a:lnTo>
                <a:pt x="45720" y="416404"/>
              </a:lnTo>
            </a:path>
          </a:pathLst>
        </a:custGeom>
      </dgm:spPr>
      <dgm:t>
        <a:bodyPr/>
        <a:lstStyle/>
        <a:p>
          <a:endParaRPr lang="el-GR"/>
        </a:p>
      </dgm:t>
    </dgm:pt>
    <dgm:pt modelId="{02D421A5-8A17-4A65-B65B-FE3761A03710}" type="pres">
      <dgm:prSet presAssocID="{A59BC9C1-7E6B-49B4-8A3F-1AC4177A6B2C}" presName="hierRoot2" presStyleCnt="0">
        <dgm:presLayoutVars>
          <dgm:hierBranch val="init"/>
        </dgm:presLayoutVars>
      </dgm:prSet>
      <dgm:spPr/>
    </dgm:pt>
    <dgm:pt modelId="{77062662-98FF-4E23-BB4B-F361EBF22F33}" type="pres">
      <dgm:prSet presAssocID="{A59BC9C1-7E6B-49B4-8A3F-1AC4177A6B2C}" presName="rootComposite" presStyleCnt="0"/>
      <dgm:spPr/>
    </dgm:pt>
    <dgm:pt modelId="{3E3C81D5-F500-453A-B62F-D7269B51FE82}" type="pres">
      <dgm:prSet presAssocID="{A59BC9C1-7E6B-49B4-8A3F-1AC4177A6B2C}" presName="rootText" presStyleLbl="node3" presStyleIdx="2" presStyleCnt="3">
        <dgm:presLayoutVars>
          <dgm:chPref val="3"/>
        </dgm:presLayoutVars>
      </dgm:prSet>
      <dgm:spPr>
        <a:prstGeom prst="rect">
          <a:avLst/>
        </a:prstGeom>
      </dgm:spPr>
      <dgm:t>
        <a:bodyPr/>
        <a:lstStyle/>
        <a:p>
          <a:endParaRPr lang="el-GR"/>
        </a:p>
      </dgm:t>
    </dgm:pt>
    <dgm:pt modelId="{7B25C17E-8671-4D4A-896B-1C6FDE644FAF}" type="pres">
      <dgm:prSet presAssocID="{A59BC9C1-7E6B-49B4-8A3F-1AC4177A6B2C}" presName="rootConnector" presStyleLbl="node3" presStyleIdx="2" presStyleCnt="3"/>
      <dgm:spPr/>
      <dgm:t>
        <a:bodyPr/>
        <a:lstStyle/>
        <a:p>
          <a:endParaRPr lang="el-GR"/>
        </a:p>
      </dgm:t>
    </dgm:pt>
    <dgm:pt modelId="{858FFDCF-6AEF-4821-AFFF-D579CE49B161}" type="pres">
      <dgm:prSet presAssocID="{A59BC9C1-7E6B-49B4-8A3F-1AC4177A6B2C}" presName="hierChild4" presStyleCnt="0"/>
      <dgm:spPr/>
    </dgm:pt>
    <dgm:pt modelId="{470C7B22-7704-4625-BBC1-5CB7F4754BE3}" type="pres">
      <dgm:prSet presAssocID="{45179A92-FFA9-4E80-AACE-8D5F7424F20E}" presName="Name37" presStyleLbl="parChTrans1D4" presStyleIdx="2" presStyleCnt="3"/>
      <dgm:spPr>
        <a:custGeom>
          <a:avLst/>
          <a:gdLst/>
          <a:ahLst/>
          <a:cxnLst/>
          <a:rect l="0" t="0" r="0" b="0"/>
          <a:pathLst>
            <a:path>
              <a:moveTo>
                <a:pt x="0" y="0"/>
              </a:moveTo>
              <a:lnTo>
                <a:pt x="0" y="912124"/>
              </a:lnTo>
              <a:lnTo>
                <a:pt x="297431" y="912124"/>
              </a:lnTo>
            </a:path>
          </a:pathLst>
        </a:custGeom>
      </dgm:spPr>
      <dgm:t>
        <a:bodyPr/>
        <a:lstStyle/>
        <a:p>
          <a:endParaRPr lang="el-GR"/>
        </a:p>
      </dgm:t>
    </dgm:pt>
    <dgm:pt modelId="{3C9FFE6F-1072-4772-A590-347CF7E424B0}" type="pres">
      <dgm:prSet presAssocID="{C6A79F51-32D4-4806-AB3D-61E90B88D01C}" presName="hierRoot2" presStyleCnt="0">
        <dgm:presLayoutVars>
          <dgm:hierBranch val="init"/>
        </dgm:presLayoutVars>
      </dgm:prSet>
      <dgm:spPr/>
    </dgm:pt>
    <dgm:pt modelId="{E193D875-991A-49A3-8FA0-AEF847CAB8C7}" type="pres">
      <dgm:prSet presAssocID="{C6A79F51-32D4-4806-AB3D-61E90B88D01C}" presName="rootComposite" presStyleCnt="0"/>
      <dgm:spPr/>
    </dgm:pt>
    <dgm:pt modelId="{346BB5D0-C328-4E29-97A6-085BD3952905}" type="pres">
      <dgm:prSet presAssocID="{C6A79F51-32D4-4806-AB3D-61E90B88D01C}" presName="rootText" presStyleLbl="node4" presStyleIdx="2" presStyleCnt="3" custScaleX="128432" custScaleY="143936" custLinFactNeighborX="-5831" custLinFactNeighborY="46617">
        <dgm:presLayoutVars>
          <dgm:chPref val="3"/>
        </dgm:presLayoutVars>
      </dgm:prSet>
      <dgm:spPr>
        <a:prstGeom prst="rect">
          <a:avLst/>
        </a:prstGeom>
      </dgm:spPr>
      <dgm:t>
        <a:bodyPr/>
        <a:lstStyle/>
        <a:p>
          <a:endParaRPr lang="el-GR"/>
        </a:p>
      </dgm:t>
    </dgm:pt>
    <dgm:pt modelId="{535D275C-2328-487F-B7DD-56BD3F29BC41}" type="pres">
      <dgm:prSet presAssocID="{C6A79F51-32D4-4806-AB3D-61E90B88D01C}" presName="rootConnector" presStyleLbl="node4" presStyleIdx="2" presStyleCnt="3"/>
      <dgm:spPr/>
      <dgm:t>
        <a:bodyPr/>
        <a:lstStyle/>
        <a:p>
          <a:endParaRPr lang="el-GR"/>
        </a:p>
      </dgm:t>
    </dgm:pt>
    <dgm:pt modelId="{04D6A377-5B40-4E2E-98A9-E91168250636}" type="pres">
      <dgm:prSet presAssocID="{C6A79F51-32D4-4806-AB3D-61E90B88D01C}" presName="hierChild4" presStyleCnt="0"/>
      <dgm:spPr/>
    </dgm:pt>
    <dgm:pt modelId="{EF6C86C1-C158-45F8-9C65-A119F86EA54F}" type="pres">
      <dgm:prSet presAssocID="{C6A79F51-32D4-4806-AB3D-61E90B88D01C}" presName="hierChild5" presStyleCnt="0"/>
      <dgm:spPr/>
    </dgm:pt>
    <dgm:pt modelId="{E804E410-1B02-408E-9D51-45D28E4F1A68}" type="pres">
      <dgm:prSet presAssocID="{A59BC9C1-7E6B-49B4-8A3F-1AC4177A6B2C}" presName="hierChild5" presStyleCnt="0"/>
      <dgm:spPr/>
    </dgm:pt>
    <dgm:pt modelId="{CDDA5FB1-80E5-4817-A23D-B20D534EA9CE}" type="pres">
      <dgm:prSet presAssocID="{25AC46C8-38BF-49FB-B5B7-3518B9317973}" presName="hierChild5" presStyleCnt="0"/>
      <dgm:spPr/>
    </dgm:pt>
    <dgm:pt modelId="{67641B8C-5A61-4AC1-B0FC-236A63B7DF6B}" type="pres">
      <dgm:prSet presAssocID="{01BC71FC-1A06-489F-9E46-6852C58D5E26}" presName="hierChild3" presStyleCnt="0"/>
      <dgm:spPr/>
    </dgm:pt>
  </dgm:ptLst>
  <dgm:cxnLst>
    <dgm:cxn modelId="{0BE3E389-585D-4DFD-9641-D1B322170F10}" type="presOf" srcId="{C6A79F51-32D4-4806-AB3D-61E90B88D01C}" destId="{346BB5D0-C328-4E29-97A6-085BD3952905}" srcOrd="0" destOrd="0" presId="urn:microsoft.com/office/officeart/2005/8/layout/orgChart1"/>
    <dgm:cxn modelId="{753CA616-0287-47F5-98CE-6B34445ABB8D}" type="presOf" srcId="{C6A79F51-32D4-4806-AB3D-61E90B88D01C}" destId="{535D275C-2328-487F-B7DD-56BD3F29BC41}" srcOrd="1" destOrd="0" presId="urn:microsoft.com/office/officeart/2005/8/layout/orgChart1"/>
    <dgm:cxn modelId="{83F34ABA-C48D-4F94-978E-EE0C63EDDE11}" srcId="{CECBD173-7A62-4899-A15D-2E8664E76D3C}" destId="{4F4BFBD7-B061-45EC-8EAB-B28A07EE4F70}" srcOrd="1" destOrd="0" parTransId="{2025D3C7-5E50-4367-8C4A-6996E858C7FA}" sibTransId="{E9DA5E02-84E2-40A9-9D14-BB5FA8C702E5}"/>
    <dgm:cxn modelId="{A37B5859-731E-429F-A07F-A98CE8AE40E1}" type="presOf" srcId="{124AAFE6-E944-4950-ADF6-7BF4923B6B45}" destId="{F670DB9D-4B3D-4E4F-9315-43740EB39DC2}" srcOrd="1" destOrd="0" presId="urn:microsoft.com/office/officeart/2005/8/layout/orgChart1"/>
    <dgm:cxn modelId="{9AC04D80-F3D7-44BB-AA2D-27864CF20317}" srcId="{CECBD173-7A62-4899-A15D-2E8664E76D3C}" destId="{124AAFE6-E944-4950-ADF6-7BF4923B6B45}" srcOrd="0" destOrd="0" parTransId="{D1C802EF-1970-4DA1-AD37-9742DD715BC8}" sibTransId="{B524A032-9FDB-4EEB-8A36-AF5880DB53ED}"/>
    <dgm:cxn modelId="{31432B1A-6096-435F-B0F5-91AE4FF440B9}" type="presOf" srcId="{4F4BFBD7-B061-45EC-8EAB-B28A07EE4F70}" destId="{10341FC2-5E18-461F-B014-84B746B36F38}" srcOrd="1" destOrd="0" presId="urn:microsoft.com/office/officeart/2005/8/layout/orgChart1"/>
    <dgm:cxn modelId="{2F607F1A-3AA3-4256-96CE-CB2BAFD95251}" type="presOf" srcId="{988110A7-DBD5-4AEB-A835-4306C8B689E4}" destId="{2D35E156-333F-4E0C-AFD5-2344AEB37267}" srcOrd="1" destOrd="0" presId="urn:microsoft.com/office/officeart/2005/8/layout/orgChart1"/>
    <dgm:cxn modelId="{DCC6F940-FD43-4300-AC1C-93642AD6101E}" type="presOf" srcId="{273A1DC8-9EF1-46E7-9A6A-5D5AAD29EF8F}" destId="{085ACCB7-2233-442D-ACCA-17B3BFD543BA}" srcOrd="0" destOrd="0" presId="urn:microsoft.com/office/officeart/2005/8/layout/orgChart1"/>
    <dgm:cxn modelId="{006261DC-7F31-42A8-827D-7EB51B8F54D7}" srcId="{FA2C1E33-F9C6-4823-89DA-B191A18CF6F8}" destId="{01BC71FC-1A06-489F-9E46-6852C58D5E26}" srcOrd="0" destOrd="0" parTransId="{B292FC11-2380-4E37-AB24-0D2773B10D67}" sibTransId="{51071B0B-2A08-4BCF-83C3-AB25DEFD63FF}"/>
    <dgm:cxn modelId="{6935FFB5-424F-4C64-A22B-410CE59F5B60}" type="presOf" srcId="{FA2C1E33-F9C6-4823-89DA-B191A18CF6F8}" destId="{9D08CC9D-5557-4C91-BA63-C69E87C54223}" srcOrd="0" destOrd="0" presId="urn:microsoft.com/office/officeart/2005/8/layout/orgChart1"/>
    <dgm:cxn modelId="{A62AB0DD-AA26-4D0B-A27A-AB82D32624DC}" type="presOf" srcId="{A59BC9C1-7E6B-49B4-8A3F-1AC4177A6B2C}" destId="{7B25C17E-8671-4D4A-896B-1C6FDE644FAF}" srcOrd="1" destOrd="0" presId="urn:microsoft.com/office/officeart/2005/8/layout/orgChart1"/>
    <dgm:cxn modelId="{D4913984-034A-4213-A745-4B5FB821525B}" type="presOf" srcId="{6C5BBA59-C86C-4028-97FF-98BFF711A000}" destId="{27CC470A-C3FD-4DFA-8166-E77A26871DD7}" srcOrd="0" destOrd="0" presId="urn:microsoft.com/office/officeart/2005/8/layout/orgChart1"/>
    <dgm:cxn modelId="{41E50B22-3E37-4C80-8021-9DDE7DB8EE5C}" type="presOf" srcId="{D8CBC1DF-25AD-4763-BD78-3C9EB11C6ED9}" destId="{37F447DE-FFD3-4E22-8D47-21E73C3754D6}" srcOrd="0" destOrd="0" presId="urn:microsoft.com/office/officeart/2005/8/layout/orgChart1"/>
    <dgm:cxn modelId="{364A4783-7455-46D3-8321-9BB50D729B32}" srcId="{124AAFE6-E944-4950-ADF6-7BF4923B6B45}" destId="{988110A7-DBD5-4AEB-A835-4306C8B689E4}" srcOrd="0" destOrd="0" parTransId="{707673A5-15E6-4197-A2AA-759369B8EB94}" sibTransId="{926E8C34-1182-4FD1-BD62-20B98C3B17C5}"/>
    <dgm:cxn modelId="{5FE800AE-3DE9-42A5-9160-9C6BED4A7756}" type="presOf" srcId="{707673A5-15E6-4197-A2AA-759369B8EB94}" destId="{E7A18F6D-0470-4478-A0C2-C242E46479DC}" srcOrd="0" destOrd="0" presId="urn:microsoft.com/office/officeart/2005/8/layout/orgChart1"/>
    <dgm:cxn modelId="{F75C9CAD-CD17-4F8F-8425-26C2C7DA39ED}" type="presOf" srcId="{124AAFE6-E944-4950-ADF6-7BF4923B6B45}" destId="{B369873B-F05E-4317-B890-2F94614A6B16}" srcOrd="0" destOrd="0" presId="urn:microsoft.com/office/officeart/2005/8/layout/orgChart1"/>
    <dgm:cxn modelId="{36DD62BB-1B23-49C3-83FA-8C88D7CC00B3}" srcId="{A59BC9C1-7E6B-49B4-8A3F-1AC4177A6B2C}" destId="{C6A79F51-32D4-4806-AB3D-61E90B88D01C}" srcOrd="0" destOrd="0" parTransId="{45179A92-FFA9-4E80-AACE-8D5F7424F20E}" sibTransId="{5915C961-C913-4870-9098-FF42C05A3FE7}"/>
    <dgm:cxn modelId="{5191919B-A437-4336-916D-8BF93F7996EE}" type="presOf" srcId="{4F4BFBD7-B061-45EC-8EAB-B28A07EE4F70}" destId="{E9D444ED-BF04-493F-BF9D-08F0C931627A}" srcOrd="0" destOrd="0" presId="urn:microsoft.com/office/officeart/2005/8/layout/orgChart1"/>
    <dgm:cxn modelId="{DE3598C5-834C-4BE8-8464-B815B494A9BF}" srcId="{01BC71FC-1A06-489F-9E46-6852C58D5E26}" destId="{CECBD173-7A62-4899-A15D-2E8664E76D3C}" srcOrd="0" destOrd="0" parTransId="{A629F9E0-68BE-4361-981E-102CEEA96D28}" sibTransId="{BF2C7306-3868-4411-BCF5-9C14C1DD1D0F}"/>
    <dgm:cxn modelId="{7362FDC4-8140-4F25-B11B-401B7782D950}" srcId="{4F4BFBD7-B061-45EC-8EAB-B28A07EE4F70}" destId="{273A1DC8-9EF1-46E7-9A6A-5D5AAD29EF8F}" srcOrd="0" destOrd="0" parTransId="{6C5BBA59-C86C-4028-97FF-98BFF711A000}" sibTransId="{1FDB01C5-A2C3-4D86-B02A-97A917A27866}"/>
    <dgm:cxn modelId="{1513C634-6288-468A-BAE0-E6B25E67478E}" type="presOf" srcId="{45179A92-FFA9-4E80-AACE-8D5F7424F20E}" destId="{470C7B22-7704-4625-BBC1-5CB7F4754BE3}" srcOrd="0" destOrd="0" presId="urn:microsoft.com/office/officeart/2005/8/layout/orgChart1"/>
    <dgm:cxn modelId="{F3788C5C-AC27-414F-AE06-DC684F8E4F00}" type="presOf" srcId="{A629F9E0-68BE-4361-981E-102CEEA96D28}" destId="{3353B991-64AD-46F9-8709-7F27FD79CA51}" srcOrd="0" destOrd="0" presId="urn:microsoft.com/office/officeart/2005/8/layout/orgChart1"/>
    <dgm:cxn modelId="{605601B8-CEF3-4497-9205-27074506E234}" type="presOf" srcId="{01BC71FC-1A06-489F-9E46-6852C58D5E26}" destId="{C94C43A5-4243-4CC3-8650-2B33F524D72F}" srcOrd="1" destOrd="0" presId="urn:microsoft.com/office/officeart/2005/8/layout/orgChart1"/>
    <dgm:cxn modelId="{CE9766AD-3D2F-45AC-9A27-11C4DAB3E3FB}" type="presOf" srcId="{25AC46C8-38BF-49FB-B5B7-3518B9317973}" destId="{DF214680-3EC0-4F5A-AA3F-3C9D575345CC}" srcOrd="1" destOrd="0" presId="urn:microsoft.com/office/officeart/2005/8/layout/orgChart1"/>
    <dgm:cxn modelId="{1296D546-962B-45B7-BAB0-C021FD0C0281}" type="presOf" srcId="{CECBD173-7A62-4899-A15D-2E8664E76D3C}" destId="{714A3A74-3932-49EA-A73A-B1ECA8BD5FC3}" srcOrd="0" destOrd="0" presId="urn:microsoft.com/office/officeart/2005/8/layout/orgChart1"/>
    <dgm:cxn modelId="{1B5F3A46-6623-4488-AF44-9A456AD08A45}" type="presOf" srcId="{2025D3C7-5E50-4367-8C4A-6996E858C7FA}" destId="{6A7DD409-8C1B-4CBB-8D5D-CD1DB8E47484}" srcOrd="0" destOrd="0" presId="urn:microsoft.com/office/officeart/2005/8/layout/orgChart1"/>
    <dgm:cxn modelId="{4213162B-6D79-4B55-958E-D0E6FB6D04EF}" srcId="{25AC46C8-38BF-49FB-B5B7-3518B9317973}" destId="{A59BC9C1-7E6B-49B4-8A3F-1AC4177A6B2C}" srcOrd="0" destOrd="0" parTransId="{D8CBC1DF-25AD-4763-BD78-3C9EB11C6ED9}" sibTransId="{CFD823DB-48DD-4FEF-9394-B9FBA2A59528}"/>
    <dgm:cxn modelId="{78B10D37-28A6-4835-808F-5419500F25F8}" type="presOf" srcId="{25AC46C8-38BF-49FB-B5B7-3518B9317973}" destId="{97881476-AC09-462F-AACE-2D51923F0BAC}" srcOrd="0" destOrd="0" presId="urn:microsoft.com/office/officeart/2005/8/layout/orgChart1"/>
    <dgm:cxn modelId="{85F57F13-59C1-4B78-A756-4D02F5FA973C}" type="presOf" srcId="{09BE30DB-9BF5-434A-B924-84878ADBCCE7}" destId="{D94862B4-0F76-4C4C-B024-7653B7A095AC}" srcOrd="0" destOrd="0" presId="urn:microsoft.com/office/officeart/2005/8/layout/orgChart1"/>
    <dgm:cxn modelId="{352502B1-874F-4592-ABD3-01B409BE9AE5}" type="presOf" srcId="{273A1DC8-9EF1-46E7-9A6A-5D5AAD29EF8F}" destId="{61BFF4C5-C05D-428A-BED6-54F9A2FFBA9A}" srcOrd="1" destOrd="0" presId="urn:microsoft.com/office/officeart/2005/8/layout/orgChart1"/>
    <dgm:cxn modelId="{CDBEE6BB-0D82-4896-A60B-FF5D597A3FC2}" type="presOf" srcId="{01BC71FC-1A06-489F-9E46-6852C58D5E26}" destId="{995B02AB-D97B-4C5C-86AB-688D97E171AB}" srcOrd="0" destOrd="0" presId="urn:microsoft.com/office/officeart/2005/8/layout/orgChart1"/>
    <dgm:cxn modelId="{1E8E001E-55AF-4417-89B2-C95641E52572}" type="presOf" srcId="{A59BC9C1-7E6B-49B4-8A3F-1AC4177A6B2C}" destId="{3E3C81D5-F500-453A-B62F-D7269B51FE82}" srcOrd="0" destOrd="0" presId="urn:microsoft.com/office/officeart/2005/8/layout/orgChart1"/>
    <dgm:cxn modelId="{DB6A8C4E-4E57-4AD6-BA78-A377ECA07AF0}" srcId="{01BC71FC-1A06-489F-9E46-6852C58D5E26}" destId="{25AC46C8-38BF-49FB-B5B7-3518B9317973}" srcOrd="1" destOrd="0" parTransId="{09BE30DB-9BF5-434A-B924-84878ADBCCE7}" sibTransId="{5A6F5874-364E-4381-8E14-D014F29FEEEF}"/>
    <dgm:cxn modelId="{CE25EAB9-7DB6-4DE8-964C-ABD775AA3518}" type="presOf" srcId="{D1C802EF-1970-4DA1-AD37-9742DD715BC8}" destId="{ECE4D5C7-838C-4E0E-8924-700805EC7A95}" srcOrd="0" destOrd="0" presId="urn:microsoft.com/office/officeart/2005/8/layout/orgChart1"/>
    <dgm:cxn modelId="{8B646478-EAFD-48B6-A21A-DBAA36C2172E}" type="presOf" srcId="{CECBD173-7A62-4899-A15D-2E8664E76D3C}" destId="{35EF19F3-7696-4D02-8FE6-D59C7E1D978F}" srcOrd="1" destOrd="0" presId="urn:microsoft.com/office/officeart/2005/8/layout/orgChart1"/>
    <dgm:cxn modelId="{A3A98008-4BAE-41E2-900D-BC1688E55EBF}" type="presOf" srcId="{988110A7-DBD5-4AEB-A835-4306C8B689E4}" destId="{A54C7903-0D72-4F7B-9A3E-DBCBD1640589}" srcOrd="0" destOrd="0" presId="urn:microsoft.com/office/officeart/2005/8/layout/orgChart1"/>
    <dgm:cxn modelId="{0C56B4AB-CCC9-4474-A6E6-C204EBF1EDC7}" type="presParOf" srcId="{9D08CC9D-5557-4C91-BA63-C69E87C54223}" destId="{4F4264A6-615C-4D2C-B789-051EBB5D4FF2}" srcOrd="0" destOrd="0" presId="urn:microsoft.com/office/officeart/2005/8/layout/orgChart1"/>
    <dgm:cxn modelId="{9C7B8669-77E5-409F-A18A-A63D8EB82075}" type="presParOf" srcId="{4F4264A6-615C-4D2C-B789-051EBB5D4FF2}" destId="{FFA0CFE3-43E1-4868-9492-2815F4B4F3B4}" srcOrd="0" destOrd="0" presId="urn:microsoft.com/office/officeart/2005/8/layout/orgChart1"/>
    <dgm:cxn modelId="{A86D63AC-1B9D-43B4-8B41-C068E9569190}" type="presParOf" srcId="{FFA0CFE3-43E1-4868-9492-2815F4B4F3B4}" destId="{995B02AB-D97B-4C5C-86AB-688D97E171AB}" srcOrd="0" destOrd="0" presId="urn:microsoft.com/office/officeart/2005/8/layout/orgChart1"/>
    <dgm:cxn modelId="{C631EE34-79DF-47A9-87ED-5413E4DFDEA0}" type="presParOf" srcId="{FFA0CFE3-43E1-4868-9492-2815F4B4F3B4}" destId="{C94C43A5-4243-4CC3-8650-2B33F524D72F}" srcOrd="1" destOrd="0" presId="urn:microsoft.com/office/officeart/2005/8/layout/orgChart1"/>
    <dgm:cxn modelId="{EA7D2CBF-FBEF-4C34-A54D-7EA16E20BECE}" type="presParOf" srcId="{4F4264A6-615C-4D2C-B789-051EBB5D4FF2}" destId="{AB6E2E3F-CB1C-4E4F-B4D0-CE8289F5E472}" srcOrd="1" destOrd="0" presId="urn:microsoft.com/office/officeart/2005/8/layout/orgChart1"/>
    <dgm:cxn modelId="{E14408DC-0E35-486B-A3CB-43C8894BFE49}" type="presParOf" srcId="{AB6E2E3F-CB1C-4E4F-B4D0-CE8289F5E472}" destId="{3353B991-64AD-46F9-8709-7F27FD79CA51}" srcOrd="0" destOrd="0" presId="urn:microsoft.com/office/officeart/2005/8/layout/orgChart1"/>
    <dgm:cxn modelId="{E7EB6590-9EEC-4090-AB46-9762AD5581B2}" type="presParOf" srcId="{AB6E2E3F-CB1C-4E4F-B4D0-CE8289F5E472}" destId="{80294949-0CA4-4A45-99FF-837E791EE6C7}" srcOrd="1" destOrd="0" presId="urn:microsoft.com/office/officeart/2005/8/layout/orgChart1"/>
    <dgm:cxn modelId="{DCF87EF6-0B90-43A9-AB37-AD9A72E6B510}" type="presParOf" srcId="{80294949-0CA4-4A45-99FF-837E791EE6C7}" destId="{83A39DDC-CE8C-445C-9E9B-9F0BA20F4B57}" srcOrd="0" destOrd="0" presId="urn:microsoft.com/office/officeart/2005/8/layout/orgChart1"/>
    <dgm:cxn modelId="{0ADA86B8-408D-4914-A6CD-234BD775E4B6}" type="presParOf" srcId="{83A39DDC-CE8C-445C-9E9B-9F0BA20F4B57}" destId="{714A3A74-3932-49EA-A73A-B1ECA8BD5FC3}" srcOrd="0" destOrd="0" presId="urn:microsoft.com/office/officeart/2005/8/layout/orgChart1"/>
    <dgm:cxn modelId="{5A9F480B-2D08-4834-9215-220B228CF5C1}" type="presParOf" srcId="{83A39DDC-CE8C-445C-9E9B-9F0BA20F4B57}" destId="{35EF19F3-7696-4D02-8FE6-D59C7E1D978F}" srcOrd="1" destOrd="0" presId="urn:microsoft.com/office/officeart/2005/8/layout/orgChart1"/>
    <dgm:cxn modelId="{CA568265-43C4-42FE-95BA-14FBAD0DC35E}" type="presParOf" srcId="{80294949-0CA4-4A45-99FF-837E791EE6C7}" destId="{56E7028C-FAD4-406A-A4E6-37425ED3DFAA}" srcOrd="1" destOrd="0" presId="urn:microsoft.com/office/officeart/2005/8/layout/orgChart1"/>
    <dgm:cxn modelId="{4803ACF2-1A03-4121-A297-A6A19530ACC6}" type="presParOf" srcId="{56E7028C-FAD4-406A-A4E6-37425ED3DFAA}" destId="{ECE4D5C7-838C-4E0E-8924-700805EC7A95}" srcOrd="0" destOrd="0" presId="urn:microsoft.com/office/officeart/2005/8/layout/orgChart1"/>
    <dgm:cxn modelId="{572A4CD7-E355-4B7A-8C5F-5D965424B447}" type="presParOf" srcId="{56E7028C-FAD4-406A-A4E6-37425ED3DFAA}" destId="{CCD26772-CF8E-4B9D-8E53-7726E345A9BA}" srcOrd="1" destOrd="0" presId="urn:microsoft.com/office/officeart/2005/8/layout/orgChart1"/>
    <dgm:cxn modelId="{58AAF97F-C90E-4FBF-9719-6131EDF02535}" type="presParOf" srcId="{CCD26772-CF8E-4B9D-8E53-7726E345A9BA}" destId="{477517EB-B6D3-447D-A35D-5F3A7862C224}" srcOrd="0" destOrd="0" presId="urn:microsoft.com/office/officeart/2005/8/layout/orgChart1"/>
    <dgm:cxn modelId="{B25AA00A-5DE1-4993-B8D7-95FB11E3B755}" type="presParOf" srcId="{477517EB-B6D3-447D-A35D-5F3A7862C224}" destId="{B369873B-F05E-4317-B890-2F94614A6B16}" srcOrd="0" destOrd="0" presId="urn:microsoft.com/office/officeart/2005/8/layout/orgChart1"/>
    <dgm:cxn modelId="{AE6C03CC-4132-421C-AF4D-071A8F71EEFE}" type="presParOf" srcId="{477517EB-B6D3-447D-A35D-5F3A7862C224}" destId="{F670DB9D-4B3D-4E4F-9315-43740EB39DC2}" srcOrd="1" destOrd="0" presId="urn:microsoft.com/office/officeart/2005/8/layout/orgChart1"/>
    <dgm:cxn modelId="{6A3687E3-7536-4F4A-B733-77E945E9C8CD}" type="presParOf" srcId="{CCD26772-CF8E-4B9D-8E53-7726E345A9BA}" destId="{0966A8C6-4874-475C-AD25-54F59C95EB6D}" srcOrd="1" destOrd="0" presId="urn:microsoft.com/office/officeart/2005/8/layout/orgChart1"/>
    <dgm:cxn modelId="{3FEC1A0D-0D07-44CE-A520-17981745DAD6}" type="presParOf" srcId="{0966A8C6-4874-475C-AD25-54F59C95EB6D}" destId="{E7A18F6D-0470-4478-A0C2-C242E46479DC}" srcOrd="0" destOrd="0" presId="urn:microsoft.com/office/officeart/2005/8/layout/orgChart1"/>
    <dgm:cxn modelId="{F5C762AA-2B91-4BFE-B2A9-8E39D37B0EE7}" type="presParOf" srcId="{0966A8C6-4874-475C-AD25-54F59C95EB6D}" destId="{FFE38163-6767-4646-8EA9-0457EF4962F0}" srcOrd="1" destOrd="0" presId="urn:microsoft.com/office/officeart/2005/8/layout/orgChart1"/>
    <dgm:cxn modelId="{5961F6E3-347E-49F8-BED8-0C8787D94A72}" type="presParOf" srcId="{FFE38163-6767-4646-8EA9-0457EF4962F0}" destId="{70975856-554C-404D-9F8C-D6E739876F46}" srcOrd="0" destOrd="0" presId="urn:microsoft.com/office/officeart/2005/8/layout/orgChart1"/>
    <dgm:cxn modelId="{03EFC02B-4461-4995-91B1-6DFF5AF4CE38}" type="presParOf" srcId="{70975856-554C-404D-9F8C-D6E739876F46}" destId="{A54C7903-0D72-4F7B-9A3E-DBCBD1640589}" srcOrd="0" destOrd="0" presId="urn:microsoft.com/office/officeart/2005/8/layout/orgChart1"/>
    <dgm:cxn modelId="{6804AA9A-0F1E-4BFF-B9FE-BFED540F4629}" type="presParOf" srcId="{70975856-554C-404D-9F8C-D6E739876F46}" destId="{2D35E156-333F-4E0C-AFD5-2344AEB37267}" srcOrd="1" destOrd="0" presId="urn:microsoft.com/office/officeart/2005/8/layout/orgChart1"/>
    <dgm:cxn modelId="{41293091-088B-4323-82D0-A2610F43BFDE}" type="presParOf" srcId="{FFE38163-6767-4646-8EA9-0457EF4962F0}" destId="{8C5FB22D-0EF7-4A20-921E-5280E1999A93}" srcOrd="1" destOrd="0" presId="urn:microsoft.com/office/officeart/2005/8/layout/orgChart1"/>
    <dgm:cxn modelId="{E702FF02-3D0E-460A-96C1-F87E3C666D8B}" type="presParOf" srcId="{FFE38163-6767-4646-8EA9-0457EF4962F0}" destId="{7A13EE56-F887-44EA-9D75-EB5E84B6ED2C}" srcOrd="2" destOrd="0" presId="urn:microsoft.com/office/officeart/2005/8/layout/orgChart1"/>
    <dgm:cxn modelId="{20DF9C9B-8F32-4DF8-9FA7-169E5D8FD67F}" type="presParOf" srcId="{CCD26772-CF8E-4B9D-8E53-7726E345A9BA}" destId="{A1E68622-05BA-4510-B707-0B8E6E0CC9A2}" srcOrd="2" destOrd="0" presId="urn:microsoft.com/office/officeart/2005/8/layout/orgChart1"/>
    <dgm:cxn modelId="{8068E6E8-FFC5-421C-A904-25DDFB0A53C0}" type="presParOf" srcId="{56E7028C-FAD4-406A-A4E6-37425ED3DFAA}" destId="{6A7DD409-8C1B-4CBB-8D5D-CD1DB8E47484}" srcOrd="2" destOrd="0" presId="urn:microsoft.com/office/officeart/2005/8/layout/orgChart1"/>
    <dgm:cxn modelId="{1B1D643E-0910-4C6C-B9D3-7724AB33BE5F}" type="presParOf" srcId="{56E7028C-FAD4-406A-A4E6-37425ED3DFAA}" destId="{5C150718-BB4C-4CEB-9E74-9B786A837330}" srcOrd="3" destOrd="0" presId="urn:microsoft.com/office/officeart/2005/8/layout/orgChart1"/>
    <dgm:cxn modelId="{8D4329B5-39B9-4A96-9D3A-DC0D139B2202}" type="presParOf" srcId="{5C150718-BB4C-4CEB-9E74-9B786A837330}" destId="{6D6438ED-88E9-4570-BA54-05BB63D6BBF7}" srcOrd="0" destOrd="0" presId="urn:microsoft.com/office/officeart/2005/8/layout/orgChart1"/>
    <dgm:cxn modelId="{4ADBD94D-026C-46B2-9EA8-797AA32F4729}" type="presParOf" srcId="{6D6438ED-88E9-4570-BA54-05BB63D6BBF7}" destId="{E9D444ED-BF04-493F-BF9D-08F0C931627A}" srcOrd="0" destOrd="0" presId="urn:microsoft.com/office/officeart/2005/8/layout/orgChart1"/>
    <dgm:cxn modelId="{25DDE444-391A-4F48-8172-96577A91E786}" type="presParOf" srcId="{6D6438ED-88E9-4570-BA54-05BB63D6BBF7}" destId="{10341FC2-5E18-461F-B014-84B746B36F38}" srcOrd="1" destOrd="0" presId="urn:microsoft.com/office/officeart/2005/8/layout/orgChart1"/>
    <dgm:cxn modelId="{333AB271-8051-48B8-B517-6A0216494287}" type="presParOf" srcId="{5C150718-BB4C-4CEB-9E74-9B786A837330}" destId="{D077093B-39BB-479F-BFF1-1B18788C1974}" srcOrd="1" destOrd="0" presId="urn:microsoft.com/office/officeart/2005/8/layout/orgChart1"/>
    <dgm:cxn modelId="{47D8ED15-118D-433F-A347-7CAD527EC1DB}" type="presParOf" srcId="{D077093B-39BB-479F-BFF1-1B18788C1974}" destId="{27CC470A-C3FD-4DFA-8166-E77A26871DD7}" srcOrd="0" destOrd="0" presId="urn:microsoft.com/office/officeart/2005/8/layout/orgChart1"/>
    <dgm:cxn modelId="{DF00D57B-5C18-4EB3-BA8A-9D73C086C9AE}" type="presParOf" srcId="{D077093B-39BB-479F-BFF1-1B18788C1974}" destId="{C2349192-4F6B-45B5-B49C-FEDEB6F2141C}" srcOrd="1" destOrd="0" presId="urn:microsoft.com/office/officeart/2005/8/layout/orgChart1"/>
    <dgm:cxn modelId="{A988A7A3-CBA7-4442-97F4-EA5A11F167A1}" type="presParOf" srcId="{C2349192-4F6B-45B5-B49C-FEDEB6F2141C}" destId="{AB3556D6-4674-4B73-B6EF-3E311569AADD}" srcOrd="0" destOrd="0" presId="urn:microsoft.com/office/officeart/2005/8/layout/orgChart1"/>
    <dgm:cxn modelId="{A72B5290-125A-494A-8663-A16BB3C6E5A6}" type="presParOf" srcId="{AB3556D6-4674-4B73-B6EF-3E311569AADD}" destId="{085ACCB7-2233-442D-ACCA-17B3BFD543BA}" srcOrd="0" destOrd="0" presId="urn:microsoft.com/office/officeart/2005/8/layout/orgChart1"/>
    <dgm:cxn modelId="{8CE8604A-47E6-49BF-ADB4-05A5F6B9BCD6}" type="presParOf" srcId="{AB3556D6-4674-4B73-B6EF-3E311569AADD}" destId="{61BFF4C5-C05D-428A-BED6-54F9A2FFBA9A}" srcOrd="1" destOrd="0" presId="urn:microsoft.com/office/officeart/2005/8/layout/orgChart1"/>
    <dgm:cxn modelId="{C3599D6D-60A1-4F05-82D7-6790A052C77A}" type="presParOf" srcId="{C2349192-4F6B-45B5-B49C-FEDEB6F2141C}" destId="{0C643F6B-3FE3-40C4-8BDB-C01DC8E8DFF0}" srcOrd="1" destOrd="0" presId="urn:microsoft.com/office/officeart/2005/8/layout/orgChart1"/>
    <dgm:cxn modelId="{74CF08F9-25CB-4F7F-B271-0197056C6525}" type="presParOf" srcId="{C2349192-4F6B-45B5-B49C-FEDEB6F2141C}" destId="{52D71E5F-FFED-4AE6-A5A8-1476A1FFBED0}" srcOrd="2" destOrd="0" presId="urn:microsoft.com/office/officeart/2005/8/layout/orgChart1"/>
    <dgm:cxn modelId="{877FD597-AF83-41B7-9B14-FB8884A187FE}" type="presParOf" srcId="{5C150718-BB4C-4CEB-9E74-9B786A837330}" destId="{59D1529B-F7A9-4018-939D-8F49D43AAD78}" srcOrd="2" destOrd="0" presId="urn:microsoft.com/office/officeart/2005/8/layout/orgChart1"/>
    <dgm:cxn modelId="{7225F3D6-0C13-4F6F-A7A0-CE28FE3B84E2}" type="presParOf" srcId="{80294949-0CA4-4A45-99FF-837E791EE6C7}" destId="{9577C181-BFE5-4BB8-B22D-0606C266EF2F}" srcOrd="2" destOrd="0" presId="urn:microsoft.com/office/officeart/2005/8/layout/orgChart1"/>
    <dgm:cxn modelId="{D0593A7F-6565-4E0C-B8D8-1E4264ADAFC3}" type="presParOf" srcId="{AB6E2E3F-CB1C-4E4F-B4D0-CE8289F5E472}" destId="{D94862B4-0F76-4C4C-B024-7653B7A095AC}" srcOrd="2" destOrd="0" presId="urn:microsoft.com/office/officeart/2005/8/layout/orgChart1"/>
    <dgm:cxn modelId="{8EA699EC-5108-4B3F-A21E-05FBD03BFB20}" type="presParOf" srcId="{AB6E2E3F-CB1C-4E4F-B4D0-CE8289F5E472}" destId="{689EC597-F56A-4C9B-BE08-D3EB357EFFE9}" srcOrd="3" destOrd="0" presId="urn:microsoft.com/office/officeart/2005/8/layout/orgChart1"/>
    <dgm:cxn modelId="{90911E19-F052-42FC-9BC5-9310C0EDB1B8}" type="presParOf" srcId="{689EC597-F56A-4C9B-BE08-D3EB357EFFE9}" destId="{4FAD52DF-0D27-4985-B08D-15132C3E52C7}" srcOrd="0" destOrd="0" presId="urn:microsoft.com/office/officeart/2005/8/layout/orgChart1"/>
    <dgm:cxn modelId="{45A056C2-1D4B-4C77-9024-CFF178ED61C0}" type="presParOf" srcId="{4FAD52DF-0D27-4985-B08D-15132C3E52C7}" destId="{97881476-AC09-462F-AACE-2D51923F0BAC}" srcOrd="0" destOrd="0" presId="urn:microsoft.com/office/officeart/2005/8/layout/orgChart1"/>
    <dgm:cxn modelId="{10B5024C-7A81-4269-AC02-7173BAC39E1D}" type="presParOf" srcId="{4FAD52DF-0D27-4985-B08D-15132C3E52C7}" destId="{DF214680-3EC0-4F5A-AA3F-3C9D575345CC}" srcOrd="1" destOrd="0" presId="urn:microsoft.com/office/officeart/2005/8/layout/orgChart1"/>
    <dgm:cxn modelId="{10D1E0EB-EBDB-4D38-B134-C48896E59935}" type="presParOf" srcId="{689EC597-F56A-4C9B-BE08-D3EB357EFFE9}" destId="{D0653FB4-9E3F-4B77-8EA1-B200CC843FF7}" srcOrd="1" destOrd="0" presId="urn:microsoft.com/office/officeart/2005/8/layout/orgChart1"/>
    <dgm:cxn modelId="{E2CBD4DE-0B82-4211-B867-CCCB6B9DA64E}" type="presParOf" srcId="{D0653FB4-9E3F-4B77-8EA1-B200CC843FF7}" destId="{37F447DE-FFD3-4E22-8D47-21E73C3754D6}" srcOrd="0" destOrd="0" presId="urn:microsoft.com/office/officeart/2005/8/layout/orgChart1"/>
    <dgm:cxn modelId="{E5DEF38E-9E37-411B-A54E-3DFFA8346450}" type="presParOf" srcId="{D0653FB4-9E3F-4B77-8EA1-B200CC843FF7}" destId="{02D421A5-8A17-4A65-B65B-FE3761A03710}" srcOrd="1" destOrd="0" presId="urn:microsoft.com/office/officeart/2005/8/layout/orgChart1"/>
    <dgm:cxn modelId="{47B0EDDB-3EB8-4AB3-B3CC-033921DB92D8}" type="presParOf" srcId="{02D421A5-8A17-4A65-B65B-FE3761A03710}" destId="{77062662-98FF-4E23-BB4B-F361EBF22F33}" srcOrd="0" destOrd="0" presId="urn:microsoft.com/office/officeart/2005/8/layout/orgChart1"/>
    <dgm:cxn modelId="{1AB120E4-25E4-4F63-B463-A125156E2809}" type="presParOf" srcId="{77062662-98FF-4E23-BB4B-F361EBF22F33}" destId="{3E3C81D5-F500-453A-B62F-D7269B51FE82}" srcOrd="0" destOrd="0" presId="urn:microsoft.com/office/officeart/2005/8/layout/orgChart1"/>
    <dgm:cxn modelId="{5A1EEF4D-8B7C-48CB-B1FD-B6A539BA6A5A}" type="presParOf" srcId="{77062662-98FF-4E23-BB4B-F361EBF22F33}" destId="{7B25C17E-8671-4D4A-896B-1C6FDE644FAF}" srcOrd="1" destOrd="0" presId="urn:microsoft.com/office/officeart/2005/8/layout/orgChart1"/>
    <dgm:cxn modelId="{9873E10D-A81B-4E27-B9B4-9F54BA871D2F}" type="presParOf" srcId="{02D421A5-8A17-4A65-B65B-FE3761A03710}" destId="{858FFDCF-6AEF-4821-AFFF-D579CE49B161}" srcOrd="1" destOrd="0" presId="urn:microsoft.com/office/officeart/2005/8/layout/orgChart1"/>
    <dgm:cxn modelId="{7620BCA7-3B6C-481F-9C74-AAF8A22E078F}" type="presParOf" srcId="{858FFDCF-6AEF-4821-AFFF-D579CE49B161}" destId="{470C7B22-7704-4625-BBC1-5CB7F4754BE3}" srcOrd="0" destOrd="0" presId="urn:microsoft.com/office/officeart/2005/8/layout/orgChart1"/>
    <dgm:cxn modelId="{41E0533B-33BB-4039-9E77-83C3F34B140D}" type="presParOf" srcId="{858FFDCF-6AEF-4821-AFFF-D579CE49B161}" destId="{3C9FFE6F-1072-4772-A590-347CF7E424B0}" srcOrd="1" destOrd="0" presId="urn:microsoft.com/office/officeart/2005/8/layout/orgChart1"/>
    <dgm:cxn modelId="{E6D597B9-8276-460A-A727-D9669AB4E7EA}" type="presParOf" srcId="{3C9FFE6F-1072-4772-A590-347CF7E424B0}" destId="{E193D875-991A-49A3-8FA0-AEF847CAB8C7}" srcOrd="0" destOrd="0" presId="urn:microsoft.com/office/officeart/2005/8/layout/orgChart1"/>
    <dgm:cxn modelId="{6ABEF508-B07E-4F37-8FB4-7EA6D7F04EEE}" type="presParOf" srcId="{E193D875-991A-49A3-8FA0-AEF847CAB8C7}" destId="{346BB5D0-C328-4E29-97A6-085BD3952905}" srcOrd="0" destOrd="0" presId="urn:microsoft.com/office/officeart/2005/8/layout/orgChart1"/>
    <dgm:cxn modelId="{EB702E69-0294-40C0-B8F6-A888C609B0DD}" type="presParOf" srcId="{E193D875-991A-49A3-8FA0-AEF847CAB8C7}" destId="{535D275C-2328-487F-B7DD-56BD3F29BC41}" srcOrd="1" destOrd="0" presId="urn:microsoft.com/office/officeart/2005/8/layout/orgChart1"/>
    <dgm:cxn modelId="{1381C68C-A7C2-4586-8820-C04263B121D8}" type="presParOf" srcId="{3C9FFE6F-1072-4772-A590-347CF7E424B0}" destId="{04D6A377-5B40-4E2E-98A9-E91168250636}" srcOrd="1" destOrd="0" presId="urn:microsoft.com/office/officeart/2005/8/layout/orgChart1"/>
    <dgm:cxn modelId="{B3CD8AF5-589E-4036-9A93-A6EE408D005E}" type="presParOf" srcId="{3C9FFE6F-1072-4772-A590-347CF7E424B0}" destId="{EF6C86C1-C158-45F8-9C65-A119F86EA54F}" srcOrd="2" destOrd="0" presId="urn:microsoft.com/office/officeart/2005/8/layout/orgChart1"/>
    <dgm:cxn modelId="{623942BF-F45D-4CFA-951D-895AE29A791F}" type="presParOf" srcId="{02D421A5-8A17-4A65-B65B-FE3761A03710}" destId="{E804E410-1B02-408E-9D51-45D28E4F1A68}" srcOrd="2" destOrd="0" presId="urn:microsoft.com/office/officeart/2005/8/layout/orgChart1"/>
    <dgm:cxn modelId="{2AB98F37-7A93-49D6-AD58-697EB27A67D5}" type="presParOf" srcId="{689EC597-F56A-4C9B-BE08-D3EB357EFFE9}" destId="{CDDA5FB1-80E5-4817-A23D-B20D534EA9CE}" srcOrd="2" destOrd="0" presId="urn:microsoft.com/office/officeart/2005/8/layout/orgChart1"/>
    <dgm:cxn modelId="{B4C74EEB-030A-435F-B005-85E1A210FF10}" type="presParOf" srcId="{4F4264A6-615C-4D2C-B789-051EBB5D4FF2}" destId="{67641B8C-5A61-4AC1-B0FC-236A63B7DF6B}" srcOrd="2" destOrd="0" presId="urn:microsoft.com/office/officeart/2005/8/layout/orgChart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B22-7704-4625-BBC1-5CB7F4754BE3}">
      <dsp:nvSpPr>
        <dsp:cNvPr id="0" name=""/>
        <dsp:cNvSpPr/>
      </dsp:nvSpPr>
      <dsp:spPr>
        <a:xfrm>
          <a:off x="294841" y="4047854"/>
          <a:ext cx="169957" cy="1488312"/>
        </a:xfrm>
        <a:custGeom>
          <a:avLst/>
          <a:gdLst/>
          <a:ahLst/>
          <a:cxnLst/>
          <a:rect l="0" t="0" r="0" b="0"/>
          <a:pathLst>
            <a:path>
              <a:moveTo>
                <a:pt x="0" y="0"/>
              </a:moveTo>
              <a:lnTo>
                <a:pt x="0" y="912124"/>
              </a:lnTo>
              <a:lnTo>
                <a:pt x="297431" y="912124"/>
              </a:lnTo>
            </a:path>
          </a:pathLst>
        </a:custGeom>
        <a:noFill/>
        <a:ln w="25400" cap="flat" cmpd="sng" algn="ctr">
          <a:solidFill>
            <a:srgbClr val="7E6BC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7F447DE-FFD3-4E22-8D47-21E73C3754D6}">
      <dsp:nvSpPr>
        <dsp:cNvPr id="0" name=""/>
        <dsp:cNvSpPr/>
      </dsp:nvSpPr>
      <dsp:spPr>
        <a:xfrm>
          <a:off x="990567" y="2731788"/>
          <a:ext cx="91440" cy="389258"/>
        </a:xfrm>
        <a:custGeom>
          <a:avLst/>
          <a:gdLst/>
          <a:ahLst/>
          <a:cxnLst/>
          <a:rect l="0" t="0" r="0" b="0"/>
          <a:pathLst>
            <a:path>
              <a:moveTo>
                <a:pt x="45720" y="0"/>
              </a:moveTo>
              <a:lnTo>
                <a:pt x="45720" y="416404"/>
              </a:lnTo>
            </a:path>
          </a:pathLst>
        </a:custGeom>
        <a:noFill/>
        <a:ln w="28575" cap="flat" cmpd="sng" algn="ctr">
          <a:solidFill>
            <a:sysClr val="windowText" lastClr="000000">
              <a:lumMod val="95000"/>
            </a:sysClr>
          </a:solidFill>
          <a:prstDash val="solid"/>
        </a:ln>
        <a:effectLst>
          <a:outerShdw blurRad="190500" dist="228600" dir="2700000" sy="90000" rotWithShape="0">
            <a:srgbClr val="000000">
              <a:alpha val="25500"/>
            </a:srgbClr>
          </a:outerShdw>
        </a:effectLst>
      </dsp:spPr>
      <dsp:style>
        <a:lnRef idx="3">
          <a:schemeClr val="accent1"/>
        </a:lnRef>
        <a:fillRef idx="0">
          <a:schemeClr val="accent1"/>
        </a:fillRef>
        <a:effectRef idx="2">
          <a:schemeClr val="accent1"/>
        </a:effectRef>
        <a:fontRef idx="minor">
          <a:schemeClr val="tx1"/>
        </a:fontRef>
      </dsp:style>
    </dsp:sp>
    <dsp:sp modelId="{D94862B4-0F76-4C4C-B024-7653B7A095AC}">
      <dsp:nvSpPr>
        <dsp:cNvPr id="0" name=""/>
        <dsp:cNvSpPr/>
      </dsp:nvSpPr>
      <dsp:spPr>
        <a:xfrm>
          <a:off x="1036287" y="1549285"/>
          <a:ext cx="2127021" cy="389258"/>
        </a:xfrm>
        <a:custGeom>
          <a:avLst/>
          <a:gdLst/>
          <a:ahLst/>
          <a:cxnLst/>
          <a:rect l="0" t="0" r="0" b="0"/>
          <a:pathLst>
            <a:path>
              <a:moveTo>
                <a:pt x="1993466" y="0"/>
              </a:moveTo>
              <a:lnTo>
                <a:pt x="1993466" y="208202"/>
              </a:lnTo>
              <a:lnTo>
                <a:pt x="0" y="208202"/>
              </a:lnTo>
              <a:lnTo>
                <a:pt x="0" y="416404"/>
              </a:lnTo>
            </a:path>
          </a:pathLst>
        </a:custGeom>
        <a:noFill/>
        <a:ln w="25400" cap="flat" cmpd="sng" algn="ctr">
          <a:solidFill>
            <a:srgbClr val="7E6BC9">
              <a:tint val="99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7CC470A-C3FD-4DFA-8166-E77A26871DD7}">
      <dsp:nvSpPr>
        <dsp:cNvPr id="0" name=""/>
        <dsp:cNvSpPr/>
      </dsp:nvSpPr>
      <dsp:spPr>
        <a:xfrm>
          <a:off x="3064733" y="3997556"/>
          <a:ext cx="278041" cy="852662"/>
        </a:xfrm>
        <a:custGeom>
          <a:avLst/>
          <a:gdLst/>
          <a:ahLst/>
          <a:cxnLst/>
          <a:rect l="0" t="0" r="0" b="0"/>
          <a:pathLst>
            <a:path>
              <a:moveTo>
                <a:pt x="0" y="0"/>
              </a:moveTo>
              <a:lnTo>
                <a:pt x="0" y="912124"/>
              </a:lnTo>
              <a:lnTo>
                <a:pt x="297431" y="912124"/>
              </a:lnTo>
            </a:path>
          </a:pathLst>
        </a:custGeom>
        <a:noFill/>
        <a:ln w="38100" cap="flat" cmpd="sng" algn="ctr">
          <a:solidFill>
            <a:srgbClr val="9CB084"/>
          </a:solidFill>
          <a:prstDash val="solid"/>
        </a:ln>
        <a:effectLst>
          <a:outerShdw blurRad="190500" dist="228600" dir="2700000" sy="90000" rotWithShape="0">
            <a:srgbClr val="000000">
              <a:alpha val="25500"/>
            </a:srgbClr>
          </a:outerShdw>
        </a:effectLst>
      </dsp:spPr>
      <dsp:style>
        <a:lnRef idx="3">
          <a:schemeClr val="accent2"/>
        </a:lnRef>
        <a:fillRef idx="0">
          <a:schemeClr val="accent2"/>
        </a:fillRef>
        <a:effectRef idx="2">
          <a:schemeClr val="accent2"/>
        </a:effectRef>
        <a:fontRef idx="minor">
          <a:schemeClr val="tx1"/>
        </a:fontRef>
      </dsp:style>
    </dsp:sp>
    <dsp:sp modelId="{6A7DD409-8C1B-4CBB-8D5D-CD1DB8E47484}">
      <dsp:nvSpPr>
        <dsp:cNvPr id="0" name=""/>
        <dsp:cNvSpPr/>
      </dsp:nvSpPr>
      <dsp:spPr>
        <a:xfrm>
          <a:off x="3806178" y="2681490"/>
          <a:ext cx="1326399" cy="389258"/>
        </a:xfrm>
        <a:custGeom>
          <a:avLst/>
          <a:gdLst/>
          <a:ahLst/>
          <a:cxnLst/>
          <a:rect l="0" t="0" r="0" b="0"/>
          <a:pathLst>
            <a:path>
              <a:moveTo>
                <a:pt x="1418898" y="0"/>
              </a:moveTo>
              <a:lnTo>
                <a:pt x="1418898" y="208202"/>
              </a:lnTo>
              <a:lnTo>
                <a:pt x="0" y="208202"/>
              </a:lnTo>
              <a:lnTo>
                <a:pt x="0" y="416404"/>
              </a:lnTo>
            </a:path>
          </a:pathLst>
        </a:custGeom>
        <a:noFill/>
        <a:ln w="38100" cap="flat" cmpd="sng" algn="ctr">
          <a:solidFill>
            <a:srgbClr val="9CB084"/>
          </a:solidFill>
          <a:prstDash val="solid"/>
        </a:ln>
        <a:effectLst>
          <a:outerShdw blurRad="190500" dist="228600" dir="2700000" sy="90000" rotWithShape="0">
            <a:srgbClr val="000000">
              <a:alpha val="25500"/>
            </a:srgbClr>
          </a:outerShdw>
        </a:effectLst>
      </dsp:spPr>
      <dsp:style>
        <a:lnRef idx="3">
          <a:schemeClr val="accent2"/>
        </a:lnRef>
        <a:fillRef idx="0">
          <a:schemeClr val="accent2"/>
        </a:fillRef>
        <a:effectRef idx="2">
          <a:schemeClr val="accent2"/>
        </a:effectRef>
        <a:fontRef idx="minor">
          <a:schemeClr val="tx1"/>
        </a:fontRef>
      </dsp:style>
    </dsp:sp>
    <dsp:sp modelId="{E7A18F6D-0470-4478-A0C2-C242E46479DC}">
      <dsp:nvSpPr>
        <dsp:cNvPr id="0" name=""/>
        <dsp:cNvSpPr/>
      </dsp:nvSpPr>
      <dsp:spPr>
        <a:xfrm>
          <a:off x="5348597" y="3997556"/>
          <a:ext cx="339530" cy="852662"/>
        </a:xfrm>
        <a:custGeom>
          <a:avLst/>
          <a:gdLst/>
          <a:ahLst/>
          <a:cxnLst/>
          <a:rect l="0" t="0" r="0" b="0"/>
          <a:pathLst>
            <a:path>
              <a:moveTo>
                <a:pt x="0" y="0"/>
              </a:moveTo>
              <a:lnTo>
                <a:pt x="0" y="912124"/>
              </a:lnTo>
              <a:lnTo>
                <a:pt x="363208" y="912124"/>
              </a:lnTo>
            </a:path>
          </a:pathLst>
        </a:custGeom>
        <a:noFill/>
        <a:ln w="38100" cap="flat" cmpd="sng" algn="ctr">
          <a:solidFill>
            <a:srgbClr val="9CB084"/>
          </a:solidFill>
          <a:prstDash val="solid"/>
        </a:ln>
        <a:effectLst>
          <a:outerShdw blurRad="190500" dist="228600" dir="2700000" sy="90000" rotWithShape="0">
            <a:srgbClr val="000000">
              <a:alpha val="25500"/>
            </a:srgbClr>
          </a:outerShdw>
        </a:effectLst>
      </dsp:spPr>
      <dsp:style>
        <a:lnRef idx="3">
          <a:schemeClr val="accent2"/>
        </a:lnRef>
        <a:fillRef idx="0">
          <a:schemeClr val="accent2"/>
        </a:fillRef>
        <a:effectRef idx="2">
          <a:schemeClr val="accent2"/>
        </a:effectRef>
        <a:fontRef idx="minor">
          <a:schemeClr val="tx1"/>
        </a:fontRef>
      </dsp:style>
    </dsp:sp>
    <dsp:sp modelId="{ECE4D5C7-838C-4E0E-8924-700805EC7A95}">
      <dsp:nvSpPr>
        <dsp:cNvPr id="0" name=""/>
        <dsp:cNvSpPr/>
      </dsp:nvSpPr>
      <dsp:spPr>
        <a:xfrm>
          <a:off x="5132577" y="2681490"/>
          <a:ext cx="1121436" cy="389258"/>
        </a:xfrm>
        <a:custGeom>
          <a:avLst/>
          <a:gdLst/>
          <a:ahLst/>
          <a:cxnLst/>
          <a:rect l="0" t="0" r="0" b="0"/>
          <a:pathLst>
            <a:path>
              <a:moveTo>
                <a:pt x="0" y="0"/>
              </a:moveTo>
              <a:lnTo>
                <a:pt x="0" y="208202"/>
              </a:lnTo>
              <a:lnTo>
                <a:pt x="1199641" y="208202"/>
              </a:lnTo>
              <a:lnTo>
                <a:pt x="1199641" y="416404"/>
              </a:lnTo>
            </a:path>
          </a:pathLst>
        </a:custGeom>
        <a:noFill/>
        <a:ln w="38100" cap="flat" cmpd="sng" algn="ctr">
          <a:solidFill>
            <a:srgbClr val="9CB084"/>
          </a:solidFill>
          <a:prstDash val="solid"/>
        </a:ln>
        <a:effectLst>
          <a:outerShdw blurRad="190500" dist="228600" dir="2700000" sy="90000" rotWithShape="0">
            <a:srgbClr val="000000">
              <a:alpha val="25500"/>
            </a:srgbClr>
          </a:outerShdw>
        </a:effectLst>
      </dsp:spPr>
      <dsp:style>
        <a:lnRef idx="3">
          <a:schemeClr val="accent2"/>
        </a:lnRef>
        <a:fillRef idx="0">
          <a:schemeClr val="accent2"/>
        </a:fillRef>
        <a:effectRef idx="2">
          <a:schemeClr val="accent2"/>
        </a:effectRef>
        <a:fontRef idx="minor">
          <a:schemeClr val="tx1"/>
        </a:fontRef>
      </dsp:style>
    </dsp:sp>
    <dsp:sp modelId="{3353B991-64AD-46F9-8709-7F27FD79CA51}">
      <dsp:nvSpPr>
        <dsp:cNvPr id="0" name=""/>
        <dsp:cNvSpPr/>
      </dsp:nvSpPr>
      <dsp:spPr>
        <a:xfrm>
          <a:off x="3163308" y="1549285"/>
          <a:ext cx="1969269" cy="389258"/>
        </a:xfrm>
        <a:custGeom>
          <a:avLst/>
          <a:gdLst/>
          <a:ahLst/>
          <a:cxnLst/>
          <a:rect l="0" t="0" r="0" b="0"/>
          <a:pathLst>
            <a:path>
              <a:moveTo>
                <a:pt x="0" y="0"/>
              </a:moveTo>
              <a:lnTo>
                <a:pt x="0" y="208202"/>
              </a:lnTo>
              <a:lnTo>
                <a:pt x="1824714" y="208202"/>
              </a:lnTo>
              <a:lnTo>
                <a:pt x="1824714" y="416404"/>
              </a:lnTo>
            </a:path>
          </a:pathLst>
        </a:custGeom>
        <a:noFill/>
        <a:ln w="25400" cap="flat" cmpd="sng" algn="ctr">
          <a:solidFill>
            <a:srgbClr val="7E6BC9">
              <a:tint val="99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95B02AB-D97B-4C5C-86AB-688D97E171AB}">
      <dsp:nvSpPr>
        <dsp:cNvPr id="0" name=""/>
        <dsp:cNvSpPr/>
      </dsp:nvSpPr>
      <dsp:spPr>
        <a:xfrm>
          <a:off x="1109300" y="622478"/>
          <a:ext cx="4108014" cy="926806"/>
        </a:xfrm>
        <a:prstGeom prst="rect">
          <a:avLst/>
        </a:prstGeom>
        <a:gradFill rotWithShape="1">
          <a:gsLst>
            <a:gs pos="0">
              <a:srgbClr val="6585CF">
                <a:shade val="60000"/>
              </a:srgbClr>
            </a:gs>
            <a:gs pos="33000">
              <a:srgbClr val="6585CF">
                <a:tint val="86500"/>
              </a:srgbClr>
            </a:gs>
            <a:gs pos="46750">
              <a:srgbClr val="6585CF">
                <a:tint val="71000"/>
                <a:satMod val="112000"/>
              </a:srgbClr>
            </a:gs>
            <a:gs pos="53000">
              <a:srgbClr val="6585CF">
                <a:tint val="71000"/>
                <a:satMod val="112000"/>
              </a:srgbClr>
            </a:gs>
            <a:gs pos="68000">
              <a:srgbClr val="6585CF">
                <a:tint val="86000"/>
              </a:srgbClr>
            </a:gs>
            <a:gs pos="100000">
              <a:srgbClr val="6585CF">
                <a:shade val="60000"/>
              </a:srgbClr>
            </a:gs>
          </a:gsLst>
          <a:lin ang="8350000" scaled="1"/>
        </a:gradFill>
        <a:ln>
          <a:noFill/>
        </a:ln>
        <a:effectLst/>
        <a:scene3d>
          <a:camera prst="orthographicFront">
            <a:rot lat="0" lon="0" rev="0"/>
          </a:camera>
          <a:lightRig rig="threePt" dir="t">
            <a:rot lat="0" lon="0" rev="4800000"/>
          </a:lightRig>
        </a:scene3d>
        <a:sp3d>
          <a:bevelT w="69850" h="31750" prst="artDeco"/>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600"/>
            </a:spcAft>
          </a:pPr>
          <a:r>
            <a:rPr lang="el-GR" sz="2800" b="1" kern="1200" dirty="0" smtClean="0">
              <a:solidFill>
                <a:schemeClr val="tx1"/>
              </a:solidFill>
              <a:latin typeface="Calibri"/>
              <a:ea typeface="+mn-ea"/>
              <a:cs typeface="+mn-cs"/>
            </a:rPr>
            <a:t>ΣΥΓΚΛΕΙΣΗ</a:t>
          </a:r>
        </a:p>
        <a:p>
          <a:pPr lvl="0" algn="ctr" defTabSz="1244600">
            <a:lnSpc>
              <a:spcPct val="100000"/>
            </a:lnSpc>
            <a:spcBef>
              <a:spcPct val="0"/>
            </a:spcBef>
            <a:spcAft>
              <a:spcPts val="600"/>
            </a:spcAft>
          </a:pPr>
          <a:r>
            <a:rPr lang="el-GR" sz="2400" b="1" kern="1200" dirty="0" smtClean="0">
              <a:solidFill>
                <a:schemeClr val="tx1"/>
              </a:solidFill>
              <a:latin typeface="Calibri"/>
              <a:ea typeface="+mn-ea"/>
              <a:cs typeface="+mn-cs"/>
            </a:rPr>
            <a:t>ΦΥΣΙΚΟΥ ΦΡΑΓΜΟΥ</a:t>
          </a:r>
          <a:endParaRPr lang="el-GR" sz="2400" b="1" kern="1200" dirty="0">
            <a:solidFill>
              <a:schemeClr val="tx1"/>
            </a:solidFill>
            <a:latin typeface="Calibri"/>
            <a:ea typeface="+mn-ea"/>
            <a:cs typeface="+mn-cs"/>
          </a:endParaRPr>
        </a:p>
      </dsp:txBody>
      <dsp:txXfrm>
        <a:off x="1109300" y="622478"/>
        <a:ext cx="4108014" cy="926806"/>
      </dsp:txXfrm>
    </dsp:sp>
    <dsp:sp modelId="{714A3A74-3932-49EA-A73A-B1ECA8BD5FC3}">
      <dsp:nvSpPr>
        <dsp:cNvPr id="0" name=""/>
        <dsp:cNvSpPr/>
      </dsp:nvSpPr>
      <dsp:spPr>
        <a:xfrm>
          <a:off x="3939666" y="1938544"/>
          <a:ext cx="2385822" cy="742946"/>
        </a:xfrm>
        <a:prstGeom prst="rect">
          <a:avLst/>
        </a:prstGeom>
        <a:gradFill rotWithShape="1">
          <a:gsLst>
            <a:gs pos="0">
              <a:srgbClr val="7E6BC9">
                <a:shade val="60000"/>
              </a:srgbClr>
            </a:gs>
            <a:gs pos="33000">
              <a:srgbClr val="7E6BC9">
                <a:tint val="86500"/>
              </a:srgbClr>
            </a:gs>
            <a:gs pos="46750">
              <a:srgbClr val="7E6BC9">
                <a:tint val="71000"/>
                <a:satMod val="112000"/>
              </a:srgbClr>
            </a:gs>
            <a:gs pos="53000">
              <a:srgbClr val="7E6BC9">
                <a:tint val="71000"/>
                <a:satMod val="112000"/>
              </a:srgbClr>
            </a:gs>
            <a:gs pos="68000">
              <a:srgbClr val="7E6BC9">
                <a:tint val="86000"/>
              </a:srgbClr>
            </a:gs>
            <a:gs pos="100000">
              <a:srgbClr val="7E6BC9">
                <a:shade val="60000"/>
              </a:srgbClr>
            </a:gs>
          </a:gsLst>
          <a:lin ang="8350000" scaled="1"/>
        </a:gradFill>
        <a:ln>
          <a:solidFill>
            <a:srgbClr val="FF0000"/>
          </a:solid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5"/>
        </a:lnRef>
        <a:fillRef idx="3">
          <a:schemeClr val="accent5"/>
        </a:fillRef>
        <a:effectRef idx="3">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l-GR" sz="2400" b="1" kern="1200" dirty="0" smtClean="0">
              <a:solidFill>
                <a:sysClr val="window" lastClr="FFFFFF"/>
              </a:solidFill>
              <a:latin typeface="Calibri"/>
              <a:ea typeface="+mn-ea"/>
              <a:cs typeface="+mn-cs"/>
            </a:rPr>
            <a:t>ΔΥΝΑΜΙΚΗ</a:t>
          </a:r>
          <a:endParaRPr lang="el-GR" sz="2400" b="1" kern="1200" dirty="0">
            <a:solidFill>
              <a:sysClr val="window" lastClr="FFFFFF"/>
            </a:solidFill>
            <a:latin typeface="Calibri"/>
            <a:ea typeface="+mn-ea"/>
            <a:cs typeface="+mn-cs"/>
          </a:endParaRPr>
        </a:p>
      </dsp:txBody>
      <dsp:txXfrm>
        <a:off x="3939666" y="1938544"/>
        <a:ext cx="2385822" cy="742946"/>
      </dsp:txXfrm>
    </dsp:sp>
    <dsp:sp modelId="{B369873B-F05E-4317-B890-2F94614A6B16}">
      <dsp:nvSpPr>
        <dsp:cNvPr id="0" name=""/>
        <dsp:cNvSpPr/>
      </dsp:nvSpPr>
      <dsp:spPr>
        <a:xfrm>
          <a:off x="5122243" y="3070749"/>
          <a:ext cx="2263539" cy="926806"/>
        </a:xfrm>
        <a:prstGeom prst="rect">
          <a:avLst/>
        </a:pr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w="12700">
          <a:solidFill>
            <a:srgbClr val="FF0000"/>
          </a:solidFill>
        </a:ln>
        <a:effectLst>
          <a:outerShdw blurRad="190500" dist="228600" dir="2700000" sy="90000" rotWithShape="0">
            <a:srgbClr val="000000">
              <a:alpha val="25500"/>
            </a:srgbClr>
          </a:outerShdw>
        </a:effectLst>
        <a:scene3d>
          <a:camera prst="orthographicFront">
            <a:rot lat="0" lon="0" rev="0"/>
          </a:camera>
          <a:lightRig rig="threePt" dir="t">
            <a:rot lat="0" lon="0" rev="4800000"/>
          </a:lightRig>
        </a:scene3d>
        <a:sp3d>
          <a:bevelT w="6985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l-GR" sz="2000" b="1" kern="1200" dirty="0" smtClean="0">
              <a:solidFill>
                <a:srgbClr val="7E6BC9">
                  <a:lumMod val="50000"/>
                </a:srgbClr>
              </a:solidFill>
              <a:latin typeface="Calibri"/>
              <a:ea typeface="+mn-ea"/>
              <a:cs typeface="+mn-cs"/>
            </a:rPr>
            <a:t>ΠΛΑΓΙΟΛΙΣΘΗΣΕΙΣ</a:t>
          </a:r>
          <a:endParaRPr lang="el-GR" sz="2000" b="1" kern="1200" dirty="0">
            <a:solidFill>
              <a:srgbClr val="7E6BC9">
                <a:lumMod val="50000"/>
              </a:srgbClr>
            </a:solidFill>
            <a:latin typeface="Calibri"/>
            <a:ea typeface="+mn-ea"/>
            <a:cs typeface="+mn-cs"/>
          </a:endParaRPr>
        </a:p>
      </dsp:txBody>
      <dsp:txXfrm>
        <a:off x="5122243" y="3070749"/>
        <a:ext cx="2263539" cy="926806"/>
      </dsp:txXfrm>
    </dsp:sp>
    <dsp:sp modelId="{A54C7903-0D72-4F7B-9A3E-DBCBD1640589}">
      <dsp:nvSpPr>
        <dsp:cNvPr id="0" name=""/>
        <dsp:cNvSpPr/>
      </dsp:nvSpPr>
      <dsp:spPr>
        <a:xfrm>
          <a:off x="5688128" y="4386815"/>
          <a:ext cx="2302743" cy="926806"/>
        </a:xfrm>
        <a:prstGeom prst="rect">
          <a:avLst/>
        </a:pr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rgbClr val="FF0000"/>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l-GR" sz="1600" b="1" kern="1200" dirty="0" smtClean="0">
              <a:solidFill>
                <a:srgbClr val="6585CF">
                  <a:lumMod val="50000"/>
                </a:srgbClr>
              </a:solidFill>
              <a:latin typeface="Calibri"/>
              <a:ea typeface="+mn-ea"/>
              <a:cs typeface="+mn-cs"/>
            </a:rPr>
            <a:t>-ΚΥΝΟΔΟΝΤΙΚΗ</a:t>
          </a:r>
        </a:p>
        <a:p>
          <a:pPr lvl="0" algn="ctr" defTabSz="711200">
            <a:lnSpc>
              <a:spcPct val="100000"/>
            </a:lnSpc>
            <a:spcBef>
              <a:spcPct val="0"/>
            </a:spcBef>
            <a:spcAft>
              <a:spcPct val="35000"/>
            </a:spcAft>
          </a:pPr>
          <a:r>
            <a:rPr lang="el-GR" sz="1600" b="1" kern="1200" dirty="0" smtClean="0">
              <a:solidFill>
                <a:srgbClr val="6585CF">
                  <a:lumMod val="50000"/>
                </a:srgbClr>
              </a:solidFill>
              <a:latin typeface="Calibri"/>
              <a:ea typeface="+mn-ea"/>
              <a:cs typeface="+mn-cs"/>
            </a:rPr>
            <a:t>-ΠΡΟΣΘΙΑ ΠΡΟΣΤΑΣΙΑ</a:t>
          </a:r>
        </a:p>
        <a:p>
          <a:pPr lvl="0" algn="ctr" defTabSz="711200">
            <a:lnSpc>
              <a:spcPct val="100000"/>
            </a:lnSpc>
            <a:spcBef>
              <a:spcPct val="0"/>
            </a:spcBef>
            <a:spcAft>
              <a:spcPct val="35000"/>
            </a:spcAft>
          </a:pPr>
          <a:r>
            <a:rPr lang="el-GR" sz="1600" b="1" kern="1200" dirty="0" smtClean="0">
              <a:solidFill>
                <a:srgbClr val="6585CF">
                  <a:lumMod val="50000"/>
                </a:srgbClr>
              </a:solidFill>
              <a:latin typeface="Calibri"/>
              <a:ea typeface="+mn-ea"/>
              <a:cs typeface="+mn-cs"/>
            </a:rPr>
            <a:t>- ΟΜΑΔΙΚΗ ΣΥΝΕΡΓΕΙΑ</a:t>
          </a:r>
          <a:endParaRPr lang="el-GR" sz="1600" b="1" kern="1200" dirty="0">
            <a:solidFill>
              <a:srgbClr val="6585CF">
                <a:lumMod val="50000"/>
              </a:srgbClr>
            </a:solidFill>
            <a:latin typeface="Calibri"/>
            <a:ea typeface="+mn-ea"/>
            <a:cs typeface="+mn-cs"/>
          </a:endParaRPr>
        </a:p>
      </dsp:txBody>
      <dsp:txXfrm>
        <a:off x="5688128" y="4386815"/>
        <a:ext cx="2302743" cy="926806"/>
      </dsp:txXfrm>
    </dsp:sp>
    <dsp:sp modelId="{E9D444ED-BF04-493F-BF9D-08F0C931627A}">
      <dsp:nvSpPr>
        <dsp:cNvPr id="0" name=""/>
        <dsp:cNvSpPr/>
      </dsp:nvSpPr>
      <dsp:spPr>
        <a:xfrm>
          <a:off x="2879371" y="3070749"/>
          <a:ext cx="1853613" cy="926806"/>
        </a:xfrm>
        <a:prstGeom prst="rect">
          <a:avLst/>
        </a:pr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a:solidFill>
            <a:srgbClr val="FF0000"/>
          </a:solidFill>
        </a:ln>
        <a:effectLst>
          <a:outerShdw blurRad="190500" dist="228600" dir="2700000" sy="90000" rotWithShape="0">
            <a:srgbClr val="000000">
              <a:alpha val="25500"/>
            </a:srgbClr>
          </a:outerShdw>
        </a:effectLst>
        <a:scene3d>
          <a:camera prst="orthographicFront">
            <a:rot lat="0" lon="0" rev="0"/>
          </a:camera>
          <a:lightRig rig="threePt" dir="t">
            <a:rot lat="0" lon="0" rev="4800000"/>
          </a:lightRig>
        </a:scene3d>
        <a:sp3d>
          <a:bevelT w="6985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l-GR" sz="2000" b="1" kern="1200" dirty="0" smtClean="0">
              <a:solidFill>
                <a:srgbClr val="7E6BC9">
                  <a:lumMod val="50000"/>
                </a:srgbClr>
              </a:solidFill>
              <a:latin typeface="Calibri"/>
              <a:ea typeface="+mn-ea"/>
              <a:cs typeface="+mn-cs"/>
            </a:rPr>
            <a:t>ΠΡΟΟΛΙΣΘΗΣΗ</a:t>
          </a:r>
          <a:endParaRPr lang="el-GR" sz="2000" b="1" kern="1200" dirty="0">
            <a:solidFill>
              <a:srgbClr val="7E6BC9">
                <a:lumMod val="50000"/>
              </a:srgbClr>
            </a:solidFill>
            <a:latin typeface="Calibri"/>
            <a:ea typeface="+mn-ea"/>
            <a:cs typeface="+mn-cs"/>
          </a:endParaRPr>
        </a:p>
      </dsp:txBody>
      <dsp:txXfrm>
        <a:off x="2879371" y="3070749"/>
        <a:ext cx="1853613" cy="926806"/>
      </dsp:txXfrm>
    </dsp:sp>
    <dsp:sp modelId="{085ACCB7-2233-442D-ACCA-17B3BFD543BA}">
      <dsp:nvSpPr>
        <dsp:cNvPr id="0" name=""/>
        <dsp:cNvSpPr/>
      </dsp:nvSpPr>
      <dsp:spPr>
        <a:xfrm>
          <a:off x="3342775" y="4386815"/>
          <a:ext cx="1853613" cy="926806"/>
        </a:xfrm>
        <a:prstGeom prst="rect">
          <a:avLst/>
        </a:prstGeom>
        <a:gradFill rotWithShape="1">
          <a:gsLst>
            <a:gs pos="20000">
              <a:sysClr val="windowText" lastClr="000000">
                <a:tint val="9000"/>
              </a:sysClr>
            </a:gs>
            <a:gs pos="100000">
              <a:sysClr val="windowText" lastClr="000000">
                <a:tint val="70000"/>
                <a:satMod val="100000"/>
              </a:sysClr>
            </a:gs>
          </a:gsLst>
          <a:path path="circle">
            <a:fillToRect l="-15000" t="-15000" r="115000" b="115000"/>
          </a:path>
        </a:gradFill>
        <a:ln w="9525" cap="flat" cmpd="sng" algn="ctr">
          <a:solidFill>
            <a:srgbClr val="FF0000"/>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l-GR" sz="1600" b="1" kern="1200" dirty="0" smtClean="0">
              <a:solidFill>
                <a:srgbClr val="6585CF">
                  <a:lumMod val="50000"/>
                </a:srgbClr>
              </a:solidFill>
              <a:latin typeface="Calibri"/>
              <a:ea typeface="+mn-ea"/>
              <a:cs typeface="+mn-cs"/>
            </a:rPr>
            <a:t>ΠΡΟΣΘΙΟΣ ΟΔΗΓΟΣ</a:t>
          </a:r>
          <a:endParaRPr lang="el-GR" sz="1600" b="1" kern="1200" dirty="0">
            <a:solidFill>
              <a:srgbClr val="6585CF">
                <a:lumMod val="50000"/>
              </a:srgbClr>
            </a:solidFill>
            <a:latin typeface="Calibri"/>
            <a:ea typeface="+mn-ea"/>
            <a:cs typeface="+mn-cs"/>
          </a:endParaRPr>
        </a:p>
      </dsp:txBody>
      <dsp:txXfrm>
        <a:off x="3342775" y="4386815"/>
        <a:ext cx="1853613" cy="926806"/>
      </dsp:txXfrm>
    </dsp:sp>
    <dsp:sp modelId="{97881476-AC09-462F-AACE-2D51923F0BAC}">
      <dsp:nvSpPr>
        <dsp:cNvPr id="0" name=""/>
        <dsp:cNvSpPr/>
      </dsp:nvSpPr>
      <dsp:spPr>
        <a:xfrm>
          <a:off x="1127" y="1938544"/>
          <a:ext cx="2070319" cy="793244"/>
        </a:xfrm>
        <a:prstGeom prst="rect">
          <a:avLst/>
        </a:prstGeom>
        <a:gradFill rotWithShape="1">
          <a:gsLst>
            <a:gs pos="0">
              <a:srgbClr val="7E6BC9">
                <a:shade val="60000"/>
              </a:srgbClr>
            </a:gs>
            <a:gs pos="33000">
              <a:srgbClr val="7E6BC9">
                <a:tint val="86500"/>
              </a:srgbClr>
            </a:gs>
            <a:gs pos="46750">
              <a:srgbClr val="7E6BC9">
                <a:tint val="71000"/>
                <a:satMod val="112000"/>
              </a:srgbClr>
            </a:gs>
            <a:gs pos="53000">
              <a:srgbClr val="7E6BC9">
                <a:tint val="71000"/>
                <a:satMod val="112000"/>
              </a:srgbClr>
            </a:gs>
            <a:gs pos="68000">
              <a:srgbClr val="7E6BC9">
                <a:tint val="86000"/>
              </a:srgbClr>
            </a:gs>
            <a:gs pos="100000">
              <a:srgbClr val="7E6BC9">
                <a:shade val="60000"/>
              </a:srgbClr>
            </a:gs>
          </a:gsLst>
          <a:lin ang="8350000" scaled="1"/>
        </a:gradFill>
        <a:ln>
          <a:solidFill>
            <a:sysClr val="windowText" lastClr="000000">
              <a:lumMod val="85000"/>
            </a:sysClr>
          </a:solid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5"/>
        </a:lnRef>
        <a:fillRef idx="3">
          <a:schemeClr val="accent5"/>
        </a:fillRef>
        <a:effectRef idx="3">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l-GR" sz="2400" b="1" kern="1200" dirty="0" smtClean="0">
              <a:solidFill>
                <a:sysClr val="window" lastClr="FFFFFF"/>
              </a:solidFill>
              <a:latin typeface="Calibri"/>
              <a:ea typeface="+mn-ea"/>
              <a:cs typeface="+mn-cs"/>
            </a:rPr>
            <a:t>ΣΤΑΤΙΚΗ</a:t>
          </a:r>
          <a:endParaRPr lang="el-GR" sz="2400" b="1" kern="1200" dirty="0">
            <a:solidFill>
              <a:sysClr val="window" lastClr="FFFFFF"/>
            </a:solidFill>
            <a:latin typeface="Calibri"/>
            <a:ea typeface="+mn-ea"/>
            <a:cs typeface="+mn-cs"/>
          </a:endParaRPr>
        </a:p>
      </dsp:txBody>
      <dsp:txXfrm>
        <a:off x="1127" y="1938544"/>
        <a:ext cx="2070319" cy="793244"/>
      </dsp:txXfrm>
    </dsp:sp>
    <dsp:sp modelId="{3E3C81D5-F500-453A-B62F-D7269B51FE82}">
      <dsp:nvSpPr>
        <dsp:cNvPr id="0" name=""/>
        <dsp:cNvSpPr/>
      </dsp:nvSpPr>
      <dsp:spPr>
        <a:xfrm>
          <a:off x="109480" y="3121047"/>
          <a:ext cx="1853613" cy="926806"/>
        </a:xfrm>
        <a:prstGeom prst="rect">
          <a:avLst/>
        </a:prstGeom>
        <a:gradFill rotWithShape="1">
          <a:gsLst>
            <a:gs pos="20000">
              <a:srgbClr val="6BB1C9">
                <a:tint val="9000"/>
              </a:srgbClr>
            </a:gs>
            <a:gs pos="100000">
              <a:srgbClr val="6BB1C9">
                <a:tint val="70000"/>
                <a:satMod val="100000"/>
              </a:srgbClr>
            </a:gs>
          </a:gsLst>
          <a:path path="circle">
            <a:fillToRect l="-15000" t="-15000" r="115000" b="115000"/>
          </a:path>
        </a:gradFill>
        <a:ln w="9525" cap="flat" cmpd="sng" algn="ctr">
          <a:solidFill>
            <a:sysClr val="windowText" lastClr="000000">
              <a:lumMod val="85000"/>
            </a:sysClr>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l-GR" sz="2000" b="1" kern="1200" dirty="0" smtClean="0">
              <a:solidFill>
                <a:srgbClr val="7E6BC9">
                  <a:lumMod val="50000"/>
                </a:srgbClr>
              </a:solidFill>
              <a:latin typeface="Calibri"/>
              <a:ea typeface="+mn-ea"/>
              <a:cs typeface="+mn-cs"/>
            </a:rPr>
            <a:t>ΜΕΓΙΣΤΗ</a:t>
          </a:r>
        </a:p>
        <a:p>
          <a:pPr lvl="0" algn="ctr" defTabSz="889000">
            <a:lnSpc>
              <a:spcPct val="100000"/>
            </a:lnSpc>
            <a:spcBef>
              <a:spcPct val="0"/>
            </a:spcBef>
            <a:spcAft>
              <a:spcPct val="35000"/>
            </a:spcAft>
          </a:pPr>
          <a:r>
            <a:rPr lang="el-GR" sz="2000" b="1" kern="1200" dirty="0" smtClean="0">
              <a:solidFill>
                <a:srgbClr val="7E6BC9">
                  <a:lumMod val="50000"/>
                </a:srgbClr>
              </a:solidFill>
              <a:latin typeface="Calibri"/>
              <a:ea typeface="+mn-ea"/>
              <a:cs typeface="+mn-cs"/>
            </a:rPr>
            <a:t>ΣΥΝΑΡΜΟΓΗ</a:t>
          </a:r>
          <a:endParaRPr lang="el-GR" sz="2000" b="1" kern="1200" dirty="0">
            <a:solidFill>
              <a:srgbClr val="7E6BC9">
                <a:lumMod val="50000"/>
              </a:srgbClr>
            </a:solidFill>
            <a:latin typeface="Calibri"/>
            <a:ea typeface="+mn-ea"/>
            <a:cs typeface="+mn-cs"/>
          </a:endParaRPr>
        </a:p>
      </dsp:txBody>
      <dsp:txXfrm>
        <a:off x="109480" y="3121047"/>
        <a:ext cx="1853613" cy="926806"/>
      </dsp:txXfrm>
    </dsp:sp>
    <dsp:sp modelId="{346BB5D0-C328-4E29-97A6-085BD3952905}">
      <dsp:nvSpPr>
        <dsp:cNvPr id="0" name=""/>
        <dsp:cNvSpPr/>
      </dsp:nvSpPr>
      <dsp:spPr>
        <a:xfrm>
          <a:off x="464799" y="4869162"/>
          <a:ext cx="2380632" cy="133400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6585CF">
                  <a:lumMod val="50000"/>
                </a:srgbClr>
              </a:solidFill>
              <a:latin typeface="Calibri"/>
              <a:ea typeface="+mn-ea"/>
              <a:cs typeface="+mn-cs"/>
            </a:rPr>
            <a:t>ΣΥΓΚΛΕΙΣΙΑΚΕΣ</a:t>
          </a:r>
        </a:p>
        <a:p>
          <a:pPr lvl="0" algn="ctr" defTabSz="622300">
            <a:lnSpc>
              <a:spcPct val="90000"/>
            </a:lnSpc>
            <a:spcBef>
              <a:spcPct val="0"/>
            </a:spcBef>
            <a:spcAft>
              <a:spcPct val="35000"/>
            </a:spcAft>
          </a:pPr>
          <a:r>
            <a:rPr lang="el-GR" sz="1400" b="1" kern="1200" dirty="0" smtClean="0">
              <a:solidFill>
                <a:srgbClr val="6585CF">
                  <a:lumMod val="50000"/>
                </a:srgbClr>
              </a:solidFill>
              <a:latin typeface="Calibri"/>
              <a:ea typeface="+mn-ea"/>
              <a:cs typeface="+mn-cs"/>
            </a:rPr>
            <a:t>ΕΠΑΦΕΣ</a:t>
          </a:r>
          <a:r>
            <a:rPr lang="en-GB" sz="1400" b="1" kern="1200" dirty="0" smtClean="0">
              <a:solidFill>
                <a:srgbClr val="6585CF">
                  <a:lumMod val="50000"/>
                </a:srgbClr>
              </a:solidFill>
              <a:latin typeface="Calibri"/>
              <a:ea typeface="+mn-ea"/>
              <a:cs typeface="+mn-cs"/>
            </a:rPr>
            <a:t> </a:t>
          </a:r>
          <a:r>
            <a:rPr lang="el-GR" sz="1400" b="1" kern="1200" dirty="0" smtClean="0">
              <a:solidFill>
                <a:srgbClr val="6585CF">
                  <a:lumMod val="50000"/>
                </a:srgbClr>
              </a:solidFill>
              <a:latin typeface="Calibri"/>
              <a:ea typeface="+mn-ea"/>
              <a:cs typeface="+mn-cs"/>
            </a:rPr>
            <a:t>ΟΠΙΣΘΙΩΝ</a:t>
          </a:r>
          <a:r>
            <a:rPr lang="en-GB" sz="1400" b="1" kern="1200" dirty="0" smtClean="0">
              <a:solidFill>
                <a:srgbClr val="6585CF">
                  <a:lumMod val="50000"/>
                </a:srgbClr>
              </a:solidFill>
              <a:latin typeface="Calibri"/>
              <a:ea typeface="+mn-ea"/>
              <a:cs typeface="+mn-cs"/>
            </a:rPr>
            <a:t> </a:t>
          </a:r>
          <a:r>
            <a:rPr lang="el-GR" sz="1400" b="1" kern="1200" dirty="0" smtClean="0">
              <a:solidFill>
                <a:srgbClr val="6585CF">
                  <a:lumMod val="50000"/>
                </a:srgbClr>
              </a:solidFill>
              <a:latin typeface="Calibri"/>
              <a:ea typeface="+mn-ea"/>
              <a:cs typeface="+mn-cs"/>
            </a:rPr>
            <a:t>ΔΟΝΤΙΩΝ</a:t>
          </a:r>
        </a:p>
        <a:p>
          <a:pPr lvl="0" algn="ctr" defTabSz="622300">
            <a:lnSpc>
              <a:spcPct val="90000"/>
            </a:lnSpc>
            <a:spcBef>
              <a:spcPct val="0"/>
            </a:spcBef>
            <a:spcAft>
              <a:spcPct val="35000"/>
            </a:spcAft>
          </a:pPr>
          <a:r>
            <a:rPr lang="el-GR" sz="1400" b="1" kern="1200" dirty="0" smtClean="0">
              <a:solidFill>
                <a:srgbClr val="6585CF">
                  <a:lumMod val="50000"/>
                </a:srgbClr>
              </a:solidFill>
              <a:latin typeface="Calibri"/>
              <a:ea typeface="+mn-ea"/>
              <a:cs typeface="+mn-cs"/>
            </a:rPr>
            <a:t>Φύμα προς βοθρίο </a:t>
          </a:r>
        </a:p>
        <a:p>
          <a:pPr lvl="0" algn="ctr" defTabSz="622300">
            <a:lnSpc>
              <a:spcPct val="90000"/>
            </a:lnSpc>
            <a:spcBef>
              <a:spcPct val="0"/>
            </a:spcBef>
            <a:spcAft>
              <a:spcPct val="35000"/>
            </a:spcAft>
          </a:pPr>
          <a:r>
            <a:rPr lang="el-GR" sz="1400" b="1" kern="1200" dirty="0" smtClean="0">
              <a:solidFill>
                <a:srgbClr val="6585CF">
                  <a:lumMod val="50000"/>
                </a:srgbClr>
              </a:solidFill>
              <a:latin typeface="Calibri"/>
              <a:ea typeface="+mn-ea"/>
              <a:cs typeface="+mn-cs"/>
            </a:rPr>
            <a:t>Φύμα προς μασητική αγκάλη </a:t>
          </a:r>
          <a:endParaRPr lang="el-GR" sz="1400" b="1" kern="1200" dirty="0">
            <a:solidFill>
              <a:srgbClr val="6585CF">
                <a:lumMod val="50000"/>
              </a:srgbClr>
            </a:solidFill>
            <a:latin typeface="Calibri"/>
            <a:ea typeface="+mn-ea"/>
            <a:cs typeface="+mn-cs"/>
          </a:endParaRPr>
        </a:p>
      </dsp:txBody>
      <dsp:txXfrm>
        <a:off x="464799" y="4869162"/>
        <a:ext cx="2380632" cy="13340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69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B97506-2153-4A4E-B033-BA7761FD7701}" type="slidenum">
              <a:rPr lang="el-GR" smtClean="0"/>
              <a:pPr/>
              <a:t>32</a:t>
            </a:fld>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71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37110D-8D9A-4D45-9263-1376F6473AA4}" type="slidenum">
              <a:rPr lang="el-GR" smtClean="0"/>
              <a:pPr/>
              <a:t>36</a:t>
            </a:fld>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72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4AF86-51FD-42F3-A6F1-E506F3842BDD}" type="slidenum">
              <a:rPr lang="el-GR" smtClean="0"/>
              <a:pPr/>
              <a:t>37</a:t>
            </a:fld>
            <a:endParaRPr 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38</a:t>
            </a:fld>
            <a:endParaRPr lang="el-GR" dirty="0"/>
          </a:p>
        </p:txBody>
      </p:sp>
    </p:spTree>
    <p:extLst>
      <p:ext uri="{BB962C8B-B14F-4D97-AF65-F5344CB8AC3E}">
        <p14:creationId xmlns:p14="http://schemas.microsoft.com/office/powerpoint/2010/main" val="186097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40</a:t>
            </a:fld>
            <a:endParaRPr lang="el-GR" dirty="0"/>
          </a:p>
        </p:txBody>
      </p:sp>
    </p:spTree>
    <p:extLst>
      <p:ext uri="{BB962C8B-B14F-4D97-AF65-F5344CB8AC3E}">
        <p14:creationId xmlns:p14="http://schemas.microsoft.com/office/powerpoint/2010/main" val="214634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43</a:t>
            </a:fld>
            <a:endParaRPr lang="el-GR" dirty="0"/>
          </a:p>
        </p:txBody>
      </p:sp>
    </p:spTree>
    <p:extLst>
      <p:ext uri="{BB962C8B-B14F-4D97-AF65-F5344CB8AC3E}">
        <p14:creationId xmlns:p14="http://schemas.microsoft.com/office/powerpoint/2010/main" val="192193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44</a:t>
            </a:fld>
            <a:endParaRPr lang="el-GR" dirty="0"/>
          </a:p>
        </p:txBody>
      </p:sp>
    </p:spTree>
    <p:extLst>
      <p:ext uri="{BB962C8B-B14F-4D97-AF65-F5344CB8AC3E}">
        <p14:creationId xmlns:p14="http://schemas.microsoft.com/office/powerpoint/2010/main" val="122320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45</a:t>
            </a:fld>
            <a:endParaRPr lang="el-GR" dirty="0"/>
          </a:p>
        </p:txBody>
      </p:sp>
    </p:spTree>
    <p:extLst>
      <p:ext uri="{BB962C8B-B14F-4D97-AF65-F5344CB8AC3E}">
        <p14:creationId xmlns:p14="http://schemas.microsoft.com/office/powerpoint/2010/main" val="3099755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9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82EE79-0F08-493F-B08F-DF21AFE1B9F2}" type="slidenum">
              <a:rPr lang="el-GR" smtClean="0"/>
              <a:pPr/>
              <a:t>46</a:t>
            </a:fld>
            <a:endParaRPr 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47</a:t>
            </a:fld>
            <a:endParaRPr lang="el-GR" dirty="0"/>
          </a:p>
        </p:txBody>
      </p:sp>
    </p:spTree>
    <p:extLst>
      <p:ext uri="{BB962C8B-B14F-4D97-AF65-F5344CB8AC3E}">
        <p14:creationId xmlns:p14="http://schemas.microsoft.com/office/powerpoint/2010/main" val="93699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algn="just">
              <a:lnSpc>
                <a:spcPct val="120000"/>
              </a:lnSpc>
            </a:pPr>
            <a:endParaRPr lang="el-GR" sz="1300" b="1" dirty="0">
              <a:latin typeface="Corbel" pitchFamily="34" charset="0"/>
            </a:endParaRPr>
          </a:p>
        </p:txBody>
      </p:sp>
      <p:sp>
        <p:nvSpPr>
          <p:cNvPr id="228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C6FFBC-8C5A-4F7D-AF20-4D614B04A2BA}" type="slidenum">
              <a:rPr lang="el-GR" smtClean="0"/>
              <a:pPr/>
              <a:t>1</a:t>
            </a:fld>
            <a:endParaRPr 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2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1D0591-030F-414B-B710-052F9116D5F6}" type="slidenum">
              <a:rPr lang="el-GR" smtClean="0"/>
              <a:pPr/>
              <a:t>54</a:t>
            </a:fld>
            <a:endParaRPr 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23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0A9DCE-B6A5-428C-A7CC-DC7E2CDD7561}" type="slidenum">
              <a:rPr lang="el-GR" smtClean="0"/>
              <a:pPr/>
              <a:t>55</a:t>
            </a:fld>
            <a:endParaRPr 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56</a:t>
            </a:fld>
            <a:endParaRPr lang="el-GR" dirty="0"/>
          </a:p>
        </p:txBody>
      </p:sp>
    </p:spTree>
    <p:extLst>
      <p:ext uri="{BB962C8B-B14F-4D97-AF65-F5344CB8AC3E}">
        <p14:creationId xmlns:p14="http://schemas.microsoft.com/office/powerpoint/2010/main" val="1993695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57</a:t>
            </a:fld>
            <a:endParaRPr lang="el-GR" dirty="0"/>
          </a:p>
        </p:txBody>
      </p:sp>
    </p:spTree>
    <p:extLst>
      <p:ext uri="{BB962C8B-B14F-4D97-AF65-F5344CB8AC3E}">
        <p14:creationId xmlns:p14="http://schemas.microsoft.com/office/powerpoint/2010/main" val="1348017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0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78A393-A592-4A2A-B923-06590696AB4D}" type="slidenum">
              <a:rPr lang="el-GR" smtClean="0"/>
              <a:pPr/>
              <a:t>59</a:t>
            </a:fld>
            <a:endParaRPr 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66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F63797-0A46-4116-A2A6-A89295BA9601}" type="slidenum">
              <a:rPr lang="el-GR" smtClean="0"/>
              <a:pPr/>
              <a:t>60</a:t>
            </a:fld>
            <a:endParaRPr 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b="1" dirty="0" smtClean="0"/>
          </a:p>
        </p:txBody>
      </p:sp>
      <p:sp>
        <p:nvSpPr>
          <p:cNvPr id="263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E4B64A-7B31-4F85-A5AC-3952711C3170}" type="slidenum">
              <a:rPr lang="el-GR" smtClean="0"/>
              <a:pPr/>
              <a:t>62</a:t>
            </a:fld>
            <a:endParaRPr lang="el-G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1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05A4B9-4D5E-47DC-BCA5-BA5552B83D1E}" type="slidenum">
              <a:rPr lang="el-GR" smtClean="0"/>
              <a:pPr/>
              <a:t>64</a:t>
            </a:fld>
            <a:endParaRPr lang="el-G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2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84CAA1-704B-43F9-A08F-A46D760A0C01}" type="slidenum">
              <a:rPr lang="el-GR" smtClean="0"/>
              <a:pPr/>
              <a:t>65</a:t>
            </a:fld>
            <a:endParaRPr lang="el-G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1A533B-214F-4AC1-87A8-61B2D6A8ED88}" type="slidenum">
              <a:rPr lang="el-GR" smtClean="0"/>
              <a:pPr/>
              <a:t>66</a:t>
            </a:fld>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39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080109-8E39-4457-A49B-DF2D7B23603B}" type="slidenum">
              <a:rPr lang="el-GR" smtClean="0"/>
              <a:pPr/>
              <a:t>8</a:t>
            </a:fld>
            <a:endParaRPr lang="el-G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9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91BC4C-333A-4D0A-B930-03246CD06648}" type="slidenum">
              <a:rPr lang="el-GR" smtClean="0"/>
              <a:pPr/>
              <a:t>67</a:t>
            </a:fld>
            <a:endParaRPr lang="el-G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17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337701-CCD8-4F7B-8319-B3DCC69BF4CA}" type="slidenum">
              <a:rPr lang="el-GR" smtClean="0"/>
              <a:pPr/>
              <a:t>69</a:t>
            </a:fld>
            <a:endParaRPr lang="el-G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947CA8-156E-4FCA-9C2E-D56F3C824227}" type="slidenum">
              <a:rPr lang="el-GR" smtClean="0"/>
              <a:pPr/>
              <a:t>9</a:t>
            </a:fld>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947CA8-156E-4FCA-9C2E-D56F3C824227}" type="slidenum">
              <a:rPr lang="el-GR" smtClean="0"/>
              <a:pPr/>
              <a:t>11</a:t>
            </a:fld>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947CA8-156E-4FCA-9C2E-D56F3C824227}" type="slidenum">
              <a:rPr lang="el-GR" smtClean="0"/>
              <a:pPr/>
              <a:t>12</a:t>
            </a:fld>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40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32AFD7-15D8-4D04-889E-BA34D16AFB78}" type="slidenum">
              <a:rPr lang="el-GR" smtClean="0"/>
              <a:pPr/>
              <a:t>15</a:t>
            </a:fld>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67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14F6C4-3B65-4335-9B16-78BA8E316C5F}" type="slidenum">
              <a:rPr lang="el-GR" smtClean="0"/>
              <a:pPr/>
              <a:t>20</a:t>
            </a:fld>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58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B4873D-C929-4F09-8D7E-A93D1E129540}" type="slidenum">
              <a:rPr lang="el-GR" smtClean="0"/>
              <a:pPr/>
              <a:t>24</a:t>
            </a:fld>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7959F34-B96E-49DE-B6B9-B0238B8D74F7}" type="slidenum">
              <a:rPr lang="en-US"/>
              <a:pPr>
                <a:defRPr/>
              </a:pPr>
              <a:t>‹#›</a:t>
            </a:fld>
            <a:endParaRPr lang="en-US" dirty="0"/>
          </a:p>
        </p:txBody>
      </p:sp>
    </p:spTree>
    <p:extLst>
      <p:ext uri="{BB962C8B-B14F-4D97-AF65-F5344CB8AC3E}">
        <p14:creationId xmlns:p14="http://schemas.microsoft.com/office/powerpoint/2010/main" val="345886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C2F574E-3DBE-447D-9A80-892FBB6144CF}" type="slidenum">
              <a:rPr lang="en-US"/>
              <a:pPr>
                <a:defRPr/>
              </a:pPr>
              <a:t>‹#›</a:t>
            </a:fld>
            <a:endParaRPr lang="en-US" dirty="0"/>
          </a:p>
        </p:txBody>
      </p:sp>
    </p:spTree>
    <p:extLst>
      <p:ext uri="{BB962C8B-B14F-4D97-AF65-F5344CB8AC3E}">
        <p14:creationId xmlns:p14="http://schemas.microsoft.com/office/powerpoint/2010/main" val="199767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512934E9-83A8-47CD-B5CD-CAF3C72B6E1F}" type="slidenum">
              <a:rPr lang="en-US"/>
              <a:pPr>
                <a:defRPr/>
              </a:pPr>
              <a:t>‹#›</a:t>
            </a:fld>
            <a:endParaRPr lang="en-US" dirty="0"/>
          </a:p>
        </p:txBody>
      </p:sp>
    </p:spTree>
    <p:extLst>
      <p:ext uri="{BB962C8B-B14F-4D97-AF65-F5344CB8AC3E}">
        <p14:creationId xmlns:p14="http://schemas.microsoft.com/office/powerpoint/2010/main" val="104440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fld id="{682AD1AD-77BD-482B-B208-DE61DD995DA6}"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57896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268760"/>
            <a:ext cx="8229600" cy="4968552"/>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marL="914400" indent="0">
              <a:buNone/>
              <a:defRPr sz="2200"/>
            </a:lvl3pPr>
            <a:lvl4pPr marL="1257300" indent="-228600">
              <a:defRPr sz="2200"/>
            </a:lvl4pPr>
            <a:lvl5pPr marL="1168400" indent="-271463">
              <a:lnSpc>
                <a:spcPct val="110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fld id="{0E85CFFA-3C76-4645-9D34-9D5091468D62}"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97169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fld id="{505AACC0-85C7-444A-A377-0AC44EE57872}"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74384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Content Placeholder 3"/>
          <p:cNvSpPr>
            <a:spLocks noGrp="1"/>
          </p:cNvSpPr>
          <p:nvPr>
            <p:ph sz="half" idx="2"/>
          </p:nvPr>
        </p:nvSpPr>
        <p:spPr>
          <a:xfrm>
            <a:off x="4648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5" name="Date Placeholder 4"/>
          <p:cNvSpPr>
            <a:spLocks noGrp="1"/>
          </p:cNvSpPr>
          <p:nvPr>
            <p:ph type="dt" sz="half" idx="10"/>
          </p:nvPr>
        </p:nvSpPr>
        <p:spPr/>
        <p:txBody>
          <a:bodyPr/>
          <a:lstStyle/>
          <a:p>
            <a:pPr>
              <a:defRPr/>
            </a:pPr>
            <a:fld id="{214ADF1B-8F99-422E-92EF-14D2FE417660}" type="datetime1">
              <a:rPr lang="el-GR" smtClean="0">
                <a:solidFill>
                  <a:prstClr val="black">
                    <a:tint val="75000"/>
                  </a:prstClr>
                </a:solidFill>
              </a:rPr>
              <a:pPr>
                <a:defRPr/>
              </a:p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202881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fld id="{18906634-0DBD-4AED-8439-480CA66AB04F}" type="datetime1">
              <a:rPr lang="el-GR" smtClean="0">
                <a:solidFill>
                  <a:prstClr val="black">
                    <a:tint val="75000"/>
                  </a:prstClr>
                </a:solidFill>
              </a:rPr>
              <a:pPr>
                <a:defRPr/>
              </a:pPr>
              <a:t>26/11/2015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92163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fld id="{463A009C-9581-4DD3-872C-F1CE1D4F4A5D}" type="datetime1">
              <a:rPr lang="el-GR" smtClean="0">
                <a:solidFill>
                  <a:prstClr val="black">
                    <a:tint val="75000"/>
                  </a:prstClr>
                </a:solidFill>
              </a:rPr>
              <a:pPr>
                <a:defRPr/>
              </a:pPr>
              <a:t>26/11/2015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563749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268760"/>
            <a:ext cx="8229600" cy="4968552"/>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marL="914400" indent="0">
              <a:buNone/>
              <a:defRPr sz="2200"/>
            </a:lvl3pPr>
            <a:lvl4pPr marL="1257300" indent="-228600">
              <a:defRPr sz="2200"/>
            </a:lvl4pPr>
            <a:lvl5pPr marL="1168400" indent="-271463">
              <a:lnSpc>
                <a:spcPct val="110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71689108-DEAF-4B34-B100-3628C1C20062}" type="datetime1">
              <a:rPr lang="el-GR" smtClean="0">
                <a:solidFill>
                  <a:prstClr val="black">
                    <a:tint val="75000"/>
                  </a:prstClr>
                </a:solidFill>
              </a:rPr>
              <a:pPr>
                <a:defRPr/>
              </a:p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662605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4FE735B8-91F0-4A73-9E14-0E59DD853ECE}" type="datetime1">
              <a:rPr lang="el-GR" smtClean="0">
                <a:solidFill>
                  <a:prstClr val="black">
                    <a:tint val="75000"/>
                  </a:prstClr>
                </a:solidFill>
              </a:rPr>
              <a:pPr>
                <a:defRPr/>
              </a:p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5629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9BEAEBD9-4CFC-4F42-BFE8-57B6E4D395E6}"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57771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33162ED8-EA37-42CB-9B5E-5A1EF7A0F975}"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42745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fld id="{49162700-FDD9-45B0-ACE3-6A11E0F84A65}"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8247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C5F7E80D-F71A-4886-893D-3B5C72304784}"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174982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813B4CA-9964-46C6-9BA8-BBF812712440}"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41810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fld id="{11AA8D6D-A9AA-460D-8804-DA964D8250F8}" type="datetime1">
              <a:rPr lang="el-GR" smtClean="0">
                <a:solidFill>
                  <a:prstClr val="black">
                    <a:tint val="75000"/>
                  </a:prstClr>
                </a:solidFill>
              </a:rPr>
              <a:pPr>
                <a:defRPr/>
              </a:p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82556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fld id="{AFC9DAF8-05AB-42DA-A2C8-BB9BE087E4AA}" type="datetime1">
              <a:rPr lang="el-GR" smtClean="0">
                <a:solidFill>
                  <a:prstClr val="black">
                    <a:tint val="75000"/>
                  </a:prstClr>
                </a:solidFill>
              </a:rPr>
              <a:pPr>
                <a:defRPr/>
              </a:pPr>
              <a:t>26/11/2015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913652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fld id="{61482B17-AD7A-4368-80DD-9CD77FDCDDB5}" type="datetime1">
              <a:rPr lang="el-GR" smtClean="0">
                <a:solidFill>
                  <a:prstClr val="black">
                    <a:tint val="75000"/>
                  </a:prstClr>
                </a:solidFill>
              </a:rPr>
              <a:pPr>
                <a:defRPr/>
              </a:pPr>
              <a:t>26/11/2015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81501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9368618-3DD3-4071-A4E1-3E80AF34BA4D}" type="datetime1">
              <a:rPr lang="el-GR" smtClean="0">
                <a:solidFill>
                  <a:prstClr val="black">
                    <a:tint val="75000"/>
                  </a:prstClr>
                </a:solidFill>
              </a:rPr>
              <a:pPr>
                <a:defRPr/>
              </a:p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570392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02A259C-BF92-4269-8C96-494A9C28F08E}" type="datetime1">
              <a:rPr lang="el-GR" smtClean="0">
                <a:solidFill>
                  <a:prstClr val="black">
                    <a:tint val="75000"/>
                  </a:prstClr>
                </a:solidFill>
              </a:rPr>
              <a:pPr>
                <a:defRPr/>
              </a:p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252723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DE813C06-0C16-4B9D-902D-AD663D07EEAF}"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1875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D5AE961D-03C9-4C20-8970-936B88A462EF}"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365164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Content Placeholder 3"/>
          <p:cNvSpPr>
            <a:spLocks noGrp="1"/>
          </p:cNvSpPr>
          <p:nvPr>
            <p:ph sz="half" idx="2"/>
          </p:nvPr>
        </p:nvSpPr>
        <p:spPr>
          <a:xfrm>
            <a:off x="4648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3CB0CDD-CACC-424D-B1FA-90F87F8D8FF7}"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27469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1CC55A8-99A0-4D59-B988-8AE44B308097}" type="datetime1">
              <a:rPr lang="el-GR" smtClean="0">
                <a:solidFill>
                  <a:prstClr val="black">
                    <a:tint val="75000"/>
                  </a:prstClr>
                </a:solidFill>
              </a:rPr>
              <a:pPr>
                <a:defRPr/>
              </a:pPr>
              <a:t>26/11/2015</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4043485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Cranium_4.jpg" TargetMode="External"/><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natomist9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raymondgunawan.deviantart.com/art/Human-Face-346885409" TargetMode="External"/><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raymondgunawan.deviantart.com/art/Human-Face-346885409"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upload.wikimedia.org/wikipedia/commons/5/5d/Denticao.jpg"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commons.wikimedia.org/w/index.php?title=User:Arleyrp&amp;action=edit&amp;redlink=1" TargetMode="External"/><Relationship Id="rId5" Type="http://schemas.openxmlformats.org/officeDocument/2006/relationships/hyperlink" Target="http://commons.wikimedia.org/wiki/File:Denticao.jpg" TargetMode="Externa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microsoft.com/office/2007/relationships/hdphoto" Target="../media/hdphoto3.wdp"/></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4.xml"/><Relationship Id="rId4" Type="http://schemas.microsoft.com/office/2007/relationships/hdphoto" Target="../media/hdphoto3.wdp"/></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Αποκατάσταση</a:t>
            </a:r>
            <a:br>
              <a:rPr lang="el-GR" sz="3600" b="1" dirty="0" smtClean="0">
                <a:solidFill>
                  <a:schemeClr val="tx1"/>
                </a:solidFill>
                <a:latin typeface="+mn-lt"/>
              </a:rPr>
            </a:br>
            <a:r>
              <a:rPr lang="el-GR" sz="3600" b="1" dirty="0" smtClean="0">
                <a:solidFill>
                  <a:schemeClr val="tx1"/>
                </a:solidFill>
                <a:latin typeface="+mn-lt"/>
              </a:rPr>
              <a:t>Δυσλειτουργιών Σύγκλεισης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lnSpc>
                <a:spcPct val="110000"/>
              </a:lnSpc>
              <a:spcBef>
                <a:spcPts val="1200"/>
              </a:spcBef>
              <a:spcAft>
                <a:spcPts val="1200"/>
              </a:spcAft>
            </a:pPr>
            <a:r>
              <a:rPr lang="el-GR" sz="2600" b="1" dirty="0" smtClean="0"/>
              <a:t>Ενότητα 2</a:t>
            </a:r>
            <a:r>
              <a:rPr lang="el-GR" sz="2600" dirty="0" smtClean="0"/>
              <a:t>:</a:t>
            </a:r>
            <a:r>
              <a:rPr lang="en-US" sz="2600" dirty="0" smtClean="0"/>
              <a:t> </a:t>
            </a:r>
            <a:r>
              <a:rPr lang="el-GR" sz="2600" dirty="0" smtClean="0"/>
              <a:t>Σύγκλειση φυσικού φραγμού - Συγκλεισιακή ορολογία</a:t>
            </a:r>
            <a:endParaRPr lang="en-US" sz="2600" dirty="0" smtClean="0"/>
          </a:p>
          <a:p>
            <a:pPr>
              <a:lnSpc>
                <a:spcPct val="110000"/>
              </a:lnSpc>
              <a:spcBef>
                <a:spcPts val="1200"/>
              </a:spcBef>
            </a:pPr>
            <a:r>
              <a:rPr lang="el-GR" sz="2200" dirty="0" smtClean="0"/>
              <a:t>Δρ</a:t>
            </a:r>
            <a:r>
              <a:rPr lang="el-GR" sz="2200" dirty="0"/>
              <a:t>. Παναγιώτα Τσόλκα, </a:t>
            </a:r>
            <a:r>
              <a:rPr lang="el-GR" sz="2200" dirty="0" smtClean="0"/>
              <a:t>Αναπληρώτρια Καθηγήτρια</a:t>
            </a:r>
            <a:endParaRPr lang="en-US" sz="2200" dirty="0"/>
          </a:p>
          <a:p>
            <a:pPr>
              <a:lnSpc>
                <a:spcPct val="110000"/>
              </a:lnSpc>
              <a:spcBef>
                <a:spcPts val="300"/>
              </a:spcBef>
            </a:pPr>
            <a:r>
              <a:rPr lang="el-GR" sz="2200" dirty="0" smtClean="0"/>
              <a:t>Τμήμα </a:t>
            </a:r>
            <a:r>
              <a:rPr lang="el-GR" sz="2200" dirty="0"/>
              <a:t>Οδοντικής Τεχνολογίας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124744"/>
            <a:ext cx="8291264" cy="5472608"/>
          </a:xfrm>
        </p:spPr>
        <p:txBody>
          <a:bodyPr>
            <a:noAutofit/>
          </a:bodyPr>
          <a:lstStyle/>
          <a:p>
            <a:pPr eaLnBrk="1" hangingPunct="1">
              <a:lnSpc>
                <a:spcPct val="90000"/>
              </a:lnSpc>
              <a:buFont typeface="Wingdings" pitchFamily="2" charset="2"/>
              <a:buNone/>
            </a:pPr>
            <a:r>
              <a:rPr lang="el-GR" b="1" dirty="0" smtClean="0">
                <a:solidFill>
                  <a:srgbClr val="004A82"/>
                </a:solidFill>
              </a:rPr>
              <a:t>Σε θέση μέγιστης συναρμογής</a:t>
            </a:r>
          </a:p>
          <a:p>
            <a:pPr>
              <a:lnSpc>
                <a:spcPct val="90000"/>
              </a:lnSpc>
            </a:pPr>
            <a:r>
              <a:rPr lang="el-GR" dirty="0" smtClean="0"/>
              <a:t>Επαφές όλα τα οπίσθια.</a:t>
            </a:r>
          </a:p>
          <a:p>
            <a:pPr>
              <a:lnSpc>
                <a:spcPct val="90000"/>
              </a:lnSpc>
            </a:pPr>
            <a:r>
              <a:rPr lang="el-GR" dirty="0" smtClean="0"/>
              <a:t>Τα πρόσθια ελαφριά επαφή.</a:t>
            </a:r>
            <a:endParaRPr lang="en-GB" dirty="0" smtClean="0"/>
          </a:p>
          <a:p>
            <a:pPr>
              <a:spcBef>
                <a:spcPts val="0"/>
              </a:spcBef>
            </a:pPr>
            <a:r>
              <a:rPr lang="el-GR" dirty="0" smtClean="0"/>
              <a:t>Ελεύθερη κεντρική σύγκλειση. Ελεύθερη μετατόπιση της κάτω γνάθου από την θέση κεντρικής σχέσης προς τη θέση μέγιστης συγγόμφωσης, κατά 0,2- 1</a:t>
            </a:r>
            <a:r>
              <a:rPr lang="en-GB" dirty="0" smtClean="0"/>
              <a:t>mm </a:t>
            </a:r>
            <a:r>
              <a:rPr lang="el-GR" dirty="0" smtClean="0"/>
              <a:t>χωρίς εμπόδια ή αλλαγή της κάθετης διάστασης</a:t>
            </a:r>
            <a:r>
              <a:rPr lang="en-GB" dirty="0" smtClean="0"/>
              <a:t>.</a:t>
            </a:r>
            <a:endParaRPr lang="el-GR" dirty="0" smtClean="0"/>
          </a:p>
          <a:p>
            <a:pPr eaLnBrk="1" hangingPunct="1">
              <a:lnSpc>
                <a:spcPct val="90000"/>
              </a:lnSpc>
              <a:buFont typeface="Wingdings" pitchFamily="2" charset="2"/>
              <a:buNone/>
            </a:pPr>
            <a:r>
              <a:rPr lang="el-GR" b="1" dirty="0" smtClean="0">
                <a:solidFill>
                  <a:srgbClr val="004A82"/>
                </a:solidFill>
              </a:rPr>
              <a:t>Σε έκκεντρες θέσεις</a:t>
            </a:r>
          </a:p>
          <a:p>
            <a:pPr>
              <a:lnSpc>
                <a:spcPct val="90000"/>
              </a:lnSpc>
              <a:buClr>
                <a:schemeClr val="tx1"/>
              </a:buClr>
            </a:pPr>
            <a:r>
              <a:rPr lang="el-GR" dirty="0" smtClean="0"/>
              <a:t>Επαφές μόνο στα πρόσθια κατά τη </a:t>
            </a:r>
            <a:r>
              <a:rPr lang="el-GR" b="1" dirty="0" smtClean="0"/>
              <a:t>προολίσθηση</a:t>
            </a:r>
            <a:r>
              <a:rPr lang="el-GR" dirty="0" smtClean="0"/>
              <a:t>.</a:t>
            </a:r>
          </a:p>
          <a:p>
            <a:pPr>
              <a:lnSpc>
                <a:spcPct val="90000"/>
              </a:lnSpc>
              <a:buClr>
                <a:schemeClr val="tx1"/>
              </a:buClr>
            </a:pPr>
            <a:r>
              <a:rPr lang="el-GR" dirty="0" smtClean="0"/>
              <a:t>Στις πλαγιολισθήσεις</a:t>
            </a:r>
            <a:r>
              <a:rPr lang="en-GB" dirty="0" smtClean="0"/>
              <a:t>, </a:t>
            </a:r>
            <a:r>
              <a:rPr lang="el-GR" dirty="0" smtClean="0"/>
              <a:t>επαφές στα οπίσθια δόντια</a:t>
            </a:r>
            <a:r>
              <a:rPr lang="en-GB" dirty="0" smtClean="0"/>
              <a:t> </a:t>
            </a:r>
            <a:r>
              <a:rPr lang="el-GR" dirty="0" smtClean="0"/>
              <a:t>μόνο ανάμεσα στους ανταγωνιστές της </a:t>
            </a:r>
            <a:r>
              <a:rPr lang="el-GR" b="1" dirty="0" smtClean="0"/>
              <a:t>εργαζόμενης πλευράς</a:t>
            </a:r>
            <a:r>
              <a:rPr lang="el-GR" dirty="0" smtClean="0"/>
              <a:t>.</a:t>
            </a:r>
          </a:p>
          <a:p>
            <a:pPr>
              <a:lnSpc>
                <a:spcPct val="90000"/>
              </a:lnSpc>
              <a:buClr>
                <a:schemeClr val="tx1"/>
              </a:buClr>
            </a:pPr>
            <a:r>
              <a:rPr lang="el-GR" dirty="0" smtClean="0"/>
              <a:t>Όχι επαφές (παρεμβολές) οπισθίων δοντιών στη </a:t>
            </a:r>
            <a:r>
              <a:rPr lang="el-GR" b="1" dirty="0" smtClean="0"/>
              <a:t>μη εργαζομένη πλευρά κίνησης</a:t>
            </a:r>
            <a:r>
              <a:rPr lang="el-GR" dirty="0" smtClean="0"/>
              <a:t>  και κατά την προολίσθηση.</a:t>
            </a:r>
          </a:p>
          <a:p>
            <a:pPr eaLnBrk="1" hangingPunct="1">
              <a:lnSpc>
                <a:spcPct val="90000"/>
              </a:lnSpc>
              <a:buClr>
                <a:schemeClr val="tx1"/>
              </a:buClr>
              <a:buNone/>
            </a:pPr>
            <a:endParaRPr lang="el-GR" dirty="0" smtClean="0"/>
          </a:p>
          <a:p>
            <a:pPr eaLnBrk="1" hangingPunct="1">
              <a:lnSpc>
                <a:spcPct val="90000"/>
              </a:lnSpc>
            </a:pPr>
            <a:endParaRPr lang="en-US" dirty="0" smtClean="0"/>
          </a:p>
        </p:txBody>
      </p:sp>
      <p:sp>
        <p:nvSpPr>
          <p:cNvPr id="2" name="Τίτλος 1"/>
          <p:cNvSpPr>
            <a:spLocks noGrp="1"/>
          </p:cNvSpPr>
          <p:nvPr>
            <p:ph type="title"/>
          </p:nvPr>
        </p:nvSpPr>
        <p:spPr/>
        <p:txBody>
          <a:bodyPr/>
          <a:lstStyle/>
          <a:p>
            <a:r>
              <a:rPr lang="el-GR" dirty="0"/>
              <a:t>Ετερόπλευρα ισορροπημένη σύγκλειση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248018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a:prstGeom prst="rect">
            <a:avLst/>
          </a:prstGeom>
        </p:spPr>
        <p:txBody>
          <a:bodyPr anchor="ctr">
            <a:noAutofit/>
            <a:scene3d>
              <a:camera prst="orthographicFront"/>
              <a:lightRig rig="soft" dir="t">
                <a:rot lat="0" lon="0" rev="16800000"/>
              </a:lightRig>
            </a:scene3d>
            <a:sp3d prstMaterial="softEdge"/>
          </a:bodyPr>
          <a:lstStyle/>
          <a:p>
            <a:pPr algn="ctr" fontAlgn="auto">
              <a:spcAft>
                <a:spcPts val="0"/>
              </a:spcAft>
              <a:defRPr/>
            </a:pPr>
            <a:r>
              <a:rPr lang="el-GR" sz="2800" dirty="0" smtClean="0">
                <a:noFill/>
                <a:effectLst/>
                <a:latin typeface="+mj-lt"/>
              </a:rPr>
              <a:t>Ετερόπλευρα ισορροπημένη σύγκλειση </a:t>
            </a:r>
          </a:p>
          <a:p>
            <a:pPr algn="ctr" fontAlgn="auto">
              <a:spcAft>
                <a:spcPts val="0"/>
              </a:spcAft>
              <a:defRPr/>
            </a:pPr>
            <a:r>
              <a:rPr lang="el-GR" sz="2800" dirty="0" smtClean="0">
                <a:noFill/>
                <a:effectLst/>
                <a:latin typeface="+mj-lt"/>
              </a:rPr>
              <a:t> Σύγκλειση τύπου ομαδικών επαφών </a:t>
            </a:r>
            <a:r>
              <a:rPr lang="el-GR" sz="2800" dirty="0" smtClean="0">
                <a:ln w="6350">
                  <a:noFill/>
                </a:ln>
                <a:noFill/>
                <a:effectLst/>
              </a:rPr>
              <a:t>ή </a:t>
            </a:r>
            <a:r>
              <a:rPr kumimoji="0" lang="el-GR" sz="2800" b="1" i="0" u="none" strike="noStrike" kern="1200" cap="none" spc="0" normalizeH="0" baseline="0" noProof="0" dirty="0" smtClean="0">
                <a:ln w="6350">
                  <a:noFill/>
                </a:ln>
                <a:noFill/>
                <a:effectLst/>
                <a:uLnTx/>
                <a:uFillTx/>
                <a:latin typeface="+mj-lt"/>
                <a:ea typeface="+mj-ea"/>
                <a:cs typeface="+mj-cs"/>
              </a:rPr>
              <a:t>Ομαδική συνέργεια</a:t>
            </a:r>
            <a:r>
              <a:rPr kumimoji="0" lang="el-GR" sz="2800" b="1" i="0" u="none" strike="noStrike" kern="1200" cap="none" spc="0" normalizeH="0" noProof="0" dirty="0" smtClean="0">
                <a:ln w="6350">
                  <a:noFill/>
                </a:ln>
                <a:no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baseline="0" dirty="0" smtClean="0">
                <a:ln w="6350">
                  <a:noFill/>
                </a:ln>
                <a:noFill/>
                <a:effectLst/>
                <a:latin typeface="+mj-lt"/>
                <a:ea typeface="+mj-ea"/>
                <a:cs typeface="+mj-cs"/>
              </a:rPr>
              <a:t>Group function</a:t>
            </a:r>
            <a:endParaRPr kumimoji="0" lang="en-US" sz="2800" b="1" i="0" u="none" strike="noStrike" kern="1200" cap="none" spc="0" normalizeH="0" baseline="0" noProof="0" dirty="0">
              <a:ln w="6350">
                <a:noFill/>
              </a:ln>
              <a:noFill/>
              <a:effectLst/>
              <a:uLnTx/>
              <a:uFillTx/>
              <a:latin typeface="+mj-lt"/>
              <a:ea typeface="+mj-ea"/>
              <a:cs typeface="+mj-cs"/>
            </a:endParaRPr>
          </a:p>
        </p:txBody>
      </p:sp>
      <p:pic>
        <p:nvPicPr>
          <p:cNvPr id="9" name="Picture 2"/>
          <p:cNvPicPr>
            <a:picLocks noGrp="1" noChangeAspect="1" noChangeArrowheads="1"/>
          </p:cNvPicPr>
          <p:nvPr>
            <p:ph idx="1"/>
          </p:nvPr>
        </p:nvPicPr>
        <p:blipFill>
          <a:blip r:embed="rId2" cstate="print"/>
          <a:stretch>
            <a:fillRect/>
          </a:stretch>
        </p:blipFill>
        <p:spPr bwMode="auto">
          <a:xfrm>
            <a:off x="1852952" y="1844824"/>
            <a:ext cx="5438096" cy="2561905"/>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half" idx="4294967295"/>
          </p:nvPr>
        </p:nvSpPr>
        <p:spPr>
          <a:xfrm>
            <a:off x="457200" y="4653136"/>
            <a:ext cx="8229600" cy="1981200"/>
          </a:xfrm>
        </p:spPr>
        <p:txBody>
          <a:bodyPr/>
          <a:lstStyle/>
          <a:p>
            <a:pPr>
              <a:spcBef>
                <a:spcPts val="600"/>
              </a:spcBef>
              <a:spcAft>
                <a:spcPts val="600"/>
              </a:spcAft>
              <a:buSzPct val="100000"/>
            </a:pPr>
            <a:r>
              <a:rPr lang="el-GR" sz="2400" dirty="0" smtClean="0"/>
              <a:t>Στην οριακή θέση της πλαγιολίσθησης,  στην εργαζομένη πλευρά οι κορυφές των παρειακών φυμάτων της άνω γνάθου εφάπτονται με τις κορυφές των παρειακών φυμάτων της κάτω</a:t>
            </a:r>
            <a:r>
              <a:rPr lang="en-GB" sz="2400" dirty="0" smtClean="0"/>
              <a:t> (</a:t>
            </a:r>
            <a:r>
              <a:rPr lang="el-GR" sz="2400" dirty="0" smtClean="0"/>
              <a:t>οπίσθιων δοντιών).</a:t>
            </a:r>
            <a:endParaRPr lang="el-GR" sz="2400" dirty="0"/>
          </a:p>
        </p:txBody>
      </p:sp>
      <p:sp>
        <p:nvSpPr>
          <p:cNvPr id="8" name="Rectangle 2"/>
          <p:cNvSpPr txBox="1">
            <a:spLocks noChangeArrowheads="1"/>
          </p:cNvSpPr>
          <p:nvPr/>
        </p:nvSpPr>
        <p:spPr>
          <a:xfrm>
            <a:off x="0" y="44624"/>
            <a:ext cx="9144000" cy="1548000"/>
          </a:xfrm>
          <a:prstGeom prst="rect">
            <a:avLst/>
          </a:prstGeom>
        </p:spPr>
        <p:txBody>
          <a:bodyPr anchor="ctr">
            <a:noAutofit/>
          </a:bodyPr>
          <a:lstStyle/>
          <a:p>
            <a:pPr algn="ctr" fontAlgn="auto">
              <a:spcAft>
                <a:spcPts val="0"/>
              </a:spcAft>
              <a:defRPr/>
            </a:pPr>
            <a:r>
              <a:rPr lang="el-GR" sz="3200" b="1" dirty="0" smtClean="0">
                <a:solidFill>
                  <a:srgbClr val="004A82"/>
                </a:solidFill>
                <a:latin typeface="+mn-lt"/>
              </a:rPr>
              <a:t>Ετερόπλευρα ισορροπημένη σύγκλειση </a:t>
            </a:r>
          </a:p>
          <a:p>
            <a:pPr algn="ctr" fontAlgn="auto">
              <a:spcAft>
                <a:spcPts val="0"/>
              </a:spcAft>
              <a:defRPr/>
            </a:pPr>
            <a:r>
              <a:rPr lang="el-GR" sz="3200" b="1" dirty="0" smtClean="0">
                <a:solidFill>
                  <a:srgbClr val="004A82"/>
                </a:solidFill>
                <a:latin typeface="+mn-lt"/>
              </a:rPr>
              <a:t> </a:t>
            </a:r>
            <a:r>
              <a:rPr lang="el-GR" sz="2800" b="1" dirty="0" smtClean="0">
                <a:solidFill>
                  <a:srgbClr val="004A82"/>
                </a:solidFill>
                <a:latin typeface="+mn-lt"/>
              </a:rPr>
              <a:t>Σύγκλειση τύπου ομαδικών επαφών </a:t>
            </a:r>
            <a:r>
              <a:rPr lang="el-GR" sz="2800" b="1" dirty="0" smtClean="0">
                <a:ln w="6350">
                  <a:noFill/>
                </a:ln>
                <a:solidFill>
                  <a:srgbClr val="004A82"/>
                </a:solidFill>
                <a:latin typeface="+mn-lt"/>
              </a:rPr>
              <a:t>ή </a:t>
            </a:r>
            <a:r>
              <a:rPr kumimoji="0" lang="el-GR" sz="2800" b="1" i="0" u="none" strike="noStrike" kern="1200" cap="none" spc="0" normalizeH="0" baseline="0" noProof="0" dirty="0" smtClean="0">
                <a:ln w="6350">
                  <a:noFill/>
                </a:ln>
                <a:solidFill>
                  <a:srgbClr val="004A82"/>
                </a:solidFill>
                <a:effectLst/>
                <a:uLnTx/>
                <a:uFillTx/>
                <a:latin typeface="+mn-lt"/>
                <a:ea typeface="+mj-ea"/>
                <a:cs typeface="+mj-cs"/>
              </a:rPr>
              <a:t>Ομαδική συνέργεια</a:t>
            </a:r>
            <a:r>
              <a:rPr kumimoji="0" lang="el-GR" sz="2800" b="1" i="0" u="none" strike="noStrike" kern="1200" cap="none" spc="0" normalizeH="0" noProof="0" dirty="0" smtClean="0">
                <a:ln w="6350">
                  <a:noFill/>
                </a:ln>
                <a:solidFill>
                  <a:srgbClr val="004A82"/>
                </a:solidFill>
                <a:effectLst/>
                <a:uLnTx/>
                <a:uFillTx/>
                <a:latin typeface="+mn-lt"/>
                <a:ea typeface="+mj-ea"/>
                <a:cs typeface="+mj-cs"/>
              </a:rPr>
              <a:t> </a:t>
            </a:r>
            <a:r>
              <a:rPr kumimoji="0" lang="en-GB" sz="2800" b="1" i="0" u="none" strike="noStrike" kern="1200" cap="none" spc="0" normalizeH="0" noProof="0" dirty="0" smtClean="0">
                <a:ln w="6350">
                  <a:noFill/>
                </a:ln>
                <a:solidFill>
                  <a:srgbClr val="004A82"/>
                </a:solidFill>
                <a:effectLst/>
                <a:uLnTx/>
                <a:uFillTx/>
                <a:latin typeface="+mn-lt"/>
                <a:ea typeface="+mj-ea"/>
                <a:cs typeface="+mj-cs"/>
              </a:rPr>
              <a:t> </a:t>
            </a:r>
            <a:r>
              <a:rPr lang="en-GB" sz="2800" b="1" baseline="0" dirty="0" smtClean="0">
                <a:ln w="6350">
                  <a:noFill/>
                </a:ln>
                <a:solidFill>
                  <a:srgbClr val="004A82"/>
                </a:solidFill>
                <a:latin typeface="+mn-lt"/>
                <a:ea typeface="+mj-ea"/>
                <a:cs typeface="+mj-cs"/>
              </a:rPr>
              <a:t>Group function</a:t>
            </a:r>
            <a:endParaRPr kumimoji="0" lang="en-US" sz="2800" b="1" i="0" u="none" strike="noStrike" kern="1200" cap="none" spc="0" normalizeH="0" baseline="0" noProof="0" dirty="0">
              <a:ln w="6350">
                <a:noFill/>
              </a:ln>
              <a:solidFill>
                <a:srgbClr val="004A82"/>
              </a:solidFill>
              <a:effectLst/>
              <a:uLnTx/>
              <a:uFillTx/>
              <a:latin typeface="+mn-lt"/>
              <a:ea typeface="+mj-ea"/>
              <a:cs typeface="+mj-cs"/>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202019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268760"/>
            <a:ext cx="8507288" cy="5400600"/>
          </a:xfrm>
        </p:spPr>
        <p:txBody>
          <a:bodyPr>
            <a:noAutofit/>
          </a:bodyPr>
          <a:lstStyle/>
          <a:p>
            <a:pPr eaLnBrk="1" hangingPunct="1">
              <a:lnSpc>
                <a:spcPct val="112000"/>
              </a:lnSpc>
              <a:buFont typeface="Wingdings" pitchFamily="2" charset="2"/>
              <a:buNone/>
            </a:pPr>
            <a:r>
              <a:rPr lang="el-GR" sz="2400" b="1" dirty="0" smtClean="0">
                <a:solidFill>
                  <a:srgbClr val="004A82"/>
                </a:solidFill>
              </a:rPr>
              <a:t>Σε θέση μέγιστης συναρμογής</a:t>
            </a:r>
          </a:p>
          <a:p>
            <a:pPr>
              <a:lnSpc>
                <a:spcPct val="112000"/>
              </a:lnSpc>
            </a:pPr>
            <a:r>
              <a:rPr lang="el-GR" sz="2400" dirty="0" smtClean="0"/>
              <a:t>Επαφές όλα τα οπίσθια.</a:t>
            </a:r>
          </a:p>
          <a:p>
            <a:pPr>
              <a:lnSpc>
                <a:spcPct val="112000"/>
              </a:lnSpc>
            </a:pPr>
            <a:r>
              <a:rPr lang="el-GR" sz="2400" dirty="0" smtClean="0"/>
              <a:t>Τα πρόσθια ελαφριά επαφή.</a:t>
            </a:r>
          </a:p>
          <a:p>
            <a:pPr>
              <a:lnSpc>
                <a:spcPct val="112000"/>
              </a:lnSpc>
            </a:pPr>
            <a:r>
              <a:rPr lang="el-GR" sz="2400" dirty="0" smtClean="0"/>
              <a:t>Σύμπτωση κεντρικής σχέσης μεγίστης συγγόμφωσης.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3" name="Τίτλος 2"/>
          <p:cNvSpPr>
            <a:spLocks noGrp="1"/>
          </p:cNvSpPr>
          <p:nvPr>
            <p:ph type="title"/>
          </p:nvPr>
        </p:nvSpPr>
        <p:spPr/>
        <p:txBody>
          <a:bodyPr/>
          <a:lstStyle/>
          <a:p>
            <a:r>
              <a:rPr lang="el-GR" dirty="0"/>
              <a:t>Διαχωρίζουσα </a:t>
            </a:r>
            <a:r>
              <a:rPr lang="el-GR" dirty="0" smtClean="0"/>
              <a:t>σύγκλειση </a:t>
            </a:r>
            <a:endParaRPr lang="el-GR" sz="3000" b="0" dirty="0"/>
          </a:p>
        </p:txBody>
      </p:sp>
    </p:spTree>
    <p:extLst>
      <p:ext uri="{BB962C8B-B14F-4D97-AF65-F5344CB8AC3E}">
        <p14:creationId xmlns:p14="http://schemas.microsoft.com/office/powerpoint/2010/main" val="1798696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268760"/>
            <a:ext cx="8507288" cy="5400600"/>
          </a:xfrm>
        </p:spPr>
        <p:txBody>
          <a:bodyPr>
            <a:noAutofit/>
          </a:bodyPr>
          <a:lstStyle/>
          <a:p>
            <a:pPr eaLnBrk="1" hangingPunct="1">
              <a:lnSpc>
                <a:spcPct val="112000"/>
              </a:lnSpc>
              <a:buFont typeface="Wingdings" pitchFamily="2" charset="2"/>
              <a:buNone/>
            </a:pPr>
            <a:r>
              <a:rPr lang="el-GR" sz="2400" b="1" dirty="0" smtClean="0">
                <a:solidFill>
                  <a:srgbClr val="004A82"/>
                </a:solidFill>
              </a:rPr>
              <a:t>Σε έκκεντρες θέσεις</a:t>
            </a:r>
          </a:p>
          <a:p>
            <a:pPr>
              <a:lnSpc>
                <a:spcPct val="112000"/>
              </a:lnSpc>
              <a:buClr>
                <a:schemeClr val="tx1"/>
              </a:buClr>
            </a:pPr>
            <a:r>
              <a:rPr lang="el-GR" sz="2400" dirty="0" smtClean="0"/>
              <a:t>Επαφές μόνο στα πρόσθια κατά τη προολίσθηση.</a:t>
            </a:r>
          </a:p>
          <a:p>
            <a:pPr>
              <a:lnSpc>
                <a:spcPct val="112000"/>
              </a:lnSpc>
              <a:buClr>
                <a:schemeClr val="tx1"/>
              </a:buClr>
            </a:pPr>
            <a:r>
              <a:rPr lang="el-GR" sz="2400" dirty="0" smtClean="0"/>
              <a:t>Στις πλαγιολισθήσεις, στην εργαζόμενη πλευρά εφάπτονται μόνο οι κυνόδοντες </a:t>
            </a:r>
            <a:r>
              <a:rPr lang="en-GB" sz="2400" b="1" dirty="0" smtClean="0">
                <a:solidFill>
                  <a:schemeClr val="tx2"/>
                </a:solidFill>
              </a:rPr>
              <a:t>- </a:t>
            </a:r>
            <a:r>
              <a:rPr lang="el-GR" sz="2400" b="1" i="1" dirty="0" smtClean="0">
                <a:solidFill>
                  <a:schemeClr val="tx2"/>
                </a:solidFill>
              </a:rPr>
              <a:t>κυνοδοντική προστασία</a:t>
            </a:r>
            <a:r>
              <a:rPr lang="el-GR" sz="2400" dirty="0" smtClean="0"/>
              <a:t>, και όπου είναι δυνατό οι τομείς </a:t>
            </a:r>
            <a:r>
              <a:rPr lang="en-GB" sz="2400" dirty="0" smtClean="0"/>
              <a:t>- </a:t>
            </a:r>
            <a:r>
              <a:rPr lang="el-GR" sz="2400" b="1" i="1" dirty="0" smtClean="0">
                <a:solidFill>
                  <a:schemeClr val="tx2"/>
                </a:solidFill>
              </a:rPr>
              <a:t>πρόσθια προστασία</a:t>
            </a:r>
            <a:r>
              <a:rPr lang="el-GR" sz="2400" dirty="0" smtClean="0"/>
              <a:t>. Κατ’ αυτόν τον τρόπο, τα πίσω δόντια διαχωρίζονται και δεν δίνουν επαφές σε καμία από τις πλευρές (εργαζόμενη και μη εργαζόμενη).</a:t>
            </a:r>
          </a:p>
          <a:p>
            <a:pPr>
              <a:lnSpc>
                <a:spcPct val="112000"/>
              </a:lnSpc>
              <a:buClr>
                <a:schemeClr val="tx1"/>
              </a:buClr>
            </a:pPr>
            <a:r>
              <a:rPr lang="el-GR" sz="2400" dirty="0" smtClean="0"/>
              <a:t>Όχι επαφές οπισθίων δοντιών κατά την προολίσθηση.</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3" name="Τίτλος 2"/>
          <p:cNvSpPr>
            <a:spLocks noGrp="1"/>
          </p:cNvSpPr>
          <p:nvPr>
            <p:ph type="title"/>
          </p:nvPr>
        </p:nvSpPr>
        <p:spPr/>
        <p:txBody>
          <a:bodyPr/>
          <a:lstStyle/>
          <a:p>
            <a:r>
              <a:rPr lang="el-GR" dirty="0"/>
              <a:t>Διαχωρίζουσα </a:t>
            </a:r>
            <a:r>
              <a:rPr lang="el-GR" dirty="0" smtClean="0"/>
              <a:t>σύγκλειση </a:t>
            </a:r>
            <a:endParaRPr lang="el-GR" sz="3000" b="0" dirty="0"/>
          </a:p>
        </p:txBody>
      </p:sp>
    </p:spTree>
    <p:extLst>
      <p:ext uri="{BB962C8B-B14F-4D97-AF65-F5344CB8AC3E}">
        <p14:creationId xmlns:p14="http://schemas.microsoft.com/office/powerpoint/2010/main" val="1167066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457200" y="1268760"/>
            <a:ext cx="3970784" cy="2411397"/>
          </a:xfrm>
          <a:ln>
            <a:solidFill>
              <a:schemeClr val="accent4">
                <a:lumMod val="50000"/>
              </a:schemeClr>
            </a:solidFill>
          </a:ln>
        </p:spPr>
        <p:txBody>
          <a:bodyPr anchor="ctr"/>
          <a:lstStyle/>
          <a:p>
            <a:r>
              <a:rPr lang="el-GR" sz="2400" dirty="0" smtClean="0"/>
              <a:t>Στις πλαγιολισθήσεις και προολίσθηση  της κάτω γνάθου τα πρόσθια δόντια προστατεύουν τα οπίσθια.</a:t>
            </a:r>
            <a:endParaRPr lang="el-GR" sz="2400" dirty="0"/>
          </a:p>
        </p:txBody>
      </p:sp>
      <p:pic>
        <p:nvPicPr>
          <p:cNvPr id="19" name="Picture 2"/>
          <p:cNvPicPr>
            <a:picLocks noGrp="1" noChangeAspect="1" noChangeArrowheads="1"/>
          </p:cNvPicPr>
          <p:nvPr>
            <p:ph sz="quarter" idx="4294967295"/>
          </p:nvPr>
        </p:nvPicPr>
        <p:blipFill>
          <a:blip r:embed="rId2" cstate="print"/>
          <a:stretch>
            <a:fillRect/>
          </a:stretch>
        </p:blipFill>
        <p:spPr bwMode="auto">
          <a:xfrm>
            <a:off x="381901" y="4149080"/>
            <a:ext cx="4276725" cy="1943100"/>
          </a:xfrm>
          <a:prstGeom prst="rect">
            <a:avLst/>
          </a:prstGeom>
          <a:noFill/>
          <a:ln w="9525">
            <a:solidFill>
              <a:schemeClr val="tx1"/>
            </a:solidFill>
            <a:miter lim="800000"/>
            <a:headEnd/>
            <a:tailEnd/>
          </a:ln>
        </p:spPr>
      </p:pic>
      <p:pic>
        <p:nvPicPr>
          <p:cNvPr id="20" name="Picture 2"/>
          <p:cNvPicPr>
            <a:picLocks noGrp="1" noChangeAspect="1" noChangeArrowheads="1"/>
          </p:cNvPicPr>
          <p:nvPr>
            <p:ph sz="quarter" idx="4294967295"/>
          </p:nvPr>
        </p:nvPicPr>
        <p:blipFill>
          <a:blip r:embed="rId3" cstate="print"/>
          <a:srcRect/>
          <a:stretch>
            <a:fillRect/>
          </a:stretch>
        </p:blipFill>
        <p:spPr bwMode="auto">
          <a:xfrm>
            <a:off x="5388197" y="1519359"/>
            <a:ext cx="3114675" cy="1836738"/>
          </a:xfrm>
          <a:prstGeom prst="rect">
            <a:avLst/>
          </a:prstGeom>
          <a:noFill/>
          <a:ln w="9525">
            <a:solidFill>
              <a:schemeClr val="tx1"/>
            </a:solidFill>
            <a:miter lim="800000"/>
            <a:headEnd/>
            <a:tailEnd/>
          </a:ln>
        </p:spPr>
      </p:pic>
      <p:pic>
        <p:nvPicPr>
          <p:cNvPr id="333827" name="Picture 3"/>
          <p:cNvPicPr>
            <a:picLocks noGrp="1" noChangeAspect="1" noChangeArrowheads="1"/>
          </p:cNvPicPr>
          <p:nvPr>
            <p:ph sz="quarter" idx="4294967295"/>
          </p:nvPr>
        </p:nvPicPr>
        <p:blipFill>
          <a:blip r:embed="rId4" cstate="print"/>
          <a:srcRect/>
          <a:stretch>
            <a:fillRect/>
          </a:stretch>
        </p:blipFill>
        <p:spPr bwMode="auto">
          <a:xfrm>
            <a:off x="5436096" y="4004082"/>
            <a:ext cx="3095625" cy="2043112"/>
          </a:xfrm>
          <a:prstGeom prst="rect">
            <a:avLst/>
          </a:prstGeom>
          <a:noFill/>
          <a:ln w="9525">
            <a:solidFill>
              <a:schemeClr val="tx1"/>
            </a:solidFill>
            <a:miter lim="800000"/>
            <a:headEnd/>
            <a:tailEnd/>
          </a:ln>
        </p:spPr>
      </p:pic>
      <p:sp>
        <p:nvSpPr>
          <p:cNvPr id="40" name="5-Point Star 39"/>
          <p:cNvSpPr/>
          <p:nvPr/>
        </p:nvSpPr>
        <p:spPr>
          <a:xfrm>
            <a:off x="2771808" y="5229200"/>
            <a:ext cx="72000" cy="720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41" name="5-Point Star 40"/>
          <p:cNvSpPr/>
          <p:nvPr/>
        </p:nvSpPr>
        <p:spPr>
          <a:xfrm>
            <a:off x="2267744" y="5229208"/>
            <a:ext cx="72000" cy="720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45" name="TextBox 44"/>
          <p:cNvSpPr txBox="1"/>
          <p:nvPr/>
        </p:nvSpPr>
        <p:spPr>
          <a:xfrm>
            <a:off x="5724128" y="3335799"/>
            <a:ext cx="2530629" cy="646331"/>
          </a:xfrm>
          <a:prstGeom prst="rect">
            <a:avLst/>
          </a:prstGeom>
          <a:noFill/>
        </p:spPr>
        <p:txBody>
          <a:bodyPr wrap="none" rtlCol="0">
            <a:spAutoFit/>
          </a:bodyPr>
          <a:lstStyle/>
          <a:p>
            <a:pPr algn="ctr"/>
            <a:r>
              <a:rPr lang="el-GR" sz="1800" dirty="0" smtClean="0">
                <a:latin typeface="+mn-lt"/>
              </a:rPr>
              <a:t>Πλαγιολίσθηση δεξιά</a:t>
            </a:r>
          </a:p>
          <a:p>
            <a:pPr algn="ctr"/>
            <a:r>
              <a:rPr lang="el-GR" sz="1800" dirty="0" smtClean="0">
                <a:latin typeface="+mn-lt"/>
              </a:rPr>
              <a:t>Κυνοδοντική προστασία</a:t>
            </a:r>
            <a:endParaRPr lang="el-GR" sz="1800" dirty="0">
              <a:latin typeface="+mn-lt"/>
            </a:endParaRPr>
          </a:p>
        </p:txBody>
      </p:sp>
      <p:sp>
        <p:nvSpPr>
          <p:cNvPr id="46" name="TextBox 45"/>
          <p:cNvSpPr txBox="1"/>
          <p:nvPr/>
        </p:nvSpPr>
        <p:spPr>
          <a:xfrm>
            <a:off x="5782287" y="6042193"/>
            <a:ext cx="2631298" cy="646331"/>
          </a:xfrm>
          <a:prstGeom prst="rect">
            <a:avLst/>
          </a:prstGeom>
          <a:noFill/>
        </p:spPr>
        <p:txBody>
          <a:bodyPr wrap="none" rtlCol="0">
            <a:spAutoFit/>
          </a:bodyPr>
          <a:lstStyle/>
          <a:p>
            <a:pPr algn="ctr"/>
            <a:r>
              <a:rPr lang="el-GR" sz="1800" dirty="0" smtClean="0">
                <a:latin typeface="+mn-lt"/>
              </a:rPr>
              <a:t>Πλαγιολίσθηση αριστερά</a:t>
            </a:r>
          </a:p>
          <a:p>
            <a:pPr algn="ctr"/>
            <a:r>
              <a:rPr lang="el-GR" sz="1800" dirty="0" smtClean="0">
                <a:latin typeface="+mn-lt"/>
              </a:rPr>
              <a:t>Πρόσθια προστασία</a:t>
            </a:r>
            <a:endParaRPr lang="el-GR" sz="1800" dirty="0">
              <a:latin typeface="+mn-lt"/>
            </a:endParaRPr>
          </a:p>
        </p:txBody>
      </p:sp>
      <p:sp>
        <p:nvSpPr>
          <p:cNvPr id="47" name="TextBox 46"/>
          <p:cNvSpPr txBox="1"/>
          <p:nvPr/>
        </p:nvSpPr>
        <p:spPr>
          <a:xfrm>
            <a:off x="1115616" y="6165303"/>
            <a:ext cx="2003305" cy="400110"/>
          </a:xfrm>
          <a:prstGeom prst="rect">
            <a:avLst/>
          </a:prstGeom>
          <a:noFill/>
        </p:spPr>
        <p:txBody>
          <a:bodyPr wrap="none" rtlCol="0">
            <a:spAutoFit/>
          </a:bodyPr>
          <a:lstStyle/>
          <a:p>
            <a:pPr algn="ctr"/>
            <a:r>
              <a:rPr lang="el-GR" sz="2000" dirty="0" smtClean="0">
                <a:latin typeface="+mn-lt"/>
              </a:rPr>
              <a:t>Προσθιολίσθηση</a:t>
            </a:r>
          </a:p>
        </p:txBody>
      </p:sp>
      <p:cxnSp>
        <p:nvCxnSpPr>
          <p:cNvPr id="49" name="Straight Arrow Connector 48"/>
          <p:cNvCxnSpPr>
            <a:stCxn id="16" idx="3"/>
          </p:cNvCxnSpPr>
          <p:nvPr/>
        </p:nvCxnSpPr>
        <p:spPr>
          <a:xfrm>
            <a:off x="4427984" y="2474459"/>
            <a:ext cx="900592" cy="3064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16" idx="2"/>
          </p:cNvCxnSpPr>
          <p:nvPr/>
        </p:nvCxnSpPr>
        <p:spPr>
          <a:xfrm>
            <a:off x="2442592" y="3680157"/>
            <a:ext cx="77672" cy="4689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8" name="Straight Arrow Connector 57"/>
          <p:cNvCxnSpPr/>
          <p:nvPr/>
        </p:nvCxnSpPr>
        <p:spPr>
          <a:xfrm>
            <a:off x="4716016" y="3789040"/>
            <a:ext cx="72008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3" name="Τίτλος 2"/>
          <p:cNvSpPr>
            <a:spLocks noGrp="1"/>
          </p:cNvSpPr>
          <p:nvPr>
            <p:ph type="title"/>
          </p:nvPr>
        </p:nvSpPr>
        <p:spPr>
          <a:xfrm>
            <a:off x="0" y="116632"/>
            <a:ext cx="9144000" cy="1008112"/>
          </a:xfrm>
        </p:spPr>
        <p:txBody>
          <a:bodyPr>
            <a:noAutofit/>
          </a:bodyPr>
          <a:lstStyle/>
          <a:p>
            <a:r>
              <a:rPr lang="el-GR" dirty="0"/>
              <a:t>Διαχωρίζουσα σύγκλειση </a:t>
            </a:r>
          </a:p>
        </p:txBody>
      </p:sp>
    </p:spTree>
    <p:extLst>
      <p:ext uri="{BB962C8B-B14F-4D97-AF65-F5344CB8AC3E}">
        <p14:creationId xmlns:p14="http://schemas.microsoft.com/office/powerpoint/2010/main" val="2750000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2339752" y="1700808"/>
            <a:ext cx="4552381" cy="2380953"/>
          </a:xfrm>
          <a:prstGeom prst="rect">
            <a:avLst/>
          </a:prstGeom>
          <a:noFill/>
          <a:ln w="9525">
            <a:solidFill>
              <a:schemeClr val="accent1">
                <a:lumMod val="50000"/>
              </a:schemeClr>
            </a:solidFill>
            <a:miter lim="800000"/>
            <a:headEnd/>
            <a:tailEnd/>
          </a:ln>
        </p:spPr>
      </p:pic>
      <p:sp>
        <p:nvSpPr>
          <p:cNvPr id="8" name="Text Placeholder 4"/>
          <p:cNvSpPr>
            <a:spLocks noGrp="1"/>
          </p:cNvSpPr>
          <p:nvPr>
            <p:ph type="body" sz="half" idx="4294967295"/>
          </p:nvPr>
        </p:nvSpPr>
        <p:spPr>
          <a:xfrm>
            <a:off x="539552" y="4437112"/>
            <a:ext cx="8229600" cy="1981200"/>
          </a:xfrm>
        </p:spPr>
        <p:txBody>
          <a:bodyPr>
            <a:normAutofit/>
          </a:bodyPr>
          <a:lstStyle/>
          <a:p>
            <a:r>
              <a:rPr lang="el-GR" sz="2400" dirty="0" smtClean="0"/>
              <a:t>Κατά την πλαγιολίσθηση στην εργαζόμενη πλευρά εφάπτονται μόνο οι κυνόδοντες αποσυναρμόζοντας τα οπίσθια δόντια της εργαζόμενης και μη εργαζόμενης πλευράς.</a:t>
            </a:r>
            <a:endParaRPr lang="el-GR" sz="2400" dirty="0"/>
          </a:p>
        </p:txBody>
      </p:sp>
      <p:sp>
        <p:nvSpPr>
          <p:cNvPr id="6" name="5-Point Star 5"/>
          <p:cNvSpPr/>
          <p:nvPr/>
        </p:nvSpPr>
        <p:spPr>
          <a:xfrm>
            <a:off x="3962421" y="3195491"/>
            <a:ext cx="108000" cy="108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3" name="Τίτλος 2"/>
          <p:cNvSpPr>
            <a:spLocks noGrp="1"/>
          </p:cNvSpPr>
          <p:nvPr>
            <p:ph type="title"/>
          </p:nvPr>
        </p:nvSpPr>
        <p:spPr>
          <a:xfrm>
            <a:off x="467544" y="116632"/>
            <a:ext cx="8229600" cy="1080120"/>
          </a:xfrm>
        </p:spPr>
        <p:txBody>
          <a:bodyPr>
            <a:noAutofit/>
          </a:bodyPr>
          <a:lstStyle/>
          <a:p>
            <a:r>
              <a:rPr lang="el-GR" dirty="0"/>
              <a:t>Κυνοδοντική προστασία</a:t>
            </a:r>
            <a:br>
              <a:rPr lang="el-GR" dirty="0"/>
            </a:br>
            <a:r>
              <a:rPr lang="en-US" sz="3000" b="0" dirty="0"/>
              <a:t>canine guidance </a:t>
            </a:r>
            <a:endParaRPr lang="el-GR" sz="3000" b="0" dirty="0"/>
          </a:p>
        </p:txBody>
      </p:sp>
    </p:spTree>
    <p:extLst>
      <p:ext uri="{BB962C8B-B14F-4D97-AF65-F5344CB8AC3E}">
        <p14:creationId xmlns:p14="http://schemas.microsoft.com/office/powerpoint/2010/main" val="2094433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1"/>
          <p:cNvGraphicFramePr/>
          <p:nvPr>
            <p:extLst>
              <p:ext uri="{D42A27DB-BD31-4B8C-83A1-F6EECF244321}">
                <p14:modId xmlns:p14="http://schemas.microsoft.com/office/powerpoint/2010/main" val="269260676"/>
              </p:ext>
            </p:extLst>
          </p:nvPr>
        </p:nvGraphicFramePr>
        <p:xfrm>
          <a:off x="794842" y="0"/>
          <a:ext cx="7992000" cy="639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03930620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txBox="1">
            <a:spLocks noGrp="1"/>
          </p:cNvSpPr>
          <p:nvPr>
            <p:ph type="title"/>
          </p:nvPr>
        </p:nvSpPr>
        <p:spPr>
          <a:xfrm>
            <a:off x="467544" y="116632"/>
            <a:ext cx="8229600" cy="1080120"/>
          </a:xfrm>
          <a:prstGeom prst="rect">
            <a:avLst/>
          </a:prstGeom>
          <a:scene3d>
            <a:camera prst="orthographicFront"/>
            <a:lightRig rig="threePt" dir="t"/>
          </a:scene3d>
          <a:sp3d>
            <a:bevelT w="165100" prst="coolSlant"/>
          </a:sp3d>
        </p:spPr>
        <p:txBody>
          <a:bodyPr wrap="square" lIns="91440" tIns="45720" rIns="91440" bIns="45720" numCol="1"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1" i="0" u="none" strike="noStrike" kern="1200" cap="none" spc="0" normalizeH="0" baseline="0" noProof="0" dirty="0" smtClean="0">
                <a:ln w="6350">
                  <a:noFill/>
                </a:ln>
                <a:effectLst/>
                <a:uLnTx/>
                <a:uFillTx/>
                <a:latin typeface="+mj-lt"/>
                <a:ea typeface="+mj-ea"/>
                <a:cs typeface="+mj-cs"/>
              </a:rPr>
              <a:t>Συγκλεισιακές σχέσεις προσθίων δοντιών κατά τη μέγιστη συγγόμφωση</a:t>
            </a:r>
            <a:r>
              <a:rPr kumimoji="0" lang="en-US" b="1" i="0" u="none" strike="noStrike" kern="1200" cap="none" spc="0" normalizeH="0" baseline="0" noProof="0" dirty="0" smtClean="0">
                <a:ln w="6350">
                  <a:noFill/>
                </a:ln>
                <a:effectLst/>
                <a:uLnTx/>
                <a:uFillTx/>
                <a:latin typeface="+mj-lt"/>
                <a:ea typeface="+mj-ea"/>
                <a:cs typeface="+mj-cs"/>
              </a:rPr>
              <a:t> </a:t>
            </a:r>
            <a:endParaRPr kumimoji="0" lang="el-GR" sz="3000" b="0" i="0" u="none" strike="noStrike" kern="1200" cap="none" spc="0" normalizeH="0" baseline="0" noProof="0" dirty="0" smtClean="0">
              <a:ln w="6350">
                <a:noFill/>
              </a:ln>
              <a:effectLst/>
              <a:uLnTx/>
              <a:uFillTx/>
              <a:latin typeface="+mj-lt"/>
              <a:ea typeface="+mj-ea"/>
              <a:cs typeface="+mj-cs"/>
            </a:endParaRPr>
          </a:p>
        </p:txBody>
      </p:sp>
      <p:sp>
        <p:nvSpPr>
          <p:cNvPr id="6" name="Content Placeholder 5"/>
          <p:cNvSpPr>
            <a:spLocks noGrp="1"/>
          </p:cNvSpPr>
          <p:nvPr>
            <p:ph sz="half" idx="1"/>
          </p:nvPr>
        </p:nvSpPr>
        <p:spPr>
          <a:xfrm>
            <a:off x="179512" y="1628800"/>
            <a:ext cx="4326632" cy="4525963"/>
          </a:xfrm>
        </p:spPr>
        <p:txBody>
          <a:bodyPr/>
          <a:lstStyle/>
          <a:p>
            <a:pPr>
              <a:buSzPct val="102000"/>
            </a:pPr>
            <a:r>
              <a:rPr lang="el-GR" dirty="0" smtClean="0"/>
              <a:t>Στη θέση της μέγιστης συγγόμφωσης τα κοπτικά χείλη των πρόσθιων δοντιών της κάτω γνάθου συγκλίνουν (</a:t>
            </a:r>
            <a:r>
              <a:rPr lang="el-GR" b="1" dirty="0" smtClean="0"/>
              <a:t>ελαφρές επαφές</a:t>
            </a:r>
            <a:r>
              <a:rPr lang="el-GR" dirty="0" smtClean="0"/>
              <a:t>) με τις υπερώιες επιφάνειες των αντίστοιχων άνω δοντιών.</a:t>
            </a:r>
            <a:endParaRPr lang="el-GR"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4008" y="1916832"/>
            <a:ext cx="4038600" cy="3504346"/>
          </a:xfrm>
          <a:prstGeom prst="rect">
            <a:avLst/>
          </a:prstGeom>
          <a:noFill/>
          <a:ln w="9525">
            <a:no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3"/>
          </p:nvPr>
        </p:nvSpPr>
        <p:spPr>
          <a:xfrm>
            <a:off x="323529" y="4041376"/>
            <a:ext cx="8712968" cy="2772000"/>
          </a:xfrm>
        </p:spPr>
        <p:txBody>
          <a:bodyPr>
            <a:noAutofit/>
          </a:bodyPr>
          <a:lstStyle/>
          <a:p>
            <a:pPr>
              <a:spcBef>
                <a:spcPts val="600"/>
              </a:spcBef>
              <a:spcAft>
                <a:spcPts val="600"/>
              </a:spcAft>
              <a:buSzPct val="100000"/>
            </a:pPr>
            <a:r>
              <a:rPr lang="el-GR" sz="2200" dirty="0" smtClean="0"/>
              <a:t>Οι κεντρικοί τομείς της κάτω γνάθου έρχονται σε επαφή με τις γλωσσικές (υπερώιες) επιφάνειες των κεντρικών της άνω.</a:t>
            </a:r>
          </a:p>
          <a:p>
            <a:pPr>
              <a:spcBef>
                <a:spcPts val="600"/>
              </a:spcBef>
              <a:spcAft>
                <a:spcPts val="600"/>
              </a:spcAft>
              <a:buSzPct val="100000"/>
            </a:pPr>
            <a:r>
              <a:rPr lang="el-GR" sz="2200" dirty="0" smtClean="0"/>
              <a:t>Τα κοπτικά χείλη των πλαγίων τομέων της κάτω συγκλείνουν με τις γλωσσικές επιφάνειες των κεντρικών και των πλαγίων τομέων της άνω.</a:t>
            </a:r>
          </a:p>
          <a:p>
            <a:pPr>
              <a:spcBef>
                <a:spcPts val="600"/>
              </a:spcBef>
              <a:spcAft>
                <a:spcPts val="600"/>
              </a:spcAft>
              <a:buSzPct val="100000"/>
            </a:pPr>
            <a:r>
              <a:rPr lang="el-GR" sz="2200" dirty="0" smtClean="0"/>
              <a:t>Τα κοπτικά χείλη των κυνοδόντων της κάτω συγκλείνουν με τις γλωσσικές επιφάνειες των πλαγίων τομέων και των κυνοδόντων της άνω γνάθου.</a:t>
            </a: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67544" y="1556791"/>
            <a:ext cx="3001936" cy="1980000"/>
          </a:xfrm>
          <a:prstGeom prst="rect">
            <a:avLst/>
          </a:prstGeom>
          <a:noFill/>
          <a:ln w="9525">
            <a:noFill/>
            <a:miter lim="800000"/>
            <a:headEnd/>
            <a:tailEnd/>
          </a:ln>
        </p:spPr>
      </p:pic>
      <p:sp>
        <p:nvSpPr>
          <p:cNvPr id="21" name="Τίτλος 1"/>
          <p:cNvSpPr txBox="1">
            <a:spLocks noGrp="1"/>
          </p:cNvSpPr>
          <p:nvPr>
            <p:ph type="title"/>
          </p:nvPr>
        </p:nvSpPr>
        <p:spPr>
          <a:xfrm>
            <a:off x="457200" y="72008"/>
            <a:ext cx="8229600" cy="1268760"/>
          </a:xfrm>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1200" cap="none" spc="0" normalizeH="0" baseline="0" noProof="0" dirty="0" smtClean="0">
                <a:ln w="6350">
                  <a:noFill/>
                </a:ln>
                <a:solidFill>
                  <a:srgbClr val="004A82"/>
                </a:solidFill>
                <a:effectLst/>
                <a:uLnTx/>
                <a:uFillTx/>
                <a:latin typeface="+mj-lt"/>
                <a:ea typeface="+mj-ea"/>
                <a:cs typeface="+mj-cs"/>
              </a:rPr>
              <a:t>Συγκλεισιακές σχέσεις προσθίων δοντιών κατά τη μέγιστη συγγόμφωση </a:t>
            </a:r>
            <a:endParaRPr kumimoji="0" lang="el-GR" sz="3000" b="0" i="0" u="none" strike="noStrike" kern="1200" cap="none" spc="0" normalizeH="0" baseline="0" noProof="0" dirty="0" smtClean="0">
              <a:ln w="6350">
                <a:noFill/>
              </a:ln>
              <a:solidFill>
                <a:srgbClr val="004A82"/>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4230960" y="1484784"/>
            <a:ext cx="4618171" cy="2088000"/>
          </a:xfrm>
          <a:prstGeom prst="rect">
            <a:avLst/>
          </a:prstGeom>
          <a:noFill/>
          <a:ln w="3175">
            <a:solidFill>
              <a:schemeClr val="tx1"/>
            </a:solidFill>
            <a:miter lim="800000"/>
            <a:headEnd/>
            <a:tailEnd/>
          </a:ln>
        </p:spPr>
      </p:pic>
      <p:sp>
        <p:nvSpPr>
          <p:cNvPr id="2" name="Θέση αριθμού διαφάνειας 1"/>
          <p:cNvSpPr>
            <a:spLocks noGrp="1"/>
          </p:cNvSpPr>
          <p:nvPr>
            <p:ph type="sldNum" sz="quarter" idx="12"/>
          </p:nvPr>
        </p:nvSpPr>
        <p:spPr/>
        <p:txBody>
          <a:bodyPr/>
          <a:lstStyle/>
          <a:p>
            <a:pPr>
              <a:defRPr/>
            </a:pPr>
            <a:fld id="{512934E9-83A8-47CD-B5CD-CAF3C72B6E1F}"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txBox="1">
            <a:spLocks noGrp="1"/>
          </p:cNvSpPr>
          <p:nvPr>
            <p:ph type="title"/>
          </p:nvPr>
        </p:nvSpPr>
        <p:spPr>
          <a:xfrm>
            <a:off x="457200" y="0"/>
            <a:ext cx="8229600" cy="1340768"/>
          </a:xfrm>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Autofit/>
          </a:bodyPr>
          <a:lstStyle/>
          <a:p>
            <a:pPr lvl="0" fontAlgn="base">
              <a:spcAft>
                <a:spcPct val="0"/>
              </a:spcAft>
              <a:defRPr/>
            </a:pPr>
            <a:r>
              <a:rPr kumimoji="0" lang="el-GR" b="1" i="0" u="none" strike="noStrike" kern="1200" cap="none" spc="0" normalizeH="0" baseline="0" noProof="0" dirty="0" smtClean="0">
                <a:ln w="6350">
                  <a:noFill/>
                </a:ln>
                <a:effectLst/>
                <a:uLnTx/>
                <a:uFillTx/>
                <a:latin typeface="+mj-lt"/>
                <a:ea typeface="+mj-ea"/>
                <a:cs typeface="+mj-cs"/>
              </a:rPr>
              <a:t>Συγκλεισιακές σχέσεις προσθίων δοντιών κατά τη μέγιστη συγγόμφωση </a:t>
            </a:r>
          </a:p>
        </p:txBody>
      </p:sp>
      <p:pic>
        <p:nvPicPr>
          <p:cNvPr id="3074" name="Picture 2"/>
          <p:cNvPicPr>
            <a:picLocks noGrp="1" noChangeAspect="1" noChangeArrowheads="1"/>
          </p:cNvPicPr>
          <p:nvPr>
            <p:ph sz="half" idx="1"/>
          </p:nvPr>
        </p:nvPicPr>
        <p:blipFill>
          <a:blip r:embed="rId2" cstate="print"/>
          <a:stretch>
            <a:fillRect/>
          </a:stretch>
        </p:blipFill>
        <p:spPr bwMode="auto">
          <a:xfrm>
            <a:off x="539552" y="2205240"/>
            <a:ext cx="2133879" cy="3384000"/>
          </a:xfrm>
          <a:prstGeom prst="rect">
            <a:avLst/>
          </a:prstGeom>
          <a:noFill/>
          <a:ln w="9525">
            <a:noFill/>
            <a:miter lim="800000"/>
            <a:headEnd/>
            <a:tailEnd/>
          </a:ln>
        </p:spPr>
      </p:pic>
      <p:sp>
        <p:nvSpPr>
          <p:cNvPr id="12" name="Content Placeholder 11"/>
          <p:cNvSpPr>
            <a:spLocks noGrp="1"/>
          </p:cNvSpPr>
          <p:nvPr>
            <p:ph sz="half" idx="2"/>
          </p:nvPr>
        </p:nvSpPr>
        <p:spPr>
          <a:xfrm>
            <a:off x="3275856" y="1556792"/>
            <a:ext cx="5724000" cy="4968552"/>
          </a:xfrm>
        </p:spPr>
        <p:txBody>
          <a:bodyPr>
            <a:normAutofit fontScale="92500"/>
          </a:bodyPr>
          <a:lstStyle/>
          <a:p>
            <a:pPr>
              <a:buSzPct val="100000"/>
            </a:pPr>
            <a:r>
              <a:rPr lang="el-GR" sz="2400" dirty="0" smtClean="0"/>
              <a:t>Η συγκλεισιακή σχέση των έξι κάτω πρόσθιων δοντιών με τα αντίστοιχα της άνω, έχει ως αποτέλεσμα την πρόταξη των άνω πρόσθιων δοντιών σε οριζόντιο και κάθετο επίπεδο. </a:t>
            </a:r>
          </a:p>
          <a:p>
            <a:pPr>
              <a:buSzPct val="100000"/>
            </a:pPr>
            <a:r>
              <a:rPr lang="el-GR" sz="2400" dirty="0" smtClean="0"/>
              <a:t>Οι αξονικές αποκλίσεις στους τομείς της άνω κυμαίνονται μεταξύ 98</a:t>
            </a:r>
            <a:r>
              <a:rPr lang="el-GR" sz="2400" baseline="30000" dirty="0" smtClean="0"/>
              <a:t>ο</a:t>
            </a:r>
            <a:r>
              <a:rPr lang="el-GR" sz="2400" dirty="0" smtClean="0"/>
              <a:t>-113</a:t>
            </a:r>
            <a:r>
              <a:rPr lang="el-GR" sz="2400" baseline="30000" dirty="0" smtClean="0"/>
              <a:t>ο</a:t>
            </a:r>
            <a:r>
              <a:rPr lang="el-GR" sz="2400" dirty="0" smtClean="0"/>
              <a:t>. Η παραδεκτή απόκλιση για τους κάτω τομείς κυμαίνεται μεταξύ 85</a:t>
            </a:r>
            <a:r>
              <a:rPr lang="el-GR" sz="2400" baseline="30000" dirty="0" smtClean="0"/>
              <a:t>ο</a:t>
            </a:r>
            <a:r>
              <a:rPr lang="el-GR" sz="2400" dirty="0" smtClean="0"/>
              <a:t>-104</a:t>
            </a:r>
            <a:r>
              <a:rPr lang="el-GR" sz="2400" baseline="30000" dirty="0" smtClean="0"/>
              <a:t>ο</a:t>
            </a:r>
            <a:r>
              <a:rPr lang="el-GR" sz="2400" dirty="0" smtClean="0"/>
              <a:t>. </a:t>
            </a:r>
          </a:p>
          <a:p>
            <a:pPr>
              <a:buSzPct val="100000"/>
            </a:pPr>
            <a:r>
              <a:rPr lang="el-GR" sz="2400" dirty="0" smtClean="0"/>
              <a:t>Η οριζόντια (ΟΠ) και η κάθετη πρόταξη (ΚΠ) σε μια φυσιολογική σχέση των δύο γνάθων πρέπει να έχουν τις ίδιες αποστάσεις</a:t>
            </a:r>
            <a:r>
              <a:rPr lang="en-GB" sz="2400" dirty="0" smtClean="0"/>
              <a:t>.</a:t>
            </a:r>
            <a:endParaRPr lang="el-GR" sz="2400" dirty="0" smtClean="0"/>
          </a:p>
        </p:txBody>
      </p:sp>
      <p:sp>
        <p:nvSpPr>
          <p:cNvPr id="13" name="TextBox 12"/>
          <p:cNvSpPr txBox="1"/>
          <p:nvPr/>
        </p:nvSpPr>
        <p:spPr>
          <a:xfrm>
            <a:off x="1259632" y="3717032"/>
            <a:ext cx="418704" cy="276999"/>
          </a:xfrm>
          <a:prstGeom prst="rect">
            <a:avLst/>
          </a:prstGeom>
          <a:noFill/>
          <a:ln>
            <a:noFill/>
          </a:ln>
        </p:spPr>
        <p:txBody>
          <a:bodyPr wrap="none" rtlCol="0">
            <a:spAutoFit/>
          </a:bodyPr>
          <a:lstStyle/>
          <a:p>
            <a:r>
              <a:rPr lang="el-GR" sz="1200" dirty="0" smtClean="0"/>
              <a:t>ΚΠ</a:t>
            </a:r>
            <a:endParaRPr lang="el-GR" sz="1200" dirty="0"/>
          </a:p>
        </p:txBody>
      </p:sp>
      <p:sp>
        <p:nvSpPr>
          <p:cNvPr id="14" name="TextBox 13"/>
          <p:cNvSpPr txBox="1"/>
          <p:nvPr/>
        </p:nvSpPr>
        <p:spPr>
          <a:xfrm>
            <a:off x="1705024" y="4160113"/>
            <a:ext cx="447558" cy="276999"/>
          </a:xfrm>
          <a:prstGeom prst="rect">
            <a:avLst/>
          </a:prstGeom>
          <a:noFill/>
        </p:spPr>
        <p:txBody>
          <a:bodyPr wrap="none" rtlCol="0">
            <a:spAutoFit/>
          </a:bodyPr>
          <a:lstStyle/>
          <a:p>
            <a:r>
              <a:rPr lang="el-GR" sz="1200" dirty="0" smtClean="0"/>
              <a:t>ΟΠ</a:t>
            </a:r>
            <a:endParaRPr lang="el-GR" sz="1200" dirty="0"/>
          </a:p>
        </p:txBody>
      </p:sp>
      <p:cxnSp>
        <p:nvCxnSpPr>
          <p:cNvPr id="10" name="Straight Connector 9"/>
          <p:cNvCxnSpPr/>
          <p:nvPr/>
        </p:nvCxnSpPr>
        <p:spPr>
          <a:xfrm>
            <a:off x="971600" y="3645024"/>
            <a:ext cx="16561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59632" y="2492896"/>
            <a:ext cx="720080" cy="115212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20000" flipV="1">
            <a:off x="1449392" y="3645024"/>
            <a:ext cx="288031" cy="151016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1624084" y="3043451"/>
            <a:ext cx="914400" cy="586853"/>
          </a:xfrm>
          <a:custGeom>
            <a:avLst/>
            <a:gdLst>
              <a:gd name="connsiteX0" fmla="*/ 0 w 914400"/>
              <a:gd name="connsiteY0" fmla="*/ 27295 h 586853"/>
              <a:gd name="connsiteX1" fmla="*/ 109182 w 914400"/>
              <a:gd name="connsiteY1" fmla="*/ 0 h 586853"/>
              <a:gd name="connsiteX2" fmla="*/ 382137 w 914400"/>
              <a:gd name="connsiteY2" fmla="*/ 27295 h 586853"/>
              <a:gd name="connsiteX3" fmla="*/ 600501 w 914400"/>
              <a:gd name="connsiteY3" fmla="*/ 122830 h 586853"/>
              <a:gd name="connsiteX4" fmla="*/ 764274 w 914400"/>
              <a:gd name="connsiteY4" fmla="*/ 259307 h 586853"/>
              <a:gd name="connsiteX5" fmla="*/ 873456 w 914400"/>
              <a:gd name="connsiteY5" fmla="*/ 436728 h 586853"/>
              <a:gd name="connsiteX6" fmla="*/ 914400 w 914400"/>
              <a:gd name="connsiteY6" fmla="*/ 586853 h 5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586853">
                <a:moveTo>
                  <a:pt x="0" y="27295"/>
                </a:moveTo>
                <a:cubicBezTo>
                  <a:pt x="22746" y="13647"/>
                  <a:pt x="45493" y="0"/>
                  <a:pt x="109182" y="0"/>
                </a:cubicBezTo>
                <a:cubicBezTo>
                  <a:pt x="172871" y="0"/>
                  <a:pt x="300251" y="6823"/>
                  <a:pt x="382137" y="27295"/>
                </a:cubicBezTo>
                <a:cubicBezTo>
                  <a:pt x="464023" y="47767"/>
                  <a:pt x="536812" y="84161"/>
                  <a:pt x="600501" y="122830"/>
                </a:cubicBezTo>
                <a:cubicBezTo>
                  <a:pt x="664190" y="161499"/>
                  <a:pt x="718782" y="206991"/>
                  <a:pt x="764274" y="259307"/>
                </a:cubicBezTo>
                <a:cubicBezTo>
                  <a:pt x="809766" y="311623"/>
                  <a:pt x="848435" y="382137"/>
                  <a:pt x="873456" y="436728"/>
                </a:cubicBezTo>
                <a:cubicBezTo>
                  <a:pt x="898477" y="491319"/>
                  <a:pt x="906438" y="539086"/>
                  <a:pt x="914400" y="586853"/>
                </a:cubicBezTo>
              </a:path>
            </a:pathLst>
          </a:cu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cxnSp>
        <p:nvCxnSpPr>
          <p:cNvPr id="30" name="Straight Connector 29"/>
          <p:cNvCxnSpPr/>
          <p:nvPr/>
        </p:nvCxnSpPr>
        <p:spPr>
          <a:xfrm>
            <a:off x="1691680" y="3645024"/>
            <a:ext cx="0" cy="504056"/>
          </a:xfrm>
          <a:prstGeom prst="line">
            <a:avLst/>
          </a:prstGeom>
          <a:ln w="28575">
            <a:solidFill>
              <a:srgbClr val="FF0000"/>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691680" y="4149080"/>
            <a:ext cx="468000" cy="0"/>
          </a:xfrm>
          <a:prstGeom prst="line">
            <a:avLst/>
          </a:prstGeom>
          <a:ln w="28575">
            <a:solidFill>
              <a:srgbClr val="FF0000"/>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907704" y="2802414"/>
            <a:ext cx="861133" cy="276999"/>
          </a:xfrm>
          <a:prstGeom prst="rect">
            <a:avLst/>
          </a:prstGeom>
        </p:spPr>
        <p:txBody>
          <a:bodyPr wrap="none">
            <a:spAutoFit/>
          </a:bodyPr>
          <a:lstStyle/>
          <a:p>
            <a:r>
              <a:rPr lang="el-GR" sz="1200" dirty="0" smtClean="0"/>
              <a:t>98</a:t>
            </a:r>
            <a:r>
              <a:rPr lang="el-GR" sz="1200" baseline="30000" dirty="0" smtClean="0"/>
              <a:t>ο</a:t>
            </a:r>
            <a:r>
              <a:rPr lang="el-GR" sz="1200" dirty="0" smtClean="0"/>
              <a:t>-113</a:t>
            </a:r>
            <a:r>
              <a:rPr lang="el-GR" sz="1200" baseline="30000" dirty="0" smtClean="0"/>
              <a:t>ο</a:t>
            </a:r>
            <a:endParaRPr lang="el-GR" sz="1200" dirty="0"/>
          </a:p>
        </p:txBody>
      </p:sp>
      <p:sp>
        <p:nvSpPr>
          <p:cNvPr id="34" name="Rectangle 33"/>
          <p:cNvSpPr/>
          <p:nvPr/>
        </p:nvSpPr>
        <p:spPr>
          <a:xfrm>
            <a:off x="1910667" y="4520153"/>
            <a:ext cx="861133" cy="276999"/>
          </a:xfrm>
          <a:prstGeom prst="rect">
            <a:avLst/>
          </a:prstGeom>
        </p:spPr>
        <p:txBody>
          <a:bodyPr wrap="none">
            <a:spAutoFit/>
          </a:bodyPr>
          <a:lstStyle/>
          <a:p>
            <a:r>
              <a:rPr lang="el-GR" sz="1200" dirty="0" smtClean="0"/>
              <a:t>85</a:t>
            </a:r>
            <a:r>
              <a:rPr lang="el-GR" sz="1200" baseline="30000" dirty="0" smtClean="0"/>
              <a:t>ο</a:t>
            </a:r>
            <a:r>
              <a:rPr lang="el-GR" sz="1200" dirty="0" smtClean="0"/>
              <a:t>-104</a:t>
            </a:r>
            <a:r>
              <a:rPr lang="el-GR" sz="1200" baseline="30000" dirty="0" smtClean="0"/>
              <a:t>ο</a:t>
            </a:r>
            <a:endParaRPr lang="el-GR" sz="1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Σύγκλειση </a:t>
            </a:r>
            <a:endParaRPr lang="el-GR" sz="3000" b="0" dirty="0"/>
          </a:p>
        </p:txBody>
      </p:sp>
      <p:sp>
        <p:nvSpPr>
          <p:cNvPr id="3" name="2 - Θέση περιεχομένου"/>
          <p:cNvSpPr>
            <a:spLocks noGrp="1"/>
          </p:cNvSpPr>
          <p:nvPr>
            <p:ph idx="1"/>
          </p:nvPr>
        </p:nvSpPr>
        <p:spPr/>
        <p:txBody>
          <a:bodyPr>
            <a:normAutofit/>
          </a:bodyPr>
          <a:lstStyle/>
          <a:p>
            <a:pPr>
              <a:defRPr/>
            </a:pPr>
            <a:r>
              <a:rPr lang="el-GR" sz="2400" dirty="0" smtClean="0">
                <a:ea typeface="Batang" pitchFamily="18" charset="-127"/>
              </a:rPr>
              <a:t>Η συναρμογή των οδοντικών φραγμών κατά τη διάρκεια των λειτουργικών κινήσεων της κάτω γνάθου δηλαδή κάθε επαφή </a:t>
            </a:r>
            <a:r>
              <a:rPr lang="el-GR" sz="2400" dirty="0" smtClean="0"/>
              <a:t>των πρόσθιων ή οπισθίων δοντιών ενός οδοντικού φραγμού με τους ανταγωνιστές τους </a:t>
            </a:r>
            <a:r>
              <a:rPr lang="el-GR" sz="2400" dirty="0" smtClean="0">
                <a:ea typeface="Batang" pitchFamily="18" charset="-127"/>
              </a:rPr>
              <a:t>είτε πρόκειται για φυσικά είτε για τεχνητά δόντια, </a:t>
            </a:r>
            <a:r>
              <a:rPr lang="el-GR" sz="2400" dirty="0" smtClean="0"/>
              <a:t>σε οποιαδήποτε θέση ή κίνηση  της κάτω γνάθου.</a:t>
            </a:r>
            <a:endParaRPr lang="el-GR" sz="2400" dirty="0" smtClean="0">
              <a:ea typeface="Batang" pitchFamily="18" charset="-127"/>
            </a:endParaRPr>
          </a:p>
          <a:p>
            <a:pPr>
              <a:defRPr/>
            </a:pPr>
            <a:endParaRPr lang="en-GB" sz="2400" dirty="0" smtClean="0">
              <a:solidFill>
                <a:schemeClr val="accent5">
                  <a:lumMod val="40000"/>
                  <a:lumOff val="60000"/>
                </a:schemeClr>
              </a:solidFill>
            </a:endParaRPr>
          </a:p>
          <a:p>
            <a:pPr>
              <a:defRPr/>
            </a:pPr>
            <a:endParaRPr lang="en-GB" sz="2400" dirty="0" smtClean="0">
              <a:solidFill>
                <a:schemeClr val="accent5">
                  <a:lumMod val="40000"/>
                  <a:lumOff val="60000"/>
                </a:schemeClr>
              </a:solidFill>
            </a:endParaRPr>
          </a:p>
          <a:p>
            <a:pPr>
              <a:defRPr/>
            </a:pPr>
            <a:endParaRPr lang="el-GR" sz="2400" dirty="0">
              <a:solidFill>
                <a:schemeClr val="accent5">
                  <a:lumMod val="40000"/>
                  <a:lumOff val="60000"/>
                </a:scheme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1033" name="Picture 9"/>
          <p:cNvPicPr>
            <a:picLocks noChangeAspect="1" noChangeArrowheads="1"/>
          </p:cNvPicPr>
          <p:nvPr/>
        </p:nvPicPr>
        <p:blipFill>
          <a:blip r:embed="rId3" cstate="print"/>
          <a:srcRect l="1215" t="2014"/>
          <a:stretch>
            <a:fillRect/>
          </a:stretch>
        </p:blipFill>
        <p:spPr bwMode="auto">
          <a:xfrm>
            <a:off x="3059832" y="3573016"/>
            <a:ext cx="4788000" cy="2801492"/>
          </a:xfrm>
          <a:prstGeom prst="ellipse">
            <a:avLst/>
          </a:prstGeom>
          <a:ln>
            <a:noFill/>
          </a:ln>
          <a:effectLst>
            <a:softEdge rad="112500"/>
          </a:effectLst>
        </p:spPr>
      </p:pic>
    </p:spTree>
    <p:extLst>
      <p:ext uri="{BB962C8B-B14F-4D97-AF65-F5344CB8AC3E}">
        <p14:creationId xmlns:p14="http://schemas.microsoft.com/office/powerpoint/2010/main" val="3343042693"/>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26000" y="4005064"/>
            <a:ext cx="8892000" cy="2772000"/>
          </a:xfrm>
        </p:spPr>
        <p:txBody>
          <a:bodyPr>
            <a:noAutofit/>
          </a:bodyPr>
          <a:lstStyle/>
          <a:p>
            <a:pPr>
              <a:buSzPct val="100000"/>
            </a:pPr>
            <a:r>
              <a:rPr lang="el-GR" sz="2200" b="1" dirty="0" smtClean="0"/>
              <a:t>Τάξη Ι</a:t>
            </a:r>
            <a:r>
              <a:rPr lang="el-GR" sz="2200" dirty="0" smtClean="0"/>
              <a:t>: Φυσιολογική σχέση προσθίων. ΚΠ=ΟΠ.</a:t>
            </a:r>
          </a:p>
          <a:p>
            <a:pPr>
              <a:buSzPct val="100000"/>
            </a:pPr>
            <a:r>
              <a:rPr lang="el-GR" sz="2200" b="1" dirty="0" smtClean="0"/>
              <a:t>Τάξη ΙΙ</a:t>
            </a:r>
            <a:r>
              <a:rPr lang="el-GR" sz="2200" dirty="0" smtClean="0"/>
              <a:t>:</a:t>
            </a:r>
          </a:p>
          <a:p>
            <a:pPr marL="0" indent="-324000">
              <a:buClrTx/>
              <a:buSzPct val="100000"/>
              <a:buNone/>
            </a:pPr>
            <a:r>
              <a:rPr lang="el-GR" sz="2000" b="1" i="1" dirty="0" smtClean="0">
                <a:solidFill>
                  <a:srgbClr val="004A82"/>
                </a:solidFill>
              </a:rPr>
              <a:t>Υποκατηγορία 1</a:t>
            </a:r>
            <a:r>
              <a:rPr lang="el-GR" sz="2000" i="1" dirty="0" smtClean="0">
                <a:solidFill>
                  <a:srgbClr val="004A82"/>
                </a:solidFill>
              </a:rPr>
              <a:t>,</a:t>
            </a:r>
            <a:r>
              <a:rPr lang="el-GR" sz="2000" dirty="0" smtClean="0">
                <a:solidFill>
                  <a:srgbClr val="004A82"/>
                </a:solidFill>
              </a:rPr>
              <a:t> </a:t>
            </a:r>
            <a:r>
              <a:rPr lang="el-GR" sz="2000" dirty="0" smtClean="0"/>
              <a:t>οι πρόσθιοι τομείς της άνω έχουν προστομιακή απόκλιση. ΟΠ&gt;ΚΠ.</a:t>
            </a:r>
          </a:p>
          <a:p>
            <a:pPr marL="0" indent="-324000">
              <a:buClrTx/>
              <a:buSzPct val="100000"/>
              <a:buNone/>
            </a:pPr>
            <a:r>
              <a:rPr lang="el-GR" sz="2000" b="1" i="1" dirty="0" smtClean="0">
                <a:solidFill>
                  <a:srgbClr val="004A82"/>
                </a:solidFill>
              </a:rPr>
              <a:t>Υποκατηγορία 2</a:t>
            </a:r>
            <a:r>
              <a:rPr lang="el-GR" sz="2000" i="1" dirty="0" smtClean="0">
                <a:solidFill>
                  <a:srgbClr val="004A82"/>
                </a:solidFill>
              </a:rPr>
              <a:t>,</a:t>
            </a:r>
            <a:r>
              <a:rPr lang="el-GR" sz="2000" dirty="0" smtClean="0">
                <a:solidFill>
                  <a:srgbClr val="004A82"/>
                </a:solidFill>
              </a:rPr>
              <a:t> </a:t>
            </a:r>
            <a:r>
              <a:rPr lang="el-GR" sz="2000" dirty="0" smtClean="0"/>
              <a:t>οι πρόσθιοι τομείς της άνω έχουν γλωσσική απόκλιση. ΚΠ&gt;ΟΠ.</a:t>
            </a:r>
          </a:p>
          <a:p>
            <a:pPr>
              <a:buSzPct val="100000"/>
            </a:pPr>
            <a:r>
              <a:rPr lang="el-GR" sz="2200" b="1" dirty="0" smtClean="0"/>
              <a:t>Τάξη ΙΙΙ</a:t>
            </a:r>
            <a:r>
              <a:rPr lang="el-GR" sz="2200" dirty="0" smtClean="0"/>
              <a:t>: Τα  πρόσθια άνω και κάτω δόντια σε σχέση κοπτική με κοπτική(</a:t>
            </a:r>
            <a:r>
              <a:rPr lang="el-GR" sz="2200" b="1" dirty="0" smtClean="0"/>
              <a:t>α</a:t>
            </a:r>
            <a:r>
              <a:rPr lang="el-GR" sz="2200" dirty="0" smtClean="0"/>
              <a:t>) ή τα πρόσθια κάτω δόντια με απόκλιση προστομιακή σε σχέση με τα άνω (πρόσθια σταυροειδής σύγκλειση-</a:t>
            </a:r>
            <a:r>
              <a:rPr lang="en-GB" sz="2200" dirty="0" smtClean="0"/>
              <a:t>crossbite</a:t>
            </a:r>
            <a:r>
              <a:rPr lang="el-GR" sz="2200" dirty="0" smtClean="0"/>
              <a:t>)(</a:t>
            </a:r>
            <a:r>
              <a:rPr lang="el-GR" sz="2200" b="1" dirty="0" smtClean="0"/>
              <a:t>β</a:t>
            </a:r>
            <a:r>
              <a:rPr lang="el-GR" sz="2200" dirty="0" smtClean="0"/>
              <a:t>).</a:t>
            </a:r>
            <a:endParaRPr lang="el-GR" sz="2200" dirty="0"/>
          </a:p>
        </p:txBody>
      </p:sp>
      <p:pic>
        <p:nvPicPr>
          <p:cNvPr id="2051" name="Picture 3"/>
          <p:cNvPicPr>
            <a:picLocks noGrp="1" noChangeAspect="1" noChangeArrowheads="1"/>
          </p:cNvPicPr>
          <p:nvPr>
            <p:ph sz="half" idx="1"/>
          </p:nvPr>
        </p:nvPicPr>
        <p:blipFill>
          <a:blip r:embed="rId2" cstate="print"/>
          <a:srcRect/>
          <a:stretch>
            <a:fillRect/>
          </a:stretch>
        </p:blipFill>
        <p:spPr bwMode="auto">
          <a:xfrm>
            <a:off x="1043608" y="1305000"/>
            <a:ext cx="1006105" cy="2124000"/>
          </a:xfrm>
          <a:prstGeom prst="rect">
            <a:avLst/>
          </a:prstGeom>
          <a:noFill/>
          <a:ln w="9525">
            <a:noFill/>
            <a:miter lim="800000"/>
            <a:headEnd/>
            <a:tailEnd/>
          </a:ln>
        </p:spPr>
      </p:pic>
      <p:sp>
        <p:nvSpPr>
          <p:cNvPr id="16" name="TextBox 15"/>
          <p:cNvSpPr txBox="1"/>
          <p:nvPr/>
        </p:nvSpPr>
        <p:spPr>
          <a:xfrm>
            <a:off x="1073949" y="3429000"/>
            <a:ext cx="761747" cy="369332"/>
          </a:xfrm>
          <a:prstGeom prst="rect">
            <a:avLst/>
          </a:prstGeom>
          <a:noFill/>
          <a:ln>
            <a:solidFill>
              <a:schemeClr val="tx1"/>
            </a:solidFill>
          </a:ln>
        </p:spPr>
        <p:txBody>
          <a:bodyPr wrap="none" rtlCol="0">
            <a:spAutoFit/>
          </a:bodyPr>
          <a:lstStyle/>
          <a:p>
            <a:pPr algn="ctr"/>
            <a:r>
              <a:rPr lang="el-GR" sz="1800" dirty="0" smtClean="0">
                <a:latin typeface="+mn-lt"/>
              </a:rPr>
              <a:t>Τάξη Ι</a:t>
            </a:r>
            <a:endParaRPr lang="el-GR" sz="1800" dirty="0">
              <a:latin typeface="+mn-lt"/>
            </a:endParaRPr>
          </a:p>
        </p:txBody>
      </p:sp>
      <p:grpSp>
        <p:nvGrpSpPr>
          <p:cNvPr id="2" name="Group 28"/>
          <p:cNvGrpSpPr/>
          <p:nvPr/>
        </p:nvGrpSpPr>
        <p:grpSpPr>
          <a:xfrm>
            <a:off x="2923038" y="1484784"/>
            <a:ext cx="2657074" cy="2304256"/>
            <a:chOff x="2923038" y="1484784"/>
            <a:chExt cx="2657074" cy="2304256"/>
          </a:xfrm>
        </p:grpSpPr>
        <p:grpSp>
          <p:nvGrpSpPr>
            <p:cNvPr id="3" name="Group 18"/>
            <p:cNvGrpSpPr/>
            <p:nvPr/>
          </p:nvGrpSpPr>
          <p:grpSpPr>
            <a:xfrm>
              <a:off x="2923038" y="1484784"/>
              <a:ext cx="2657074" cy="2304256"/>
              <a:chOff x="2411760" y="1988840"/>
              <a:chExt cx="2657074" cy="2304256"/>
            </a:xfrm>
          </p:grpSpPr>
          <p:pic>
            <p:nvPicPr>
              <p:cNvPr id="2052" name="Picture 4"/>
              <p:cNvPicPr>
                <a:picLocks noChangeAspect="1" noChangeArrowheads="1"/>
              </p:cNvPicPr>
              <p:nvPr/>
            </p:nvPicPr>
            <p:blipFill>
              <a:blip r:embed="rId3" cstate="print"/>
              <a:srcRect l="5045" r="4144"/>
              <a:stretch>
                <a:fillRect/>
              </a:stretch>
            </p:blipFill>
            <p:spPr bwMode="auto">
              <a:xfrm>
                <a:off x="2411760" y="1988840"/>
                <a:ext cx="1296144" cy="19080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l="4531"/>
              <a:stretch>
                <a:fillRect/>
              </a:stretch>
            </p:blipFill>
            <p:spPr bwMode="auto">
              <a:xfrm>
                <a:off x="3707904" y="1988840"/>
                <a:ext cx="1360930" cy="1908000"/>
              </a:xfrm>
              <a:prstGeom prst="rect">
                <a:avLst/>
              </a:prstGeom>
              <a:noFill/>
              <a:ln w="9525">
                <a:noFill/>
                <a:miter lim="800000"/>
                <a:headEnd/>
                <a:tailEnd/>
              </a:ln>
            </p:spPr>
          </p:pic>
          <p:sp>
            <p:nvSpPr>
              <p:cNvPr id="17" name="TextBox 16"/>
              <p:cNvSpPr txBox="1"/>
              <p:nvPr/>
            </p:nvSpPr>
            <p:spPr>
              <a:xfrm>
                <a:off x="3059832" y="3923764"/>
                <a:ext cx="822662" cy="369332"/>
              </a:xfrm>
              <a:prstGeom prst="rect">
                <a:avLst/>
              </a:prstGeom>
              <a:noFill/>
              <a:ln>
                <a:solidFill>
                  <a:schemeClr val="tx1"/>
                </a:solidFill>
              </a:ln>
            </p:spPr>
            <p:txBody>
              <a:bodyPr wrap="none" rtlCol="0">
                <a:spAutoFit/>
              </a:bodyPr>
              <a:lstStyle/>
              <a:p>
                <a:pPr algn="ctr"/>
                <a:r>
                  <a:rPr lang="el-GR" sz="1800" dirty="0" smtClean="0">
                    <a:latin typeface="+mn-lt"/>
                  </a:rPr>
                  <a:t>Τάξη ΙΙ</a:t>
                </a:r>
                <a:endParaRPr lang="el-GR" sz="1800" dirty="0">
                  <a:latin typeface="+mn-lt"/>
                </a:endParaRPr>
              </a:p>
            </p:txBody>
          </p:sp>
          <p:sp>
            <p:nvSpPr>
              <p:cNvPr id="15" name="TextBox 14"/>
              <p:cNvSpPr txBox="1"/>
              <p:nvPr/>
            </p:nvSpPr>
            <p:spPr>
              <a:xfrm>
                <a:off x="2744255" y="3501008"/>
                <a:ext cx="301686" cy="369332"/>
              </a:xfrm>
              <a:prstGeom prst="rect">
                <a:avLst/>
              </a:prstGeom>
              <a:noFill/>
              <a:ln>
                <a:noFill/>
              </a:ln>
            </p:spPr>
            <p:txBody>
              <a:bodyPr wrap="none" rtlCol="0">
                <a:spAutoFit/>
              </a:bodyPr>
              <a:lstStyle/>
              <a:p>
                <a:pPr algn="ctr"/>
                <a:r>
                  <a:rPr lang="el-GR" sz="1800" dirty="0" smtClean="0">
                    <a:latin typeface="+mn-lt"/>
                  </a:rPr>
                  <a:t>1</a:t>
                </a:r>
                <a:endParaRPr lang="el-GR" sz="1800" dirty="0">
                  <a:latin typeface="+mn-lt"/>
                </a:endParaRPr>
              </a:p>
            </p:txBody>
          </p:sp>
          <p:sp>
            <p:nvSpPr>
              <p:cNvPr id="20" name="TextBox 19"/>
              <p:cNvSpPr txBox="1"/>
              <p:nvPr/>
            </p:nvSpPr>
            <p:spPr>
              <a:xfrm>
                <a:off x="3910274" y="3491716"/>
                <a:ext cx="301686" cy="369332"/>
              </a:xfrm>
              <a:prstGeom prst="rect">
                <a:avLst/>
              </a:prstGeom>
              <a:noFill/>
              <a:ln>
                <a:noFill/>
              </a:ln>
            </p:spPr>
            <p:txBody>
              <a:bodyPr wrap="none" rtlCol="0">
                <a:spAutoFit/>
              </a:bodyPr>
              <a:lstStyle/>
              <a:p>
                <a:pPr algn="ctr"/>
                <a:r>
                  <a:rPr lang="el-GR" sz="1800" dirty="0" smtClean="0">
                    <a:latin typeface="+mn-lt"/>
                  </a:rPr>
                  <a:t>2</a:t>
                </a:r>
                <a:endParaRPr lang="el-GR" sz="1800" dirty="0">
                  <a:latin typeface="+mn-lt"/>
                </a:endParaRPr>
              </a:p>
            </p:txBody>
          </p:sp>
        </p:grpSp>
        <p:cxnSp>
          <p:nvCxnSpPr>
            <p:cNvPr id="23" name="Straight Connector 22"/>
            <p:cNvCxnSpPr/>
            <p:nvPr/>
          </p:nvCxnSpPr>
          <p:spPr>
            <a:xfrm>
              <a:off x="4939262" y="2276872"/>
              <a:ext cx="0" cy="468000"/>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71110" y="2492896"/>
              <a:ext cx="432048" cy="0"/>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6" name="Τίτλος 1"/>
          <p:cNvSpPr txBox="1">
            <a:spLocks noGrp="1"/>
          </p:cNvSpPr>
          <p:nvPr>
            <p:ph type="title"/>
          </p:nvPr>
        </p:nvSpPr>
        <p:spPr>
          <a:xfrm>
            <a:off x="457200" y="80760"/>
            <a:ext cx="8229600" cy="1188000"/>
          </a:xfrm>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1200" cap="none" spc="0" normalizeH="0" baseline="0" noProof="0" dirty="0" smtClean="0">
                <a:ln w="6350">
                  <a:noFill/>
                </a:ln>
                <a:solidFill>
                  <a:srgbClr val="004A82"/>
                </a:solidFill>
                <a:effectLst/>
                <a:uLnTx/>
                <a:uFillTx/>
              </a:rPr>
              <a:t>Συγκλεισιακές σχέσεις προσθίων δοντιών </a:t>
            </a:r>
            <a:br>
              <a:rPr kumimoji="0" lang="el-GR" sz="3600" b="1" i="0" u="none" strike="noStrike" kern="1200" cap="none" spc="0" normalizeH="0" baseline="0" noProof="0" dirty="0" smtClean="0">
                <a:ln w="6350">
                  <a:noFill/>
                </a:ln>
                <a:solidFill>
                  <a:srgbClr val="004A82"/>
                </a:solidFill>
                <a:effectLst/>
                <a:uLnTx/>
                <a:uFillTx/>
              </a:rPr>
            </a:br>
            <a:r>
              <a:rPr lang="el-GR" sz="3000" b="0" noProof="0" dirty="0" smtClean="0">
                <a:solidFill>
                  <a:srgbClr val="004A82"/>
                </a:solidFill>
                <a:effectLst/>
              </a:rPr>
              <a:t>Σ</a:t>
            </a:r>
            <a:r>
              <a:rPr lang="el-GR" sz="3000" b="0" dirty="0" smtClean="0">
                <a:solidFill>
                  <a:srgbClr val="004A82"/>
                </a:solidFill>
                <a:effectLst/>
              </a:rPr>
              <a:t>κελετικές τάξεις κατά </a:t>
            </a:r>
            <a:r>
              <a:rPr kumimoji="0" lang="el-GR" sz="3000" b="0" i="0" u="none" strike="noStrike" kern="1200" cap="none" spc="0" normalizeH="0" baseline="0" noProof="0" dirty="0" smtClean="0">
                <a:ln w="6350">
                  <a:noFill/>
                </a:ln>
                <a:solidFill>
                  <a:srgbClr val="004A82"/>
                </a:solidFill>
                <a:effectLst/>
                <a:uLnTx/>
                <a:uFillTx/>
              </a:rPr>
              <a:t> </a:t>
            </a:r>
            <a:r>
              <a:rPr kumimoji="0" lang="en-GB" sz="3000" b="0" i="0" u="none" strike="noStrike" kern="1200" cap="none" spc="0" normalizeH="0" baseline="0" noProof="0" dirty="0" smtClean="0">
                <a:ln w="6350">
                  <a:noFill/>
                </a:ln>
                <a:solidFill>
                  <a:srgbClr val="004A82"/>
                </a:solidFill>
                <a:effectLst/>
                <a:uLnTx/>
                <a:uFillTx/>
              </a:rPr>
              <a:t>Angle</a:t>
            </a:r>
            <a:endParaRPr kumimoji="0" lang="el-GR" sz="3000" b="0" i="0" u="none" strike="noStrike" kern="1200" cap="none" spc="0" normalizeH="0" baseline="0" noProof="0" dirty="0" smtClean="0">
              <a:ln w="6350">
                <a:noFill/>
              </a:ln>
              <a:solidFill>
                <a:srgbClr val="004A82"/>
              </a:solidFill>
              <a:effectLst/>
              <a:uLnTx/>
              <a:uFillTx/>
            </a:endParaRPr>
          </a:p>
        </p:txBody>
      </p:sp>
      <p:grpSp>
        <p:nvGrpSpPr>
          <p:cNvPr id="4" name="Group 29"/>
          <p:cNvGrpSpPr/>
          <p:nvPr/>
        </p:nvGrpSpPr>
        <p:grpSpPr>
          <a:xfrm>
            <a:off x="6048945" y="1521000"/>
            <a:ext cx="2339479" cy="2340048"/>
            <a:chOff x="6048945" y="1521000"/>
            <a:chExt cx="2339479" cy="2340048"/>
          </a:xfrm>
        </p:grpSpPr>
        <p:pic>
          <p:nvPicPr>
            <p:cNvPr id="2054" name="Picture 6"/>
            <p:cNvPicPr>
              <a:picLocks noChangeAspect="1" noChangeArrowheads="1"/>
            </p:cNvPicPr>
            <p:nvPr/>
          </p:nvPicPr>
          <p:blipFill>
            <a:blip r:embed="rId5" cstate="print"/>
            <a:srcRect l="3189" r="5378"/>
            <a:stretch>
              <a:fillRect/>
            </a:stretch>
          </p:blipFill>
          <p:spPr bwMode="auto">
            <a:xfrm>
              <a:off x="7164288" y="1521000"/>
              <a:ext cx="1224136" cy="1996261"/>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b="3774"/>
            <a:stretch>
              <a:fillRect/>
            </a:stretch>
          </p:blipFill>
          <p:spPr bwMode="auto">
            <a:xfrm>
              <a:off x="6048945" y="1521000"/>
              <a:ext cx="1115343" cy="1996261"/>
            </a:xfrm>
            <a:prstGeom prst="rect">
              <a:avLst/>
            </a:prstGeom>
            <a:noFill/>
            <a:ln w="9525">
              <a:noFill/>
              <a:miter lim="800000"/>
              <a:headEnd/>
              <a:tailEnd/>
            </a:ln>
          </p:spPr>
        </p:pic>
        <p:sp>
          <p:nvSpPr>
            <p:cNvPr id="18" name="TextBox 17"/>
            <p:cNvSpPr txBox="1"/>
            <p:nvPr/>
          </p:nvSpPr>
          <p:spPr>
            <a:xfrm>
              <a:off x="6784769" y="3474631"/>
              <a:ext cx="883575" cy="386417"/>
            </a:xfrm>
            <a:prstGeom prst="rect">
              <a:avLst/>
            </a:prstGeom>
            <a:noFill/>
            <a:ln>
              <a:solidFill>
                <a:schemeClr val="tx1"/>
              </a:solidFill>
            </a:ln>
          </p:spPr>
          <p:txBody>
            <a:bodyPr wrap="none" rtlCol="0">
              <a:spAutoFit/>
            </a:bodyPr>
            <a:lstStyle/>
            <a:p>
              <a:pPr algn="ctr"/>
              <a:r>
                <a:rPr lang="el-GR" sz="1800" dirty="0" smtClean="0">
                  <a:latin typeface="+mn-lt"/>
                </a:rPr>
                <a:t>Τάξη ΙΙΙ</a:t>
              </a:r>
              <a:endParaRPr lang="el-GR" sz="1800" dirty="0">
                <a:latin typeface="+mn-lt"/>
              </a:endParaRPr>
            </a:p>
          </p:txBody>
        </p:sp>
        <p:sp>
          <p:nvSpPr>
            <p:cNvPr id="22" name="TextBox 21"/>
            <p:cNvSpPr txBox="1"/>
            <p:nvPr/>
          </p:nvSpPr>
          <p:spPr>
            <a:xfrm>
              <a:off x="6492944" y="3065227"/>
              <a:ext cx="320922" cy="386417"/>
            </a:xfrm>
            <a:prstGeom prst="rect">
              <a:avLst/>
            </a:prstGeom>
            <a:noFill/>
            <a:ln>
              <a:noFill/>
            </a:ln>
          </p:spPr>
          <p:txBody>
            <a:bodyPr wrap="none" rtlCol="0">
              <a:spAutoFit/>
            </a:bodyPr>
            <a:lstStyle/>
            <a:p>
              <a:pPr algn="ctr"/>
              <a:r>
                <a:rPr lang="el-GR" sz="1800" dirty="0" smtClean="0">
                  <a:latin typeface="+mn-lt"/>
                </a:rPr>
                <a:t>α</a:t>
              </a:r>
              <a:endParaRPr lang="el-GR" sz="1800" dirty="0">
                <a:latin typeface="+mn-lt"/>
              </a:endParaRPr>
            </a:p>
          </p:txBody>
        </p:sp>
        <p:sp>
          <p:nvSpPr>
            <p:cNvPr id="24" name="TextBox 23"/>
            <p:cNvSpPr txBox="1"/>
            <p:nvPr/>
          </p:nvSpPr>
          <p:spPr>
            <a:xfrm>
              <a:off x="7784279" y="3065227"/>
              <a:ext cx="311304" cy="386417"/>
            </a:xfrm>
            <a:prstGeom prst="rect">
              <a:avLst/>
            </a:prstGeom>
            <a:noFill/>
            <a:ln>
              <a:noFill/>
            </a:ln>
          </p:spPr>
          <p:txBody>
            <a:bodyPr wrap="none" rtlCol="0">
              <a:spAutoFit/>
            </a:bodyPr>
            <a:lstStyle/>
            <a:p>
              <a:pPr algn="ctr"/>
              <a:r>
                <a:rPr lang="el-GR" sz="1800" dirty="0" smtClean="0">
                  <a:latin typeface="+mn-lt"/>
                </a:rPr>
                <a:t>β</a:t>
              </a:r>
              <a:endParaRPr lang="el-GR" sz="1800" dirty="0">
                <a:latin typeface="+mn-lt"/>
              </a:endParaRPr>
            </a:p>
          </p:txBody>
        </p:sp>
      </p:grpSp>
      <p:sp>
        <p:nvSpPr>
          <p:cNvPr id="5" name="Θέση αριθμού διαφάνειας 4"/>
          <p:cNvSpPr>
            <a:spLocks noGrp="1"/>
          </p:cNvSpPr>
          <p:nvPr>
            <p:ph type="sldNum" sz="quarter" idx="12"/>
          </p:nvPr>
        </p:nvSpPr>
        <p:spPr>
          <a:xfrm>
            <a:off x="6553200" y="6265118"/>
            <a:ext cx="2133600" cy="476250"/>
          </a:xfrm>
        </p:spPr>
        <p:txBody>
          <a:bodyPr/>
          <a:lstStyle/>
          <a:p>
            <a:pPr>
              <a:defRPr/>
            </a:pPr>
            <a:fld id="{27959F34-B96E-49DE-B6B9-B0238B8D74F7}"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0"/>
            <a:ext cx="8229600" cy="1371600"/>
          </a:xfrm>
        </p:spPr>
        <p:txBody>
          <a:bodyPr anchor="t">
            <a:noAutofit/>
          </a:bodyPr>
          <a:lstStyle/>
          <a:p>
            <a:r>
              <a:rPr lang="el-GR" sz="3200" dirty="0">
                <a:solidFill>
                  <a:schemeClr val="tx2"/>
                </a:solidFill>
              </a:rPr>
              <a:t>Συγκλεισιακές σχέσεις οπισθίων δοντιών</a:t>
            </a:r>
            <a:br>
              <a:rPr lang="el-GR" sz="3200" dirty="0">
                <a:solidFill>
                  <a:schemeClr val="tx2"/>
                </a:solidFill>
              </a:rPr>
            </a:br>
            <a:r>
              <a:rPr lang="el-GR" sz="3200" dirty="0">
                <a:solidFill>
                  <a:schemeClr val="tx2"/>
                </a:solidFill>
              </a:rPr>
              <a:t> κατά την μέγιστη συγγόμφωση</a:t>
            </a:r>
          </a:p>
        </p:txBody>
      </p:sp>
      <p:sp>
        <p:nvSpPr>
          <p:cNvPr id="61443" name="Rectangle 3"/>
          <p:cNvSpPr>
            <a:spLocks noGrp="1" noRot="1" noChangeArrowheads="1"/>
          </p:cNvSpPr>
          <p:nvPr>
            <p:ph sz="half" idx="1"/>
          </p:nvPr>
        </p:nvSpPr>
        <p:spPr>
          <a:xfrm>
            <a:off x="323528" y="1340768"/>
            <a:ext cx="8229600" cy="2376264"/>
          </a:xfrm>
        </p:spPr>
        <p:txBody>
          <a:bodyPr>
            <a:normAutofit fontScale="92500" lnSpcReduction="10000"/>
          </a:bodyPr>
          <a:lstStyle/>
          <a:p>
            <a:pPr eaLnBrk="1" hangingPunct="1">
              <a:spcBef>
                <a:spcPts val="1800"/>
              </a:spcBef>
              <a:buSzPct val="100000"/>
              <a:defRPr/>
            </a:pPr>
            <a:r>
              <a:rPr lang="el-GR" sz="2400" b="1" dirty="0" smtClean="0">
                <a:solidFill>
                  <a:srgbClr val="004A82"/>
                </a:solidFill>
              </a:rPr>
              <a:t>Φύμα προς βοθρίο</a:t>
            </a:r>
          </a:p>
          <a:p>
            <a:pPr eaLnBrk="1" hangingPunct="1">
              <a:spcBef>
                <a:spcPts val="1800"/>
              </a:spcBef>
              <a:buSzPct val="100000"/>
              <a:defRPr/>
            </a:pPr>
            <a:r>
              <a:rPr lang="el-GR" sz="2400" b="1" dirty="0" smtClean="0">
                <a:solidFill>
                  <a:srgbClr val="004A82"/>
                </a:solidFill>
              </a:rPr>
              <a:t>Φύμα προς μασητική αγκάλη</a:t>
            </a:r>
            <a:r>
              <a:rPr lang="en-GB" sz="2400" b="1" dirty="0">
                <a:solidFill>
                  <a:srgbClr val="004A82"/>
                </a:solidFill>
              </a:rPr>
              <a:t> </a:t>
            </a:r>
            <a:r>
              <a:rPr lang="el-GR" sz="2400" b="1" dirty="0" smtClean="0">
                <a:solidFill>
                  <a:srgbClr val="004A82"/>
                </a:solidFill>
              </a:rPr>
              <a:t>ή μεσοδόντιο διάστημα όμορων οριακών ακρολοφιών</a:t>
            </a:r>
            <a:endParaRPr lang="el-GR" sz="2400" dirty="0" smtClean="0"/>
          </a:p>
          <a:p>
            <a:pPr marL="0" indent="0" eaLnBrk="1" hangingPunct="1">
              <a:spcBef>
                <a:spcPts val="1800"/>
              </a:spcBef>
              <a:buFont typeface="Wingdings 2" pitchFamily="18" charset="2"/>
              <a:buNone/>
              <a:defRPr/>
            </a:pPr>
            <a:r>
              <a:rPr lang="el-GR" sz="2400" dirty="0" smtClean="0"/>
              <a:t>Ανεξάρτητα από το τύπο επαφής, όλες διέρχονται κατά μήκος της καμπύλης γραμμής που διελαύνει την μεσότητα των μασητικών επιφανειών (οβελιαία μασητική αύλακα- </a:t>
            </a:r>
            <a:r>
              <a:rPr lang="en-GB" sz="2400" dirty="0" smtClean="0"/>
              <a:t> Central Fossa CF- line</a:t>
            </a:r>
            <a:r>
              <a:rPr lang="el-GR" sz="2400" dirty="0" smtClean="0"/>
              <a:t>).</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7"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894409" y="3783285"/>
            <a:ext cx="5133975" cy="2886075"/>
          </a:xfrm>
          <a:prstGeom prst="rect">
            <a:avLst/>
          </a:prstGeom>
          <a:noFill/>
          <a:ln w="190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8" name="Freeform 7"/>
          <p:cNvSpPr/>
          <p:nvPr/>
        </p:nvSpPr>
        <p:spPr>
          <a:xfrm>
            <a:off x="3503054" y="5107653"/>
            <a:ext cx="1545464" cy="193555"/>
          </a:xfrm>
          <a:custGeom>
            <a:avLst/>
            <a:gdLst>
              <a:gd name="connsiteX0" fmla="*/ 1545464 w 1545464"/>
              <a:gd name="connsiteY0" fmla="*/ 13251 h 193555"/>
              <a:gd name="connsiteX1" fmla="*/ 1094704 w 1545464"/>
              <a:gd name="connsiteY1" fmla="*/ 372 h 193555"/>
              <a:gd name="connsiteX2" fmla="*/ 592428 w 1545464"/>
              <a:gd name="connsiteY2" fmla="*/ 26130 h 193555"/>
              <a:gd name="connsiteX3" fmla="*/ 296214 w 1545464"/>
              <a:gd name="connsiteY3" fmla="*/ 64767 h 193555"/>
              <a:gd name="connsiteX4" fmla="*/ 0 w 1545464"/>
              <a:gd name="connsiteY4" fmla="*/ 193555 h 193555"/>
              <a:gd name="connsiteX5" fmla="*/ 0 w 1545464"/>
              <a:gd name="connsiteY5" fmla="*/ 193555 h 19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464" h="193555">
                <a:moveTo>
                  <a:pt x="1545464" y="13251"/>
                </a:moveTo>
                <a:cubicBezTo>
                  <a:pt x="1399503" y="5738"/>
                  <a:pt x="1253543" y="-1774"/>
                  <a:pt x="1094704" y="372"/>
                </a:cubicBezTo>
                <a:cubicBezTo>
                  <a:pt x="935865" y="2518"/>
                  <a:pt x="725510" y="15398"/>
                  <a:pt x="592428" y="26130"/>
                </a:cubicBezTo>
                <a:cubicBezTo>
                  <a:pt x="459346" y="36863"/>
                  <a:pt x="394952" y="36863"/>
                  <a:pt x="296214" y="64767"/>
                </a:cubicBezTo>
                <a:cubicBezTo>
                  <a:pt x="197476" y="92671"/>
                  <a:pt x="0" y="193555"/>
                  <a:pt x="0" y="193555"/>
                </a:cubicBezTo>
                <a:lnTo>
                  <a:pt x="0" y="193555"/>
                </a:lnTo>
              </a:path>
            </a:pathLst>
          </a:custGeom>
          <a:ln w="28575"/>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dirty="0"/>
          </a:p>
        </p:txBody>
      </p:sp>
      <p:sp>
        <p:nvSpPr>
          <p:cNvPr id="9" name="Freeform 8"/>
          <p:cNvSpPr/>
          <p:nvPr/>
        </p:nvSpPr>
        <p:spPr>
          <a:xfrm>
            <a:off x="5924282" y="5229200"/>
            <a:ext cx="1532586" cy="167797"/>
          </a:xfrm>
          <a:custGeom>
            <a:avLst/>
            <a:gdLst>
              <a:gd name="connsiteX0" fmla="*/ 0 w 1532586"/>
              <a:gd name="connsiteY0" fmla="*/ 13251 h 167797"/>
              <a:gd name="connsiteX1" fmla="*/ 437881 w 1532586"/>
              <a:gd name="connsiteY1" fmla="*/ 372 h 167797"/>
              <a:gd name="connsiteX2" fmla="*/ 953036 w 1532586"/>
              <a:gd name="connsiteY2" fmla="*/ 26130 h 167797"/>
              <a:gd name="connsiteX3" fmla="*/ 1287887 w 1532586"/>
              <a:gd name="connsiteY3" fmla="*/ 90524 h 167797"/>
              <a:gd name="connsiteX4" fmla="*/ 1532586 w 1532586"/>
              <a:gd name="connsiteY4" fmla="*/ 167797 h 167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586" h="167797">
                <a:moveTo>
                  <a:pt x="0" y="13251"/>
                </a:moveTo>
                <a:cubicBezTo>
                  <a:pt x="139521" y="5738"/>
                  <a:pt x="279042" y="-1774"/>
                  <a:pt x="437881" y="372"/>
                </a:cubicBezTo>
                <a:cubicBezTo>
                  <a:pt x="596720" y="2518"/>
                  <a:pt x="811368" y="11105"/>
                  <a:pt x="953036" y="26130"/>
                </a:cubicBezTo>
                <a:cubicBezTo>
                  <a:pt x="1094704" y="41155"/>
                  <a:pt x="1191296" y="66913"/>
                  <a:pt x="1287887" y="90524"/>
                </a:cubicBezTo>
                <a:cubicBezTo>
                  <a:pt x="1384478" y="114135"/>
                  <a:pt x="1458532" y="140966"/>
                  <a:pt x="1532586" y="167797"/>
                </a:cubicBezTo>
              </a:path>
            </a:pathLst>
          </a:custGeom>
          <a:ln w="28575"/>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dirty="0"/>
          </a:p>
        </p:txBody>
      </p:sp>
      <p:sp>
        <p:nvSpPr>
          <p:cNvPr id="4" name="TextBox 3"/>
          <p:cNvSpPr txBox="1"/>
          <p:nvPr/>
        </p:nvSpPr>
        <p:spPr>
          <a:xfrm>
            <a:off x="5076056" y="5013176"/>
            <a:ext cx="756000" cy="288000"/>
          </a:xfrm>
          <a:prstGeom prst="rect">
            <a:avLst/>
          </a:prstGeom>
          <a:effectLst>
            <a:softEdge rad="31750"/>
          </a:effectLst>
        </p:spPr>
        <p:style>
          <a:lnRef idx="2">
            <a:schemeClr val="dk1"/>
          </a:lnRef>
          <a:fillRef idx="1">
            <a:schemeClr val="lt1"/>
          </a:fillRef>
          <a:effectRef idx="0">
            <a:schemeClr val="dk1"/>
          </a:effectRef>
          <a:fontRef idx="minor">
            <a:schemeClr val="dk1"/>
          </a:fontRef>
        </p:style>
        <p:txBody>
          <a:bodyPr wrap="none" rtlCol="0">
            <a:spAutoFit/>
          </a:bodyPr>
          <a:lstStyle/>
          <a:p>
            <a:pPr algn="ctr">
              <a:spcBef>
                <a:spcPts val="0"/>
              </a:spcBef>
              <a:spcAft>
                <a:spcPts val="0"/>
              </a:spcAft>
            </a:pPr>
            <a:r>
              <a:rPr lang="en-GB" sz="1000" b="1" dirty="0" smtClean="0"/>
              <a:t>CF - line</a:t>
            </a:r>
            <a:endParaRPr lang="el-GR" sz="1000" b="1" dirty="0"/>
          </a:p>
        </p:txBody>
      </p:sp>
      <p:cxnSp>
        <p:nvCxnSpPr>
          <p:cNvPr id="6" name="Straight Connector 5"/>
          <p:cNvCxnSpPr/>
          <p:nvPr/>
        </p:nvCxnSpPr>
        <p:spPr>
          <a:xfrm>
            <a:off x="5364088" y="4869160"/>
            <a:ext cx="0" cy="144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16488" y="5274786"/>
            <a:ext cx="0" cy="144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455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1268760"/>
            <a:ext cx="8640960" cy="972408"/>
          </a:xfrm>
        </p:spPr>
        <p:txBody>
          <a:bodyPr>
            <a:normAutofit/>
          </a:bodyPr>
          <a:lstStyle/>
          <a:p>
            <a:pPr>
              <a:buSzPct val="100000"/>
            </a:pPr>
            <a:r>
              <a:rPr lang="el-GR" dirty="0" smtClean="0"/>
              <a:t>Στο σχήμα </a:t>
            </a:r>
            <a:r>
              <a:rPr lang="el-GR" b="1" dirty="0" smtClean="0"/>
              <a:t>φύμα-βοθρίο</a:t>
            </a:r>
            <a:r>
              <a:rPr lang="el-GR" dirty="0" smtClean="0"/>
              <a:t> τα λειτουργικά φύματα εφάπτονται απώτερα στο βοθρίο των δοντιών της άνω γνάθου και μόνο με ένα δόντι.</a:t>
            </a:r>
          </a:p>
        </p:txBody>
      </p:sp>
      <p:pic>
        <p:nvPicPr>
          <p:cNvPr id="4098" name="Picture 2"/>
          <p:cNvPicPr>
            <a:picLocks noChangeAspect="1" noChangeArrowheads="1"/>
          </p:cNvPicPr>
          <p:nvPr/>
        </p:nvPicPr>
        <p:blipFill>
          <a:blip r:embed="rId2" cstate="print"/>
          <a:srcRect/>
          <a:stretch>
            <a:fillRect/>
          </a:stretch>
        </p:blipFill>
        <p:spPr bwMode="auto">
          <a:xfrm>
            <a:off x="323528" y="2276872"/>
            <a:ext cx="3549650" cy="2700000"/>
          </a:xfrm>
          <a:prstGeom prst="rect">
            <a:avLst/>
          </a:prstGeom>
          <a:noFill/>
          <a:ln w="9525">
            <a:solidFill>
              <a:schemeClr val="tx1"/>
            </a:solidFill>
            <a:miter lim="800000"/>
            <a:headEnd/>
            <a:tailEnd/>
          </a:ln>
        </p:spPr>
      </p:pic>
      <p:sp>
        <p:nvSpPr>
          <p:cNvPr id="7" name="TextBox 6"/>
          <p:cNvSpPr txBox="1"/>
          <p:nvPr/>
        </p:nvSpPr>
        <p:spPr>
          <a:xfrm>
            <a:off x="179512" y="5120888"/>
            <a:ext cx="3819828" cy="707886"/>
          </a:xfrm>
          <a:prstGeom prst="rect">
            <a:avLst/>
          </a:prstGeom>
          <a:noFill/>
        </p:spPr>
        <p:txBody>
          <a:bodyPr wrap="none" rtlCol="0">
            <a:spAutoFit/>
          </a:bodyPr>
          <a:lstStyle/>
          <a:p>
            <a:pPr marL="342900" indent="-342900">
              <a:buClr>
                <a:schemeClr val="tx2">
                  <a:lumMod val="60000"/>
                  <a:lumOff val="40000"/>
                </a:schemeClr>
              </a:buClr>
              <a:buSzPct val="150000"/>
              <a:buFont typeface="Arial" panose="020B0604020202020204" pitchFamily="34" charset="0"/>
              <a:buChar char="•"/>
            </a:pPr>
            <a:r>
              <a:rPr lang="el-GR" sz="2000" dirty="0" smtClean="0">
                <a:latin typeface="+mn-lt"/>
              </a:rPr>
              <a:t>κεντρικά φύματα άνω δοντιών</a:t>
            </a:r>
          </a:p>
          <a:p>
            <a:pPr marL="342900" indent="-342900">
              <a:buClr>
                <a:srgbClr val="C00000"/>
              </a:buClr>
              <a:buSzPct val="150000"/>
              <a:buFont typeface="Arial" panose="020B0604020202020204" pitchFamily="34" charset="0"/>
              <a:buChar char="•"/>
            </a:pPr>
            <a:r>
              <a:rPr lang="el-GR" sz="2000" dirty="0" smtClean="0">
                <a:latin typeface="+mn-lt"/>
              </a:rPr>
              <a:t>κεντρικά φύματα κάτω δοντιών</a:t>
            </a:r>
            <a:endParaRPr lang="el-GR" sz="20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3" name="Τίτλος 2"/>
          <p:cNvSpPr>
            <a:spLocks noGrp="1"/>
          </p:cNvSpPr>
          <p:nvPr>
            <p:ph type="title"/>
          </p:nvPr>
        </p:nvSpPr>
        <p:spPr>
          <a:xfrm>
            <a:off x="467544" y="116632"/>
            <a:ext cx="8229600" cy="1080120"/>
          </a:xfrm>
        </p:spPr>
        <p:txBody>
          <a:bodyPr>
            <a:noAutofit/>
          </a:bodyPr>
          <a:lstStyle/>
          <a:p>
            <a:r>
              <a:rPr lang="el-GR" dirty="0"/>
              <a:t>Σύγκλειση φύματος προς  βοθρίο</a:t>
            </a:r>
            <a:br>
              <a:rPr lang="el-GR" dirty="0"/>
            </a:br>
            <a:r>
              <a:rPr lang="el-GR" sz="3000" b="0" dirty="0"/>
              <a:t>(ένα δόντι προς ένα δόντι)</a:t>
            </a:r>
          </a:p>
        </p:txBody>
      </p:sp>
      <p:sp>
        <p:nvSpPr>
          <p:cNvPr id="5" name="Ορθογώνιο 4"/>
          <p:cNvSpPr/>
          <p:nvPr/>
        </p:nvSpPr>
        <p:spPr>
          <a:xfrm>
            <a:off x="3923490" y="2113512"/>
            <a:ext cx="5113006" cy="3597908"/>
          </a:xfrm>
          <a:prstGeom prst="rect">
            <a:avLst/>
          </a:prstGeom>
        </p:spPr>
        <p:txBody>
          <a:bodyPr wrap="square">
            <a:spAutoFit/>
          </a:bodyPr>
          <a:lstStyle/>
          <a:p>
            <a:pPr marL="342900" lvl="0" indent="-342900" fontAlgn="auto">
              <a:lnSpc>
                <a:spcPct val="110000"/>
              </a:lnSpc>
              <a:spcBef>
                <a:spcPts val="1200"/>
              </a:spcBef>
              <a:spcAft>
                <a:spcPts val="0"/>
              </a:spcAft>
              <a:buSzPct val="100000"/>
              <a:buFont typeface="Arial" pitchFamily="34" charset="0"/>
              <a:buChar char="•"/>
            </a:pPr>
            <a:r>
              <a:rPr lang="el-GR" sz="2200" dirty="0">
                <a:solidFill>
                  <a:prstClr val="black"/>
                </a:solidFill>
                <a:latin typeface="Calibri"/>
              </a:rPr>
              <a:t>Στις φυσικές οδοντοφυΐες η διάταξη σχήμα φύμα-βοθρίο εντοπίζεται μόνο </a:t>
            </a:r>
            <a:r>
              <a:rPr lang="el-GR" sz="2200" b="1" dirty="0">
                <a:solidFill>
                  <a:prstClr val="black"/>
                </a:solidFill>
                <a:latin typeface="Calibri"/>
              </a:rPr>
              <a:t>σε ήπια ανωμαλία τάξης 2 κατά </a:t>
            </a:r>
            <a:r>
              <a:rPr lang="en-GB" sz="2200" b="1" dirty="0">
                <a:solidFill>
                  <a:prstClr val="black"/>
                </a:solidFill>
                <a:latin typeface="Calibri"/>
              </a:rPr>
              <a:t>Angle</a:t>
            </a:r>
            <a:r>
              <a:rPr lang="en-GB" sz="2200" dirty="0">
                <a:solidFill>
                  <a:prstClr val="black"/>
                </a:solidFill>
                <a:latin typeface="Calibri"/>
              </a:rPr>
              <a:t>.</a:t>
            </a:r>
            <a:endParaRPr lang="el-GR" sz="2200" dirty="0">
              <a:solidFill>
                <a:prstClr val="black"/>
              </a:solidFill>
              <a:latin typeface="Calibri"/>
            </a:endParaRPr>
          </a:p>
          <a:p>
            <a:pPr marL="342900" lvl="0" indent="-342900" fontAlgn="auto">
              <a:lnSpc>
                <a:spcPct val="110000"/>
              </a:lnSpc>
              <a:spcBef>
                <a:spcPts val="1200"/>
              </a:spcBef>
              <a:spcAft>
                <a:spcPts val="0"/>
              </a:spcAft>
              <a:buSzPct val="100000"/>
              <a:buFont typeface="Arial" pitchFamily="34" charset="0"/>
              <a:buChar char="•"/>
            </a:pPr>
            <a:r>
              <a:rPr lang="el-GR" sz="2200" dirty="0" smtClean="0">
                <a:solidFill>
                  <a:prstClr val="black"/>
                </a:solidFill>
                <a:latin typeface="Calibri"/>
              </a:rPr>
              <a:t>Ο </a:t>
            </a:r>
            <a:r>
              <a:rPr lang="el-GR" sz="2200" dirty="0">
                <a:solidFill>
                  <a:prstClr val="black"/>
                </a:solidFill>
                <a:latin typeface="Calibri"/>
              </a:rPr>
              <a:t>συγκλεισιακός  τύπος επαφών </a:t>
            </a:r>
            <a:r>
              <a:rPr lang="el-GR" sz="2200" b="1" dirty="0">
                <a:solidFill>
                  <a:prstClr val="black"/>
                </a:solidFill>
                <a:latin typeface="Calibri"/>
              </a:rPr>
              <a:t>φύμα-βοθρίο</a:t>
            </a:r>
            <a:r>
              <a:rPr lang="el-GR" sz="2200" i="1" dirty="0">
                <a:solidFill>
                  <a:prstClr val="black"/>
                </a:solidFill>
                <a:latin typeface="Calibri"/>
              </a:rPr>
              <a:t> </a:t>
            </a:r>
            <a:r>
              <a:rPr lang="el-GR" sz="2200" dirty="0">
                <a:solidFill>
                  <a:prstClr val="black"/>
                </a:solidFill>
                <a:latin typeface="Calibri"/>
              </a:rPr>
              <a:t>συνιστάται να εφαρμόζεται κυρίως σε εκτεταμένες προσθετικές αποκαταστάσεις, γιατί οι μασητικές δυνάμεις κατανέμονται καλύτερα προς τον επιμήκη άξονα των δοντιών.</a:t>
            </a:r>
          </a:p>
        </p:txBody>
      </p:sp>
    </p:spTree>
    <p:extLst>
      <p:ext uri="{BB962C8B-B14F-4D97-AF65-F5344CB8AC3E}">
        <p14:creationId xmlns:p14="http://schemas.microsoft.com/office/powerpoint/2010/main" val="390275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268278" y="1772816"/>
            <a:ext cx="3580953" cy="2714286"/>
          </a:xfrm>
          <a:prstGeom prst="rect">
            <a:avLst/>
          </a:prstGeom>
          <a:noFill/>
          <a:ln w="9525">
            <a:solidFill>
              <a:schemeClr val="tx1"/>
            </a:solidFill>
            <a:miter lim="800000"/>
            <a:headEnd/>
            <a:tailEnd/>
          </a:ln>
        </p:spPr>
      </p:pic>
      <p:sp>
        <p:nvSpPr>
          <p:cNvPr id="7" name="Content Placeholder 6"/>
          <p:cNvSpPr>
            <a:spLocks noGrp="1"/>
          </p:cNvSpPr>
          <p:nvPr>
            <p:ph type="body" idx="4294967295"/>
          </p:nvPr>
        </p:nvSpPr>
        <p:spPr>
          <a:xfrm>
            <a:off x="4139952" y="1412775"/>
            <a:ext cx="5040560" cy="5328593"/>
          </a:xfrm>
        </p:spPr>
        <p:txBody>
          <a:bodyPr anchor="t">
            <a:normAutofit/>
          </a:bodyPr>
          <a:lstStyle/>
          <a:p>
            <a:pPr>
              <a:spcBef>
                <a:spcPts val="600"/>
              </a:spcBef>
              <a:spcAft>
                <a:spcPts val="600"/>
              </a:spcAft>
            </a:pPr>
            <a:r>
              <a:rPr lang="el-GR" sz="2200" dirty="0" smtClean="0"/>
              <a:t>Οι επαφές φυμάτων προς μασητικές αγκάλες δεν συναντώνται ποτέ σε αμιγή μορφή αλλά συνυπάρχουν πάντα μαζί με επαφές φυμάτων προς βοθρία. </a:t>
            </a:r>
          </a:p>
          <a:p>
            <a:pPr>
              <a:spcBef>
                <a:spcPts val="600"/>
              </a:spcBef>
              <a:spcAft>
                <a:spcPts val="600"/>
              </a:spcAft>
            </a:pPr>
            <a:r>
              <a:rPr lang="el-GR" sz="2200" dirty="0" smtClean="0"/>
              <a:t>Σε αυτόν τον τύπο επαφών, φύμα προς βοθρίο και φύμα προς μασητική αγκάλη, κάθε δόντι συγκλείνει με δύο ανταγωνιστές.</a:t>
            </a:r>
          </a:p>
          <a:p>
            <a:pPr>
              <a:spcBef>
                <a:spcPts val="600"/>
              </a:spcBef>
              <a:spcAft>
                <a:spcPts val="600"/>
              </a:spcAft>
            </a:pPr>
            <a:r>
              <a:rPr lang="el-GR" sz="2200" dirty="0" smtClean="0"/>
              <a:t> Εκτός από τους κεντρικούς τομείς της κάτω γνάθου και τους τρίτους γομφίους της άνω γνάθου που συγκλείνουν με έναν μόνο ανταγωνιστή.</a:t>
            </a:r>
            <a:endParaRPr lang="el-GR" sz="2200" dirty="0"/>
          </a:p>
        </p:txBody>
      </p:sp>
      <p:sp>
        <p:nvSpPr>
          <p:cNvPr id="5" name="TextBox 4"/>
          <p:cNvSpPr txBox="1"/>
          <p:nvPr/>
        </p:nvSpPr>
        <p:spPr>
          <a:xfrm>
            <a:off x="107504" y="4581128"/>
            <a:ext cx="3819828" cy="707886"/>
          </a:xfrm>
          <a:prstGeom prst="rect">
            <a:avLst/>
          </a:prstGeom>
          <a:noFill/>
        </p:spPr>
        <p:txBody>
          <a:bodyPr wrap="none" rtlCol="0">
            <a:spAutoFit/>
          </a:bodyPr>
          <a:lstStyle/>
          <a:p>
            <a:pPr marL="342900" indent="-342900">
              <a:buClr>
                <a:schemeClr val="tx2">
                  <a:lumMod val="60000"/>
                  <a:lumOff val="40000"/>
                </a:schemeClr>
              </a:buClr>
              <a:buSzPct val="150000"/>
              <a:buFont typeface="Arial" panose="020B0604020202020204" pitchFamily="34" charset="0"/>
              <a:buChar char="•"/>
            </a:pPr>
            <a:r>
              <a:rPr lang="el-GR" sz="2000" dirty="0" smtClean="0">
                <a:latin typeface="+mn-lt"/>
              </a:rPr>
              <a:t>κεντρικά φύματα άνω δοντιών</a:t>
            </a:r>
          </a:p>
          <a:p>
            <a:pPr marL="342900" indent="-342900">
              <a:buClr>
                <a:srgbClr val="C00000"/>
              </a:buClr>
              <a:buSzPct val="150000"/>
              <a:buFont typeface="Arial" panose="020B0604020202020204" pitchFamily="34" charset="0"/>
              <a:buChar char="•"/>
            </a:pPr>
            <a:r>
              <a:rPr lang="el-GR" sz="2000" dirty="0" smtClean="0">
                <a:latin typeface="+mn-lt"/>
              </a:rPr>
              <a:t>κεντρικά φύματα κάτω δοντιών</a:t>
            </a:r>
            <a:endParaRPr lang="el-GR" sz="20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3" name="Τίτλος 2"/>
          <p:cNvSpPr>
            <a:spLocks noGrp="1"/>
          </p:cNvSpPr>
          <p:nvPr>
            <p:ph type="title"/>
          </p:nvPr>
        </p:nvSpPr>
        <p:spPr>
          <a:xfrm>
            <a:off x="0" y="116632"/>
            <a:ext cx="9144000" cy="1008112"/>
          </a:xfrm>
        </p:spPr>
        <p:txBody>
          <a:bodyPr>
            <a:noAutofit/>
          </a:bodyPr>
          <a:lstStyle/>
          <a:p>
            <a:r>
              <a:rPr lang="el-GR" dirty="0"/>
              <a:t>Σύγκλειση φύματος προς μασητική αγκάλη</a:t>
            </a:r>
            <a:br>
              <a:rPr lang="el-GR" dirty="0"/>
            </a:br>
            <a:r>
              <a:rPr lang="el-GR" sz="3000" b="0" dirty="0"/>
              <a:t>(ένα δόντι προς δύο δόντια)</a:t>
            </a:r>
          </a:p>
        </p:txBody>
      </p:sp>
    </p:spTree>
    <p:extLst>
      <p:ext uri="{BB962C8B-B14F-4D97-AF65-F5344CB8AC3E}">
        <p14:creationId xmlns:p14="http://schemas.microsoft.com/office/powerpoint/2010/main" val="3286591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idx="1"/>
          </p:nvPr>
        </p:nvPicPr>
        <p:blipFill>
          <a:blip r:embed="rId2" cstate="print"/>
          <a:srcRect l="6003" r="1947"/>
          <a:stretch>
            <a:fillRect/>
          </a:stretch>
        </p:blipFill>
        <p:spPr bwMode="auto">
          <a:xfrm>
            <a:off x="1115616" y="1412776"/>
            <a:ext cx="3312368" cy="2592000"/>
          </a:xfrm>
          <a:prstGeom prst="rect">
            <a:avLst/>
          </a:prstGeom>
          <a:noFill/>
          <a:ln w="9525">
            <a:solidFill>
              <a:schemeClr val="tx1"/>
            </a:solidFill>
            <a:miter lim="800000"/>
            <a:headEnd/>
            <a:tailEnd/>
          </a:ln>
        </p:spPr>
      </p:pic>
      <p:sp>
        <p:nvSpPr>
          <p:cNvPr id="7" name="Text Placeholder 6"/>
          <p:cNvSpPr>
            <a:spLocks noGrp="1"/>
          </p:cNvSpPr>
          <p:nvPr>
            <p:ph type="body" sz="half" idx="4294967295"/>
          </p:nvPr>
        </p:nvSpPr>
        <p:spPr>
          <a:xfrm>
            <a:off x="107379" y="4077097"/>
            <a:ext cx="9001125" cy="2808287"/>
          </a:xfrm>
        </p:spPr>
        <p:txBody>
          <a:bodyPr>
            <a:normAutofit/>
          </a:bodyPr>
          <a:lstStyle/>
          <a:p>
            <a:pPr>
              <a:buSzPct val="95000"/>
            </a:pPr>
            <a:r>
              <a:rPr lang="el-GR" sz="2200" b="1" dirty="0" smtClean="0"/>
              <a:t>Οι συγκλεισιακές επαφές ενός δοντιού με τον ανταγωνιστή του πρέπει να είναι σημειακές. </a:t>
            </a:r>
          </a:p>
          <a:p>
            <a:pPr>
              <a:buSzPct val="95000"/>
            </a:pPr>
            <a:r>
              <a:rPr lang="el-GR" sz="2200" dirty="0" smtClean="0"/>
              <a:t>Η σημειακή επαφή μπορεί να συμβαίνει  με τη κορυφή του κεντρικού φύματος  να εφάπτεται με τον πυθμένα του βοθρίου,</a:t>
            </a:r>
          </a:p>
          <a:p>
            <a:pPr>
              <a:buSzPct val="95000"/>
            </a:pPr>
            <a:r>
              <a:rPr lang="el-GR" sz="2200" dirty="0" smtClean="0"/>
              <a:t> ή να υπάρχουν τρία σημεία επαφής του κεντρικού φύματος   με τα τοιχώματα του βοθρίου. Η σχέση αυτή των συγκεκριμένων επαφών ονομάζεται τριποδισμός.</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3" name="Τίτλος 2"/>
          <p:cNvSpPr>
            <a:spLocks noGrp="1"/>
          </p:cNvSpPr>
          <p:nvPr>
            <p:ph type="title"/>
          </p:nvPr>
        </p:nvSpPr>
        <p:spPr>
          <a:xfrm>
            <a:off x="0" y="116632"/>
            <a:ext cx="9144000" cy="1080120"/>
          </a:xfrm>
        </p:spPr>
        <p:txBody>
          <a:bodyPr>
            <a:noAutofit/>
          </a:bodyPr>
          <a:lstStyle/>
          <a:p>
            <a:r>
              <a:rPr lang="el-GR" sz="3200" dirty="0"/>
              <a:t>Τύπος συγκλεισιακών επαφών οπισθίων </a:t>
            </a:r>
            <a:r>
              <a:rPr lang="el-GR" sz="3200" dirty="0" smtClean="0"/>
              <a:t>δοντιών κατά </a:t>
            </a:r>
            <a:r>
              <a:rPr lang="el-GR" sz="3200" dirty="0"/>
              <a:t>την μέγιστη συγγόμφωση</a:t>
            </a:r>
          </a:p>
        </p:txBody>
      </p:sp>
      <p:pic>
        <p:nvPicPr>
          <p:cNvPr id="1026" name="Picture 2"/>
          <p:cNvPicPr>
            <a:picLocks noChangeAspect="1" noChangeArrowheads="1"/>
          </p:cNvPicPr>
          <p:nvPr/>
        </p:nvPicPr>
        <p:blipFill>
          <a:blip r:embed="rId3" cstate="print"/>
          <a:srcRect/>
          <a:stretch>
            <a:fillRect/>
          </a:stretch>
        </p:blipFill>
        <p:spPr bwMode="auto">
          <a:xfrm>
            <a:off x="4860032" y="1412776"/>
            <a:ext cx="3410522" cy="2592000"/>
          </a:xfrm>
          <a:prstGeom prst="rect">
            <a:avLst/>
          </a:prstGeom>
          <a:noFill/>
          <a:ln w="9525">
            <a:solidFill>
              <a:schemeClr val="tx1"/>
            </a:solidFill>
            <a:miter lim="800000"/>
            <a:headEnd/>
            <a:tailEnd/>
          </a:ln>
        </p:spPr>
      </p:pic>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763688" y="1772816"/>
            <a:ext cx="1503792"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303760" y="285293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Oval 9"/>
          <p:cNvSpPr/>
          <p:nvPr/>
        </p:nvSpPr>
        <p:spPr>
          <a:xfrm>
            <a:off x="2663800" y="303296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064541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3"/>
          <p:cNvSpPr>
            <a:spLocks noGrp="1" noChangeArrowheads="1"/>
          </p:cNvSpPr>
          <p:nvPr>
            <p:ph type="body" sz="half" idx="4294967295"/>
          </p:nvPr>
        </p:nvSpPr>
        <p:spPr>
          <a:xfrm>
            <a:off x="527755" y="4077072"/>
            <a:ext cx="8229600" cy="1843534"/>
          </a:xfrm>
        </p:spPr>
        <p:txBody>
          <a:bodyPr>
            <a:normAutofit/>
          </a:bodyPr>
          <a:lstStyle/>
          <a:p>
            <a:pPr marL="0" indent="0">
              <a:lnSpc>
                <a:spcPct val="112000"/>
              </a:lnSpc>
              <a:buSzPct val="100000"/>
              <a:buNone/>
            </a:pPr>
            <a:r>
              <a:rPr lang="el-GR" sz="2400" dirty="0" smtClean="0"/>
              <a:t> </a:t>
            </a:r>
            <a:r>
              <a:rPr lang="el-GR" sz="2400" b="1" dirty="0" smtClean="0">
                <a:solidFill>
                  <a:schemeClr val="tx2"/>
                </a:solidFill>
              </a:rPr>
              <a:t>Οβελιαίο </a:t>
            </a:r>
            <a:r>
              <a:rPr lang="el-GR" sz="2400" b="1" dirty="0">
                <a:solidFill>
                  <a:schemeClr val="tx2"/>
                </a:solidFill>
              </a:rPr>
              <a:t>επίπεδο</a:t>
            </a:r>
          </a:p>
          <a:p>
            <a:pPr>
              <a:lnSpc>
                <a:spcPct val="112000"/>
              </a:lnSpc>
              <a:buSzPct val="100000"/>
            </a:pPr>
            <a:r>
              <a:rPr lang="el-GR" sz="2400" dirty="0" smtClean="0"/>
              <a:t>Η μεσοπαρειακή αύλακα του </a:t>
            </a:r>
            <a:r>
              <a:rPr lang="el-GR" sz="2400" dirty="0"/>
              <a:t>1</a:t>
            </a:r>
            <a:r>
              <a:rPr lang="el-GR" sz="2400" baseline="30000" dirty="0" smtClean="0"/>
              <a:t>ου</a:t>
            </a:r>
            <a:r>
              <a:rPr lang="el-GR" sz="2400" dirty="0" smtClean="0"/>
              <a:t> γομφίου κάτω γνάθου συμπίπτει με το εγγύς παρειακό φύμα του </a:t>
            </a:r>
            <a:r>
              <a:rPr lang="el-GR" sz="2400" dirty="0"/>
              <a:t>1</a:t>
            </a:r>
            <a:r>
              <a:rPr lang="el-GR" sz="2400" baseline="30000" dirty="0" smtClean="0"/>
              <a:t>ου </a:t>
            </a:r>
            <a:r>
              <a:rPr lang="el-GR" sz="2400" dirty="0" smtClean="0"/>
              <a:t>γομφίου της άνω γνάθου.</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3" name="Τίτλος 2"/>
          <p:cNvSpPr>
            <a:spLocks noGrp="1"/>
          </p:cNvSpPr>
          <p:nvPr>
            <p:ph type="title"/>
          </p:nvPr>
        </p:nvSpPr>
        <p:spPr>
          <a:xfrm>
            <a:off x="467544" y="116632"/>
            <a:ext cx="8229600" cy="1080120"/>
          </a:xfrm>
        </p:spPr>
        <p:txBody>
          <a:bodyPr>
            <a:noAutofit/>
          </a:bodyPr>
          <a:lstStyle/>
          <a:p>
            <a:r>
              <a:rPr lang="el-GR" sz="3200" dirty="0"/>
              <a:t>Συγκλεισιακές σχέσεις οπισθίων δοντιών</a:t>
            </a:r>
            <a:r>
              <a:rPr lang="el-GR" sz="2800" dirty="0"/>
              <a:t/>
            </a:r>
            <a:br>
              <a:rPr lang="el-GR" sz="2800" dirty="0"/>
            </a:br>
            <a:r>
              <a:rPr lang="el-GR" sz="2800" b="0" dirty="0" smtClean="0"/>
              <a:t>Σκελετική </a:t>
            </a:r>
            <a:r>
              <a:rPr lang="el-GR" sz="2800" b="0" dirty="0"/>
              <a:t>Τ</a:t>
            </a:r>
            <a:r>
              <a:rPr lang="el-GR" sz="2800" b="0" dirty="0" smtClean="0"/>
              <a:t>άξη Angle  Ι </a:t>
            </a:r>
            <a:endParaRPr lang="el-GR" sz="2800" b="0" dirty="0"/>
          </a:p>
        </p:txBody>
      </p:sp>
      <p:pic>
        <p:nvPicPr>
          <p:cNvPr id="32" name="Picture 4"/>
          <p:cNvPicPr>
            <a:picLocks noGrp="1" noChangeAspect="1" noChangeArrowheads="1"/>
          </p:cNvPicPr>
          <p:nvPr>
            <p:ph sz="quarter" idx="1"/>
          </p:nvPr>
        </p:nvPicPr>
        <p:blipFill>
          <a:blip r:embed="rId3" cstate="print"/>
          <a:stretch>
            <a:fillRect/>
          </a:stretch>
        </p:blipFill>
        <p:spPr>
          <a:xfrm>
            <a:off x="1534510" y="1627089"/>
            <a:ext cx="6111413" cy="2304000"/>
          </a:xfrm>
        </p:spPr>
      </p:pic>
      <p:grpSp>
        <p:nvGrpSpPr>
          <p:cNvPr id="5" name="Group 4"/>
          <p:cNvGrpSpPr/>
          <p:nvPr/>
        </p:nvGrpSpPr>
        <p:grpSpPr>
          <a:xfrm>
            <a:off x="1763596" y="1870713"/>
            <a:ext cx="5688724" cy="1849821"/>
            <a:chOff x="1763596" y="1870713"/>
            <a:chExt cx="5688724" cy="1849821"/>
          </a:xfrm>
        </p:grpSpPr>
        <p:sp>
          <p:nvSpPr>
            <p:cNvPr id="34" name="Line 6"/>
            <p:cNvSpPr>
              <a:spLocks noChangeShapeType="1"/>
            </p:cNvSpPr>
            <p:nvPr/>
          </p:nvSpPr>
          <p:spPr bwMode="auto">
            <a:xfrm>
              <a:off x="3734614" y="2165824"/>
              <a:ext cx="0" cy="431800"/>
            </a:xfrm>
            <a:prstGeom prst="line">
              <a:avLst/>
            </a:prstGeom>
            <a:noFill/>
            <a:ln w="9525">
              <a:noFill/>
              <a:round/>
              <a:headEnd/>
              <a:tailEnd/>
            </a:ln>
          </p:spPr>
          <p:txBody>
            <a:bodyPr/>
            <a:lstStyle/>
            <a:p>
              <a:endParaRPr lang="el-GR" dirty="0"/>
            </a:p>
          </p:txBody>
        </p:sp>
        <p:sp>
          <p:nvSpPr>
            <p:cNvPr id="36" name="Freeform 7"/>
            <p:cNvSpPr/>
            <p:nvPr/>
          </p:nvSpPr>
          <p:spPr>
            <a:xfrm>
              <a:off x="1910740" y="2750954"/>
              <a:ext cx="378373" cy="740979"/>
            </a:xfrm>
            <a:custGeom>
              <a:avLst/>
              <a:gdLst>
                <a:gd name="connsiteX0" fmla="*/ 7883 w 378373"/>
                <a:gd name="connsiteY0" fmla="*/ 81455 h 740979"/>
                <a:gd name="connsiteX1" fmla="*/ 212835 w 378373"/>
                <a:gd name="connsiteY1" fmla="*/ 144517 h 740979"/>
                <a:gd name="connsiteX2" fmla="*/ 291663 w 378373"/>
                <a:gd name="connsiteY2" fmla="*/ 317938 h 740979"/>
                <a:gd name="connsiteX3" fmla="*/ 338959 w 378373"/>
                <a:gd name="connsiteY3" fmla="*/ 522890 h 740979"/>
                <a:gd name="connsiteX4" fmla="*/ 370490 w 378373"/>
                <a:gd name="connsiteY4" fmla="*/ 633248 h 740979"/>
                <a:gd name="connsiteX5" fmla="*/ 291663 w 378373"/>
                <a:gd name="connsiteY5" fmla="*/ 727841 h 740979"/>
                <a:gd name="connsiteX6" fmla="*/ 291663 w 378373"/>
                <a:gd name="connsiteY6" fmla="*/ 727841 h 740979"/>
                <a:gd name="connsiteX7" fmla="*/ 165539 w 378373"/>
                <a:gd name="connsiteY7" fmla="*/ 633248 h 740979"/>
                <a:gd name="connsiteX8" fmla="*/ 7883 w 378373"/>
                <a:gd name="connsiteY8" fmla="*/ 81455 h 74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373" h="740979">
                  <a:moveTo>
                    <a:pt x="7883" y="81455"/>
                  </a:moveTo>
                  <a:cubicBezTo>
                    <a:pt x="15766" y="0"/>
                    <a:pt x="165538" y="105103"/>
                    <a:pt x="212835" y="144517"/>
                  </a:cubicBezTo>
                  <a:cubicBezTo>
                    <a:pt x="260132" y="183931"/>
                    <a:pt x="270642" y="254876"/>
                    <a:pt x="291663" y="317938"/>
                  </a:cubicBezTo>
                  <a:cubicBezTo>
                    <a:pt x="312684" y="381000"/>
                    <a:pt x="325821" y="470338"/>
                    <a:pt x="338959" y="522890"/>
                  </a:cubicBezTo>
                  <a:cubicBezTo>
                    <a:pt x="352097" y="575442"/>
                    <a:pt x="378373" y="599090"/>
                    <a:pt x="370490" y="633248"/>
                  </a:cubicBezTo>
                  <a:cubicBezTo>
                    <a:pt x="362607" y="667406"/>
                    <a:pt x="291663" y="727841"/>
                    <a:pt x="291663" y="727841"/>
                  </a:cubicBezTo>
                  <a:lnTo>
                    <a:pt x="291663" y="727841"/>
                  </a:lnTo>
                  <a:cubicBezTo>
                    <a:pt x="270642" y="712075"/>
                    <a:pt x="210208" y="740979"/>
                    <a:pt x="165539" y="633248"/>
                  </a:cubicBezTo>
                  <a:cubicBezTo>
                    <a:pt x="120870" y="525517"/>
                    <a:pt x="0" y="162910"/>
                    <a:pt x="7883" y="81455"/>
                  </a:cubicBezTo>
                  <a:close/>
                </a:path>
              </a:pathLst>
            </a:custGeom>
            <a:solidFill>
              <a:schemeClr val="bg2">
                <a:lumMod val="40000"/>
                <a:lumOff val="60000"/>
              </a:schemeClr>
            </a:solidFill>
            <a:ln w="6350">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7" name="Freeform 8"/>
            <p:cNvSpPr/>
            <p:nvPr/>
          </p:nvSpPr>
          <p:spPr>
            <a:xfrm>
              <a:off x="1763596" y="1870713"/>
              <a:ext cx="617482" cy="1053662"/>
            </a:xfrm>
            <a:custGeom>
              <a:avLst/>
              <a:gdLst>
                <a:gd name="connsiteX0" fmla="*/ 612227 w 617482"/>
                <a:gd name="connsiteY0" fmla="*/ 236482 h 1053662"/>
                <a:gd name="connsiteX1" fmla="*/ 564931 w 617482"/>
                <a:gd name="connsiteY1" fmla="*/ 63062 h 1053662"/>
                <a:gd name="connsiteX2" fmla="*/ 564931 w 617482"/>
                <a:gd name="connsiteY2" fmla="*/ 78827 h 1053662"/>
                <a:gd name="connsiteX3" fmla="*/ 470338 w 617482"/>
                <a:gd name="connsiteY3" fmla="*/ 0 h 1053662"/>
                <a:gd name="connsiteX4" fmla="*/ 281152 w 617482"/>
                <a:gd name="connsiteY4" fmla="*/ 78827 h 1053662"/>
                <a:gd name="connsiteX5" fmla="*/ 186559 w 617482"/>
                <a:gd name="connsiteY5" fmla="*/ 236482 h 1053662"/>
                <a:gd name="connsiteX6" fmla="*/ 107731 w 617482"/>
                <a:gd name="connsiteY6" fmla="*/ 425669 h 1053662"/>
                <a:gd name="connsiteX7" fmla="*/ 13138 w 617482"/>
                <a:gd name="connsiteY7" fmla="*/ 756745 h 1053662"/>
                <a:gd name="connsiteX8" fmla="*/ 28903 w 617482"/>
                <a:gd name="connsiteY8" fmla="*/ 851338 h 1053662"/>
                <a:gd name="connsiteX9" fmla="*/ 155027 w 617482"/>
                <a:gd name="connsiteY9" fmla="*/ 945931 h 1053662"/>
                <a:gd name="connsiteX10" fmla="*/ 391510 w 617482"/>
                <a:gd name="connsiteY10" fmla="*/ 1040524 h 1053662"/>
                <a:gd name="connsiteX11" fmla="*/ 391510 w 617482"/>
                <a:gd name="connsiteY11" fmla="*/ 867103 h 1053662"/>
                <a:gd name="connsiteX12" fmla="*/ 407276 w 617482"/>
                <a:gd name="connsiteY12" fmla="*/ 819807 h 1053662"/>
                <a:gd name="connsiteX13" fmla="*/ 438807 w 617482"/>
                <a:gd name="connsiteY13" fmla="*/ 646386 h 1053662"/>
                <a:gd name="connsiteX14" fmla="*/ 517634 w 617482"/>
                <a:gd name="connsiteY14" fmla="*/ 472965 h 1053662"/>
                <a:gd name="connsiteX15" fmla="*/ 596462 w 617482"/>
                <a:gd name="connsiteY15" fmla="*/ 331076 h 1053662"/>
                <a:gd name="connsiteX16" fmla="*/ 612227 w 617482"/>
                <a:gd name="connsiteY16" fmla="*/ 236482 h 105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7482" h="1053662">
                  <a:moveTo>
                    <a:pt x="612227" y="236482"/>
                  </a:moveTo>
                  <a:cubicBezTo>
                    <a:pt x="606972" y="191813"/>
                    <a:pt x="572814" y="89338"/>
                    <a:pt x="564931" y="63062"/>
                  </a:cubicBezTo>
                  <a:cubicBezTo>
                    <a:pt x="557048" y="36786"/>
                    <a:pt x="580697" y="89337"/>
                    <a:pt x="564931" y="78827"/>
                  </a:cubicBezTo>
                  <a:cubicBezTo>
                    <a:pt x="549166" y="68317"/>
                    <a:pt x="517634" y="0"/>
                    <a:pt x="470338" y="0"/>
                  </a:cubicBezTo>
                  <a:cubicBezTo>
                    <a:pt x="423042" y="0"/>
                    <a:pt x="328449" y="39413"/>
                    <a:pt x="281152" y="78827"/>
                  </a:cubicBezTo>
                  <a:cubicBezTo>
                    <a:pt x="233856" y="118241"/>
                    <a:pt x="215462" y="178675"/>
                    <a:pt x="186559" y="236482"/>
                  </a:cubicBezTo>
                  <a:cubicBezTo>
                    <a:pt x="157656" y="294289"/>
                    <a:pt x="136635" y="338959"/>
                    <a:pt x="107731" y="425669"/>
                  </a:cubicBezTo>
                  <a:cubicBezTo>
                    <a:pt x="78828" y="512380"/>
                    <a:pt x="26276" y="685800"/>
                    <a:pt x="13138" y="756745"/>
                  </a:cubicBezTo>
                  <a:cubicBezTo>
                    <a:pt x="0" y="827690"/>
                    <a:pt x="5255" y="819807"/>
                    <a:pt x="28903" y="851338"/>
                  </a:cubicBezTo>
                  <a:cubicBezTo>
                    <a:pt x="52551" y="882869"/>
                    <a:pt x="94593" y="914400"/>
                    <a:pt x="155027" y="945931"/>
                  </a:cubicBezTo>
                  <a:cubicBezTo>
                    <a:pt x="215461" y="977462"/>
                    <a:pt x="352096" y="1053662"/>
                    <a:pt x="391510" y="1040524"/>
                  </a:cubicBezTo>
                  <a:cubicBezTo>
                    <a:pt x="430924" y="1027386"/>
                    <a:pt x="388882" y="903889"/>
                    <a:pt x="391510" y="867103"/>
                  </a:cubicBezTo>
                  <a:cubicBezTo>
                    <a:pt x="394138" y="830317"/>
                    <a:pt x="399393" y="856593"/>
                    <a:pt x="407276" y="819807"/>
                  </a:cubicBezTo>
                  <a:cubicBezTo>
                    <a:pt x="415159" y="783021"/>
                    <a:pt x="420414" y="704193"/>
                    <a:pt x="438807" y="646386"/>
                  </a:cubicBezTo>
                  <a:cubicBezTo>
                    <a:pt x="457200" y="588579"/>
                    <a:pt x="491358" y="525517"/>
                    <a:pt x="517634" y="472965"/>
                  </a:cubicBezTo>
                  <a:cubicBezTo>
                    <a:pt x="543910" y="420413"/>
                    <a:pt x="580697" y="373117"/>
                    <a:pt x="596462" y="331076"/>
                  </a:cubicBezTo>
                  <a:cubicBezTo>
                    <a:pt x="612227" y="289035"/>
                    <a:pt x="617482" y="281151"/>
                    <a:pt x="612227" y="236482"/>
                  </a:cubicBezTo>
                  <a:close/>
                </a:path>
              </a:pathLst>
            </a:custGeom>
            <a:solidFill>
              <a:schemeClr val="bg2">
                <a:lumMod val="40000"/>
                <a:lumOff val="60000"/>
              </a:schemeClr>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8" name="Freeform 10"/>
            <p:cNvSpPr/>
            <p:nvPr/>
          </p:nvSpPr>
          <p:spPr>
            <a:xfrm>
              <a:off x="2105182" y="2073036"/>
              <a:ext cx="727841" cy="987974"/>
            </a:xfrm>
            <a:custGeom>
              <a:avLst/>
              <a:gdLst>
                <a:gd name="connsiteX0" fmla="*/ 302173 w 727841"/>
                <a:gd name="connsiteY0" fmla="*/ 34159 h 987974"/>
                <a:gd name="connsiteX1" fmla="*/ 160283 w 727841"/>
                <a:gd name="connsiteY1" fmla="*/ 239111 h 987974"/>
                <a:gd name="connsiteX2" fmla="*/ 18393 w 727841"/>
                <a:gd name="connsiteY2" fmla="*/ 696311 h 987974"/>
                <a:gd name="connsiteX3" fmla="*/ 49924 w 727841"/>
                <a:gd name="connsiteY3" fmla="*/ 838201 h 987974"/>
                <a:gd name="connsiteX4" fmla="*/ 223345 w 727841"/>
                <a:gd name="connsiteY4" fmla="*/ 917028 h 987974"/>
                <a:gd name="connsiteX5" fmla="*/ 475593 w 727841"/>
                <a:gd name="connsiteY5" fmla="*/ 980091 h 987974"/>
                <a:gd name="connsiteX6" fmla="*/ 491359 w 727841"/>
                <a:gd name="connsiteY6" fmla="*/ 869732 h 987974"/>
                <a:gd name="connsiteX7" fmla="*/ 475593 w 727841"/>
                <a:gd name="connsiteY7" fmla="*/ 759373 h 987974"/>
                <a:gd name="connsiteX8" fmla="*/ 475593 w 727841"/>
                <a:gd name="connsiteY8" fmla="*/ 633249 h 987974"/>
                <a:gd name="connsiteX9" fmla="*/ 554421 w 727841"/>
                <a:gd name="connsiteY9" fmla="*/ 459828 h 987974"/>
                <a:gd name="connsiteX10" fmla="*/ 712076 w 727841"/>
                <a:gd name="connsiteY10" fmla="*/ 65691 h 987974"/>
                <a:gd name="connsiteX11" fmla="*/ 649014 w 727841"/>
                <a:gd name="connsiteY11" fmla="*/ 160284 h 987974"/>
                <a:gd name="connsiteX12" fmla="*/ 538655 w 727841"/>
                <a:gd name="connsiteY12" fmla="*/ 34159 h 987974"/>
                <a:gd name="connsiteX13" fmla="*/ 302173 w 727841"/>
                <a:gd name="connsiteY13" fmla="*/ 34159 h 98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841" h="987974">
                  <a:moveTo>
                    <a:pt x="302173" y="34159"/>
                  </a:moveTo>
                  <a:cubicBezTo>
                    <a:pt x="239111" y="68318"/>
                    <a:pt x="207580" y="128752"/>
                    <a:pt x="160283" y="239111"/>
                  </a:cubicBezTo>
                  <a:cubicBezTo>
                    <a:pt x="112986" y="349470"/>
                    <a:pt x="36786" y="596463"/>
                    <a:pt x="18393" y="696311"/>
                  </a:cubicBezTo>
                  <a:cubicBezTo>
                    <a:pt x="0" y="796159"/>
                    <a:pt x="15765" y="801415"/>
                    <a:pt x="49924" y="838201"/>
                  </a:cubicBezTo>
                  <a:cubicBezTo>
                    <a:pt x="84083" y="874987"/>
                    <a:pt x="152400" y="893380"/>
                    <a:pt x="223345" y="917028"/>
                  </a:cubicBezTo>
                  <a:cubicBezTo>
                    <a:pt x="294290" y="940676"/>
                    <a:pt x="430924" y="987974"/>
                    <a:pt x="475593" y="980091"/>
                  </a:cubicBezTo>
                  <a:cubicBezTo>
                    <a:pt x="520262" y="972208"/>
                    <a:pt x="491359" y="906518"/>
                    <a:pt x="491359" y="869732"/>
                  </a:cubicBezTo>
                  <a:cubicBezTo>
                    <a:pt x="491359" y="832946"/>
                    <a:pt x="478221" y="798787"/>
                    <a:pt x="475593" y="759373"/>
                  </a:cubicBezTo>
                  <a:cubicBezTo>
                    <a:pt x="472965" y="719959"/>
                    <a:pt x="462455" y="683173"/>
                    <a:pt x="475593" y="633249"/>
                  </a:cubicBezTo>
                  <a:cubicBezTo>
                    <a:pt x="488731" y="583325"/>
                    <a:pt x="515007" y="554421"/>
                    <a:pt x="554421" y="459828"/>
                  </a:cubicBezTo>
                  <a:cubicBezTo>
                    <a:pt x="593835" y="365235"/>
                    <a:pt x="696311" y="115615"/>
                    <a:pt x="712076" y="65691"/>
                  </a:cubicBezTo>
                  <a:cubicBezTo>
                    <a:pt x="727841" y="15767"/>
                    <a:pt x="677918" y="165539"/>
                    <a:pt x="649014" y="160284"/>
                  </a:cubicBezTo>
                  <a:cubicBezTo>
                    <a:pt x="620111" y="155029"/>
                    <a:pt x="599089" y="60435"/>
                    <a:pt x="538655" y="34159"/>
                  </a:cubicBezTo>
                  <a:cubicBezTo>
                    <a:pt x="478221" y="7883"/>
                    <a:pt x="365235" y="0"/>
                    <a:pt x="302173" y="34159"/>
                  </a:cubicBezTo>
                  <a:close/>
                </a:path>
              </a:pathLst>
            </a:custGeom>
            <a:solidFill>
              <a:schemeClr val="bg2">
                <a:lumMod val="40000"/>
                <a:lumOff val="60000"/>
              </a:schemeClr>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0" name="Freeform 12"/>
            <p:cNvSpPr/>
            <p:nvPr/>
          </p:nvSpPr>
          <p:spPr>
            <a:xfrm>
              <a:off x="2554499" y="2086175"/>
              <a:ext cx="783021" cy="1127235"/>
            </a:xfrm>
            <a:custGeom>
              <a:avLst/>
              <a:gdLst>
                <a:gd name="connsiteX0" fmla="*/ 231228 w 783021"/>
                <a:gd name="connsiteY0" fmla="*/ 84083 h 1127235"/>
                <a:gd name="connsiteX1" fmla="*/ 57807 w 783021"/>
                <a:gd name="connsiteY1" fmla="*/ 541283 h 1127235"/>
                <a:gd name="connsiteX2" fmla="*/ 10511 w 783021"/>
                <a:gd name="connsiteY2" fmla="*/ 620110 h 1127235"/>
                <a:gd name="connsiteX3" fmla="*/ 26276 w 783021"/>
                <a:gd name="connsiteY3" fmla="*/ 825062 h 1127235"/>
                <a:gd name="connsiteX4" fmla="*/ 168166 w 783021"/>
                <a:gd name="connsiteY4" fmla="*/ 1030014 h 1127235"/>
                <a:gd name="connsiteX5" fmla="*/ 325821 w 783021"/>
                <a:gd name="connsiteY5" fmla="*/ 1124607 h 1127235"/>
                <a:gd name="connsiteX6" fmla="*/ 530773 w 783021"/>
                <a:gd name="connsiteY6" fmla="*/ 1014248 h 1127235"/>
                <a:gd name="connsiteX7" fmla="*/ 751490 w 783021"/>
                <a:gd name="connsiteY7" fmla="*/ 809296 h 1127235"/>
                <a:gd name="connsiteX8" fmla="*/ 688428 w 783021"/>
                <a:gd name="connsiteY8" fmla="*/ 730469 h 1127235"/>
                <a:gd name="connsiteX9" fmla="*/ 767256 w 783021"/>
                <a:gd name="connsiteY9" fmla="*/ 367862 h 1127235"/>
                <a:gd name="connsiteX10" fmla="*/ 767256 w 783021"/>
                <a:gd name="connsiteY10" fmla="*/ 367862 h 1127235"/>
                <a:gd name="connsiteX11" fmla="*/ 735724 w 783021"/>
                <a:gd name="connsiteY11" fmla="*/ 162910 h 1127235"/>
                <a:gd name="connsiteX12" fmla="*/ 483476 w 783021"/>
                <a:gd name="connsiteY12" fmla="*/ 36786 h 1127235"/>
                <a:gd name="connsiteX13" fmla="*/ 231228 w 783021"/>
                <a:gd name="connsiteY13" fmla="*/ 84083 h 112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3021" h="1127235">
                  <a:moveTo>
                    <a:pt x="231228" y="84083"/>
                  </a:moveTo>
                  <a:cubicBezTo>
                    <a:pt x="160283" y="168166"/>
                    <a:pt x="94593" y="451945"/>
                    <a:pt x="57807" y="541283"/>
                  </a:cubicBezTo>
                  <a:cubicBezTo>
                    <a:pt x="21021" y="630621"/>
                    <a:pt x="15766" y="572814"/>
                    <a:pt x="10511" y="620110"/>
                  </a:cubicBezTo>
                  <a:cubicBezTo>
                    <a:pt x="5256" y="667407"/>
                    <a:pt x="0" y="756745"/>
                    <a:pt x="26276" y="825062"/>
                  </a:cubicBezTo>
                  <a:cubicBezTo>
                    <a:pt x="52552" y="893379"/>
                    <a:pt x="118242" y="980090"/>
                    <a:pt x="168166" y="1030014"/>
                  </a:cubicBezTo>
                  <a:cubicBezTo>
                    <a:pt x="218090" y="1079938"/>
                    <a:pt x="265387" y="1127235"/>
                    <a:pt x="325821" y="1124607"/>
                  </a:cubicBezTo>
                  <a:cubicBezTo>
                    <a:pt x="386255" y="1121979"/>
                    <a:pt x="459828" y="1066800"/>
                    <a:pt x="530773" y="1014248"/>
                  </a:cubicBezTo>
                  <a:cubicBezTo>
                    <a:pt x="601718" y="961696"/>
                    <a:pt x="725214" y="856592"/>
                    <a:pt x="751490" y="809296"/>
                  </a:cubicBezTo>
                  <a:cubicBezTo>
                    <a:pt x="777766" y="762000"/>
                    <a:pt x="685800" y="804041"/>
                    <a:pt x="688428" y="730469"/>
                  </a:cubicBezTo>
                  <a:cubicBezTo>
                    <a:pt x="691056" y="656897"/>
                    <a:pt x="767256" y="367862"/>
                    <a:pt x="767256" y="367862"/>
                  </a:cubicBezTo>
                  <a:lnTo>
                    <a:pt x="767256" y="367862"/>
                  </a:lnTo>
                  <a:cubicBezTo>
                    <a:pt x="762001" y="333703"/>
                    <a:pt x="783021" y="218089"/>
                    <a:pt x="735724" y="162910"/>
                  </a:cubicBezTo>
                  <a:cubicBezTo>
                    <a:pt x="688427" y="107731"/>
                    <a:pt x="570186" y="49924"/>
                    <a:pt x="483476" y="36786"/>
                  </a:cubicBezTo>
                  <a:cubicBezTo>
                    <a:pt x="396766" y="23648"/>
                    <a:pt x="302173" y="0"/>
                    <a:pt x="231228" y="84083"/>
                  </a:cubicBezTo>
                  <a:close/>
                </a:path>
              </a:pathLst>
            </a:custGeom>
            <a:solidFill>
              <a:schemeClr val="bg2">
                <a:lumMod val="40000"/>
                <a:lumOff val="60000"/>
              </a:schemeClr>
            </a:solidFill>
            <a:ln w="952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1" name="Freeform 14"/>
            <p:cNvSpPr/>
            <p:nvPr/>
          </p:nvSpPr>
          <p:spPr>
            <a:xfrm>
              <a:off x="2152479" y="2908609"/>
              <a:ext cx="480848" cy="601718"/>
            </a:xfrm>
            <a:custGeom>
              <a:avLst/>
              <a:gdLst>
                <a:gd name="connsiteX0" fmla="*/ 2627 w 480848"/>
                <a:gd name="connsiteY0" fmla="*/ 49924 h 601718"/>
                <a:gd name="connsiteX1" fmla="*/ 97220 w 480848"/>
                <a:gd name="connsiteY1" fmla="*/ 365235 h 601718"/>
                <a:gd name="connsiteX2" fmla="*/ 144517 w 480848"/>
                <a:gd name="connsiteY2" fmla="*/ 554421 h 601718"/>
                <a:gd name="connsiteX3" fmla="*/ 381000 w 480848"/>
                <a:gd name="connsiteY3" fmla="*/ 601718 h 601718"/>
                <a:gd name="connsiteX4" fmla="*/ 381000 w 480848"/>
                <a:gd name="connsiteY4" fmla="*/ 601718 h 601718"/>
                <a:gd name="connsiteX5" fmla="*/ 428296 w 480848"/>
                <a:gd name="connsiteY5" fmla="*/ 522890 h 601718"/>
                <a:gd name="connsiteX6" fmla="*/ 459827 w 480848"/>
                <a:gd name="connsiteY6" fmla="*/ 176049 h 601718"/>
                <a:gd name="connsiteX7" fmla="*/ 302172 w 480848"/>
                <a:gd name="connsiteY7" fmla="*/ 144518 h 601718"/>
                <a:gd name="connsiteX8" fmla="*/ 81455 w 480848"/>
                <a:gd name="connsiteY8" fmla="*/ 65690 h 601718"/>
                <a:gd name="connsiteX9" fmla="*/ 2627 w 480848"/>
                <a:gd name="connsiteY9" fmla="*/ 49924 h 60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848" h="601718">
                  <a:moveTo>
                    <a:pt x="2627" y="49924"/>
                  </a:moveTo>
                  <a:cubicBezTo>
                    <a:pt x="5255" y="99848"/>
                    <a:pt x="73572" y="281152"/>
                    <a:pt x="97220" y="365235"/>
                  </a:cubicBezTo>
                  <a:cubicBezTo>
                    <a:pt x="120868" y="449318"/>
                    <a:pt x="97220" y="515007"/>
                    <a:pt x="144517" y="554421"/>
                  </a:cubicBezTo>
                  <a:cubicBezTo>
                    <a:pt x="191814" y="593835"/>
                    <a:pt x="381000" y="601718"/>
                    <a:pt x="381000" y="601718"/>
                  </a:cubicBezTo>
                  <a:lnTo>
                    <a:pt x="381000" y="601718"/>
                  </a:lnTo>
                  <a:cubicBezTo>
                    <a:pt x="388883" y="588580"/>
                    <a:pt x="415158" y="593835"/>
                    <a:pt x="428296" y="522890"/>
                  </a:cubicBezTo>
                  <a:cubicBezTo>
                    <a:pt x="441434" y="451945"/>
                    <a:pt x="480848" y="239111"/>
                    <a:pt x="459827" y="176049"/>
                  </a:cubicBezTo>
                  <a:cubicBezTo>
                    <a:pt x="438806" y="112987"/>
                    <a:pt x="365234" y="162911"/>
                    <a:pt x="302172" y="144518"/>
                  </a:cubicBezTo>
                  <a:cubicBezTo>
                    <a:pt x="239110" y="126125"/>
                    <a:pt x="134007" y="84083"/>
                    <a:pt x="81455" y="65690"/>
                  </a:cubicBezTo>
                  <a:cubicBezTo>
                    <a:pt x="28903" y="47297"/>
                    <a:pt x="0" y="0"/>
                    <a:pt x="2627" y="49924"/>
                  </a:cubicBezTo>
                  <a:close/>
                </a:path>
              </a:pathLst>
            </a:custGeom>
            <a:solidFill>
              <a:schemeClr val="bg2">
                <a:lumMod val="40000"/>
                <a:lumOff val="60000"/>
              </a:schemeClr>
            </a:solidFill>
            <a:ln w="6350">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2" name="Freeform 15"/>
            <p:cNvSpPr/>
            <p:nvPr/>
          </p:nvSpPr>
          <p:spPr>
            <a:xfrm>
              <a:off x="3697499" y="2803506"/>
              <a:ext cx="740980" cy="827689"/>
            </a:xfrm>
            <a:custGeom>
              <a:avLst/>
              <a:gdLst>
                <a:gd name="connsiteX0" fmla="*/ 128752 w 740980"/>
                <a:gd name="connsiteY0" fmla="*/ 754117 h 827689"/>
                <a:gd name="connsiteX1" fmla="*/ 18393 w 740980"/>
                <a:gd name="connsiteY1" fmla="*/ 344214 h 827689"/>
                <a:gd name="connsiteX2" fmla="*/ 18393 w 740980"/>
                <a:gd name="connsiteY2" fmla="*/ 249621 h 827689"/>
                <a:gd name="connsiteX3" fmla="*/ 18393 w 740980"/>
                <a:gd name="connsiteY3" fmla="*/ 249621 h 827689"/>
                <a:gd name="connsiteX4" fmla="*/ 160283 w 740980"/>
                <a:gd name="connsiteY4" fmla="*/ 155027 h 827689"/>
                <a:gd name="connsiteX5" fmla="*/ 333704 w 740980"/>
                <a:gd name="connsiteY5" fmla="*/ 28903 h 827689"/>
                <a:gd name="connsiteX6" fmla="*/ 317938 w 740980"/>
                <a:gd name="connsiteY6" fmla="*/ 13138 h 827689"/>
                <a:gd name="connsiteX7" fmla="*/ 381000 w 740980"/>
                <a:gd name="connsiteY7" fmla="*/ 107731 h 827689"/>
                <a:gd name="connsiteX8" fmla="*/ 649014 w 740980"/>
                <a:gd name="connsiteY8" fmla="*/ 249621 h 827689"/>
                <a:gd name="connsiteX9" fmla="*/ 649014 w 740980"/>
                <a:gd name="connsiteY9" fmla="*/ 249621 h 827689"/>
                <a:gd name="connsiteX10" fmla="*/ 727842 w 740980"/>
                <a:gd name="connsiteY10" fmla="*/ 218089 h 827689"/>
                <a:gd name="connsiteX11" fmla="*/ 727842 w 740980"/>
                <a:gd name="connsiteY11" fmla="*/ 312683 h 827689"/>
                <a:gd name="connsiteX12" fmla="*/ 696311 w 740980"/>
                <a:gd name="connsiteY12" fmla="*/ 438807 h 827689"/>
                <a:gd name="connsiteX13" fmla="*/ 633249 w 740980"/>
                <a:gd name="connsiteY13" fmla="*/ 564931 h 827689"/>
                <a:gd name="connsiteX14" fmla="*/ 633249 w 740980"/>
                <a:gd name="connsiteY14" fmla="*/ 738352 h 827689"/>
                <a:gd name="connsiteX15" fmla="*/ 459828 w 740980"/>
                <a:gd name="connsiteY15" fmla="*/ 785648 h 827689"/>
                <a:gd name="connsiteX16" fmla="*/ 128752 w 740980"/>
                <a:gd name="connsiteY16" fmla="*/ 754117 h 8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0980" h="827689">
                  <a:moveTo>
                    <a:pt x="128752" y="754117"/>
                  </a:moveTo>
                  <a:cubicBezTo>
                    <a:pt x="55180" y="680545"/>
                    <a:pt x="36786" y="428297"/>
                    <a:pt x="18393" y="344214"/>
                  </a:cubicBezTo>
                  <a:cubicBezTo>
                    <a:pt x="0" y="260131"/>
                    <a:pt x="18393" y="249621"/>
                    <a:pt x="18393" y="249621"/>
                  </a:cubicBezTo>
                  <a:lnTo>
                    <a:pt x="18393" y="249621"/>
                  </a:lnTo>
                  <a:cubicBezTo>
                    <a:pt x="42041" y="233855"/>
                    <a:pt x="107731" y="191813"/>
                    <a:pt x="160283" y="155027"/>
                  </a:cubicBezTo>
                  <a:cubicBezTo>
                    <a:pt x="212835" y="118241"/>
                    <a:pt x="307428" y="52551"/>
                    <a:pt x="333704" y="28903"/>
                  </a:cubicBezTo>
                  <a:cubicBezTo>
                    <a:pt x="359980" y="5255"/>
                    <a:pt x="310055" y="0"/>
                    <a:pt x="317938" y="13138"/>
                  </a:cubicBezTo>
                  <a:cubicBezTo>
                    <a:pt x="325821" y="26276"/>
                    <a:pt x="325821" y="68317"/>
                    <a:pt x="381000" y="107731"/>
                  </a:cubicBezTo>
                  <a:cubicBezTo>
                    <a:pt x="436179" y="147145"/>
                    <a:pt x="649014" y="249621"/>
                    <a:pt x="649014" y="249621"/>
                  </a:cubicBezTo>
                  <a:lnTo>
                    <a:pt x="649014" y="249621"/>
                  </a:lnTo>
                  <a:cubicBezTo>
                    <a:pt x="662152" y="244366"/>
                    <a:pt x="714704" y="207579"/>
                    <a:pt x="727842" y="218089"/>
                  </a:cubicBezTo>
                  <a:cubicBezTo>
                    <a:pt x="740980" y="228599"/>
                    <a:pt x="733097" y="275897"/>
                    <a:pt x="727842" y="312683"/>
                  </a:cubicBezTo>
                  <a:cubicBezTo>
                    <a:pt x="722587" y="349469"/>
                    <a:pt x="712076" y="396766"/>
                    <a:pt x="696311" y="438807"/>
                  </a:cubicBezTo>
                  <a:cubicBezTo>
                    <a:pt x="680546" y="480848"/>
                    <a:pt x="643759" y="515007"/>
                    <a:pt x="633249" y="564931"/>
                  </a:cubicBezTo>
                  <a:cubicBezTo>
                    <a:pt x="622739" y="614855"/>
                    <a:pt x="662152" y="701566"/>
                    <a:pt x="633249" y="738352"/>
                  </a:cubicBezTo>
                  <a:cubicBezTo>
                    <a:pt x="604346" y="775138"/>
                    <a:pt x="549166" y="788276"/>
                    <a:pt x="459828" y="785648"/>
                  </a:cubicBezTo>
                  <a:cubicBezTo>
                    <a:pt x="370490" y="783020"/>
                    <a:pt x="202325" y="827689"/>
                    <a:pt x="128752" y="754117"/>
                  </a:cubicBezTo>
                  <a:close/>
                </a:path>
              </a:pathLst>
            </a:custGeom>
            <a:solidFill>
              <a:schemeClr val="bg2">
                <a:lumMod val="40000"/>
                <a:lumOff val="6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3" name="Freeform 18"/>
            <p:cNvSpPr/>
            <p:nvPr/>
          </p:nvSpPr>
          <p:spPr>
            <a:xfrm>
              <a:off x="3240299" y="2154492"/>
              <a:ext cx="777766" cy="945931"/>
            </a:xfrm>
            <a:custGeom>
              <a:avLst/>
              <a:gdLst>
                <a:gd name="connsiteX0" fmla="*/ 176049 w 777766"/>
                <a:gd name="connsiteY0" fmla="*/ 0 h 945931"/>
                <a:gd name="connsiteX1" fmla="*/ 176049 w 777766"/>
                <a:gd name="connsiteY1" fmla="*/ 189186 h 945931"/>
                <a:gd name="connsiteX2" fmla="*/ 34159 w 777766"/>
                <a:gd name="connsiteY2" fmla="*/ 472966 h 945931"/>
                <a:gd name="connsiteX3" fmla="*/ 18393 w 777766"/>
                <a:gd name="connsiteY3" fmla="*/ 662152 h 945931"/>
                <a:gd name="connsiteX4" fmla="*/ 49924 w 777766"/>
                <a:gd name="connsiteY4" fmla="*/ 756745 h 945931"/>
                <a:gd name="connsiteX5" fmla="*/ 317938 w 777766"/>
                <a:gd name="connsiteY5" fmla="*/ 914400 h 945931"/>
                <a:gd name="connsiteX6" fmla="*/ 317938 w 777766"/>
                <a:gd name="connsiteY6" fmla="*/ 914400 h 945931"/>
                <a:gd name="connsiteX7" fmla="*/ 475593 w 777766"/>
                <a:gd name="connsiteY7" fmla="*/ 945931 h 945931"/>
                <a:gd name="connsiteX8" fmla="*/ 475593 w 777766"/>
                <a:gd name="connsiteY8" fmla="*/ 945931 h 945931"/>
                <a:gd name="connsiteX9" fmla="*/ 601718 w 777766"/>
                <a:gd name="connsiteY9" fmla="*/ 819807 h 945931"/>
                <a:gd name="connsiteX10" fmla="*/ 680545 w 777766"/>
                <a:gd name="connsiteY10" fmla="*/ 772510 h 945931"/>
                <a:gd name="connsiteX11" fmla="*/ 775138 w 777766"/>
                <a:gd name="connsiteY11" fmla="*/ 662152 h 945931"/>
                <a:gd name="connsiteX12" fmla="*/ 696311 w 777766"/>
                <a:gd name="connsiteY12" fmla="*/ 362607 h 945931"/>
                <a:gd name="connsiteX13" fmla="*/ 696311 w 777766"/>
                <a:gd name="connsiteY13" fmla="*/ 362607 h 945931"/>
                <a:gd name="connsiteX14" fmla="*/ 649014 w 777766"/>
                <a:gd name="connsiteY14" fmla="*/ 141890 h 945931"/>
                <a:gd name="connsiteX15" fmla="*/ 459828 w 777766"/>
                <a:gd name="connsiteY15" fmla="*/ 31531 h 945931"/>
                <a:gd name="connsiteX16" fmla="*/ 317938 w 777766"/>
                <a:gd name="connsiteY16" fmla="*/ 47297 h 945931"/>
                <a:gd name="connsiteX17" fmla="*/ 191814 w 777766"/>
                <a:gd name="connsiteY17" fmla="*/ 141890 h 9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766" h="945931">
                  <a:moveTo>
                    <a:pt x="176049" y="0"/>
                  </a:moveTo>
                  <a:cubicBezTo>
                    <a:pt x="187873" y="55179"/>
                    <a:pt x="199697" y="110358"/>
                    <a:pt x="176049" y="189186"/>
                  </a:cubicBezTo>
                  <a:cubicBezTo>
                    <a:pt x="152401" y="268014"/>
                    <a:pt x="60435" y="394138"/>
                    <a:pt x="34159" y="472966"/>
                  </a:cubicBezTo>
                  <a:cubicBezTo>
                    <a:pt x="7883" y="551794"/>
                    <a:pt x="15766" y="614856"/>
                    <a:pt x="18393" y="662152"/>
                  </a:cubicBezTo>
                  <a:cubicBezTo>
                    <a:pt x="21021" y="709449"/>
                    <a:pt x="0" y="714704"/>
                    <a:pt x="49924" y="756745"/>
                  </a:cubicBezTo>
                  <a:cubicBezTo>
                    <a:pt x="99848" y="798786"/>
                    <a:pt x="317938" y="914400"/>
                    <a:pt x="317938" y="914400"/>
                  </a:cubicBezTo>
                  <a:lnTo>
                    <a:pt x="317938" y="914400"/>
                  </a:lnTo>
                  <a:lnTo>
                    <a:pt x="475593" y="945931"/>
                  </a:lnTo>
                  <a:lnTo>
                    <a:pt x="475593" y="945931"/>
                  </a:lnTo>
                  <a:cubicBezTo>
                    <a:pt x="496614" y="924910"/>
                    <a:pt x="567559" y="848711"/>
                    <a:pt x="601718" y="819807"/>
                  </a:cubicBezTo>
                  <a:cubicBezTo>
                    <a:pt x="635877" y="790904"/>
                    <a:pt x="651642" y="798786"/>
                    <a:pt x="680545" y="772510"/>
                  </a:cubicBezTo>
                  <a:cubicBezTo>
                    <a:pt x="709448" y="746234"/>
                    <a:pt x="772510" y="730469"/>
                    <a:pt x="775138" y="662152"/>
                  </a:cubicBezTo>
                  <a:cubicBezTo>
                    <a:pt x="777766" y="593835"/>
                    <a:pt x="696311" y="362607"/>
                    <a:pt x="696311" y="362607"/>
                  </a:cubicBezTo>
                  <a:lnTo>
                    <a:pt x="696311" y="362607"/>
                  </a:lnTo>
                  <a:cubicBezTo>
                    <a:pt x="688428" y="325821"/>
                    <a:pt x="688428" y="197069"/>
                    <a:pt x="649014" y="141890"/>
                  </a:cubicBezTo>
                  <a:cubicBezTo>
                    <a:pt x="609600" y="86711"/>
                    <a:pt x="515007" y="47296"/>
                    <a:pt x="459828" y="31531"/>
                  </a:cubicBezTo>
                  <a:cubicBezTo>
                    <a:pt x="404649" y="15766"/>
                    <a:pt x="362607" y="28904"/>
                    <a:pt x="317938" y="47297"/>
                  </a:cubicBezTo>
                  <a:cubicBezTo>
                    <a:pt x="273269" y="65690"/>
                    <a:pt x="232541" y="103790"/>
                    <a:pt x="191814" y="141890"/>
                  </a:cubicBezTo>
                </a:path>
              </a:pathLst>
            </a:custGeom>
            <a:solidFill>
              <a:schemeClr val="bg2">
                <a:lumMod val="40000"/>
                <a:lumOff val="60000"/>
              </a:schemeClr>
            </a:solidFill>
            <a:ln>
              <a:no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44" name="Freeform 19"/>
            <p:cNvSpPr/>
            <p:nvPr/>
          </p:nvSpPr>
          <p:spPr>
            <a:xfrm>
              <a:off x="2572893" y="3045244"/>
              <a:ext cx="533400" cy="659524"/>
            </a:xfrm>
            <a:custGeom>
              <a:avLst/>
              <a:gdLst>
                <a:gd name="connsiteX0" fmla="*/ 23648 w 533400"/>
                <a:gd name="connsiteY0" fmla="*/ 7883 h 659524"/>
                <a:gd name="connsiteX1" fmla="*/ 39413 w 533400"/>
                <a:gd name="connsiteY1" fmla="*/ 197069 h 659524"/>
                <a:gd name="connsiteX2" fmla="*/ 7882 w 533400"/>
                <a:gd name="connsiteY2" fmla="*/ 323193 h 659524"/>
                <a:gd name="connsiteX3" fmla="*/ 70944 w 533400"/>
                <a:gd name="connsiteY3" fmla="*/ 512379 h 659524"/>
                <a:gd name="connsiteX4" fmla="*/ 181303 w 533400"/>
                <a:gd name="connsiteY4" fmla="*/ 638503 h 659524"/>
                <a:gd name="connsiteX5" fmla="*/ 354724 w 533400"/>
                <a:gd name="connsiteY5" fmla="*/ 638503 h 659524"/>
                <a:gd name="connsiteX6" fmla="*/ 386255 w 533400"/>
                <a:gd name="connsiteY6" fmla="*/ 606972 h 659524"/>
                <a:gd name="connsiteX7" fmla="*/ 512379 w 533400"/>
                <a:gd name="connsiteY7" fmla="*/ 402020 h 659524"/>
                <a:gd name="connsiteX8" fmla="*/ 512379 w 533400"/>
                <a:gd name="connsiteY8" fmla="*/ 55179 h 659524"/>
                <a:gd name="connsiteX9" fmla="*/ 512379 w 533400"/>
                <a:gd name="connsiteY9" fmla="*/ 55179 h 659524"/>
                <a:gd name="connsiteX10" fmla="*/ 338958 w 533400"/>
                <a:gd name="connsiteY10" fmla="*/ 197069 h 659524"/>
                <a:gd name="connsiteX11" fmla="*/ 181303 w 533400"/>
                <a:gd name="connsiteY11" fmla="*/ 149772 h 659524"/>
                <a:gd name="connsiteX12" fmla="*/ 23648 w 533400"/>
                <a:gd name="connsiteY12" fmla="*/ 7883 h 65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400" h="659524">
                  <a:moveTo>
                    <a:pt x="23648" y="7883"/>
                  </a:moveTo>
                  <a:cubicBezTo>
                    <a:pt x="0" y="15766"/>
                    <a:pt x="42041" y="144517"/>
                    <a:pt x="39413" y="197069"/>
                  </a:cubicBezTo>
                  <a:cubicBezTo>
                    <a:pt x="36785" y="249621"/>
                    <a:pt x="2627" y="270641"/>
                    <a:pt x="7882" y="323193"/>
                  </a:cubicBezTo>
                  <a:cubicBezTo>
                    <a:pt x="13137" y="375745"/>
                    <a:pt x="42041" y="459827"/>
                    <a:pt x="70944" y="512379"/>
                  </a:cubicBezTo>
                  <a:cubicBezTo>
                    <a:pt x="99847" y="564931"/>
                    <a:pt x="134006" y="617482"/>
                    <a:pt x="181303" y="638503"/>
                  </a:cubicBezTo>
                  <a:cubicBezTo>
                    <a:pt x="228600" y="659524"/>
                    <a:pt x="320565" y="643758"/>
                    <a:pt x="354724" y="638503"/>
                  </a:cubicBezTo>
                  <a:cubicBezTo>
                    <a:pt x="388883" y="633248"/>
                    <a:pt x="359979" y="646386"/>
                    <a:pt x="386255" y="606972"/>
                  </a:cubicBezTo>
                  <a:cubicBezTo>
                    <a:pt x="412531" y="567558"/>
                    <a:pt x="491358" y="493985"/>
                    <a:pt x="512379" y="402020"/>
                  </a:cubicBezTo>
                  <a:cubicBezTo>
                    <a:pt x="533400" y="310055"/>
                    <a:pt x="512379" y="55179"/>
                    <a:pt x="512379" y="55179"/>
                  </a:cubicBezTo>
                  <a:lnTo>
                    <a:pt x="512379" y="55179"/>
                  </a:lnTo>
                  <a:cubicBezTo>
                    <a:pt x="483476" y="78827"/>
                    <a:pt x="394137" y="181304"/>
                    <a:pt x="338958" y="197069"/>
                  </a:cubicBezTo>
                  <a:cubicBezTo>
                    <a:pt x="283779" y="212834"/>
                    <a:pt x="228599" y="181303"/>
                    <a:pt x="181303" y="149772"/>
                  </a:cubicBezTo>
                  <a:cubicBezTo>
                    <a:pt x="134007" y="118241"/>
                    <a:pt x="47296" y="0"/>
                    <a:pt x="23648" y="7883"/>
                  </a:cubicBezTo>
                  <a:close/>
                </a:path>
              </a:pathLst>
            </a:custGeom>
            <a:solidFill>
              <a:schemeClr val="bg2">
                <a:lumMod val="40000"/>
                <a:lumOff val="6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5" name="Freeform 20"/>
            <p:cNvSpPr/>
            <p:nvPr/>
          </p:nvSpPr>
          <p:spPr>
            <a:xfrm>
              <a:off x="3048486" y="2955905"/>
              <a:ext cx="675289" cy="764629"/>
            </a:xfrm>
            <a:custGeom>
              <a:avLst/>
              <a:gdLst>
                <a:gd name="connsiteX0" fmla="*/ 36786 w 675289"/>
                <a:gd name="connsiteY0" fmla="*/ 128753 h 764629"/>
                <a:gd name="connsiteX1" fmla="*/ 36786 w 675289"/>
                <a:gd name="connsiteY1" fmla="*/ 381001 h 764629"/>
                <a:gd name="connsiteX2" fmla="*/ 84082 w 675289"/>
                <a:gd name="connsiteY2" fmla="*/ 538656 h 764629"/>
                <a:gd name="connsiteX3" fmla="*/ 194441 w 675289"/>
                <a:gd name="connsiteY3" fmla="*/ 664780 h 764629"/>
                <a:gd name="connsiteX4" fmla="*/ 289034 w 675289"/>
                <a:gd name="connsiteY4" fmla="*/ 743608 h 764629"/>
                <a:gd name="connsiteX5" fmla="*/ 415158 w 675289"/>
                <a:gd name="connsiteY5" fmla="*/ 743608 h 764629"/>
                <a:gd name="connsiteX6" fmla="*/ 557048 w 675289"/>
                <a:gd name="connsiteY6" fmla="*/ 617484 h 764629"/>
                <a:gd name="connsiteX7" fmla="*/ 620110 w 675289"/>
                <a:gd name="connsiteY7" fmla="*/ 444063 h 764629"/>
                <a:gd name="connsiteX8" fmla="*/ 667406 w 675289"/>
                <a:gd name="connsiteY8" fmla="*/ 223346 h 764629"/>
                <a:gd name="connsiteX9" fmla="*/ 667406 w 675289"/>
                <a:gd name="connsiteY9" fmla="*/ 160284 h 764629"/>
                <a:gd name="connsiteX10" fmla="*/ 667406 w 675289"/>
                <a:gd name="connsiteY10" fmla="*/ 160284 h 764629"/>
                <a:gd name="connsiteX11" fmla="*/ 525517 w 675289"/>
                <a:gd name="connsiteY11" fmla="*/ 144518 h 764629"/>
                <a:gd name="connsiteX12" fmla="*/ 257503 w 675289"/>
                <a:gd name="connsiteY12" fmla="*/ 2628 h 764629"/>
                <a:gd name="connsiteX13" fmla="*/ 36786 w 675289"/>
                <a:gd name="connsiteY13" fmla="*/ 128753 h 76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5289" h="764629">
                  <a:moveTo>
                    <a:pt x="36786" y="128753"/>
                  </a:moveTo>
                  <a:cubicBezTo>
                    <a:pt x="0" y="191815"/>
                    <a:pt x="28903" y="312684"/>
                    <a:pt x="36786" y="381001"/>
                  </a:cubicBezTo>
                  <a:cubicBezTo>
                    <a:pt x="44669" y="449318"/>
                    <a:pt x="57806" y="491360"/>
                    <a:pt x="84082" y="538656"/>
                  </a:cubicBezTo>
                  <a:cubicBezTo>
                    <a:pt x="110358" y="585952"/>
                    <a:pt x="160282" y="630621"/>
                    <a:pt x="194441" y="664780"/>
                  </a:cubicBezTo>
                  <a:cubicBezTo>
                    <a:pt x="228600" y="698939"/>
                    <a:pt x="252248" y="730470"/>
                    <a:pt x="289034" y="743608"/>
                  </a:cubicBezTo>
                  <a:cubicBezTo>
                    <a:pt x="325820" y="756746"/>
                    <a:pt x="370489" y="764629"/>
                    <a:pt x="415158" y="743608"/>
                  </a:cubicBezTo>
                  <a:cubicBezTo>
                    <a:pt x="459827" y="722587"/>
                    <a:pt x="522889" y="667408"/>
                    <a:pt x="557048" y="617484"/>
                  </a:cubicBezTo>
                  <a:cubicBezTo>
                    <a:pt x="591207" y="567560"/>
                    <a:pt x="601717" y="509753"/>
                    <a:pt x="620110" y="444063"/>
                  </a:cubicBezTo>
                  <a:cubicBezTo>
                    <a:pt x="638503" y="378373"/>
                    <a:pt x="659523" y="270642"/>
                    <a:pt x="667406" y="223346"/>
                  </a:cubicBezTo>
                  <a:cubicBezTo>
                    <a:pt x="675289" y="176050"/>
                    <a:pt x="667406" y="160284"/>
                    <a:pt x="667406" y="160284"/>
                  </a:cubicBezTo>
                  <a:lnTo>
                    <a:pt x="667406" y="160284"/>
                  </a:lnTo>
                  <a:cubicBezTo>
                    <a:pt x="643758" y="157656"/>
                    <a:pt x="593834" y="170794"/>
                    <a:pt x="525517" y="144518"/>
                  </a:cubicBezTo>
                  <a:cubicBezTo>
                    <a:pt x="457200" y="118242"/>
                    <a:pt x="333703" y="0"/>
                    <a:pt x="257503" y="2628"/>
                  </a:cubicBezTo>
                  <a:cubicBezTo>
                    <a:pt x="181303" y="5256"/>
                    <a:pt x="73572" y="65691"/>
                    <a:pt x="36786" y="128753"/>
                  </a:cubicBezTo>
                  <a:close/>
                </a:path>
              </a:pathLst>
            </a:custGeom>
            <a:solidFill>
              <a:schemeClr val="bg2">
                <a:lumMod val="40000"/>
                <a:lumOff val="6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6" name="Freeform 21"/>
            <p:cNvSpPr/>
            <p:nvPr/>
          </p:nvSpPr>
          <p:spPr>
            <a:xfrm>
              <a:off x="4004927" y="2170258"/>
              <a:ext cx="719959" cy="901262"/>
            </a:xfrm>
            <a:custGeom>
              <a:avLst/>
              <a:gdLst>
                <a:gd name="connsiteX0" fmla="*/ 105103 w 719959"/>
                <a:gd name="connsiteY0" fmla="*/ 126124 h 901262"/>
                <a:gd name="connsiteX1" fmla="*/ 73572 w 719959"/>
                <a:gd name="connsiteY1" fmla="*/ 315310 h 901262"/>
                <a:gd name="connsiteX2" fmla="*/ 10510 w 719959"/>
                <a:gd name="connsiteY2" fmla="*/ 504496 h 901262"/>
                <a:gd name="connsiteX3" fmla="*/ 10510 w 719959"/>
                <a:gd name="connsiteY3" fmla="*/ 614855 h 901262"/>
                <a:gd name="connsiteX4" fmla="*/ 42041 w 719959"/>
                <a:gd name="connsiteY4" fmla="*/ 725213 h 901262"/>
                <a:gd name="connsiteX5" fmla="*/ 183931 w 719959"/>
                <a:gd name="connsiteY5" fmla="*/ 835572 h 901262"/>
                <a:gd name="connsiteX6" fmla="*/ 357352 w 719959"/>
                <a:gd name="connsiteY6" fmla="*/ 898634 h 901262"/>
                <a:gd name="connsiteX7" fmla="*/ 436179 w 719959"/>
                <a:gd name="connsiteY7" fmla="*/ 819806 h 901262"/>
                <a:gd name="connsiteX8" fmla="*/ 719959 w 719959"/>
                <a:gd name="connsiteY8" fmla="*/ 583324 h 901262"/>
                <a:gd name="connsiteX9" fmla="*/ 719959 w 719959"/>
                <a:gd name="connsiteY9" fmla="*/ 583324 h 901262"/>
                <a:gd name="connsiteX10" fmla="*/ 656896 w 719959"/>
                <a:gd name="connsiteY10" fmla="*/ 488731 h 901262"/>
                <a:gd name="connsiteX11" fmla="*/ 578069 w 719959"/>
                <a:gd name="connsiteY11" fmla="*/ 94593 h 901262"/>
                <a:gd name="connsiteX12" fmla="*/ 578069 w 719959"/>
                <a:gd name="connsiteY12" fmla="*/ 47296 h 901262"/>
                <a:gd name="connsiteX13" fmla="*/ 562303 w 719959"/>
                <a:gd name="connsiteY13" fmla="*/ 94593 h 901262"/>
                <a:gd name="connsiteX14" fmla="*/ 420414 w 719959"/>
                <a:gd name="connsiteY14" fmla="*/ 31531 h 901262"/>
                <a:gd name="connsiteX15" fmla="*/ 310055 w 719959"/>
                <a:gd name="connsiteY15" fmla="*/ 15765 h 901262"/>
                <a:gd name="connsiteX16" fmla="*/ 105103 w 719959"/>
                <a:gd name="connsiteY16" fmla="*/ 126124 h 90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9959" h="901262">
                  <a:moveTo>
                    <a:pt x="105103" y="126124"/>
                  </a:moveTo>
                  <a:cubicBezTo>
                    <a:pt x="65689" y="176048"/>
                    <a:pt x="89338" y="252248"/>
                    <a:pt x="73572" y="315310"/>
                  </a:cubicBezTo>
                  <a:cubicBezTo>
                    <a:pt x="57806" y="378372"/>
                    <a:pt x="21020" y="454572"/>
                    <a:pt x="10510" y="504496"/>
                  </a:cubicBezTo>
                  <a:cubicBezTo>
                    <a:pt x="0" y="554420"/>
                    <a:pt x="5255" y="578069"/>
                    <a:pt x="10510" y="614855"/>
                  </a:cubicBezTo>
                  <a:cubicBezTo>
                    <a:pt x="15765" y="651641"/>
                    <a:pt x="13138" y="688427"/>
                    <a:pt x="42041" y="725213"/>
                  </a:cubicBezTo>
                  <a:cubicBezTo>
                    <a:pt x="70944" y="761999"/>
                    <a:pt x="131379" y="806669"/>
                    <a:pt x="183931" y="835572"/>
                  </a:cubicBezTo>
                  <a:cubicBezTo>
                    <a:pt x="236483" y="864475"/>
                    <a:pt x="315311" y="901262"/>
                    <a:pt x="357352" y="898634"/>
                  </a:cubicBezTo>
                  <a:cubicBezTo>
                    <a:pt x="399393" y="896006"/>
                    <a:pt x="375745" y="872358"/>
                    <a:pt x="436179" y="819806"/>
                  </a:cubicBezTo>
                  <a:cubicBezTo>
                    <a:pt x="496613" y="767254"/>
                    <a:pt x="719959" y="583324"/>
                    <a:pt x="719959" y="583324"/>
                  </a:cubicBezTo>
                  <a:lnTo>
                    <a:pt x="719959" y="583324"/>
                  </a:lnTo>
                  <a:cubicBezTo>
                    <a:pt x="709449" y="567559"/>
                    <a:pt x="680544" y="570186"/>
                    <a:pt x="656896" y="488731"/>
                  </a:cubicBezTo>
                  <a:cubicBezTo>
                    <a:pt x="633248" y="407276"/>
                    <a:pt x="591207" y="168165"/>
                    <a:pt x="578069" y="94593"/>
                  </a:cubicBezTo>
                  <a:cubicBezTo>
                    <a:pt x="564931" y="21021"/>
                    <a:pt x="580697" y="47296"/>
                    <a:pt x="578069" y="47296"/>
                  </a:cubicBezTo>
                  <a:cubicBezTo>
                    <a:pt x="575441" y="47296"/>
                    <a:pt x="588579" y="97221"/>
                    <a:pt x="562303" y="94593"/>
                  </a:cubicBezTo>
                  <a:cubicBezTo>
                    <a:pt x="536027" y="91966"/>
                    <a:pt x="462455" y="44669"/>
                    <a:pt x="420414" y="31531"/>
                  </a:cubicBezTo>
                  <a:cubicBezTo>
                    <a:pt x="378373" y="18393"/>
                    <a:pt x="365234" y="0"/>
                    <a:pt x="310055" y="15765"/>
                  </a:cubicBezTo>
                  <a:cubicBezTo>
                    <a:pt x="254876" y="31530"/>
                    <a:pt x="144517" y="76200"/>
                    <a:pt x="105103" y="126124"/>
                  </a:cubicBezTo>
                  <a:close/>
                </a:path>
              </a:pathLst>
            </a:custGeom>
            <a:solidFill>
              <a:schemeClr val="bg2">
                <a:lumMod val="40000"/>
                <a:lumOff val="6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7" name="Freeform 22"/>
            <p:cNvSpPr/>
            <p:nvPr/>
          </p:nvSpPr>
          <p:spPr>
            <a:xfrm>
              <a:off x="4422714" y="2880769"/>
              <a:ext cx="1108840" cy="764628"/>
            </a:xfrm>
            <a:custGeom>
              <a:avLst/>
              <a:gdLst>
                <a:gd name="connsiteX0" fmla="*/ 128751 w 1108840"/>
                <a:gd name="connsiteY0" fmla="*/ 701566 h 764628"/>
                <a:gd name="connsiteX1" fmla="*/ 34158 w 1108840"/>
                <a:gd name="connsiteY1" fmla="*/ 402021 h 764628"/>
                <a:gd name="connsiteX2" fmla="*/ 34158 w 1108840"/>
                <a:gd name="connsiteY2" fmla="*/ 165538 h 764628"/>
                <a:gd name="connsiteX3" fmla="*/ 239109 w 1108840"/>
                <a:gd name="connsiteY3" fmla="*/ 7883 h 764628"/>
                <a:gd name="connsiteX4" fmla="*/ 396765 w 1108840"/>
                <a:gd name="connsiteY4" fmla="*/ 118241 h 764628"/>
                <a:gd name="connsiteX5" fmla="*/ 491358 w 1108840"/>
                <a:gd name="connsiteY5" fmla="*/ 165538 h 764628"/>
                <a:gd name="connsiteX6" fmla="*/ 570185 w 1108840"/>
                <a:gd name="connsiteY6" fmla="*/ 149772 h 764628"/>
                <a:gd name="connsiteX7" fmla="*/ 570185 w 1108840"/>
                <a:gd name="connsiteY7" fmla="*/ 149772 h 764628"/>
                <a:gd name="connsiteX8" fmla="*/ 790903 w 1108840"/>
                <a:gd name="connsiteY8" fmla="*/ 39414 h 764628"/>
                <a:gd name="connsiteX9" fmla="*/ 790903 w 1108840"/>
                <a:gd name="connsiteY9" fmla="*/ 39414 h 764628"/>
                <a:gd name="connsiteX10" fmla="*/ 885496 w 1108840"/>
                <a:gd name="connsiteY10" fmla="*/ 70945 h 764628"/>
                <a:gd name="connsiteX11" fmla="*/ 1058916 w 1108840"/>
                <a:gd name="connsiteY11" fmla="*/ 118241 h 764628"/>
                <a:gd name="connsiteX12" fmla="*/ 1090447 w 1108840"/>
                <a:gd name="connsiteY12" fmla="*/ 70945 h 764628"/>
                <a:gd name="connsiteX13" fmla="*/ 1090447 w 1108840"/>
                <a:gd name="connsiteY13" fmla="*/ 149772 h 764628"/>
                <a:gd name="connsiteX14" fmla="*/ 1090447 w 1108840"/>
                <a:gd name="connsiteY14" fmla="*/ 212835 h 764628"/>
                <a:gd name="connsiteX15" fmla="*/ 1106213 w 1108840"/>
                <a:gd name="connsiteY15" fmla="*/ 212835 h 764628"/>
                <a:gd name="connsiteX16" fmla="*/ 1074682 w 1108840"/>
                <a:gd name="connsiteY16" fmla="*/ 323193 h 764628"/>
                <a:gd name="connsiteX17" fmla="*/ 1011620 w 1108840"/>
                <a:gd name="connsiteY17" fmla="*/ 701566 h 764628"/>
                <a:gd name="connsiteX18" fmla="*/ 932792 w 1108840"/>
                <a:gd name="connsiteY18" fmla="*/ 701566 h 764628"/>
                <a:gd name="connsiteX19" fmla="*/ 664778 w 1108840"/>
                <a:gd name="connsiteY19" fmla="*/ 733097 h 764628"/>
                <a:gd name="connsiteX20" fmla="*/ 396765 w 1108840"/>
                <a:gd name="connsiteY20" fmla="*/ 733097 h 764628"/>
                <a:gd name="connsiteX21" fmla="*/ 128751 w 1108840"/>
                <a:gd name="connsiteY21" fmla="*/ 701566 h 76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840" h="764628">
                  <a:moveTo>
                    <a:pt x="128751" y="701566"/>
                  </a:moveTo>
                  <a:cubicBezTo>
                    <a:pt x="68317" y="646387"/>
                    <a:pt x="49924" y="491359"/>
                    <a:pt x="34158" y="402021"/>
                  </a:cubicBezTo>
                  <a:cubicBezTo>
                    <a:pt x="18393" y="312683"/>
                    <a:pt x="0" y="231227"/>
                    <a:pt x="34158" y="165538"/>
                  </a:cubicBezTo>
                  <a:cubicBezTo>
                    <a:pt x="68316" y="99849"/>
                    <a:pt x="178675" y="15766"/>
                    <a:pt x="239109" y="7883"/>
                  </a:cubicBezTo>
                  <a:cubicBezTo>
                    <a:pt x="299544" y="0"/>
                    <a:pt x="354724" y="91965"/>
                    <a:pt x="396765" y="118241"/>
                  </a:cubicBezTo>
                  <a:cubicBezTo>
                    <a:pt x="438806" y="144517"/>
                    <a:pt x="462455" y="160283"/>
                    <a:pt x="491358" y="165538"/>
                  </a:cubicBezTo>
                  <a:cubicBezTo>
                    <a:pt x="520261" y="170793"/>
                    <a:pt x="570185" y="149772"/>
                    <a:pt x="570185" y="149772"/>
                  </a:cubicBezTo>
                  <a:lnTo>
                    <a:pt x="570185" y="149772"/>
                  </a:lnTo>
                  <a:lnTo>
                    <a:pt x="790903" y="39414"/>
                  </a:lnTo>
                  <a:lnTo>
                    <a:pt x="790903" y="39414"/>
                  </a:lnTo>
                  <a:cubicBezTo>
                    <a:pt x="806668" y="44669"/>
                    <a:pt x="840827" y="57807"/>
                    <a:pt x="885496" y="70945"/>
                  </a:cubicBezTo>
                  <a:cubicBezTo>
                    <a:pt x="930165" y="84083"/>
                    <a:pt x="1024758" y="118241"/>
                    <a:pt x="1058916" y="118241"/>
                  </a:cubicBezTo>
                  <a:cubicBezTo>
                    <a:pt x="1093074" y="118241"/>
                    <a:pt x="1085192" y="65690"/>
                    <a:pt x="1090447" y="70945"/>
                  </a:cubicBezTo>
                  <a:lnTo>
                    <a:pt x="1090447" y="149772"/>
                  </a:lnTo>
                  <a:cubicBezTo>
                    <a:pt x="1090447" y="173420"/>
                    <a:pt x="1087819" y="202325"/>
                    <a:pt x="1090447" y="212835"/>
                  </a:cubicBezTo>
                  <a:cubicBezTo>
                    <a:pt x="1093075" y="223345"/>
                    <a:pt x="1108840" y="194442"/>
                    <a:pt x="1106213" y="212835"/>
                  </a:cubicBezTo>
                  <a:cubicBezTo>
                    <a:pt x="1103586" y="231228"/>
                    <a:pt x="1090448" y="241738"/>
                    <a:pt x="1074682" y="323193"/>
                  </a:cubicBezTo>
                  <a:cubicBezTo>
                    <a:pt x="1058916" y="404648"/>
                    <a:pt x="1035268" y="638504"/>
                    <a:pt x="1011620" y="701566"/>
                  </a:cubicBezTo>
                  <a:cubicBezTo>
                    <a:pt x="987972" y="764628"/>
                    <a:pt x="990599" y="696311"/>
                    <a:pt x="932792" y="701566"/>
                  </a:cubicBezTo>
                  <a:cubicBezTo>
                    <a:pt x="874985" y="706821"/>
                    <a:pt x="754116" y="727842"/>
                    <a:pt x="664778" y="733097"/>
                  </a:cubicBezTo>
                  <a:cubicBezTo>
                    <a:pt x="575440" y="738352"/>
                    <a:pt x="486103" y="730470"/>
                    <a:pt x="396765" y="733097"/>
                  </a:cubicBezTo>
                  <a:cubicBezTo>
                    <a:pt x="307427" y="735725"/>
                    <a:pt x="189186" y="756745"/>
                    <a:pt x="128751" y="701566"/>
                  </a:cubicBezTo>
                  <a:close/>
                </a:path>
              </a:pathLst>
            </a:custGeom>
            <a:solidFill>
              <a:schemeClr val="bg2">
                <a:lumMod val="40000"/>
                <a:lumOff val="6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8" name="Freeform 23"/>
            <p:cNvSpPr/>
            <p:nvPr/>
          </p:nvSpPr>
          <p:spPr>
            <a:xfrm>
              <a:off x="4682845" y="2130844"/>
              <a:ext cx="1077309" cy="893379"/>
            </a:xfrm>
            <a:custGeom>
              <a:avLst/>
              <a:gdLst>
                <a:gd name="connsiteX0" fmla="*/ 89337 w 1077309"/>
                <a:gd name="connsiteY0" fmla="*/ 102476 h 893379"/>
                <a:gd name="connsiteX1" fmla="*/ 89337 w 1077309"/>
                <a:gd name="connsiteY1" fmla="*/ 228600 h 893379"/>
                <a:gd name="connsiteX2" fmla="*/ 42041 w 1077309"/>
                <a:gd name="connsiteY2" fmla="*/ 449317 h 893379"/>
                <a:gd name="connsiteX3" fmla="*/ 10510 w 1077309"/>
                <a:gd name="connsiteY3" fmla="*/ 606972 h 893379"/>
                <a:gd name="connsiteX4" fmla="*/ 10510 w 1077309"/>
                <a:gd name="connsiteY4" fmla="*/ 701565 h 893379"/>
                <a:gd name="connsiteX5" fmla="*/ 73572 w 1077309"/>
                <a:gd name="connsiteY5" fmla="*/ 796158 h 893379"/>
                <a:gd name="connsiteX6" fmla="*/ 231227 w 1077309"/>
                <a:gd name="connsiteY6" fmla="*/ 890751 h 893379"/>
                <a:gd name="connsiteX7" fmla="*/ 451944 w 1077309"/>
                <a:gd name="connsiteY7" fmla="*/ 780393 h 893379"/>
                <a:gd name="connsiteX8" fmla="*/ 530772 w 1077309"/>
                <a:gd name="connsiteY8" fmla="*/ 606972 h 893379"/>
                <a:gd name="connsiteX9" fmla="*/ 388882 w 1077309"/>
                <a:gd name="connsiteY9" fmla="*/ 465083 h 893379"/>
                <a:gd name="connsiteX10" fmla="*/ 483475 w 1077309"/>
                <a:gd name="connsiteY10" fmla="*/ 543910 h 893379"/>
                <a:gd name="connsiteX11" fmla="*/ 578068 w 1077309"/>
                <a:gd name="connsiteY11" fmla="*/ 433551 h 893379"/>
                <a:gd name="connsiteX12" fmla="*/ 578068 w 1077309"/>
                <a:gd name="connsiteY12" fmla="*/ 433551 h 893379"/>
                <a:gd name="connsiteX13" fmla="*/ 499241 w 1077309"/>
                <a:gd name="connsiteY13" fmla="*/ 591207 h 893379"/>
                <a:gd name="connsiteX14" fmla="*/ 530772 w 1077309"/>
                <a:gd name="connsiteY14" fmla="*/ 764627 h 893379"/>
                <a:gd name="connsiteX15" fmla="*/ 783020 w 1077309"/>
                <a:gd name="connsiteY15" fmla="*/ 827689 h 893379"/>
                <a:gd name="connsiteX16" fmla="*/ 1035268 w 1077309"/>
                <a:gd name="connsiteY16" fmla="*/ 638503 h 893379"/>
                <a:gd name="connsiteX17" fmla="*/ 1035268 w 1077309"/>
                <a:gd name="connsiteY17" fmla="*/ 638503 h 893379"/>
                <a:gd name="connsiteX18" fmla="*/ 1035268 w 1077309"/>
                <a:gd name="connsiteY18" fmla="*/ 543910 h 893379"/>
                <a:gd name="connsiteX19" fmla="*/ 783020 w 1077309"/>
                <a:gd name="connsiteY19" fmla="*/ 70945 h 893379"/>
                <a:gd name="connsiteX20" fmla="*/ 672661 w 1077309"/>
                <a:gd name="connsiteY20" fmla="*/ 118241 h 893379"/>
                <a:gd name="connsiteX21" fmla="*/ 420413 w 1077309"/>
                <a:gd name="connsiteY21" fmla="*/ 23648 h 893379"/>
                <a:gd name="connsiteX22" fmla="*/ 262758 w 1077309"/>
                <a:gd name="connsiteY22" fmla="*/ 118241 h 893379"/>
                <a:gd name="connsiteX23" fmla="*/ 89337 w 1077309"/>
                <a:gd name="connsiteY23" fmla="*/ 102476 h 89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77309" h="893379">
                  <a:moveTo>
                    <a:pt x="89337" y="102476"/>
                  </a:moveTo>
                  <a:cubicBezTo>
                    <a:pt x="60434" y="120869"/>
                    <a:pt x="97220" y="170793"/>
                    <a:pt x="89337" y="228600"/>
                  </a:cubicBezTo>
                  <a:cubicBezTo>
                    <a:pt x="81454" y="286407"/>
                    <a:pt x="55179" y="386255"/>
                    <a:pt x="42041" y="449317"/>
                  </a:cubicBezTo>
                  <a:cubicBezTo>
                    <a:pt x="28903" y="512379"/>
                    <a:pt x="15765" y="564931"/>
                    <a:pt x="10510" y="606972"/>
                  </a:cubicBezTo>
                  <a:cubicBezTo>
                    <a:pt x="5255" y="649013"/>
                    <a:pt x="0" y="670034"/>
                    <a:pt x="10510" y="701565"/>
                  </a:cubicBezTo>
                  <a:cubicBezTo>
                    <a:pt x="21020" y="733096"/>
                    <a:pt x="36786" y="764627"/>
                    <a:pt x="73572" y="796158"/>
                  </a:cubicBezTo>
                  <a:cubicBezTo>
                    <a:pt x="110358" y="827689"/>
                    <a:pt x="168165" y="893379"/>
                    <a:pt x="231227" y="890751"/>
                  </a:cubicBezTo>
                  <a:cubicBezTo>
                    <a:pt x="294289" y="888124"/>
                    <a:pt x="402020" y="827689"/>
                    <a:pt x="451944" y="780393"/>
                  </a:cubicBezTo>
                  <a:cubicBezTo>
                    <a:pt x="501868" y="733097"/>
                    <a:pt x="541282" y="659524"/>
                    <a:pt x="530772" y="606972"/>
                  </a:cubicBezTo>
                  <a:cubicBezTo>
                    <a:pt x="520262" y="554420"/>
                    <a:pt x="396765" y="475593"/>
                    <a:pt x="388882" y="465083"/>
                  </a:cubicBezTo>
                  <a:cubicBezTo>
                    <a:pt x="380999" y="454573"/>
                    <a:pt x="451944" y="549165"/>
                    <a:pt x="483475" y="543910"/>
                  </a:cubicBezTo>
                  <a:cubicBezTo>
                    <a:pt x="515006" y="538655"/>
                    <a:pt x="578068" y="433551"/>
                    <a:pt x="578068" y="433551"/>
                  </a:cubicBezTo>
                  <a:lnTo>
                    <a:pt x="578068" y="433551"/>
                  </a:lnTo>
                  <a:cubicBezTo>
                    <a:pt x="564930" y="459827"/>
                    <a:pt x="507124" y="536028"/>
                    <a:pt x="499241" y="591207"/>
                  </a:cubicBezTo>
                  <a:cubicBezTo>
                    <a:pt x="491358" y="646386"/>
                    <a:pt x="483476" y="725213"/>
                    <a:pt x="530772" y="764627"/>
                  </a:cubicBezTo>
                  <a:cubicBezTo>
                    <a:pt x="578069" y="804041"/>
                    <a:pt x="698937" y="848710"/>
                    <a:pt x="783020" y="827689"/>
                  </a:cubicBezTo>
                  <a:cubicBezTo>
                    <a:pt x="867103" y="806668"/>
                    <a:pt x="1035268" y="638503"/>
                    <a:pt x="1035268" y="638503"/>
                  </a:cubicBezTo>
                  <a:lnTo>
                    <a:pt x="1035268" y="638503"/>
                  </a:lnTo>
                  <a:cubicBezTo>
                    <a:pt x="1035268" y="622738"/>
                    <a:pt x="1077309" y="638503"/>
                    <a:pt x="1035268" y="543910"/>
                  </a:cubicBezTo>
                  <a:cubicBezTo>
                    <a:pt x="993227" y="449317"/>
                    <a:pt x="843454" y="141890"/>
                    <a:pt x="783020" y="70945"/>
                  </a:cubicBezTo>
                  <a:cubicBezTo>
                    <a:pt x="722586" y="0"/>
                    <a:pt x="733096" y="126124"/>
                    <a:pt x="672661" y="118241"/>
                  </a:cubicBezTo>
                  <a:cubicBezTo>
                    <a:pt x="612227" y="110358"/>
                    <a:pt x="488730" y="23648"/>
                    <a:pt x="420413" y="23648"/>
                  </a:cubicBezTo>
                  <a:cubicBezTo>
                    <a:pt x="352096" y="23648"/>
                    <a:pt x="323192" y="99848"/>
                    <a:pt x="262758" y="118241"/>
                  </a:cubicBezTo>
                  <a:cubicBezTo>
                    <a:pt x="202324" y="136634"/>
                    <a:pt x="118240" y="84083"/>
                    <a:pt x="89337" y="102476"/>
                  </a:cubicBezTo>
                  <a:close/>
                </a:path>
              </a:pathLst>
            </a:custGeom>
            <a:solidFill>
              <a:schemeClr val="bg2">
                <a:lumMod val="40000"/>
                <a:lumOff val="6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9" name="Freeform 24"/>
            <p:cNvSpPr/>
            <p:nvPr/>
          </p:nvSpPr>
          <p:spPr>
            <a:xfrm>
              <a:off x="5670817" y="2054643"/>
              <a:ext cx="940675" cy="856594"/>
            </a:xfrm>
            <a:custGeom>
              <a:avLst/>
              <a:gdLst>
                <a:gd name="connsiteX0" fmla="*/ 47296 w 940675"/>
                <a:gd name="connsiteY0" fmla="*/ 99849 h 856594"/>
                <a:gd name="connsiteX1" fmla="*/ 47296 w 940675"/>
                <a:gd name="connsiteY1" fmla="*/ 257504 h 856594"/>
                <a:gd name="connsiteX2" fmla="*/ 31531 w 940675"/>
                <a:gd name="connsiteY2" fmla="*/ 399394 h 856594"/>
                <a:gd name="connsiteX3" fmla="*/ 0 w 940675"/>
                <a:gd name="connsiteY3" fmla="*/ 509752 h 856594"/>
                <a:gd name="connsiteX4" fmla="*/ 31531 w 940675"/>
                <a:gd name="connsiteY4" fmla="*/ 651642 h 856594"/>
                <a:gd name="connsiteX5" fmla="*/ 63062 w 940675"/>
                <a:gd name="connsiteY5" fmla="*/ 714704 h 856594"/>
                <a:gd name="connsiteX6" fmla="*/ 189186 w 940675"/>
                <a:gd name="connsiteY6" fmla="*/ 856594 h 856594"/>
                <a:gd name="connsiteX7" fmla="*/ 488731 w 940675"/>
                <a:gd name="connsiteY7" fmla="*/ 714704 h 856594"/>
                <a:gd name="connsiteX8" fmla="*/ 677917 w 940675"/>
                <a:gd name="connsiteY8" fmla="*/ 777766 h 856594"/>
                <a:gd name="connsiteX9" fmla="*/ 804041 w 940675"/>
                <a:gd name="connsiteY9" fmla="*/ 777766 h 856594"/>
                <a:gd name="connsiteX10" fmla="*/ 930165 w 940675"/>
                <a:gd name="connsiteY10" fmla="*/ 588580 h 856594"/>
                <a:gd name="connsiteX11" fmla="*/ 867103 w 940675"/>
                <a:gd name="connsiteY11" fmla="*/ 415159 h 856594"/>
                <a:gd name="connsiteX12" fmla="*/ 725213 w 940675"/>
                <a:gd name="connsiteY12" fmla="*/ 52552 h 856594"/>
                <a:gd name="connsiteX13" fmla="*/ 725213 w 940675"/>
                <a:gd name="connsiteY13" fmla="*/ 99849 h 856594"/>
                <a:gd name="connsiteX14" fmla="*/ 583324 w 940675"/>
                <a:gd name="connsiteY14" fmla="*/ 131380 h 856594"/>
                <a:gd name="connsiteX15" fmla="*/ 283779 w 940675"/>
                <a:gd name="connsiteY15" fmla="*/ 84084 h 856594"/>
                <a:gd name="connsiteX16" fmla="*/ 220717 w 940675"/>
                <a:gd name="connsiteY16" fmla="*/ 178677 h 856594"/>
                <a:gd name="connsiteX17" fmla="*/ 47296 w 940675"/>
                <a:gd name="connsiteY17" fmla="*/ 225973 h 85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0675" h="856594">
                  <a:moveTo>
                    <a:pt x="47296" y="99849"/>
                  </a:moveTo>
                  <a:cubicBezTo>
                    <a:pt x="47296" y="152401"/>
                    <a:pt x="49924" y="207580"/>
                    <a:pt x="47296" y="257504"/>
                  </a:cubicBezTo>
                  <a:cubicBezTo>
                    <a:pt x="44669" y="307428"/>
                    <a:pt x="39414" y="357353"/>
                    <a:pt x="31531" y="399394"/>
                  </a:cubicBezTo>
                  <a:cubicBezTo>
                    <a:pt x="23648" y="441435"/>
                    <a:pt x="0" y="467711"/>
                    <a:pt x="0" y="509752"/>
                  </a:cubicBezTo>
                  <a:cubicBezTo>
                    <a:pt x="0" y="551793"/>
                    <a:pt x="21021" y="617483"/>
                    <a:pt x="31531" y="651642"/>
                  </a:cubicBezTo>
                  <a:cubicBezTo>
                    <a:pt x="42041" y="685801"/>
                    <a:pt x="36786" y="680545"/>
                    <a:pt x="63062" y="714704"/>
                  </a:cubicBezTo>
                  <a:cubicBezTo>
                    <a:pt x="89338" y="748863"/>
                    <a:pt x="118241" y="856594"/>
                    <a:pt x="189186" y="856594"/>
                  </a:cubicBezTo>
                  <a:cubicBezTo>
                    <a:pt x="260131" y="856594"/>
                    <a:pt x="407276" y="727842"/>
                    <a:pt x="488731" y="714704"/>
                  </a:cubicBezTo>
                  <a:cubicBezTo>
                    <a:pt x="570186" y="701566"/>
                    <a:pt x="625365" y="767256"/>
                    <a:pt x="677917" y="777766"/>
                  </a:cubicBezTo>
                  <a:cubicBezTo>
                    <a:pt x="730469" y="788276"/>
                    <a:pt x="762000" y="809297"/>
                    <a:pt x="804041" y="777766"/>
                  </a:cubicBezTo>
                  <a:cubicBezTo>
                    <a:pt x="846082" y="746235"/>
                    <a:pt x="919655" y="649014"/>
                    <a:pt x="930165" y="588580"/>
                  </a:cubicBezTo>
                  <a:cubicBezTo>
                    <a:pt x="940675" y="528146"/>
                    <a:pt x="901262" y="504497"/>
                    <a:pt x="867103" y="415159"/>
                  </a:cubicBezTo>
                  <a:cubicBezTo>
                    <a:pt x="832944" y="325821"/>
                    <a:pt x="748861" y="105104"/>
                    <a:pt x="725213" y="52552"/>
                  </a:cubicBezTo>
                  <a:cubicBezTo>
                    <a:pt x="701565" y="0"/>
                    <a:pt x="748861" y="86711"/>
                    <a:pt x="725213" y="99849"/>
                  </a:cubicBezTo>
                  <a:cubicBezTo>
                    <a:pt x="701565" y="112987"/>
                    <a:pt x="656896" y="134007"/>
                    <a:pt x="583324" y="131380"/>
                  </a:cubicBezTo>
                  <a:cubicBezTo>
                    <a:pt x="509752" y="128753"/>
                    <a:pt x="344214" y="76201"/>
                    <a:pt x="283779" y="84084"/>
                  </a:cubicBezTo>
                  <a:cubicBezTo>
                    <a:pt x="223345" y="91967"/>
                    <a:pt x="260131" y="155029"/>
                    <a:pt x="220717" y="178677"/>
                  </a:cubicBezTo>
                  <a:cubicBezTo>
                    <a:pt x="181303" y="202325"/>
                    <a:pt x="114299" y="214149"/>
                    <a:pt x="47296" y="225973"/>
                  </a:cubicBezTo>
                </a:path>
              </a:pathLst>
            </a:custGeom>
            <a:solidFill>
              <a:schemeClr val="bg2">
                <a:lumMod val="40000"/>
                <a:lumOff val="60000"/>
              </a:schemeClr>
            </a:solidFill>
            <a:ln w="9525">
              <a:no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50" name="Freeform 25"/>
            <p:cNvSpPr/>
            <p:nvPr/>
          </p:nvSpPr>
          <p:spPr>
            <a:xfrm>
              <a:off x="6498507" y="1915382"/>
              <a:ext cx="953813" cy="840827"/>
            </a:xfrm>
            <a:custGeom>
              <a:avLst/>
              <a:gdLst>
                <a:gd name="connsiteX0" fmla="*/ 55179 w 953813"/>
                <a:gd name="connsiteY0" fmla="*/ 176048 h 840827"/>
                <a:gd name="connsiteX1" fmla="*/ 70944 w 953813"/>
                <a:gd name="connsiteY1" fmla="*/ 538655 h 840827"/>
                <a:gd name="connsiteX2" fmla="*/ 118241 w 953813"/>
                <a:gd name="connsiteY2" fmla="*/ 743607 h 840827"/>
                <a:gd name="connsiteX3" fmla="*/ 260130 w 953813"/>
                <a:gd name="connsiteY3" fmla="*/ 838200 h 840827"/>
                <a:gd name="connsiteX4" fmla="*/ 528144 w 953813"/>
                <a:gd name="connsiteY4" fmla="*/ 759372 h 840827"/>
                <a:gd name="connsiteX5" fmla="*/ 528144 w 953813"/>
                <a:gd name="connsiteY5" fmla="*/ 570186 h 840827"/>
                <a:gd name="connsiteX6" fmla="*/ 528144 w 953813"/>
                <a:gd name="connsiteY6" fmla="*/ 570186 h 840827"/>
                <a:gd name="connsiteX7" fmla="*/ 528144 w 953813"/>
                <a:gd name="connsiteY7" fmla="*/ 538655 h 840827"/>
                <a:gd name="connsiteX8" fmla="*/ 575441 w 953813"/>
                <a:gd name="connsiteY8" fmla="*/ 712076 h 840827"/>
                <a:gd name="connsiteX9" fmla="*/ 717330 w 953813"/>
                <a:gd name="connsiteY9" fmla="*/ 759372 h 840827"/>
                <a:gd name="connsiteX10" fmla="*/ 827689 w 953813"/>
                <a:gd name="connsiteY10" fmla="*/ 727841 h 840827"/>
                <a:gd name="connsiteX11" fmla="*/ 953813 w 953813"/>
                <a:gd name="connsiteY11" fmla="*/ 522889 h 840827"/>
                <a:gd name="connsiteX12" fmla="*/ 953813 w 953813"/>
                <a:gd name="connsiteY12" fmla="*/ 522889 h 840827"/>
                <a:gd name="connsiteX13" fmla="*/ 827689 w 953813"/>
                <a:gd name="connsiteY13" fmla="*/ 81455 h 840827"/>
                <a:gd name="connsiteX14" fmla="*/ 811923 w 953813"/>
                <a:gd name="connsiteY14" fmla="*/ 34158 h 840827"/>
                <a:gd name="connsiteX15" fmla="*/ 811923 w 953813"/>
                <a:gd name="connsiteY15" fmla="*/ 34158 h 840827"/>
                <a:gd name="connsiteX16" fmla="*/ 543910 w 953813"/>
                <a:gd name="connsiteY16" fmla="*/ 81455 h 840827"/>
                <a:gd name="connsiteX17" fmla="*/ 543910 w 953813"/>
                <a:gd name="connsiteY17" fmla="*/ 81455 h 840827"/>
                <a:gd name="connsiteX18" fmla="*/ 402020 w 953813"/>
                <a:gd name="connsiteY18" fmla="*/ 97220 h 840827"/>
                <a:gd name="connsiteX19" fmla="*/ 55179 w 953813"/>
                <a:gd name="connsiteY19" fmla="*/ 176048 h 84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813" h="840827">
                  <a:moveTo>
                    <a:pt x="55179" y="176048"/>
                  </a:moveTo>
                  <a:cubicBezTo>
                    <a:pt x="0" y="249621"/>
                    <a:pt x="60434" y="444062"/>
                    <a:pt x="70944" y="538655"/>
                  </a:cubicBezTo>
                  <a:cubicBezTo>
                    <a:pt x="81454" y="633248"/>
                    <a:pt x="86710" y="693683"/>
                    <a:pt x="118241" y="743607"/>
                  </a:cubicBezTo>
                  <a:cubicBezTo>
                    <a:pt x="149772" y="793531"/>
                    <a:pt x="191813" y="835573"/>
                    <a:pt x="260130" y="838200"/>
                  </a:cubicBezTo>
                  <a:cubicBezTo>
                    <a:pt x="328447" y="840827"/>
                    <a:pt x="483475" y="804041"/>
                    <a:pt x="528144" y="759372"/>
                  </a:cubicBezTo>
                  <a:lnTo>
                    <a:pt x="528144" y="570186"/>
                  </a:lnTo>
                  <a:lnTo>
                    <a:pt x="528144" y="570186"/>
                  </a:lnTo>
                  <a:cubicBezTo>
                    <a:pt x="528144" y="564931"/>
                    <a:pt x="520261" y="515007"/>
                    <a:pt x="528144" y="538655"/>
                  </a:cubicBezTo>
                  <a:cubicBezTo>
                    <a:pt x="536027" y="562303"/>
                    <a:pt x="543910" y="675290"/>
                    <a:pt x="575441" y="712076"/>
                  </a:cubicBezTo>
                  <a:cubicBezTo>
                    <a:pt x="606972" y="748862"/>
                    <a:pt x="675289" y="756745"/>
                    <a:pt x="717330" y="759372"/>
                  </a:cubicBezTo>
                  <a:cubicBezTo>
                    <a:pt x="759371" y="761999"/>
                    <a:pt x="788275" y="767255"/>
                    <a:pt x="827689" y="727841"/>
                  </a:cubicBezTo>
                  <a:cubicBezTo>
                    <a:pt x="867103" y="688427"/>
                    <a:pt x="953813" y="522889"/>
                    <a:pt x="953813" y="522889"/>
                  </a:cubicBezTo>
                  <a:lnTo>
                    <a:pt x="953813" y="522889"/>
                  </a:lnTo>
                  <a:cubicBezTo>
                    <a:pt x="932792" y="449317"/>
                    <a:pt x="851337" y="162910"/>
                    <a:pt x="827689" y="81455"/>
                  </a:cubicBezTo>
                  <a:cubicBezTo>
                    <a:pt x="804041" y="0"/>
                    <a:pt x="811923" y="34158"/>
                    <a:pt x="811923" y="34158"/>
                  </a:cubicBezTo>
                  <a:lnTo>
                    <a:pt x="811923" y="34158"/>
                  </a:lnTo>
                  <a:lnTo>
                    <a:pt x="543910" y="81455"/>
                  </a:lnTo>
                  <a:lnTo>
                    <a:pt x="543910" y="81455"/>
                  </a:lnTo>
                  <a:cubicBezTo>
                    <a:pt x="520262" y="84082"/>
                    <a:pt x="480848" y="78827"/>
                    <a:pt x="402020" y="97220"/>
                  </a:cubicBezTo>
                  <a:cubicBezTo>
                    <a:pt x="323192" y="115613"/>
                    <a:pt x="110358" y="102476"/>
                    <a:pt x="55179" y="176048"/>
                  </a:cubicBezTo>
                  <a:close/>
                </a:path>
              </a:pathLst>
            </a:custGeom>
            <a:solidFill>
              <a:schemeClr val="bg2">
                <a:lumMod val="40000"/>
                <a:lumOff val="60000"/>
              </a:schemeClr>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1" name="Freeform 26"/>
            <p:cNvSpPr/>
            <p:nvPr/>
          </p:nvSpPr>
          <p:spPr>
            <a:xfrm>
              <a:off x="5505278" y="2769347"/>
              <a:ext cx="1103587" cy="719958"/>
            </a:xfrm>
            <a:custGeom>
              <a:avLst/>
              <a:gdLst>
                <a:gd name="connsiteX0" fmla="*/ 181304 w 1103587"/>
                <a:gd name="connsiteY0" fmla="*/ 677917 h 719958"/>
                <a:gd name="connsiteX1" fmla="*/ 55180 w 1103587"/>
                <a:gd name="connsiteY1" fmla="*/ 394138 h 719958"/>
                <a:gd name="connsiteX2" fmla="*/ 7883 w 1103587"/>
                <a:gd name="connsiteY2" fmla="*/ 220717 h 719958"/>
                <a:gd name="connsiteX3" fmla="*/ 102477 w 1103587"/>
                <a:gd name="connsiteY3" fmla="*/ 173421 h 719958"/>
                <a:gd name="connsiteX4" fmla="*/ 212835 w 1103587"/>
                <a:gd name="connsiteY4" fmla="*/ 31531 h 719958"/>
                <a:gd name="connsiteX5" fmla="*/ 370490 w 1103587"/>
                <a:gd name="connsiteY5" fmla="*/ 189186 h 719958"/>
                <a:gd name="connsiteX6" fmla="*/ 338959 w 1103587"/>
                <a:gd name="connsiteY6" fmla="*/ 157655 h 719958"/>
                <a:gd name="connsiteX7" fmla="*/ 480849 w 1103587"/>
                <a:gd name="connsiteY7" fmla="*/ 157655 h 719958"/>
                <a:gd name="connsiteX8" fmla="*/ 528145 w 1103587"/>
                <a:gd name="connsiteY8" fmla="*/ 110359 h 719958"/>
                <a:gd name="connsiteX9" fmla="*/ 528145 w 1103587"/>
                <a:gd name="connsiteY9" fmla="*/ 236483 h 719958"/>
                <a:gd name="connsiteX10" fmla="*/ 465083 w 1103587"/>
                <a:gd name="connsiteY10" fmla="*/ 315311 h 719958"/>
                <a:gd name="connsiteX11" fmla="*/ 528145 w 1103587"/>
                <a:gd name="connsiteY11" fmla="*/ 268014 h 719958"/>
                <a:gd name="connsiteX12" fmla="*/ 559677 w 1103587"/>
                <a:gd name="connsiteY12" fmla="*/ 220717 h 719958"/>
                <a:gd name="connsiteX13" fmla="*/ 670035 w 1103587"/>
                <a:gd name="connsiteY13" fmla="*/ 331076 h 719958"/>
                <a:gd name="connsiteX14" fmla="*/ 543911 w 1103587"/>
                <a:gd name="connsiteY14" fmla="*/ 126124 h 719958"/>
                <a:gd name="connsiteX15" fmla="*/ 543911 w 1103587"/>
                <a:gd name="connsiteY15" fmla="*/ 126124 h 719958"/>
                <a:gd name="connsiteX16" fmla="*/ 670035 w 1103587"/>
                <a:gd name="connsiteY16" fmla="*/ 31531 h 719958"/>
                <a:gd name="connsiteX17" fmla="*/ 827690 w 1103587"/>
                <a:gd name="connsiteY17" fmla="*/ 94593 h 719958"/>
                <a:gd name="connsiteX18" fmla="*/ 938049 w 1103587"/>
                <a:gd name="connsiteY18" fmla="*/ 126124 h 719958"/>
                <a:gd name="connsiteX19" fmla="*/ 1079939 w 1103587"/>
                <a:gd name="connsiteY19" fmla="*/ 15766 h 719958"/>
                <a:gd name="connsiteX20" fmla="*/ 1079939 w 1103587"/>
                <a:gd name="connsiteY20" fmla="*/ 31531 h 719958"/>
                <a:gd name="connsiteX21" fmla="*/ 1032642 w 1103587"/>
                <a:gd name="connsiteY21" fmla="*/ 204952 h 719958"/>
                <a:gd name="connsiteX22" fmla="*/ 1016877 w 1103587"/>
                <a:gd name="connsiteY22" fmla="*/ 457200 h 719958"/>
                <a:gd name="connsiteX23" fmla="*/ 1016877 w 1103587"/>
                <a:gd name="connsiteY23" fmla="*/ 583324 h 719958"/>
                <a:gd name="connsiteX24" fmla="*/ 985345 w 1103587"/>
                <a:gd name="connsiteY24" fmla="*/ 536028 h 719958"/>
                <a:gd name="connsiteX25" fmla="*/ 843456 w 1103587"/>
                <a:gd name="connsiteY25" fmla="*/ 567559 h 719958"/>
                <a:gd name="connsiteX26" fmla="*/ 654270 w 1103587"/>
                <a:gd name="connsiteY26" fmla="*/ 662152 h 719958"/>
                <a:gd name="connsiteX27" fmla="*/ 654270 w 1103587"/>
                <a:gd name="connsiteY27" fmla="*/ 662152 h 719958"/>
                <a:gd name="connsiteX28" fmla="*/ 386256 w 1103587"/>
                <a:gd name="connsiteY28" fmla="*/ 646386 h 719958"/>
                <a:gd name="connsiteX29" fmla="*/ 181304 w 1103587"/>
                <a:gd name="connsiteY29" fmla="*/ 677917 h 71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3587" h="719958">
                  <a:moveTo>
                    <a:pt x="181304" y="677917"/>
                  </a:moveTo>
                  <a:cubicBezTo>
                    <a:pt x="126125" y="635876"/>
                    <a:pt x="84083" y="470338"/>
                    <a:pt x="55180" y="394138"/>
                  </a:cubicBezTo>
                  <a:cubicBezTo>
                    <a:pt x="26277" y="317938"/>
                    <a:pt x="0" y="257503"/>
                    <a:pt x="7883" y="220717"/>
                  </a:cubicBezTo>
                  <a:cubicBezTo>
                    <a:pt x="15766" y="183931"/>
                    <a:pt x="68318" y="204952"/>
                    <a:pt x="102477" y="173421"/>
                  </a:cubicBezTo>
                  <a:cubicBezTo>
                    <a:pt x="136636" y="141890"/>
                    <a:pt x="168166" y="28903"/>
                    <a:pt x="212835" y="31531"/>
                  </a:cubicBezTo>
                  <a:cubicBezTo>
                    <a:pt x="257504" y="34159"/>
                    <a:pt x="370490" y="189186"/>
                    <a:pt x="370490" y="189186"/>
                  </a:cubicBezTo>
                  <a:cubicBezTo>
                    <a:pt x="391511" y="210207"/>
                    <a:pt x="320566" y="162910"/>
                    <a:pt x="338959" y="157655"/>
                  </a:cubicBezTo>
                  <a:cubicBezTo>
                    <a:pt x="357352" y="152400"/>
                    <a:pt x="449318" y="165538"/>
                    <a:pt x="480849" y="157655"/>
                  </a:cubicBezTo>
                  <a:cubicBezTo>
                    <a:pt x="512380" y="149772"/>
                    <a:pt x="520262" y="97221"/>
                    <a:pt x="528145" y="110359"/>
                  </a:cubicBezTo>
                  <a:cubicBezTo>
                    <a:pt x="536028" y="123497"/>
                    <a:pt x="538655" y="202324"/>
                    <a:pt x="528145" y="236483"/>
                  </a:cubicBezTo>
                  <a:cubicBezTo>
                    <a:pt x="517635" y="270642"/>
                    <a:pt x="465083" y="310056"/>
                    <a:pt x="465083" y="315311"/>
                  </a:cubicBezTo>
                  <a:cubicBezTo>
                    <a:pt x="465083" y="320566"/>
                    <a:pt x="512379" y="283780"/>
                    <a:pt x="528145" y="268014"/>
                  </a:cubicBezTo>
                  <a:cubicBezTo>
                    <a:pt x="543911" y="252248"/>
                    <a:pt x="536029" y="210207"/>
                    <a:pt x="559677" y="220717"/>
                  </a:cubicBezTo>
                  <a:cubicBezTo>
                    <a:pt x="583325" y="231227"/>
                    <a:pt x="672663" y="346842"/>
                    <a:pt x="670035" y="331076"/>
                  </a:cubicBezTo>
                  <a:cubicBezTo>
                    <a:pt x="667407" y="315310"/>
                    <a:pt x="543911" y="126124"/>
                    <a:pt x="543911" y="126124"/>
                  </a:cubicBezTo>
                  <a:lnTo>
                    <a:pt x="543911" y="126124"/>
                  </a:lnTo>
                  <a:cubicBezTo>
                    <a:pt x="564932" y="110358"/>
                    <a:pt x="622739" y="36786"/>
                    <a:pt x="670035" y="31531"/>
                  </a:cubicBezTo>
                  <a:cubicBezTo>
                    <a:pt x="717332" y="26276"/>
                    <a:pt x="783021" y="78828"/>
                    <a:pt x="827690" y="94593"/>
                  </a:cubicBezTo>
                  <a:cubicBezTo>
                    <a:pt x="872359" y="110359"/>
                    <a:pt x="896008" y="139262"/>
                    <a:pt x="938049" y="126124"/>
                  </a:cubicBezTo>
                  <a:cubicBezTo>
                    <a:pt x="980090" y="112986"/>
                    <a:pt x="1056291" y="31531"/>
                    <a:pt x="1079939" y="15766"/>
                  </a:cubicBezTo>
                  <a:cubicBezTo>
                    <a:pt x="1103587" y="1"/>
                    <a:pt x="1087822" y="0"/>
                    <a:pt x="1079939" y="31531"/>
                  </a:cubicBezTo>
                  <a:cubicBezTo>
                    <a:pt x="1072056" y="63062"/>
                    <a:pt x="1043152" y="134007"/>
                    <a:pt x="1032642" y="204952"/>
                  </a:cubicBezTo>
                  <a:cubicBezTo>
                    <a:pt x="1022132" y="275897"/>
                    <a:pt x="1019505" y="394138"/>
                    <a:pt x="1016877" y="457200"/>
                  </a:cubicBezTo>
                  <a:cubicBezTo>
                    <a:pt x="1014250" y="520262"/>
                    <a:pt x="1022132" y="570186"/>
                    <a:pt x="1016877" y="583324"/>
                  </a:cubicBezTo>
                  <a:cubicBezTo>
                    <a:pt x="1011622" y="596462"/>
                    <a:pt x="1014248" y="538655"/>
                    <a:pt x="985345" y="536028"/>
                  </a:cubicBezTo>
                  <a:cubicBezTo>
                    <a:pt x="956442" y="533401"/>
                    <a:pt x="898635" y="546538"/>
                    <a:pt x="843456" y="567559"/>
                  </a:cubicBezTo>
                  <a:cubicBezTo>
                    <a:pt x="788277" y="588580"/>
                    <a:pt x="654270" y="662152"/>
                    <a:pt x="654270" y="662152"/>
                  </a:cubicBezTo>
                  <a:lnTo>
                    <a:pt x="654270" y="662152"/>
                  </a:lnTo>
                  <a:cubicBezTo>
                    <a:pt x="609601" y="659524"/>
                    <a:pt x="465084" y="643759"/>
                    <a:pt x="386256" y="646386"/>
                  </a:cubicBezTo>
                  <a:cubicBezTo>
                    <a:pt x="307428" y="649014"/>
                    <a:pt x="236483" y="719958"/>
                    <a:pt x="181304" y="677917"/>
                  </a:cubicBezTo>
                  <a:close/>
                </a:path>
              </a:pathLst>
            </a:custGeom>
            <a:solidFill>
              <a:schemeClr val="bg2">
                <a:lumMod val="40000"/>
                <a:lumOff val="6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2" name="Freeform 27"/>
            <p:cNvSpPr/>
            <p:nvPr/>
          </p:nvSpPr>
          <p:spPr>
            <a:xfrm>
              <a:off x="4864148" y="3037361"/>
              <a:ext cx="223344" cy="189186"/>
            </a:xfrm>
            <a:custGeom>
              <a:avLst/>
              <a:gdLst>
                <a:gd name="connsiteX0" fmla="*/ 97220 w 223344"/>
                <a:gd name="connsiteY0" fmla="*/ 0 h 189186"/>
                <a:gd name="connsiteX1" fmla="*/ 81455 w 223344"/>
                <a:gd name="connsiteY1" fmla="*/ 141890 h 189186"/>
                <a:gd name="connsiteX2" fmla="*/ 2627 w 223344"/>
                <a:gd name="connsiteY2" fmla="*/ 189186 h 189186"/>
                <a:gd name="connsiteX3" fmla="*/ 97220 w 223344"/>
                <a:gd name="connsiteY3" fmla="*/ 141890 h 189186"/>
                <a:gd name="connsiteX4" fmla="*/ 97220 w 223344"/>
                <a:gd name="connsiteY4" fmla="*/ 141890 h 189186"/>
                <a:gd name="connsiteX5" fmla="*/ 223344 w 223344"/>
                <a:gd name="connsiteY5" fmla="*/ 189186 h 189186"/>
                <a:gd name="connsiteX6" fmla="*/ 223344 w 223344"/>
                <a:gd name="connsiteY6" fmla="*/ 189186 h 18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44" h="189186">
                  <a:moveTo>
                    <a:pt x="97220" y="0"/>
                  </a:moveTo>
                  <a:cubicBezTo>
                    <a:pt x="97220" y="55179"/>
                    <a:pt x="97221" y="110359"/>
                    <a:pt x="81455" y="141890"/>
                  </a:cubicBezTo>
                  <a:cubicBezTo>
                    <a:pt x="65690" y="173421"/>
                    <a:pt x="0" y="189186"/>
                    <a:pt x="2627" y="189186"/>
                  </a:cubicBezTo>
                  <a:cubicBezTo>
                    <a:pt x="5254" y="189186"/>
                    <a:pt x="97220" y="141890"/>
                    <a:pt x="97220" y="141890"/>
                  </a:cubicBezTo>
                  <a:lnTo>
                    <a:pt x="97220" y="141890"/>
                  </a:lnTo>
                  <a:lnTo>
                    <a:pt x="223344" y="189186"/>
                  </a:lnTo>
                  <a:lnTo>
                    <a:pt x="223344" y="189186"/>
                  </a:lnTo>
                </a:path>
              </a:pathLst>
            </a:cu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53" name="Freeform 28"/>
            <p:cNvSpPr/>
            <p:nvPr/>
          </p:nvSpPr>
          <p:spPr>
            <a:xfrm>
              <a:off x="6532665" y="2616948"/>
              <a:ext cx="814551" cy="625365"/>
            </a:xfrm>
            <a:custGeom>
              <a:avLst/>
              <a:gdLst>
                <a:gd name="connsiteX0" fmla="*/ 147145 w 814551"/>
                <a:gd name="connsiteY0" fmla="*/ 625365 h 625365"/>
                <a:gd name="connsiteX1" fmla="*/ 21021 w 814551"/>
                <a:gd name="connsiteY1" fmla="*/ 341585 h 625365"/>
                <a:gd name="connsiteX2" fmla="*/ 21021 w 814551"/>
                <a:gd name="connsiteY2" fmla="*/ 231227 h 625365"/>
                <a:gd name="connsiteX3" fmla="*/ 68317 w 814551"/>
                <a:gd name="connsiteY3" fmla="*/ 136634 h 625365"/>
                <a:gd name="connsiteX4" fmla="*/ 68317 w 814551"/>
                <a:gd name="connsiteY4" fmla="*/ 89337 h 625365"/>
                <a:gd name="connsiteX5" fmla="*/ 178676 w 814551"/>
                <a:gd name="connsiteY5" fmla="*/ 152399 h 625365"/>
                <a:gd name="connsiteX6" fmla="*/ 336331 w 814551"/>
                <a:gd name="connsiteY6" fmla="*/ 168165 h 625365"/>
                <a:gd name="connsiteX7" fmla="*/ 509752 w 814551"/>
                <a:gd name="connsiteY7" fmla="*/ 42041 h 625365"/>
                <a:gd name="connsiteX8" fmla="*/ 541283 w 814551"/>
                <a:gd name="connsiteY8" fmla="*/ 42041 h 625365"/>
                <a:gd name="connsiteX9" fmla="*/ 651641 w 814551"/>
                <a:gd name="connsiteY9" fmla="*/ 73572 h 625365"/>
                <a:gd name="connsiteX10" fmla="*/ 762000 w 814551"/>
                <a:gd name="connsiteY10" fmla="*/ 73572 h 625365"/>
                <a:gd name="connsiteX11" fmla="*/ 809296 w 814551"/>
                <a:gd name="connsiteY11" fmla="*/ 73572 h 625365"/>
                <a:gd name="connsiteX12" fmla="*/ 793531 w 814551"/>
                <a:gd name="connsiteY12" fmla="*/ 515006 h 625365"/>
                <a:gd name="connsiteX13" fmla="*/ 793531 w 814551"/>
                <a:gd name="connsiteY13" fmla="*/ 515006 h 625365"/>
                <a:gd name="connsiteX14" fmla="*/ 651641 w 814551"/>
                <a:gd name="connsiteY14" fmla="*/ 530772 h 625365"/>
                <a:gd name="connsiteX15" fmla="*/ 509752 w 814551"/>
                <a:gd name="connsiteY15" fmla="*/ 546537 h 625365"/>
                <a:gd name="connsiteX16" fmla="*/ 257503 w 814551"/>
                <a:gd name="connsiteY16" fmla="*/ 609599 h 625365"/>
                <a:gd name="connsiteX17" fmla="*/ 147145 w 814551"/>
                <a:gd name="connsiteY17" fmla="*/ 625365 h 62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551" h="625365">
                  <a:moveTo>
                    <a:pt x="147145" y="625365"/>
                  </a:moveTo>
                  <a:cubicBezTo>
                    <a:pt x="94593" y="516320"/>
                    <a:pt x="42042" y="407275"/>
                    <a:pt x="21021" y="341585"/>
                  </a:cubicBezTo>
                  <a:cubicBezTo>
                    <a:pt x="0" y="275895"/>
                    <a:pt x="13138" y="265385"/>
                    <a:pt x="21021" y="231227"/>
                  </a:cubicBezTo>
                  <a:cubicBezTo>
                    <a:pt x="28904" y="197069"/>
                    <a:pt x="60434" y="160282"/>
                    <a:pt x="68317" y="136634"/>
                  </a:cubicBezTo>
                  <a:cubicBezTo>
                    <a:pt x="76200" y="112986"/>
                    <a:pt x="49924" y="86710"/>
                    <a:pt x="68317" y="89337"/>
                  </a:cubicBezTo>
                  <a:cubicBezTo>
                    <a:pt x="86710" y="91964"/>
                    <a:pt x="134007" y="139261"/>
                    <a:pt x="178676" y="152399"/>
                  </a:cubicBezTo>
                  <a:cubicBezTo>
                    <a:pt x="223345" y="165537"/>
                    <a:pt x="281152" y="186558"/>
                    <a:pt x="336331" y="168165"/>
                  </a:cubicBezTo>
                  <a:cubicBezTo>
                    <a:pt x="391510" y="149772"/>
                    <a:pt x="475593" y="63062"/>
                    <a:pt x="509752" y="42041"/>
                  </a:cubicBezTo>
                  <a:cubicBezTo>
                    <a:pt x="543911" y="21020"/>
                    <a:pt x="517635" y="36786"/>
                    <a:pt x="541283" y="42041"/>
                  </a:cubicBezTo>
                  <a:cubicBezTo>
                    <a:pt x="564931" y="47296"/>
                    <a:pt x="614855" y="68317"/>
                    <a:pt x="651641" y="73572"/>
                  </a:cubicBezTo>
                  <a:cubicBezTo>
                    <a:pt x="688427" y="78827"/>
                    <a:pt x="762000" y="73572"/>
                    <a:pt x="762000" y="73572"/>
                  </a:cubicBezTo>
                  <a:cubicBezTo>
                    <a:pt x="788276" y="73572"/>
                    <a:pt x="804041" y="0"/>
                    <a:pt x="809296" y="73572"/>
                  </a:cubicBezTo>
                  <a:cubicBezTo>
                    <a:pt x="814551" y="147144"/>
                    <a:pt x="793531" y="515006"/>
                    <a:pt x="793531" y="515006"/>
                  </a:cubicBezTo>
                  <a:lnTo>
                    <a:pt x="793531" y="515006"/>
                  </a:lnTo>
                  <a:lnTo>
                    <a:pt x="651641" y="530772"/>
                  </a:lnTo>
                  <a:cubicBezTo>
                    <a:pt x="604345" y="536027"/>
                    <a:pt x="575442" y="533399"/>
                    <a:pt x="509752" y="546537"/>
                  </a:cubicBezTo>
                  <a:cubicBezTo>
                    <a:pt x="444062" y="559675"/>
                    <a:pt x="257503" y="609599"/>
                    <a:pt x="257503" y="609599"/>
                  </a:cubicBezTo>
                  <a:lnTo>
                    <a:pt x="147145" y="625365"/>
                  </a:lnTo>
                  <a:close/>
                </a:path>
              </a:pathLst>
            </a:custGeom>
            <a:solidFill>
              <a:schemeClr val="bg2">
                <a:lumMod val="40000"/>
                <a:lumOff val="6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4" name="Freeform 29"/>
            <p:cNvSpPr/>
            <p:nvPr/>
          </p:nvSpPr>
          <p:spPr>
            <a:xfrm>
              <a:off x="6963589" y="2753582"/>
              <a:ext cx="47297" cy="63062"/>
            </a:xfrm>
            <a:custGeom>
              <a:avLst/>
              <a:gdLst>
                <a:gd name="connsiteX0" fmla="*/ 0 w 47297"/>
                <a:gd name="connsiteY0" fmla="*/ 0 h 63062"/>
                <a:gd name="connsiteX1" fmla="*/ 47297 w 47297"/>
                <a:gd name="connsiteY1" fmla="*/ 63062 h 63062"/>
              </a:gdLst>
              <a:ahLst/>
              <a:cxnLst>
                <a:cxn ang="0">
                  <a:pos x="connsiteX0" y="connsiteY0"/>
                </a:cxn>
                <a:cxn ang="0">
                  <a:pos x="connsiteX1" y="connsiteY1"/>
                </a:cxn>
              </a:cxnLst>
              <a:rect l="l" t="t" r="r" b="b"/>
              <a:pathLst>
                <a:path w="47297" h="63062">
                  <a:moveTo>
                    <a:pt x="0" y="0"/>
                  </a:moveTo>
                  <a:lnTo>
                    <a:pt x="47297" y="63062"/>
                  </a:lnTo>
                </a:path>
              </a:pathLst>
            </a:cu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grpSp>
      <p:sp>
        <p:nvSpPr>
          <p:cNvPr id="55" name="Freeform 34"/>
          <p:cNvSpPr/>
          <p:nvPr/>
        </p:nvSpPr>
        <p:spPr>
          <a:xfrm>
            <a:off x="1806629" y="2520729"/>
            <a:ext cx="5473262" cy="762000"/>
          </a:xfrm>
          <a:custGeom>
            <a:avLst/>
            <a:gdLst>
              <a:gd name="connsiteX0" fmla="*/ 34158 w 5473262"/>
              <a:gd name="connsiteY0" fmla="*/ 302173 h 762000"/>
              <a:gd name="connsiteX1" fmla="*/ 49924 w 5473262"/>
              <a:gd name="connsiteY1" fmla="*/ 144518 h 762000"/>
              <a:gd name="connsiteX2" fmla="*/ 333703 w 5473262"/>
              <a:gd name="connsiteY2" fmla="*/ 223345 h 762000"/>
              <a:gd name="connsiteX3" fmla="*/ 317938 w 5473262"/>
              <a:gd name="connsiteY3" fmla="*/ 254876 h 762000"/>
              <a:gd name="connsiteX4" fmla="*/ 286407 w 5473262"/>
              <a:gd name="connsiteY4" fmla="*/ 286407 h 762000"/>
              <a:gd name="connsiteX5" fmla="*/ 333703 w 5473262"/>
              <a:gd name="connsiteY5" fmla="*/ 223345 h 762000"/>
              <a:gd name="connsiteX6" fmla="*/ 727841 w 5473262"/>
              <a:gd name="connsiteY6" fmla="*/ 333704 h 762000"/>
              <a:gd name="connsiteX7" fmla="*/ 775138 w 5473262"/>
              <a:gd name="connsiteY7" fmla="*/ 365235 h 762000"/>
              <a:gd name="connsiteX8" fmla="*/ 869731 w 5473262"/>
              <a:gd name="connsiteY8" fmla="*/ 270642 h 762000"/>
              <a:gd name="connsiteX9" fmla="*/ 917027 w 5473262"/>
              <a:gd name="connsiteY9" fmla="*/ 254876 h 762000"/>
              <a:gd name="connsiteX10" fmla="*/ 1090448 w 5473262"/>
              <a:gd name="connsiteY10" fmla="*/ 349469 h 762000"/>
              <a:gd name="connsiteX11" fmla="*/ 1216572 w 5473262"/>
              <a:gd name="connsiteY11" fmla="*/ 412531 h 762000"/>
              <a:gd name="connsiteX12" fmla="*/ 1263869 w 5473262"/>
              <a:gd name="connsiteY12" fmla="*/ 601718 h 762000"/>
              <a:gd name="connsiteX13" fmla="*/ 1389993 w 5473262"/>
              <a:gd name="connsiteY13" fmla="*/ 428297 h 762000"/>
              <a:gd name="connsiteX14" fmla="*/ 1437289 w 5473262"/>
              <a:gd name="connsiteY14" fmla="*/ 381000 h 762000"/>
              <a:gd name="connsiteX15" fmla="*/ 1547648 w 5473262"/>
              <a:gd name="connsiteY15" fmla="*/ 412531 h 762000"/>
              <a:gd name="connsiteX16" fmla="*/ 1736834 w 5473262"/>
              <a:gd name="connsiteY16" fmla="*/ 507124 h 762000"/>
              <a:gd name="connsiteX17" fmla="*/ 1862958 w 5473262"/>
              <a:gd name="connsiteY17" fmla="*/ 570187 h 762000"/>
              <a:gd name="connsiteX18" fmla="*/ 1941786 w 5473262"/>
              <a:gd name="connsiteY18" fmla="*/ 507124 h 762000"/>
              <a:gd name="connsiteX19" fmla="*/ 2067910 w 5473262"/>
              <a:gd name="connsiteY19" fmla="*/ 412531 h 762000"/>
              <a:gd name="connsiteX20" fmla="*/ 2146738 w 5473262"/>
              <a:gd name="connsiteY20" fmla="*/ 349469 h 762000"/>
              <a:gd name="connsiteX21" fmla="*/ 2209800 w 5473262"/>
              <a:gd name="connsiteY21" fmla="*/ 317938 h 762000"/>
              <a:gd name="connsiteX22" fmla="*/ 2414752 w 5473262"/>
              <a:gd name="connsiteY22" fmla="*/ 412531 h 762000"/>
              <a:gd name="connsiteX23" fmla="*/ 2525110 w 5473262"/>
              <a:gd name="connsiteY23" fmla="*/ 428297 h 762000"/>
              <a:gd name="connsiteX24" fmla="*/ 2556641 w 5473262"/>
              <a:gd name="connsiteY24" fmla="*/ 507124 h 762000"/>
              <a:gd name="connsiteX25" fmla="*/ 2635469 w 5473262"/>
              <a:gd name="connsiteY25" fmla="*/ 412531 h 762000"/>
              <a:gd name="connsiteX26" fmla="*/ 2793124 w 5473262"/>
              <a:gd name="connsiteY26" fmla="*/ 349469 h 762000"/>
              <a:gd name="connsiteX27" fmla="*/ 3155731 w 5473262"/>
              <a:gd name="connsiteY27" fmla="*/ 396766 h 762000"/>
              <a:gd name="connsiteX28" fmla="*/ 3124200 w 5473262"/>
              <a:gd name="connsiteY28" fmla="*/ 491359 h 762000"/>
              <a:gd name="connsiteX29" fmla="*/ 3124200 w 5473262"/>
              <a:gd name="connsiteY29" fmla="*/ 727842 h 762000"/>
              <a:gd name="connsiteX30" fmla="*/ 3124200 w 5473262"/>
              <a:gd name="connsiteY30" fmla="*/ 712076 h 762000"/>
              <a:gd name="connsiteX31" fmla="*/ 3124200 w 5473262"/>
              <a:gd name="connsiteY31" fmla="*/ 712076 h 762000"/>
              <a:gd name="connsiteX32" fmla="*/ 3234558 w 5473262"/>
              <a:gd name="connsiteY32" fmla="*/ 759373 h 762000"/>
              <a:gd name="connsiteX33" fmla="*/ 3155731 w 5473262"/>
              <a:gd name="connsiteY33" fmla="*/ 696311 h 762000"/>
              <a:gd name="connsiteX34" fmla="*/ 3155731 w 5473262"/>
              <a:gd name="connsiteY34" fmla="*/ 412531 h 762000"/>
              <a:gd name="connsiteX35" fmla="*/ 3266089 w 5473262"/>
              <a:gd name="connsiteY35" fmla="*/ 302173 h 762000"/>
              <a:gd name="connsiteX36" fmla="*/ 3471041 w 5473262"/>
              <a:gd name="connsiteY36" fmla="*/ 302173 h 762000"/>
              <a:gd name="connsiteX37" fmla="*/ 3612931 w 5473262"/>
              <a:gd name="connsiteY37" fmla="*/ 507124 h 762000"/>
              <a:gd name="connsiteX38" fmla="*/ 3534103 w 5473262"/>
              <a:gd name="connsiteY38" fmla="*/ 349469 h 762000"/>
              <a:gd name="connsiteX39" fmla="*/ 3628696 w 5473262"/>
              <a:gd name="connsiteY39" fmla="*/ 349469 h 762000"/>
              <a:gd name="connsiteX40" fmla="*/ 3660227 w 5473262"/>
              <a:gd name="connsiteY40" fmla="*/ 538655 h 762000"/>
              <a:gd name="connsiteX41" fmla="*/ 3660227 w 5473262"/>
              <a:gd name="connsiteY41" fmla="*/ 538655 h 762000"/>
              <a:gd name="connsiteX42" fmla="*/ 3691758 w 5473262"/>
              <a:gd name="connsiteY42" fmla="*/ 333704 h 762000"/>
              <a:gd name="connsiteX43" fmla="*/ 3880945 w 5473262"/>
              <a:gd name="connsiteY43" fmla="*/ 223345 h 762000"/>
              <a:gd name="connsiteX44" fmla="*/ 4180489 w 5473262"/>
              <a:gd name="connsiteY44" fmla="*/ 333704 h 762000"/>
              <a:gd name="connsiteX45" fmla="*/ 4259317 w 5473262"/>
              <a:gd name="connsiteY45" fmla="*/ 239111 h 762000"/>
              <a:gd name="connsiteX46" fmla="*/ 4432738 w 5473262"/>
              <a:gd name="connsiteY46" fmla="*/ 144518 h 762000"/>
              <a:gd name="connsiteX47" fmla="*/ 4621924 w 5473262"/>
              <a:gd name="connsiteY47" fmla="*/ 239111 h 762000"/>
              <a:gd name="connsiteX48" fmla="*/ 4700752 w 5473262"/>
              <a:gd name="connsiteY48" fmla="*/ 286407 h 762000"/>
              <a:gd name="connsiteX49" fmla="*/ 4763814 w 5473262"/>
              <a:gd name="connsiteY49" fmla="*/ 223345 h 762000"/>
              <a:gd name="connsiteX50" fmla="*/ 4826876 w 5473262"/>
              <a:gd name="connsiteY50" fmla="*/ 112987 h 762000"/>
              <a:gd name="connsiteX51" fmla="*/ 5110655 w 5473262"/>
              <a:gd name="connsiteY51" fmla="*/ 191814 h 762000"/>
              <a:gd name="connsiteX52" fmla="*/ 5110655 w 5473262"/>
              <a:gd name="connsiteY52" fmla="*/ 160283 h 762000"/>
              <a:gd name="connsiteX53" fmla="*/ 5221014 w 5473262"/>
              <a:gd name="connsiteY53" fmla="*/ 18393 h 762000"/>
              <a:gd name="connsiteX54" fmla="*/ 5331372 w 5473262"/>
              <a:gd name="connsiteY54" fmla="*/ 49924 h 762000"/>
              <a:gd name="connsiteX55" fmla="*/ 5473262 w 5473262"/>
              <a:gd name="connsiteY55" fmla="*/ 144518 h 762000"/>
              <a:gd name="connsiteX56" fmla="*/ 5473262 w 5473262"/>
              <a:gd name="connsiteY56" fmla="*/ 144518 h 762000"/>
              <a:gd name="connsiteX0" fmla="*/ 34158 w 5473262"/>
              <a:gd name="connsiteY0" fmla="*/ 302173 h 762000"/>
              <a:gd name="connsiteX1" fmla="*/ 49924 w 5473262"/>
              <a:gd name="connsiteY1" fmla="*/ 144518 h 762000"/>
              <a:gd name="connsiteX2" fmla="*/ 333703 w 5473262"/>
              <a:gd name="connsiteY2" fmla="*/ 223345 h 762000"/>
              <a:gd name="connsiteX3" fmla="*/ 317938 w 5473262"/>
              <a:gd name="connsiteY3" fmla="*/ 254876 h 762000"/>
              <a:gd name="connsiteX4" fmla="*/ 286407 w 5473262"/>
              <a:gd name="connsiteY4" fmla="*/ 286407 h 762000"/>
              <a:gd name="connsiteX5" fmla="*/ 333703 w 5473262"/>
              <a:gd name="connsiteY5" fmla="*/ 223345 h 762000"/>
              <a:gd name="connsiteX6" fmla="*/ 727841 w 5473262"/>
              <a:gd name="connsiteY6" fmla="*/ 333704 h 762000"/>
              <a:gd name="connsiteX7" fmla="*/ 720734 w 5473262"/>
              <a:gd name="connsiteY7" fmla="*/ 360040 h 762000"/>
              <a:gd name="connsiteX8" fmla="*/ 869731 w 5473262"/>
              <a:gd name="connsiteY8" fmla="*/ 270642 h 762000"/>
              <a:gd name="connsiteX9" fmla="*/ 917027 w 5473262"/>
              <a:gd name="connsiteY9" fmla="*/ 254876 h 762000"/>
              <a:gd name="connsiteX10" fmla="*/ 1090448 w 5473262"/>
              <a:gd name="connsiteY10" fmla="*/ 349469 h 762000"/>
              <a:gd name="connsiteX11" fmla="*/ 1216572 w 5473262"/>
              <a:gd name="connsiteY11" fmla="*/ 412531 h 762000"/>
              <a:gd name="connsiteX12" fmla="*/ 1263869 w 5473262"/>
              <a:gd name="connsiteY12" fmla="*/ 601718 h 762000"/>
              <a:gd name="connsiteX13" fmla="*/ 1389993 w 5473262"/>
              <a:gd name="connsiteY13" fmla="*/ 428297 h 762000"/>
              <a:gd name="connsiteX14" fmla="*/ 1437289 w 5473262"/>
              <a:gd name="connsiteY14" fmla="*/ 381000 h 762000"/>
              <a:gd name="connsiteX15" fmla="*/ 1547648 w 5473262"/>
              <a:gd name="connsiteY15" fmla="*/ 412531 h 762000"/>
              <a:gd name="connsiteX16" fmla="*/ 1736834 w 5473262"/>
              <a:gd name="connsiteY16" fmla="*/ 507124 h 762000"/>
              <a:gd name="connsiteX17" fmla="*/ 1862958 w 5473262"/>
              <a:gd name="connsiteY17" fmla="*/ 570187 h 762000"/>
              <a:gd name="connsiteX18" fmla="*/ 1941786 w 5473262"/>
              <a:gd name="connsiteY18" fmla="*/ 507124 h 762000"/>
              <a:gd name="connsiteX19" fmla="*/ 2067910 w 5473262"/>
              <a:gd name="connsiteY19" fmla="*/ 412531 h 762000"/>
              <a:gd name="connsiteX20" fmla="*/ 2146738 w 5473262"/>
              <a:gd name="connsiteY20" fmla="*/ 349469 h 762000"/>
              <a:gd name="connsiteX21" fmla="*/ 2209800 w 5473262"/>
              <a:gd name="connsiteY21" fmla="*/ 317938 h 762000"/>
              <a:gd name="connsiteX22" fmla="*/ 2414752 w 5473262"/>
              <a:gd name="connsiteY22" fmla="*/ 412531 h 762000"/>
              <a:gd name="connsiteX23" fmla="*/ 2525110 w 5473262"/>
              <a:gd name="connsiteY23" fmla="*/ 428297 h 762000"/>
              <a:gd name="connsiteX24" fmla="*/ 2556641 w 5473262"/>
              <a:gd name="connsiteY24" fmla="*/ 507124 h 762000"/>
              <a:gd name="connsiteX25" fmla="*/ 2635469 w 5473262"/>
              <a:gd name="connsiteY25" fmla="*/ 412531 h 762000"/>
              <a:gd name="connsiteX26" fmla="*/ 2793124 w 5473262"/>
              <a:gd name="connsiteY26" fmla="*/ 349469 h 762000"/>
              <a:gd name="connsiteX27" fmla="*/ 3155731 w 5473262"/>
              <a:gd name="connsiteY27" fmla="*/ 396766 h 762000"/>
              <a:gd name="connsiteX28" fmla="*/ 3124200 w 5473262"/>
              <a:gd name="connsiteY28" fmla="*/ 491359 h 762000"/>
              <a:gd name="connsiteX29" fmla="*/ 3124200 w 5473262"/>
              <a:gd name="connsiteY29" fmla="*/ 727842 h 762000"/>
              <a:gd name="connsiteX30" fmla="*/ 3124200 w 5473262"/>
              <a:gd name="connsiteY30" fmla="*/ 712076 h 762000"/>
              <a:gd name="connsiteX31" fmla="*/ 3124200 w 5473262"/>
              <a:gd name="connsiteY31" fmla="*/ 712076 h 762000"/>
              <a:gd name="connsiteX32" fmla="*/ 3234558 w 5473262"/>
              <a:gd name="connsiteY32" fmla="*/ 759373 h 762000"/>
              <a:gd name="connsiteX33" fmla="*/ 3155731 w 5473262"/>
              <a:gd name="connsiteY33" fmla="*/ 696311 h 762000"/>
              <a:gd name="connsiteX34" fmla="*/ 3155731 w 5473262"/>
              <a:gd name="connsiteY34" fmla="*/ 412531 h 762000"/>
              <a:gd name="connsiteX35" fmla="*/ 3266089 w 5473262"/>
              <a:gd name="connsiteY35" fmla="*/ 302173 h 762000"/>
              <a:gd name="connsiteX36" fmla="*/ 3471041 w 5473262"/>
              <a:gd name="connsiteY36" fmla="*/ 302173 h 762000"/>
              <a:gd name="connsiteX37" fmla="*/ 3612931 w 5473262"/>
              <a:gd name="connsiteY37" fmla="*/ 507124 h 762000"/>
              <a:gd name="connsiteX38" fmla="*/ 3534103 w 5473262"/>
              <a:gd name="connsiteY38" fmla="*/ 349469 h 762000"/>
              <a:gd name="connsiteX39" fmla="*/ 3628696 w 5473262"/>
              <a:gd name="connsiteY39" fmla="*/ 349469 h 762000"/>
              <a:gd name="connsiteX40" fmla="*/ 3660227 w 5473262"/>
              <a:gd name="connsiteY40" fmla="*/ 538655 h 762000"/>
              <a:gd name="connsiteX41" fmla="*/ 3660227 w 5473262"/>
              <a:gd name="connsiteY41" fmla="*/ 538655 h 762000"/>
              <a:gd name="connsiteX42" fmla="*/ 3691758 w 5473262"/>
              <a:gd name="connsiteY42" fmla="*/ 333704 h 762000"/>
              <a:gd name="connsiteX43" fmla="*/ 3880945 w 5473262"/>
              <a:gd name="connsiteY43" fmla="*/ 223345 h 762000"/>
              <a:gd name="connsiteX44" fmla="*/ 4180489 w 5473262"/>
              <a:gd name="connsiteY44" fmla="*/ 333704 h 762000"/>
              <a:gd name="connsiteX45" fmla="*/ 4259317 w 5473262"/>
              <a:gd name="connsiteY45" fmla="*/ 239111 h 762000"/>
              <a:gd name="connsiteX46" fmla="*/ 4432738 w 5473262"/>
              <a:gd name="connsiteY46" fmla="*/ 144518 h 762000"/>
              <a:gd name="connsiteX47" fmla="*/ 4621924 w 5473262"/>
              <a:gd name="connsiteY47" fmla="*/ 239111 h 762000"/>
              <a:gd name="connsiteX48" fmla="*/ 4700752 w 5473262"/>
              <a:gd name="connsiteY48" fmla="*/ 286407 h 762000"/>
              <a:gd name="connsiteX49" fmla="*/ 4763814 w 5473262"/>
              <a:gd name="connsiteY49" fmla="*/ 223345 h 762000"/>
              <a:gd name="connsiteX50" fmla="*/ 4826876 w 5473262"/>
              <a:gd name="connsiteY50" fmla="*/ 112987 h 762000"/>
              <a:gd name="connsiteX51" fmla="*/ 5110655 w 5473262"/>
              <a:gd name="connsiteY51" fmla="*/ 191814 h 762000"/>
              <a:gd name="connsiteX52" fmla="*/ 5110655 w 5473262"/>
              <a:gd name="connsiteY52" fmla="*/ 160283 h 762000"/>
              <a:gd name="connsiteX53" fmla="*/ 5221014 w 5473262"/>
              <a:gd name="connsiteY53" fmla="*/ 18393 h 762000"/>
              <a:gd name="connsiteX54" fmla="*/ 5331372 w 5473262"/>
              <a:gd name="connsiteY54" fmla="*/ 49924 h 762000"/>
              <a:gd name="connsiteX55" fmla="*/ 5473262 w 5473262"/>
              <a:gd name="connsiteY55" fmla="*/ 144518 h 762000"/>
              <a:gd name="connsiteX56" fmla="*/ 5473262 w 5473262"/>
              <a:gd name="connsiteY56" fmla="*/ 14451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73262" h="762000">
                <a:moveTo>
                  <a:pt x="34158" y="302173"/>
                </a:moveTo>
                <a:cubicBezTo>
                  <a:pt x="17079" y="229914"/>
                  <a:pt x="0" y="157656"/>
                  <a:pt x="49924" y="144518"/>
                </a:cubicBezTo>
                <a:cubicBezTo>
                  <a:pt x="99848" y="131380"/>
                  <a:pt x="289034" y="204952"/>
                  <a:pt x="333703" y="223345"/>
                </a:cubicBezTo>
                <a:cubicBezTo>
                  <a:pt x="378372" y="241738"/>
                  <a:pt x="325821" y="244366"/>
                  <a:pt x="317938" y="254876"/>
                </a:cubicBezTo>
                <a:cubicBezTo>
                  <a:pt x="310055" y="265386"/>
                  <a:pt x="283780" y="291662"/>
                  <a:pt x="286407" y="286407"/>
                </a:cubicBezTo>
                <a:cubicBezTo>
                  <a:pt x="289034" y="281152"/>
                  <a:pt x="260131" y="215462"/>
                  <a:pt x="333703" y="223345"/>
                </a:cubicBezTo>
                <a:cubicBezTo>
                  <a:pt x="407275" y="231228"/>
                  <a:pt x="663336" y="310922"/>
                  <a:pt x="727841" y="333704"/>
                </a:cubicBezTo>
                <a:cubicBezTo>
                  <a:pt x="792346" y="356487"/>
                  <a:pt x="697086" y="370550"/>
                  <a:pt x="720734" y="360040"/>
                </a:cubicBezTo>
                <a:cubicBezTo>
                  <a:pt x="744382" y="349530"/>
                  <a:pt x="837016" y="288169"/>
                  <a:pt x="869731" y="270642"/>
                </a:cubicBezTo>
                <a:cubicBezTo>
                  <a:pt x="902446" y="253115"/>
                  <a:pt x="880241" y="241738"/>
                  <a:pt x="917027" y="254876"/>
                </a:cubicBezTo>
                <a:cubicBezTo>
                  <a:pt x="953813" y="268014"/>
                  <a:pt x="1040524" y="323193"/>
                  <a:pt x="1090448" y="349469"/>
                </a:cubicBezTo>
                <a:cubicBezTo>
                  <a:pt x="1140372" y="375745"/>
                  <a:pt x="1187669" y="370490"/>
                  <a:pt x="1216572" y="412531"/>
                </a:cubicBezTo>
                <a:cubicBezTo>
                  <a:pt x="1245475" y="454572"/>
                  <a:pt x="1234966" y="599090"/>
                  <a:pt x="1263869" y="601718"/>
                </a:cubicBezTo>
                <a:cubicBezTo>
                  <a:pt x="1292772" y="604346"/>
                  <a:pt x="1361090" y="465083"/>
                  <a:pt x="1389993" y="428297"/>
                </a:cubicBezTo>
                <a:cubicBezTo>
                  <a:pt x="1418896" y="391511"/>
                  <a:pt x="1411013" y="383628"/>
                  <a:pt x="1437289" y="381000"/>
                </a:cubicBezTo>
                <a:cubicBezTo>
                  <a:pt x="1463565" y="378372"/>
                  <a:pt x="1497724" y="391510"/>
                  <a:pt x="1547648" y="412531"/>
                </a:cubicBezTo>
                <a:cubicBezTo>
                  <a:pt x="1597572" y="433552"/>
                  <a:pt x="1736834" y="507124"/>
                  <a:pt x="1736834" y="507124"/>
                </a:cubicBezTo>
                <a:cubicBezTo>
                  <a:pt x="1789386" y="533400"/>
                  <a:pt x="1828799" y="570187"/>
                  <a:pt x="1862958" y="570187"/>
                </a:cubicBezTo>
                <a:cubicBezTo>
                  <a:pt x="1897117" y="570187"/>
                  <a:pt x="1907627" y="533400"/>
                  <a:pt x="1941786" y="507124"/>
                </a:cubicBezTo>
                <a:cubicBezTo>
                  <a:pt x="1975945" y="480848"/>
                  <a:pt x="2033751" y="438807"/>
                  <a:pt x="2067910" y="412531"/>
                </a:cubicBezTo>
                <a:cubicBezTo>
                  <a:pt x="2102069" y="386255"/>
                  <a:pt x="2123090" y="365234"/>
                  <a:pt x="2146738" y="349469"/>
                </a:cubicBezTo>
                <a:cubicBezTo>
                  <a:pt x="2170386" y="333704"/>
                  <a:pt x="2165131" y="307428"/>
                  <a:pt x="2209800" y="317938"/>
                </a:cubicBezTo>
                <a:cubicBezTo>
                  <a:pt x="2254469" y="328448"/>
                  <a:pt x="2362200" y="394138"/>
                  <a:pt x="2414752" y="412531"/>
                </a:cubicBezTo>
                <a:cubicBezTo>
                  <a:pt x="2467304" y="430924"/>
                  <a:pt x="2501462" y="412532"/>
                  <a:pt x="2525110" y="428297"/>
                </a:cubicBezTo>
                <a:cubicBezTo>
                  <a:pt x="2548758" y="444062"/>
                  <a:pt x="2538248" y="509752"/>
                  <a:pt x="2556641" y="507124"/>
                </a:cubicBezTo>
                <a:cubicBezTo>
                  <a:pt x="2575034" y="504496"/>
                  <a:pt x="2596055" y="438807"/>
                  <a:pt x="2635469" y="412531"/>
                </a:cubicBezTo>
                <a:cubicBezTo>
                  <a:pt x="2674883" y="386255"/>
                  <a:pt x="2706414" y="352096"/>
                  <a:pt x="2793124" y="349469"/>
                </a:cubicBezTo>
                <a:cubicBezTo>
                  <a:pt x="2879834" y="346842"/>
                  <a:pt x="3100552" y="373118"/>
                  <a:pt x="3155731" y="396766"/>
                </a:cubicBezTo>
                <a:cubicBezTo>
                  <a:pt x="3210910" y="420414"/>
                  <a:pt x="3129455" y="436180"/>
                  <a:pt x="3124200" y="491359"/>
                </a:cubicBezTo>
                <a:cubicBezTo>
                  <a:pt x="3118945" y="546538"/>
                  <a:pt x="3124200" y="727842"/>
                  <a:pt x="3124200" y="727842"/>
                </a:cubicBezTo>
                <a:lnTo>
                  <a:pt x="3124200" y="712076"/>
                </a:lnTo>
                <a:lnTo>
                  <a:pt x="3124200" y="712076"/>
                </a:lnTo>
                <a:cubicBezTo>
                  <a:pt x="3142593" y="719959"/>
                  <a:pt x="3229303" y="762000"/>
                  <a:pt x="3234558" y="759373"/>
                </a:cubicBezTo>
                <a:cubicBezTo>
                  <a:pt x="3239813" y="756746"/>
                  <a:pt x="3168869" y="754118"/>
                  <a:pt x="3155731" y="696311"/>
                </a:cubicBezTo>
                <a:cubicBezTo>
                  <a:pt x="3142593" y="638504"/>
                  <a:pt x="3137338" y="478221"/>
                  <a:pt x="3155731" y="412531"/>
                </a:cubicBezTo>
                <a:cubicBezTo>
                  <a:pt x="3174124" y="346841"/>
                  <a:pt x="3213537" y="320566"/>
                  <a:pt x="3266089" y="302173"/>
                </a:cubicBezTo>
                <a:cubicBezTo>
                  <a:pt x="3318641" y="283780"/>
                  <a:pt x="3413234" y="268015"/>
                  <a:pt x="3471041" y="302173"/>
                </a:cubicBezTo>
                <a:cubicBezTo>
                  <a:pt x="3528848" y="336331"/>
                  <a:pt x="3602421" y="499241"/>
                  <a:pt x="3612931" y="507124"/>
                </a:cubicBezTo>
                <a:cubicBezTo>
                  <a:pt x="3623441" y="515007"/>
                  <a:pt x="3531476" y="375745"/>
                  <a:pt x="3534103" y="349469"/>
                </a:cubicBezTo>
                <a:cubicBezTo>
                  <a:pt x="3536731" y="323193"/>
                  <a:pt x="3607675" y="317938"/>
                  <a:pt x="3628696" y="349469"/>
                </a:cubicBezTo>
                <a:cubicBezTo>
                  <a:pt x="3649717" y="381000"/>
                  <a:pt x="3660227" y="538655"/>
                  <a:pt x="3660227" y="538655"/>
                </a:cubicBezTo>
                <a:lnTo>
                  <a:pt x="3660227" y="538655"/>
                </a:lnTo>
                <a:cubicBezTo>
                  <a:pt x="3665482" y="504497"/>
                  <a:pt x="3654972" y="386256"/>
                  <a:pt x="3691758" y="333704"/>
                </a:cubicBezTo>
                <a:cubicBezTo>
                  <a:pt x="3728544" y="281152"/>
                  <a:pt x="3799490" y="223345"/>
                  <a:pt x="3880945" y="223345"/>
                </a:cubicBezTo>
                <a:cubicBezTo>
                  <a:pt x="3962400" y="223345"/>
                  <a:pt x="4117427" y="331076"/>
                  <a:pt x="4180489" y="333704"/>
                </a:cubicBezTo>
                <a:cubicBezTo>
                  <a:pt x="4243551" y="336332"/>
                  <a:pt x="4217276" y="270642"/>
                  <a:pt x="4259317" y="239111"/>
                </a:cubicBezTo>
                <a:cubicBezTo>
                  <a:pt x="4301358" y="207580"/>
                  <a:pt x="4372304" y="144518"/>
                  <a:pt x="4432738" y="144518"/>
                </a:cubicBezTo>
                <a:cubicBezTo>
                  <a:pt x="4493172" y="144518"/>
                  <a:pt x="4577255" y="215463"/>
                  <a:pt x="4621924" y="239111"/>
                </a:cubicBezTo>
                <a:cubicBezTo>
                  <a:pt x="4666593" y="262759"/>
                  <a:pt x="4677104" y="289035"/>
                  <a:pt x="4700752" y="286407"/>
                </a:cubicBezTo>
                <a:cubicBezTo>
                  <a:pt x="4724400" y="283779"/>
                  <a:pt x="4742793" y="252248"/>
                  <a:pt x="4763814" y="223345"/>
                </a:cubicBezTo>
                <a:cubicBezTo>
                  <a:pt x="4784835" y="194442"/>
                  <a:pt x="4769069" y="118242"/>
                  <a:pt x="4826876" y="112987"/>
                </a:cubicBezTo>
                <a:cubicBezTo>
                  <a:pt x="4884683" y="107732"/>
                  <a:pt x="5063359" y="183931"/>
                  <a:pt x="5110655" y="191814"/>
                </a:cubicBezTo>
                <a:cubicBezTo>
                  <a:pt x="5157951" y="199697"/>
                  <a:pt x="5092262" y="189186"/>
                  <a:pt x="5110655" y="160283"/>
                </a:cubicBezTo>
                <a:cubicBezTo>
                  <a:pt x="5129048" y="131380"/>
                  <a:pt x="5184228" y="36786"/>
                  <a:pt x="5221014" y="18393"/>
                </a:cubicBezTo>
                <a:cubicBezTo>
                  <a:pt x="5257800" y="0"/>
                  <a:pt x="5289331" y="28903"/>
                  <a:pt x="5331372" y="49924"/>
                </a:cubicBezTo>
                <a:cubicBezTo>
                  <a:pt x="5373413" y="70945"/>
                  <a:pt x="5473262" y="144518"/>
                  <a:pt x="5473262" y="144518"/>
                </a:cubicBezTo>
                <a:lnTo>
                  <a:pt x="5473262" y="144518"/>
                </a:lnTo>
              </a:path>
            </a:pathLst>
          </a:cu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cxnSp>
        <p:nvCxnSpPr>
          <p:cNvPr id="56" name="Straight Connector 38"/>
          <p:cNvCxnSpPr/>
          <p:nvPr/>
        </p:nvCxnSpPr>
        <p:spPr>
          <a:xfrm>
            <a:off x="4903627" y="2808761"/>
            <a:ext cx="27203" cy="4320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18567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idx="1"/>
          </p:nvPr>
        </p:nvSpPr>
        <p:spPr>
          <a:xfrm>
            <a:off x="318356" y="4509120"/>
            <a:ext cx="8507288" cy="2232248"/>
          </a:xfrm>
        </p:spPr>
        <p:txBody>
          <a:bodyPr>
            <a:normAutofit fontScale="92500" lnSpcReduction="10000"/>
          </a:bodyPr>
          <a:lstStyle/>
          <a:p>
            <a:pPr marL="0" indent="0">
              <a:buClr>
                <a:srgbClr val="FFC000"/>
              </a:buClr>
              <a:buSzPct val="130000"/>
              <a:buNone/>
            </a:pPr>
            <a:r>
              <a:rPr lang="el-GR" sz="2600" b="1" dirty="0" smtClean="0">
                <a:solidFill>
                  <a:schemeClr val="tx2"/>
                </a:solidFill>
              </a:rPr>
              <a:t>Οριζόντιο επίπεδο</a:t>
            </a:r>
          </a:p>
          <a:p>
            <a:pPr>
              <a:buClr>
                <a:srgbClr val="FFC000"/>
              </a:buClr>
              <a:buSzPct val="130000"/>
              <a:buFont typeface="Wingdings" pitchFamily="2" charset="2"/>
              <a:buChar char="§"/>
            </a:pPr>
            <a:r>
              <a:rPr lang="el-GR" sz="2400" dirty="0" smtClean="0"/>
              <a:t>Το Εγγύς Παρειακό φύμα του 1</a:t>
            </a:r>
            <a:r>
              <a:rPr lang="el-GR" sz="2400" b="1" baseline="30000" dirty="0" smtClean="0"/>
              <a:t>ου</a:t>
            </a:r>
            <a:r>
              <a:rPr lang="el-GR" sz="2400" dirty="0" smtClean="0"/>
              <a:t> γομφίου της κάτω γνάθου συγκλίνει στην  μασητική αγκάλη του 1</a:t>
            </a:r>
            <a:r>
              <a:rPr lang="el-GR" sz="2400" b="1" baseline="30000" dirty="0" smtClean="0"/>
              <a:t>ου</a:t>
            </a:r>
            <a:r>
              <a:rPr lang="el-GR" sz="2400" dirty="0" smtClean="0"/>
              <a:t> γομφίου και 2</a:t>
            </a:r>
            <a:r>
              <a:rPr lang="el-GR" sz="2400" b="1" baseline="30000" dirty="0" smtClean="0"/>
              <a:t>ου</a:t>
            </a:r>
            <a:r>
              <a:rPr lang="el-GR" sz="2400" dirty="0" smtClean="0"/>
              <a:t> προγομφίου της άνω. </a:t>
            </a:r>
          </a:p>
          <a:p>
            <a:pPr>
              <a:buClr>
                <a:srgbClr val="CC00CC"/>
              </a:buClr>
              <a:buSzPct val="130000"/>
              <a:buFont typeface="Wingdings" pitchFamily="2" charset="2"/>
              <a:buChar char="§"/>
            </a:pPr>
            <a:r>
              <a:rPr lang="el-GR" sz="2400" dirty="0" smtClean="0"/>
              <a:t>Το Εγγύς Υπερώιο φύμα του 1</a:t>
            </a:r>
            <a:r>
              <a:rPr lang="el-GR" sz="2400" b="1" baseline="30000" dirty="0" smtClean="0"/>
              <a:t>ου</a:t>
            </a:r>
            <a:r>
              <a:rPr lang="el-GR" sz="2400" dirty="0" smtClean="0"/>
              <a:t> γομφίου της άνω γνάθου συγκλίνει στο κεντρικό βοθρίο του 1</a:t>
            </a:r>
            <a:r>
              <a:rPr lang="el-GR" sz="2400" b="1" baseline="30000" dirty="0" smtClean="0"/>
              <a:t>ου</a:t>
            </a:r>
            <a:r>
              <a:rPr lang="el-GR" sz="2400" dirty="0" smtClean="0"/>
              <a:t> γομφίου της κάτω γνάθου.</a:t>
            </a:r>
            <a:endParaRPr lang="el-GR" sz="2400" dirty="0"/>
          </a:p>
        </p:txBody>
      </p:sp>
      <p:pic>
        <p:nvPicPr>
          <p:cNvPr id="1026" name="Picture 2"/>
          <p:cNvPicPr>
            <a:picLocks noChangeAspect="1" noChangeArrowheads="1"/>
          </p:cNvPicPr>
          <p:nvPr/>
        </p:nvPicPr>
        <p:blipFill>
          <a:blip r:embed="rId2" cstate="print"/>
          <a:srcRect/>
          <a:stretch>
            <a:fillRect/>
          </a:stretch>
        </p:blipFill>
        <p:spPr bwMode="auto">
          <a:xfrm>
            <a:off x="467544" y="1175370"/>
            <a:ext cx="5305425" cy="3333750"/>
          </a:xfrm>
          <a:prstGeom prst="rect">
            <a:avLst/>
          </a:prstGeom>
          <a:noFill/>
          <a:ln w="9525">
            <a:no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7" name="Τίτλος 2"/>
          <p:cNvSpPr>
            <a:spLocks noGrp="1"/>
          </p:cNvSpPr>
          <p:nvPr>
            <p:ph type="title"/>
          </p:nvPr>
        </p:nvSpPr>
        <p:spPr>
          <a:xfrm>
            <a:off x="467544" y="116632"/>
            <a:ext cx="8229600" cy="1080120"/>
          </a:xfrm>
        </p:spPr>
        <p:txBody>
          <a:bodyPr anchor="t">
            <a:noAutofit/>
          </a:bodyPr>
          <a:lstStyle/>
          <a:p>
            <a:r>
              <a:rPr lang="el-GR" sz="3200" dirty="0"/>
              <a:t>Συγκλεισιακές σχέσεις οπισθίων δοντιών</a:t>
            </a:r>
            <a:r>
              <a:rPr lang="el-GR" sz="2800" dirty="0"/>
              <a:t/>
            </a:r>
            <a:br>
              <a:rPr lang="el-GR" sz="2800" dirty="0"/>
            </a:br>
            <a:r>
              <a:rPr lang="el-GR" sz="2800" b="0" dirty="0"/>
              <a:t>Σκελετική Τάξη Angle  Ι </a:t>
            </a:r>
          </a:p>
        </p:txBody>
      </p:sp>
    </p:spTree>
    <p:extLst>
      <p:ext uri="{BB962C8B-B14F-4D97-AF65-F5344CB8AC3E}">
        <p14:creationId xmlns:p14="http://schemas.microsoft.com/office/powerpoint/2010/main" val="1001172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80120" y="1519807"/>
            <a:ext cx="5472000" cy="2557265"/>
          </a:xfrm>
          <a:prstGeom prst="rect">
            <a:avLst/>
          </a:prstGeom>
          <a:noFill/>
          <a:ln w="9525">
            <a:noFill/>
            <a:miter lim="800000"/>
            <a:headEnd/>
            <a:tailEnd/>
          </a:ln>
        </p:spPr>
      </p:pic>
      <p:cxnSp>
        <p:nvCxnSpPr>
          <p:cNvPr id="108" name="Straight Arrow Connector 107"/>
          <p:cNvCxnSpPr/>
          <p:nvPr/>
        </p:nvCxnSpPr>
        <p:spPr>
          <a:xfrm flipV="1">
            <a:off x="2483768" y="3212976"/>
            <a:ext cx="1080120" cy="1440160"/>
          </a:xfrm>
          <a:prstGeom prst="straightConnector1">
            <a:avLst/>
          </a:prstGeom>
          <a:ln>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3" name="Τίτλος 2"/>
          <p:cNvSpPr>
            <a:spLocks noGrp="1"/>
          </p:cNvSpPr>
          <p:nvPr>
            <p:ph type="title"/>
          </p:nvPr>
        </p:nvSpPr>
        <p:spPr>
          <a:xfrm>
            <a:off x="0" y="116632"/>
            <a:ext cx="9144000" cy="1008112"/>
          </a:xfrm>
        </p:spPr>
        <p:txBody>
          <a:bodyPr>
            <a:noAutofit/>
          </a:bodyPr>
          <a:lstStyle/>
          <a:p>
            <a:r>
              <a:rPr lang="el-GR" sz="3200" dirty="0"/>
              <a:t>Συγκλεισιακές σχέσεις οπισθίων δοντιών</a:t>
            </a:r>
            <a:r>
              <a:rPr lang="el-GR" dirty="0"/>
              <a:t/>
            </a:r>
            <a:br>
              <a:rPr lang="el-GR" dirty="0"/>
            </a:br>
            <a:r>
              <a:rPr lang="el-GR" sz="2800" b="0" dirty="0" smtClean="0"/>
              <a:t>Σκελετική </a:t>
            </a:r>
            <a:r>
              <a:rPr lang="el-GR" sz="2800" b="0" dirty="0"/>
              <a:t>Τάξη </a:t>
            </a:r>
            <a:r>
              <a:rPr lang="el-GR" sz="2800" b="0" dirty="0" smtClean="0"/>
              <a:t>Angle ΙΙ</a:t>
            </a:r>
            <a:endParaRPr lang="el-GR" sz="2800" b="0" dirty="0"/>
          </a:p>
        </p:txBody>
      </p:sp>
      <p:sp>
        <p:nvSpPr>
          <p:cNvPr id="4" name="Θέση περιεχομένου 3"/>
          <p:cNvSpPr>
            <a:spLocks noGrp="1"/>
          </p:cNvSpPr>
          <p:nvPr>
            <p:ph idx="1"/>
          </p:nvPr>
        </p:nvSpPr>
        <p:spPr>
          <a:xfrm>
            <a:off x="457200" y="4005064"/>
            <a:ext cx="8229600" cy="1872208"/>
          </a:xfrm>
        </p:spPr>
        <p:txBody>
          <a:bodyPr>
            <a:noAutofit/>
          </a:bodyPr>
          <a:lstStyle/>
          <a:p>
            <a:pPr marL="0" indent="0">
              <a:buSzPct val="110000"/>
              <a:buNone/>
            </a:pPr>
            <a:r>
              <a:rPr lang="el-GR" sz="2400" b="1" dirty="0">
                <a:solidFill>
                  <a:schemeClr val="tx2"/>
                </a:solidFill>
              </a:rPr>
              <a:t>Οβελιαίο επίπεδο </a:t>
            </a:r>
            <a:endParaRPr lang="el-GR" sz="2400" b="1" dirty="0" smtClean="0">
              <a:solidFill>
                <a:schemeClr val="tx2"/>
              </a:solidFill>
            </a:endParaRPr>
          </a:p>
          <a:p>
            <a:pPr>
              <a:buSzPct val="110000"/>
            </a:pPr>
            <a:r>
              <a:rPr lang="el-GR" sz="2400" dirty="0" smtClean="0">
                <a:solidFill>
                  <a:prstClr val="black"/>
                </a:solidFill>
              </a:rPr>
              <a:t>Η </a:t>
            </a:r>
            <a:r>
              <a:rPr lang="el-GR" sz="2400" dirty="0">
                <a:solidFill>
                  <a:prstClr val="black"/>
                </a:solidFill>
              </a:rPr>
              <a:t>μεσοπαρειακή αύλακα του 1</a:t>
            </a:r>
            <a:r>
              <a:rPr lang="el-GR" sz="2400" baseline="30000" dirty="0">
                <a:solidFill>
                  <a:prstClr val="black"/>
                </a:solidFill>
              </a:rPr>
              <a:t>ου</a:t>
            </a:r>
            <a:r>
              <a:rPr lang="el-GR" sz="2400" dirty="0">
                <a:solidFill>
                  <a:prstClr val="black"/>
                </a:solidFill>
              </a:rPr>
              <a:t> γομφίου της κάτω γνάθου πιο </a:t>
            </a:r>
            <a:r>
              <a:rPr lang="el-GR" sz="2400" b="1" dirty="0">
                <a:solidFill>
                  <a:prstClr val="black"/>
                </a:solidFill>
              </a:rPr>
              <a:t>άπω</a:t>
            </a:r>
            <a:r>
              <a:rPr lang="el-GR" sz="2400" dirty="0">
                <a:solidFill>
                  <a:prstClr val="black"/>
                </a:solidFill>
              </a:rPr>
              <a:t> από το εγγύς παρειακό φύμα του α’ γομφίου της άνω </a:t>
            </a:r>
            <a:r>
              <a:rPr lang="el-GR" sz="2400" dirty="0" smtClean="0">
                <a:solidFill>
                  <a:prstClr val="black"/>
                </a:solidFill>
              </a:rPr>
              <a:t>γνάθου</a:t>
            </a:r>
            <a:r>
              <a:rPr lang="el-GR" sz="2400" dirty="0" smtClean="0"/>
              <a:t>.</a:t>
            </a:r>
            <a:endParaRPr lang="en-US" sz="2400" dirty="0">
              <a:solidFill>
                <a:prstClr val="black"/>
              </a:solidFill>
            </a:endParaRPr>
          </a:p>
        </p:txBody>
      </p:sp>
    </p:spTree>
    <p:extLst>
      <p:ext uri="{BB962C8B-B14F-4D97-AF65-F5344CB8AC3E}">
        <p14:creationId xmlns:p14="http://schemas.microsoft.com/office/powerpoint/2010/main" val="2050885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p:cNvSpPr>
            <a:spLocks noGrp="1"/>
          </p:cNvSpPr>
          <p:nvPr>
            <p:ph idx="1"/>
          </p:nvPr>
        </p:nvSpPr>
        <p:spPr>
          <a:xfrm>
            <a:off x="4175448" y="1412776"/>
            <a:ext cx="4968552" cy="5328592"/>
          </a:xfrm>
        </p:spPr>
        <p:txBody>
          <a:bodyPr>
            <a:normAutofit/>
          </a:bodyPr>
          <a:lstStyle/>
          <a:p>
            <a:pPr>
              <a:spcBef>
                <a:spcPts val="600"/>
              </a:spcBef>
              <a:spcAft>
                <a:spcPts val="600"/>
              </a:spcAft>
              <a:buClr>
                <a:srgbClr val="FFC000"/>
              </a:buClr>
              <a:buSzPct val="130000"/>
              <a:buFont typeface="Wingdings" panose="05000000000000000000" pitchFamily="2" charset="2"/>
              <a:buChar char="§"/>
            </a:pPr>
            <a:r>
              <a:rPr lang="el-GR" dirty="0" smtClean="0"/>
              <a:t>Το Εγγύς Παρειακό φύμα του 1</a:t>
            </a:r>
            <a:r>
              <a:rPr lang="el-GR" b="1" baseline="30000" dirty="0" smtClean="0"/>
              <a:t>ου</a:t>
            </a:r>
            <a:r>
              <a:rPr lang="el-GR" dirty="0" smtClean="0"/>
              <a:t> γομφίου της κάτω γνάθου συγκλίνει στο κεντρικό βοθρίο του 1</a:t>
            </a:r>
            <a:r>
              <a:rPr lang="el-GR" b="1" baseline="30000" dirty="0" smtClean="0"/>
              <a:t>ου</a:t>
            </a:r>
            <a:r>
              <a:rPr lang="el-GR" dirty="0" smtClean="0"/>
              <a:t> γομφίου της άνω γνάθου. </a:t>
            </a:r>
          </a:p>
          <a:p>
            <a:pPr>
              <a:spcBef>
                <a:spcPts val="600"/>
              </a:spcBef>
              <a:spcAft>
                <a:spcPts val="600"/>
              </a:spcAft>
              <a:buClr>
                <a:srgbClr val="CC00CC"/>
              </a:buClr>
              <a:buSzPct val="130000"/>
              <a:buFont typeface="Wingdings" panose="05000000000000000000" pitchFamily="2" charset="2"/>
              <a:buChar char="§"/>
            </a:pPr>
            <a:r>
              <a:rPr lang="el-GR" dirty="0" smtClean="0"/>
              <a:t>Το Εγγύς Υπερώιο φύμα του 1</a:t>
            </a:r>
            <a:r>
              <a:rPr lang="el-GR" b="1" baseline="30000" dirty="0" smtClean="0"/>
              <a:t>ου</a:t>
            </a:r>
            <a:r>
              <a:rPr lang="el-GR" dirty="0" smtClean="0"/>
              <a:t> γομφίου της άνω γνάθου συγκλίνει στην  μασητική αγκάλη του 1</a:t>
            </a:r>
            <a:r>
              <a:rPr lang="el-GR" b="1" baseline="30000" dirty="0" smtClean="0"/>
              <a:t>ου</a:t>
            </a:r>
            <a:r>
              <a:rPr lang="el-GR" dirty="0" smtClean="0"/>
              <a:t> γομφίου και 2</a:t>
            </a:r>
            <a:r>
              <a:rPr lang="el-GR" b="1" baseline="30000" dirty="0" smtClean="0"/>
              <a:t>ου</a:t>
            </a:r>
            <a:r>
              <a:rPr lang="el-GR" dirty="0" smtClean="0"/>
              <a:t> προγομφίου της κάτω γνάθου. </a:t>
            </a:r>
          </a:p>
          <a:p>
            <a:pPr>
              <a:spcBef>
                <a:spcPts val="600"/>
              </a:spcBef>
              <a:spcAft>
                <a:spcPts val="600"/>
              </a:spcAft>
              <a:buClr>
                <a:srgbClr val="CC00CC"/>
              </a:buClr>
              <a:buSzPct val="130000"/>
              <a:buFont typeface="Wingdings" panose="05000000000000000000" pitchFamily="2" charset="2"/>
              <a:buChar char="§"/>
            </a:pPr>
            <a:r>
              <a:rPr lang="el-GR" dirty="0" smtClean="0"/>
              <a:t>Το Άπω Υπερώιο φύμα του 1</a:t>
            </a:r>
            <a:r>
              <a:rPr lang="el-GR" b="1" baseline="30000" dirty="0" smtClean="0"/>
              <a:t>ου</a:t>
            </a:r>
            <a:r>
              <a:rPr lang="el-GR" dirty="0" smtClean="0"/>
              <a:t> γομφίου της άνω γνάθου συγκλίνει στο κεντρικό βοθρίο 1</a:t>
            </a:r>
            <a:r>
              <a:rPr lang="el-GR" b="1" baseline="30000" dirty="0" smtClean="0"/>
              <a:t>ου</a:t>
            </a:r>
            <a:r>
              <a:rPr lang="el-GR" dirty="0" smtClean="0"/>
              <a:t> γομφίου της κάτω γνάθου.</a:t>
            </a:r>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35495" y="2103258"/>
            <a:ext cx="4104000" cy="3053934"/>
          </a:xfrm>
          <a:prstGeom prst="rect">
            <a:avLst/>
          </a:prstGeom>
          <a:noFill/>
          <a:ln w="9525">
            <a:solidFill>
              <a:schemeClr val="tx1"/>
            </a:solidFill>
            <a:miter lim="800000"/>
            <a:headEnd/>
            <a:tailEnd/>
          </a:ln>
        </p:spPr>
      </p:pic>
      <p:cxnSp>
        <p:nvCxnSpPr>
          <p:cNvPr id="15" name="Straight Arrow Connector 14"/>
          <p:cNvCxnSpPr/>
          <p:nvPr/>
        </p:nvCxnSpPr>
        <p:spPr>
          <a:xfrm rot="300000">
            <a:off x="2261264" y="2817164"/>
            <a:ext cx="15766" cy="1440000"/>
          </a:xfrm>
          <a:prstGeom prst="straightConnector1">
            <a:avLst/>
          </a:prstGeom>
          <a:ln w="25400">
            <a:solidFill>
              <a:srgbClr val="CC00CC"/>
            </a:solidFill>
            <a:tailEnd type="arrow" w="lg" len="lg"/>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
        <p:nvSpPr>
          <p:cNvPr id="8" name="Τίτλος 2"/>
          <p:cNvSpPr>
            <a:spLocks noGrp="1"/>
          </p:cNvSpPr>
          <p:nvPr>
            <p:ph type="title"/>
          </p:nvPr>
        </p:nvSpPr>
        <p:spPr>
          <a:xfrm>
            <a:off x="0" y="116632"/>
            <a:ext cx="9144000" cy="1008112"/>
          </a:xfrm>
        </p:spPr>
        <p:txBody>
          <a:bodyPr>
            <a:noAutofit/>
          </a:bodyPr>
          <a:lstStyle/>
          <a:p>
            <a:r>
              <a:rPr lang="el-GR" sz="3200" dirty="0"/>
              <a:t>Συγκλεισιακές σχέσεις οπισθίων δοντιών</a:t>
            </a:r>
            <a:r>
              <a:rPr lang="el-GR" dirty="0"/>
              <a:t/>
            </a:r>
            <a:br>
              <a:rPr lang="el-GR" dirty="0"/>
            </a:br>
            <a:r>
              <a:rPr lang="el-GR" sz="3000" b="0" dirty="0"/>
              <a:t>Σ</a:t>
            </a:r>
            <a:r>
              <a:rPr lang="el-GR" sz="3000" b="0" dirty="0" smtClean="0"/>
              <a:t>κελετική Τάξη Angle  ΙΙ</a:t>
            </a:r>
            <a:endParaRPr lang="el-GR" sz="3000" b="0" dirty="0"/>
          </a:p>
        </p:txBody>
      </p:sp>
      <p:sp>
        <p:nvSpPr>
          <p:cNvPr id="3" name="TextBox 2"/>
          <p:cNvSpPr txBox="1"/>
          <p:nvPr/>
        </p:nvSpPr>
        <p:spPr>
          <a:xfrm>
            <a:off x="107504" y="1700808"/>
            <a:ext cx="2449710" cy="400110"/>
          </a:xfrm>
          <a:prstGeom prst="rect">
            <a:avLst/>
          </a:prstGeom>
          <a:noFill/>
        </p:spPr>
        <p:txBody>
          <a:bodyPr wrap="none" rtlCol="0">
            <a:spAutoFit/>
          </a:bodyPr>
          <a:lstStyle/>
          <a:p>
            <a:r>
              <a:rPr lang="el-GR" sz="2000" b="1" dirty="0" smtClean="0">
                <a:solidFill>
                  <a:schemeClr val="tx2"/>
                </a:solidFill>
              </a:rPr>
              <a:t>Οριζόντιο επίπεδο</a:t>
            </a:r>
            <a:endParaRPr lang="el-GR" sz="2000" b="1" dirty="0">
              <a:solidFill>
                <a:schemeClr val="tx2"/>
              </a:solidFill>
            </a:endParaRPr>
          </a:p>
        </p:txBody>
      </p:sp>
    </p:spTree>
    <p:extLst>
      <p:ext uri="{BB962C8B-B14F-4D97-AF65-F5344CB8AC3E}">
        <p14:creationId xmlns:p14="http://schemas.microsoft.com/office/powerpoint/2010/main" val="2060546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457200" y="4293096"/>
            <a:ext cx="8229600" cy="1944216"/>
          </a:xfrm>
          <a:noFill/>
        </p:spPr>
        <p:txBody>
          <a:bodyPr>
            <a:normAutofit/>
          </a:bodyPr>
          <a:lstStyle/>
          <a:p>
            <a:pPr marL="0" indent="0">
              <a:buNone/>
            </a:pPr>
            <a:r>
              <a:rPr lang="el-GR" sz="2400" b="1" dirty="0">
                <a:solidFill>
                  <a:schemeClr val="tx2"/>
                </a:solidFill>
              </a:rPr>
              <a:t>Οβελιαίο επίπεδο </a:t>
            </a:r>
            <a:endParaRPr lang="el-GR" sz="2400" dirty="0" smtClean="0"/>
          </a:p>
          <a:p>
            <a:pPr eaLnBrk="1" hangingPunct="1"/>
            <a:r>
              <a:rPr lang="el-GR" sz="2400" dirty="0" smtClean="0"/>
              <a:t>Η μεσοπαρειακή αύλακα του </a:t>
            </a:r>
            <a:r>
              <a:rPr lang="el-GR" sz="2400" dirty="0"/>
              <a:t>1</a:t>
            </a:r>
            <a:r>
              <a:rPr lang="el-GR" sz="2400" baseline="30000" dirty="0" smtClean="0"/>
              <a:t>ου</a:t>
            </a:r>
            <a:r>
              <a:rPr lang="el-GR" sz="2400" dirty="0" smtClean="0"/>
              <a:t> γομφίου της κάτω γνάθου πιο </a:t>
            </a:r>
            <a:r>
              <a:rPr lang="el-GR" sz="2400" b="1" dirty="0" smtClean="0">
                <a:solidFill>
                  <a:schemeClr val="tx1">
                    <a:lumMod val="95000"/>
                    <a:lumOff val="5000"/>
                  </a:schemeClr>
                </a:solidFill>
              </a:rPr>
              <a:t>εγγύς</a:t>
            </a:r>
            <a:r>
              <a:rPr lang="el-GR" sz="2400" dirty="0" smtClean="0"/>
              <a:t> από το εγγύς παρειακό φύμα του </a:t>
            </a:r>
            <a:r>
              <a:rPr lang="el-GR" sz="2400" dirty="0"/>
              <a:t>1</a:t>
            </a:r>
            <a:r>
              <a:rPr lang="el-GR" sz="2400" baseline="30000" dirty="0" smtClean="0"/>
              <a:t>ου</a:t>
            </a:r>
            <a:r>
              <a:rPr lang="el-GR" sz="2400" dirty="0" smtClean="0"/>
              <a:t> γομφίου της άνω γνάθου.</a:t>
            </a:r>
            <a:endParaRPr lang="en-US" sz="2400" dirty="0" smtClean="0"/>
          </a:p>
          <a:p>
            <a:pPr eaLnBrk="1" hangingPunct="1"/>
            <a:endParaRPr lang="en-US" sz="2400" dirty="0" smtClean="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grpSp>
        <p:nvGrpSpPr>
          <p:cNvPr id="42" name="Group 45"/>
          <p:cNvGrpSpPr/>
          <p:nvPr/>
        </p:nvGrpSpPr>
        <p:grpSpPr>
          <a:xfrm>
            <a:off x="1704189" y="1709800"/>
            <a:ext cx="5832000" cy="2321895"/>
            <a:chOff x="1691680" y="1628797"/>
            <a:chExt cx="5832000" cy="2321895"/>
          </a:xfrm>
        </p:grpSpPr>
        <p:grpSp>
          <p:nvGrpSpPr>
            <p:cNvPr id="44" name="Group 43"/>
            <p:cNvGrpSpPr/>
            <p:nvPr/>
          </p:nvGrpSpPr>
          <p:grpSpPr>
            <a:xfrm>
              <a:off x="1691680" y="1628797"/>
              <a:ext cx="5832000" cy="2321895"/>
              <a:chOff x="1691680" y="1628797"/>
              <a:chExt cx="5832000" cy="2321895"/>
            </a:xfrm>
          </p:grpSpPr>
          <p:grpSp>
            <p:nvGrpSpPr>
              <p:cNvPr id="47" name="Group 41"/>
              <p:cNvGrpSpPr/>
              <p:nvPr/>
            </p:nvGrpSpPr>
            <p:grpSpPr>
              <a:xfrm>
                <a:off x="1691680" y="1628797"/>
                <a:ext cx="5832000" cy="2321895"/>
                <a:chOff x="1656000" y="1628797"/>
                <a:chExt cx="5832000" cy="2321895"/>
              </a:xfrm>
            </p:grpSpPr>
            <p:pic>
              <p:nvPicPr>
                <p:cNvPr id="49" name="Picture 2"/>
                <p:cNvPicPr>
                  <a:picLocks noChangeAspect="1" noChangeArrowheads="1"/>
                </p:cNvPicPr>
                <p:nvPr/>
              </p:nvPicPr>
              <p:blipFill>
                <a:blip r:embed="rId2" cstate="print"/>
                <a:srcRect/>
                <a:stretch>
                  <a:fillRect/>
                </a:stretch>
              </p:blipFill>
              <p:spPr bwMode="auto">
                <a:xfrm>
                  <a:off x="1656000" y="1628797"/>
                  <a:ext cx="5832000" cy="2321895"/>
                </a:xfrm>
                <a:prstGeom prst="rect">
                  <a:avLst/>
                </a:prstGeom>
                <a:noFill/>
                <a:ln w="9525">
                  <a:noFill/>
                  <a:miter lim="800000"/>
                  <a:headEnd/>
                  <a:tailEnd/>
                </a:ln>
              </p:spPr>
            </p:pic>
            <p:sp>
              <p:nvSpPr>
                <p:cNvPr id="50" name="Freeform 8"/>
                <p:cNvSpPr/>
                <p:nvPr/>
              </p:nvSpPr>
              <p:spPr>
                <a:xfrm>
                  <a:off x="2647665" y="2056263"/>
                  <a:ext cx="777923" cy="1091820"/>
                </a:xfrm>
                <a:custGeom>
                  <a:avLst/>
                  <a:gdLst>
                    <a:gd name="connsiteX0" fmla="*/ 191069 w 777923"/>
                    <a:gd name="connsiteY0" fmla="*/ 59140 h 1091820"/>
                    <a:gd name="connsiteX1" fmla="*/ 136478 w 777923"/>
                    <a:gd name="connsiteY1" fmla="*/ 318447 h 1091820"/>
                    <a:gd name="connsiteX2" fmla="*/ 109183 w 777923"/>
                    <a:gd name="connsiteY2" fmla="*/ 427630 h 1091820"/>
                    <a:gd name="connsiteX3" fmla="*/ 13648 w 777923"/>
                    <a:gd name="connsiteY3" fmla="*/ 632346 h 1091820"/>
                    <a:gd name="connsiteX4" fmla="*/ 27296 w 777923"/>
                    <a:gd name="connsiteY4" fmla="*/ 796119 h 1091820"/>
                    <a:gd name="connsiteX5" fmla="*/ 163774 w 777923"/>
                    <a:gd name="connsiteY5" fmla="*/ 946244 h 1091820"/>
                    <a:gd name="connsiteX6" fmla="*/ 300251 w 777923"/>
                    <a:gd name="connsiteY6" fmla="*/ 1055427 h 1091820"/>
                    <a:gd name="connsiteX7" fmla="*/ 436729 w 777923"/>
                    <a:gd name="connsiteY7" fmla="*/ 1069074 h 1091820"/>
                    <a:gd name="connsiteX8" fmla="*/ 614150 w 777923"/>
                    <a:gd name="connsiteY8" fmla="*/ 918949 h 1091820"/>
                    <a:gd name="connsiteX9" fmla="*/ 723332 w 777923"/>
                    <a:gd name="connsiteY9" fmla="*/ 809767 h 1091820"/>
                    <a:gd name="connsiteX10" fmla="*/ 709684 w 777923"/>
                    <a:gd name="connsiteY10" fmla="*/ 727880 h 1091820"/>
                    <a:gd name="connsiteX11" fmla="*/ 709684 w 777923"/>
                    <a:gd name="connsiteY11" fmla="*/ 591403 h 1091820"/>
                    <a:gd name="connsiteX12" fmla="*/ 723332 w 777923"/>
                    <a:gd name="connsiteY12" fmla="*/ 482221 h 1091820"/>
                    <a:gd name="connsiteX13" fmla="*/ 777923 w 777923"/>
                    <a:gd name="connsiteY13" fmla="*/ 304800 h 1091820"/>
                    <a:gd name="connsiteX14" fmla="*/ 723332 w 777923"/>
                    <a:gd name="connsiteY14" fmla="*/ 168322 h 1091820"/>
                    <a:gd name="connsiteX15" fmla="*/ 586854 w 777923"/>
                    <a:gd name="connsiteY15" fmla="*/ 45492 h 1091820"/>
                    <a:gd name="connsiteX16" fmla="*/ 395786 w 777923"/>
                    <a:gd name="connsiteY16" fmla="*/ 4549 h 1091820"/>
                    <a:gd name="connsiteX17" fmla="*/ 191069 w 777923"/>
                    <a:gd name="connsiteY17" fmla="*/ 59140 h 109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923" h="1091820">
                      <a:moveTo>
                        <a:pt x="191069" y="59140"/>
                      </a:moveTo>
                      <a:cubicBezTo>
                        <a:pt x="147851" y="111456"/>
                        <a:pt x="150126" y="257032"/>
                        <a:pt x="136478" y="318447"/>
                      </a:cubicBezTo>
                      <a:cubicBezTo>
                        <a:pt x="122830" y="379862"/>
                        <a:pt x="129655" y="375314"/>
                        <a:pt x="109183" y="427630"/>
                      </a:cubicBezTo>
                      <a:cubicBezTo>
                        <a:pt x="88711" y="479946"/>
                        <a:pt x="27296" y="570931"/>
                        <a:pt x="13648" y="632346"/>
                      </a:cubicBezTo>
                      <a:cubicBezTo>
                        <a:pt x="0" y="693761"/>
                        <a:pt x="2275" y="743803"/>
                        <a:pt x="27296" y="796119"/>
                      </a:cubicBezTo>
                      <a:cubicBezTo>
                        <a:pt x="52317" y="848435"/>
                        <a:pt x="118282" y="903026"/>
                        <a:pt x="163774" y="946244"/>
                      </a:cubicBezTo>
                      <a:cubicBezTo>
                        <a:pt x="209266" y="989462"/>
                        <a:pt x="254758" y="1034955"/>
                        <a:pt x="300251" y="1055427"/>
                      </a:cubicBezTo>
                      <a:cubicBezTo>
                        <a:pt x="345744" y="1075899"/>
                        <a:pt x="384413" y="1091820"/>
                        <a:pt x="436729" y="1069074"/>
                      </a:cubicBezTo>
                      <a:cubicBezTo>
                        <a:pt x="489045" y="1046328"/>
                        <a:pt x="566383" y="962167"/>
                        <a:pt x="614150" y="918949"/>
                      </a:cubicBezTo>
                      <a:cubicBezTo>
                        <a:pt x="661917" y="875731"/>
                        <a:pt x="707410" y="841612"/>
                        <a:pt x="723332" y="809767"/>
                      </a:cubicBezTo>
                      <a:cubicBezTo>
                        <a:pt x="739254" y="777922"/>
                        <a:pt x="711959" y="764274"/>
                        <a:pt x="709684" y="727880"/>
                      </a:cubicBezTo>
                      <a:cubicBezTo>
                        <a:pt x="707409" y="691486"/>
                        <a:pt x="707409" y="632346"/>
                        <a:pt x="709684" y="591403"/>
                      </a:cubicBezTo>
                      <a:cubicBezTo>
                        <a:pt x="711959" y="550460"/>
                        <a:pt x="711959" y="529988"/>
                        <a:pt x="723332" y="482221"/>
                      </a:cubicBezTo>
                      <a:cubicBezTo>
                        <a:pt x="734705" y="434454"/>
                        <a:pt x="777923" y="357116"/>
                        <a:pt x="777923" y="304800"/>
                      </a:cubicBezTo>
                      <a:cubicBezTo>
                        <a:pt x="777923" y="252484"/>
                        <a:pt x="755177" y="211540"/>
                        <a:pt x="723332" y="168322"/>
                      </a:cubicBezTo>
                      <a:cubicBezTo>
                        <a:pt x="691487" y="125104"/>
                        <a:pt x="641445" y="72787"/>
                        <a:pt x="586854" y="45492"/>
                      </a:cubicBezTo>
                      <a:cubicBezTo>
                        <a:pt x="532263" y="18197"/>
                        <a:pt x="464025" y="0"/>
                        <a:pt x="395786" y="4549"/>
                      </a:cubicBezTo>
                      <a:cubicBezTo>
                        <a:pt x="327547" y="9098"/>
                        <a:pt x="234287" y="6824"/>
                        <a:pt x="191069" y="59140"/>
                      </a:cubicBezTo>
                      <a:close/>
                    </a:path>
                  </a:pathLst>
                </a:cu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1" name="Freeform 9"/>
                <p:cNvSpPr/>
                <p:nvPr/>
              </p:nvSpPr>
              <p:spPr>
                <a:xfrm>
                  <a:off x="3345976" y="2142698"/>
                  <a:ext cx="730155" cy="837063"/>
                </a:xfrm>
                <a:custGeom>
                  <a:avLst/>
                  <a:gdLst>
                    <a:gd name="connsiteX0" fmla="*/ 120555 w 730155"/>
                    <a:gd name="connsiteY0" fmla="*/ 81887 h 837063"/>
                    <a:gd name="connsiteX1" fmla="*/ 79612 w 730155"/>
                    <a:gd name="connsiteY1" fmla="*/ 286603 h 837063"/>
                    <a:gd name="connsiteX2" fmla="*/ 11373 w 730155"/>
                    <a:gd name="connsiteY2" fmla="*/ 409433 h 837063"/>
                    <a:gd name="connsiteX3" fmla="*/ 11373 w 730155"/>
                    <a:gd name="connsiteY3" fmla="*/ 682389 h 837063"/>
                    <a:gd name="connsiteX4" fmla="*/ 79612 w 730155"/>
                    <a:gd name="connsiteY4" fmla="*/ 750627 h 837063"/>
                    <a:gd name="connsiteX5" fmla="*/ 311624 w 730155"/>
                    <a:gd name="connsiteY5" fmla="*/ 818866 h 837063"/>
                    <a:gd name="connsiteX6" fmla="*/ 393511 w 730155"/>
                    <a:gd name="connsiteY6" fmla="*/ 832514 h 837063"/>
                    <a:gd name="connsiteX7" fmla="*/ 489045 w 730155"/>
                    <a:gd name="connsiteY7" fmla="*/ 791571 h 837063"/>
                    <a:gd name="connsiteX8" fmla="*/ 693761 w 730155"/>
                    <a:gd name="connsiteY8" fmla="*/ 641445 h 837063"/>
                    <a:gd name="connsiteX9" fmla="*/ 707409 w 730155"/>
                    <a:gd name="connsiteY9" fmla="*/ 573206 h 837063"/>
                    <a:gd name="connsiteX10" fmla="*/ 680114 w 730155"/>
                    <a:gd name="connsiteY10" fmla="*/ 491320 h 837063"/>
                    <a:gd name="connsiteX11" fmla="*/ 639170 w 730155"/>
                    <a:gd name="connsiteY11" fmla="*/ 327547 h 837063"/>
                    <a:gd name="connsiteX12" fmla="*/ 611875 w 730155"/>
                    <a:gd name="connsiteY12" fmla="*/ 232012 h 837063"/>
                    <a:gd name="connsiteX13" fmla="*/ 584579 w 730155"/>
                    <a:gd name="connsiteY13" fmla="*/ 68239 h 837063"/>
                    <a:gd name="connsiteX14" fmla="*/ 529988 w 730155"/>
                    <a:gd name="connsiteY14" fmla="*/ 68239 h 837063"/>
                    <a:gd name="connsiteX15" fmla="*/ 420806 w 730155"/>
                    <a:gd name="connsiteY15" fmla="*/ 13648 h 837063"/>
                    <a:gd name="connsiteX16" fmla="*/ 284328 w 730155"/>
                    <a:gd name="connsiteY16" fmla="*/ 13648 h 837063"/>
                    <a:gd name="connsiteX17" fmla="*/ 120555 w 730155"/>
                    <a:gd name="connsiteY17" fmla="*/ 81887 h 83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0155" h="837063">
                      <a:moveTo>
                        <a:pt x="120555" y="81887"/>
                      </a:moveTo>
                      <a:cubicBezTo>
                        <a:pt x="86436" y="127380"/>
                        <a:pt x="97809" y="232012"/>
                        <a:pt x="79612" y="286603"/>
                      </a:cubicBezTo>
                      <a:cubicBezTo>
                        <a:pt x="61415" y="341194"/>
                        <a:pt x="22746" y="343469"/>
                        <a:pt x="11373" y="409433"/>
                      </a:cubicBezTo>
                      <a:cubicBezTo>
                        <a:pt x="0" y="475397"/>
                        <a:pt x="0" y="625523"/>
                        <a:pt x="11373" y="682389"/>
                      </a:cubicBezTo>
                      <a:cubicBezTo>
                        <a:pt x="22746" y="739255"/>
                        <a:pt x="29570" y="727881"/>
                        <a:pt x="79612" y="750627"/>
                      </a:cubicBezTo>
                      <a:cubicBezTo>
                        <a:pt x="129654" y="773373"/>
                        <a:pt x="259308" y="805218"/>
                        <a:pt x="311624" y="818866"/>
                      </a:cubicBezTo>
                      <a:cubicBezTo>
                        <a:pt x="363940" y="832514"/>
                        <a:pt x="363941" y="837063"/>
                        <a:pt x="393511" y="832514"/>
                      </a:cubicBezTo>
                      <a:cubicBezTo>
                        <a:pt x="423081" y="827965"/>
                        <a:pt x="439003" y="823416"/>
                        <a:pt x="489045" y="791571"/>
                      </a:cubicBezTo>
                      <a:cubicBezTo>
                        <a:pt x="539087" y="759726"/>
                        <a:pt x="657367" y="677839"/>
                        <a:pt x="693761" y="641445"/>
                      </a:cubicBezTo>
                      <a:cubicBezTo>
                        <a:pt x="730155" y="605051"/>
                        <a:pt x="709683" y="598227"/>
                        <a:pt x="707409" y="573206"/>
                      </a:cubicBezTo>
                      <a:cubicBezTo>
                        <a:pt x="705135" y="548185"/>
                        <a:pt x="691487" y="532263"/>
                        <a:pt x="680114" y="491320"/>
                      </a:cubicBezTo>
                      <a:cubicBezTo>
                        <a:pt x="668741" y="450377"/>
                        <a:pt x="650543" y="370765"/>
                        <a:pt x="639170" y="327547"/>
                      </a:cubicBezTo>
                      <a:cubicBezTo>
                        <a:pt x="627797" y="284329"/>
                        <a:pt x="620974" y="275230"/>
                        <a:pt x="611875" y="232012"/>
                      </a:cubicBezTo>
                      <a:cubicBezTo>
                        <a:pt x="602776" y="188794"/>
                        <a:pt x="598227" y="95535"/>
                        <a:pt x="584579" y="68239"/>
                      </a:cubicBezTo>
                      <a:cubicBezTo>
                        <a:pt x="570931" y="40944"/>
                        <a:pt x="557283" y="77337"/>
                        <a:pt x="529988" y="68239"/>
                      </a:cubicBezTo>
                      <a:cubicBezTo>
                        <a:pt x="502693" y="59141"/>
                        <a:pt x="461749" y="22746"/>
                        <a:pt x="420806" y="13648"/>
                      </a:cubicBezTo>
                      <a:cubicBezTo>
                        <a:pt x="379863" y="4550"/>
                        <a:pt x="336644" y="0"/>
                        <a:pt x="284328" y="13648"/>
                      </a:cubicBezTo>
                      <a:cubicBezTo>
                        <a:pt x="232012" y="27296"/>
                        <a:pt x="154674" y="36395"/>
                        <a:pt x="120555" y="81887"/>
                      </a:cubicBezTo>
                      <a:close/>
                    </a:path>
                  </a:pathLst>
                </a:custGeom>
                <a:solidFill>
                  <a:srgbClr val="69676D">
                    <a:lumMod val="20000"/>
                    <a:lumOff val="80000"/>
                  </a:srgbClr>
                </a:solidFill>
                <a:ln w="3175" cap="flat" cmpd="sng" algn="ctr">
                  <a:solidFill>
                    <a:srgbClr val="69676D">
                      <a:lumMod val="60000"/>
                      <a:lumOff val="4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2" name="Freeform 10"/>
                <p:cNvSpPr/>
                <p:nvPr/>
              </p:nvSpPr>
              <p:spPr>
                <a:xfrm>
                  <a:off x="4023815" y="2076734"/>
                  <a:ext cx="730156" cy="909851"/>
                </a:xfrm>
                <a:custGeom>
                  <a:avLst/>
                  <a:gdLst>
                    <a:gd name="connsiteX0" fmla="*/ 125104 w 730156"/>
                    <a:gd name="connsiteY0" fmla="*/ 79612 h 909851"/>
                    <a:gd name="connsiteX1" fmla="*/ 29570 w 730156"/>
                    <a:gd name="connsiteY1" fmla="*/ 557284 h 909851"/>
                    <a:gd name="connsiteX2" fmla="*/ 43218 w 730156"/>
                    <a:gd name="connsiteY2" fmla="*/ 721057 h 909851"/>
                    <a:gd name="connsiteX3" fmla="*/ 288878 w 730156"/>
                    <a:gd name="connsiteY3" fmla="*/ 857535 h 909851"/>
                    <a:gd name="connsiteX4" fmla="*/ 411707 w 730156"/>
                    <a:gd name="connsiteY4" fmla="*/ 871182 h 909851"/>
                    <a:gd name="connsiteX5" fmla="*/ 684663 w 730156"/>
                    <a:gd name="connsiteY5" fmla="*/ 625523 h 909851"/>
                    <a:gd name="connsiteX6" fmla="*/ 684663 w 730156"/>
                    <a:gd name="connsiteY6" fmla="*/ 543636 h 909851"/>
                    <a:gd name="connsiteX7" fmla="*/ 575481 w 730156"/>
                    <a:gd name="connsiteY7" fmla="*/ 134203 h 909851"/>
                    <a:gd name="connsiteX8" fmla="*/ 575481 w 730156"/>
                    <a:gd name="connsiteY8" fmla="*/ 134203 h 909851"/>
                    <a:gd name="connsiteX9" fmla="*/ 493594 w 730156"/>
                    <a:gd name="connsiteY9" fmla="*/ 79612 h 909851"/>
                    <a:gd name="connsiteX10" fmla="*/ 125104 w 730156"/>
                    <a:gd name="connsiteY10" fmla="*/ 79612 h 90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156" h="909851">
                      <a:moveTo>
                        <a:pt x="125104" y="79612"/>
                      </a:moveTo>
                      <a:cubicBezTo>
                        <a:pt x="47767" y="159224"/>
                        <a:pt x="43218" y="450377"/>
                        <a:pt x="29570" y="557284"/>
                      </a:cubicBezTo>
                      <a:cubicBezTo>
                        <a:pt x="15922" y="664192"/>
                        <a:pt x="0" y="671015"/>
                        <a:pt x="43218" y="721057"/>
                      </a:cubicBezTo>
                      <a:cubicBezTo>
                        <a:pt x="86436" y="771099"/>
                        <a:pt x="227463" y="832514"/>
                        <a:pt x="288878" y="857535"/>
                      </a:cubicBezTo>
                      <a:cubicBezTo>
                        <a:pt x="350293" y="882556"/>
                        <a:pt x="345743" y="909851"/>
                        <a:pt x="411707" y="871182"/>
                      </a:cubicBezTo>
                      <a:cubicBezTo>
                        <a:pt x="477671" y="832513"/>
                        <a:pt x="639170" y="680114"/>
                        <a:pt x="684663" y="625523"/>
                      </a:cubicBezTo>
                      <a:cubicBezTo>
                        <a:pt x="730156" y="570932"/>
                        <a:pt x="702860" y="625523"/>
                        <a:pt x="684663" y="543636"/>
                      </a:cubicBezTo>
                      <a:cubicBezTo>
                        <a:pt x="666466" y="461749"/>
                        <a:pt x="575481" y="134203"/>
                        <a:pt x="575481" y="134203"/>
                      </a:cubicBezTo>
                      <a:lnTo>
                        <a:pt x="575481" y="134203"/>
                      </a:lnTo>
                      <a:cubicBezTo>
                        <a:pt x="561833" y="125105"/>
                        <a:pt x="570931" y="84161"/>
                        <a:pt x="493594" y="79612"/>
                      </a:cubicBezTo>
                      <a:cubicBezTo>
                        <a:pt x="416257" y="75063"/>
                        <a:pt x="202441" y="0"/>
                        <a:pt x="125104" y="79612"/>
                      </a:cubicBezTo>
                      <a:close/>
                    </a:path>
                  </a:pathLst>
                </a:custGeom>
                <a:solidFill>
                  <a:srgbClr val="69676D">
                    <a:lumMod val="20000"/>
                    <a:lumOff val="80000"/>
                  </a:srgbClr>
                </a:solidFill>
                <a:ln w="317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 name="Freeform 11"/>
                <p:cNvSpPr/>
                <p:nvPr/>
              </p:nvSpPr>
              <p:spPr>
                <a:xfrm>
                  <a:off x="4699379" y="2072186"/>
                  <a:ext cx="1016759" cy="864357"/>
                </a:xfrm>
                <a:custGeom>
                  <a:avLst/>
                  <a:gdLst>
                    <a:gd name="connsiteX0" fmla="*/ 77337 w 1016759"/>
                    <a:gd name="connsiteY0" fmla="*/ 111456 h 864357"/>
                    <a:gd name="connsiteX1" fmla="*/ 9099 w 1016759"/>
                    <a:gd name="connsiteY1" fmla="*/ 602775 h 864357"/>
                    <a:gd name="connsiteX2" fmla="*/ 22746 w 1016759"/>
                    <a:gd name="connsiteY2" fmla="*/ 739253 h 864357"/>
                    <a:gd name="connsiteX3" fmla="*/ 145576 w 1016759"/>
                    <a:gd name="connsiteY3" fmla="*/ 848435 h 864357"/>
                    <a:gd name="connsiteX4" fmla="*/ 295702 w 1016759"/>
                    <a:gd name="connsiteY4" fmla="*/ 834787 h 864357"/>
                    <a:gd name="connsiteX5" fmla="*/ 295702 w 1016759"/>
                    <a:gd name="connsiteY5" fmla="*/ 834787 h 864357"/>
                    <a:gd name="connsiteX6" fmla="*/ 500418 w 1016759"/>
                    <a:gd name="connsiteY6" fmla="*/ 684662 h 864357"/>
                    <a:gd name="connsiteX7" fmla="*/ 500418 w 1016759"/>
                    <a:gd name="connsiteY7" fmla="*/ 507241 h 864357"/>
                    <a:gd name="connsiteX8" fmla="*/ 404884 w 1016759"/>
                    <a:gd name="connsiteY8" fmla="*/ 439002 h 864357"/>
                    <a:gd name="connsiteX9" fmla="*/ 486770 w 1016759"/>
                    <a:gd name="connsiteY9" fmla="*/ 479945 h 864357"/>
                    <a:gd name="connsiteX10" fmla="*/ 514066 w 1016759"/>
                    <a:gd name="connsiteY10" fmla="*/ 411707 h 864357"/>
                    <a:gd name="connsiteX11" fmla="*/ 500418 w 1016759"/>
                    <a:gd name="connsiteY11" fmla="*/ 479945 h 864357"/>
                    <a:gd name="connsiteX12" fmla="*/ 514066 w 1016759"/>
                    <a:gd name="connsiteY12" fmla="*/ 561832 h 864357"/>
                    <a:gd name="connsiteX13" fmla="*/ 500418 w 1016759"/>
                    <a:gd name="connsiteY13" fmla="*/ 698310 h 864357"/>
                    <a:gd name="connsiteX14" fmla="*/ 691487 w 1016759"/>
                    <a:gd name="connsiteY14" fmla="*/ 766548 h 864357"/>
                    <a:gd name="connsiteX15" fmla="*/ 759725 w 1016759"/>
                    <a:gd name="connsiteY15" fmla="*/ 766548 h 864357"/>
                    <a:gd name="connsiteX16" fmla="*/ 909851 w 1016759"/>
                    <a:gd name="connsiteY16" fmla="*/ 657366 h 864357"/>
                    <a:gd name="connsiteX17" fmla="*/ 896203 w 1016759"/>
                    <a:gd name="connsiteY17" fmla="*/ 671014 h 864357"/>
                    <a:gd name="connsiteX18" fmla="*/ 978090 w 1016759"/>
                    <a:gd name="connsiteY18" fmla="*/ 548184 h 864357"/>
                    <a:gd name="connsiteX19" fmla="*/ 978090 w 1016759"/>
                    <a:gd name="connsiteY19" fmla="*/ 452650 h 864357"/>
                    <a:gd name="connsiteX20" fmla="*/ 746078 w 1016759"/>
                    <a:gd name="connsiteY20" fmla="*/ 70513 h 864357"/>
                    <a:gd name="connsiteX21" fmla="*/ 377588 w 1016759"/>
                    <a:gd name="connsiteY21" fmla="*/ 29569 h 864357"/>
                    <a:gd name="connsiteX22" fmla="*/ 77337 w 1016759"/>
                    <a:gd name="connsiteY22" fmla="*/ 111456 h 86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6759" h="864357">
                      <a:moveTo>
                        <a:pt x="77337" y="111456"/>
                      </a:moveTo>
                      <a:cubicBezTo>
                        <a:pt x="15922" y="206990"/>
                        <a:pt x="18197" y="498142"/>
                        <a:pt x="9099" y="602775"/>
                      </a:cubicBezTo>
                      <a:cubicBezTo>
                        <a:pt x="1" y="707408"/>
                        <a:pt x="0" y="698310"/>
                        <a:pt x="22746" y="739253"/>
                      </a:cubicBezTo>
                      <a:cubicBezTo>
                        <a:pt x="45492" y="780196"/>
                        <a:pt x="100083" y="832513"/>
                        <a:pt x="145576" y="848435"/>
                      </a:cubicBezTo>
                      <a:cubicBezTo>
                        <a:pt x="191069" y="864357"/>
                        <a:pt x="295702" y="834787"/>
                        <a:pt x="295702" y="834787"/>
                      </a:cubicBezTo>
                      <a:lnTo>
                        <a:pt x="295702" y="834787"/>
                      </a:lnTo>
                      <a:cubicBezTo>
                        <a:pt x="329821" y="809766"/>
                        <a:pt x="466299" y="739253"/>
                        <a:pt x="500418" y="684662"/>
                      </a:cubicBezTo>
                      <a:cubicBezTo>
                        <a:pt x="534537" y="630071"/>
                        <a:pt x="516340" y="548184"/>
                        <a:pt x="500418" y="507241"/>
                      </a:cubicBezTo>
                      <a:cubicBezTo>
                        <a:pt x="484496" y="466298"/>
                        <a:pt x="407159" y="443551"/>
                        <a:pt x="404884" y="439002"/>
                      </a:cubicBezTo>
                      <a:cubicBezTo>
                        <a:pt x="402609" y="434453"/>
                        <a:pt x="468573" y="484494"/>
                        <a:pt x="486770" y="479945"/>
                      </a:cubicBezTo>
                      <a:cubicBezTo>
                        <a:pt x="504967" y="475396"/>
                        <a:pt x="511791" y="411707"/>
                        <a:pt x="514066" y="411707"/>
                      </a:cubicBezTo>
                      <a:cubicBezTo>
                        <a:pt x="516341" y="411707"/>
                        <a:pt x="500418" y="454924"/>
                        <a:pt x="500418" y="479945"/>
                      </a:cubicBezTo>
                      <a:cubicBezTo>
                        <a:pt x="500418" y="504966"/>
                        <a:pt x="514066" y="525438"/>
                        <a:pt x="514066" y="561832"/>
                      </a:cubicBezTo>
                      <a:cubicBezTo>
                        <a:pt x="514066" y="598226"/>
                        <a:pt x="470848" y="664191"/>
                        <a:pt x="500418" y="698310"/>
                      </a:cubicBezTo>
                      <a:cubicBezTo>
                        <a:pt x="529988" y="732429"/>
                        <a:pt x="648269" y="755175"/>
                        <a:pt x="691487" y="766548"/>
                      </a:cubicBezTo>
                      <a:cubicBezTo>
                        <a:pt x="734705" y="777921"/>
                        <a:pt x="723331" y="784745"/>
                        <a:pt x="759725" y="766548"/>
                      </a:cubicBezTo>
                      <a:cubicBezTo>
                        <a:pt x="796119" y="748351"/>
                        <a:pt x="887105" y="673288"/>
                        <a:pt x="909851" y="657366"/>
                      </a:cubicBezTo>
                      <a:cubicBezTo>
                        <a:pt x="932597" y="641444"/>
                        <a:pt x="884830" y="689211"/>
                        <a:pt x="896203" y="671014"/>
                      </a:cubicBezTo>
                      <a:cubicBezTo>
                        <a:pt x="907576" y="652817"/>
                        <a:pt x="964442" y="584578"/>
                        <a:pt x="978090" y="548184"/>
                      </a:cubicBezTo>
                      <a:cubicBezTo>
                        <a:pt x="991738" y="511790"/>
                        <a:pt x="1016759" y="532262"/>
                        <a:pt x="978090" y="452650"/>
                      </a:cubicBezTo>
                      <a:cubicBezTo>
                        <a:pt x="939421" y="373038"/>
                        <a:pt x="846162" y="141026"/>
                        <a:pt x="746078" y="70513"/>
                      </a:cubicBezTo>
                      <a:cubicBezTo>
                        <a:pt x="645994" y="0"/>
                        <a:pt x="491319" y="18196"/>
                        <a:pt x="377588" y="29569"/>
                      </a:cubicBezTo>
                      <a:cubicBezTo>
                        <a:pt x="263857" y="40942"/>
                        <a:pt x="138752" y="15922"/>
                        <a:pt x="77337" y="111456"/>
                      </a:cubicBezTo>
                      <a:close/>
                    </a:path>
                  </a:pathLst>
                </a:custGeom>
                <a:solidFill>
                  <a:srgbClr val="69676D">
                    <a:lumMod val="20000"/>
                    <a:lumOff val="80000"/>
                  </a:srgbClr>
                </a:solidFill>
                <a:ln w="317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4" name="Freeform 12"/>
                <p:cNvSpPr/>
                <p:nvPr/>
              </p:nvSpPr>
              <p:spPr>
                <a:xfrm>
                  <a:off x="5650173" y="1924334"/>
                  <a:ext cx="871182" cy="839338"/>
                </a:xfrm>
                <a:custGeom>
                  <a:avLst/>
                  <a:gdLst>
                    <a:gd name="connsiteX0" fmla="*/ 40943 w 871182"/>
                    <a:gd name="connsiteY0" fmla="*/ 163773 h 839338"/>
                    <a:gd name="connsiteX1" fmla="*/ 0 w 871182"/>
                    <a:gd name="connsiteY1" fmla="*/ 559559 h 839338"/>
                    <a:gd name="connsiteX2" fmla="*/ 0 w 871182"/>
                    <a:gd name="connsiteY2" fmla="*/ 559559 h 839338"/>
                    <a:gd name="connsiteX3" fmla="*/ 27296 w 871182"/>
                    <a:gd name="connsiteY3" fmla="*/ 709684 h 839338"/>
                    <a:gd name="connsiteX4" fmla="*/ 54591 w 871182"/>
                    <a:gd name="connsiteY4" fmla="*/ 750627 h 839338"/>
                    <a:gd name="connsiteX5" fmla="*/ 191069 w 871182"/>
                    <a:gd name="connsiteY5" fmla="*/ 832514 h 839338"/>
                    <a:gd name="connsiteX6" fmla="*/ 464024 w 871182"/>
                    <a:gd name="connsiteY6" fmla="*/ 709684 h 839338"/>
                    <a:gd name="connsiteX7" fmla="*/ 477672 w 871182"/>
                    <a:gd name="connsiteY7" fmla="*/ 586854 h 839338"/>
                    <a:gd name="connsiteX8" fmla="*/ 477672 w 871182"/>
                    <a:gd name="connsiteY8" fmla="*/ 696036 h 839338"/>
                    <a:gd name="connsiteX9" fmla="*/ 559558 w 871182"/>
                    <a:gd name="connsiteY9" fmla="*/ 723332 h 839338"/>
                    <a:gd name="connsiteX10" fmla="*/ 696036 w 871182"/>
                    <a:gd name="connsiteY10" fmla="*/ 764275 h 839338"/>
                    <a:gd name="connsiteX11" fmla="*/ 791570 w 871182"/>
                    <a:gd name="connsiteY11" fmla="*/ 709684 h 839338"/>
                    <a:gd name="connsiteX12" fmla="*/ 859809 w 871182"/>
                    <a:gd name="connsiteY12" fmla="*/ 573206 h 839338"/>
                    <a:gd name="connsiteX13" fmla="*/ 859809 w 871182"/>
                    <a:gd name="connsiteY13" fmla="*/ 464024 h 839338"/>
                    <a:gd name="connsiteX14" fmla="*/ 818866 w 871182"/>
                    <a:gd name="connsiteY14" fmla="*/ 354842 h 839338"/>
                    <a:gd name="connsiteX15" fmla="*/ 668740 w 871182"/>
                    <a:gd name="connsiteY15" fmla="*/ 0 h 839338"/>
                    <a:gd name="connsiteX16" fmla="*/ 668740 w 871182"/>
                    <a:gd name="connsiteY16" fmla="*/ 0 h 839338"/>
                    <a:gd name="connsiteX17" fmla="*/ 641445 w 871182"/>
                    <a:gd name="connsiteY17" fmla="*/ 95535 h 839338"/>
                    <a:gd name="connsiteX18" fmla="*/ 395785 w 871182"/>
                    <a:gd name="connsiteY18" fmla="*/ 150126 h 839338"/>
                    <a:gd name="connsiteX19" fmla="*/ 395785 w 871182"/>
                    <a:gd name="connsiteY19" fmla="*/ 150126 h 839338"/>
                    <a:gd name="connsiteX20" fmla="*/ 259308 w 871182"/>
                    <a:gd name="connsiteY20" fmla="*/ 122830 h 839338"/>
                    <a:gd name="connsiteX21" fmla="*/ 218364 w 871182"/>
                    <a:gd name="connsiteY21" fmla="*/ 191069 h 839338"/>
                    <a:gd name="connsiteX22" fmla="*/ 150126 w 871182"/>
                    <a:gd name="connsiteY22" fmla="*/ 204717 h 839338"/>
                    <a:gd name="connsiteX23" fmla="*/ 40943 w 871182"/>
                    <a:gd name="connsiteY23" fmla="*/ 232012 h 83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1182" h="839338">
                      <a:moveTo>
                        <a:pt x="40943" y="163773"/>
                      </a:moveTo>
                      <a:lnTo>
                        <a:pt x="0" y="559559"/>
                      </a:lnTo>
                      <a:lnTo>
                        <a:pt x="0" y="559559"/>
                      </a:lnTo>
                      <a:cubicBezTo>
                        <a:pt x="4549" y="584580"/>
                        <a:pt x="18197" y="677839"/>
                        <a:pt x="27296" y="709684"/>
                      </a:cubicBezTo>
                      <a:cubicBezTo>
                        <a:pt x="36395" y="741529"/>
                        <a:pt x="27296" y="730155"/>
                        <a:pt x="54591" y="750627"/>
                      </a:cubicBezTo>
                      <a:cubicBezTo>
                        <a:pt x="81886" y="771099"/>
                        <a:pt x="122830" y="839338"/>
                        <a:pt x="191069" y="832514"/>
                      </a:cubicBezTo>
                      <a:cubicBezTo>
                        <a:pt x="259308" y="825690"/>
                        <a:pt x="416257" y="750627"/>
                        <a:pt x="464024" y="709684"/>
                      </a:cubicBezTo>
                      <a:cubicBezTo>
                        <a:pt x="511791" y="668741"/>
                        <a:pt x="475397" y="589129"/>
                        <a:pt x="477672" y="586854"/>
                      </a:cubicBezTo>
                      <a:cubicBezTo>
                        <a:pt x="479947" y="584579"/>
                        <a:pt x="464024" y="673290"/>
                        <a:pt x="477672" y="696036"/>
                      </a:cubicBezTo>
                      <a:cubicBezTo>
                        <a:pt x="491320" y="718782"/>
                        <a:pt x="523164" y="711959"/>
                        <a:pt x="559558" y="723332"/>
                      </a:cubicBezTo>
                      <a:cubicBezTo>
                        <a:pt x="595952" y="734705"/>
                        <a:pt x="657367" y="766550"/>
                        <a:pt x="696036" y="764275"/>
                      </a:cubicBezTo>
                      <a:cubicBezTo>
                        <a:pt x="734705" y="762000"/>
                        <a:pt x="764274" y="741529"/>
                        <a:pt x="791570" y="709684"/>
                      </a:cubicBezTo>
                      <a:cubicBezTo>
                        <a:pt x="818866" y="677839"/>
                        <a:pt x="848436" y="614149"/>
                        <a:pt x="859809" y="573206"/>
                      </a:cubicBezTo>
                      <a:cubicBezTo>
                        <a:pt x="871182" y="532263"/>
                        <a:pt x="866633" y="500418"/>
                        <a:pt x="859809" y="464024"/>
                      </a:cubicBezTo>
                      <a:cubicBezTo>
                        <a:pt x="852985" y="427630"/>
                        <a:pt x="850711" y="432179"/>
                        <a:pt x="818866" y="354842"/>
                      </a:cubicBezTo>
                      <a:cubicBezTo>
                        <a:pt x="787021" y="277505"/>
                        <a:pt x="668740" y="0"/>
                        <a:pt x="668740" y="0"/>
                      </a:cubicBezTo>
                      <a:lnTo>
                        <a:pt x="668740" y="0"/>
                      </a:lnTo>
                      <a:cubicBezTo>
                        <a:pt x="664191" y="15922"/>
                        <a:pt x="686937" y="70514"/>
                        <a:pt x="641445" y="95535"/>
                      </a:cubicBezTo>
                      <a:cubicBezTo>
                        <a:pt x="595953" y="120556"/>
                        <a:pt x="395785" y="150126"/>
                        <a:pt x="395785" y="150126"/>
                      </a:cubicBezTo>
                      <a:lnTo>
                        <a:pt x="395785" y="150126"/>
                      </a:lnTo>
                      <a:cubicBezTo>
                        <a:pt x="373039" y="145577"/>
                        <a:pt x="288878" y="116006"/>
                        <a:pt x="259308" y="122830"/>
                      </a:cubicBezTo>
                      <a:cubicBezTo>
                        <a:pt x="229738" y="129654"/>
                        <a:pt x="236561" y="177421"/>
                        <a:pt x="218364" y="191069"/>
                      </a:cubicBezTo>
                      <a:cubicBezTo>
                        <a:pt x="200167" y="204717"/>
                        <a:pt x="179696" y="197893"/>
                        <a:pt x="150126" y="204717"/>
                      </a:cubicBezTo>
                      <a:cubicBezTo>
                        <a:pt x="120556" y="211541"/>
                        <a:pt x="80749" y="221776"/>
                        <a:pt x="40943" y="232012"/>
                      </a:cubicBezTo>
                    </a:path>
                  </a:pathLst>
                </a:custGeom>
                <a:solidFill>
                  <a:srgbClr val="69676D">
                    <a:lumMod val="20000"/>
                    <a:lumOff val="8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5" name="Freeform 13"/>
                <p:cNvSpPr/>
                <p:nvPr/>
              </p:nvSpPr>
              <p:spPr>
                <a:xfrm>
                  <a:off x="6466765" y="1744638"/>
                  <a:ext cx="900752" cy="850711"/>
                </a:xfrm>
                <a:custGeom>
                  <a:avLst/>
                  <a:gdLst>
                    <a:gd name="connsiteX0" fmla="*/ 15922 w 900752"/>
                    <a:gd name="connsiteY0" fmla="*/ 220640 h 850711"/>
                    <a:gd name="connsiteX1" fmla="*/ 2274 w 900752"/>
                    <a:gd name="connsiteY1" fmla="*/ 466299 h 850711"/>
                    <a:gd name="connsiteX2" fmla="*/ 29569 w 900752"/>
                    <a:gd name="connsiteY2" fmla="*/ 643720 h 850711"/>
                    <a:gd name="connsiteX3" fmla="*/ 70513 w 900752"/>
                    <a:gd name="connsiteY3" fmla="*/ 793846 h 850711"/>
                    <a:gd name="connsiteX4" fmla="*/ 288877 w 900752"/>
                    <a:gd name="connsiteY4" fmla="*/ 834789 h 850711"/>
                    <a:gd name="connsiteX5" fmla="*/ 507241 w 900752"/>
                    <a:gd name="connsiteY5" fmla="*/ 698311 h 850711"/>
                    <a:gd name="connsiteX6" fmla="*/ 507241 w 900752"/>
                    <a:gd name="connsiteY6" fmla="*/ 698311 h 850711"/>
                    <a:gd name="connsiteX7" fmla="*/ 466298 w 900752"/>
                    <a:gd name="connsiteY7" fmla="*/ 575481 h 850711"/>
                    <a:gd name="connsiteX8" fmla="*/ 493593 w 900752"/>
                    <a:gd name="connsiteY8" fmla="*/ 711959 h 850711"/>
                    <a:gd name="connsiteX9" fmla="*/ 725605 w 900752"/>
                    <a:gd name="connsiteY9" fmla="*/ 711959 h 850711"/>
                    <a:gd name="connsiteX10" fmla="*/ 862083 w 900752"/>
                    <a:gd name="connsiteY10" fmla="*/ 534538 h 850711"/>
                    <a:gd name="connsiteX11" fmla="*/ 875731 w 900752"/>
                    <a:gd name="connsiteY11" fmla="*/ 439004 h 850711"/>
                    <a:gd name="connsiteX12" fmla="*/ 711957 w 900752"/>
                    <a:gd name="connsiteY12" fmla="*/ 56866 h 850711"/>
                    <a:gd name="connsiteX13" fmla="*/ 602775 w 900752"/>
                    <a:gd name="connsiteY13" fmla="*/ 97810 h 850711"/>
                    <a:gd name="connsiteX14" fmla="*/ 425354 w 900752"/>
                    <a:gd name="connsiteY14" fmla="*/ 125105 h 850711"/>
                    <a:gd name="connsiteX15" fmla="*/ 288877 w 900752"/>
                    <a:gd name="connsiteY15" fmla="*/ 179696 h 850711"/>
                    <a:gd name="connsiteX16" fmla="*/ 70513 w 900752"/>
                    <a:gd name="connsiteY16" fmla="*/ 220640 h 850711"/>
                    <a:gd name="connsiteX17" fmla="*/ 15922 w 900752"/>
                    <a:gd name="connsiteY17" fmla="*/ 220640 h 85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0752" h="850711">
                      <a:moveTo>
                        <a:pt x="15922" y="220640"/>
                      </a:moveTo>
                      <a:cubicBezTo>
                        <a:pt x="7961" y="308213"/>
                        <a:pt x="0" y="395786"/>
                        <a:pt x="2274" y="466299"/>
                      </a:cubicBezTo>
                      <a:cubicBezTo>
                        <a:pt x="4549" y="536812"/>
                        <a:pt x="18196" y="589129"/>
                        <a:pt x="29569" y="643720"/>
                      </a:cubicBezTo>
                      <a:cubicBezTo>
                        <a:pt x="40942" y="698311"/>
                        <a:pt x="27295" y="762001"/>
                        <a:pt x="70513" y="793846"/>
                      </a:cubicBezTo>
                      <a:cubicBezTo>
                        <a:pt x="113731" y="825691"/>
                        <a:pt x="216089" y="850711"/>
                        <a:pt x="288877" y="834789"/>
                      </a:cubicBezTo>
                      <a:cubicBezTo>
                        <a:pt x="361665" y="818867"/>
                        <a:pt x="507241" y="698311"/>
                        <a:pt x="507241" y="698311"/>
                      </a:cubicBezTo>
                      <a:lnTo>
                        <a:pt x="507241" y="698311"/>
                      </a:lnTo>
                      <a:cubicBezTo>
                        <a:pt x="500417" y="677839"/>
                        <a:pt x="468573" y="573206"/>
                        <a:pt x="466298" y="575481"/>
                      </a:cubicBezTo>
                      <a:cubicBezTo>
                        <a:pt x="464023" y="577756"/>
                        <a:pt x="450375" y="689213"/>
                        <a:pt x="493593" y="711959"/>
                      </a:cubicBezTo>
                      <a:cubicBezTo>
                        <a:pt x="536811" y="734705"/>
                        <a:pt x="664190" y="741529"/>
                        <a:pt x="725605" y="711959"/>
                      </a:cubicBezTo>
                      <a:cubicBezTo>
                        <a:pt x="787020" y="682389"/>
                        <a:pt x="837062" y="580030"/>
                        <a:pt x="862083" y="534538"/>
                      </a:cubicBezTo>
                      <a:cubicBezTo>
                        <a:pt x="887104" y="489046"/>
                        <a:pt x="900752" y="518616"/>
                        <a:pt x="875731" y="439004"/>
                      </a:cubicBezTo>
                      <a:cubicBezTo>
                        <a:pt x="850710" y="359392"/>
                        <a:pt x="757450" y="113732"/>
                        <a:pt x="711957" y="56866"/>
                      </a:cubicBezTo>
                      <a:cubicBezTo>
                        <a:pt x="666464" y="0"/>
                        <a:pt x="650542" y="86437"/>
                        <a:pt x="602775" y="97810"/>
                      </a:cubicBezTo>
                      <a:cubicBezTo>
                        <a:pt x="555008" y="109183"/>
                        <a:pt x="477670" y="111457"/>
                        <a:pt x="425354" y="125105"/>
                      </a:cubicBezTo>
                      <a:cubicBezTo>
                        <a:pt x="373038" y="138753"/>
                        <a:pt x="348017" y="163773"/>
                        <a:pt x="288877" y="179696"/>
                      </a:cubicBezTo>
                      <a:cubicBezTo>
                        <a:pt x="229737" y="195619"/>
                        <a:pt x="70513" y="220640"/>
                        <a:pt x="70513" y="220640"/>
                      </a:cubicBezTo>
                      <a:lnTo>
                        <a:pt x="15922" y="220640"/>
                      </a:lnTo>
                      <a:close/>
                    </a:path>
                  </a:pathLst>
                </a:custGeom>
                <a:solidFill>
                  <a:srgbClr val="69676D">
                    <a:lumMod val="20000"/>
                    <a:lumOff val="80000"/>
                  </a:srgbClr>
                </a:solidFill>
                <a:ln w="3175" cap="flat" cmpd="sng" algn="ctr">
                  <a:solidFill>
                    <a:srgbClr val="C9C2D1">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 name="Freeform 14"/>
                <p:cNvSpPr/>
                <p:nvPr/>
              </p:nvSpPr>
              <p:spPr>
                <a:xfrm>
                  <a:off x="1799229" y="2615821"/>
                  <a:ext cx="193344" cy="882555"/>
                </a:xfrm>
                <a:custGeom>
                  <a:avLst/>
                  <a:gdLst>
                    <a:gd name="connsiteX0" fmla="*/ 111458 w 193344"/>
                    <a:gd name="connsiteY0" fmla="*/ 4549 h 882555"/>
                    <a:gd name="connsiteX1" fmla="*/ 29571 w 193344"/>
                    <a:gd name="connsiteY1" fmla="*/ 31845 h 882555"/>
                    <a:gd name="connsiteX2" fmla="*/ 29571 w 193344"/>
                    <a:gd name="connsiteY2" fmla="*/ 86436 h 882555"/>
                    <a:gd name="connsiteX3" fmla="*/ 2275 w 193344"/>
                    <a:gd name="connsiteY3" fmla="*/ 550460 h 882555"/>
                    <a:gd name="connsiteX4" fmla="*/ 15923 w 193344"/>
                    <a:gd name="connsiteY4" fmla="*/ 809767 h 882555"/>
                    <a:gd name="connsiteX5" fmla="*/ 84162 w 193344"/>
                    <a:gd name="connsiteY5" fmla="*/ 878006 h 882555"/>
                    <a:gd name="connsiteX6" fmla="*/ 166049 w 193344"/>
                    <a:gd name="connsiteY6" fmla="*/ 837063 h 882555"/>
                    <a:gd name="connsiteX7" fmla="*/ 166049 w 193344"/>
                    <a:gd name="connsiteY7" fmla="*/ 645994 h 882555"/>
                    <a:gd name="connsiteX8" fmla="*/ 179696 w 193344"/>
                    <a:gd name="connsiteY8" fmla="*/ 454925 h 882555"/>
                    <a:gd name="connsiteX9" fmla="*/ 179696 w 193344"/>
                    <a:gd name="connsiteY9" fmla="*/ 332095 h 882555"/>
                    <a:gd name="connsiteX10" fmla="*/ 179696 w 193344"/>
                    <a:gd name="connsiteY10" fmla="*/ 195618 h 882555"/>
                    <a:gd name="connsiteX11" fmla="*/ 193344 w 193344"/>
                    <a:gd name="connsiteY11" fmla="*/ 181970 h 882555"/>
                    <a:gd name="connsiteX12" fmla="*/ 193344 w 193344"/>
                    <a:gd name="connsiteY12" fmla="*/ 181970 h 88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4" h="882555">
                      <a:moveTo>
                        <a:pt x="111458" y="4549"/>
                      </a:moveTo>
                      <a:cubicBezTo>
                        <a:pt x="77338" y="11373"/>
                        <a:pt x="43219" y="18197"/>
                        <a:pt x="29571" y="31845"/>
                      </a:cubicBezTo>
                      <a:cubicBezTo>
                        <a:pt x="15923" y="45493"/>
                        <a:pt x="34120" y="0"/>
                        <a:pt x="29571" y="86436"/>
                      </a:cubicBezTo>
                      <a:cubicBezTo>
                        <a:pt x="25022" y="172872"/>
                        <a:pt x="4550" y="429905"/>
                        <a:pt x="2275" y="550460"/>
                      </a:cubicBezTo>
                      <a:cubicBezTo>
                        <a:pt x="0" y="671015"/>
                        <a:pt x="2275" y="755176"/>
                        <a:pt x="15923" y="809767"/>
                      </a:cubicBezTo>
                      <a:cubicBezTo>
                        <a:pt x="29571" y="864358"/>
                        <a:pt x="59141" y="873457"/>
                        <a:pt x="84162" y="878006"/>
                      </a:cubicBezTo>
                      <a:cubicBezTo>
                        <a:pt x="109183" y="882555"/>
                        <a:pt x="152401" y="875732"/>
                        <a:pt x="166049" y="837063"/>
                      </a:cubicBezTo>
                      <a:cubicBezTo>
                        <a:pt x="179697" y="798394"/>
                        <a:pt x="163775" y="709684"/>
                        <a:pt x="166049" y="645994"/>
                      </a:cubicBezTo>
                      <a:cubicBezTo>
                        <a:pt x="168323" y="582304"/>
                        <a:pt x="177422" y="507241"/>
                        <a:pt x="179696" y="454925"/>
                      </a:cubicBezTo>
                      <a:cubicBezTo>
                        <a:pt x="181970" y="402609"/>
                        <a:pt x="179696" y="332095"/>
                        <a:pt x="179696" y="332095"/>
                      </a:cubicBezTo>
                      <a:cubicBezTo>
                        <a:pt x="179696" y="288877"/>
                        <a:pt x="177421" y="220639"/>
                        <a:pt x="179696" y="195618"/>
                      </a:cubicBezTo>
                      <a:cubicBezTo>
                        <a:pt x="181971" y="170597"/>
                        <a:pt x="193344" y="181970"/>
                        <a:pt x="193344" y="181970"/>
                      </a:cubicBezTo>
                      <a:lnTo>
                        <a:pt x="193344" y="181970"/>
                      </a:lnTo>
                    </a:path>
                  </a:pathLst>
                </a:custGeom>
                <a:solidFill>
                  <a:srgbClr val="69676D">
                    <a:lumMod val="20000"/>
                    <a:lumOff val="80000"/>
                  </a:srgbClr>
                </a:solidFill>
                <a:ln w="317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7" name="Freeform 15"/>
                <p:cNvSpPr/>
                <p:nvPr/>
              </p:nvSpPr>
              <p:spPr>
                <a:xfrm>
                  <a:off x="1828800" y="2674961"/>
                  <a:ext cx="143302" cy="136478"/>
                </a:xfrm>
                <a:custGeom>
                  <a:avLst/>
                  <a:gdLst>
                    <a:gd name="connsiteX0" fmla="*/ 0 w 143302"/>
                    <a:gd name="connsiteY0" fmla="*/ 0 h 136478"/>
                    <a:gd name="connsiteX1" fmla="*/ 54591 w 143302"/>
                    <a:gd name="connsiteY1" fmla="*/ 40943 h 136478"/>
                    <a:gd name="connsiteX2" fmla="*/ 81887 w 143302"/>
                    <a:gd name="connsiteY2" fmla="*/ 81887 h 136478"/>
                    <a:gd name="connsiteX3" fmla="*/ 136478 w 143302"/>
                    <a:gd name="connsiteY3" fmla="*/ 122830 h 136478"/>
                    <a:gd name="connsiteX4" fmla="*/ 122830 w 143302"/>
                    <a:gd name="connsiteY4" fmla="*/ 136478 h 136478"/>
                    <a:gd name="connsiteX5" fmla="*/ 122830 w 143302"/>
                    <a:gd name="connsiteY5" fmla="*/ 136478 h 1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02" h="136478">
                      <a:moveTo>
                        <a:pt x="0" y="0"/>
                      </a:moveTo>
                      <a:cubicBezTo>
                        <a:pt x="20471" y="13647"/>
                        <a:pt x="40943" y="27295"/>
                        <a:pt x="54591" y="40943"/>
                      </a:cubicBezTo>
                      <a:cubicBezTo>
                        <a:pt x="68239" y="54591"/>
                        <a:pt x="68239" y="68239"/>
                        <a:pt x="81887" y="81887"/>
                      </a:cubicBezTo>
                      <a:cubicBezTo>
                        <a:pt x="95535" y="95535"/>
                        <a:pt x="129654" y="113732"/>
                        <a:pt x="136478" y="122830"/>
                      </a:cubicBezTo>
                      <a:cubicBezTo>
                        <a:pt x="143302" y="131928"/>
                        <a:pt x="122830" y="136478"/>
                        <a:pt x="122830" y="136478"/>
                      </a:cubicBezTo>
                      <a:lnTo>
                        <a:pt x="122830" y="136478"/>
                      </a:lnTo>
                    </a:path>
                  </a:pathLst>
                </a:custGeom>
                <a:noFill/>
                <a:ln w="317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8" name="Freeform 16"/>
                <p:cNvSpPr/>
                <p:nvPr/>
              </p:nvSpPr>
              <p:spPr>
                <a:xfrm>
                  <a:off x="1958454" y="2825087"/>
                  <a:ext cx="252483" cy="789295"/>
                </a:xfrm>
                <a:custGeom>
                  <a:avLst/>
                  <a:gdLst>
                    <a:gd name="connsiteX0" fmla="*/ 34119 w 252483"/>
                    <a:gd name="connsiteY0" fmla="*/ 0 h 789295"/>
                    <a:gd name="connsiteX1" fmla="*/ 34119 w 252483"/>
                    <a:gd name="connsiteY1" fmla="*/ 204716 h 789295"/>
                    <a:gd name="connsiteX2" fmla="*/ 6824 w 252483"/>
                    <a:gd name="connsiteY2" fmla="*/ 518614 h 789295"/>
                    <a:gd name="connsiteX3" fmla="*/ 20471 w 252483"/>
                    <a:gd name="connsiteY3" fmla="*/ 682388 h 789295"/>
                    <a:gd name="connsiteX4" fmla="*/ 129653 w 252483"/>
                    <a:gd name="connsiteY4" fmla="*/ 777922 h 789295"/>
                    <a:gd name="connsiteX5" fmla="*/ 225188 w 252483"/>
                    <a:gd name="connsiteY5" fmla="*/ 750626 h 789295"/>
                    <a:gd name="connsiteX6" fmla="*/ 197892 w 252483"/>
                    <a:gd name="connsiteY6" fmla="*/ 682388 h 789295"/>
                    <a:gd name="connsiteX7" fmla="*/ 184245 w 252483"/>
                    <a:gd name="connsiteY7" fmla="*/ 491319 h 789295"/>
                    <a:gd name="connsiteX8" fmla="*/ 184245 w 252483"/>
                    <a:gd name="connsiteY8" fmla="*/ 327546 h 789295"/>
                    <a:gd name="connsiteX9" fmla="*/ 184245 w 252483"/>
                    <a:gd name="connsiteY9" fmla="*/ 177420 h 789295"/>
                    <a:gd name="connsiteX10" fmla="*/ 184245 w 252483"/>
                    <a:gd name="connsiteY10" fmla="*/ 95534 h 789295"/>
                    <a:gd name="connsiteX11" fmla="*/ 252483 w 252483"/>
                    <a:gd name="connsiteY11" fmla="*/ 54591 h 789295"/>
                    <a:gd name="connsiteX12" fmla="*/ 252483 w 252483"/>
                    <a:gd name="connsiteY12" fmla="*/ 54591 h 78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483" h="789295">
                      <a:moveTo>
                        <a:pt x="34119" y="0"/>
                      </a:moveTo>
                      <a:cubicBezTo>
                        <a:pt x="36393" y="59140"/>
                        <a:pt x="38668" y="118280"/>
                        <a:pt x="34119" y="204716"/>
                      </a:cubicBezTo>
                      <a:cubicBezTo>
                        <a:pt x="29570" y="291152"/>
                        <a:pt x="9099" y="439002"/>
                        <a:pt x="6824" y="518614"/>
                      </a:cubicBezTo>
                      <a:cubicBezTo>
                        <a:pt x="4549" y="598226"/>
                        <a:pt x="0" y="639170"/>
                        <a:pt x="20471" y="682388"/>
                      </a:cubicBezTo>
                      <a:cubicBezTo>
                        <a:pt x="40942" y="725606"/>
                        <a:pt x="95534" y="766549"/>
                        <a:pt x="129653" y="777922"/>
                      </a:cubicBezTo>
                      <a:cubicBezTo>
                        <a:pt x="163772" y="789295"/>
                        <a:pt x="213815" y="766548"/>
                        <a:pt x="225188" y="750626"/>
                      </a:cubicBezTo>
                      <a:cubicBezTo>
                        <a:pt x="236561" y="734704"/>
                        <a:pt x="204716" y="725606"/>
                        <a:pt x="197892" y="682388"/>
                      </a:cubicBezTo>
                      <a:cubicBezTo>
                        <a:pt x="191068" y="639170"/>
                        <a:pt x="186520" y="550459"/>
                        <a:pt x="184245" y="491319"/>
                      </a:cubicBezTo>
                      <a:cubicBezTo>
                        <a:pt x="181970" y="432179"/>
                        <a:pt x="184245" y="327546"/>
                        <a:pt x="184245" y="327546"/>
                      </a:cubicBezTo>
                      <a:lnTo>
                        <a:pt x="184245" y="177420"/>
                      </a:lnTo>
                      <a:cubicBezTo>
                        <a:pt x="184245" y="138751"/>
                        <a:pt x="172872" y="116005"/>
                        <a:pt x="184245" y="95534"/>
                      </a:cubicBezTo>
                      <a:cubicBezTo>
                        <a:pt x="195618" y="75063"/>
                        <a:pt x="252483" y="54591"/>
                        <a:pt x="252483" y="54591"/>
                      </a:cubicBezTo>
                      <a:lnTo>
                        <a:pt x="252483" y="54591"/>
                      </a:lnTo>
                    </a:path>
                  </a:pathLst>
                </a:custGeom>
                <a:solidFill>
                  <a:srgbClr val="69676D">
                    <a:lumMod val="20000"/>
                    <a:lumOff val="80000"/>
                  </a:srgbClr>
                </a:solidFill>
                <a:ln w="317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9" name="Freeform 17"/>
                <p:cNvSpPr/>
                <p:nvPr/>
              </p:nvSpPr>
              <p:spPr>
                <a:xfrm>
                  <a:off x="2006221" y="2838734"/>
                  <a:ext cx="150125" cy="54591"/>
                </a:xfrm>
                <a:custGeom>
                  <a:avLst/>
                  <a:gdLst>
                    <a:gd name="connsiteX0" fmla="*/ 0 w 150125"/>
                    <a:gd name="connsiteY0" fmla="*/ 0 h 54591"/>
                    <a:gd name="connsiteX1" fmla="*/ 81886 w 150125"/>
                    <a:gd name="connsiteY1" fmla="*/ 40944 h 54591"/>
                    <a:gd name="connsiteX2" fmla="*/ 150125 w 150125"/>
                    <a:gd name="connsiteY2" fmla="*/ 54591 h 54591"/>
                  </a:gdLst>
                  <a:ahLst/>
                  <a:cxnLst>
                    <a:cxn ang="0">
                      <a:pos x="connsiteX0" y="connsiteY0"/>
                    </a:cxn>
                    <a:cxn ang="0">
                      <a:pos x="connsiteX1" y="connsiteY1"/>
                    </a:cxn>
                    <a:cxn ang="0">
                      <a:pos x="connsiteX2" y="connsiteY2"/>
                    </a:cxn>
                  </a:cxnLst>
                  <a:rect l="l" t="t" r="r" b="b"/>
                  <a:pathLst>
                    <a:path w="150125" h="54591">
                      <a:moveTo>
                        <a:pt x="0" y="0"/>
                      </a:moveTo>
                      <a:cubicBezTo>
                        <a:pt x="28432" y="15923"/>
                        <a:pt x="56865" y="31846"/>
                        <a:pt x="81886" y="40944"/>
                      </a:cubicBezTo>
                      <a:cubicBezTo>
                        <a:pt x="106907" y="50042"/>
                        <a:pt x="128516" y="52316"/>
                        <a:pt x="150125" y="54591"/>
                      </a:cubicBezTo>
                    </a:path>
                  </a:pathLst>
                </a:custGeom>
                <a:noFill/>
                <a:ln w="9525" cap="flat" cmpd="sng" algn="ctr">
                  <a:solidFill>
                    <a:srgbClr val="CEB966">
                      <a:shade val="48000"/>
                      <a:satMod val="11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0" name="Freeform 19"/>
                <p:cNvSpPr/>
                <p:nvPr/>
              </p:nvSpPr>
              <p:spPr>
                <a:xfrm>
                  <a:off x="2126777" y="2884226"/>
                  <a:ext cx="550459" cy="912126"/>
                </a:xfrm>
                <a:custGeom>
                  <a:avLst/>
                  <a:gdLst>
                    <a:gd name="connsiteX0" fmla="*/ 398059 w 550459"/>
                    <a:gd name="connsiteY0" fmla="*/ 118281 h 912126"/>
                    <a:gd name="connsiteX1" fmla="*/ 507241 w 550459"/>
                    <a:gd name="connsiteY1" fmla="*/ 268407 h 912126"/>
                    <a:gd name="connsiteX2" fmla="*/ 534536 w 550459"/>
                    <a:gd name="connsiteY2" fmla="*/ 309350 h 912126"/>
                    <a:gd name="connsiteX3" fmla="*/ 520889 w 550459"/>
                    <a:gd name="connsiteY3" fmla="*/ 350293 h 912126"/>
                    <a:gd name="connsiteX4" fmla="*/ 520889 w 550459"/>
                    <a:gd name="connsiteY4" fmla="*/ 418532 h 912126"/>
                    <a:gd name="connsiteX5" fmla="*/ 548184 w 550459"/>
                    <a:gd name="connsiteY5" fmla="*/ 623249 h 912126"/>
                    <a:gd name="connsiteX6" fmla="*/ 507241 w 550459"/>
                    <a:gd name="connsiteY6" fmla="*/ 664192 h 912126"/>
                    <a:gd name="connsiteX7" fmla="*/ 479945 w 550459"/>
                    <a:gd name="connsiteY7" fmla="*/ 787022 h 912126"/>
                    <a:gd name="connsiteX8" fmla="*/ 384411 w 550459"/>
                    <a:gd name="connsiteY8" fmla="*/ 896204 h 912126"/>
                    <a:gd name="connsiteX9" fmla="*/ 193342 w 550459"/>
                    <a:gd name="connsiteY9" fmla="*/ 882556 h 912126"/>
                    <a:gd name="connsiteX10" fmla="*/ 70513 w 550459"/>
                    <a:gd name="connsiteY10" fmla="*/ 773374 h 912126"/>
                    <a:gd name="connsiteX11" fmla="*/ 29569 w 550459"/>
                    <a:gd name="connsiteY11" fmla="*/ 609601 h 912126"/>
                    <a:gd name="connsiteX12" fmla="*/ 29569 w 550459"/>
                    <a:gd name="connsiteY12" fmla="*/ 391237 h 912126"/>
                    <a:gd name="connsiteX13" fmla="*/ 15922 w 550459"/>
                    <a:gd name="connsiteY13" fmla="*/ 63690 h 912126"/>
                    <a:gd name="connsiteX14" fmla="*/ 125104 w 550459"/>
                    <a:gd name="connsiteY14" fmla="*/ 9099 h 912126"/>
                    <a:gd name="connsiteX15" fmla="*/ 220638 w 550459"/>
                    <a:gd name="connsiteY15" fmla="*/ 50043 h 912126"/>
                    <a:gd name="connsiteX16" fmla="*/ 329820 w 550459"/>
                    <a:gd name="connsiteY16" fmla="*/ 90986 h 912126"/>
                    <a:gd name="connsiteX17" fmla="*/ 398059 w 550459"/>
                    <a:gd name="connsiteY17" fmla="*/ 118281 h 91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0459" h="912126">
                      <a:moveTo>
                        <a:pt x="398059" y="118281"/>
                      </a:moveTo>
                      <a:cubicBezTo>
                        <a:pt x="427629" y="147851"/>
                        <a:pt x="484495" y="236562"/>
                        <a:pt x="507241" y="268407"/>
                      </a:cubicBezTo>
                      <a:cubicBezTo>
                        <a:pt x="529987" y="300252"/>
                        <a:pt x="532261" y="295702"/>
                        <a:pt x="534536" y="309350"/>
                      </a:cubicBezTo>
                      <a:cubicBezTo>
                        <a:pt x="536811" y="322998"/>
                        <a:pt x="523164" y="332096"/>
                        <a:pt x="520889" y="350293"/>
                      </a:cubicBezTo>
                      <a:cubicBezTo>
                        <a:pt x="518615" y="368490"/>
                        <a:pt x="516340" y="373039"/>
                        <a:pt x="520889" y="418532"/>
                      </a:cubicBezTo>
                      <a:cubicBezTo>
                        <a:pt x="525438" y="464025"/>
                        <a:pt x="550459" y="582306"/>
                        <a:pt x="548184" y="623249"/>
                      </a:cubicBezTo>
                      <a:cubicBezTo>
                        <a:pt x="545909" y="664192"/>
                        <a:pt x="518614" y="636897"/>
                        <a:pt x="507241" y="664192"/>
                      </a:cubicBezTo>
                      <a:cubicBezTo>
                        <a:pt x="495868" y="691487"/>
                        <a:pt x="500417" y="748353"/>
                        <a:pt x="479945" y="787022"/>
                      </a:cubicBezTo>
                      <a:cubicBezTo>
                        <a:pt x="459473" y="825691"/>
                        <a:pt x="432178" y="880282"/>
                        <a:pt x="384411" y="896204"/>
                      </a:cubicBezTo>
                      <a:cubicBezTo>
                        <a:pt x="336644" y="912126"/>
                        <a:pt x="245658" y="903028"/>
                        <a:pt x="193342" y="882556"/>
                      </a:cubicBezTo>
                      <a:cubicBezTo>
                        <a:pt x="141026" y="862084"/>
                        <a:pt x="97809" y="818867"/>
                        <a:pt x="70513" y="773374"/>
                      </a:cubicBezTo>
                      <a:cubicBezTo>
                        <a:pt x="43218" y="727882"/>
                        <a:pt x="36393" y="673291"/>
                        <a:pt x="29569" y="609601"/>
                      </a:cubicBezTo>
                      <a:cubicBezTo>
                        <a:pt x="22745" y="545912"/>
                        <a:pt x="31843" y="482222"/>
                        <a:pt x="29569" y="391237"/>
                      </a:cubicBezTo>
                      <a:cubicBezTo>
                        <a:pt x="27295" y="300252"/>
                        <a:pt x="0" y="127380"/>
                        <a:pt x="15922" y="63690"/>
                      </a:cubicBezTo>
                      <a:cubicBezTo>
                        <a:pt x="31845" y="0"/>
                        <a:pt x="90985" y="11374"/>
                        <a:pt x="125104" y="9099"/>
                      </a:cubicBezTo>
                      <a:cubicBezTo>
                        <a:pt x="159223" y="6825"/>
                        <a:pt x="186519" y="36395"/>
                        <a:pt x="220638" y="50043"/>
                      </a:cubicBezTo>
                      <a:cubicBezTo>
                        <a:pt x="254757" y="63691"/>
                        <a:pt x="295701" y="79613"/>
                        <a:pt x="329820" y="90986"/>
                      </a:cubicBezTo>
                      <a:cubicBezTo>
                        <a:pt x="363939" y="102359"/>
                        <a:pt x="368489" y="88711"/>
                        <a:pt x="398059" y="118281"/>
                      </a:cubicBezTo>
                      <a:close/>
                    </a:path>
                  </a:pathLst>
                </a:custGeom>
                <a:solidFill>
                  <a:srgbClr val="69676D">
                    <a:lumMod val="20000"/>
                    <a:lumOff val="80000"/>
                  </a:srgbClr>
                </a:solidFill>
                <a:ln w="6350"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1" name="Freeform 21"/>
                <p:cNvSpPr/>
                <p:nvPr/>
              </p:nvSpPr>
              <p:spPr>
                <a:xfrm>
                  <a:off x="3234519" y="2934269"/>
                  <a:ext cx="707409" cy="782471"/>
                </a:xfrm>
                <a:custGeom>
                  <a:avLst/>
                  <a:gdLst>
                    <a:gd name="connsiteX0" fmla="*/ 218365 w 707409"/>
                    <a:gd name="connsiteY0" fmla="*/ 0 h 782471"/>
                    <a:gd name="connsiteX1" fmla="*/ 109182 w 707409"/>
                    <a:gd name="connsiteY1" fmla="*/ 68238 h 782471"/>
                    <a:gd name="connsiteX2" fmla="*/ 54591 w 707409"/>
                    <a:gd name="connsiteY2" fmla="*/ 150125 h 782471"/>
                    <a:gd name="connsiteX3" fmla="*/ 27296 w 707409"/>
                    <a:gd name="connsiteY3" fmla="*/ 218364 h 782471"/>
                    <a:gd name="connsiteX4" fmla="*/ 0 w 707409"/>
                    <a:gd name="connsiteY4" fmla="*/ 272955 h 782471"/>
                    <a:gd name="connsiteX5" fmla="*/ 27296 w 707409"/>
                    <a:gd name="connsiteY5" fmla="*/ 395785 h 782471"/>
                    <a:gd name="connsiteX6" fmla="*/ 122830 w 707409"/>
                    <a:gd name="connsiteY6" fmla="*/ 600501 h 782471"/>
                    <a:gd name="connsiteX7" fmla="*/ 163774 w 707409"/>
                    <a:gd name="connsiteY7" fmla="*/ 723331 h 782471"/>
                    <a:gd name="connsiteX8" fmla="*/ 327547 w 707409"/>
                    <a:gd name="connsiteY8" fmla="*/ 777922 h 782471"/>
                    <a:gd name="connsiteX9" fmla="*/ 450377 w 707409"/>
                    <a:gd name="connsiteY9" fmla="*/ 750627 h 782471"/>
                    <a:gd name="connsiteX10" fmla="*/ 532263 w 707409"/>
                    <a:gd name="connsiteY10" fmla="*/ 696035 h 782471"/>
                    <a:gd name="connsiteX11" fmla="*/ 614150 w 707409"/>
                    <a:gd name="connsiteY11" fmla="*/ 682388 h 782471"/>
                    <a:gd name="connsiteX12" fmla="*/ 641445 w 707409"/>
                    <a:gd name="connsiteY12" fmla="*/ 545910 h 782471"/>
                    <a:gd name="connsiteX13" fmla="*/ 682388 w 707409"/>
                    <a:gd name="connsiteY13" fmla="*/ 191068 h 782471"/>
                    <a:gd name="connsiteX14" fmla="*/ 682388 w 707409"/>
                    <a:gd name="connsiteY14" fmla="*/ 122830 h 782471"/>
                    <a:gd name="connsiteX15" fmla="*/ 532263 w 707409"/>
                    <a:gd name="connsiteY15" fmla="*/ 68238 h 782471"/>
                    <a:gd name="connsiteX16" fmla="*/ 504968 w 707409"/>
                    <a:gd name="connsiteY16" fmla="*/ 54591 h 782471"/>
                    <a:gd name="connsiteX17" fmla="*/ 395785 w 707409"/>
                    <a:gd name="connsiteY17" fmla="*/ 68238 h 782471"/>
                    <a:gd name="connsiteX18" fmla="*/ 218365 w 707409"/>
                    <a:gd name="connsiteY18" fmla="*/ 0 h 78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7409" h="782471">
                      <a:moveTo>
                        <a:pt x="218365" y="0"/>
                      </a:moveTo>
                      <a:cubicBezTo>
                        <a:pt x="170598" y="0"/>
                        <a:pt x="136478" y="43217"/>
                        <a:pt x="109182" y="68238"/>
                      </a:cubicBezTo>
                      <a:cubicBezTo>
                        <a:pt x="81886" y="93259"/>
                        <a:pt x="68239" y="125104"/>
                        <a:pt x="54591" y="150125"/>
                      </a:cubicBezTo>
                      <a:cubicBezTo>
                        <a:pt x="40943" y="175146"/>
                        <a:pt x="36394" y="197892"/>
                        <a:pt x="27296" y="218364"/>
                      </a:cubicBezTo>
                      <a:cubicBezTo>
                        <a:pt x="18198" y="238836"/>
                        <a:pt x="0" y="243385"/>
                        <a:pt x="0" y="272955"/>
                      </a:cubicBezTo>
                      <a:cubicBezTo>
                        <a:pt x="0" y="302525"/>
                        <a:pt x="6824" y="341194"/>
                        <a:pt x="27296" y="395785"/>
                      </a:cubicBezTo>
                      <a:cubicBezTo>
                        <a:pt x="47768" y="450376"/>
                        <a:pt x="100084" y="545910"/>
                        <a:pt x="122830" y="600501"/>
                      </a:cubicBezTo>
                      <a:cubicBezTo>
                        <a:pt x="145576" y="655092"/>
                        <a:pt x="129655" y="693761"/>
                        <a:pt x="163774" y="723331"/>
                      </a:cubicBezTo>
                      <a:cubicBezTo>
                        <a:pt x="197894" y="752901"/>
                        <a:pt x="279780" y="773373"/>
                        <a:pt x="327547" y="777922"/>
                      </a:cubicBezTo>
                      <a:cubicBezTo>
                        <a:pt x="375314" y="782471"/>
                        <a:pt x="416258" y="764275"/>
                        <a:pt x="450377" y="750627"/>
                      </a:cubicBezTo>
                      <a:cubicBezTo>
                        <a:pt x="484496" y="736979"/>
                        <a:pt x="504968" y="707408"/>
                        <a:pt x="532263" y="696035"/>
                      </a:cubicBezTo>
                      <a:cubicBezTo>
                        <a:pt x="559558" y="684662"/>
                        <a:pt x="595953" y="707409"/>
                        <a:pt x="614150" y="682388"/>
                      </a:cubicBezTo>
                      <a:cubicBezTo>
                        <a:pt x="632347" y="657367"/>
                        <a:pt x="630072" y="627797"/>
                        <a:pt x="641445" y="545910"/>
                      </a:cubicBezTo>
                      <a:cubicBezTo>
                        <a:pt x="652818" y="464023"/>
                        <a:pt x="675564" y="261581"/>
                        <a:pt x="682388" y="191068"/>
                      </a:cubicBezTo>
                      <a:cubicBezTo>
                        <a:pt x="689212" y="120555"/>
                        <a:pt x="707409" y="143302"/>
                        <a:pt x="682388" y="122830"/>
                      </a:cubicBezTo>
                      <a:cubicBezTo>
                        <a:pt x="657367" y="102358"/>
                        <a:pt x="561833" y="79611"/>
                        <a:pt x="532263" y="68238"/>
                      </a:cubicBezTo>
                      <a:cubicBezTo>
                        <a:pt x="502693" y="56865"/>
                        <a:pt x="527714" y="54591"/>
                        <a:pt x="504968" y="54591"/>
                      </a:cubicBezTo>
                      <a:cubicBezTo>
                        <a:pt x="482222" y="54591"/>
                        <a:pt x="443552" y="79611"/>
                        <a:pt x="395785" y="68238"/>
                      </a:cubicBezTo>
                      <a:cubicBezTo>
                        <a:pt x="348018" y="56865"/>
                        <a:pt x="266132" y="0"/>
                        <a:pt x="218365" y="0"/>
                      </a:cubicBezTo>
                      <a:close/>
                    </a:path>
                  </a:pathLst>
                </a:custGeom>
                <a:noFill/>
                <a:ln w="317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 name="Freeform 22"/>
                <p:cNvSpPr/>
                <p:nvPr/>
              </p:nvSpPr>
              <p:spPr>
                <a:xfrm>
                  <a:off x="3903259" y="2684060"/>
                  <a:ext cx="1075899" cy="816590"/>
                </a:xfrm>
                <a:custGeom>
                  <a:avLst/>
                  <a:gdLst>
                    <a:gd name="connsiteX0" fmla="*/ 191069 w 1075899"/>
                    <a:gd name="connsiteY0" fmla="*/ 782471 h 816590"/>
                    <a:gd name="connsiteX1" fmla="*/ 95535 w 1075899"/>
                    <a:gd name="connsiteY1" fmla="*/ 550459 h 816590"/>
                    <a:gd name="connsiteX2" fmla="*/ 13648 w 1075899"/>
                    <a:gd name="connsiteY2" fmla="*/ 386686 h 816590"/>
                    <a:gd name="connsiteX3" fmla="*/ 13648 w 1075899"/>
                    <a:gd name="connsiteY3" fmla="*/ 291152 h 816590"/>
                    <a:gd name="connsiteX4" fmla="*/ 95535 w 1075899"/>
                    <a:gd name="connsiteY4" fmla="*/ 127379 h 816590"/>
                    <a:gd name="connsiteX5" fmla="*/ 272956 w 1075899"/>
                    <a:gd name="connsiteY5" fmla="*/ 4549 h 816590"/>
                    <a:gd name="connsiteX6" fmla="*/ 532263 w 1075899"/>
                    <a:gd name="connsiteY6" fmla="*/ 100083 h 816590"/>
                    <a:gd name="connsiteX7" fmla="*/ 655093 w 1075899"/>
                    <a:gd name="connsiteY7" fmla="*/ 45492 h 816590"/>
                    <a:gd name="connsiteX8" fmla="*/ 818866 w 1075899"/>
                    <a:gd name="connsiteY8" fmla="*/ 4549 h 816590"/>
                    <a:gd name="connsiteX9" fmla="*/ 914401 w 1075899"/>
                    <a:gd name="connsiteY9" fmla="*/ 18197 h 816590"/>
                    <a:gd name="connsiteX10" fmla="*/ 996287 w 1075899"/>
                    <a:gd name="connsiteY10" fmla="*/ 31844 h 816590"/>
                    <a:gd name="connsiteX11" fmla="*/ 1064526 w 1075899"/>
                    <a:gd name="connsiteY11" fmla="*/ 100083 h 816590"/>
                    <a:gd name="connsiteX12" fmla="*/ 1064526 w 1075899"/>
                    <a:gd name="connsiteY12" fmla="*/ 100083 h 816590"/>
                    <a:gd name="connsiteX13" fmla="*/ 1064526 w 1075899"/>
                    <a:gd name="connsiteY13" fmla="*/ 304800 h 816590"/>
                    <a:gd name="connsiteX14" fmla="*/ 996287 w 1075899"/>
                    <a:gd name="connsiteY14" fmla="*/ 686937 h 816590"/>
                    <a:gd name="connsiteX15" fmla="*/ 614150 w 1075899"/>
                    <a:gd name="connsiteY15" fmla="*/ 714233 h 816590"/>
                    <a:gd name="connsiteX16" fmla="*/ 614150 w 1075899"/>
                    <a:gd name="connsiteY16" fmla="*/ 714233 h 816590"/>
                    <a:gd name="connsiteX17" fmla="*/ 586854 w 1075899"/>
                    <a:gd name="connsiteY17" fmla="*/ 714233 h 816590"/>
                    <a:gd name="connsiteX18" fmla="*/ 491320 w 1075899"/>
                    <a:gd name="connsiteY18" fmla="*/ 755176 h 816590"/>
                    <a:gd name="connsiteX19" fmla="*/ 191069 w 1075899"/>
                    <a:gd name="connsiteY19" fmla="*/ 782471 h 81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5899" h="816590">
                      <a:moveTo>
                        <a:pt x="191069" y="782471"/>
                      </a:moveTo>
                      <a:cubicBezTo>
                        <a:pt x="125105" y="748352"/>
                        <a:pt x="125105" y="616423"/>
                        <a:pt x="95535" y="550459"/>
                      </a:cubicBezTo>
                      <a:cubicBezTo>
                        <a:pt x="65965" y="484495"/>
                        <a:pt x="27296" y="429904"/>
                        <a:pt x="13648" y="386686"/>
                      </a:cubicBezTo>
                      <a:cubicBezTo>
                        <a:pt x="0" y="343468"/>
                        <a:pt x="0" y="334370"/>
                        <a:pt x="13648" y="291152"/>
                      </a:cubicBezTo>
                      <a:cubicBezTo>
                        <a:pt x="27296" y="247934"/>
                        <a:pt x="52317" y="175146"/>
                        <a:pt x="95535" y="127379"/>
                      </a:cubicBezTo>
                      <a:cubicBezTo>
                        <a:pt x="138753" y="79612"/>
                        <a:pt x="200168" y="9098"/>
                        <a:pt x="272956" y="4549"/>
                      </a:cubicBezTo>
                      <a:cubicBezTo>
                        <a:pt x="345744" y="0"/>
                        <a:pt x="468573" y="93259"/>
                        <a:pt x="532263" y="100083"/>
                      </a:cubicBezTo>
                      <a:cubicBezTo>
                        <a:pt x="595953" y="106907"/>
                        <a:pt x="607326" y="61414"/>
                        <a:pt x="655093" y="45492"/>
                      </a:cubicBezTo>
                      <a:cubicBezTo>
                        <a:pt x="702860" y="29570"/>
                        <a:pt x="775648" y="9098"/>
                        <a:pt x="818866" y="4549"/>
                      </a:cubicBezTo>
                      <a:cubicBezTo>
                        <a:pt x="862084" y="0"/>
                        <a:pt x="884831" y="13648"/>
                        <a:pt x="914401" y="18197"/>
                      </a:cubicBezTo>
                      <a:cubicBezTo>
                        <a:pt x="943971" y="22746"/>
                        <a:pt x="971266" y="18196"/>
                        <a:pt x="996287" y="31844"/>
                      </a:cubicBezTo>
                      <a:cubicBezTo>
                        <a:pt x="1021308" y="45492"/>
                        <a:pt x="1064526" y="100083"/>
                        <a:pt x="1064526" y="100083"/>
                      </a:cubicBezTo>
                      <a:lnTo>
                        <a:pt x="1064526" y="100083"/>
                      </a:lnTo>
                      <a:cubicBezTo>
                        <a:pt x="1064526" y="134202"/>
                        <a:pt x="1075899" y="206991"/>
                        <a:pt x="1064526" y="304800"/>
                      </a:cubicBezTo>
                      <a:cubicBezTo>
                        <a:pt x="1053153" y="402609"/>
                        <a:pt x="1071350" y="618698"/>
                        <a:pt x="996287" y="686937"/>
                      </a:cubicBezTo>
                      <a:cubicBezTo>
                        <a:pt x="921224" y="755176"/>
                        <a:pt x="614150" y="714233"/>
                        <a:pt x="614150" y="714233"/>
                      </a:cubicBezTo>
                      <a:lnTo>
                        <a:pt x="614150" y="714233"/>
                      </a:lnTo>
                      <a:cubicBezTo>
                        <a:pt x="609601" y="714233"/>
                        <a:pt x="607326" y="707409"/>
                        <a:pt x="586854" y="714233"/>
                      </a:cubicBezTo>
                      <a:cubicBezTo>
                        <a:pt x="566382" y="721057"/>
                        <a:pt x="564108" y="741528"/>
                        <a:pt x="491320" y="755176"/>
                      </a:cubicBezTo>
                      <a:cubicBezTo>
                        <a:pt x="418532" y="768824"/>
                        <a:pt x="257033" y="816590"/>
                        <a:pt x="191069" y="782471"/>
                      </a:cubicBezTo>
                      <a:close/>
                    </a:path>
                  </a:pathLst>
                </a:custGeom>
                <a:solidFill>
                  <a:srgbClr val="69676D">
                    <a:lumMod val="20000"/>
                    <a:lumOff val="80000"/>
                  </a:srgbClr>
                </a:solidFill>
                <a:ln w="6350"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Freeform 23"/>
                <p:cNvSpPr/>
                <p:nvPr/>
              </p:nvSpPr>
              <p:spPr>
                <a:xfrm>
                  <a:off x="4474192" y="2811439"/>
                  <a:ext cx="15921" cy="206991"/>
                </a:xfrm>
                <a:custGeom>
                  <a:avLst/>
                  <a:gdLst>
                    <a:gd name="connsiteX0" fmla="*/ 15921 w 15921"/>
                    <a:gd name="connsiteY0" fmla="*/ 0 h 206991"/>
                    <a:gd name="connsiteX1" fmla="*/ 2274 w 15921"/>
                    <a:gd name="connsiteY1" fmla="*/ 204716 h 206991"/>
                    <a:gd name="connsiteX2" fmla="*/ 15921 w 15921"/>
                    <a:gd name="connsiteY2" fmla="*/ 0 h 206991"/>
                  </a:gdLst>
                  <a:ahLst/>
                  <a:cxnLst>
                    <a:cxn ang="0">
                      <a:pos x="connsiteX0" y="connsiteY0"/>
                    </a:cxn>
                    <a:cxn ang="0">
                      <a:pos x="connsiteX1" y="connsiteY1"/>
                    </a:cxn>
                    <a:cxn ang="0">
                      <a:pos x="connsiteX2" y="connsiteY2"/>
                    </a:cxn>
                  </a:cxnLst>
                  <a:rect l="l" t="t" r="r" b="b"/>
                  <a:pathLst>
                    <a:path w="15921" h="206991">
                      <a:moveTo>
                        <a:pt x="15921" y="0"/>
                      </a:moveTo>
                      <a:cubicBezTo>
                        <a:pt x="15921" y="0"/>
                        <a:pt x="4548" y="206991"/>
                        <a:pt x="2274" y="204716"/>
                      </a:cubicBezTo>
                      <a:cubicBezTo>
                        <a:pt x="0" y="202441"/>
                        <a:pt x="15921" y="0"/>
                        <a:pt x="15921" y="0"/>
                      </a:cubicBez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Freeform 24"/>
                <p:cNvSpPr/>
                <p:nvPr/>
              </p:nvSpPr>
              <p:spPr>
                <a:xfrm>
                  <a:off x="2613546" y="2968388"/>
                  <a:ext cx="634621" cy="775648"/>
                </a:xfrm>
                <a:custGeom>
                  <a:avLst/>
                  <a:gdLst>
                    <a:gd name="connsiteX0" fmla="*/ 102358 w 634621"/>
                    <a:gd name="connsiteY0" fmla="*/ 689212 h 775648"/>
                    <a:gd name="connsiteX1" fmla="*/ 47767 w 634621"/>
                    <a:gd name="connsiteY1" fmla="*/ 484496 h 775648"/>
                    <a:gd name="connsiteX2" fmla="*/ 20472 w 634621"/>
                    <a:gd name="connsiteY2" fmla="*/ 197893 h 775648"/>
                    <a:gd name="connsiteX3" fmla="*/ 170597 w 634621"/>
                    <a:gd name="connsiteY3" fmla="*/ 61415 h 775648"/>
                    <a:gd name="connsiteX4" fmla="*/ 307075 w 634621"/>
                    <a:gd name="connsiteY4" fmla="*/ 6824 h 775648"/>
                    <a:gd name="connsiteX5" fmla="*/ 307075 w 634621"/>
                    <a:gd name="connsiteY5" fmla="*/ 20472 h 775648"/>
                    <a:gd name="connsiteX6" fmla="*/ 443553 w 634621"/>
                    <a:gd name="connsiteY6" fmla="*/ 88711 h 775648"/>
                    <a:gd name="connsiteX7" fmla="*/ 566382 w 634621"/>
                    <a:gd name="connsiteY7" fmla="*/ 143302 h 775648"/>
                    <a:gd name="connsiteX8" fmla="*/ 607326 w 634621"/>
                    <a:gd name="connsiteY8" fmla="*/ 170597 h 775648"/>
                    <a:gd name="connsiteX9" fmla="*/ 634621 w 634621"/>
                    <a:gd name="connsiteY9" fmla="*/ 266131 h 775648"/>
                    <a:gd name="connsiteX10" fmla="*/ 607326 w 634621"/>
                    <a:gd name="connsiteY10" fmla="*/ 361666 h 775648"/>
                    <a:gd name="connsiteX11" fmla="*/ 607326 w 634621"/>
                    <a:gd name="connsiteY11" fmla="*/ 511791 h 775648"/>
                    <a:gd name="connsiteX12" fmla="*/ 552735 w 634621"/>
                    <a:gd name="connsiteY12" fmla="*/ 689212 h 775648"/>
                    <a:gd name="connsiteX13" fmla="*/ 388961 w 634621"/>
                    <a:gd name="connsiteY13" fmla="*/ 757451 h 775648"/>
                    <a:gd name="connsiteX14" fmla="*/ 211541 w 634621"/>
                    <a:gd name="connsiteY14" fmla="*/ 771099 h 775648"/>
                    <a:gd name="connsiteX15" fmla="*/ 102358 w 634621"/>
                    <a:gd name="connsiteY15" fmla="*/ 689212 h 77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621" h="775648">
                      <a:moveTo>
                        <a:pt x="102358" y="689212"/>
                      </a:moveTo>
                      <a:cubicBezTo>
                        <a:pt x="75062" y="641445"/>
                        <a:pt x="61415" y="566382"/>
                        <a:pt x="47767" y="484496"/>
                      </a:cubicBezTo>
                      <a:cubicBezTo>
                        <a:pt x="34119" y="402610"/>
                        <a:pt x="0" y="268406"/>
                        <a:pt x="20472" y="197893"/>
                      </a:cubicBezTo>
                      <a:cubicBezTo>
                        <a:pt x="40944" y="127380"/>
                        <a:pt x="122830" y="93260"/>
                        <a:pt x="170597" y="61415"/>
                      </a:cubicBezTo>
                      <a:cubicBezTo>
                        <a:pt x="218364" y="29570"/>
                        <a:pt x="284329" y="13648"/>
                        <a:pt x="307075" y="6824"/>
                      </a:cubicBezTo>
                      <a:cubicBezTo>
                        <a:pt x="329821" y="0"/>
                        <a:pt x="284329" y="6824"/>
                        <a:pt x="307075" y="20472"/>
                      </a:cubicBezTo>
                      <a:cubicBezTo>
                        <a:pt x="329821" y="34120"/>
                        <a:pt x="400335" y="68239"/>
                        <a:pt x="443553" y="88711"/>
                      </a:cubicBezTo>
                      <a:cubicBezTo>
                        <a:pt x="486771" y="109183"/>
                        <a:pt x="539087" y="129654"/>
                        <a:pt x="566382" y="143302"/>
                      </a:cubicBezTo>
                      <a:cubicBezTo>
                        <a:pt x="593677" y="156950"/>
                        <a:pt x="595953" y="150126"/>
                        <a:pt x="607326" y="170597"/>
                      </a:cubicBezTo>
                      <a:cubicBezTo>
                        <a:pt x="618699" y="191068"/>
                        <a:pt x="634621" y="234286"/>
                        <a:pt x="634621" y="266131"/>
                      </a:cubicBezTo>
                      <a:cubicBezTo>
                        <a:pt x="634621" y="297976"/>
                        <a:pt x="611875" y="320723"/>
                        <a:pt x="607326" y="361666"/>
                      </a:cubicBezTo>
                      <a:cubicBezTo>
                        <a:pt x="602777" y="402609"/>
                        <a:pt x="616424" y="457200"/>
                        <a:pt x="607326" y="511791"/>
                      </a:cubicBezTo>
                      <a:cubicBezTo>
                        <a:pt x="598228" y="566382"/>
                        <a:pt x="589129" y="648269"/>
                        <a:pt x="552735" y="689212"/>
                      </a:cubicBezTo>
                      <a:cubicBezTo>
                        <a:pt x="516341" y="730155"/>
                        <a:pt x="445827" y="743803"/>
                        <a:pt x="388961" y="757451"/>
                      </a:cubicBezTo>
                      <a:cubicBezTo>
                        <a:pt x="332095" y="771099"/>
                        <a:pt x="257034" y="775648"/>
                        <a:pt x="211541" y="771099"/>
                      </a:cubicBezTo>
                      <a:cubicBezTo>
                        <a:pt x="166049" y="766550"/>
                        <a:pt x="129654" y="736979"/>
                        <a:pt x="102358" y="689212"/>
                      </a:cubicBezTo>
                      <a:close/>
                    </a:path>
                  </a:pathLst>
                </a:custGeom>
                <a:solidFill>
                  <a:srgbClr val="69676D">
                    <a:lumMod val="20000"/>
                    <a:lumOff val="80000"/>
                  </a:srgbClr>
                </a:solidFill>
                <a:ln w="6350"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5" name="Freeform 25"/>
                <p:cNvSpPr/>
                <p:nvPr/>
              </p:nvSpPr>
              <p:spPr>
                <a:xfrm>
                  <a:off x="1985749" y="2770496"/>
                  <a:ext cx="257033" cy="125104"/>
                </a:xfrm>
                <a:custGeom>
                  <a:avLst/>
                  <a:gdLst>
                    <a:gd name="connsiteX0" fmla="*/ 6824 w 257033"/>
                    <a:gd name="connsiteY0" fmla="*/ 27295 h 125104"/>
                    <a:gd name="connsiteX1" fmla="*/ 75063 w 257033"/>
                    <a:gd name="connsiteY1" fmla="*/ 0 h 125104"/>
                    <a:gd name="connsiteX2" fmla="*/ 143302 w 257033"/>
                    <a:gd name="connsiteY2" fmla="*/ 27295 h 125104"/>
                    <a:gd name="connsiteX3" fmla="*/ 225188 w 257033"/>
                    <a:gd name="connsiteY3" fmla="*/ 81886 h 125104"/>
                    <a:gd name="connsiteX4" fmla="*/ 252484 w 257033"/>
                    <a:gd name="connsiteY4" fmla="*/ 81886 h 125104"/>
                    <a:gd name="connsiteX5" fmla="*/ 197893 w 257033"/>
                    <a:gd name="connsiteY5" fmla="*/ 122829 h 125104"/>
                    <a:gd name="connsiteX6" fmla="*/ 116006 w 257033"/>
                    <a:gd name="connsiteY6" fmla="*/ 95534 h 125104"/>
                    <a:gd name="connsiteX7" fmla="*/ 6824 w 257033"/>
                    <a:gd name="connsiteY7" fmla="*/ 27295 h 12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033" h="125104">
                      <a:moveTo>
                        <a:pt x="6824" y="27295"/>
                      </a:moveTo>
                      <a:cubicBezTo>
                        <a:pt x="0" y="11373"/>
                        <a:pt x="52317" y="0"/>
                        <a:pt x="75063" y="0"/>
                      </a:cubicBezTo>
                      <a:cubicBezTo>
                        <a:pt x="97809" y="0"/>
                        <a:pt x="118281" y="13647"/>
                        <a:pt x="143302" y="27295"/>
                      </a:cubicBezTo>
                      <a:cubicBezTo>
                        <a:pt x="168323" y="40943"/>
                        <a:pt x="206991" y="72788"/>
                        <a:pt x="225188" y="81886"/>
                      </a:cubicBezTo>
                      <a:cubicBezTo>
                        <a:pt x="243385" y="90985"/>
                        <a:pt x="257033" y="75062"/>
                        <a:pt x="252484" y="81886"/>
                      </a:cubicBezTo>
                      <a:cubicBezTo>
                        <a:pt x="247935" y="88710"/>
                        <a:pt x="220639" y="120554"/>
                        <a:pt x="197893" y="122829"/>
                      </a:cubicBezTo>
                      <a:cubicBezTo>
                        <a:pt x="175147" y="125104"/>
                        <a:pt x="150126" y="104633"/>
                        <a:pt x="116006" y="95534"/>
                      </a:cubicBezTo>
                      <a:cubicBezTo>
                        <a:pt x="81887" y="86436"/>
                        <a:pt x="13648" y="43217"/>
                        <a:pt x="6824" y="27295"/>
                      </a:cubicBezTo>
                      <a:close/>
                    </a:path>
                  </a:pathLst>
                </a:custGeom>
                <a:solidFill>
                  <a:srgbClr val="69676D">
                    <a:lumMod val="20000"/>
                    <a:lumOff val="80000"/>
                  </a:srgbClr>
                </a:solidFill>
                <a:ln w="317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6" name="Freeform 26"/>
                <p:cNvSpPr/>
                <p:nvPr/>
              </p:nvSpPr>
              <p:spPr>
                <a:xfrm>
                  <a:off x="1901589" y="1867468"/>
                  <a:ext cx="532261" cy="982639"/>
                </a:xfrm>
                <a:custGeom>
                  <a:avLst/>
                  <a:gdLst>
                    <a:gd name="connsiteX0" fmla="*/ 241110 w 532261"/>
                    <a:gd name="connsiteY0" fmla="*/ 97810 h 982639"/>
                    <a:gd name="connsiteX1" fmla="*/ 145575 w 532261"/>
                    <a:gd name="connsiteY1" fmla="*/ 193344 h 982639"/>
                    <a:gd name="connsiteX2" fmla="*/ 36393 w 532261"/>
                    <a:gd name="connsiteY2" fmla="*/ 548186 h 982639"/>
                    <a:gd name="connsiteX3" fmla="*/ 9098 w 532261"/>
                    <a:gd name="connsiteY3" fmla="*/ 780198 h 982639"/>
                    <a:gd name="connsiteX4" fmla="*/ 90984 w 532261"/>
                    <a:gd name="connsiteY4" fmla="*/ 875732 h 982639"/>
                    <a:gd name="connsiteX5" fmla="*/ 213814 w 532261"/>
                    <a:gd name="connsiteY5" fmla="*/ 930323 h 982639"/>
                    <a:gd name="connsiteX6" fmla="*/ 350292 w 532261"/>
                    <a:gd name="connsiteY6" fmla="*/ 971266 h 982639"/>
                    <a:gd name="connsiteX7" fmla="*/ 363939 w 532261"/>
                    <a:gd name="connsiteY7" fmla="*/ 862084 h 982639"/>
                    <a:gd name="connsiteX8" fmla="*/ 363939 w 532261"/>
                    <a:gd name="connsiteY8" fmla="*/ 739254 h 982639"/>
                    <a:gd name="connsiteX9" fmla="*/ 391235 w 532261"/>
                    <a:gd name="connsiteY9" fmla="*/ 616425 h 982639"/>
                    <a:gd name="connsiteX10" fmla="*/ 500417 w 532261"/>
                    <a:gd name="connsiteY10" fmla="*/ 343469 h 982639"/>
                    <a:gd name="connsiteX11" fmla="*/ 527712 w 532261"/>
                    <a:gd name="connsiteY11" fmla="*/ 206992 h 982639"/>
                    <a:gd name="connsiteX12" fmla="*/ 527712 w 532261"/>
                    <a:gd name="connsiteY12" fmla="*/ 125105 h 982639"/>
                    <a:gd name="connsiteX13" fmla="*/ 527712 w 532261"/>
                    <a:gd name="connsiteY13" fmla="*/ 125105 h 982639"/>
                    <a:gd name="connsiteX14" fmla="*/ 404883 w 532261"/>
                    <a:gd name="connsiteY14" fmla="*/ 2275 h 982639"/>
                    <a:gd name="connsiteX15" fmla="*/ 241110 w 532261"/>
                    <a:gd name="connsiteY15" fmla="*/ 97810 h 98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2261" h="982639">
                      <a:moveTo>
                        <a:pt x="241110" y="97810"/>
                      </a:moveTo>
                      <a:cubicBezTo>
                        <a:pt x="197892" y="129655"/>
                        <a:pt x="179695" y="118281"/>
                        <a:pt x="145575" y="193344"/>
                      </a:cubicBezTo>
                      <a:cubicBezTo>
                        <a:pt x="111456" y="268407"/>
                        <a:pt x="59139" y="450377"/>
                        <a:pt x="36393" y="548186"/>
                      </a:cubicBezTo>
                      <a:cubicBezTo>
                        <a:pt x="13647" y="645995"/>
                        <a:pt x="0" y="725607"/>
                        <a:pt x="9098" y="780198"/>
                      </a:cubicBezTo>
                      <a:cubicBezTo>
                        <a:pt x="18196" y="834789"/>
                        <a:pt x="56865" y="850711"/>
                        <a:pt x="90984" y="875732"/>
                      </a:cubicBezTo>
                      <a:cubicBezTo>
                        <a:pt x="125103" y="900753"/>
                        <a:pt x="170596" y="914401"/>
                        <a:pt x="213814" y="930323"/>
                      </a:cubicBezTo>
                      <a:cubicBezTo>
                        <a:pt x="257032" y="946245"/>
                        <a:pt x="325271" y="982639"/>
                        <a:pt x="350292" y="971266"/>
                      </a:cubicBezTo>
                      <a:cubicBezTo>
                        <a:pt x="375313" y="959893"/>
                        <a:pt x="361665" y="900753"/>
                        <a:pt x="363939" y="862084"/>
                      </a:cubicBezTo>
                      <a:cubicBezTo>
                        <a:pt x="366213" y="823415"/>
                        <a:pt x="359390" y="780197"/>
                        <a:pt x="363939" y="739254"/>
                      </a:cubicBezTo>
                      <a:cubicBezTo>
                        <a:pt x="368488" y="698311"/>
                        <a:pt x="368489" y="682389"/>
                        <a:pt x="391235" y="616425"/>
                      </a:cubicBezTo>
                      <a:cubicBezTo>
                        <a:pt x="413981" y="550461"/>
                        <a:pt x="477671" y="411708"/>
                        <a:pt x="500417" y="343469"/>
                      </a:cubicBezTo>
                      <a:cubicBezTo>
                        <a:pt x="523163" y="275230"/>
                        <a:pt x="523163" y="243386"/>
                        <a:pt x="527712" y="206992"/>
                      </a:cubicBezTo>
                      <a:cubicBezTo>
                        <a:pt x="532261" y="170598"/>
                        <a:pt x="527712" y="125105"/>
                        <a:pt x="527712" y="125105"/>
                      </a:cubicBezTo>
                      <a:lnTo>
                        <a:pt x="527712" y="125105"/>
                      </a:lnTo>
                      <a:cubicBezTo>
                        <a:pt x="507241" y="104633"/>
                        <a:pt x="457199" y="4550"/>
                        <a:pt x="404883" y="2275"/>
                      </a:cubicBezTo>
                      <a:cubicBezTo>
                        <a:pt x="352567" y="0"/>
                        <a:pt x="284328" y="65965"/>
                        <a:pt x="241110" y="97810"/>
                      </a:cubicBezTo>
                      <a:close/>
                    </a:path>
                  </a:pathLst>
                </a:custGeom>
                <a:solidFill>
                  <a:srgbClr val="69676D">
                    <a:lumMod val="20000"/>
                    <a:lumOff val="80000"/>
                  </a:srgbClr>
                </a:solidFill>
                <a:ln w="3175" cap="flat" cmpd="sng" algn="ctr">
                  <a:solidFill>
                    <a:srgbClr val="C9C2D1">
                      <a:lumMod val="20000"/>
                      <a:lumOff val="80000"/>
                    </a:srgbClr>
                  </a:solidFill>
                  <a:prstDash val="solid"/>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7" name="Freeform 27"/>
                <p:cNvSpPr/>
                <p:nvPr/>
              </p:nvSpPr>
              <p:spPr>
                <a:xfrm>
                  <a:off x="2652214" y="2065362"/>
                  <a:ext cx="759726" cy="1023582"/>
                </a:xfrm>
                <a:custGeom>
                  <a:avLst/>
                  <a:gdLst>
                    <a:gd name="connsiteX0" fmla="*/ 200168 w 759726"/>
                    <a:gd name="connsiteY0" fmla="*/ 77337 h 1023582"/>
                    <a:gd name="connsiteX1" fmla="*/ 118282 w 759726"/>
                    <a:gd name="connsiteY1" fmla="*/ 309348 h 1023582"/>
                    <a:gd name="connsiteX2" fmla="*/ 36395 w 759726"/>
                    <a:gd name="connsiteY2" fmla="*/ 514065 h 1023582"/>
                    <a:gd name="connsiteX3" fmla="*/ 9099 w 759726"/>
                    <a:gd name="connsiteY3" fmla="*/ 650542 h 1023582"/>
                    <a:gd name="connsiteX4" fmla="*/ 90986 w 759726"/>
                    <a:gd name="connsiteY4" fmla="*/ 882554 h 1023582"/>
                    <a:gd name="connsiteX5" fmla="*/ 145577 w 759726"/>
                    <a:gd name="connsiteY5" fmla="*/ 937145 h 1023582"/>
                    <a:gd name="connsiteX6" fmla="*/ 227464 w 759726"/>
                    <a:gd name="connsiteY6" fmla="*/ 909850 h 1023582"/>
                    <a:gd name="connsiteX7" fmla="*/ 282055 w 759726"/>
                    <a:gd name="connsiteY7" fmla="*/ 909850 h 1023582"/>
                    <a:gd name="connsiteX8" fmla="*/ 432180 w 759726"/>
                    <a:gd name="connsiteY8" fmla="*/ 991737 h 1023582"/>
                    <a:gd name="connsiteX9" fmla="*/ 514067 w 759726"/>
                    <a:gd name="connsiteY9" fmla="*/ 991737 h 1023582"/>
                    <a:gd name="connsiteX10" fmla="*/ 705135 w 759726"/>
                    <a:gd name="connsiteY10" fmla="*/ 800668 h 1023582"/>
                    <a:gd name="connsiteX11" fmla="*/ 705135 w 759726"/>
                    <a:gd name="connsiteY11" fmla="*/ 691486 h 1023582"/>
                    <a:gd name="connsiteX12" fmla="*/ 705135 w 759726"/>
                    <a:gd name="connsiteY12" fmla="*/ 432178 h 1023582"/>
                    <a:gd name="connsiteX13" fmla="*/ 759726 w 759726"/>
                    <a:gd name="connsiteY13" fmla="*/ 282053 h 1023582"/>
                    <a:gd name="connsiteX14" fmla="*/ 759726 w 759726"/>
                    <a:gd name="connsiteY14" fmla="*/ 282053 h 1023582"/>
                    <a:gd name="connsiteX15" fmla="*/ 664192 w 759726"/>
                    <a:gd name="connsiteY15" fmla="*/ 90984 h 1023582"/>
                    <a:gd name="connsiteX16" fmla="*/ 486771 w 759726"/>
                    <a:gd name="connsiteY16" fmla="*/ 9098 h 1023582"/>
                    <a:gd name="connsiteX17" fmla="*/ 254759 w 759726"/>
                    <a:gd name="connsiteY17" fmla="*/ 36393 h 1023582"/>
                    <a:gd name="connsiteX18" fmla="*/ 200168 w 759726"/>
                    <a:gd name="connsiteY18" fmla="*/ 77337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726" h="1023582">
                      <a:moveTo>
                        <a:pt x="200168" y="77337"/>
                      </a:moveTo>
                      <a:cubicBezTo>
                        <a:pt x="177422" y="122829"/>
                        <a:pt x="145577" y="236560"/>
                        <a:pt x="118282" y="309348"/>
                      </a:cubicBezTo>
                      <a:cubicBezTo>
                        <a:pt x="90987" y="382136"/>
                        <a:pt x="54592" y="457199"/>
                        <a:pt x="36395" y="514065"/>
                      </a:cubicBezTo>
                      <a:cubicBezTo>
                        <a:pt x="18198" y="570931"/>
                        <a:pt x="0" y="589127"/>
                        <a:pt x="9099" y="650542"/>
                      </a:cubicBezTo>
                      <a:cubicBezTo>
                        <a:pt x="18198" y="711957"/>
                        <a:pt x="68240" y="834787"/>
                        <a:pt x="90986" y="882554"/>
                      </a:cubicBezTo>
                      <a:cubicBezTo>
                        <a:pt x="113732" y="930321"/>
                        <a:pt x="122831" y="932596"/>
                        <a:pt x="145577" y="937145"/>
                      </a:cubicBezTo>
                      <a:cubicBezTo>
                        <a:pt x="168323" y="941694"/>
                        <a:pt x="204718" y="914399"/>
                        <a:pt x="227464" y="909850"/>
                      </a:cubicBezTo>
                      <a:cubicBezTo>
                        <a:pt x="250210" y="905301"/>
                        <a:pt x="247936" y="896202"/>
                        <a:pt x="282055" y="909850"/>
                      </a:cubicBezTo>
                      <a:cubicBezTo>
                        <a:pt x="316174" y="923498"/>
                        <a:pt x="393511" y="978089"/>
                        <a:pt x="432180" y="991737"/>
                      </a:cubicBezTo>
                      <a:cubicBezTo>
                        <a:pt x="470849" y="1005385"/>
                        <a:pt x="468575" y="1023582"/>
                        <a:pt x="514067" y="991737"/>
                      </a:cubicBezTo>
                      <a:cubicBezTo>
                        <a:pt x="559560" y="959892"/>
                        <a:pt x="673290" y="850710"/>
                        <a:pt x="705135" y="800668"/>
                      </a:cubicBezTo>
                      <a:cubicBezTo>
                        <a:pt x="736980" y="750626"/>
                        <a:pt x="705135" y="691486"/>
                        <a:pt x="705135" y="691486"/>
                      </a:cubicBezTo>
                      <a:cubicBezTo>
                        <a:pt x="705135" y="630071"/>
                        <a:pt x="696037" y="500417"/>
                        <a:pt x="705135" y="432178"/>
                      </a:cubicBezTo>
                      <a:cubicBezTo>
                        <a:pt x="714233" y="363939"/>
                        <a:pt x="759726" y="282053"/>
                        <a:pt x="759726" y="282053"/>
                      </a:cubicBezTo>
                      <a:lnTo>
                        <a:pt x="759726" y="282053"/>
                      </a:lnTo>
                      <a:cubicBezTo>
                        <a:pt x="743804" y="250208"/>
                        <a:pt x="709684" y="136476"/>
                        <a:pt x="664192" y="90984"/>
                      </a:cubicBezTo>
                      <a:cubicBezTo>
                        <a:pt x="618700" y="45492"/>
                        <a:pt x="555010" y="18196"/>
                        <a:pt x="486771" y="9098"/>
                      </a:cubicBezTo>
                      <a:cubicBezTo>
                        <a:pt x="418532" y="0"/>
                        <a:pt x="302526" y="27295"/>
                        <a:pt x="254759" y="36393"/>
                      </a:cubicBezTo>
                      <a:cubicBezTo>
                        <a:pt x="206992" y="45491"/>
                        <a:pt x="222914" y="31845"/>
                        <a:pt x="200168" y="77337"/>
                      </a:cubicBezTo>
                      <a:close/>
                    </a:path>
                  </a:pathLst>
                </a:custGeom>
                <a:solidFill>
                  <a:srgbClr val="69676D">
                    <a:lumMod val="20000"/>
                    <a:lumOff val="80000"/>
                  </a:srgbClr>
                </a:solidFill>
                <a:ln w="25400"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Freeform 28"/>
                <p:cNvSpPr/>
                <p:nvPr/>
              </p:nvSpPr>
              <p:spPr>
                <a:xfrm>
                  <a:off x="2811439" y="2988860"/>
                  <a:ext cx="341193" cy="136477"/>
                </a:xfrm>
                <a:custGeom>
                  <a:avLst/>
                  <a:gdLst>
                    <a:gd name="connsiteX0" fmla="*/ 0 w 341193"/>
                    <a:gd name="connsiteY0" fmla="*/ 0 h 136477"/>
                    <a:gd name="connsiteX1" fmla="*/ 95534 w 341193"/>
                    <a:gd name="connsiteY1" fmla="*/ 95534 h 136477"/>
                    <a:gd name="connsiteX2" fmla="*/ 163773 w 341193"/>
                    <a:gd name="connsiteY2" fmla="*/ 136477 h 136477"/>
                    <a:gd name="connsiteX3" fmla="*/ 313898 w 341193"/>
                    <a:gd name="connsiteY3" fmla="*/ 95534 h 136477"/>
                    <a:gd name="connsiteX4" fmla="*/ 327546 w 341193"/>
                    <a:gd name="connsiteY4" fmla="*/ 68239 h 13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93" h="136477">
                      <a:moveTo>
                        <a:pt x="0" y="0"/>
                      </a:moveTo>
                      <a:cubicBezTo>
                        <a:pt x="34119" y="36394"/>
                        <a:pt x="68239" y="72788"/>
                        <a:pt x="95534" y="95534"/>
                      </a:cubicBezTo>
                      <a:cubicBezTo>
                        <a:pt x="122829" y="118280"/>
                        <a:pt x="127379" y="136477"/>
                        <a:pt x="163773" y="136477"/>
                      </a:cubicBezTo>
                      <a:cubicBezTo>
                        <a:pt x="200167" y="136477"/>
                        <a:pt x="286603" y="106907"/>
                        <a:pt x="313898" y="95534"/>
                      </a:cubicBezTo>
                      <a:cubicBezTo>
                        <a:pt x="341193" y="84161"/>
                        <a:pt x="334369" y="76200"/>
                        <a:pt x="327546" y="68239"/>
                      </a:cubicBezTo>
                    </a:path>
                  </a:pathLst>
                </a:custGeom>
                <a:noFill/>
                <a:ln w="9525" cap="flat" cmpd="sng" algn="ctr">
                  <a:solidFill>
                    <a:srgbClr val="CEB966">
                      <a:shade val="48000"/>
                      <a:satMod val="11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9" name="Freeform 29"/>
                <p:cNvSpPr/>
                <p:nvPr/>
              </p:nvSpPr>
              <p:spPr>
                <a:xfrm>
                  <a:off x="4039737" y="2688609"/>
                  <a:ext cx="696036" cy="291152"/>
                </a:xfrm>
                <a:custGeom>
                  <a:avLst/>
                  <a:gdLst>
                    <a:gd name="connsiteX0" fmla="*/ 0 w 696036"/>
                    <a:gd name="connsiteY0" fmla="*/ 109182 h 291152"/>
                    <a:gd name="connsiteX1" fmla="*/ 218364 w 696036"/>
                    <a:gd name="connsiteY1" fmla="*/ 245660 h 291152"/>
                    <a:gd name="connsiteX2" fmla="*/ 382138 w 696036"/>
                    <a:gd name="connsiteY2" fmla="*/ 286603 h 291152"/>
                    <a:gd name="connsiteX3" fmla="*/ 450376 w 696036"/>
                    <a:gd name="connsiteY3" fmla="*/ 218364 h 291152"/>
                    <a:gd name="connsiteX4" fmla="*/ 696036 w 696036"/>
                    <a:gd name="connsiteY4" fmla="*/ 0 h 291152"/>
                    <a:gd name="connsiteX5" fmla="*/ 696036 w 696036"/>
                    <a:gd name="connsiteY5" fmla="*/ 0 h 29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291152">
                      <a:moveTo>
                        <a:pt x="0" y="109182"/>
                      </a:moveTo>
                      <a:cubicBezTo>
                        <a:pt x="77337" y="162636"/>
                        <a:pt x="154674" y="216090"/>
                        <a:pt x="218364" y="245660"/>
                      </a:cubicBezTo>
                      <a:cubicBezTo>
                        <a:pt x="282054" y="275230"/>
                        <a:pt x="343469" y="291152"/>
                        <a:pt x="382138" y="286603"/>
                      </a:cubicBezTo>
                      <a:cubicBezTo>
                        <a:pt x="420807" y="282054"/>
                        <a:pt x="398060" y="266131"/>
                        <a:pt x="450376" y="218364"/>
                      </a:cubicBezTo>
                      <a:cubicBezTo>
                        <a:pt x="502692" y="170597"/>
                        <a:pt x="696036" y="0"/>
                        <a:pt x="696036" y="0"/>
                      </a:cubicBezTo>
                      <a:lnTo>
                        <a:pt x="696036" y="0"/>
                      </a:lnTo>
                    </a:path>
                  </a:pathLst>
                </a:custGeom>
                <a:noFill/>
                <a:ln w="9525" cap="flat" cmpd="sng" algn="ctr">
                  <a:solidFill>
                    <a:srgbClr val="CEB966">
                      <a:shade val="48000"/>
                      <a:satMod val="11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0" name="Freeform 30"/>
                <p:cNvSpPr/>
                <p:nvPr/>
              </p:nvSpPr>
              <p:spPr>
                <a:xfrm>
                  <a:off x="4967785" y="2522562"/>
                  <a:ext cx="1053152" cy="807492"/>
                </a:xfrm>
                <a:custGeom>
                  <a:avLst/>
                  <a:gdLst>
                    <a:gd name="connsiteX0" fmla="*/ 204716 w 1053152"/>
                    <a:gd name="connsiteY0" fmla="*/ 125104 h 807492"/>
                    <a:gd name="connsiteX1" fmla="*/ 95534 w 1053152"/>
                    <a:gd name="connsiteY1" fmla="*/ 179695 h 807492"/>
                    <a:gd name="connsiteX2" fmla="*/ 13648 w 1053152"/>
                    <a:gd name="connsiteY2" fmla="*/ 247934 h 807492"/>
                    <a:gd name="connsiteX3" fmla="*/ 13648 w 1053152"/>
                    <a:gd name="connsiteY3" fmla="*/ 589128 h 807492"/>
                    <a:gd name="connsiteX4" fmla="*/ 13648 w 1053152"/>
                    <a:gd name="connsiteY4" fmla="*/ 589128 h 807492"/>
                    <a:gd name="connsiteX5" fmla="*/ 122830 w 1053152"/>
                    <a:gd name="connsiteY5" fmla="*/ 807492 h 807492"/>
                    <a:gd name="connsiteX6" fmla="*/ 122830 w 1053152"/>
                    <a:gd name="connsiteY6" fmla="*/ 807492 h 807492"/>
                    <a:gd name="connsiteX7" fmla="*/ 477672 w 1053152"/>
                    <a:gd name="connsiteY7" fmla="*/ 739253 h 807492"/>
                    <a:gd name="connsiteX8" fmla="*/ 477672 w 1053152"/>
                    <a:gd name="connsiteY8" fmla="*/ 739253 h 807492"/>
                    <a:gd name="connsiteX9" fmla="*/ 559558 w 1053152"/>
                    <a:gd name="connsiteY9" fmla="*/ 684662 h 807492"/>
                    <a:gd name="connsiteX10" fmla="*/ 696036 w 1053152"/>
                    <a:gd name="connsiteY10" fmla="*/ 725605 h 807492"/>
                    <a:gd name="connsiteX11" fmla="*/ 928048 w 1053152"/>
                    <a:gd name="connsiteY11" fmla="*/ 671014 h 807492"/>
                    <a:gd name="connsiteX12" fmla="*/ 968991 w 1053152"/>
                    <a:gd name="connsiteY12" fmla="*/ 548184 h 807492"/>
                    <a:gd name="connsiteX13" fmla="*/ 1009934 w 1053152"/>
                    <a:gd name="connsiteY13" fmla="*/ 357116 h 807492"/>
                    <a:gd name="connsiteX14" fmla="*/ 1023582 w 1053152"/>
                    <a:gd name="connsiteY14" fmla="*/ 166047 h 807492"/>
                    <a:gd name="connsiteX15" fmla="*/ 1009934 w 1053152"/>
                    <a:gd name="connsiteY15" fmla="*/ 125104 h 807492"/>
                    <a:gd name="connsiteX16" fmla="*/ 764275 w 1053152"/>
                    <a:gd name="connsiteY16" fmla="*/ 15922 h 807492"/>
                    <a:gd name="connsiteX17" fmla="*/ 709684 w 1053152"/>
                    <a:gd name="connsiteY17" fmla="*/ 29569 h 807492"/>
                    <a:gd name="connsiteX18" fmla="*/ 600502 w 1053152"/>
                    <a:gd name="connsiteY18" fmla="*/ 125104 h 807492"/>
                    <a:gd name="connsiteX19" fmla="*/ 559558 w 1053152"/>
                    <a:gd name="connsiteY19" fmla="*/ 193342 h 807492"/>
                    <a:gd name="connsiteX20" fmla="*/ 559558 w 1053152"/>
                    <a:gd name="connsiteY20" fmla="*/ 370763 h 807492"/>
                    <a:gd name="connsiteX21" fmla="*/ 586854 w 1053152"/>
                    <a:gd name="connsiteY21" fmla="*/ 425354 h 807492"/>
                    <a:gd name="connsiteX22" fmla="*/ 586854 w 1053152"/>
                    <a:gd name="connsiteY22" fmla="*/ 425354 h 807492"/>
                    <a:gd name="connsiteX23" fmla="*/ 559558 w 1053152"/>
                    <a:gd name="connsiteY23" fmla="*/ 343468 h 807492"/>
                    <a:gd name="connsiteX24" fmla="*/ 491319 w 1053152"/>
                    <a:gd name="connsiteY24" fmla="*/ 439002 h 807492"/>
                    <a:gd name="connsiteX25" fmla="*/ 532263 w 1053152"/>
                    <a:gd name="connsiteY25" fmla="*/ 329820 h 807492"/>
                    <a:gd name="connsiteX26" fmla="*/ 532263 w 1053152"/>
                    <a:gd name="connsiteY26" fmla="*/ 329820 h 807492"/>
                    <a:gd name="connsiteX27" fmla="*/ 545911 w 1053152"/>
                    <a:gd name="connsiteY27" fmla="*/ 179695 h 807492"/>
                    <a:gd name="connsiteX28" fmla="*/ 204716 w 1053152"/>
                    <a:gd name="connsiteY28" fmla="*/ 125104 h 80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53152" h="807492">
                      <a:moveTo>
                        <a:pt x="204716" y="125104"/>
                      </a:moveTo>
                      <a:cubicBezTo>
                        <a:pt x="129653" y="125104"/>
                        <a:pt x="127379" y="159223"/>
                        <a:pt x="95534" y="179695"/>
                      </a:cubicBezTo>
                      <a:cubicBezTo>
                        <a:pt x="63689" y="200167"/>
                        <a:pt x="27296" y="179695"/>
                        <a:pt x="13648" y="247934"/>
                      </a:cubicBezTo>
                      <a:cubicBezTo>
                        <a:pt x="0" y="316173"/>
                        <a:pt x="13648" y="589128"/>
                        <a:pt x="13648" y="589128"/>
                      </a:cubicBezTo>
                      <a:lnTo>
                        <a:pt x="13648" y="589128"/>
                      </a:lnTo>
                      <a:lnTo>
                        <a:pt x="122830" y="807492"/>
                      </a:lnTo>
                      <a:lnTo>
                        <a:pt x="122830" y="807492"/>
                      </a:lnTo>
                      <a:lnTo>
                        <a:pt x="477672" y="739253"/>
                      </a:lnTo>
                      <a:lnTo>
                        <a:pt x="477672" y="739253"/>
                      </a:lnTo>
                      <a:cubicBezTo>
                        <a:pt x="491320" y="730155"/>
                        <a:pt x="523164" y="686937"/>
                        <a:pt x="559558" y="684662"/>
                      </a:cubicBezTo>
                      <a:cubicBezTo>
                        <a:pt x="595952" y="682387"/>
                        <a:pt x="634621" y="727880"/>
                        <a:pt x="696036" y="725605"/>
                      </a:cubicBezTo>
                      <a:cubicBezTo>
                        <a:pt x="757451" y="723330"/>
                        <a:pt x="882556" y="700584"/>
                        <a:pt x="928048" y="671014"/>
                      </a:cubicBezTo>
                      <a:cubicBezTo>
                        <a:pt x="973541" y="641444"/>
                        <a:pt x="955343" y="600500"/>
                        <a:pt x="968991" y="548184"/>
                      </a:cubicBezTo>
                      <a:cubicBezTo>
                        <a:pt x="982639" y="495868"/>
                        <a:pt x="1000836" y="420805"/>
                        <a:pt x="1009934" y="357116"/>
                      </a:cubicBezTo>
                      <a:cubicBezTo>
                        <a:pt x="1019032" y="293427"/>
                        <a:pt x="1023582" y="204716"/>
                        <a:pt x="1023582" y="166047"/>
                      </a:cubicBezTo>
                      <a:cubicBezTo>
                        <a:pt x="1023582" y="127378"/>
                        <a:pt x="1053152" y="150125"/>
                        <a:pt x="1009934" y="125104"/>
                      </a:cubicBezTo>
                      <a:cubicBezTo>
                        <a:pt x="966716" y="100083"/>
                        <a:pt x="814316" y="31844"/>
                        <a:pt x="764275" y="15922"/>
                      </a:cubicBezTo>
                      <a:cubicBezTo>
                        <a:pt x="714234" y="0"/>
                        <a:pt x="736979" y="11372"/>
                        <a:pt x="709684" y="29569"/>
                      </a:cubicBezTo>
                      <a:cubicBezTo>
                        <a:pt x="682389" y="47766"/>
                        <a:pt x="625523" y="97809"/>
                        <a:pt x="600502" y="125104"/>
                      </a:cubicBezTo>
                      <a:cubicBezTo>
                        <a:pt x="575481" y="152399"/>
                        <a:pt x="566382" y="152399"/>
                        <a:pt x="559558" y="193342"/>
                      </a:cubicBezTo>
                      <a:cubicBezTo>
                        <a:pt x="552734" y="234285"/>
                        <a:pt x="555009" y="332094"/>
                        <a:pt x="559558" y="370763"/>
                      </a:cubicBezTo>
                      <a:cubicBezTo>
                        <a:pt x="564107" y="409432"/>
                        <a:pt x="586854" y="425354"/>
                        <a:pt x="586854" y="425354"/>
                      </a:cubicBezTo>
                      <a:lnTo>
                        <a:pt x="586854" y="425354"/>
                      </a:lnTo>
                      <a:cubicBezTo>
                        <a:pt x="582305" y="411706"/>
                        <a:pt x="575480" y="341193"/>
                        <a:pt x="559558" y="343468"/>
                      </a:cubicBezTo>
                      <a:cubicBezTo>
                        <a:pt x="543636" y="345743"/>
                        <a:pt x="495868" y="441277"/>
                        <a:pt x="491319" y="439002"/>
                      </a:cubicBezTo>
                      <a:cubicBezTo>
                        <a:pt x="486770" y="436727"/>
                        <a:pt x="532263" y="329820"/>
                        <a:pt x="532263" y="329820"/>
                      </a:cubicBezTo>
                      <a:lnTo>
                        <a:pt x="532263" y="329820"/>
                      </a:lnTo>
                      <a:cubicBezTo>
                        <a:pt x="534538" y="304799"/>
                        <a:pt x="598227" y="218364"/>
                        <a:pt x="545911" y="179695"/>
                      </a:cubicBezTo>
                      <a:cubicBezTo>
                        <a:pt x="493595" y="141026"/>
                        <a:pt x="279779" y="125104"/>
                        <a:pt x="204716" y="125104"/>
                      </a:cubicBezTo>
                      <a:close/>
                    </a:path>
                  </a:pathLst>
                </a:custGeom>
                <a:solidFill>
                  <a:srgbClr val="69676D">
                    <a:lumMod val="20000"/>
                    <a:lumOff val="80000"/>
                  </a:srgbClr>
                </a:solidFill>
                <a:ln w="635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1" name="Freeform 31"/>
                <p:cNvSpPr/>
                <p:nvPr/>
              </p:nvSpPr>
              <p:spPr>
                <a:xfrm>
                  <a:off x="4708478" y="2552131"/>
                  <a:ext cx="982638" cy="382137"/>
                </a:xfrm>
                <a:custGeom>
                  <a:avLst/>
                  <a:gdLst>
                    <a:gd name="connsiteX0" fmla="*/ 0 w 982638"/>
                    <a:gd name="connsiteY0" fmla="*/ 163773 h 382137"/>
                    <a:gd name="connsiteX1" fmla="*/ 54591 w 982638"/>
                    <a:gd name="connsiteY1" fmla="*/ 300251 h 382137"/>
                    <a:gd name="connsiteX2" fmla="*/ 191068 w 982638"/>
                    <a:gd name="connsiteY2" fmla="*/ 368490 h 382137"/>
                    <a:gd name="connsiteX3" fmla="*/ 300250 w 982638"/>
                    <a:gd name="connsiteY3" fmla="*/ 354842 h 382137"/>
                    <a:gd name="connsiteX4" fmla="*/ 491319 w 982638"/>
                    <a:gd name="connsiteY4" fmla="*/ 204717 h 382137"/>
                    <a:gd name="connsiteX5" fmla="*/ 491319 w 982638"/>
                    <a:gd name="connsiteY5" fmla="*/ 204717 h 382137"/>
                    <a:gd name="connsiteX6" fmla="*/ 491319 w 982638"/>
                    <a:gd name="connsiteY6" fmla="*/ 95535 h 382137"/>
                    <a:gd name="connsiteX7" fmla="*/ 491319 w 982638"/>
                    <a:gd name="connsiteY7" fmla="*/ 245660 h 382137"/>
                    <a:gd name="connsiteX8" fmla="*/ 709683 w 982638"/>
                    <a:gd name="connsiteY8" fmla="*/ 259308 h 382137"/>
                    <a:gd name="connsiteX9" fmla="*/ 887104 w 982638"/>
                    <a:gd name="connsiteY9" fmla="*/ 218365 h 382137"/>
                    <a:gd name="connsiteX10" fmla="*/ 941695 w 982638"/>
                    <a:gd name="connsiteY10" fmla="*/ 81887 h 382137"/>
                    <a:gd name="connsiteX11" fmla="*/ 941695 w 982638"/>
                    <a:gd name="connsiteY11" fmla="*/ 81887 h 382137"/>
                    <a:gd name="connsiteX12" fmla="*/ 982638 w 982638"/>
                    <a:gd name="connsiteY12" fmla="*/ 0 h 3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2638" h="382137">
                      <a:moveTo>
                        <a:pt x="0" y="163773"/>
                      </a:moveTo>
                      <a:cubicBezTo>
                        <a:pt x="11373" y="214952"/>
                        <a:pt x="22746" y="266131"/>
                        <a:pt x="54591" y="300251"/>
                      </a:cubicBezTo>
                      <a:cubicBezTo>
                        <a:pt x="86436" y="334371"/>
                        <a:pt x="150125" y="359392"/>
                        <a:pt x="191068" y="368490"/>
                      </a:cubicBezTo>
                      <a:cubicBezTo>
                        <a:pt x="232011" y="377588"/>
                        <a:pt x="250208" y="382137"/>
                        <a:pt x="300250" y="354842"/>
                      </a:cubicBezTo>
                      <a:cubicBezTo>
                        <a:pt x="350292" y="327547"/>
                        <a:pt x="491319" y="204717"/>
                        <a:pt x="491319" y="204717"/>
                      </a:cubicBezTo>
                      <a:lnTo>
                        <a:pt x="491319" y="204717"/>
                      </a:lnTo>
                      <a:lnTo>
                        <a:pt x="491319" y="95535"/>
                      </a:lnTo>
                      <a:cubicBezTo>
                        <a:pt x="491319" y="102359"/>
                        <a:pt x="454925" y="218365"/>
                        <a:pt x="491319" y="245660"/>
                      </a:cubicBezTo>
                      <a:cubicBezTo>
                        <a:pt x="527713" y="272955"/>
                        <a:pt x="643719" y="263857"/>
                        <a:pt x="709683" y="259308"/>
                      </a:cubicBezTo>
                      <a:cubicBezTo>
                        <a:pt x="775647" y="254759"/>
                        <a:pt x="848435" y="247935"/>
                        <a:pt x="887104" y="218365"/>
                      </a:cubicBezTo>
                      <a:cubicBezTo>
                        <a:pt x="925773" y="188795"/>
                        <a:pt x="941695" y="81887"/>
                        <a:pt x="941695" y="81887"/>
                      </a:cubicBezTo>
                      <a:lnTo>
                        <a:pt x="941695" y="81887"/>
                      </a:lnTo>
                      <a:lnTo>
                        <a:pt x="982638" y="0"/>
                      </a:lnTo>
                    </a:path>
                  </a:pathLst>
                </a:custGeom>
                <a:noFill/>
                <a:ln w="9525" cap="flat" cmpd="sng" algn="ctr">
                  <a:solidFill>
                    <a:srgbClr val="CEB966">
                      <a:shade val="48000"/>
                      <a:satMod val="110000"/>
                    </a:srgb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2" name="Freeform 32"/>
                <p:cNvSpPr/>
                <p:nvPr/>
              </p:nvSpPr>
              <p:spPr>
                <a:xfrm>
                  <a:off x="5968621" y="2422477"/>
                  <a:ext cx="784746" cy="716508"/>
                </a:xfrm>
                <a:custGeom>
                  <a:avLst/>
                  <a:gdLst>
                    <a:gd name="connsiteX0" fmla="*/ 22746 w 784746"/>
                    <a:gd name="connsiteY0" fmla="*/ 211541 h 716508"/>
                    <a:gd name="connsiteX1" fmla="*/ 145576 w 784746"/>
                    <a:gd name="connsiteY1" fmla="*/ 116007 h 716508"/>
                    <a:gd name="connsiteX2" fmla="*/ 363940 w 784746"/>
                    <a:gd name="connsiteY2" fmla="*/ 170598 h 716508"/>
                    <a:gd name="connsiteX3" fmla="*/ 363940 w 784746"/>
                    <a:gd name="connsiteY3" fmla="*/ 170598 h 716508"/>
                    <a:gd name="connsiteX4" fmla="*/ 377588 w 784746"/>
                    <a:gd name="connsiteY4" fmla="*/ 156950 h 716508"/>
                    <a:gd name="connsiteX5" fmla="*/ 377588 w 784746"/>
                    <a:gd name="connsiteY5" fmla="*/ 156950 h 716508"/>
                    <a:gd name="connsiteX6" fmla="*/ 445827 w 784746"/>
                    <a:gd name="connsiteY6" fmla="*/ 61416 h 716508"/>
                    <a:gd name="connsiteX7" fmla="*/ 568657 w 784746"/>
                    <a:gd name="connsiteY7" fmla="*/ 20472 h 716508"/>
                    <a:gd name="connsiteX8" fmla="*/ 568657 w 784746"/>
                    <a:gd name="connsiteY8" fmla="*/ 20472 h 716508"/>
                    <a:gd name="connsiteX9" fmla="*/ 636895 w 784746"/>
                    <a:gd name="connsiteY9" fmla="*/ 20472 h 716508"/>
                    <a:gd name="connsiteX10" fmla="*/ 746078 w 784746"/>
                    <a:gd name="connsiteY10" fmla="*/ 143302 h 716508"/>
                    <a:gd name="connsiteX11" fmla="*/ 773373 w 784746"/>
                    <a:gd name="connsiteY11" fmla="*/ 375314 h 716508"/>
                    <a:gd name="connsiteX12" fmla="*/ 677839 w 784746"/>
                    <a:gd name="connsiteY12" fmla="*/ 580030 h 716508"/>
                    <a:gd name="connsiteX13" fmla="*/ 677839 w 784746"/>
                    <a:gd name="connsiteY13" fmla="*/ 580030 h 716508"/>
                    <a:gd name="connsiteX14" fmla="*/ 623248 w 784746"/>
                    <a:gd name="connsiteY14" fmla="*/ 620974 h 716508"/>
                    <a:gd name="connsiteX15" fmla="*/ 445827 w 784746"/>
                    <a:gd name="connsiteY15" fmla="*/ 648269 h 716508"/>
                    <a:gd name="connsiteX16" fmla="*/ 145576 w 784746"/>
                    <a:gd name="connsiteY16" fmla="*/ 716508 h 716508"/>
                    <a:gd name="connsiteX17" fmla="*/ 145576 w 784746"/>
                    <a:gd name="connsiteY17" fmla="*/ 716508 h 716508"/>
                    <a:gd name="connsiteX18" fmla="*/ 36394 w 784746"/>
                    <a:gd name="connsiteY18" fmla="*/ 511792 h 716508"/>
                    <a:gd name="connsiteX19" fmla="*/ 9098 w 784746"/>
                    <a:gd name="connsiteY19" fmla="*/ 429905 h 716508"/>
                    <a:gd name="connsiteX20" fmla="*/ 22746 w 784746"/>
                    <a:gd name="connsiteY20" fmla="*/ 211541 h 71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4746" h="716508">
                      <a:moveTo>
                        <a:pt x="22746" y="211541"/>
                      </a:moveTo>
                      <a:cubicBezTo>
                        <a:pt x="45492" y="159225"/>
                        <a:pt x="88710" y="122831"/>
                        <a:pt x="145576" y="116007"/>
                      </a:cubicBezTo>
                      <a:cubicBezTo>
                        <a:pt x="202442" y="109183"/>
                        <a:pt x="363940" y="170598"/>
                        <a:pt x="363940" y="170598"/>
                      </a:cubicBezTo>
                      <a:lnTo>
                        <a:pt x="363940" y="170598"/>
                      </a:lnTo>
                      <a:lnTo>
                        <a:pt x="377588" y="156950"/>
                      </a:lnTo>
                      <a:lnTo>
                        <a:pt x="377588" y="156950"/>
                      </a:lnTo>
                      <a:cubicBezTo>
                        <a:pt x="388961" y="141028"/>
                        <a:pt x="413982" y="84162"/>
                        <a:pt x="445827" y="61416"/>
                      </a:cubicBezTo>
                      <a:cubicBezTo>
                        <a:pt x="477672" y="38670"/>
                        <a:pt x="568657" y="20472"/>
                        <a:pt x="568657" y="20472"/>
                      </a:cubicBezTo>
                      <a:lnTo>
                        <a:pt x="568657" y="20472"/>
                      </a:lnTo>
                      <a:cubicBezTo>
                        <a:pt x="580030" y="20472"/>
                        <a:pt x="607325" y="0"/>
                        <a:pt x="636895" y="20472"/>
                      </a:cubicBezTo>
                      <a:cubicBezTo>
                        <a:pt x="666465" y="40944"/>
                        <a:pt x="723332" y="84162"/>
                        <a:pt x="746078" y="143302"/>
                      </a:cubicBezTo>
                      <a:cubicBezTo>
                        <a:pt x="768824" y="202442"/>
                        <a:pt x="784746" y="302526"/>
                        <a:pt x="773373" y="375314"/>
                      </a:cubicBezTo>
                      <a:cubicBezTo>
                        <a:pt x="762000" y="448102"/>
                        <a:pt x="677839" y="580030"/>
                        <a:pt x="677839" y="580030"/>
                      </a:cubicBezTo>
                      <a:lnTo>
                        <a:pt x="677839" y="580030"/>
                      </a:lnTo>
                      <a:cubicBezTo>
                        <a:pt x="668740" y="586854"/>
                        <a:pt x="661917" y="609601"/>
                        <a:pt x="623248" y="620974"/>
                      </a:cubicBezTo>
                      <a:cubicBezTo>
                        <a:pt x="584579" y="632347"/>
                        <a:pt x="525439" y="632347"/>
                        <a:pt x="445827" y="648269"/>
                      </a:cubicBezTo>
                      <a:cubicBezTo>
                        <a:pt x="366215" y="664191"/>
                        <a:pt x="145576" y="716508"/>
                        <a:pt x="145576" y="716508"/>
                      </a:cubicBezTo>
                      <a:lnTo>
                        <a:pt x="145576" y="716508"/>
                      </a:lnTo>
                      <a:cubicBezTo>
                        <a:pt x="127379" y="682389"/>
                        <a:pt x="59140" y="559559"/>
                        <a:pt x="36394" y="511792"/>
                      </a:cubicBezTo>
                      <a:cubicBezTo>
                        <a:pt x="13648" y="464025"/>
                        <a:pt x="11373" y="475398"/>
                        <a:pt x="9098" y="429905"/>
                      </a:cubicBezTo>
                      <a:cubicBezTo>
                        <a:pt x="6823" y="384412"/>
                        <a:pt x="0" y="263857"/>
                        <a:pt x="22746" y="211541"/>
                      </a:cubicBezTo>
                      <a:close/>
                    </a:path>
                  </a:pathLst>
                </a:custGeom>
                <a:solidFill>
                  <a:srgbClr val="69676D">
                    <a:lumMod val="20000"/>
                    <a:lumOff val="80000"/>
                  </a:srgbClr>
                </a:solidFill>
                <a:ln w="635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Freeform 33"/>
                <p:cNvSpPr/>
                <p:nvPr/>
              </p:nvSpPr>
              <p:spPr>
                <a:xfrm>
                  <a:off x="5677469" y="2442949"/>
                  <a:ext cx="846161" cy="322997"/>
                </a:xfrm>
                <a:custGeom>
                  <a:avLst/>
                  <a:gdLst>
                    <a:gd name="connsiteX0" fmla="*/ 0 w 846161"/>
                    <a:gd name="connsiteY0" fmla="*/ 218364 h 322997"/>
                    <a:gd name="connsiteX1" fmla="*/ 68238 w 846161"/>
                    <a:gd name="connsiteY1" fmla="*/ 313899 h 322997"/>
                    <a:gd name="connsiteX2" fmla="*/ 327546 w 846161"/>
                    <a:gd name="connsiteY2" fmla="*/ 272955 h 322997"/>
                    <a:gd name="connsiteX3" fmla="*/ 450376 w 846161"/>
                    <a:gd name="connsiteY3" fmla="*/ 177421 h 322997"/>
                    <a:gd name="connsiteX4" fmla="*/ 450376 w 846161"/>
                    <a:gd name="connsiteY4" fmla="*/ 177421 h 322997"/>
                    <a:gd name="connsiteX5" fmla="*/ 477671 w 846161"/>
                    <a:gd name="connsiteY5" fmla="*/ 204717 h 322997"/>
                    <a:gd name="connsiteX6" fmla="*/ 477671 w 846161"/>
                    <a:gd name="connsiteY6" fmla="*/ 204717 h 322997"/>
                    <a:gd name="connsiteX7" fmla="*/ 641444 w 846161"/>
                    <a:gd name="connsiteY7" fmla="*/ 259308 h 322997"/>
                    <a:gd name="connsiteX8" fmla="*/ 736979 w 846161"/>
                    <a:gd name="connsiteY8" fmla="*/ 232012 h 322997"/>
                    <a:gd name="connsiteX9" fmla="*/ 846161 w 846161"/>
                    <a:gd name="connsiteY9" fmla="*/ 0 h 322997"/>
                    <a:gd name="connsiteX10" fmla="*/ 846161 w 846161"/>
                    <a:gd name="connsiteY10" fmla="*/ 0 h 32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161" h="322997">
                      <a:moveTo>
                        <a:pt x="0" y="218364"/>
                      </a:moveTo>
                      <a:cubicBezTo>
                        <a:pt x="6823" y="261582"/>
                        <a:pt x="13647" y="304801"/>
                        <a:pt x="68238" y="313899"/>
                      </a:cubicBezTo>
                      <a:cubicBezTo>
                        <a:pt x="122829" y="322997"/>
                        <a:pt x="263856" y="295701"/>
                        <a:pt x="327546" y="272955"/>
                      </a:cubicBezTo>
                      <a:cubicBezTo>
                        <a:pt x="391236" y="250209"/>
                        <a:pt x="450376" y="177421"/>
                        <a:pt x="450376" y="177421"/>
                      </a:cubicBezTo>
                      <a:lnTo>
                        <a:pt x="450376" y="177421"/>
                      </a:lnTo>
                      <a:lnTo>
                        <a:pt x="477671" y="204717"/>
                      </a:lnTo>
                      <a:lnTo>
                        <a:pt x="477671" y="204717"/>
                      </a:lnTo>
                      <a:cubicBezTo>
                        <a:pt x="504966" y="213815"/>
                        <a:pt x="598226" y="254759"/>
                        <a:pt x="641444" y="259308"/>
                      </a:cubicBezTo>
                      <a:cubicBezTo>
                        <a:pt x="684662" y="263857"/>
                        <a:pt x="702860" y="275230"/>
                        <a:pt x="736979" y="232012"/>
                      </a:cubicBezTo>
                      <a:cubicBezTo>
                        <a:pt x="771099" y="188794"/>
                        <a:pt x="846161" y="0"/>
                        <a:pt x="846161" y="0"/>
                      </a:cubicBezTo>
                      <a:lnTo>
                        <a:pt x="846161" y="0"/>
                      </a:lnTo>
                    </a:path>
                  </a:pathLst>
                </a:custGeom>
                <a:noFill/>
                <a:ln w="9525" cap="flat" cmpd="sng" algn="ctr">
                  <a:solidFill>
                    <a:srgbClr val="CEB966">
                      <a:shade val="48000"/>
                      <a:satMod val="110000"/>
                    </a:srgbClr>
                  </a:solid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4" name="Freeform 34"/>
                <p:cNvSpPr/>
                <p:nvPr/>
              </p:nvSpPr>
              <p:spPr>
                <a:xfrm>
                  <a:off x="5991367" y="2433851"/>
                  <a:ext cx="750627" cy="282053"/>
                </a:xfrm>
                <a:custGeom>
                  <a:avLst/>
                  <a:gdLst>
                    <a:gd name="connsiteX0" fmla="*/ 0 w 750627"/>
                    <a:gd name="connsiteY0" fmla="*/ 282053 h 282053"/>
                    <a:gd name="connsiteX1" fmla="*/ 122830 w 750627"/>
                    <a:gd name="connsiteY1" fmla="*/ 200167 h 282053"/>
                    <a:gd name="connsiteX2" fmla="*/ 272955 w 750627"/>
                    <a:gd name="connsiteY2" fmla="*/ 254758 h 282053"/>
                    <a:gd name="connsiteX3" fmla="*/ 436729 w 750627"/>
                    <a:gd name="connsiteY3" fmla="*/ 241110 h 282053"/>
                    <a:gd name="connsiteX4" fmla="*/ 436729 w 750627"/>
                    <a:gd name="connsiteY4" fmla="*/ 241110 h 282053"/>
                    <a:gd name="connsiteX5" fmla="*/ 518615 w 750627"/>
                    <a:gd name="connsiteY5" fmla="*/ 63689 h 282053"/>
                    <a:gd name="connsiteX6" fmla="*/ 532263 w 750627"/>
                    <a:gd name="connsiteY6" fmla="*/ 9098 h 282053"/>
                    <a:gd name="connsiteX7" fmla="*/ 545911 w 750627"/>
                    <a:gd name="connsiteY7" fmla="*/ 118280 h 282053"/>
                    <a:gd name="connsiteX8" fmla="*/ 750627 w 750627"/>
                    <a:gd name="connsiteY8" fmla="*/ 159224 h 282053"/>
                    <a:gd name="connsiteX9" fmla="*/ 750627 w 750627"/>
                    <a:gd name="connsiteY9" fmla="*/ 159224 h 28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0627" h="282053">
                      <a:moveTo>
                        <a:pt x="0" y="282053"/>
                      </a:moveTo>
                      <a:cubicBezTo>
                        <a:pt x="38669" y="243384"/>
                        <a:pt x="77338" y="204716"/>
                        <a:pt x="122830" y="200167"/>
                      </a:cubicBezTo>
                      <a:cubicBezTo>
                        <a:pt x="168323" y="195618"/>
                        <a:pt x="220639" y="247934"/>
                        <a:pt x="272955" y="254758"/>
                      </a:cubicBezTo>
                      <a:cubicBezTo>
                        <a:pt x="325271" y="261582"/>
                        <a:pt x="436729" y="241110"/>
                        <a:pt x="436729" y="241110"/>
                      </a:cubicBezTo>
                      <a:lnTo>
                        <a:pt x="436729" y="241110"/>
                      </a:lnTo>
                      <a:cubicBezTo>
                        <a:pt x="450377" y="211540"/>
                        <a:pt x="502693" y="102358"/>
                        <a:pt x="518615" y="63689"/>
                      </a:cubicBezTo>
                      <a:cubicBezTo>
                        <a:pt x="534537" y="25020"/>
                        <a:pt x="527714" y="0"/>
                        <a:pt x="532263" y="9098"/>
                      </a:cubicBezTo>
                      <a:cubicBezTo>
                        <a:pt x="536812" y="18197"/>
                        <a:pt x="509517" y="93259"/>
                        <a:pt x="545911" y="118280"/>
                      </a:cubicBezTo>
                      <a:cubicBezTo>
                        <a:pt x="582305" y="143301"/>
                        <a:pt x="750627" y="159224"/>
                        <a:pt x="750627" y="159224"/>
                      </a:cubicBezTo>
                      <a:lnTo>
                        <a:pt x="750627" y="159224"/>
                      </a:lnTo>
                    </a:path>
                  </a:pathLst>
                </a:custGeom>
                <a:noFill/>
                <a:ln w="6350" cap="flat" cmpd="sng" algn="ctr">
                  <a:solidFill>
                    <a:srgbClr val="CEB966">
                      <a:shade val="48000"/>
                      <a:satMod val="11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5" name="Freeform 35"/>
                <p:cNvSpPr/>
                <p:nvPr/>
              </p:nvSpPr>
              <p:spPr>
                <a:xfrm>
                  <a:off x="3234519" y="2920621"/>
                  <a:ext cx="705134" cy="805218"/>
                </a:xfrm>
                <a:custGeom>
                  <a:avLst/>
                  <a:gdLst>
                    <a:gd name="connsiteX0" fmla="*/ 13648 w 705134"/>
                    <a:gd name="connsiteY0" fmla="*/ 204716 h 805218"/>
                    <a:gd name="connsiteX1" fmla="*/ 40944 w 705134"/>
                    <a:gd name="connsiteY1" fmla="*/ 122830 h 805218"/>
                    <a:gd name="connsiteX2" fmla="*/ 232012 w 705134"/>
                    <a:gd name="connsiteY2" fmla="*/ 0 h 805218"/>
                    <a:gd name="connsiteX3" fmla="*/ 409433 w 705134"/>
                    <a:gd name="connsiteY3" fmla="*/ 40943 h 805218"/>
                    <a:gd name="connsiteX4" fmla="*/ 518615 w 705134"/>
                    <a:gd name="connsiteY4" fmla="*/ 68239 h 805218"/>
                    <a:gd name="connsiteX5" fmla="*/ 668741 w 705134"/>
                    <a:gd name="connsiteY5" fmla="*/ 136478 h 805218"/>
                    <a:gd name="connsiteX6" fmla="*/ 696036 w 705134"/>
                    <a:gd name="connsiteY6" fmla="*/ 272955 h 805218"/>
                    <a:gd name="connsiteX7" fmla="*/ 614150 w 705134"/>
                    <a:gd name="connsiteY7" fmla="*/ 682388 h 805218"/>
                    <a:gd name="connsiteX8" fmla="*/ 614150 w 705134"/>
                    <a:gd name="connsiteY8" fmla="*/ 682388 h 805218"/>
                    <a:gd name="connsiteX9" fmla="*/ 545911 w 705134"/>
                    <a:gd name="connsiteY9" fmla="*/ 709683 h 805218"/>
                    <a:gd name="connsiteX10" fmla="*/ 545911 w 705134"/>
                    <a:gd name="connsiteY10" fmla="*/ 709683 h 805218"/>
                    <a:gd name="connsiteX11" fmla="*/ 436729 w 705134"/>
                    <a:gd name="connsiteY11" fmla="*/ 791570 h 805218"/>
                    <a:gd name="connsiteX12" fmla="*/ 313899 w 705134"/>
                    <a:gd name="connsiteY12" fmla="*/ 791570 h 805218"/>
                    <a:gd name="connsiteX13" fmla="*/ 313899 w 705134"/>
                    <a:gd name="connsiteY13" fmla="*/ 791570 h 805218"/>
                    <a:gd name="connsiteX14" fmla="*/ 163774 w 705134"/>
                    <a:gd name="connsiteY14" fmla="*/ 709683 h 805218"/>
                    <a:gd name="connsiteX15" fmla="*/ 40944 w 705134"/>
                    <a:gd name="connsiteY15" fmla="*/ 477672 h 805218"/>
                    <a:gd name="connsiteX16" fmla="*/ 0 w 705134"/>
                    <a:gd name="connsiteY16" fmla="*/ 259307 h 805218"/>
                    <a:gd name="connsiteX17" fmla="*/ 13648 w 705134"/>
                    <a:gd name="connsiteY17" fmla="*/ 204716 h 80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5134" h="805218">
                      <a:moveTo>
                        <a:pt x="13648" y="204716"/>
                      </a:moveTo>
                      <a:cubicBezTo>
                        <a:pt x="20472" y="181970"/>
                        <a:pt x="4550" y="156949"/>
                        <a:pt x="40944" y="122830"/>
                      </a:cubicBezTo>
                      <a:cubicBezTo>
                        <a:pt x="77338" y="88711"/>
                        <a:pt x="170597" y="13648"/>
                        <a:pt x="232012" y="0"/>
                      </a:cubicBezTo>
                      <a:lnTo>
                        <a:pt x="409433" y="40943"/>
                      </a:lnTo>
                      <a:cubicBezTo>
                        <a:pt x="457200" y="52316"/>
                        <a:pt x="475397" y="52317"/>
                        <a:pt x="518615" y="68239"/>
                      </a:cubicBezTo>
                      <a:cubicBezTo>
                        <a:pt x="561833" y="84162"/>
                        <a:pt x="639171" y="102359"/>
                        <a:pt x="668741" y="136478"/>
                      </a:cubicBezTo>
                      <a:cubicBezTo>
                        <a:pt x="698311" y="170597"/>
                        <a:pt x="705134" y="181970"/>
                        <a:pt x="696036" y="272955"/>
                      </a:cubicBezTo>
                      <a:cubicBezTo>
                        <a:pt x="686938" y="363940"/>
                        <a:pt x="614150" y="682388"/>
                        <a:pt x="614150" y="682388"/>
                      </a:cubicBezTo>
                      <a:lnTo>
                        <a:pt x="614150" y="682388"/>
                      </a:lnTo>
                      <a:lnTo>
                        <a:pt x="545911" y="709683"/>
                      </a:lnTo>
                      <a:lnTo>
                        <a:pt x="545911" y="709683"/>
                      </a:lnTo>
                      <a:cubicBezTo>
                        <a:pt x="527714" y="723331"/>
                        <a:pt x="475398" y="777922"/>
                        <a:pt x="436729" y="791570"/>
                      </a:cubicBezTo>
                      <a:cubicBezTo>
                        <a:pt x="398060" y="805218"/>
                        <a:pt x="313899" y="791570"/>
                        <a:pt x="313899" y="791570"/>
                      </a:cubicBezTo>
                      <a:lnTo>
                        <a:pt x="313899" y="791570"/>
                      </a:lnTo>
                      <a:cubicBezTo>
                        <a:pt x="288878" y="777922"/>
                        <a:pt x="209266" y="761999"/>
                        <a:pt x="163774" y="709683"/>
                      </a:cubicBezTo>
                      <a:cubicBezTo>
                        <a:pt x="118282" y="657367"/>
                        <a:pt x="68240" y="552735"/>
                        <a:pt x="40944" y="477672"/>
                      </a:cubicBezTo>
                      <a:cubicBezTo>
                        <a:pt x="13648" y="402609"/>
                        <a:pt x="0" y="311623"/>
                        <a:pt x="0" y="259307"/>
                      </a:cubicBezTo>
                      <a:cubicBezTo>
                        <a:pt x="0" y="206991"/>
                        <a:pt x="6824" y="227462"/>
                        <a:pt x="13648" y="204716"/>
                      </a:cubicBezTo>
                      <a:close/>
                    </a:path>
                  </a:pathLst>
                </a:custGeom>
                <a:solidFill>
                  <a:srgbClr val="69676D">
                    <a:lumMod val="20000"/>
                    <a:lumOff val="80000"/>
                  </a:srgbClr>
                </a:solidFill>
                <a:ln w="635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76" name="Straight Connector 37"/>
                <p:cNvCxnSpPr/>
                <p:nvPr/>
              </p:nvCxnSpPr>
              <p:spPr>
                <a:xfrm rot="120000">
                  <a:off x="4499992" y="2564904"/>
                  <a:ext cx="0" cy="576064"/>
                </a:xfrm>
                <a:prstGeom prst="line">
                  <a:avLst/>
                </a:prstGeom>
                <a:noFill/>
                <a:ln w="25400" cap="flat" cmpd="sng" algn="ctr">
                  <a:solidFill>
                    <a:srgbClr val="FF0000"/>
                  </a:solidFill>
                  <a:prstDash val="solid"/>
                </a:ln>
                <a:effectLst>
                  <a:outerShdw blurRad="130000" dist="101600" dir="2700000" algn="tl" rotWithShape="0">
                    <a:srgbClr val="000000">
                      <a:alpha val="35000"/>
                    </a:srgbClr>
                  </a:outerShdw>
                </a:effectLst>
              </p:spPr>
            </p:cxnSp>
            <p:sp>
              <p:nvSpPr>
                <p:cNvPr id="77" name="Freeform 39"/>
                <p:cNvSpPr/>
                <p:nvPr/>
              </p:nvSpPr>
              <p:spPr>
                <a:xfrm>
                  <a:off x="1881117" y="2606722"/>
                  <a:ext cx="373039" cy="254758"/>
                </a:xfrm>
                <a:custGeom>
                  <a:avLst/>
                  <a:gdLst>
                    <a:gd name="connsiteX0" fmla="*/ 15922 w 373039"/>
                    <a:gd name="connsiteY0" fmla="*/ 0 h 254758"/>
                    <a:gd name="connsiteX1" fmla="*/ 15922 w 373039"/>
                    <a:gd name="connsiteY1" fmla="*/ 81887 h 254758"/>
                    <a:gd name="connsiteX2" fmla="*/ 111456 w 373039"/>
                    <a:gd name="connsiteY2" fmla="*/ 163774 h 254758"/>
                    <a:gd name="connsiteX3" fmla="*/ 234286 w 373039"/>
                    <a:gd name="connsiteY3" fmla="*/ 191069 h 254758"/>
                    <a:gd name="connsiteX4" fmla="*/ 343468 w 373039"/>
                    <a:gd name="connsiteY4" fmla="*/ 245660 h 254758"/>
                    <a:gd name="connsiteX5" fmla="*/ 370764 w 373039"/>
                    <a:gd name="connsiteY5" fmla="*/ 136478 h 254758"/>
                    <a:gd name="connsiteX6" fmla="*/ 370764 w 373039"/>
                    <a:gd name="connsiteY6" fmla="*/ 136478 h 254758"/>
                    <a:gd name="connsiteX7" fmla="*/ 370764 w 373039"/>
                    <a:gd name="connsiteY7" fmla="*/ 40944 h 254758"/>
                    <a:gd name="connsiteX8" fmla="*/ 357116 w 373039"/>
                    <a:gd name="connsiteY8" fmla="*/ 95535 h 25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039" h="254758">
                      <a:moveTo>
                        <a:pt x="15922" y="0"/>
                      </a:moveTo>
                      <a:cubicBezTo>
                        <a:pt x="7961" y="27295"/>
                        <a:pt x="0" y="54591"/>
                        <a:pt x="15922" y="81887"/>
                      </a:cubicBezTo>
                      <a:cubicBezTo>
                        <a:pt x="31844" y="109183"/>
                        <a:pt x="75062" y="145577"/>
                        <a:pt x="111456" y="163774"/>
                      </a:cubicBezTo>
                      <a:cubicBezTo>
                        <a:pt x="147850" y="181971"/>
                        <a:pt x="195617" y="177421"/>
                        <a:pt x="234286" y="191069"/>
                      </a:cubicBezTo>
                      <a:cubicBezTo>
                        <a:pt x="272955" y="204717"/>
                        <a:pt x="320722" y="254758"/>
                        <a:pt x="343468" y="245660"/>
                      </a:cubicBezTo>
                      <a:cubicBezTo>
                        <a:pt x="366214" y="236562"/>
                        <a:pt x="370764" y="136478"/>
                        <a:pt x="370764" y="136478"/>
                      </a:cubicBezTo>
                      <a:lnTo>
                        <a:pt x="370764" y="136478"/>
                      </a:lnTo>
                      <a:cubicBezTo>
                        <a:pt x="370764" y="120556"/>
                        <a:pt x="373039" y="47768"/>
                        <a:pt x="370764" y="40944"/>
                      </a:cubicBezTo>
                      <a:cubicBezTo>
                        <a:pt x="368489" y="34120"/>
                        <a:pt x="362802" y="64827"/>
                        <a:pt x="357116" y="95535"/>
                      </a:cubicBezTo>
                    </a:path>
                  </a:pathLst>
                </a:custGeom>
                <a:noFill/>
                <a:ln w="9525" cap="flat" cmpd="sng" algn="ctr">
                  <a:solidFill>
                    <a:srgbClr val="C9C2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8" name="Freeform 40"/>
                <p:cNvSpPr/>
                <p:nvPr/>
              </p:nvSpPr>
              <p:spPr>
                <a:xfrm>
                  <a:off x="2240508" y="2033517"/>
                  <a:ext cx="589128" cy="971264"/>
                </a:xfrm>
                <a:custGeom>
                  <a:avLst/>
                  <a:gdLst>
                    <a:gd name="connsiteX0" fmla="*/ 257032 w 589128"/>
                    <a:gd name="connsiteY0" fmla="*/ 40943 h 971264"/>
                    <a:gd name="connsiteX1" fmla="*/ 120555 w 589128"/>
                    <a:gd name="connsiteY1" fmla="*/ 272955 h 971264"/>
                    <a:gd name="connsiteX2" fmla="*/ 65964 w 589128"/>
                    <a:gd name="connsiteY2" fmla="*/ 464023 h 971264"/>
                    <a:gd name="connsiteX3" fmla="*/ 25020 w 589128"/>
                    <a:gd name="connsiteY3" fmla="*/ 600501 h 971264"/>
                    <a:gd name="connsiteX4" fmla="*/ 11373 w 589128"/>
                    <a:gd name="connsiteY4" fmla="*/ 750626 h 971264"/>
                    <a:gd name="connsiteX5" fmla="*/ 11373 w 589128"/>
                    <a:gd name="connsiteY5" fmla="*/ 832513 h 971264"/>
                    <a:gd name="connsiteX6" fmla="*/ 79611 w 589128"/>
                    <a:gd name="connsiteY6" fmla="*/ 873456 h 971264"/>
                    <a:gd name="connsiteX7" fmla="*/ 202441 w 589128"/>
                    <a:gd name="connsiteY7" fmla="*/ 900752 h 971264"/>
                    <a:gd name="connsiteX8" fmla="*/ 338919 w 589128"/>
                    <a:gd name="connsiteY8" fmla="*/ 968990 h 971264"/>
                    <a:gd name="connsiteX9" fmla="*/ 489044 w 589128"/>
                    <a:gd name="connsiteY9" fmla="*/ 914399 h 971264"/>
                    <a:gd name="connsiteX10" fmla="*/ 448101 w 589128"/>
                    <a:gd name="connsiteY10" fmla="*/ 832513 h 971264"/>
                    <a:gd name="connsiteX11" fmla="*/ 407158 w 589128"/>
                    <a:gd name="connsiteY11" fmla="*/ 696035 h 971264"/>
                    <a:gd name="connsiteX12" fmla="*/ 420805 w 589128"/>
                    <a:gd name="connsiteY12" fmla="*/ 573205 h 971264"/>
                    <a:gd name="connsiteX13" fmla="*/ 529988 w 589128"/>
                    <a:gd name="connsiteY13" fmla="*/ 259307 h 971264"/>
                    <a:gd name="connsiteX14" fmla="*/ 584579 w 589128"/>
                    <a:gd name="connsiteY14" fmla="*/ 163773 h 971264"/>
                    <a:gd name="connsiteX15" fmla="*/ 557283 w 589128"/>
                    <a:gd name="connsiteY15" fmla="*/ 109182 h 971264"/>
                    <a:gd name="connsiteX16" fmla="*/ 434453 w 589128"/>
                    <a:gd name="connsiteY16" fmla="*/ 27295 h 971264"/>
                    <a:gd name="connsiteX17" fmla="*/ 257032 w 589128"/>
                    <a:gd name="connsiteY17" fmla="*/ 40943 h 97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9128" h="971264">
                      <a:moveTo>
                        <a:pt x="257032" y="40943"/>
                      </a:moveTo>
                      <a:cubicBezTo>
                        <a:pt x="204716" y="81886"/>
                        <a:pt x="152400" y="202442"/>
                        <a:pt x="120555" y="272955"/>
                      </a:cubicBezTo>
                      <a:cubicBezTo>
                        <a:pt x="88710" y="343468"/>
                        <a:pt x="81887" y="409432"/>
                        <a:pt x="65964" y="464023"/>
                      </a:cubicBezTo>
                      <a:cubicBezTo>
                        <a:pt x="50041" y="518614"/>
                        <a:pt x="34118" y="552734"/>
                        <a:pt x="25020" y="600501"/>
                      </a:cubicBezTo>
                      <a:cubicBezTo>
                        <a:pt x="15922" y="648268"/>
                        <a:pt x="13647" y="711957"/>
                        <a:pt x="11373" y="750626"/>
                      </a:cubicBezTo>
                      <a:cubicBezTo>
                        <a:pt x="9099" y="789295"/>
                        <a:pt x="0" y="812041"/>
                        <a:pt x="11373" y="832513"/>
                      </a:cubicBezTo>
                      <a:cubicBezTo>
                        <a:pt x="22746" y="852985"/>
                        <a:pt x="47766" y="862083"/>
                        <a:pt x="79611" y="873456"/>
                      </a:cubicBezTo>
                      <a:cubicBezTo>
                        <a:pt x="111456" y="884829"/>
                        <a:pt x="159223" y="884830"/>
                        <a:pt x="202441" y="900752"/>
                      </a:cubicBezTo>
                      <a:cubicBezTo>
                        <a:pt x="245659" y="916674"/>
                        <a:pt x="291152" y="966716"/>
                        <a:pt x="338919" y="968990"/>
                      </a:cubicBezTo>
                      <a:cubicBezTo>
                        <a:pt x="386686" y="971264"/>
                        <a:pt x="470847" y="937145"/>
                        <a:pt x="489044" y="914399"/>
                      </a:cubicBezTo>
                      <a:cubicBezTo>
                        <a:pt x="507241" y="891653"/>
                        <a:pt x="461749" y="868907"/>
                        <a:pt x="448101" y="832513"/>
                      </a:cubicBezTo>
                      <a:cubicBezTo>
                        <a:pt x="434453" y="796119"/>
                        <a:pt x="411707" y="739253"/>
                        <a:pt x="407158" y="696035"/>
                      </a:cubicBezTo>
                      <a:cubicBezTo>
                        <a:pt x="402609" y="652817"/>
                        <a:pt x="400333" y="645993"/>
                        <a:pt x="420805" y="573205"/>
                      </a:cubicBezTo>
                      <a:cubicBezTo>
                        <a:pt x="441277" y="500417"/>
                        <a:pt x="502692" y="327545"/>
                        <a:pt x="529988" y="259307"/>
                      </a:cubicBezTo>
                      <a:cubicBezTo>
                        <a:pt x="557284" y="191069"/>
                        <a:pt x="580030" y="188794"/>
                        <a:pt x="584579" y="163773"/>
                      </a:cubicBezTo>
                      <a:cubicBezTo>
                        <a:pt x="589128" y="138752"/>
                        <a:pt x="582304" y="131928"/>
                        <a:pt x="557283" y="109182"/>
                      </a:cubicBezTo>
                      <a:cubicBezTo>
                        <a:pt x="532262" y="86436"/>
                        <a:pt x="482220" y="45492"/>
                        <a:pt x="434453" y="27295"/>
                      </a:cubicBezTo>
                      <a:cubicBezTo>
                        <a:pt x="386686" y="9098"/>
                        <a:pt x="309348" y="0"/>
                        <a:pt x="257032" y="40943"/>
                      </a:cubicBezTo>
                      <a:close/>
                    </a:path>
                  </a:pathLst>
                </a:custGeom>
                <a:solidFill>
                  <a:srgbClr val="69676D">
                    <a:lumMod val="20000"/>
                    <a:lumOff val="80000"/>
                  </a:srgbClr>
                </a:solidFill>
                <a:ln w="3175" cap="flat" cmpd="sng" algn="ctr">
                  <a:solidFill>
                    <a:srgbClr val="C9C2D1">
                      <a:lumMod val="40000"/>
                      <a:lumOff val="60000"/>
                    </a:srgbClr>
                  </a:solidFill>
                  <a:prstDash val="solid"/>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48" name="Freeform 42"/>
              <p:cNvSpPr/>
              <p:nvPr/>
            </p:nvSpPr>
            <p:spPr>
              <a:xfrm>
                <a:off x="3398293" y="2825087"/>
                <a:ext cx="641444" cy="159224"/>
              </a:xfrm>
              <a:custGeom>
                <a:avLst/>
                <a:gdLst>
                  <a:gd name="connsiteX0" fmla="*/ 0 w 641444"/>
                  <a:gd name="connsiteY0" fmla="*/ 54591 h 159224"/>
                  <a:gd name="connsiteX1" fmla="*/ 81886 w 641444"/>
                  <a:gd name="connsiteY1" fmla="*/ 95534 h 159224"/>
                  <a:gd name="connsiteX2" fmla="*/ 204716 w 641444"/>
                  <a:gd name="connsiteY2" fmla="*/ 136477 h 159224"/>
                  <a:gd name="connsiteX3" fmla="*/ 286603 w 641444"/>
                  <a:gd name="connsiteY3" fmla="*/ 150125 h 159224"/>
                  <a:gd name="connsiteX4" fmla="*/ 327546 w 641444"/>
                  <a:gd name="connsiteY4" fmla="*/ 150125 h 159224"/>
                  <a:gd name="connsiteX5" fmla="*/ 409432 w 641444"/>
                  <a:gd name="connsiteY5" fmla="*/ 150125 h 159224"/>
                  <a:gd name="connsiteX6" fmla="*/ 518614 w 641444"/>
                  <a:gd name="connsiteY6" fmla="*/ 95534 h 159224"/>
                  <a:gd name="connsiteX7" fmla="*/ 641444 w 641444"/>
                  <a:gd name="connsiteY7" fmla="*/ 0 h 15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444" h="159224">
                    <a:moveTo>
                      <a:pt x="0" y="54591"/>
                    </a:moveTo>
                    <a:cubicBezTo>
                      <a:pt x="23883" y="68238"/>
                      <a:pt x="47767" y="81886"/>
                      <a:pt x="81886" y="95534"/>
                    </a:cubicBezTo>
                    <a:cubicBezTo>
                      <a:pt x="116005" y="109182"/>
                      <a:pt x="170597" y="127379"/>
                      <a:pt x="204716" y="136477"/>
                    </a:cubicBezTo>
                    <a:cubicBezTo>
                      <a:pt x="238836" y="145576"/>
                      <a:pt x="266131" y="147850"/>
                      <a:pt x="286603" y="150125"/>
                    </a:cubicBezTo>
                    <a:cubicBezTo>
                      <a:pt x="307075" y="152400"/>
                      <a:pt x="327546" y="150125"/>
                      <a:pt x="327546" y="150125"/>
                    </a:cubicBezTo>
                    <a:cubicBezTo>
                      <a:pt x="348017" y="150125"/>
                      <a:pt x="377587" y="159224"/>
                      <a:pt x="409432" y="150125"/>
                    </a:cubicBezTo>
                    <a:cubicBezTo>
                      <a:pt x="441277" y="141026"/>
                      <a:pt x="479945" y="120555"/>
                      <a:pt x="518614" y="95534"/>
                    </a:cubicBezTo>
                    <a:cubicBezTo>
                      <a:pt x="557283" y="70513"/>
                      <a:pt x="599363" y="35256"/>
                      <a:pt x="641444" y="0"/>
                    </a:cubicBezTo>
                  </a:path>
                </a:pathLst>
              </a:custGeom>
              <a:noFill/>
              <a:ln w="9525" cap="flat" cmpd="sng" algn="ctr">
                <a:solidFill>
                  <a:srgbClr val="CEB966">
                    <a:shade val="48000"/>
                    <a:satMod val="11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46" name="Freeform 44"/>
            <p:cNvSpPr/>
            <p:nvPr/>
          </p:nvSpPr>
          <p:spPr>
            <a:xfrm>
              <a:off x="2606722" y="2924944"/>
              <a:ext cx="163774" cy="77337"/>
            </a:xfrm>
            <a:custGeom>
              <a:avLst/>
              <a:gdLst>
                <a:gd name="connsiteX0" fmla="*/ 0 w 163774"/>
                <a:gd name="connsiteY0" fmla="*/ 54591 h 77337"/>
                <a:gd name="connsiteX1" fmla="*/ 109182 w 163774"/>
                <a:gd name="connsiteY1" fmla="*/ 68239 h 77337"/>
                <a:gd name="connsiteX2" fmla="*/ 163774 w 163774"/>
                <a:gd name="connsiteY2" fmla="*/ 0 h 77337"/>
              </a:gdLst>
              <a:ahLst/>
              <a:cxnLst>
                <a:cxn ang="0">
                  <a:pos x="connsiteX0" y="connsiteY0"/>
                </a:cxn>
                <a:cxn ang="0">
                  <a:pos x="connsiteX1" y="connsiteY1"/>
                </a:cxn>
                <a:cxn ang="0">
                  <a:pos x="connsiteX2" y="connsiteY2"/>
                </a:cxn>
              </a:cxnLst>
              <a:rect l="l" t="t" r="r" b="b"/>
              <a:pathLst>
                <a:path w="163774" h="77337">
                  <a:moveTo>
                    <a:pt x="0" y="54591"/>
                  </a:moveTo>
                  <a:cubicBezTo>
                    <a:pt x="40943" y="65964"/>
                    <a:pt x="81886" y="77337"/>
                    <a:pt x="109182" y="68239"/>
                  </a:cubicBezTo>
                  <a:cubicBezTo>
                    <a:pt x="136478" y="59141"/>
                    <a:pt x="150126" y="29570"/>
                    <a:pt x="163774" y="0"/>
                  </a:cubicBezTo>
                </a:path>
              </a:pathLst>
            </a:custGeom>
            <a:noFill/>
            <a:ln w="317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8" name="Τίτλος 7"/>
          <p:cNvSpPr>
            <a:spLocks noGrp="1"/>
          </p:cNvSpPr>
          <p:nvPr>
            <p:ph type="title"/>
          </p:nvPr>
        </p:nvSpPr>
        <p:spPr>
          <a:xfrm>
            <a:off x="0" y="116632"/>
            <a:ext cx="9144000" cy="1080120"/>
          </a:xfrm>
        </p:spPr>
        <p:txBody>
          <a:bodyPr>
            <a:noAutofit/>
          </a:bodyPr>
          <a:lstStyle/>
          <a:p>
            <a:r>
              <a:rPr lang="el-GR" sz="3200" dirty="0"/>
              <a:t>Συγκλεισιακές σχέσεις οπισθίων δοντιών</a:t>
            </a:r>
            <a:br>
              <a:rPr lang="el-GR" sz="3200" dirty="0"/>
            </a:br>
            <a:r>
              <a:rPr lang="el-GR" sz="2800" b="0" dirty="0"/>
              <a:t>Σκελετική Τάξη </a:t>
            </a:r>
            <a:r>
              <a:rPr lang="el-GR" sz="2800" b="0" dirty="0" smtClean="0"/>
              <a:t>Angle ΙΙΙ </a:t>
            </a:r>
            <a:endParaRPr lang="el-GR" sz="2800" b="0" dirty="0"/>
          </a:p>
        </p:txBody>
      </p:sp>
    </p:spTree>
    <p:extLst>
      <p:ext uri="{BB962C8B-B14F-4D97-AF65-F5344CB8AC3E}">
        <p14:creationId xmlns:p14="http://schemas.microsoft.com/office/powerpoint/2010/main" val="2651194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Tx/>
              <a:buSzPct val="100000"/>
              <a:buNone/>
            </a:pPr>
            <a:r>
              <a:rPr lang="el-GR" sz="2400" dirty="0" smtClean="0"/>
              <a:t>Διακρίνεται σε Στατική και Λειτουργική ή Δυναμική σύγκλειση.</a:t>
            </a:r>
          </a:p>
          <a:p>
            <a:pPr>
              <a:buSzPct val="100000"/>
            </a:pPr>
            <a:r>
              <a:rPr lang="el-GR" sz="2400" dirty="0" smtClean="0"/>
              <a:t>Η </a:t>
            </a:r>
            <a:r>
              <a:rPr lang="el-GR" sz="2400" b="1" dirty="0" smtClean="0">
                <a:solidFill>
                  <a:srgbClr val="004A82"/>
                </a:solidFill>
              </a:rPr>
              <a:t>στατική</a:t>
            </a:r>
            <a:r>
              <a:rPr lang="el-GR" sz="2400" dirty="0" smtClean="0">
                <a:solidFill>
                  <a:srgbClr val="004A82"/>
                </a:solidFill>
              </a:rPr>
              <a:t> </a:t>
            </a:r>
            <a:r>
              <a:rPr lang="el-GR" sz="2400" b="1" dirty="0" smtClean="0">
                <a:solidFill>
                  <a:srgbClr val="004A82"/>
                </a:solidFill>
              </a:rPr>
              <a:t>σύγκλειση</a:t>
            </a:r>
            <a:r>
              <a:rPr lang="el-GR" sz="2400" dirty="0" smtClean="0">
                <a:solidFill>
                  <a:srgbClr val="004A82"/>
                </a:solidFill>
              </a:rPr>
              <a:t> </a:t>
            </a:r>
            <a:r>
              <a:rPr lang="el-GR" sz="2400" dirty="0" smtClean="0"/>
              <a:t>αφορά τις οδοντικές επαφές που υπάρχουν μεταξύ των δοντιών της άνω και κάτω γνάθου, όταν η κάτω γνάθος βρίσκεται σε θέση μέγιστης συναρμογής.</a:t>
            </a:r>
          </a:p>
          <a:p>
            <a:pPr>
              <a:buSzPct val="100000"/>
            </a:pPr>
            <a:r>
              <a:rPr lang="el-GR" sz="2400" dirty="0" smtClean="0"/>
              <a:t>Η </a:t>
            </a:r>
            <a:r>
              <a:rPr lang="el-GR" sz="2400" b="1" dirty="0" smtClean="0">
                <a:solidFill>
                  <a:srgbClr val="004A82"/>
                </a:solidFill>
              </a:rPr>
              <a:t>λειτουργική ή δυναμική σύγκλειση </a:t>
            </a:r>
            <a:r>
              <a:rPr lang="el-GR" sz="2400" dirty="0" smtClean="0"/>
              <a:t>είναι οι επαφές που πραγματοποιούνται μεταξύ των ανταγωνιστών δοντιών του άνω και κάτω οδοντικού φραγμού κατά τις λειτουργικές κινήσεις (πλαγιολισθήσεις, προσθιολίσθηση) της κάτω γνάθου.</a:t>
            </a:r>
          </a:p>
        </p:txBody>
      </p:sp>
      <p:sp>
        <p:nvSpPr>
          <p:cNvPr id="2" name="Τίτλος 1"/>
          <p:cNvSpPr>
            <a:spLocks noGrp="1"/>
          </p:cNvSpPr>
          <p:nvPr>
            <p:ph type="title"/>
          </p:nvPr>
        </p:nvSpPr>
        <p:spPr/>
        <p:txBody>
          <a:bodyPr/>
          <a:lstStyle/>
          <a:p>
            <a:r>
              <a:rPr lang="el-GR" dirty="0"/>
              <a:t>Σύγκλειση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647235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
          <p:cNvSpPr>
            <a:spLocks noGrp="1"/>
          </p:cNvSpPr>
          <p:nvPr>
            <p:ph idx="1"/>
          </p:nvPr>
        </p:nvSpPr>
        <p:spPr>
          <a:xfrm>
            <a:off x="4438204" y="1510779"/>
            <a:ext cx="4625280" cy="5184576"/>
          </a:xfrm>
        </p:spPr>
        <p:txBody>
          <a:bodyPr>
            <a:normAutofit/>
          </a:bodyPr>
          <a:lstStyle/>
          <a:p>
            <a:pPr marL="506413">
              <a:spcBef>
                <a:spcPts val="600"/>
              </a:spcBef>
              <a:spcAft>
                <a:spcPts val="600"/>
              </a:spcAft>
              <a:buClr>
                <a:srgbClr val="CC00CC"/>
              </a:buClr>
              <a:buSzPct val="120000"/>
              <a:buFont typeface="Wingdings" panose="05000000000000000000" pitchFamily="2" charset="2"/>
              <a:buChar char="§"/>
            </a:pPr>
            <a:r>
              <a:rPr lang="el-GR" dirty="0" smtClean="0"/>
              <a:t>Το Εγγύς Υπερώιο φύμα του 1</a:t>
            </a:r>
            <a:r>
              <a:rPr lang="el-GR" b="1" baseline="30000" dirty="0" smtClean="0"/>
              <a:t>ου</a:t>
            </a:r>
            <a:r>
              <a:rPr lang="el-GR" dirty="0" smtClean="0"/>
              <a:t> γομφίου της άνω γνάθου συγκλίνει στην  μασητική αγκάλη του 1</a:t>
            </a:r>
            <a:r>
              <a:rPr lang="el-GR" b="1" baseline="30000" dirty="0" smtClean="0"/>
              <a:t>ου</a:t>
            </a:r>
            <a:r>
              <a:rPr lang="el-GR" dirty="0" smtClean="0"/>
              <a:t> και 2</a:t>
            </a:r>
            <a:r>
              <a:rPr lang="el-GR" b="1" baseline="30000" dirty="0" smtClean="0"/>
              <a:t>ου</a:t>
            </a:r>
            <a:r>
              <a:rPr lang="el-GR" dirty="0" smtClean="0"/>
              <a:t> γομφίου της κάτω γνάθου. </a:t>
            </a:r>
          </a:p>
          <a:p>
            <a:pPr marL="506413">
              <a:spcBef>
                <a:spcPts val="600"/>
              </a:spcBef>
              <a:spcAft>
                <a:spcPts val="600"/>
              </a:spcAft>
              <a:buClr>
                <a:srgbClr val="FFC000"/>
              </a:buClr>
              <a:buSzPct val="120000"/>
              <a:buFont typeface="Wingdings" panose="05000000000000000000" pitchFamily="2" charset="2"/>
              <a:buChar char="§"/>
            </a:pPr>
            <a:r>
              <a:rPr lang="el-GR" dirty="0" smtClean="0"/>
              <a:t>Το  μέσο παρειακό φύμα του 1</a:t>
            </a:r>
            <a:r>
              <a:rPr lang="el-GR" b="1" baseline="30000" dirty="0" smtClean="0"/>
              <a:t>ου</a:t>
            </a:r>
            <a:r>
              <a:rPr lang="el-GR" dirty="0" smtClean="0"/>
              <a:t> γομφίου της κάτω γνάθου συγκλίνει στην  μασητική αγκάλη του 1</a:t>
            </a:r>
            <a:r>
              <a:rPr lang="el-GR" b="1" baseline="30000" dirty="0" smtClean="0"/>
              <a:t>ου</a:t>
            </a:r>
            <a:r>
              <a:rPr lang="el-GR" dirty="0" smtClean="0"/>
              <a:t> γομφίου και 2</a:t>
            </a:r>
            <a:r>
              <a:rPr lang="el-GR" b="1" baseline="30000" dirty="0" smtClean="0"/>
              <a:t>ου</a:t>
            </a:r>
            <a:r>
              <a:rPr lang="el-GR" dirty="0" smtClean="0"/>
              <a:t> προγομφίου της κάτω γνάθου.</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44" name="Τίτλος 7"/>
          <p:cNvSpPr>
            <a:spLocks noGrp="1"/>
          </p:cNvSpPr>
          <p:nvPr>
            <p:ph type="title"/>
          </p:nvPr>
        </p:nvSpPr>
        <p:spPr>
          <a:xfrm>
            <a:off x="0" y="116632"/>
            <a:ext cx="9144000" cy="1080120"/>
          </a:xfrm>
        </p:spPr>
        <p:txBody>
          <a:bodyPr anchor="t">
            <a:noAutofit/>
          </a:bodyPr>
          <a:lstStyle/>
          <a:p>
            <a:r>
              <a:rPr lang="el-GR" sz="3200" dirty="0"/>
              <a:t>Συγκλεισιακές σχέσεις οπισθίων δοντιών</a:t>
            </a:r>
            <a:r>
              <a:rPr lang="el-GR" dirty="0"/>
              <a:t/>
            </a:r>
            <a:br>
              <a:rPr lang="el-GR" dirty="0"/>
            </a:br>
            <a:r>
              <a:rPr lang="el-GR" sz="2800" b="0" dirty="0"/>
              <a:t>Σκελετική Τάξη </a:t>
            </a:r>
            <a:r>
              <a:rPr lang="el-GR" sz="2800" b="0" dirty="0" smtClean="0"/>
              <a:t>Angle </a:t>
            </a:r>
            <a:r>
              <a:rPr lang="el-GR" sz="2800" b="0" dirty="0"/>
              <a:t>ΙΙΙ </a:t>
            </a:r>
          </a:p>
        </p:txBody>
      </p:sp>
      <p:grpSp>
        <p:nvGrpSpPr>
          <p:cNvPr id="49" name="Group 46"/>
          <p:cNvGrpSpPr/>
          <p:nvPr/>
        </p:nvGrpSpPr>
        <p:grpSpPr>
          <a:xfrm>
            <a:off x="107504" y="1844824"/>
            <a:ext cx="4330700" cy="3389312"/>
            <a:chOff x="2994025" y="1341438"/>
            <a:chExt cx="4330700" cy="3389312"/>
          </a:xfrm>
        </p:grpSpPr>
        <p:sp>
          <p:nvSpPr>
            <p:cNvPr id="52" name="Freeform 8"/>
            <p:cNvSpPr/>
            <p:nvPr/>
          </p:nvSpPr>
          <p:spPr>
            <a:xfrm>
              <a:off x="3629025" y="2400300"/>
              <a:ext cx="163512" cy="290512"/>
            </a:xfrm>
            <a:custGeom>
              <a:avLst/>
              <a:gdLst>
                <a:gd name="connsiteX0" fmla="*/ 0 w 163512"/>
                <a:gd name="connsiteY0" fmla="*/ 95250 h 290512"/>
                <a:gd name="connsiteX1" fmla="*/ 123825 w 163512"/>
                <a:gd name="connsiteY1" fmla="*/ 152400 h 290512"/>
                <a:gd name="connsiteX2" fmla="*/ 152400 w 163512"/>
                <a:gd name="connsiteY2" fmla="*/ 180975 h 290512"/>
                <a:gd name="connsiteX3" fmla="*/ 161925 w 163512"/>
                <a:gd name="connsiteY3" fmla="*/ 285750 h 290512"/>
                <a:gd name="connsiteX4" fmla="*/ 142875 w 163512"/>
                <a:gd name="connsiteY4" fmla="*/ 152400 h 290512"/>
                <a:gd name="connsiteX5" fmla="*/ 133350 w 163512"/>
                <a:gd name="connsiteY5" fmla="*/ 19050 h 290512"/>
                <a:gd name="connsiteX6" fmla="*/ 133350 w 163512"/>
                <a:gd name="connsiteY6" fmla="*/ 19050 h 290512"/>
                <a:gd name="connsiteX7" fmla="*/ 142875 w 163512"/>
                <a:gd name="connsiteY7" fmla="*/ 0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512" h="290512">
                  <a:moveTo>
                    <a:pt x="0" y="95250"/>
                  </a:moveTo>
                  <a:cubicBezTo>
                    <a:pt x="49212" y="116681"/>
                    <a:pt x="98425" y="138113"/>
                    <a:pt x="123825" y="152400"/>
                  </a:cubicBezTo>
                  <a:cubicBezTo>
                    <a:pt x="149225" y="166687"/>
                    <a:pt x="146050" y="158750"/>
                    <a:pt x="152400" y="180975"/>
                  </a:cubicBezTo>
                  <a:cubicBezTo>
                    <a:pt x="158750" y="203200"/>
                    <a:pt x="163512" y="290512"/>
                    <a:pt x="161925" y="285750"/>
                  </a:cubicBezTo>
                  <a:cubicBezTo>
                    <a:pt x="160338" y="280988"/>
                    <a:pt x="147638" y="196850"/>
                    <a:pt x="142875" y="152400"/>
                  </a:cubicBezTo>
                  <a:cubicBezTo>
                    <a:pt x="138113" y="107950"/>
                    <a:pt x="133350" y="19050"/>
                    <a:pt x="133350" y="19050"/>
                  </a:cubicBezTo>
                  <a:lnTo>
                    <a:pt x="133350" y="19050"/>
                  </a:lnTo>
                  <a:lnTo>
                    <a:pt x="142875" y="0"/>
                  </a:lnTo>
                </a:path>
              </a:pathLst>
            </a:custGeom>
            <a:noFill/>
            <a:ln w="635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3" name="Freeform 9"/>
            <p:cNvSpPr/>
            <p:nvPr/>
          </p:nvSpPr>
          <p:spPr>
            <a:xfrm>
              <a:off x="3940175" y="2200275"/>
              <a:ext cx="203200" cy="282575"/>
            </a:xfrm>
            <a:custGeom>
              <a:avLst/>
              <a:gdLst>
                <a:gd name="connsiteX0" fmla="*/ 12700 w 203200"/>
                <a:gd name="connsiteY0" fmla="*/ 38100 h 282575"/>
                <a:gd name="connsiteX1" fmla="*/ 12700 w 203200"/>
                <a:gd name="connsiteY1" fmla="*/ 133350 h 282575"/>
                <a:gd name="connsiteX2" fmla="*/ 88900 w 203200"/>
                <a:gd name="connsiteY2" fmla="*/ 276225 h 282575"/>
                <a:gd name="connsiteX3" fmla="*/ 88900 w 203200"/>
                <a:gd name="connsiteY3" fmla="*/ 276225 h 282575"/>
                <a:gd name="connsiteX4" fmla="*/ 88900 w 203200"/>
                <a:gd name="connsiteY4" fmla="*/ 276225 h 282575"/>
                <a:gd name="connsiteX5" fmla="*/ 136525 w 203200"/>
                <a:gd name="connsiteY5" fmla="*/ 276225 h 282575"/>
                <a:gd name="connsiteX6" fmla="*/ 184150 w 203200"/>
                <a:gd name="connsiteY6" fmla="*/ 238125 h 282575"/>
                <a:gd name="connsiteX7" fmla="*/ 193675 w 203200"/>
                <a:gd name="connsiteY7" fmla="*/ 114300 h 282575"/>
                <a:gd name="connsiteX8" fmla="*/ 174625 w 203200"/>
                <a:gd name="connsiteY8" fmla="*/ 95250 h 282575"/>
                <a:gd name="connsiteX9" fmla="*/ 203200 w 203200"/>
                <a:gd name="connsiteY9" fmla="*/ 0 h 282575"/>
                <a:gd name="connsiteX10" fmla="*/ 203200 w 203200"/>
                <a:gd name="connsiteY10" fmla="*/ 0 h 2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00" h="282575">
                  <a:moveTo>
                    <a:pt x="12700" y="38100"/>
                  </a:moveTo>
                  <a:cubicBezTo>
                    <a:pt x="6350" y="65881"/>
                    <a:pt x="0" y="93663"/>
                    <a:pt x="12700" y="133350"/>
                  </a:cubicBezTo>
                  <a:cubicBezTo>
                    <a:pt x="25400" y="173038"/>
                    <a:pt x="88900" y="276225"/>
                    <a:pt x="88900" y="276225"/>
                  </a:cubicBezTo>
                  <a:lnTo>
                    <a:pt x="88900" y="276225"/>
                  </a:lnTo>
                  <a:lnTo>
                    <a:pt x="88900" y="276225"/>
                  </a:lnTo>
                  <a:cubicBezTo>
                    <a:pt x="96837" y="276225"/>
                    <a:pt x="120650" y="282575"/>
                    <a:pt x="136525" y="276225"/>
                  </a:cubicBezTo>
                  <a:cubicBezTo>
                    <a:pt x="152400" y="269875"/>
                    <a:pt x="174625" y="265112"/>
                    <a:pt x="184150" y="238125"/>
                  </a:cubicBezTo>
                  <a:cubicBezTo>
                    <a:pt x="193675" y="211138"/>
                    <a:pt x="195263" y="138113"/>
                    <a:pt x="193675" y="114300"/>
                  </a:cubicBezTo>
                  <a:cubicBezTo>
                    <a:pt x="192087" y="90487"/>
                    <a:pt x="173038" y="114300"/>
                    <a:pt x="174625" y="95250"/>
                  </a:cubicBezTo>
                  <a:cubicBezTo>
                    <a:pt x="176212" y="76200"/>
                    <a:pt x="203200" y="0"/>
                    <a:pt x="203200" y="0"/>
                  </a:cubicBezTo>
                  <a:lnTo>
                    <a:pt x="203200" y="0"/>
                  </a:lnTo>
                </a:path>
              </a:pathLst>
            </a:custGeom>
            <a:no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4" name="Freeform 10"/>
            <p:cNvSpPr/>
            <p:nvPr/>
          </p:nvSpPr>
          <p:spPr>
            <a:xfrm>
              <a:off x="4105275" y="1619250"/>
              <a:ext cx="696912" cy="638175"/>
            </a:xfrm>
            <a:custGeom>
              <a:avLst/>
              <a:gdLst>
                <a:gd name="connsiteX0" fmla="*/ 38100 w 696912"/>
                <a:gd name="connsiteY0" fmla="*/ 514350 h 638175"/>
                <a:gd name="connsiteX1" fmla="*/ 9525 w 696912"/>
                <a:gd name="connsiteY1" fmla="*/ 390525 h 638175"/>
                <a:gd name="connsiteX2" fmla="*/ 0 w 696912"/>
                <a:gd name="connsiteY2" fmla="*/ 285750 h 638175"/>
                <a:gd name="connsiteX3" fmla="*/ 0 w 696912"/>
                <a:gd name="connsiteY3" fmla="*/ 285750 h 638175"/>
                <a:gd name="connsiteX4" fmla="*/ 133350 w 696912"/>
                <a:gd name="connsiteY4" fmla="*/ 85725 h 638175"/>
                <a:gd name="connsiteX5" fmla="*/ 295275 w 696912"/>
                <a:gd name="connsiteY5" fmla="*/ 9525 h 638175"/>
                <a:gd name="connsiteX6" fmla="*/ 400050 w 696912"/>
                <a:gd name="connsiteY6" fmla="*/ 28575 h 638175"/>
                <a:gd name="connsiteX7" fmla="*/ 400050 w 696912"/>
                <a:gd name="connsiteY7" fmla="*/ 28575 h 638175"/>
                <a:gd name="connsiteX8" fmla="*/ 476250 w 696912"/>
                <a:gd name="connsiteY8" fmla="*/ 28575 h 638175"/>
                <a:gd name="connsiteX9" fmla="*/ 590550 w 696912"/>
                <a:gd name="connsiteY9" fmla="*/ 76200 h 638175"/>
                <a:gd name="connsiteX10" fmla="*/ 647700 w 696912"/>
                <a:gd name="connsiteY10" fmla="*/ 190500 h 638175"/>
                <a:gd name="connsiteX11" fmla="*/ 676275 w 696912"/>
                <a:gd name="connsiteY11" fmla="*/ 276225 h 638175"/>
                <a:gd name="connsiteX12" fmla="*/ 676275 w 696912"/>
                <a:gd name="connsiteY12" fmla="*/ 419100 h 638175"/>
                <a:gd name="connsiteX13" fmla="*/ 552450 w 696912"/>
                <a:gd name="connsiteY13" fmla="*/ 409575 h 638175"/>
                <a:gd name="connsiteX14" fmla="*/ 561975 w 696912"/>
                <a:gd name="connsiteY14" fmla="*/ 219075 h 638175"/>
                <a:gd name="connsiteX15" fmla="*/ 561975 w 696912"/>
                <a:gd name="connsiteY15" fmla="*/ 219075 h 638175"/>
                <a:gd name="connsiteX16" fmla="*/ 552450 w 696912"/>
                <a:gd name="connsiteY16" fmla="*/ 457200 h 638175"/>
                <a:gd name="connsiteX17" fmla="*/ 552450 w 696912"/>
                <a:gd name="connsiteY17" fmla="*/ 457200 h 638175"/>
                <a:gd name="connsiteX18" fmla="*/ 609600 w 696912"/>
                <a:gd name="connsiteY18" fmla="*/ 514350 h 638175"/>
                <a:gd name="connsiteX19" fmla="*/ 571500 w 696912"/>
                <a:gd name="connsiteY19" fmla="*/ 476250 h 638175"/>
                <a:gd name="connsiteX20" fmla="*/ 571500 w 696912"/>
                <a:gd name="connsiteY20" fmla="*/ 390525 h 638175"/>
                <a:gd name="connsiteX21" fmla="*/ 571500 w 696912"/>
                <a:gd name="connsiteY21" fmla="*/ 390525 h 638175"/>
                <a:gd name="connsiteX22" fmla="*/ 504825 w 696912"/>
                <a:gd name="connsiteY22" fmla="*/ 400050 h 638175"/>
                <a:gd name="connsiteX23" fmla="*/ 466725 w 696912"/>
                <a:gd name="connsiteY23" fmla="*/ 419100 h 638175"/>
                <a:gd name="connsiteX24" fmla="*/ 438150 w 696912"/>
                <a:gd name="connsiteY24" fmla="*/ 476250 h 638175"/>
                <a:gd name="connsiteX25" fmla="*/ 438150 w 696912"/>
                <a:gd name="connsiteY25" fmla="*/ 476250 h 638175"/>
                <a:gd name="connsiteX26" fmla="*/ 257175 w 696912"/>
                <a:gd name="connsiteY26" fmla="*/ 485775 h 638175"/>
                <a:gd name="connsiteX27" fmla="*/ 257175 w 696912"/>
                <a:gd name="connsiteY27" fmla="*/ 419100 h 638175"/>
                <a:gd name="connsiteX28" fmla="*/ 219075 w 696912"/>
                <a:gd name="connsiteY28" fmla="*/ 247650 h 638175"/>
                <a:gd name="connsiteX29" fmla="*/ 247650 w 696912"/>
                <a:gd name="connsiteY29" fmla="*/ 485775 h 638175"/>
                <a:gd name="connsiteX30" fmla="*/ 371475 w 696912"/>
                <a:gd name="connsiteY30" fmla="*/ 638175 h 638175"/>
                <a:gd name="connsiteX31" fmla="*/ 371475 w 696912"/>
                <a:gd name="connsiteY31" fmla="*/ 638175 h 638175"/>
                <a:gd name="connsiteX32" fmla="*/ 276225 w 696912"/>
                <a:gd name="connsiteY32" fmla="*/ 514350 h 638175"/>
                <a:gd name="connsiteX33" fmla="*/ 276225 w 696912"/>
                <a:gd name="connsiteY33" fmla="*/ 514350 h 638175"/>
                <a:gd name="connsiteX34" fmla="*/ 219075 w 696912"/>
                <a:gd name="connsiteY34" fmla="*/ 466725 h 638175"/>
                <a:gd name="connsiteX35" fmla="*/ 161925 w 696912"/>
                <a:gd name="connsiteY35" fmla="*/ 533400 h 638175"/>
                <a:gd name="connsiteX36" fmla="*/ 152400 w 696912"/>
                <a:gd name="connsiteY36" fmla="*/ 571500 h 638175"/>
                <a:gd name="connsiteX37" fmla="*/ 66675 w 696912"/>
                <a:gd name="connsiteY37" fmla="*/ 561975 h 638175"/>
                <a:gd name="connsiteX38" fmla="*/ 114300 w 696912"/>
                <a:gd name="connsiteY38" fmla="*/ 581025 h 638175"/>
                <a:gd name="connsiteX39" fmla="*/ 114300 w 696912"/>
                <a:gd name="connsiteY39" fmla="*/ 60960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96912" h="638175">
                  <a:moveTo>
                    <a:pt x="38100" y="514350"/>
                  </a:moveTo>
                  <a:cubicBezTo>
                    <a:pt x="26987" y="471487"/>
                    <a:pt x="15875" y="428625"/>
                    <a:pt x="9525" y="390525"/>
                  </a:cubicBezTo>
                  <a:cubicBezTo>
                    <a:pt x="3175" y="352425"/>
                    <a:pt x="0" y="285750"/>
                    <a:pt x="0" y="285750"/>
                  </a:cubicBezTo>
                  <a:lnTo>
                    <a:pt x="0" y="285750"/>
                  </a:lnTo>
                  <a:cubicBezTo>
                    <a:pt x="22225" y="252413"/>
                    <a:pt x="84137" y="131763"/>
                    <a:pt x="133350" y="85725"/>
                  </a:cubicBezTo>
                  <a:cubicBezTo>
                    <a:pt x="182563" y="39687"/>
                    <a:pt x="250825" y="19050"/>
                    <a:pt x="295275" y="9525"/>
                  </a:cubicBezTo>
                  <a:cubicBezTo>
                    <a:pt x="339725" y="0"/>
                    <a:pt x="400050" y="28575"/>
                    <a:pt x="400050" y="28575"/>
                  </a:cubicBezTo>
                  <a:lnTo>
                    <a:pt x="400050" y="28575"/>
                  </a:lnTo>
                  <a:cubicBezTo>
                    <a:pt x="412750" y="28575"/>
                    <a:pt x="444500" y="20638"/>
                    <a:pt x="476250" y="28575"/>
                  </a:cubicBezTo>
                  <a:cubicBezTo>
                    <a:pt x="508000" y="36512"/>
                    <a:pt x="561975" y="49213"/>
                    <a:pt x="590550" y="76200"/>
                  </a:cubicBezTo>
                  <a:cubicBezTo>
                    <a:pt x="619125" y="103188"/>
                    <a:pt x="633413" y="157163"/>
                    <a:pt x="647700" y="190500"/>
                  </a:cubicBezTo>
                  <a:cubicBezTo>
                    <a:pt x="661987" y="223837"/>
                    <a:pt x="671513" y="238125"/>
                    <a:pt x="676275" y="276225"/>
                  </a:cubicBezTo>
                  <a:cubicBezTo>
                    <a:pt x="681038" y="314325"/>
                    <a:pt x="696912" y="396875"/>
                    <a:pt x="676275" y="419100"/>
                  </a:cubicBezTo>
                  <a:cubicBezTo>
                    <a:pt x="655638" y="441325"/>
                    <a:pt x="571500" y="442913"/>
                    <a:pt x="552450" y="409575"/>
                  </a:cubicBezTo>
                  <a:cubicBezTo>
                    <a:pt x="533400" y="376238"/>
                    <a:pt x="561975" y="219075"/>
                    <a:pt x="561975" y="219075"/>
                  </a:cubicBezTo>
                  <a:lnTo>
                    <a:pt x="561975" y="219075"/>
                  </a:lnTo>
                  <a:lnTo>
                    <a:pt x="552450" y="457200"/>
                  </a:lnTo>
                  <a:lnTo>
                    <a:pt x="552450" y="457200"/>
                  </a:lnTo>
                  <a:lnTo>
                    <a:pt x="609600" y="514350"/>
                  </a:lnTo>
                  <a:cubicBezTo>
                    <a:pt x="612775" y="517525"/>
                    <a:pt x="577850" y="496887"/>
                    <a:pt x="571500" y="476250"/>
                  </a:cubicBezTo>
                  <a:cubicBezTo>
                    <a:pt x="565150" y="455613"/>
                    <a:pt x="571500" y="390525"/>
                    <a:pt x="571500" y="390525"/>
                  </a:cubicBezTo>
                  <a:lnTo>
                    <a:pt x="571500" y="390525"/>
                  </a:lnTo>
                  <a:cubicBezTo>
                    <a:pt x="560388" y="392112"/>
                    <a:pt x="522288" y="395287"/>
                    <a:pt x="504825" y="400050"/>
                  </a:cubicBezTo>
                  <a:cubicBezTo>
                    <a:pt x="487362" y="404813"/>
                    <a:pt x="477837" y="406400"/>
                    <a:pt x="466725" y="419100"/>
                  </a:cubicBezTo>
                  <a:cubicBezTo>
                    <a:pt x="455613" y="431800"/>
                    <a:pt x="438150" y="476250"/>
                    <a:pt x="438150" y="476250"/>
                  </a:cubicBezTo>
                  <a:lnTo>
                    <a:pt x="438150" y="476250"/>
                  </a:lnTo>
                  <a:cubicBezTo>
                    <a:pt x="407988" y="477837"/>
                    <a:pt x="287337" y="495300"/>
                    <a:pt x="257175" y="485775"/>
                  </a:cubicBezTo>
                  <a:cubicBezTo>
                    <a:pt x="227013" y="476250"/>
                    <a:pt x="263525" y="458787"/>
                    <a:pt x="257175" y="419100"/>
                  </a:cubicBezTo>
                  <a:cubicBezTo>
                    <a:pt x="250825" y="379413"/>
                    <a:pt x="220662" y="236538"/>
                    <a:pt x="219075" y="247650"/>
                  </a:cubicBezTo>
                  <a:cubicBezTo>
                    <a:pt x="217488" y="258762"/>
                    <a:pt x="222250" y="420688"/>
                    <a:pt x="247650" y="485775"/>
                  </a:cubicBezTo>
                  <a:cubicBezTo>
                    <a:pt x="273050" y="550863"/>
                    <a:pt x="371475" y="638175"/>
                    <a:pt x="371475" y="638175"/>
                  </a:cubicBezTo>
                  <a:lnTo>
                    <a:pt x="371475" y="638175"/>
                  </a:lnTo>
                  <a:lnTo>
                    <a:pt x="276225" y="514350"/>
                  </a:lnTo>
                  <a:lnTo>
                    <a:pt x="276225" y="514350"/>
                  </a:lnTo>
                  <a:cubicBezTo>
                    <a:pt x="266700" y="506413"/>
                    <a:pt x="238125" y="463550"/>
                    <a:pt x="219075" y="466725"/>
                  </a:cubicBezTo>
                  <a:cubicBezTo>
                    <a:pt x="200025" y="469900"/>
                    <a:pt x="173037" y="515938"/>
                    <a:pt x="161925" y="533400"/>
                  </a:cubicBezTo>
                  <a:cubicBezTo>
                    <a:pt x="150813" y="550862"/>
                    <a:pt x="168275" y="566738"/>
                    <a:pt x="152400" y="571500"/>
                  </a:cubicBezTo>
                  <a:cubicBezTo>
                    <a:pt x="136525" y="576262"/>
                    <a:pt x="73025" y="560388"/>
                    <a:pt x="66675" y="561975"/>
                  </a:cubicBezTo>
                  <a:cubicBezTo>
                    <a:pt x="60325" y="563563"/>
                    <a:pt x="106363" y="573088"/>
                    <a:pt x="114300" y="581025"/>
                  </a:cubicBezTo>
                  <a:cubicBezTo>
                    <a:pt x="122237" y="588962"/>
                    <a:pt x="118268" y="599281"/>
                    <a:pt x="114300" y="609600"/>
                  </a:cubicBezTo>
                </a:path>
              </a:pathLst>
            </a:custGeom>
            <a:solidFill>
              <a:srgbClr val="69676D">
                <a:lumMod val="40000"/>
                <a:lumOff val="60000"/>
              </a:srgbClr>
            </a:solidFill>
            <a:ln w="127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7" name="Freeform 11"/>
            <p:cNvSpPr/>
            <p:nvPr/>
          </p:nvSpPr>
          <p:spPr>
            <a:xfrm>
              <a:off x="4219575" y="1987550"/>
              <a:ext cx="593725" cy="460375"/>
            </a:xfrm>
            <a:custGeom>
              <a:avLst/>
              <a:gdLst>
                <a:gd name="connsiteX0" fmla="*/ 0 w 593725"/>
                <a:gd name="connsiteY0" fmla="*/ 222250 h 460375"/>
                <a:gd name="connsiteX1" fmla="*/ 57150 w 593725"/>
                <a:gd name="connsiteY1" fmla="*/ 307975 h 460375"/>
                <a:gd name="connsiteX2" fmla="*/ 142875 w 593725"/>
                <a:gd name="connsiteY2" fmla="*/ 393700 h 460375"/>
                <a:gd name="connsiteX3" fmla="*/ 257175 w 593725"/>
                <a:gd name="connsiteY3" fmla="*/ 450850 h 460375"/>
                <a:gd name="connsiteX4" fmla="*/ 390525 w 593725"/>
                <a:gd name="connsiteY4" fmla="*/ 450850 h 460375"/>
                <a:gd name="connsiteX5" fmla="*/ 504825 w 593725"/>
                <a:gd name="connsiteY5" fmla="*/ 393700 h 460375"/>
                <a:gd name="connsiteX6" fmla="*/ 533400 w 593725"/>
                <a:gd name="connsiteY6" fmla="*/ 317500 h 460375"/>
                <a:gd name="connsiteX7" fmla="*/ 590550 w 593725"/>
                <a:gd name="connsiteY7" fmla="*/ 250825 h 460375"/>
                <a:gd name="connsiteX8" fmla="*/ 552450 w 593725"/>
                <a:gd name="connsiteY8" fmla="*/ 107950 h 460375"/>
                <a:gd name="connsiteX9" fmla="*/ 561975 w 593725"/>
                <a:gd name="connsiteY9" fmla="*/ 3175 h 460375"/>
                <a:gd name="connsiteX10" fmla="*/ 561975 w 593725"/>
                <a:gd name="connsiteY10" fmla="*/ 3175 h 460375"/>
                <a:gd name="connsiteX11" fmla="*/ 504825 w 593725"/>
                <a:gd name="connsiteY11" fmla="*/ 12700 h 460375"/>
                <a:gd name="connsiteX12" fmla="*/ 447675 w 593725"/>
                <a:gd name="connsiteY12" fmla="*/ 22225 h 460375"/>
                <a:gd name="connsiteX13" fmla="*/ 428625 w 593725"/>
                <a:gd name="connsiteY13" fmla="*/ 22225 h 460375"/>
                <a:gd name="connsiteX14" fmla="*/ 438150 w 593725"/>
                <a:gd name="connsiteY14" fmla="*/ 60325 h 460375"/>
                <a:gd name="connsiteX15" fmla="*/ 457200 w 593725"/>
                <a:gd name="connsiteY15" fmla="*/ 127000 h 460375"/>
                <a:gd name="connsiteX16" fmla="*/ 495300 w 593725"/>
                <a:gd name="connsiteY16" fmla="*/ 146050 h 460375"/>
                <a:gd name="connsiteX17" fmla="*/ 438150 w 593725"/>
                <a:gd name="connsiteY17" fmla="*/ 22225 h 460375"/>
                <a:gd name="connsiteX18" fmla="*/ 419100 w 593725"/>
                <a:gd name="connsiteY18" fmla="*/ 12700 h 460375"/>
                <a:gd name="connsiteX19" fmla="*/ 419100 w 593725"/>
                <a:gd name="connsiteY19" fmla="*/ 12700 h 460375"/>
                <a:gd name="connsiteX20" fmla="*/ 390525 w 593725"/>
                <a:gd name="connsiteY20" fmla="*/ 60325 h 460375"/>
                <a:gd name="connsiteX21" fmla="*/ 361950 w 593725"/>
                <a:gd name="connsiteY21" fmla="*/ 69850 h 460375"/>
                <a:gd name="connsiteX22" fmla="*/ 381000 w 593725"/>
                <a:gd name="connsiteY22" fmla="*/ 69850 h 460375"/>
                <a:gd name="connsiteX23" fmla="*/ 438150 w 593725"/>
                <a:gd name="connsiteY23" fmla="*/ 241300 h 460375"/>
                <a:gd name="connsiteX24" fmla="*/ 438150 w 593725"/>
                <a:gd name="connsiteY24" fmla="*/ 241300 h 460375"/>
                <a:gd name="connsiteX25" fmla="*/ 419100 w 593725"/>
                <a:gd name="connsiteY25" fmla="*/ 136525 h 460375"/>
                <a:gd name="connsiteX26" fmla="*/ 390525 w 593725"/>
                <a:gd name="connsiteY26" fmla="*/ 60325 h 460375"/>
                <a:gd name="connsiteX27" fmla="*/ 390525 w 593725"/>
                <a:gd name="connsiteY27" fmla="*/ 60325 h 460375"/>
                <a:gd name="connsiteX28" fmla="*/ 371475 w 593725"/>
                <a:gd name="connsiteY28" fmla="*/ 50800 h 460375"/>
                <a:gd name="connsiteX29" fmla="*/ 266700 w 593725"/>
                <a:gd name="connsiteY29" fmla="*/ 107950 h 460375"/>
                <a:gd name="connsiteX30" fmla="*/ 200025 w 593725"/>
                <a:gd name="connsiteY30" fmla="*/ 88900 h 460375"/>
                <a:gd name="connsiteX31" fmla="*/ 161925 w 593725"/>
                <a:gd name="connsiteY31" fmla="*/ 88900 h 460375"/>
                <a:gd name="connsiteX32" fmla="*/ 133350 w 593725"/>
                <a:gd name="connsiteY32" fmla="*/ 127000 h 460375"/>
                <a:gd name="connsiteX33" fmla="*/ 47625 w 593725"/>
                <a:gd name="connsiteY33" fmla="*/ 174625 h 460375"/>
                <a:gd name="connsiteX34" fmla="*/ 47625 w 593725"/>
                <a:gd name="connsiteY34" fmla="*/ 174625 h 460375"/>
                <a:gd name="connsiteX35" fmla="*/ 0 w 593725"/>
                <a:gd name="connsiteY35" fmla="*/ 222250 h 4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3725" h="460375">
                  <a:moveTo>
                    <a:pt x="0" y="222250"/>
                  </a:moveTo>
                  <a:cubicBezTo>
                    <a:pt x="16669" y="250825"/>
                    <a:pt x="33338" y="279400"/>
                    <a:pt x="57150" y="307975"/>
                  </a:cubicBezTo>
                  <a:cubicBezTo>
                    <a:pt x="80962" y="336550"/>
                    <a:pt x="109538" y="369888"/>
                    <a:pt x="142875" y="393700"/>
                  </a:cubicBezTo>
                  <a:cubicBezTo>
                    <a:pt x="176212" y="417512"/>
                    <a:pt x="215900" y="441325"/>
                    <a:pt x="257175" y="450850"/>
                  </a:cubicBezTo>
                  <a:cubicBezTo>
                    <a:pt x="298450" y="460375"/>
                    <a:pt x="349250" y="460375"/>
                    <a:pt x="390525" y="450850"/>
                  </a:cubicBezTo>
                  <a:cubicBezTo>
                    <a:pt x="431800" y="441325"/>
                    <a:pt x="481013" y="415925"/>
                    <a:pt x="504825" y="393700"/>
                  </a:cubicBezTo>
                  <a:cubicBezTo>
                    <a:pt x="528637" y="371475"/>
                    <a:pt x="519113" y="341312"/>
                    <a:pt x="533400" y="317500"/>
                  </a:cubicBezTo>
                  <a:cubicBezTo>
                    <a:pt x="547687" y="293688"/>
                    <a:pt x="587375" y="285750"/>
                    <a:pt x="590550" y="250825"/>
                  </a:cubicBezTo>
                  <a:cubicBezTo>
                    <a:pt x="593725" y="215900"/>
                    <a:pt x="557212" y="149225"/>
                    <a:pt x="552450" y="107950"/>
                  </a:cubicBezTo>
                  <a:cubicBezTo>
                    <a:pt x="547688" y="66675"/>
                    <a:pt x="561975" y="3175"/>
                    <a:pt x="561975" y="3175"/>
                  </a:cubicBezTo>
                  <a:lnTo>
                    <a:pt x="561975" y="3175"/>
                  </a:lnTo>
                  <a:lnTo>
                    <a:pt x="504825" y="12700"/>
                  </a:lnTo>
                  <a:cubicBezTo>
                    <a:pt x="485775" y="15875"/>
                    <a:pt x="460375" y="20638"/>
                    <a:pt x="447675" y="22225"/>
                  </a:cubicBezTo>
                  <a:cubicBezTo>
                    <a:pt x="434975" y="23812"/>
                    <a:pt x="430213" y="15875"/>
                    <a:pt x="428625" y="22225"/>
                  </a:cubicBezTo>
                  <a:cubicBezTo>
                    <a:pt x="427038" y="28575"/>
                    <a:pt x="433387" y="42862"/>
                    <a:pt x="438150" y="60325"/>
                  </a:cubicBezTo>
                  <a:cubicBezTo>
                    <a:pt x="442913" y="77788"/>
                    <a:pt x="447675" y="112713"/>
                    <a:pt x="457200" y="127000"/>
                  </a:cubicBezTo>
                  <a:cubicBezTo>
                    <a:pt x="466725" y="141287"/>
                    <a:pt x="498475" y="163513"/>
                    <a:pt x="495300" y="146050"/>
                  </a:cubicBezTo>
                  <a:cubicBezTo>
                    <a:pt x="492125" y="128588"/>
                    <a:pt x="450850" y="44450"/>
                    <a:pt x="438150" y="22225"/>
                  </a:cubicBezTo>
                  <a:cubicBezTo>
                    <a:pt x="425450" y="0"/>
                    <a:pt x="419100" y="12700"/>
                    <a:pt x="419100" y="12700"/>
                  </a:cubicBezTo>
                  <a:lnTo>
                    <a:pt x="419100" y="12700"/>
                  </a:lnTo>
                  <a:cubicBezTo>
                    <a:pt x="414338" y="20638"/>
                    <a:pt x="400050" y="50800"/>
                    <a:pt x="390525" y="60325"/>
                  </a:cubicBezTo>
                  <a:cubicBezTo>
                    <a:pt x="381000" y="69850"/>
                    <a:pt x="363537" y="68263"/>
                    <a:pt x="361950" y="69850"/>
                  </a:cubicBezTo>
                  <a:cubicBezTo>
                    <a:pt x="360363" y="71437"/>
                    <a:pt x="368300" y="41275"/>
                    <a:pt x="381000" y="69850"/>
                  </a:cubicBezTo>
                  <a:cubicBezTo>
                    <a:pt x="393700" y="98425"/>
                    <a:pt x="438150" y="241300"/>
                    <a:pt x="438150" y="241300"/>
                  </a:cubicBezTo>
                  <a:lnTo>
                    <a:pt x="438150" y="241300"/>
                  </a:lnTo>
                  <a:cubicBezTo>
                    <a:pt x="434975" y="223838"/>
                    <a:pt x="427038" y="166688"/>
                    <a:pt x="419100" y="136525"/>
                  </a:cubicBezTo>
                  <a:cubicBezTo>
                    <a:pt x="411162" y="106362"/>
                    <a:pt x="390525" y="60325"/>
                    <a:pt x="390525" y="60325"/>
                  </a:cubicBezTo>
                  <a:lnTo>
                    <a:pt x="390525" y="60325"/>
                  </a:lnTo>
                  <a:cubicBezTo>
                    <a:pt x="387350" y="58738"/>
                    <a:pt x="392113" y="42863"/>
                    <a:pt x="371475" y="50800"/>
                  </a:cubicBezTo>
                  <a:cubicBezTo>
                    <a:pt x="350838" y="58738"/>
                    <a:pt x="295275" y="101600"/>
                    <a:pt x="266700" y="107950"/>
                  </a:cubicBezTo>
                  <a:cubicBezTo>
                    <a:pt x="238125" y="114300"/>
                    <a:pt x="217488" y="92075"/>
                    <a:pt x="200025" y="88900"/>
                  </a:cubicBezTo>
                  <a:cubicBezTo>
                    <a:pt x="182563" y="85725"/>
                    <a:pt x="173037" y="82550"/>
                    <a:pt x="161925" y="88900"/>
                  </a:cubicBezTo>
                  <a:cubicBezTo>
                    <a:pt x="150813" y="95250"/>
                    <a:pt x="152400" y="112713"/>
                    <a:pt x="133350" y="127000"/>
                  </a:cubicBezTo>
                  <a:cubicBezTo>
                    <a:pt x="114300" y="141288"/>
                    <a:pt x="47625" y="174625"/>
                    <a:pt x="47625" y="174625"/>
                  </a:cubicBezTo>
                  <a:lnTo>
                    <a:pt x="47625" y="174625"/>
                  </a:lnTo>
                  <a:lnTo>
                    <a:pt x="0" y="222250"/>
                  </a:lnTo>
                  <a:close/>
                </a:path>
              </a:pathLst>
            </a:custGeom>
            <a:solidFill>
              <a:srgbClr val="69676D">
                <a:lumMod val="40000"/>
                <a:lumOff val="60000"/>
              </a:srgbClr>
            </a:solidFill>
            <a:ln w="127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Freeform 12"/>
            <p:cNvSpPr/>
            <p:nvPr/>
          </p:nvSpPr>
          <p:spPr>
            <a:xfrm>
              <a:off x="4829175" y="1693863"/>
              <a:ext cx="622300" cy="646112"/>
            </a:xfrm>
            <a:custGeom>
              <a:avLst/>
              <a:gdLst>
                <a:gd name="connsiteX0" fmla="*/ 285750 w 622300"/>
                <a:gd name="connsiteY0" fmla="*/ 220662 h 646112"/>
                <a:gd name="connsiteX1" fmla="*/ 180975 w 622300"/>
                <a:gd name="connsiteY1" fmla="*/ 239712 h 646112"/>
                <a:gd name="connsiteX2" fmla="*/ 190500 w 622300"/>
                <a:gd name="connsiteY2" fmla="*/ 125412 h 646112"/>
                <a:gd name="connsiteX3" fmla="*/ 161925 w 622300"/>
                <a:gd name="connsiteY3" fmla="*/ 68262 h 646112"/>
                <a:gd name="connsiteX4" fmla="*/ 161925 w 622300"/>
                <a:gd name="connsiteY4" fmla="*/ 68262 h 646112"/>
                <a:gd name="connsiteX5" fmla="*/ 190500 w 622300"/>
                <a:gd name="connsiteY5" fmla="*/ 268287 h 646112"/>
                <a:gd name="connsiteX6" fmla="*/ 219075 w 622300"/>
                <a:gd name="connsiteY6" fmla="*/ 277812 h 646112"/>
                <a:gd name="connsiteX7" fmla="*/ 247650 w 622300"/>
                <a:gd name="connsiteY7" fmla="*/ 373062 h 646112"/>
                <a:gd name="connsiteX8" fmla="*/ 209550 w 622300"/>
                <a:gd name="connsiteY8" fmla="*/ 277812 h 646112"/>
                <a:gd name="connsiteX9" fmla="*/ 209550 w 622300"/>
                <a:gd name="connsiteY9" fmla="*/ 277812 h 646112"/>
                <a:gd name="connsiteX10" fmla="*/ 133350 w 622300"/>
                <a:gd name="connsiteY10" fmla="*/ 239712 h 646112"/>
                <a:gd name="connsiteX11" fmla="*/ 85725 w 622300"/>
                <a:gd name="connsiteY11" fmla="*/ 230187 h 646112"/>
                <a:gd name="connsiteX12" fmla="*/ 57150 w 622300"/>
                <a:gd name="connsiteY12" fmla="*/ 125412 h 646112"/>
                <a:gd name="connsiteX13" fmla="*/ 38100 w 622300"/>
                <a:gd name="connsiteY13" fmla="*/ 106362 h 646112"/>
                <a:gd name="connsiteX14" fmla="*/ 76200 w 622300"/>
                <a:gd name="connsiteY14" fmla="*/ 258762 h 646112"/>
                <a:gd name="connsiteX15" fmla="*/ 0 w 622300"/>
                <a:gd name="connsiteY15" fmla="*/ 296862 h 646112"/>
                <a:gd name="connsiteX16" fmla="*/ 0 w 622300"/>
                <a:gd name="connsiteY16" fmla="*/ 296862 h 646112"/>
                <a:gd name="connsiteX17" fmla="*/ 0 w 622300"/>
                <a:gd name="connsiteY17" fmla="*/ 325437 h 646112"/>
                <a:gd name="connsiteX18" fmla="*/ 38100 w 622300"/>
                <a:gd name="connsiteY18" fmla="*/ 506412 h 646112"/>
                <a:gd name="connsiteX19" fmla="*/ 38100 w 622300"/>
                <a:gd name="connsiteY19" fmla="*/ 506412 h 646112"/>
                <a:gd name="connsiteX20" fmla="*/ 152400 w 622300"/>
                <a:gd name="connsiteY20" fmla="*/ 611187 h 646112"/>
                <a:gd name="connsiteX21" fmla="*/ 323850 w 622300"/>
                <a:gd name="connsiteY21" fmla="*/ 639762 h 646112"/>
                <a:gd name="connsiteX22" fmla="*/ 457200 w 622300"/>
                <a:gd name="connsiteY22" fmla="*/ 573087 h 646112"/>
                <a:gd name="connsiteX23" fmla="*/ 542925 w 622300"/>
                <a:gd name="connsiteY23" fmla="*/ 430212 h 646112"/>
                <a:gd name="connsiteX24" fmla="*/ 581025 w 622300"/>
                <a:gd name="connsiteY24" fmla="*/ 296862 h 646112"/>
                <a:gd name="connsiteX25" fmla="*/ 600075 w 622300"/>
                <a:gd name="connsiteY25" fmla="*/ 201612 h 646112"/>
                <a:gd name="connsiteX26" fmla="*/ 600075 w 622300"/>
                <a:gd name="connsiteY26" fmla="*/ 201612 h 646112"/>
                <a:gd name="connsiteX27" fmla="*/ 619125 w 622300"/>
                <a:gd name="connsiteY27" fmla="*/ 20637 h 646112"/>
                <a:gd name="connsiteX28" fmla="*/ 619125 w 622300"/>
                <a:gd name="connsiteY28" fmla="*/ 77787 h 646112"/>
                <a:gd name="connsiteX29" fmla="*/ 609600 w 622300"/>
                <a:gd name="connsiteY29" fmla="*/ 220662 h 646112"/>
                <a:gd name="connsiteX30" fmla="*/ 581025 w 622300"/>
                <a:gd name="connsiteY30" fmla="*/ 211137 h 646112"/>
                <a:gd name="connsiteX31" fmla="*/ 485775 w 622300"/>
                <a:gd name="connsiteY31" fmla="*/ 230187 h 646112"/>
                <a:gd name="connsiteX32" fmla="*/ 419100 w 622300"/>
                <a:gd name="connsiteY32" fmla="*/ 211137 h 646112"/>
                <a:gd name="connsiteX33" fmla="*/ 400050 w 622300"/>
                <a:gd name="connsiteY33" fmla="*/ 211137 h 646112"/>
                <a:gd name="connsiteX34" fmla="*/ 457200 w 622300"/>
                <a:gd name="connsiteY34" fmla="*/ 96837 h 646112"/>
                <a:gd name="connsiteX35" fmla="*/ 466725 w 622300"/>
                <a:gd name="connsiteY35" fmla="*/ 58737 h 646112"/>
                <a:gd name="connsiteX36" fmla="*/ 447675 w 622300"/>
                <a:gd name="connsiteY36" fmla="*/ 87312 h 646112"/>
                <a:gd name="connsiteX37" fmla="*/ 447675 w 622300"/>
                <a:gd name="connsiteY37" fmla="*/ 87312 h 646112"/>
                <a:gd name="connsiteX38" fmla="*/ 352425 w 622300"/>
                <a:gd name="connsiteY38" fmla="*/ 249237 h 646112"/>
                <a:gd name="connsiteX39" fmla="*/ 285750 w 622300"/>
                <a:gd name="connsiteY39" fmla="*/ 220662 h 64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300" h="646112">
                  <a:moveTo>
                    <a:pt x="285750" y="220662"/>
                  </a:moveTo>
                  <a:cubicBezTo>
                    <a:pt x="257175" y="219075"/>
                    <a:pt x="196850" y="255587"/>
                    <a:pt x="180975" y="239712"/>
                  </a:cubicBezTo>
                  <a:cubicBezTo>
                    <a:pt x="165100" y="223837"/>
                    <a:pt x="193675" y="153987"/>
                    <a:pt x="190500" y="125412"/>
                  </a:cubicBezTo>
                  <a:cubicBezTo>
                    <a:pt x="187325" y="96837"/>
                    <a:pt x="161925" y="68262"/>
                    <a:pt x="161925" y="68262"/>
                  </a:cubicBezTo>
                  <a:lnTo>
                    <a:pt x="161925" y="68262"/>
                  </a:lnTo>
                  <a:cubicBezTo>
                    <a:pt x="166687" y="101599"/>
                    <a:pt x="180975" y="233362"/>
                    <a:pt x="190500" y="268287"/>
                  </a:cubicBezTo>
                  <a:cubicBezTo>
                    <a:pt x="200025" y="303212"/>
                    <a:pt x="209550" y="260350"/>
                    <a:pt x="219075" y="277812"/>
                  </a:cubicBezTo>
                  <a:cubicBezTo>
                    <a:pt x="228600" y="295275"/>
                    <a:pt x="249237" y="373062"/>
                    <a:pt x="247650" y="373062"/>
                  </a:cubicBezTo>
                  <a:cubicBezTo>
                    <a:pt x="246063" y="373062"/>
                    <a:pt x="209550" y="277812"/>
                    <a:pt x="209550" y="277812"/>
                  </a:cubicBezTo>
                  <a:lnTo>
                    <a:pt x="209550" y="277812"/>
                  </a:lnTo>
                  <a:cubicBezTo>
                    <a:pt x="196850" y="271462"/>
                    <a:pt x="153988" y="247650"/>
                    <a:pt x="133350" y="239712"/>
                  </a:cubicBezTo>
                  <a:cubicBezTo>
                    <a:pt x="112713" y="231775"/>
                    <a:pt x="98425" y="249237"/>
                    <a:pt x="85725" y="230187"/>
                  </a:cubicBezTo>
                  <a:cubicBezTo>
                    <a:pt x="73025" y="211137"/>
                    <a:pt x="65088" y="146050"/>
                    <a:pt x="57150" y="125412"/>
                  </a:cubicBezTo>
                  <a:cubicBezTo>
                    <a:pt x="49213" y="104775"/>
                    <a:pt x="34925" y="84137"/>
                    <a:pt x="38100" y="106362"/>
                  </a:cubicBezTo>
                  <a:cubicBezTo>
                    <a:pt x="41275" y="128587"/>
                    <a:pt x="82550" y="227012"/>
                    <a:pt x="76200" y="258762"/>
                  </a:cubicBezTo>
                  <a:cubicBezTo>
                    <a:pt x="69850" y="290512"/>
                    <a:pt x="0" y="296862"/>
                    <a:pt x="0" y="296862"/>
                  </a:cubicBezTo>
                  <a:lnTo>
                    <a:pt x="0" y="296862"/>
                  </a:lnTo>
                  <a:lnTo>
                    <a:pt x="0" y="325437"/>
                  </a:lnTo>
                  <a:cubicBezTo>
                    <a:pt x="6350" y="360362"/>
                    <a:pt x="38100" y="506412"/>
                    <a:pt x="38100" y="506412"/>
                  </a:cubicBezTo>
                  <a:lnTo>
                    <a:pt x="38100" y="506412"/>
                  </a:lnTo>
                  <a:cubicBezTo>
                    <a:pt x="57150" y="523874"/>
                    <a:pt x="104775" y="588962"/>
                    <a:pt x="152400" y="611187"/>
                  </a:cubicBezTo>
                  <a:cubicBezTo>
                    <a:pt x="200025" y="633412"/>
                    <a:pt x="273050" y="646112"/>
                    <a:pt x="323850" y="639762"/>
                  </a:cubicBezTo>
                  <a:cubicBezTo>
                    <a:pt x="374650" y="633412"/>
                    <a:pt x="420688" y="608012"/>
                    <a:pt x="457200" y="573087"/>
                  </a:cubicBezTo>
                  <a:cubicBezTo>
                    <a:pt x="493712" y="538162"/>
                    <a:pt x="522288" y="476250"/>
                    <a:pt x="542925" y="430212"/>
                  </a:cubicBezTo>
                  <a:cubicBezTo>
                    <a:pt x="563563" y="384175"/>
                    <a:pt x="571500" y="334962"/>
                    <a:pt x="581025" y="296862"/>
                  </a:cubicBezTo>
                  <a:cubicBezTo>
                    <a:pt x="590550" y="258762"/>
                    <a:pt x="600075" y="201612"/>
                    <a:pt x="600075" y="201612"/>
                  </a:cubicBezTo>
                  <a:lnTo>
                    <a:pt x="600075" y="201612"/>
                  </a:lnTo>
                  <a:cubicBezTo>
                    <a:pt x="603250" y="171449"/>
                    <a:pt x="615950" y="41275"/>
                    <a:pt x="619125" y="20637"/>
                  </a:cubicBezTo>
                  <a:cubicBezTo>
                    <a:pt x="622300" y="0"/>
                    <a:pt x="620712" y="44450"/>
                    <a:pt x="619125" y="77787"/>
                  </a:cubicBezTo>
                  <a:cubicBezTo>
                    <a:pt x="617538" y="111124"/>
                    <a:pt x="615950" y="198437"/>
                    <a:pt x="609600" y="220662"/>
                  </a:cubicBezTo>
                  <a:cubicBezTo>
                    <a:pt x="603250" y="242887"/>
                    <a:pt x="601662" y="209550"/>
                    <a:pt x="581025" y="211137"/>
                  </a:cubicBezTo>
                  <a:cubicBezTo>
                    <a:pt x="560388" y="212724"/>
                    <a:pt x="512762" y="230187"/>
                    <a:pt x="485775" y="230187"/>
                  </a:cubicBezTo>
                  <a:cubicBezTo>
                    <a:pt x="458788" y="230187"/>
                    <a:pt x="433387" y="214312"/>
                    <a:pt x="419100" y="211137"/>
                  </a:cubicBezTo>
                  <a:cubicBezTo>
                    <a:pt x="404813" y="207962"/>
                    <a:pt x="393700" y="230187"/>
                    <a:pt x="400050" y="211137"/>
                  </a:cubicBezTo>
                  <a:cubicBezTo>
                    <a:pt x="406400" y="192087"/>
                    <a:pt x="446088" y="122237"/>
                    <a:pt x="457200" y="96837"/>
                  </a:cubicBezTo>
                  <a:cubicBezTo>
                    <a:pt x="468312" y="71437"/>
                    <a:pt x="468312" y="60324"/>
                    <a:pt x="466725" y="58737"/>
                  </a:cubicBezTo>
                  <a:cubicBezTo>
                    <a:pt x="465138" y="57150"/>
                    <a:pt x="447675" y="87312"/>
                    <a:pt x="447675" y="87312"/>
                  </a:cubicBezTo>
                  <a:lnTo>
                    <a:pt x="447675" y="87312"/>
                  </a:lnTo>
                  <a:cubicBezTo>
                    <a:pt x="431800" y="114300"/>
                    <a:pt x="379412" y="227012"/>
                    <a:pt x="352425" y="249237"/>
                  </a:cubicBezTo>
                  <a:cubicBezTo>
                    <a:pt x="325438" y="271462"/>
                    <a:pt x="314325" y="222250"/>
                    <a:pt x="285750" y="220662"/>
                  </a:cubicBezTo>
                  <a:close/>
                </a:path>
              </a:pathLst>
            </a:custGeom>
            <a:solidFill>
              <a:srgbClr val="69676D">
                <a:lumMod val="40000"/>
                <a:lumOff val="6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 name="Freeform 13"/>
            <p:cNvSpPr/>
            <p:nvPr/>
          </p:nvSpPr>
          <p:spPr>
            <a:xfrm>
              <a:off x="4746625" y="1476375"/>
              <a:ext cx="720725" cy="508000"/>
            </a:xfrm>
            <a:custGeom>
              <a:avLst/>
              <a:gdLst>
                <a:gd name="connsiteX0" fmla="*/ 53975 w 720725"/>
                <a:gd name="connsiteY0" fmla="*/ 495300 h 508000"/>
                <a:gd name="connsiteX1" fmla="*/ 34925 w 720725"/>
                <a:gd name="connsiteY1" fmla="*/ 409575 h 508000"/>
                <a:gd name="connsiteX2" fmla="*/ 15875 w 720725"/>
                <a:gd name="connsiteY2" fmla="*/ 295275 h 508000"/>
                <a:gd name="connsiteX3" fmla="*/ 25400 w 720725"/>
                <a:gd name="connsiteY3" fmla="*/ 180975 h 508000"/>
                <a:gd name="connsiteX4" fmla="*/ 168275 w 720725"/>
                <a:gd name="connsiteY4" fmla="*/ 66675 h 508000"/>
                <a:gd name="connsiteX5" fmla="*/ 263525 w 720725"/>
                <a:gd name="connsiteY5" fmla="*/ 0 h 508000"/>
                <a:gd name="connsiteX6" fmla="*/ 263525 w 720725"/>
                <a:gd name="connsiteY6" fmla="*/ 0 h 508000"/>
                <a:gd name="connsiteX7" fmla="*/ 473075 w 720725"/>
                <a:gd name="connsiteY7" fmla="*/ 9525 h 508000"/>
                <a:gd name="connsiteX8" fmla="*/ 577850 w 720725"/>
                <a:gd name="connsiteY8" fmla="*/ 57150 h 508000"/>
                <a:gd name="connsiteX9" fmla="*/ 673100 w 720725"/>
                <a:gd name="connsiteY9" fmla="*/ 142875 h 508000"/>
                <a:gd name="connsiteX10" fmla="*/ 720725 w 720725"/>
                <a:gd name="connsiteY10" fmla="*/ 276225 h 508000"/>
                <a:gd name="connsiteX11" fmla="*/ 673100 w 720725"/>
                <a:gd name="connsiteY11" fmla="*/ 428625 h 508000"/>
                <a:gd name="connsiteX12" fmla="*/ 625475 w 720725"/>
                <a:gd name="connsiteY12" fmla="*/ 447675 h 508000"/>
                <a:gd name="connsiteX13" fmla="*/ 473075 w 720725"/>
                <a:gd name="connsiteY13" fmla="*/ 447675 h 508000"/>
                <a:gd name="connsiteX14" fmla="*/ 482600 w 720725"/>
                <a:gd name="connsiteY14" fmla="*/ 390525 h 508000"/>
                <a:gd name="connsiteX15" fmla="*/ 482600 w 720725"/>
                <a:gd name="connsiteY15" fmla="*/ 390525 h 508000"/>
                <a:gd name="connsiteX16" fmla="*/ 473075 w 720725"/>
                <a:gd name="connsiteY16" fmla="*/ 457200 h 508000"/>
                <a:gd name="connsiteX17" fmla="*/ 473075 w 720725"/>
                <a:gd name="connsiteY17" fmla="*/ 457200 h 508000"/>
                <a:gd name="connsiteX18" fmla="*/ 444500 w 720725"/>
                <a:gd name="connsiteY18" fmla="*/ 485775 h 508000"/>
                <a:gd name="connsiteX19" fmla="*/ 387350 w 720725"/>
                <a:gd name="connsiteY19" fmla="*/ 438150 h 508000"/>
                <a:gd name="connsiteX20" fmla="*/ 368300 w 720725"/>
                <a:gd name="connsiteY20" fmla="*/ 438150 h 508000"/>
                <a:gd name="connsiteX21" fmla="*/ 292100 w 720725"/>
                <a:gd name="connsiteY21" fmla="*/ 476250 h 508000"/>
                <a:gd name="connsiteX22" fmla="*/ 244475 w 720725"/>
                <a:gd name="connsiteY22" fmla="*/ 285750 h 508000"/>
                <a:gd name="connsiteX23" fmla="*/ 244475 w 720725"/>
                <a:gd name="connsiteY23" fmla="*/ 285750 h 508000"/>
                <a:gd name="connsiteX24" fmla="*/ 244475 w 720725"/>
                <a:gd name="connsiteY24" fmla="*/ 333375 h 508000"/>
                <a:gd name="connsiteX25" fmla="*/ 254000 w 720725"/>
                <a:gd name="connsiteY25" fmla="*/ 381000 h 508000"/>
                <a:gd name="connsiteX26" fmla="*/ 273050 w 720725"/>
                <a:gd name="connsiteY26" fmla="*/ 466725 h 508000"/>
                <a:gd name="connsiteX27" fmla="*/ 168275 w 720725"/>
                <a:gd name="connsiteY27" fmla="*/ 457200 h 508000"/>
                <a:gd name="connsiteX28" fmla="*/ 168275 w 720725"/>
                <a:gd name="connsiteY28" fmla="*/ 400050 h 508000"/>
                <a:gd name="connsiteX29" fmla="*/ 168275 w 720725"/>
                <a:gd name="connsiteY29" fmla="*/ 400050 h 508000"/>
                <a:gd name="connsiteX30" fmla="*/ 120650 w 720725"/>
                <a:gd name="connsiteY30" fmla="*/ 333375 h 508000"/>
                <a:gd name="connsiteX31" fmla="*/ 177800 w 720725"/>
                <a:gd name="connsiteY31" fmla="*/ 457200 h 508000"/>
                <a:gd name="connsiteX32" fmla="*/ 139700 w 720725"/>
                <a:gd name="connsiteY32" fmla="*/ 485775 h 508000"/>
                <a:gd name="connsiteX33" fmla="*/ 53975 w 720725"/>
                <a:gd name="connsiteY33" fmla="*/ 4953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20725" h="508000">
                  <a:moveTo>
                    <a:pt x="53975" y="495300"/>
                  </a:moveTo>
                  <a:cubicBezTo>
                    <a:pt x="36513" y="482600"/>
                    <a:pt x="41275" y="442913"/>
                    <a:pt x="34925" y="409575"/>
                  </a:cubicBezTo>
                  <a:cubicBezTo>
                    <a:pt x="28575" y="376238"/>
                    <a:pt x="17463" y="333375"/>
                    <a:pt x="15875" y="295275"/>
                  </a:cubicBezTo>
                  <a:cubicBezTo>
                    <a:pt x="14287" y="257175"/>
                    <a:pt x="0" y="219075"/>
                    <a:pt x="25400" y="180975"/>
                  </a:cubicBezTo>
                  <a:cubicBezTo>
                    <a:pt x="50800" y="142875"/>
                    <a:pt x="128588" y="96838"/>
                    <a:pt x="168275" y="66675"/>
                  </a:cubicBezTo>
                  <a:cubicBezTo>
                    <a:pt x="207963" y="36513"/>
                    <a:pt x="263525" y="0"/>
                    <a:pt x="263525" y="0"/>
                  </a:cubicBezTo>
                  <a:lnTo>
                    <a:pt x="263525" y="0"/>
                  </a:lnTo>
                  <a:cubicBezTo>
                    <a:pt x="298450" y="1588"/>
                    <a:pt x="420688" y="0"/>
                    <a:pt x="473075" y="9525"/>
                  </a:cubicBezTo>
                  <a:cubicBezTo>
                    <a:pt x="525462" y="19050"/>
                    <a:pt x="544513" y="34925"/>
                    <a:pt x="577850" y="57150"/>
                  </a:cubicBezTo>
                  <a:cubicBezTo>
                    <a:pt x="611187" y="79375"/>
                    <a:pt x="649288" y="106363"/>
                    <a:pt x="673100" y="142875"/>
                  </a:cubicBezTo>
                  <a:cubicBezTo>
                    <a:pt x="696912" y="179387"/>
                    <a:pt x="720725" y="228600"/>
                    <a:pt x="720725" y="276225"/>
                  </a:cubicBezTo>
                  <a:cubicBezTo>
                    <a:pt x="720725" y="323850"/>
                    <a:pt x="688975" y="400050"/>
                    <a:pt x="673100" y="428625"/>
                  </a:cubicBezTo>
                  <a:cubicBezTo>
                    <a:pt x="657225" y="457200"/>
                    <a:pt x="658812" y="444500"/>
                    <a:pt x="625475" y="447675"/>
                  </a:cubicBezTo>
                  <a:cubicBezTo>
                    <a:pt x="592138" y="450850"/>
                    <a:pt x="496888" y="457200"/>
                    <a:pt x="473075" y="447675"/>
                  </a:cubicBezTo>
                  <a:cubicBezTo>
                    <a:pt x="449263" y="438150"/>
                    <a:pt x="482600" y="390525"/>
                    <a:pt x="482600" y="390525"/>
                  </a:cubicBezTo>
                  <a:lnTo>
                    <a:pt x="482600" y="390525"/>
                  </a:lnTo>
                  <a:lnTo>
                    <a:pt x="473075" y="457200"/>
                  </a:lnTo>
                  <a:lnTo>
                    <a:pt x="473075" y="457200"/>
                  </a:lnTo>
                  <a:cubicBezTo>
                    <a:pt x="468313" y="461962"/>
                    <a:pt x="458787" y="488950"/>
                    <a:pt x="444500" y="485775"/>
                  </a:cubicBezTo>
                  <a:cubicBezTo>
                    <a:pt x="430213" y="482600"/>
                    <a:pt x="400050" y="446087"/>
                    <a:pt x="387350" y="438150"/>
                  </a:cubicBezTo>
                  <a:cubicBezTo>
                    <a:pt x="374650" y="430213"/>
                    <a:pt x="384175" y="431800"/>
                    <a:pt x="368300" y="438150"/>
                  </a:cubicBezTo>
                  <a:cubicBezTo>
                    <a:pt x="352425" y="444500"/>
                    <a:pt x="312738" y="501650"/>
                    <a:pt x="292100" y="476250"/>
                  </a:cubicBezTo>
                  <a:cubicBezTo>
                    <a:pt x="271462" y="450850"/>
                    <a:pt x="244475" y="285750"/>
                    <a:pt x="244475" y="285750"/>
                  </a:cubicBezTo>
                  <a:lnTo>
                    <a:pt x="244475" y="285750"/>
                  </a:lnTo>
                  <a:cubicBezTo>
                    <a:pt x="244475" y="293687"/>
                    <a:pt x="242888" y="317500"/>
                    <a:pt x="244475" y="333375"/>
                  </a:cubicBezTo>
                  <a:cubicBezTo>
                    <a:pt x="246063" y="349250"/>
                    <a:pt x="249238" y="358775"/>
                    <a:pt x="254000" y="381000"/>
                  </a:cubicBezTo>
                  <a:cubicBezTo>
                    <a:pt x="258763" y="403225"/>
                    <a:pt x="287338" y="454025"/>
                    <a:pt x="273050" y="466725"/>
                  </a:cubicBezTo>
                  <a:cubicBezTo>
                    <a:pt x="258763" y="479425"/>
                    <a:pt x="185737" y="468312"/>
                    <a:pt x="168275" y="457200"/>
                  </a:cubicBezTo>
                  <a:cubicBezTo>
                    <a:pt x="150813" y="446088"/>
                    <a:pt x="168275" y="400050"/>
                    <a:pt x="168275" y="400050"/>
                  </a:cubicBezTo>
                  <a:lnTo>
                    <a:pt x="168275" y="400050"/>
                  </a:lnTo>
                  <a:cubicBezTo>
                    <a:pt x="160338" y="388938"/>
                    <a:pt x="119063" y="323850"/>
                    <a:pt x="120650" y="333375"/>
                  </a:cubicBezTo>
                  <a:cubicBezTo>
                    <a:pt x="122238" y="342900"/>
                    <a:pt x="174625" y="431800"/>
                    <a:pt x="177800" y="457200"/>
                  </a:cubicBezTo>
                  <a:cubicBezTo>
                    <a:pt x="180975" y="482600"/>
                    <a:pt x="157162" y="474663"/>
                    <a:pt x="139700" y="485775"/>
                  </a:cubicBezTo>
                  <a:cubicBezTo>
                    <a:pt x="122238" y="496887"/>
                    <a:pt x="71438" y="508000"/>
                    <a:pt x="53975" y="495300"/>
                  </a:cubicBezTo>
                  <a:close/>
                </a:path>
              </a:pathLst>
            </a:custGeom>
            <a:solidFill>
              <a:srgbClr val="69676D">
                <a:lumMod val="40000"/>
                <a:lumOff val="6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1" name="Freeform 14"/>
            <p:cNvSpPr/>
            <p:nvPr/>
          </p:nvSpPr>
          <p:spPr>
            <a:xfrm>
              <a:off x="5435600" y="1341438"/>
              <a:ext cx="1027113" cy="709612"/>
            </a:xfrm>
            <a:custGeom>
              <a:avLst/>
              <a:gdLst>
                <a:gd name="connsiteX0" fmla="*/ 431800 w 1027113"/>
                <a:gd name="connsiteY0" fmla="*/ 277812 h 709612"/>
                <a:gd name="connsiteX1" fmla="*/ 517525 w 1027113"/>
                <a:gd name="connsiteY1" fmla="*/ 534987 h 709612"/>
                <a:gd name="connsiteX2" fmla="*/ 517525 w 1027113"/>
                <a:gd name="connsiteY2" fmla="*/ 534987 h 709612"/>
                <a:gd name="connsiteX3" fmla="*/ 450850 w 1027113"/>
                <a:gd name="connsiteY3" fmla="*/ 544512 h 709612"/>
                <a:gd name="connsiteX4" fmla="*/ 298450 w 1027113"/>
                <a:gd name="connsiteY4" fmla="*/ 554037 h 709612"/>
                <a:gd name="connsiteX5" fmla="*/ 288925 w 1027113"/>
                <a:gd name="connsiteY5" fmla="*/ 506412 h 709612"/>
                <a:gd name="connsiteX6" fmla="*/ 288925 w 1027113"/>
                <a:gd name="connsiteY6" fmla="*/ 506412 h 709612"/>
                <a:gd name="connsiteX7" fmla="*/ 184150 w 1027113"/>
                <a:gd name="connsiteY7" fmla="*/ 334962 h 709612"/>
                <a:gd name="connsiteX8" fmla="*/ 184150 w 1027113"/>
                <a:gd name="connsiteY8" fmla="*/ 334962 h 709612"/>
                <a:gd name="connsiteX9" fmla="*/ 193675 w 1027113"/>
                <a:gd name="connsiteY9" fmla="*/ 268287 h 709612"/>
                <a:gd name="connsiteX10" fmla="*/ 174625 w 1027113"/>
                <a:gd name="connsiteY10" fmla="*/ 344487 h 709612"/>
                <a:gd name="connsiteX11" fmla="*/ 288925 w 1027113"/>
                <a:gd name="connsiteY11" fmla="*/ 515937 h 709612"/>
                <a:gd name="connsiteX12" fmla="*/ 327025 w 1027113"/>
                <a:gd name="connsiteY12" fmla="*/ 544512 h 709612"/>
                <a:gd name="connsiteX13" fmla="*/ 327025 w 1027113"/>
                <a:gd name="connsiteY13" fmla="*/ 544512 h 709612"/>
                <a:gd name="connsiteX14" fmla="*/ 288925 w 1027113"/>
                <a:gd name="connsiteY14" fmla="*/ 563562 h 709612"/>
                <a:gd name="connsiteX15" fmla="*/ 288925 w 1027113"/>
                <a:gd name="connsiteY15" fmla="*/ 649287 h 709612"/>
                <a:gd name="connsiteX16" fmla="*/ 279400 w 1027113"/>
                <a:gd name="connsiteY16" fmla="*/ 706437 h 709612"/>
                <a:gd name="connsiteX17" fmla="*/ 279400 w 1027113"/>
                <a:gd name="connsiteY17" fmla="*/ 668337 h 709612"/>
                <a:gd name="connsiteX18" fmla="*/ 288925 w 1027113"/>
                <a:gd name="connsiteY18" fmla="*/ 544512 h 709612"/>
                <a:gd name="connsiteX19" fmla="*/ 288925 w 1027113"/>
                <a:gd name="connsiteY19" fmla="*/ 544512 h 709612"/>
                <a:gd name="connsiteX20" fmla="*/ 203200 w 1027113"/>
                <a:gd name="connsiteY20" fmla="*/ 544512 h 709612"/>
                <a:gd name="connsiteX21" fmla="*/ 174625 w 1027113"/>
                <a:gd name="connsiteY21" fmla="*/ 544512 h 709612"/>
                <a:gd name="connsiteX22" fmla="*/ 231775 w 1027113"/>
                <a:gd name="connsiteY22" fmla="*/ 554037 h 709612"/>
                <a:gd name="connsiteX23" fmla="*/ 184150 w 1027113"/>
                <a:gd name="connsiteY23" fmla="*/ 439737 h 709612"/>
                <a:gd name="connsiteX24" fmla="*/ 127000 w 1027113"/>
                <a:gd name="connsiteY24" fmla="*/ 411162 h 709612"/>
                <a:gd name="connsiteX25" fmla="*/ 165100 w 1027113"/>
                <a:gd name="connsiteY25" fmla="*/ 420687 h 709612"/>
                <a:gd name="connsiteX26" fmla="*/ 165100 w 1027113"/>
                <a:gd name="connsiteY26" fmla="*/ 420687 h 709612"/>
                <a:gd name="connsiteX27" fmla="*/ 231775 w 1027113"/>
                <a:gd name="connsiteY27" fmla="*/ 554037 h 709612"/>
                <a:gd name="connsiteX28" fmla="*/ 231775 w 1027113"/>
                <a:gd name="connsiteY28" fmla="*/ 554037 h 709612"/>
                <a:gd name="connsiteX29" fmla="*/ 155575 w 1027113"/>
                <a:gd name="connsiteY29" fmla="*/ 554037 h 709612"/>
                <a:gd name="connsiteX30" fmla="*/ 98425 w 1027113"/>
                <a:gd name="connsiteY30" fmla="*/ 554037 h 709612"/>
                <a:gd name="connsiteX31" fmla="*/ 22225 w 1027113"/>
                <a:gd name="connsiteY31" fmla="*/ 382587 h 709612"/>
                <a:gd name="connsiteX32" fmla="*/ 12700 w 1027113"/>
                <a:gd name="connsiteY32" fmla="*/ 230187 h 709612"/>
                <a:gd name="connsiteX33" fmla="*/ 98425 w 1027113"/>
                <a:gd name="connsiteY33" fmla="*/ 106362 h 709612"/>
                <a:gd name="connsiteX34" fmla="*/ 146050 w 1027113"/>
                <a:gd name="connsiteY34" fmla="*/ 87312 h 709612"/>
                <a:gd name="connsiteX35" fmla="*/ 260350 w 1027113"/>
                <a:gd name="connsiteY35" fmla="*/ 20637 h 709612"/>
                <a:gd name="connsiteX36" fmla="*/ 355600 w 1027113"/>
                <a:gd name="connsiteY36" fmla="*/ 1587 h 709612"/>
                <a:gd name="connsiteX37" fmla="*/ 565150 w 1027113"/>
                <a:gd name="connsiteY37" fmla="*/ 11112 h 709612"/>
                <a:gd name="connsiteX38" fmla="*/ 688975 w 1027113"/>
                <a:gd name="connsiteY38" fmla="*/ 58737 h 709612"/>
                <a:gd name="connsiteX39" fmla="*/ 831850 w 1027113"/>
                <a:gd name="connsiteY39" fmla="*/ 115887 h 709612"/>
                <a:gd name="connsiteX40" fmla="*/ 908050 w 1027113"/>
                <a:gd name="connsiteY40" fmla="*/ 163512 h 709612"/>
                <a:gd name="connsiteX41" fmla="*/ 993775 w 1027113"/>
                <a:gd name="connsiteY41" fmla="*/ 287337 h 709612"/>
                <a:gd name="connsiteX42" fmla="*/ 1022350 w 1027113"/>
                <a:gd name="connsiteY42" fmla="*/ 449262 h 709612"/>
                <a:gd name="connsiteX43" fmla="*/ 965200 w 1027113"/>
                <a:gd name="connsiteY43" fmla="*/ 630237 h 709612"/>
                <a:gd name="connsiteX44" fmla="*/ 917575 w 1027113"/>
                <a:gd name="connsiteY44" fmla="*/ 611187 h 709612"/>
                <a:gd name="connsiteX45" fmla="*/ 812800 w 1027113"/>
                <a:gd name="connsiteY45" fmla="*/ 601662 h 709612"/>
                <a:gd name="connsiteX46" fmla="*/ 860425 w 1027113"/>
                <a:gd name="connsiteY46" fmla="*/ 477837 h 709612"/>
                <a:gd name="connsiteX47" fmla="*/ 822325 w 1027113"/>
                <a:gd name="connsiteY47" fmla="*/ 392112 h 709612"/>
                <a:gd name="connsiteX48" fmla="*/ 822325 w 1027113"/>
                <a:gd name="connsiteY48" fmla="*/ 392112 h 709612"/>
                <a:gd name="connsiteX49" fmla="*/ 841375 w 1027113"/>
                <a:gd name="connsiteY49" fmla="*/ 344487 h 709612"/>
                <a:gd name="connsiteX50" fmla="*/ 812800 w 1027113"/>
                <a:gd name="connsiteY50" fmla="*/ 411162 h 709612"/>
                <a:gd name="connsiteX51" fmla="*/ 869950 w 1027113"/>
                <a:gd name="connsiteY51" fmla="*/ 487362 h 709612"/>
                <a:gd name="connsiteX52" fmla="*/ 812800 w 1027113"/>
                <a:gd name="connsiteY52" fmla="*/ 620712 h 709612"/>
                <a:gd name="connsiteX53" fmla="*/ 746125 w 1027113"/>
                <a:gd name="connsiteY53" fmla="*/ 601662 h 709612"/>
                <a:gd name="connsiteX54" fmla="*/ 746125 w 1027113"/>
                <a:gd name="connsiteY54" fmla="*/ 601662 h 709612"/>
                <a:gd name="connsiteX55" fmla="*/ 565150 w 1027113"/>
                <a:gd name="connsiteY55" fmla="*/ 592137 h 709612"/>
                <a:gd name="connsiteX56" fmla="*/ 565150 w 1027113"/>
                <a:gd name="connsiteY56" fmla="*/ 592137 h 709612"/>
                <a:gd name="connsiteX57" fmla="*/ 565150 w 1027113"/>
                <a:gd name="connsiteY57" fmla="*/ 458787 h 709612"/>
                <a:gd name="connsiteX58" fmla="*/ 622300 w 1027113"/>
                <a:gd name="connsiteY58" fmla="*/ 325437 h 709612"/>
                <a:gd name="connsiteX59" fmla="*/ 708025 w 1027113"/>
                <a:gd name="connsiteY59" fmla="*/ 296862 h 709612"/>
                <a:gd name="connsiteX60" fmla="*/ 641350 w 1027113"/>
                <a:gd name="connsiteY60" fmla="*/ 325437 h 709612"/>
                <a:gd name="connsiteX61" fmla="*/ 641350 w 1027113"/>
                <a:gd name="connsiteY61" fmla="*/ 325437 h 709612"/>
                <a:gd name="connsiteX62" fmla="*/ 622300 w 1027113"/>
                <a:gd name="connsiteY62" fmla="*/ 363537 h 709612"/>
                <a:gd name="connsiteX63" fmla="*/ 565150 w 1027113"/>
                <a:gd name="connsiteY63" fmla="*/ 468312 h 709612"/>
                <a:gd name="connsiteX64" fmla="*/ 565150 w 1027113"/>
                <a:gd name="connsiteY64" fmla="*/ 468312 h 709612"/>
                <a:gd name="connsiteX65" fmla="*/ 574675 w 1027113"/>
                <a:gd name="connsiteY65" fmla="*/ 611187 h 709612"/>
                <a:gd name="connsiteX66" fmla="*/ 574675 w 1027113"/>
                <a:gd name="connsiteY66" fmla="*/ 611187 h 709612"/>
                <a:gd name="connsiteX67" fmla="*/ 527050 w 1027113"/>
                <a:gd name="connsiteY67" fmla="*/ 534987 h 70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27113" h="709612">
                  <a:moveTo>
                    <a:pt x="431800" y="277812"/>
                  </a:moveTo>
                  <a:lnTo>
                    <a:pt x="517525" y="534987"/>
                  </a:lnTo>
                  <a:lnTo>
                    <a:pt x="517525" y="534987"/>
                  </a:lnTo>
                  <a:cubicBezTo>
                    <a:pt x="506413" y="536574"/>
                    <a:pt x="487362" y="541337"/>
                    <a:pt x="450850" y="544512"/>
                  </a:cubicBezTo>
                  <a:cubicBezTo>
                    <a:pt x="414338" y="547687"/>
                    <a:pt x="325437" y="560387"/>
                    <a:pt x="298450" y="554037"/>
                  </a:cubicBezTo>
                  <a:cubicBezTo>
                    <a:pt x="271463" y="547687"/>
                    <a:pt x="288925" y="506412"/>
                    <a:pt x="288925" y="506412"/>
                  </a:cubicBezTo>
                  <a:lnTo>
                    <a:pt x="288925" y="506412"/>
                  </a:lnTo>
                  <a:lnTo>
                    <a:pt x="184150" y="334962"/>
                  </a:lnTo>
                  <a:lnTo>
                    <a:pt x="184150" y="334962"/>
                  </a:lnTo>
                  <a:cubicBezTo>
                    <a:pt x="185737" y="323850"/>
                    <a:pt x="195262" y="266700"/>
                    <a:pt x="193675" y="268287"/>
                  </a:cubicBezTo>
                  <a:cubicBezTo>
                    <a:pt x="192088" y="269874"/>
                    <a:pt x="158750" y="303212"/>
                    <a:pt x="174625" y="344487"/>
                  </a:cubicBezTo>
                  <a:cubicBezTo>
                    <a:pt x="190500" y="385762"/>
                    <a:pt x="263525" y="482600"/>
                    <a:pt x="288925" y="515937"/>
                  </a:cubicBezTo>
                  <a:cubicBezTo>
                    <a:pt x="314325" y="549274"/>
                    <a:pt x="327025" y="544512"/>
                    <a:pt x="327025" y="544512"/>
                  </a:cubicBezTo>
                  <a:lnTo>
                    <a:pt x="327025" y="544512"/>
                  </a:lnTo>
                  <a:cubicBezTo>
                    <a:pt x="320675" y="547687"/>
                    <a:pt x="295275" y="546100"/>
                    <a:pt x="288925" y="563562"/>
                  </a:cubicBezTo>
                  <a:cubicBezTo>
                    <a:pt x="282575" y="581024"/>
                    <a:pt x="290513" y="625474"/>
                    <a:pt x="288925" y="649287"/>
                  </a:cubicBezTo>
                  <a:cubicBezTo>
                    <a:pt x="287337" y="673100"/>
                    <a:pt x="280987" y="703262"/>
                    <a:pt x="279400" y="706437"/>
                  </a:cubicBezTo>
                  <a:cubicBezTo>
                    <a:pt x="277813" y="709612"/>
                    <a:pt x="277813" y="695324"/>
                    <a:pt x="279400" y="668337"/>
                  </a:cubicBezTo>
                  <a:cubicBezTo>
                    <a:pt x="280987" y="641350"/>
                    <a:pt x="288925" y="544512"/>
                    <a:pt x="288925" y="544512"/>
                  </a:cubicBezTo>
                  <a:lnTo>
                    <a:pt x="288925" y="544512"/>
                  </a:lnTo>
                  <a:lnTo>
                    <a:pt x="203200" y="544512"/>
                  </a:lnTo>
                  <a:cubicBezTo>
                    <a:pt x="184150" y="544512"/>
                    <a:pt x="169863" y="542925"/>
                    <a:pt x="174625" y="544512"/>
                  </a:cubicBezTo>
                  <a:cubicBezTo>
                    <a:pt x="179387" y="546099"/>
                    <a:pt x="230188" y="571499"/>
                    <a:pt x="231775" y="554037"/>
                  </a:cubicBezTo>
                  <a:cubicBezTo>
                    <a:pt x="233362" y="536575"/>
                    <a:pt x="201612" y="463549"/>
                    <a:pt x="184150" y="439737"/>
                  </a:cubicBezTo>
                  <a:cubicBezTo>
                    <a:pt x="166688" y="415925"/>
                    <a:pt x="130175" y="414337"/>
                    <a:pt x="127000" y="411162"/>
                  </a:cubicBezTo>
                  <a:cubicBezTo>
                    <a:pt x="123825" y="407987"/>
                    <a:pt x="165100" y="420687"/>
                    <a:pt x="165100" y="420687"/>
                  </a:cubicBezTo>
                  <a:lnTo>
                    <a:pt x="165100" y="420687"/>
                  </a:lnTo>
                  <a:lnTo>
                    <a:pt x="231775" y="554037"/>
                  </a:lnTo>
                  <a:lnTo>
                    <a:pt x="231775" y="554037"/>
                  </a:lnTo>
                  <a:lnTo>
                    <a:pt x="155575" y="554037"/>
                  </a:lnTo>
                  <a:cubicBezTo>
                    <a:pt x="133350" y="554037"/>
                    <a:pt x="120650" y="582612"/>
                    <a:pt x="98425" y="554037"/>
                  </a:cubicBezTo>
                  <a:cubicBezTo>
                    <a:pt x="76200" y="525462"/>
                    <a:pt x="36513" y="436562"/>
                    <a:pt x="22225" y="382587"/>
                  </a:cubicBezTo>
                  <a:cubicBezTo>
                    <a:pt x="7938" y="328612"/>
                    <a:pt x="0" y="276224"/>
                    <a:pt x="12700" y="230187"/>
                  </a:cubicBezTo>
                  <a:cubicBezTo>
                    <a:pt x="25400" y="184150"/>
                    <a:pt x="76200" y="130174"/>
                    <a:pt x="98425" y="106362"/>
                  </a:cubicBezTo>
                  <a:cubicBezTo>
                    <a:pt x="120650" y="82550"/>
                    <a:pt x="119063" y="101600"/>
                    <a:pt x="146050" y="87312"/>
                  </a:cubicBezTo>
                  <a:cubicBezTo>
                    <a:pt x="173038" y="73025"/>
                    <a:pt x="225425" y="34925"/>
                    <a:pt x="260350" y="20637"/>
                  </a:cubicBezTo>
                  <a:cubicBezTo>
                    <a:pt x="295275" y="6350"/>
                    <a:pt x="304800" y="3175"/>
                    <a:pt x="355600" y="1587"/>
                  </a:cubicBezTo>
                  <a:cubicBezTo>
                    <a:pt x="406400" y="0"/>
                    <a:pt x="509588" y="1587"/>
                    <a:pt x="565150" y="11112"/>
                  </a:cubicBezTo>
                  <a:cubicBezTo>
                    <a:pt x="620712" y="20637"/>
                    <a:pt x="688975" y="58737"/>
                    <a:pt x="688975" y="58737"/>
                  </a:cubicBezTo>
                  <a:cubicBezTo>
                    <a:pt x="733425" y="76199"/>
                    <a:pt x="795338" y="98425"/>
                    <a:pt x="831850" y="115887"/>
                  </a:cubicBezTo>
                  <a:cubicBezTo>
                    <a:pt x="868362" y="133349"/>
                    <a:pt x="881063" y="134937"/>
                    <a:pt x="908050" y="163512"/>
                  </a:cubicBezTo>
                  <a:cubicBezTo>
                    <a:pt x="935038" y="192087"/>
                    <a:pt x="974725" y="239712"/>
                    <a:pt x="993775" y="287337"/>
                  </a:cubicBezTo>
                  <a:cubicBezTo>
                    <a:pt x="1012825" y="334962"/>
                    <a:pt x="1027113" y="392112"/>
                    <a:pt x="1022350" y="449262"/>
                  </a:cubicBezTo>
                  <a:cubicBezTo>
                    <a:pt x="1017588" y="506412"/>
                    <a:pt x="982663" y="603249"/>
                    <a:pt x="965200" y="630237"/>
                  </a:cubicBezTo>
                  <a:cubicBezTo>
                    <a:pt x="947737" y="657225"/>
                    <a:pt x="942975" y="615949"/>
                    <a:pt x="917575" y="611187"/>
                  </a:cubicBezTo>
                  <a:cubicBezTo>
                    <a:pt x="892175" y="606425"/>
                    <a:pt x="822325" y="623887"/>
                    <a:pt x="812800" y="601662"/>
                  </a:cubicBezTo>
                  <a:cubicBezTo>
                    <a:pt x="803275" y="579437"/>
                    <a:pt x="858837" y="512762"/>
                    <a:pt x="860425" y="477837"/>
                  </a:cubicBezTo>
                  <a:cubicBezTo>
                    <a:pt x="862013" y="442912"/>
                    <a:pt x="822325" y="392112"/>
                    <a:pt x="822325" y="392112"/>
                  </a:cubicBezTo>
                  <a:lnTo>
                    <a:pt x="822325" y="392112"/>
                  </a:lnTo>
                  <a:cubicBezTo>
                    <a:pt x="825500" y="384174"/>
                    <a:pt x="842962" y="341312"/>
                    <a:pt x="841375" y="344487"/>
                  </a:cubicBezTo>
                  <a:cubicBezTo>
                    <a:pt x="839788" y="347662"/>
                    <a:pt x="808038" y="387350"/>
                    <a:pt x="812800" y="411162"/>
                  </a:cubicBezTo>
                  <a:cubicBezTo>
                    <a:pt x="817562" y="434974"/>
                    <a:pt x="869950" y="452437"/>
                    <a:pt x="869950" y="487362"/>
                  </a:cubicBezTo>
                  <a:cubicBezTo>
                    <a:pt x="869950" y="522287"/>
                    <a:pt x="833437" y="601662"/>
                    <a:pt x="812800" y="620712"/>
                  </a:cubicBezTo>
                  <a:cubicBezTo>
                    <a:pt x="792163" y="639762"/>
                    <a:pt x="746125" y="601662"/>
                    <a:pt x="746125" y="601662"/>
                  </a:cubicBezTo>
                  <a:lnTo>
                    <a:pt x="746125" y="601662"/>
                  </a:lnTo>
                  <a:lnTo>
                    <a:pt x="565150" y="592137"/>
                  </a:lnTo>
                  <a:lnTo>
                    <a:pt x="565150" y="592137"/>
                  </a:lnTo>
                  <a:cubicBezTo>
                    <a:pt x="565150" y="569912"/>
                    <a:pt x="555625" y="503237"/>
                    <a:pt x="565150" y="458787"/>
                  </a:cubicBezTo>
                  <a:cubicBezTo>
                    <a:pt x="574675" y="414337"/>
                    <a:pt x="598488" y="352424"/>
                    <a:pt x="622300" y="325437"/>
                  </a:cubicBezTo>
                  <a:cubicBezTo>
                    <a:pt x="646112" y="298450"/>
                    <a:pt x="704850" y="296862"/>
                    <a:pt x="708025" y="296862"/>
                  </a:cubicBezTo>
                  <a:cubicBezTo>
                    <a:pt x="711200" y="296862"/>
                    <a:pt x="641350" y="325437"/>
                    <a:pt x="641350" y="325437"/>
                  </a:cubicBezTo>
                  <a:lnTo>
                    <a:pt x="641350" y="325437"/>
                  </a:lnTo>
                  <a:cubicBezTo>
                    <a:pt x="638175" y="331787"/>
                    <a:pt x="635000" y="339725"/>
                    <a:pt x="622300" y="363537"/>
                  </a:cubicBezTo>
                  <a:cubicBezTo>
                    <a:pt x="609600" y="387350"/>
                    <a:pt x="565150" y="468312"/>
                    <a:pt x="565150" y="468312"/>
                  </a:cubicBezTo>
                  <a:lnTo>
                    <a:pt x="565150" y="468312"/>
                  </a:lnTo>
                  <a:lnTo>
                    <a:pt x="574675" y="611187"/>
                  </a:lnTo>
                  <a:lnTo>
                    <a:pt x="574675" y="611187"/>
                  </a:lnTo>
                  <a:lnTo>
                    <a:pt x="527050" y="534987"/>
                  </a:lnTo>
                </a:path>
              </a:pathLst>
            </a:custGeom>
            <a:solidFill>
              <a:srgbClr val="69676D">
                <a:lumMod val="40000"/>
                <a:lumOff val="60000"/>
              </a:srgbClr>
            </a:solidFill>
            <a:ln w="127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2" name="Freeform 15"/>
            <p:cNvSpPr/>
            <p:nvPr/>
          </p:nvSpPr>
          <p:spPr>
            <a:xfrm>
              <a:off x="5534025" y="1885950"/>
              <a:ext cx="923925" cy="501650"/>
            </a:xfrm>
            <a:custGeom>
              <a:avLst/>
              <a:gdLst>
                <a:gd name="connsiteX0" fmla="*/ 0 w 923925"/>
                <a:gd name="connsiteY0" fmla="*/ 38100 h 501650"/>
                <a:gd name="connsiteX1" fmla="*/ 19050 w 923925"/>
                <a:gd name="connsiteY1" fmla="*/ 228600 h 501650"/>
                <a:gd name="connsiteX2" fmla="*/ 47625 w 923925"/>
                <a:gd name="connsiteY2" fmla="*/ 285750 h 501650"/>
                <a:gd name="connsiteX3" fmla="*/ 85725 w 923925"/>
                <a:gd name="connsiteY3" fmla="*/ 352425 h 501650"/>
                <a:gd name="connsiteX4" fmla="*/ 104775 w 923925"/>
                <a:gd name="connsiteY4" fmla="*/ 419100 h 501650"/>
                <a:gd name="connsiteX5" fmla="*/ 266700 w 923925"/>
                <a:gd name="connsiteY5" fmla="*/ 466725 h 501650"/>
                <a:gd name="connsiteX6" fmla="*/ 428625 w 923925"/>
                <a:gd name="connsiteY6" fmla="*/ 447675 h 501650"/>
                <a:gd name="connsiteX7" fmla="*/ 504825 w 923925"/>
                <a:gd name="connsiteY7" fmla="*/ 476250 h 501650"/>
                <a:gd name="connsiteX8" fmla="*/ 561975 w 923925"/>
                <a:gd name="connsiteY8" fmla="*/ 371475 h 501650"/>
                <a:gd name="connsiteX9" fmla="*/ 561975 w 923925"/>
                <a:gd name="connsiteY9" fmla="*/ 371475 h 501650"/>
                <a:gd name="connsiteX10" fmla="*/ 590550 w 923925"/>
                <a:gd name="connsiteY10" fmla="*/ 333375 h 501650"/>
                <a:gd name="connsiteX11" fmla="*/ 581025 w 923925"/>
                <a:gd name="connsiteY11" fmla="*/ 257175 h 501650"/>
                <a:gd name="connsiteX12" fmla="*/ 590550 w 923925"/>
                <a:gd name="connsiteY12" fmla="*/ 247650 h 501650"/>
                <a:gd name="connsiteX13" fmla="*/ 590550 w 923925"/>
                <a:gd name="connsiteY13" fmla="*/ 314325 h 501650"/>
                <a:gd name="connsiteX14" fmla="*/ 590550 w 923925"/>
                <a:gd name="connsiteY14" fmla="*/ 314325 h 501650"/>
                <a:gd name="connsiteX15" fmla="*/ 581025 w 923925"/>
                <a:gd name="connsiteY15" fmla="*/ 333375 h 501650"/>
                <a:gd name="connsiteX16" fmla="*/ 561975 w 923925"/>
                <a:gd name="connsiteY16" fmla="*/ 381000 h 501650"/>
                <a:gd name="connsiteX17" fmla="*/ 523875 w 923925"/>
                <a:gd name="connsiteY17" fmla="*/ 447675 h 501650"/>
                <a:gd name="connsiteX18" fmla="*/ 495300 w 923925"/>
                <a:gd name="connsiteY18" fmla="*/ 476250 h 501650"/>
                <a:gd name="connsiteX19" fmla="*/ 561975 w 923925"/>
                <a:gd name="connsiteY19" fmla="*/ 485775 h 501650"/>
                <a:gd name="connsiteX20" fmla="*/ 657225 w 923925"/>
                <a:gd name="connsiteY20" fmla="*/ 495300 h 501650"/>
                <a:gd name="connsiteX21" fmla="*/ 752475 w 923925"/>
                <a:gd name="connsiteY21" fmla="*/ 447675 h 501650"/>
                <a:gd name="connsiteX22" fmla="*/ 866775 w 923925"/>
                <a:gd name="connsiteY22" fmla="*/ 400050 h 501650"/>
                <a:gd name="connsiteX23" fmla="*/ 895350 w 923925"/>
                <a:gd name="connsiteY23" fmla="*/ 285750 h 501650"/>
                <a:gd name="connsiteX24" fmla="*/ 923925 w 923925"/>
                <a:gd name="connsiteY24" fmla="*/ 171450 h 501650"/>
                <a:gd name="connsiteX25" fmla="*/ 923925 w 923925"/>
                <a:gd name="connsiteY25" fmla="*/ 171450 h 501650"/>
                <a:gd name="connsiteX26" fmla="*/ 895350 w 923925"/>
                <a:gd name="connsiteY26" fmla="*/ 76200 h 501650"/>
                <a:gd name="connsiteX27" fmla="*/ 866775 w 923925"/>
                <a:gd name="connsiteY27" fmla="*/ 85725 h 501650"/>
                <a:gd name="connsiteX28" fmla="*/ 790575 w 923925"/>
                <a:gd name="connsiteY28" fmla="*/ 57150 h 501650"/>
                <a:gd name="connsiteX29" fmla="*/ 733425 w 923925"/>
                <a:gd name="connsiteY29" fmla="*/ 85725 h 501650"/>
                <a:gd name="connsiteX30" fmla="*/ 714375 w 923925"/>
                <a:gd name="connsiteY30" fmla="*/ 95250 h 501650"/>
                <a:gd name="connsiteX31" fmla="*/ 714375 w 923925"/>
                <a:gd name="connsiteY31" fmla="*/ 85725 h 501650"/>
                <a:gd name="connsiteX32" fmla="*/ 714375 w 923925"/>
                <a:gd name="connsiteY32" fmla="*/ 85725 h 501650"/>
                <a:gd name="connsiteX33" fmla="*/ 647700 w 923925"/>
                <a:gd name="connsiteY33" fmla="*/ 76200 h 501650"/>
                <a:gd name="connsiteX34" fmla="*/ 647700 w 923925"/>
                <a:gd name="connsiteY34" fmla="*/ 57150 h 501650"/>
                <a:gd name="connsiteX35" fmla="*/ 619125 w 923925"/>
                <a:gd name="connsiteY35" fmla="*/ 142875 h 501650"/>
                <a:gd name="connsiteX36" fmla="*/ 609600 w 923925"/>
                <a:gd name="connsiteY36" fmla="*/ 142875 h 501650"/>
                <a:gd name="connsiteX37" fmla="*/ 638175 w 923925"/>
                <a:gd name="connsiteY37" fmla="*/ 57150 h 501650"/>
                <a:gd name="connsiteX38" fmla="*/ 552450 w 923925"/>
                <a:gd name="connsiteY38" fmla="*/ 57150 h 501650"/>
                <a:gd name="connsiteX39" fmla="*/ 552450 w 923925"/>
                <a:gd name="connsiteY39" fmla="*/ 57150 h 501650"/>
                <a:gd name="connsiteX40" fmla="*/ 476250 w 923925"/>
                <a:gd name="connsiteY40" fmla="*/ 57150 h 501650"/>
                <a:gd name="connsiteX41" fmla="*/ 428625 w 923925"/>
                <a:gd name="connsiteY41" fmla="*/ 9525 h 501650"/>
                <a:gd name="connsiteX42" fmla="*/ 409575 w 923925"/>
                <a:gd name="connsiteY42" fmla="*/ 38100 h 501650"/>
                <a:gd name="connsiteX43" fmla="*/ 419100 w 923925"/>
                <a:gd name="connsiteY43" fmla="*/ 133350 h 501650"/>
                <a:gd name="connsiteX44" fmla="*/ 457200 w 923925"/>
                <a:gd name="connsiteY44" fmla="*/ 133350 h 501650"/>
                <a:gd name="connsiteX45" fmla="*/ 400050 w 923925"/>
                <a:gd name="connsiteY45" fmla="*/ 114300 h 501650"/>
                <a:gd name="connsiteX46" fmla="*/ 400050 w 923925"/>
                <a:gd name="connsiteY46" fmla="*/ 114300 h 501650"/>
                <a:gd name="connsiteX47" fmla="*/ 419100 w 923925"/>
                <a:gd name="connsiteY47" fmla="*/ 19050 h 501650"/>
                <a:gd name="connsiteX48" fmla="*/ 419100 w 923925"/>
                <a:gd name="connsiteY48" fmla="*/ 9525 h 501650"/>
                <a:gd name="connsiteX49" fmla="*/ 314325 w 923925"/>
                <a:gd name="connsiteY49" fmla="*/ 19050 h 501650"/>
                <a:gd name="connsiteX50" fmla="*/ 228600 w 923925"/>
                <a:gd name="connsiteY50" fmla="*/ 28575 h 501650"/>
                <a:gd name="connsiteX51" fmla="*/ 209550 w 923925"/>
                <a:gd name="connsiteY51" fmla="*/ 0 h 501650"/>
                <a:gd name="connsiteX52" fmla="*/ 180975 w 923925"/>
                <a:gd name="connsiteY52" fmla="*/ 28575 h 501650"/>
                <a:gd name="connsiteX53" fmla="*/ 180975 w 923925"/>
                <a:gd name="connsiteY53" fmla="*/ 66675 h 501650"/>
                <a:gd name="connsiteX54" fmla="*/ 190500 w 923925"/>
                <a:gd name="connsiteY54" fmla="*/ 161925 h 501650"/>
                <a:gd name="connsiteX55" fmla="*/ 238125 w 923925"/>
                <a:gd name="connsiteY55" fmla="*/ 190500 h 501650"/>
                <a:gd name="connsiteX56" fmla="*/ 180975 w 923925"/>
                <a:gd name="connsiteY56" fmla="*/ 142875 h 501650"/>
                <a:gd name="connsiteX57" fmla="*/ 180975 w 923925"/>
                <a:gd name="connsiteY57" fmla="*/ 85725 h 501650"/>
                <a:gd name="connsiteX58" fmla="*/ 180975 w 923925"/>
                <a:gd name="connsiteY58" fmla="*/ 85725 h 501650"/>
                <a:gd name="connsiteX59" fmla="*/ 114300 w 923925"/>
                <a:gd name="connsiteY59" fmla="*/ 9525 h 501650"/>
                <a:gd name="connsiteX60" fmla="*/ 114300 w 923925"/>
                <a:gd name="connsiteY60" fmla="*/ 9525 h 501650"/>
                <a:gd name="connsiteX61" fmla="*/ 95250 w 923925"/>
                <a:gd name="connsiteY61" fmla="*/ 9525 h 501650"/>
                <a:gd name="connsiteX62" fmla="*/ 104775 w 923925"/>
                <a:gd name="connsiteY62" fmla="*/ 9525 h 501650"/>
                <a:gd name="connsiteX63" fmla="*/ 104775 w 923925"/>
                <a:gd name="connsiteY63" fmla="*/ 9525 h 501650"/>
                <a:gd name="connsiteX64" fmla="*/ 0 w 923925"/>
                <a:gd name="connsiteY64" fmla="*/ 38100 h 50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23925" h="501650">
                  <a:moveTo>
                    <a:pt x="0" y="38100"/>
                  </a:moveTo>
                  <a:cubicBezTo>
                    <a:pt x="5556" y="112712"/>
                    <a:pt x="11113" y="187325"/>
                    <a:pt x="19050" y="228600"/>
                  </a:cubicBezTo>
                  <a:cubicBezTo>
                    <a:pt x="26987" y="269875"/>
                    <a:pt x="36513" y="265113"/>
                    <a:pt x="47625" y="285750"/>
                  </a:cubicBezTo>
                  <a:cubicBezTo>
                    <a:pt x="58737" y="306387"/>
                    <a:pt x="76200" y="330200"/>
                    <a:pt x="85725" y="352425"/>
                  </a:cubicBezTo>
                  <a:cubicBezTo>
                    <a:pt x="95250" y="374650"/>
                    <a:pt x="74613" y="400050"/>
                    <a:pt x="104775" y="419100"/>
                  </a:cubicBezTo>
                  <a:cubicBezTo>
                    <a:pt x="134938" y="438150"/>
                    <a:pt x="212725" y="461962"/>
                    <a:pt x="266700" y="466725"/>
                  </a:cubicBezTo>
                  <a:cubicBezTo>
                    <a:pt x="320675" y="471488"/>
                    <a:pt x="388938" y="446088"/>
                    <a:pt x="428625" y="447675"/>
                  </a:cubicBezTo>
                  <a:cubicBezTo>
                    <a:pt x="468312" y="449262"/>
                    <a:pt x="482600" y="488950"/>
                    <a:pt x="504825" y="476250"/>
                  </a:cubicBezTo>
                  <a:cubicBezTo>
                    <a:pt x="527050" y="463550"/>
                    <a:pt x="561975" y="371475"/>
                    <a:pt x="561975" y="371475"/>
                  </a:cubicBezTo>
                  <a:lnTo>
                    <a:pt x="561975" y="371475"/>
                  </a:lnTo>
                  <a:cubicBezTo>
                    <a:pt x="566737" y="365125"/>
                    <a:pt x="587375" y="352425"/>
                    <a:pt x="590550" y="333375"/>
                  </a:cubicBezTo>
                  <a:cubicBezTo>
                    <a:pt x="593725" y="314325"/>
                    <a:pt x="581025" y="271462"/>
                    <a:pt x="581025" y="257175"/>
                  </a:cubicBezTo>
                  <a:cubicBezTo>
                    <a:pt x="581025" y="242888"/>
                    <a:pt x="588963" y="238125"/>
                    <a:pt x="590550" y="247650"/>
                  </a:cubicBezTo>
                  <a:cubicBezTo>
                    <a:pt x="592138" y="257175"/>
                    <a:pt x="590550" y="314325"/>
                    <a:pt x="590550" y="314325"/>
                  </a:cubicBezTo>
                  <a:lnTo>
                    <a:pt x="590550" y="314325"/>
                  </a:lnTo>
                  <a:cubicBezTo>
                    <a:pt x="588963" y="317500"/>
                    <a:pt x="585787" y="322263"/>
                    <a:pt x="581025" y="333375"/>
                  </a:cubicBezTo>
                  <a:cubicBezTo>
                    <a:pt x="576263" y="344487"/>
                    <a:pt x="571500" y="361950"/>
                    <a:pt x="561975" y="381000"/>
                  </a:cubicBezTo>
                  <a:cubicBezTo>
                    <a:pt x="552450" y="400050"/>
                    <a:pt x="534988" y="431800"/>
                    <a:pt x="523875" y="447675"/>
                  </a:cubicBezTo>
                  <a:cubicBezTo>
                    <a:pt x="512763" y="463550"/>
                    <a:pt x="488950" y="469900"/>
                    <a:pt x="495300" y="476250"/>
                  </a:cubicBezTo>
                  <a:cubicBezTo>
                    <a:pt x="501650" y="482600"/>
                    <a:pt x="534987" y="482600"/>
                    <a:pt x="561975" y="485775"/>
                  </a:cubicBezTo>
                  <a:cubicBezTo>
                    <a:pt x="588963" y="488950"/>
                    <a:pt x="625475" y="501650"/>
                    <a:pt x="657225" y="495300"/>
                  </a:cubicBezTo>
                  <a:cubicBezTo>
                    <a:pt x="688975" y="488950"/>
                    <a:pt x="717550" y="463550"/>
                    <a:pt x="752475" y="447675"/>
                  </a:cubicBezTo>
                  <a:cubicBezTo>
                    <a:pt x="787400" y="431800"/>
                    <a:pt x="842963" y="427037"/>
                    <a:pt x="866775" y="400050"/>
                  </a:cubicBezTo>
                  <a:cubicBezTo>
                    <a:pt x="890587" y="373063"/>
                    <a:pt x="895350" y="285750"/>
                    <a:pt x="895350" y="285750"/>
                  </a:cubicBezTo>
                  <a:lnTo>
                    <a:pt x="923925" y="171450"/>
                  </a:lnTo>
                  <a:lnTo>
                    <a:pt x="923925" y="171450"/>
                  </a:lnTo>
                  <a:cubicBezTo>
                    <a:pt x="919163" y="155575"/>
                    <a:pt x="904875" y="90487"/>
                    <a:pt x="895350" y="76200"/>
                  </a:cubicBezTo>
                  <a:cubicBezTo>
                    <a:pt x="885825" y="61913"/>
                    <a:pt x="884238" y="88900"/>
                    <a:pt x="866775" y="85725"/>
                  </a:cubicBezTo>
                  <a:cubicBezTo>
                    <a:pt x="849313" y="82550"/>
                    <a:pt x="812800" y="57150"/>
                    <a:pt x="790575" y="57150"/>
                  </a:cubicBezTo>
                  <a:cubicBezTo>
                    <a:pt x="768350" y="57150"/>
                    <a:pt x="733425" y="85725"/>
                    <a:pt x="733425" y="85725"/>
                  </a:cubicBezTo>
                  <a:cubicBezTo>
                    <a:pt x="720725" y="92075"/>
                    <a:pt x="717550" y="95250"/>
                    <a:pt x="714375" y="95250"/>
                  </a:cubicBezTo>
                  <a:cubicBezTo>
                    <a:pt x="711200" y="95250"/>
                    <a:pt x="714375" y="85725"/>
                    <a:pt x="714375" y="85725"/>
                  </a:cubicBezTo>
                  <a:lnTo>
                    <a:pt x="714375" y="85725"/>
                  </a:lnTo>
                  <a:cubicBezTo>
                    <a:pt x="703263" y="84138"/>
                    <a:pt x="658812" y="80962"/>
                    <a:pt x="647700" y="76200"/>
                  </a:cubicBezTo>
                  <a:cubicBezTo>
                    <a:pt x="636588" y="71438"/>
                    <a:pt x="652462" y="46038"/>
                    <a:pt x="647700" y="57150"/>
                  </a:cubicBezTo>
                  <a:cubicBezTo>
                    <a:pt x="642938" y="68262"/>
                    <a:pt x="625475" y="128587"/>
                    <a:pt x="619125" y="142875"/>
                  </a:cubicBezTo>
                  <a:cubicBezTo>
                    <a:pt x="612775" y="157163"/>
                    <a:pt x="606425" y="157162"/>
                    <a:pt x="609600" y="142875"/>
                  </a:cubicBezTo>
                  <a:cubicBezTo>
                    <a:pt x="612775" y="128588"/>
                    <a:pt x="647700" y="71437"/>
                    <a:pt x="638175" y="57150"/>
                  </a:cubicBezTo>
                  <a:cubicBezTo>
                    <a:pt x="628650" y="42863"/>
                    <a:pt x="552450" y="57150"/>
                    <a:pt x="552450" y="57150"/>
                  </a:cubicBezTo>
                  <a:lnTo>
                    <a:pt x="552450" y="57150"/>
                  </a:lnTo>
                  <a:cubicBezTo>
                    <a:pt x="539750" y="57150"/>
                    <a:pt x="496888" y="65088"/>
                    <a:pt x="476250" y="57150"/>
                  </a:cubicBezTo>
                  <a:cubicBezTo>
                    <a:pt x="455613" y="49213"/>
                    <a:pt x="439738" y="12700"/>
                    <a:pt x="428625" y="9525"/>
                  </a:cubicBezTo>
                  <a:cubicBezTo>
                    <a:pt x="417512" y="6350"/>
                    <a:pt x="411162" y="17463"/>
                    <a:pt x="409575" y="38100"/>
                  </a:cubicBezTo>
                  <a:cubicBezTo>
                    <a:pt x="407988" y="58737"/>
                    <a:pt x="411163" y="117475"/>
                    <a:pt x="419100" y="133350"/>
                  </a:cubicBezTo>
                  <a:cubicBezTo>
                    <a:pt x="427037" y="149225"/>
                    <a:pt x="460375" y="136525"/>
                    <a:pt x="457200" y="133350"/>
                  </a:cubicBezTo>
                  <a:cubicBezTo>
                    <a:pt x="454025" y="130175"/>
                    <a:pt x="400050" y="114300"/>
                    <a:pt x="400050" y="114300"/>
                  </a:cubicBezTo>
                  <a:lnTo>
                    <a:pt x="400050" y="114300"/>
                  </a:lnTo>
                  <a:cubicBezTo>
                    <a:pt x="403225" y="98425"/>
                    <a:pt x="415925" y="36513"/>
                    <a:pt x="419100" y="19050"/>
                  </a:cubicBezTo>
                  <a:cubicBezTo>
                    <a:pt x="422275" y="1588"/>
                    <a:pt x="436562" y="9525"/>
                    <a:pt x="419100" y="9525"/>
                  </a:cubicBezTo>
                  <a:cubicBezTo>
                    <a:pt x="401638" y="9525"/>
                    <a:pt x="346075" y="15875"/>
                    <a:pt x="314325" y="19050"/>
                  </a:cubicBezTo>
                  <a:cubicBezTo>
                    <a:pt x="282575" y="22225"/>
                    <a:pt x="246063" y="31750"/>
                    <a:pt x="228600" y="28575"/>
                  </a:cubicBezTo>
                  <a:cubicBezTo>
                    <a:pt x="211138" y="25400"/>
                    <a:pt x="217487" y="0"/>
                    <a:pt x="209550" y="0"/>
                  </a:cubicBezTo>
                  <a:cubicBezTo>
                    <a:pt x="201613" y="0"/>
                    <a:pt x="185737" y="17463"/>
                    <a:pt x="180975" y="28575"/>
                  </a:cubicBezTo>
                  <a:cubicBezTo>
                    <a:pt x="176213" y="39687"/>
                    <a:pt x="179388" y="44450"/>
                    <a:pt x="180975" y="66675"/>
                  </a:cubicBezTo>
                  <a:cubicBezTo>
                    <a:pt x="182562" y="88900"/>
                    <a:pt x="180975" y="141288"/>
                    <a:pt x="190500" y="161925"/>
                  </a:cubicBezTo>
                  <a:cubicBezTo>
                    <a:pt x="200025" y="182562"/>
                    <a:pt x="239712" y="193675"/>
                    <a:pt x="238125" y="190500"/>
                  </a:cubicBezTo>
                  <a:cubicBezTo>
                    <a:pt x="236538" y="187325"/>
                    <a:pt x="190500" y="160338"/>
                    <a:pt x="180975" y="142875"/>
                  </a:cubicBezTo>
                  <a:cubicBezTo>
                    <a:pt x="171450" y="125413"/>
                    <a:pt x="180975" y="85725"/>
                    <a:pt x="180975" y="85725"/>
                  </a:cubicBezTo>
                  <a:lnTo>
                    <a:pt x="180975" y="85725"/>
                  </a:lnTo>
                  <a:lnTo>
                    <a:pt x="114300" y="9525"/>
                  </a:lnTo>
                  <a:lnTo>
                    <a:pt x="114300" y="9525"/>
                  </a:lnTo>
                  <a:lnTo>
                    <a:pt x="95250" y="9525"/>
                  </a:lnTo>
                  <a:lnTo>
                    <a:pt x="104775" y="9525"/>
                  </a:lnTo>
                  <a:lnTo>
                    <a:pt x="104775" y="9525"/>
                  </a:lnTo>
                  <a:lnTo>
                    <a:pt x="0" y="38100"/>
                  </a:lnTo>
                  <a:close/>
                </a:path>
              </a:pathLst>
            </a:custGeom>
            <a:solidFill>
              <a:srgbClr val="69676D">
                <a:lumMod val="40000"/>
                <a:lumOff val="60000"/>
              </a:srgbClr>
            </a:solidFill>
            <a:ln w="127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Freeform 16"/>
            <p:cNvSpPr/>
            <p:nvPr/>
          </p:nvSpPr>
          <p:spPr>
            <a:xfrm>
              <a:off x="6467475" y="1393825"/>
              <a:ext cx="857250" cy="606425"/>
            </a:xfrm>
            <a:custGeom>
              <a:avLst/>
              <a:gdLst>
                <a:gd name="connsiteX0" fmla="*/ 0 w 857250"/>
                <a:gd name="connsiteY0" fmla="*/ 292100 h 606425"/>
                <a:gd name="connsiteX1" fmla="*/ 47625 w 857250"/>
                <a:gd name="connsiteY1" fmla="*/ 520700 h 606425"/>
                <a:gd name="connsiteX2" fmla="*/ 133350 w 857250"/>
                <a:gd name="connsiteY2" fmla="*/ 473075 h 606425"/>
                <a:gd name="connsiteX3" fmla="*/ 133350 w 857250"/>
                <a:gd name="connsiteY3" fmla="*/ 473075 h 606425"/>
                <a:gd name="connsiteX4" fmla="*/ 247650 w 857250"/>
                <a:gd name="connsiteY4" fmla="*/ 558800 h 606425"/>
                <a:gd name="connsiteX5" fmla="*/ 247650 w 857250"/>
                <a:gd name="connsiteY5" fmla="*/ 558800 h 606425"/>
                <a:gd name="connsiteX6" fmla="*/ 333375 w 857250"/>
                <a:gd name="connsiteY6" fmla="*/ 492125 h 606425"/>
                <a:gd name="connsiteX7" fmla="*/ 333375 w 857250"/>
                <a:gd name="connsiteY7" fmla="*/ 492125 h 606425"/>
                <a:gd name="connsiteX8" fmla="*/ 447675 w 857250"/>
                <a:gd name="connsiteY8" fmla="*/ 492125 h 606425"/>
                <a:gd name="connsiteX9" fmla="*/ 438150 w 857250"/>
                <a:gd name="connsiteY9" fmla="*/ 349250 h 606425"/>
                <a:gd name="connsiteX10" fmla="*/ 447675 w 857250"/>
                <a:gd name="connsiteY10" fmla="*/ 234950 h 606425"/>
                <a:gd name="connsiteX11" fmla="*/ 447675 w 857250"/>
                <a:gd name="connsiteY11" fmla="*/ 358775 h 606425"/>
                <a:gd name="connsiteX12" fmla="*/ 457200 w 857250"/>
                <a:gd name="connsiteY12" fmla="*/ 492125 h 606425"/>
                <a:gd name="connsiteX13" fmla="*/ 476250 w 857250"/>
                <a:gd name="connsiteY13" fmla="*/ 501650 h 606425"/>
                <a:gd name="connsiteX14" fmla="*/ 485775 w 857250"/>
                <a:gd name="connsiteY14" fmla="*/ 434975 h 606425"/>
                <a:gd name="connsiteX15" fmla="*/ 504825 w 857250"/>
                <a:gd name="connsiteY15" fmla="*/ 349250 h 606425"/>
                <a:gd name="connsiteX16" fmla="*/ 495300 w 857250"/>
                <a:gd name="connsiteY16" fmla="*/ 358775 h 606425"/>
                <a:gd name="connsiteX17" fmla="*/ 495300 w 857250"/>
                <a:gd name="connsiteY17" fmla="*/ 358775 h 606425"/>
                <a:gd name="connsiteX18" fmla="*/ 476250 w 857250"/>
                <a:gd name="connsiteY18" fmla="*/ 511175 h 606425"/>
                <a:gd name="connsiteX19" fmla="*/ 495300 w 857250"/>
                <a:gd name="connsiteY19" fmla="*/ 539750 h 606425"/>
                <a:gd name="connsiteX20" fmla="*/ 657225 w 857250"/>
                <a:gd name="connsiteY20" fmla="*/ 606425 h 606425"/>
                <a:gd name="connsiteX21" fmla="*/ 657225 w 857250"/>
                <a:gd name="connsiteY21" fmla="*/ 606425 h 606425"/>
                <a:gd name="connsiteX22" fmla="*/ 714375 w 857250"/>
                <a:gd name="connsiteY22" fmla="*/ 539750 h 606425"/>
                <a:gd name="connsiteX23" fmla="*/ 695325 w 857250"/>
                <a:gd name="connsiteY23" fmla="*/ 396875 h 606425"/>
                <a:gd name="connsiteX24" fmla="*/ 695325 w 857250"/>
                <a:gd name="connsiteY24" fmla="*/ 396875 h 606425"/>
                <a:gd name="connsiteX25" fmla="*/ 714375 w 857250"/>
                <a:gd name="connsiteY25" fmla="*/ 549275 h 606425"/>
                <a:gd name="connsiteX26" fmla="*/ 695325 w 857250"/>
                <a:gd name="connsiteY26" fmla="*/ 568325 h 606425"/>
                <a:gd name="connsiteX27" fmla="*/ 762000 w 857250"/>
                <a:gd name="connsiteY27" fmla="*/ 577850 h 606425"/>
                <a:gd name="connsiteX28" fmla="*/ 762000 w 857250"/>
                <a:gd name="connsiteY28" fmla="*/ 577850 h 606425"/>
                <a:gd name="connsiteX29" fmla="*/ 809625 w 857250"/>
                <a:gd name="connsiteY29" fmla="*/ 577850 h 606425"/>
                <a:gd name="connsiteX30" fmla="*/ 809625 w 857250"/>
                <a:gd name="connsiteY30" fmla="*/ 577850 h 606425"/>
                <a:gd name="connsiteX31" fmla="*/ 838200 w 857250"/>
                <a:gd name="connsiteY31" fmla="*/ 530225 h 606425"/>
                <a:gd name="connsiteX32" fmla="*/ 838200 w 857250"/>
                <a:gd name="connsiteY32" fmla="*/ 377825 h 606425"/>
                <a:gd name="connsiteX33" fmla="*/ 723900 w 857250"/>
                <a:gd name="connsiteY33" fmla="*/ 196850 h 606425"/>
                <a:gd name="connsiteX34" fmla="*/ 647700 w 857250"/>
                <a:gd name="connsiteY34" fmla="*/ 149225 h 606425"/>
                <a:gd name="connsiteX35" fmla="*/ 571500 w 857250"/>
                <a:gd name="connsiteY35" fmla="*/ 63500 h 606425"/>
                <a:gd name="connsiteX36" fmla="*/ 381000 w 857250"/>
                <a:gd name="connsiteY36" fmla="*/ 6350 h 606425"/>
                <a:gd name="connsiteX37" fmla="*/ 171450 w 857250"/>
                <a:gd name="connsiteY37" fmla="*/ 25400 h 606425"/>
                <a:gd name="connsiteX38" fmla="*/ 47625 w 857250"/>
                <a:gd name="connsiteY38" fmla="*/ 158750 h 606425"/>
                <a:gd name="connsiteX39" fmla="*/ 0 w 857250"/>
                <a:gd name="connsiteY39" fmla="*/ 292100 h 60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57250" h="606425">
                  <a:moveTo>
                    <a:pt x="0" y="292100"/>
                  </a:moveTo>
                  <a:cubicBezTo>
                    <a:pt x="0" y="352425"/>
                    <a:pt x="25400" y="490538"/>
                    <a:pt x="47625" y="520700"/>
                  </a:cubicBezTo>
                  <a:cubicBezTo>
                    <a:pt x="69850" y="550862"/>
                    <a:pt x="133350" y="473075"/>
                    <a:pt x="133350" y="473075"/>
                  </a:cubicBezTo>
                  <a:lnTo>
                    <a:pt x="133350" y="473075"/>
                  </a:lnTo>
                  <a:lnTo>
                    <a:pt x="247650" y="558800"/>
                  </a:lnTo>
                  <a:lnTo>
                    <a:pt x="247650" y="558800"/>
                  </a:lnTo>
                  <a:lnTo>
                    <a:pt x="333375" y="492125"/>
                  </a:lnTo>
                  <a:lnTo>
                    <a:pt x="333375" y="492125"/>
                  </a:lnTo>
                  <a:cubicBezTo>
                    <a:pt x="352425" y="492125"/>
                    <a:pt x="430213" y="515937"/>
                    <a:pt x="447675" y="492125"/>
                  </a:cubicBezTo>
                  <a:cubicBezTo>
                    <a:pt x="465137" y="468313"/>
                    <a:pt x="438150" y="392112"/>
                    <a:pt x="438150" y="349250"/>
                  </a:cubicBezTo>
                  <a:cubicBezTo>
                    <a:pt x="438150" y="306388"/>
                    <a:pt x="446088" y="233363"/>
                    <a:pt x="447675" y="234950"/>
                  </a:cubicBezTo>
                  <a:cubicBezTo>
                    <a:pt x="449262" y="236537"/>
                    <a:pt x="446088" y="315913"/>
                    <a:pt x="447675" y="358775"/>
                  </a:cubicBezTo>
                  <a:cubicBezTo>
                    <a:pt x="449262" y="401637"/>
                    <a:pt x="452438" y="468313"/>
                    <a:pt x="457200" y="492125"/>
                  </a:cubicBezTo>
                  <a:cubicBezTo>
                    <a:pt x="461962" y="515937"/>
                    <a:pt x="471487" y="511175"/>
                    <a:pt x="476250" y="501650"/>
                  </a:cubicBezTo>
                  <a:cubicBezTo>
                    <a:pt x="481013" y="492125"/>
                    <a:pt x="481013" y="460375"/>
                    <a:pt x="485775" y="434975"/>
                  </a:cubicBezTo>
                  <a:cubicBezTo>
                    <a:pt x="490537" y="409575"/>
                    <a:pt x="503238" y="361950"/>
                    <a:pt x="504825" y="349250"/>
                  </a:cubicBezTo>
                  <a:cubicBezTo>
                    <a:pt x="506412" y="336550"/>
                    <a:pt x="495300" y="358775"/>
                    <a:pt x="495300" y="358775"/>
                  </a:cubicBezTo>
                  <a:lnTo>
                    <a:pt x="495300" y="358775"/>
                  </a:lnTo>
                  <a:cubicBezTo>
                    <a:pt x="492125" y="384175"/>
                    <a:pt x="476250" y="481013"/>
                    <a:pt x="476250" y="511175"/>
                  </a:cubicBezTo>
                  <a:cubicBezTo>
                    <a:pt x="476250" y="541337"/>
                    <a:pt x="465138" y="523875"/>
                    <a:pt x="495300" y="539750"/>
                  </a:cubicBezTo>
                  <a:cubicBezTo>
                    <a:pt x="525462" y="555625"/>
                    <a:pt x="657225" y="606425"/>
                    <a:pt x="657225" y="606425"/>
                  </a:cubicBezTo>
                  <a:lnTo>
                    <a:pt x="657225" y="606425"/>
                  </a:lnTo>
                  <a:cubicBezTo>
                    <a:pt x="666750" y="595313"/>
                    <a:pt x="708025" y="574675"/>
                    <a:pt x="714375" y="539750"/>
                  </a:cubicBezTo>
                  <a:cubicBezTo>
                    <a:pt x="720725" y="504825"/>
                    <a:pt x="695325" y="396875"/>
                    <a:pt x="695325" y="396875"/>
                  </a:cubicBezTo>
                  <a:lnTo>
                    <a:pt x="695325" y="396875"/>
                  </a:lnTo>
                  <a:cubicBezTo>
                    <a:pt x="698500" y="422275"/>
                    <a:pt x="714375" y="520700"/>
                    <a:pt x="714375" y="549275"/>
                  </a:cubicBezTo>
                  <a:cubicBezTo>
                    <a:pt x="714375" y="577850"/>
                    <a:pt x="687388" y="563563"/>
                    <a:pt x="695325" y="568325"/>
                  </a:cubicBezTo>
                  <a:cubicBezTo>
                    <a:pt x="703263" y="573088"/>
                    <a:pt x="762000" y="577850"/>
                    <a:pt x="762000" y="577850"/>
                  </a:cubicBezTo>
                  <a:lnTo>
                    <a:pt x="762000" y="577850"/>
                  </a:lnTo>
                  <a:lnTo>
                    <a:pt x="809625" y="577850"/>
                  </a:lnTo>
                  <a:lnTo>
                    <a:pt x="809625" y="577850"/>
                  </a:lnTo>
                  <a:cubicBezTo>
                    <a:pt x="814388" y="569913"/>
                    <a:pt x="833438" y="563562"/>
                    <a:pt x="838200" y="530225"/>
                  </a:cubicBezTo>
                  <a:cubicBezTo>
                    <a:pt x="842962" y="496888"/>
                    <a:pt x="857250" y="433388"/>
                    <a:pt x="838200" y="377825"/>
                  </a:cubicBezTo>
                  <a:cubicBezTo>
                    <a:pt x="819150" y="322263"/>
                    <a:pt x="755650" y="234950"/>
                    <a:pt x="723900" y="196850"/>
                  </a:cubicBezTo>
                  <a:cubicBezTo>
                    <a:pt x="692150" y="158750"/>
                    <a:pt x="673100" y="171450"/>
                    <a:pt x="647700" y="149225"/>
                  </a:cubicBezTo>
                  <a:cubicBezTo>
                    <a:pt x="622300" y="127000"/>
                    <a:pt x="615950" y="87312"/>
                    <a:pt x="571500" y="63500"/>
                  </a:cubicBezTo>
                  <a:cubicBezTo>
                    <a:pt x="527050" y="39688"/>
                    <a:pt x="447675" y="12700"/>
                    <a:pt x="381000" y="6350"/>
                  </a:cubicBezTo>
                  <a:cubicBezTo>
                    <a:pt x="314325" y="0"/>
                    <a:pt x="227013" y="0"/>
                    <a:pt x="171450" y="25400"/>
                  </a:cubicBezTo>
                  <a:cubicBezTo>
                    <a:pt x="115888" y="50800"/>
                    <a:pt x="74613" y="114300"/>
                    <a:pt x="47625" y="158750"/>
                  </a:cubicBezTo>
                  <a:cubicBezTo>
                    <a:pt x="20637" y="203200"/>
                    <a:pt x="0" y="231775"/>
                    <a:pt x="0" y="292100"/>
                  </a:cubicBezTo>
                  <a:close/>
                </a:path>
              </a:pathLst>
            </a:custGeom>
            <a:solidFill>
              <a:srgbClr val="69676D">
                <a:lumMod val="40000"/>
                <a:lumOff val="60000"/>
              </a:srgbClr>
            </a:solidFill>
            <a:ln w="127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Freeform 17"/>
            <p:cNvSpPr/>
            <p:nvPr/>
          </p:nvSpPr>
          <p:spPr>
            <a:xfrm>
              <a:off x="6500813" y="1881188"/>
              <a:ext cx="796925" cy="531812"/>
            </a:xfrm>
            <a:custGeom>
              <a:avLst/>
              <a:gdLst>
                <a:gd name="connsiteX0" fmla="*/ 14287 w 796925"/>
                <a:gd name="connsiteY0" fmla="*/ 71437 h 531812"/>
                <a:gd name="connsiteX1" fmla="*/ 23812 w 796925"/>
                <a:gd name="connsiteY1" fmla="*/ 233362 h 531812"/>
                <a:gd name="connsiteX2" fmla="*/ 52387 w 796925"/>
                <a:gd name="connsiteY2" fmla="*/ 328612 h 531812"/>
                <a:gd name="connsiteX3" fmla="*/ 128587 w 796925"/>
                <a:gd name="connsiteY3" fmla="*/ 423862 h 531812"/>
                <a:gd name="connsiteX4" fmla="*/ 242887 w 796925"/>
                <a:gd name="connsiteY4" fmla="*/ 509587 h 531812"/>
                <a:gd name="connsiteX5" fmla="*/ 319087 w 796925"/>
                <a:gd name="connsiteY5" fmla="*/ 528637 h 531812"/>
                <a:gd name="connsiteX6" fmla="*/ 481012 w 796925"/>
                <a:gd name="connsiteY6" fmla="*/ 490537 h 531812"/>
                <a:gd name="connsiteX7" fmla="*/ 519112 w 796925"/>
                <a:gd name="connsiteY7" fmla="*/ 300037 h 531812"/>
                <a:gd name="connsiteX8" fmla="*/ 557212 w 796925"/>
                <a:gd name="connsiteY8" fmla="*/ 242887 h 531812"/>
                <a:gd name="connsiteX9" fmla="*/ 557212 w 796925"/>
                <a:gd name="connsiteY9" fmla="*/ 242887 h 531812"/>
                <a:gd name="connsiteX10" fmla="*/ 566737 w 796925"/>
                <a:gd name="connsiteY10" fmla="*/ 223837 h 531812"/>
                <a:gd name="connsiteX11" fmla="*/ 509587 w 796925"/>
                <a:gd name="connsiteY11" fmla="*/ 328612 h 531812"/>
                <a:gd name="connsiteX12" fmla="*/ 500062 w 796925"/>
                <a:gd name="connsiteY12" fmla="*/ 442912 h 531812"/>
                <a:gd name="connsiteX13" fmla="*/ 490537 w 796925"/>
                <a:gd name="connsiteY13" fmla="*/ 490537 h 531812"/>
                <a:gd name="connsiteX14" fmla="*/ 538162 w 796925"/>
                <a:gd name="connsiteY14" fmla="*/ 509587 h 531812"/>
                <a:gd name="connsiteX15" fmla="*/ 604837 w 796925"/>
                <a:gd name="connsiteY15" fmla="*/ 509587 h 531812"/>
                <a:gd name="connsiteX16" fmla="*/ 690562 w 796925"/>
                <a:gd name="connsiteY16" fmla="*/ 461962 h 531812"/>
                <a:gd name="connsiteX17" fmla="*/ 795337 w 796925"/>
                <a:gd name="connsiteY17" fmla="*/ 233362 h 531812"/>
                <a:gd name="connsiteX18" fmla="*/ 795337 w 796925"/>
                <a:gd name="connsiteY18" fmla="*/ 233362 h 531812"/>
                <a:gd name="connsiteX19" fmla="*/ 795337 w 796925"/>
                <a:gd name="connsiteY19" fmla="*/ 157162 h 531812"/>
                <a:gd name="connsiteX20" fmla="*/ 785812 w 796925"/>
                <a:gd name="connsiteY20" fmla="*/ 90487 h 531812"/>
                <a:gd name="connsiteX21" fmla="*/ 747712 w 796925"/>
                <a:gd name="connsiteY21" fmla="*/ 100012 h 531812"/>
                <a:gd name="connsiteX22" fmla="*/ 690562 w 796925"/>
                <a:gd name="connsiteY22" fmla="*/ 90487 h 531812"/>
                <a:gd name="connsiteX23" fmla="*/ 728662 w 796925"/>
                <a:gd name="connsiteY23" fmla="*/ 166687 h 531812"/>
                <a:gd name="connsiteX24" fmla="*/ 690562 w 796925"/>
                <a:gd name="connsiteY24" fmla="*/ 90487 h 531812"/>
                <a:gd name="connsiteX25" fmla="*/ 690562 w 796925"/>
                <a:gd name="connsiteY25" fmla="*/ 90487 h 531812"/>
                <a:gd name="connsiteX26" fmla="*/ 595312 w 796925"/>
                <a:gd name="connsiteY26" fmla="*/ 176212 h 531812"/>
                <a:gd name="connsiteX27" fmla="*/ 557212 w 796925"/>
                <a:gd name="connsiteY27" fmla="*/ 109537 h 531812"/>
                <a:gd name="connsiteX28" fmla="*/ 633412 w 796925"/>
                <a:gd name="connsiteY28" fmla="*/ 128587 h 531812"/>
                <a:gd name="connsiteX29" fmla="*/ 528637 w 796925"/>
                <a:gd name="connsiteY29" fmla="*/ 80962 h 531812"/>
                <a:gd name="connsiteX30" fmla="*/ 423862 w 796925"/>
                <a:gd name="connsiteY30" fmla="*/ 14287 h 531812"/>
                <a:gd name="connsiteX31" fmla="*/ 376237 w 796925"/>
                <a:gd name="connsiteY31" fmla="*/ 33337 h 531812"/>
                <a:gd name="connsiteX32" fmla="*/ 309562 w 796925"/>
                <a:gd name="connsiteY32" fmla="*/ 14287 h 531812"/>
                <a:gd name="connsiteX33" fmla="*/ 223837 w 796925"/>
                <a:gd name="connsiteY33" fmla="*/ 71437 h 531812"/>
                <a:gd name="connsiteX34" fmla="*/ 223837 w 796925"/>
                <a:gd name="connsiteY34" fmla="*/ 176212 h 531812"/>
                <a:gd name="connsiteX35" fmla="*/ 214312 w 796925"/>
                <a:gd name="connsiteY35" fmla="*/ 61912 h 531812"/>
                <a:gd name="connsiteX36" fmla="*/ 214312 w 796925"/>
                <a:gd name="connsiteY36" fmla="*/ 61912 h 531812"/>
                <a:gd name="connsiteX37" fmla="*/ 138112 w 796925"/>
                <a:gd name="connsiteY37" fmla="*/ 33337 h 531812"/>
                <a:gd name="connsiteX38" fmla="*/ 109537 w 796925"/>
                <a:gd name="connsiteY38" fmla="*/ 4762 h 531812"/>
                <a:gd name="connsiteX39" fmla="*/ 14287 w 796925"/>
                <a:gd name="connsiteY39" fmla="*/ 71437 h 53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6925" h="531812">
                  <a:moveTo>
                    <a:pt x="14287" y="71437"/>
                  </a:moveTo>
                  <a:cubicBezTo>
                    <a:pt x="0" y="109537"/>
                    <a:pt x="17462" y="190500"/>
                    <a:pt x="23812" y="233362"/>
                  </a:cubicBezTo>
                  <a:cubicBezTo>
                    <a:pt x="30162" y="276224"/>
                    <a:pt x="34925" y="296862"/>
                    <a:pt x="52387" y="328612"/>
                  </a:cubicBezTo>
                  <a:cubicBezTo>
                    <a:pt x="69849" y="360362"/>
                    <a:pt x="96837" y="393700"/>
                    <a:pt x="128587" y="423862"/>
                  </a:cubicBezTo>
                  <a:cubicBezTo>
                    <a:pt x="160337" y="454024"/>
                    <a:pt x="211137" y="492125"/>
                    <a:pt x="242887" y="509587"/>
                  </a:cubicBezTo>
                  <a:cubicBezTo>
                    <a:pt x="274637" y="527049"/>
                    <a:pt x="279400" y="531812"/>
                    <a:pt x="319087" y="528637"/>
                  </a:cubicBezTo>
                  <a:cubicBezTo>
                    <a:pt x="358774" y="525462"/>
                    <a:pt x="447675" y="528637"/>
                    <a:pt x="481012" y="490537"/>
                  </a:cubicBezTo>
                  <a:cubicBezTo>
                    <a:pt x="514349" y="452437"/>
                    <a:pt x="506412" y="341312"/>
                    <a:pt x="519112" y="300037"/>
                  </a:cubicBezTo>
                  <a:cubicBezTo>
                    <a:pt x="531812" y="258762"/>
                    <a:pt x="557212" y="242887"/>
                    <a:pt x="557212" y="242887"/>
                  </a:cubicBezTo>
                  <a:lnTo>
                    <a:pt x="557212" y="242887"/>
                  </a:lnTo>
                  <a:cubicBezTo>
                    <a:pt x="558799" y="239712"/>
                    <a:pt x="574674" y="209550"/>
                    <a:pt x="566737" y="223837"/>
                  </a:cubicBezTo>
                  <a:cubicBezTo>
                    <a:pt x="558800" y="238124"/>
                    <a:pt x="520699" y="292100"/>
                    <a:pt x="509587" y="328612"/>
                  </a:cubicBezTo>
                  <a:cubicBezTo>
                    <a:pt x="498475" y="365124"/>
                    <a:pt x="503237" y="415924"/>
                    <a:pt x="500062" y="442912"/>
                  </a:cubicBezTo>
                  <a:cubicBezTo>
                    <a:pt x="496887" y="469900"/>
                    <a:pt x="484187" y="479425"/>
                    <a:pt x="490537" y="490537"/>
                  </a:cubicBezTo>
                  <a:cubicBezTo>
                    <a:pt x="496887" y="501649"/>
                    <a:pt x="519112" y="506412"/>
                    <a:pt x="538162" y="509587"/>
                  </a:cubicBezTo>
                  <a:cubicBezTo>
                    <a:pt x="557212" y="512762"/>
                    <a:pt x="579437" y="517524"/>
                    <a:pt x="604837" y="509587"/>
                  </a:cubicBezTo>
                  <a:cubicBezTo>
                    <a:pt x="630237" y="501650"/>
                    <a:pt x="658812" y="507999"/>
                    <a:pt x="690562" y="461962"/>
                  </a:cubicBezTo>
                  <a:cubicBezTo>
                    <a:pt x="722312" y="415925"/>
                    <a:pt x="795337" y="233362"/>
                    <a:pt x="795337" y="233362"/>
                  </a:cubicBezTo>
                  <a:lnTo>
                    <a:pt x="795337" y="233362"/>
                  </a:lnTo>
                  <a:cubicBezTo>
                    <a:pt x="795337" y="220662"/>
                    <a:pt x="796925" y="180975"/>
                    <a:pt x="795337" y="157162"/>
                  </a:cubicBezTo>
                  <a:cubicBezTo>
                    <a:pt x="793749" y="133349"/>
                    <a:pt x="793749" y="100012"/>
                    <a:pt x="785812" y="90487"/>
                  </a:cubicBezTo>
                  <a:cubicBezTo>
                    <a:pt x="777875" y="80962"/>
                    <a:pt x="763587" y="100012"/>
                    <a:pt x="747712" y="100012"/>
                  </a:cubicBezTo>
                  <a:cubicBezTo>
                    <a:pt x="731837" y="100012"/>
                    <a:pt x="693737" y="79374"/>
                    <a:pt x="690562" y="90487"/>
                  </a:cubicBezTo>
                  <a:cubicBezTo>
                    <a:pt x="687387" y="101600"/>
                    <a:pt x="728662" y="166687"/>
                    <a:pt x="728662" y="166687"/>
                  </a:cubicBezTo>
                  <a:lnTo>
                    <a:pt x="690562" y="90487"/>
                  </a:lnTo>
                  <a:lnTo>
                    <a:pt x="690562" y="90487"/>
                  </a:lnTo>
                  <a:cubicBezTo>
                    <a:pt x="674687" y="104775"/>
                    <a:pt x="617537" y="173037"/>
                    <a:pt x="595312" y="176212"/>
                  </a:cubicBezTo>
                  <a:cubicBezTo>
                    <a:pt x="573087" y="179387"/>
                    <a:pt x="550862" y="117474"/>
                    <a:pt x="557212" y="109537"/>
                  </a:cubicBezTo>
                  <a:cubicBezTo>
                    <a:pt x="563562" y="101600"/>
                    <a:pt x="638174" y="133349"/>
                    <a:pt x="633412" y="128587"/>
                  </a:cubicBezTo>
                  <a:cubicBezTo>
                    <a:pt x="628650" y="123825"/>
                    <a:pt x="563562" y="100012"/>
                    <a:pt x="528637" y="80962"/>
                  </a:cubicBezTo>
                  <a:cubicBezTo>
                    <a:pt x="493712" y="61912"/>
                    <a:pt x="449262" y="22224"/>
                    <a:pt x="423862" y="14287"/>
                  </a:cubicBezTo>
                  <a:cubicBezTo>
                    <a:pt x="398462" y="6350"/>
                    <a:pt x="395287" y="33337"/>
                    <a:pt x="376237" y="33337"/>
                  </a:cubicBezTo>
                  <a:cubicBezTo>
                    <a:pt x="357187" y="33337"/>
                    <a:pt x="334962" y="7937"/>
                    <a:pt x="309562" y="14287"/>
                  </a:cubicBezTo>
                  <a:cubicBezTo>
                    <a:pt x="284162" y="20637"/>
                    <a:pt x="238125" y="44450"/>
                    <a:pt x="223837" y="71437"/>
                  </a:cubicBezTo>
                  <a:cubicBezTo>
                    <a:pt x="209550" y="98425"/>
                    <a:pt x="225424" y="177799"/>
                    <a:pt x="223837" y="176212"/>
                  </a:cubicBezTo>
                  <a:cubicBezTo>
                    <a:pt x="222250" y="174625"/>
                    <a:pt x="214312" y="61912"/>
                    <a:pt x="214312" y="61912"/>
                  </a:cubicBezTo>
                  <a:lnTo>
                    <a:pt x="214312" y="61912"/>
                  </a:lnTo>
                  <a:cubicBezTo>
                    <a:pt x="201612" y="57149"/>
                    <a:pt x="155575" y="42862"/>
                    <a:pt x="138112" y="33337"/>
                  </a:cubicBezTo>
                  <a:cubicBezTo>
                    <a:pt x="120650" y="23812"/>
                    <a:pt x="130174" y="0"/>
                    <a:pt x="109537" y="4762"/>
                  </a:cubicBezTo>
                  <a:cubicBezTo>
                    <a:pt x="88900" y="9524"/>
                    <a:pt x="28574" y="33337"/>
                    <a:pt x="14287" y="71437"/>
                  </a:cubicBezTo>
                  <a:close/>
                </a:path>
              </a:pathLst>
            </a:custGeom>
            <a:solidFill>
              <a:srgbClr val="69676D">
                <a:lumMod val="40000"/>
                <a:lumOff val="60000"/>
              </a:srgbClr>
            </a:solid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5" name="Freeform 21"/>
            <p:cNvSpPr/>
            <p:nvPr/>
          </p:nvSpPr>
          <p:spPr>
            <a:xfrm>
              <a:off x="3478213" y="3730625"/>
              <a:ext cx="641349" cy="708025"/>
            </a:xfrm>
            <a:custGeom>
              <a:avLst/>
              <a:gdLst>
                <a:gd name="connsiteX0" fmla="*/ 84137 w 641349"/>
                <a:gd name="connsiteY0" fmla="*/ 203200 h 708025"/>
                <a:gd name="connsiteX1" fmla="*/ 217487 w 641349"/>
                <a:gd name="connsiteY1" fmla="*/ 127000 h 708025"/>
                <a:gd name="connsiteX2" fmla="*/ 217487 w 641349"/>
                <a:gd name="connsiteY2" fmla="*/ 127000 h 708025"/>
                <a:gd name="connsiteX3" fmla="*/ 236537 w 641349"/>
                <a:gd name="connsiteY3" fmla="*/ 98425 h 708025"/>
                <a:gd name="connsiteX4" fmla="*/ 284162 w 641349"/>
                <a:gd name="connsiteY4" fmla="*/ 203200 h 708025"/>
                <a:gd name="connsiteX5" fmla="*/ 227012 w 641349"/>
                <a:gd name="connsiteY5" fmla="*/ 203200 h 708025"/>
                <a:gd name="connsiteX6" fmla="*/ 227012 w 641349"/>
                <a:gd name="connsiteY6" fmla="*/ 203200 h 708025"/>
                <a:gd name="connsiteX7" fmla="*/ 179387 w 641349"/>
                <a:gd name="connsiteY7" fmla="*/ 307975 h 708025"/>
                <a:gd name="connsiteX8" fmla="*/ 274637 w 641349"/>
                <a:gd name="connsiteY8" fmla="*/ 212725 h 708025"/>
                <a:gd name="connsiteX9" fmla="*/ 227012 w 641349"/>
                <a:gd name="connsiteY9" fmla="*/ 222250 h 708025"/>
                <a:gd name="connsiteX10" fmla="*/ 284162 w 641349"/>
                <a:gd name="connsiteY10" fmla="*/ 203200 h 708025"/>
                <a:gd name="connsiteX11" fmla="*/ 284162 w 641349"/>
                <a:gd name="connsiteY11" fmla="*/ 203200 h 708025"/>
                <a:gd name="connsiteX12" fmla="*/ 341312 w 641349"/>
                <a:gd name="connsiteY12" fmla="*/ 222250 h 708025"/>
                <a:gd name="connsiteX13" fmla="*/ 369887 w 641349"/>
                <a:gd name="connsiteY13" fmla="*/ 279400 h 708025"/>
                <a:gd name="connsiteX14" fmla="*/ 360362 w 641349"/>
                <a:gd name="connsiteY14" fmla="*/ 298450 h 708025"/>
                <a:gd name="connsiteX15" fmla="*/ 360362 w 641349"/>
                <a:gd name="connsiteY15" fmla="*/ 384175 h 708025"/>
                <a:gd name="connsiteX16" fmla="*/ 360362 w 641349"/>
                <a:gd name="connsiteY16" fmla="*/ 384175 h 708025"/>
                <a:gd name="connsiteX17" fmla="*/ 369887 w 641349"/>
                <a:gd name="connsiteY17" fmla="*/ 279400 h 708025"/>
                <a:gd name="connsiteX18" fmla="*/ 284162 w 641349"/>
                <a:gd name="connsiteY18" fmla="*/ 203200 h 708025"/>
                <a:gd name="connsiteX19" fmla="*/ 284162 w 641349"/>
                <a:gd name="connsiteY19" fmla="*/ 203200 h 708025"/>
                <a:gd name="connsiteX20" fmla="*/ 217487 w 641349"/>
                <a:gd name="connsiteY20" fmla="*/ 107950 h 708025"/>
                <a:gd name="connsiteX21" fmla="*/ 379412 w 641349"/>
                <a:gd name="connsiteY21" fmla="*/ 12700 h 708025"/>
                <a:gd name="connsiteX22" fmla="*/ 522287 w 641349"/>
                <a:gd name="connsiteY22" fmla="*/ 31750 h 708025"/>
                <a:gd name="connsiteX23" fmla="*/ 608012 w 641349"/>
                <a:gd name="connsiteY23" fmla="*/ 127000 h 708025"/>
                <a:gd name="connsiteX24" fmla="*/ 636587 w 641349"/>
                <a:gd name="connsiteY24" fmla="*/ 231775 h 708025"/>
                <a:gd name="connsiteX25" fmla="*/ 617537 w 641349"/>
                <a:gd name="connsiteY25" fmla="*/ 327025 h 708025"/>
                <a:gd name="connsiteX26" fmla="*/ 541337 w 641349"/>
                <a:gd name="connsiteY26" fmla="*/ 336550 h 708025"/>
                <a:gd name="connsiteX27" fmla="*/ 531812 w 641349"/>
                <a:gd name="connsiteY27" fmla="*/ 317500 h 708025"/>
                <a:gd name="connsiteX28" fmla="*/ 484187 w 641349"/>
                <a:gd name="connsiteY28" fmla="*/ 298450 h 708025"/>
                <a:gd name="connsiteX29" fmla="*/ 484187 w 641349"/>
                <a:gd name="connsiteY29" fmla="*/ 298450 h 708025"/>
                <a:gd name="connsiteX30" fmla="*/ 503237 w 641349"/>
                <a:gd name="connsiteY30" fmla="*/ 203200 h 708025"/>
                <a:gd name="connsiteX31" fmla="*/ 484187 w 641349"/>
                <a:gd name="connsiteY31" fmla="*/ 317500 h 708025"/>
                <a:gd name="connsiteX32" fmla="*/ 484187 w 641349"/>
                <a:gd name="connsiteY32" fmla="*/ 317500 h 708025"/>
                <a:gd name="connsiteX33" fmla="*/ 503237 w 641349"/>
                <a:gd name="connsiteY33" fmla="*/ 365125 h 708025"/>
                <a:gd name="connsiteX34" fmla="*/ 550862 w 641349"/>
                <a:gd name="connsiteY34" fmla="*/ 441325 h 708025"/>
                <a:gd name="connsiteX35" fmla="*/ 493712 w 641349"/>
                <a:gd name="connsiteY35" fmla="*/ 298450 h 708025"/>
                <a:gd name="connsiteX36" fmla="*/ 579437 w 641349"/>
                <a:gd name="connsiteY36" fmla="*/ 222250 h 708025"/>
                <a:gd name="connsiteX37" fmla="*/ 579437 w 641349"/>
                <a:gd name="connsiteY37" fmla="*/ 222250 h 708025"/>
                <a:gd name="connsiteX38" fmla="*/ 493712 w 641349"/>
                <a:gd name="connsiteY38" fmla="*/ 298450 h 708025"/>
                <a:gd name="connsiteX39" fmla="*/ 617537 w 641349"/>
                <a:gd name="connsiteY39" fmla="*/ 355600 h 708025"/>
                <a:gd name="connsiteX40" fmla="*/ 636587 w 641349"/>
                <a:gd name="connsiteY40" fmla="*/ 460375 h 708025"/>
                <a:gd name="connsiteX41" fmla="*/ 617537 w 641349"/>
                <a:gd name="connsiteY41" fmla="*/ 555625 h 708025"/>
                <a:gd name="connsiteX42" fmla="*/ 617537 w 641349"/>
                <a:gd name="connsiteY42" fmla="*/ 555625 h 708025"/>
                <a:gd name="connsiteX43" fmla="*/ 579437 w 641349"/>
                <a:gd name="connsiteY43" fmla="*/ 603250 h 708025"/>
                <a:gd name="connsiteX44" fmla="*/ 436562 w 641349"/>
                <a:gd name="connsiteY44" fmla="*/ 660400 h 708025"/>
                <a:gd name="connsiteX45" fmla="*/ 303212 w 641349"/>
                <a:gd name="connsiteY45" fmla="*/ 708025 h 708025"/>
                <a:gd name="connsiteX46" fmla="*/ 303212 w 641349"/>
                <a:gd name="connsiteY46" fmla="*/ 708025 h 708025"/>
                <a:gd name="connsiteX47" fmla="*/ 131762 w 641349"/>
                <a:gd name="connsiteY47" fmla="*/ 622300 h 708025"/>
                <a:gd name="connsiteX48" fmla="*/ 17462 w 641349"/>
                <a:gd name="connsiteY48" fmla="*/ 336550 h 708025"/>
                <a:gd name="connsiteX49" fmla="*/ 26987 w 641349"/>
                <a:gd name="connsiteY49" fmla="*/ 355600 h 708025"/>
                <a:gd name="connsiteX50" fmla="*/ 26987 w 641349"/>
                <a:gd name="connsiteY50" fmla="*/ 355600 h 708025"/>
                <a:gd name="connsiteX51" fmla="*/ 84137 w 641349"/>
                <a:gd name="connsiteY51" fmla="*/ 203200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1349" h="708025">
                  <a:moveTo>
                    <a:pt x="84137" y="203200"/>
                  </a:moveTo>
                  <a:lnTo>
                    <a:pt x="217487" y="127000"/>
                  </a:lnTo>
                  <a:lnTo>
                    <a:pt x="217487" y="127000"/>
                  </a:lnTo>
                  <a:cubicBezTo>
                    <a:pt x="220662" y="122238"/>
                    <a:pt x="225425" y="85725"/>
                    <a:pt x="236537" y="98425"/>
                  </a:cubicBezTo>
                  <a:cubicBezTo>
                    <a:pt x="247649" y="111125"/>
                    <a:pt x="285749" y="185738"/>
                    <a:pt x="284162" y="203200"/>
                  </a:cubicBezTo>
                  <a:cubicBezTo>
                    <a:pt x="282575" y="220662"/>
                    <a:pt x="227012" y="203200"/>
                    <a:pt x="227012" y="203200"/>
                  </a:cubicBezTo>
                  <a:lnTo>
                    <a:pt x="227012" y="203200"/>
                  </a:lnTo>
                  <a:cubicBezTo>
                    <a:pt x="219075" y="220662"/>
                    <a:pt x="171449" y="306387"/>
                    <a:pt x="179387" y="307975"/>
                  </a:cubicBezTo>
                  <a:cubicBezTo>
                    <a:pt x="187325" y="309563"/>
                    <a:pt x="266700" y="227012"/>
                    <a:pt x="274637" y="212725"/>
                  </a:cubicBezTo>
                  <a:cubicBezTo>
                    <a:pt x="282574" y="198438"/>
                    <a:pt x="225425" y="223837"/>
                    <a:pt x="227012" y="222250"/>
                  </a:cubicBezTo>
                  <a:cubicBezTo>
                    <a:pt x="228599" y="220663"/>
                    <a:pt x="284162" y="203200"/>
                    <a:pt x="284162" y="203200"/>
                  </a:cubicBezTo>
                  <a:lnTo>
                    <a:pt x="284162" y="203200"/>
                  </a:lnTo>
                  <a:cubicBezTo>
                    <a:pt x="293687" y="206375"/>
                    <a:pt x="327025" y="209550"/>
                    <a:pt x="341312" y="222250"/>
                  </a:cubicBezTo>
                  <a:cubicBezTo>
                    <a:pt x="355600" y="234950"/>
                    <a:pt x="366712" y="266700"/>
                    <a:pt x="369887" y="279400"/>
                  </a:cubicBezTo>
                  <a:cubicBezTo>
                    <a:pt x="373062" y="292100"/>
                    <a:pt x="361949" y="280988"/>
                    <a:pt x="360362" y="298450"/>
                  </a:cubicBezTo>
                  <a:cubicBezTo>
                    <a:pt x="358775" y="315912"/>
                    <a:pt x="360362" y="384175"/>
                    <a:pt x="360362" y="384175"/>
                  </a:cubicBezTo>
                  <a:lnTo>
                    <a:pt x="360362" y="384175"/>
                  </a:lnTo>
                  <a:cubicBezTo>
                    <a:pt x="361949" y="366713"/>
                    <a:pt x="382587" y="309563"/>
                    <a:pt x="369887" y="279400"/>
                  </a:cubicBezTo>
                  <a:cubicBezTo>
                    <a:pt x="357187" y="249238"/>
                    <a:pt x="284162" y="203200"/>
                    <a:pt x="284162" y="203200"/>
                  </a:cubicBezTo>
                  <a:lnTo>
                    <a:pt x="284162" y="203200"/>
                  </a:lnTo>
                  <a:cubicBezTo>
                    <a:pt x="273050" y="187325"/>
                    <a:pt x="201612" y="139700"/>
                    <a:pt x="217487" y="107950"/>
                  </a:cubicBezTo>
                  <a:cubicBezTo>
                    <a:pt x="233362" y="76200"/>
                    <a:pt x="328612" y="25400"/>
                    <a:pt x="379412" y="12700"/>
                  </a:cubicBezTo>
                  <a:cubicBezTo>
                    <a:pt x="430212" y="0"/>
                    <a:pt x="484187" y="12700"/>
                    <a:pt x="522287" y="31750"/>
                  </a:cubicBezTo>
                  <a:cubicBezTo>
                    <a:pt x="560387" y="50800"/>
                    <a:pt x="588962" y="93663"/>
                    <a:pt x="608012" y="127000"/>
                  </a:cubicBezTo>
                  <a:cubicBezTo>
                    <a:pt x="627062" y="160338"/>
                    <a:pt x="635000" y="198438"/>
                    <a:pt x="636587" y="231775"/>
                  </a:cubicBezTo>
                  <a:cubicBezTo>
                    <a:pt x="638174" y="265112"/>
                    <a:pt x="633412" y="309563"/>
                    <a:pt x="617537" y="327025"/>
                  </a:cubicBezTo>
                  <a:cubicBezTo>
                    <a:pt x="601662" y="344487"/>
                    <a:pt x="555624" y="338137"/>
                    <a:pt x="541337" y="336550"/>
                  </a:cubicBezTo>
                  <a:cubicBezTo>
                    <a:pt x="527050" y="334963"/>
                    <a:pt x="541337" y="323850"/>
                    <a:pt x="531812" y="317500"/>
                  </a:cubicBezTo>
                  <a:cubicBezTo>
                    <a:pt x="522287" y="311150"/>
                    <a:pt x="484187" y="298450"/>
                    <a:pt x="484187" y="298450"/>
                  </a:cubicBezTo>
                  <a:lnTo>
                    <a:pt x="484187" y="298450"/>
                  </a:lnTo>
                  <a:cubicBezTo>
                    <a:pt x="487362" y="282575"/>
                    <a:pt x="503237" y="200025"/>
                    <a:pt x="503237" y="203200"/>
                  </a:cubicBezTo>
                  <a:cubicBezTo>
                    <a:pt x="503237" y="206375"/>
                    <a:pt x="484187" y="317500"/>
                    <a:pt x="484187" y="317500"/>
                  </a:cubicBezTo>
                  <a:lnTo>
                    <a:pt x="484187" y="317500"/>
                  </a:lnTo>
                  <a:cubicBezTo>
                    <a:pt x="487362" y="325438"/>
                    <a:pt x="492125" y="344488"/>
                    <a:pt x="503237" y="365125"/>
                  </a:cubicBezTo>
                  <a:cubicBezTo>
                    <a:pt x="514349" y="385762"/>
                    <a:pt x="552449" y="452437"/>
                    <a:pt x="550862" y="441325"/>
                  </a:cubicBezTo>
                  <a:cubicBezTo>
                    <a:pt x="549275" y="430213"/>
                    <a:pt x="488950" y="334963"/>
                    <a:pt x="493712" y="298450"/>
                  </a:cubicBezTo>
                  <a:cubicBezTo>
                    <a:pt x="498475" y="261938"/>
                    <a:pt x="579437" y="222250"/>
                    <a:pt x="579437" y="222250"/>
                  </a:cubicBezTo>
                  <a:lnTo>
                    <a:pt x="579437" y="222250"/>
                  </a:lnTo>
                  <a:cubicBezTo>
                    <a:pt x="565150" y="234950"/>
                    <a:pt x="487362" y="276225"/>
                    <a:pt x="493712" y="298450"/>
                  </a:cubicBezTo>
                  <a:cubicBezTo>
                    <a:pt x="500062" y="320675"/>
                    <a:pt x="593725" y="328613"/>
                    <a:pt x="617537" y="355600"/>
                  </a:cubicBezTo>
                  <a:cubicBezTo>
                    <a:pt x="641349" y="382587"/>
                    <a:pt x="636587" y="427038"/>
                    <a:pt x="636587" y="460375"/>
                  </a:cubicBezTo>
                  <a:cubicBezTo>
                    <a:pt x="636587" y="493712"/>
                    <a:pt x="617537" y="555625"/>
                    <a:pt x="617537" y="555625"/>
                  </a:cubicBezTo>
                  <a:lnTo>
                    <a:pt x="617537" y="555625"/>
                  </a:lnTo>
                  <a:cubicBezTo>
                    <a:pt x="611187" y="563562"/>
                    <a:pt x="609599" y="585788"/>
                    <a:pt x="579437" y="603250"/>
                  </a:cubicBezTo>
                  <a:cubicBezTo>
                    <a:pt x="549275" y="620712"/>
                    <a:pt x="482599" y="642938"/>
                    <a:pt x="436562" y="660400"/>
                  </a:cubicBezTo>
                  <a:cubicBezTo>
                    <a:pt x="390525" y="677862"/>
                    <a:pt x="303212" y="708025"/>
                    <a:pt x="303212" y="708025"/>
                  </a:cubicBezTo>
                  <a:lnTo>
                    <a:pt x="303212" y="708025"/>
                  </a:lnTo>
                  <a:cubicBezTo>
                    <a:pt x="274637" y="693738"/>
                    <a:pt x="179387" y="684213"/>
                    <a:pt x="131762" y="622300"/>
                  </a:cubicBezTo>
                  <a:cubicBezTo>
                    <a:pt x="84137" y="560387"/>
                    <a:pt x="34924" y="381000"/>
                    <a:pt x="17462" y="336550"/>
                  </a:cubicBezTo>
                  <a:cubicBezTo>
                    <a:pt x="0" y="292100"/>
                    <a:pt x="26987" y="355600"/>
                    <a:pt x="26987" y="355600"/>
                  </a:cubicBezTo>
                  <a:lnTo>
                    <a:pt x="26987" y="355600"/>
                  </a:lnTo>
                  <a:lnTo>
                    <a:pt x="84137" y="203200"/>
                  </a:lnTo>
                  <a:close/>
                </a:path>
              </a:pathLst>
            </a:custGeom>
            <a:solidFill>
              <a:srgbClr val="69676D">
                <a:lumMod val="40000"/>
                <a:lumOff val="6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6" name="Freeform 22"/>
            <p:cNvSpPr/>
            <p:nvPr/>
          </p:nvSpPr>
          <p:spPr>
            <a:xfrm>
              <a:off x="4195762" y="3846513"/>
              <a:ext cx="661988" cy="454024"/>
            </a:xfrm>
            <a:custGeom>
              <a:avLst/>
              <a:gdLst>
                <a:gd name="connsiteX0" fmla="*/ 80963 w 661988"/>
                <a:gd name="connsiteY0" fmla="*/ 30162 h 454024"/>
                <a:gd name="connsiteX1" fmla="*/ 14288 w 661988"/>
                <a:gd name="connsiteY1" fmla="*/ 115887 h 454024"/>
                <a:gd name="connsiteX2" fmla="*/ 23813 w 661988"/>
                <a:gd name="connsiteY2" fmla="*/ 220662 h 454024"/>
                <a:gd name="connsiteX3" fmla="*/ 14288 w 661988"/>
                <a:gd name="connsiteY3" fmla="*/ 239712 h 454024"/>
                <a:gd name="connsiteX4" fmla="*/ 109538 w 661988"/>
                <a:gd name="connsiteY4" fmla="*/ 182562 h 454024"/>
                <a:gd name="connsiteX5" fmla="*/ 71438 w 661988"/>
                <a:gd name="connsiteY5" fmla="*/ 220662 h 454024"/>
                <a:gd name="connsiteX6" fmla="*/ 100013 w 661988"/>
                <a:gd name="connsiteY6" fmla="*/ 268287 h 454024"/>
                <a:gd name="connsiteX7" fmla="*/ 176213 w 661988"/>
                <a:gd name="connsiteY7" fmla="*/ 315912 h 454024"/>
                <a:gd name="connsiteX8" fmla="*/ 223838 w 661988"/>
                <a:gd name="connsiteY8" fmla="*/ 239712 h 454024"/>
                <a:gd name="connsiteX9" fmla="*/ 319088 w 661988"/>
                <a:gd name="connsiteY9" fmla="*/ 239712 h 454024"/>
                <a:gd name="connsiteX10" fmla="*/ 319088 w 661988"/>
                <a:gd name="connsiteY10" fmla="*/ 239712 h 454024"/>
                <a:gd name="connsiteX11" fmla="*/ 319088 w 661988"/>
                <a:gd name="connsiteY11" fmla="*/ 239712 h 454024"/>
                <a:gd name="connsiteX12" fmla="*/ 319088 w 661988"/>
                <a:gd name="connsiteY12" fmla="*/ 239712 h 454024"/>
                <a:gd name="connsiteX13" fmla="*/ 376238 w 661988"/>
                <a:gd name="connsiteY13" fmla="*/ 306387 h 454024"/>
                <a:gd name="connsiteX14" fmla="*/ 404813 w 661988"/>
                <a:gd name="connsiteY14" fmla="*/ 325437 h 454024"/>
                <a:gd name="connsiteX15" fmla="*/ 481013 w 661988"/>
                <a:gd name="connsiteY15" fmla="*/ 334962 h 454024"/>
                <a:gd name="connsiteX16" fmla="*/ 490538 w 661988"/>
                <a:gd name="connsiteY16" fmla="*/ 449262 h 454024"/>
                <a:gd name="connsiteX17" fmla="*/ 490538 w 661988"/>
                <a:gd name="connsiteY17" fmla="*/ 306387 h 454024"/>
                <a:gd name="connsiteX18" fmla="*/ 500063 w 661988"/>
                <a:gd name="connsiteY18" fmla="*/ 230187 h 454024"/>
                <a:gd name="connsiteX19" fmla="*/ 490538 w 661988"/>
                <a:gd name="connsiteY19" fmla="*/ 344487 h 454024"/>
                <a:gd name="connsiteX20" fmla="*/ 490538 w 661988"/>
                <a:gd name="connsiteY20" fmla="*/ 344487 h 454024"/>
                <a:gd name="connsiteX21" fmla="*/ 604838 w 661988"/>
                <a:gd name="connsiteY21" fmla="*/ 344487 h 454024"/>
                <a:gd name="connsiteX22" fmla="*/ 604838 w 661988"/>
                <a:gd name="connsiteY22" fmla="*/ 344487 h 454024"/>
                <a:gd name="connsiteX23" fmla="*/ 623888 w 661988"/>
                <a:gd name="connsiteY23" fmla="*/ 344487 h 454024"/>
                <a:gd name="connsiteX24" fmla="*/ 661988 w 661988"/>
                <a:gd name="connsiteY24" fmla="*/ 268287 h 454024"/>
                <a:gd name="connsiteX25" fmla="*/ 623888 w 661988"/>
                <a:gd name="connsiteY25" fmla="*/ 125412 h 454024"/>
                <a:gd name="connsiteX26" fmla="*/ 623888 w 661988"/>
                <a:gd name="connsiteY26" fmla="*/ 125412 h 454024"/>
                <a:gd name="connsiteX27" fmla="*/ 414338 w 661988"/>
                <a:gd name="connsiteY27" fmla="*/ 58737 h 454024"/>
                <a:gd name="connsiteX28" fmla="*/ 376238 w 661988"/>
                <a:gd name="connsiteY28" fmla="*/ 96837 h 454024"/>
                <a:gd name="connsiteX29" fmla="*/ 376238 w 661988"/>
                <a:gd name="connsiteY29" fmla="*/ 30162 h 454024"/>
                <a:gd name="connsiteX30" fmla="*/ 261938 w 661988"/>
                <a:gd name="connsiteY30" fmla="*/ 1587 h 454024"/>
                <a:gd name="connsiteX31" fmla="*/ 80963 w 661988"/>
                <a:gd name="connsiteY31" fmla="*/ 30162 h 45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1988" h="454024">
                  <a:moveTo>
                    <a:pt x="80963" y="30162"/>
                  </a:moveTo>
                  <a:cubicBezTo>
                    <a:pt x="39688" y="49212"/>
                    <a:pt x="23813" y="84137"/>
                    <a:pt x="14288" y="115887"/>
                  </a:cubicBezTo>
                  <a:cubicBezTo>
                    <a:pt x="4763" y="147637"/>
                    <a:pt x="23813" y="200025"/>
                    <a:pt x="23813" y="220662"/>
                  </a:cubicBezTo>
                  <a:cubicBezTo>
                    <a:pt x="23813" y="241299"/>
                    <a:pt x="0" y="246062"/>
                    <a:pt x="14288" y="239712"/>
                  </a:cubicBezTo>
                  <a:cubicBezTo>
                    <a:pt x="28576" y="233362"/>
                    <a:pt x="100013" y="185737"/>
                    <a:pt x="109538" y="182562"/>
                  </a:cubicBezTo>
                  <a:cubicBezTo>
                    <a:pt x="119063" y="179387"/>
                    <a:pt x="73025" y="206375"/>
                    <a:pt x="71438" y="220662"/>
                  </a:cubicBezTo>
                  <a:cubicBezTo>
                    <a:pt x="69851" y="234949"/>
                    <a:pt x="82551" y="252412"/>
                    <a:pt x="100013" y="268287"/>
                  </a:cubicBezTo>
                  <a:cubicBezTo>
                    <a:pt x="117475" y="284162"/>
                    <a:pt x="155576" y="320674"/>
                    <a:pt x="176213" y="315912"/>
                  </a:cubicBezTo>
                  <a:cubicBezTo>
                    <a:pt x="196850" y="311150"/>
                    <a:pt x="200026" y="252412"/>
                    <a:pt x="223838" y="239712"/>
                  </a:cubicBezTo>
                  <a:cubicBezTo>
                    <a:pt x="247651" y="227012"/>
                    <a:pt x="319088" y="239712"/>
                    <a:pt x="319088" y="239712"/>
                  </a:cubicBezTo>
                  <a:lnTo>
                    <a:pt x="319088" y="239712"/>
                  </a:lnTo>
                  <a:lnTo>
                    <a:pt x="319088" y="239712"/>
                  </a:lnTo>
                  <a:lnTo>
                    <a:pt x="319088" y="239712"/>
                  </a:lnTo>
                  <a:cubicBezTo>
                    <a:pt x="328613" y="250825"/>
                    <a:pt x="361951" y="292100"/>
                    <a:pt x="376238" y="306387"/>
                  </a:cubicBezTo>
                  <a:cubicBezTo>
                    <a:pt x="390525" y="320674"/>
                    <a:pt x="387350" y="320674"/>
                    <a:pt x="404813" y="325437"/>
                  </a:cubicBezTo>
                  <a:cubicBezTo>
                    <a:pt x="422276" y="330200"/>
                    <a:pt x="466726" y="314325"/>
                    <a:pt x="481013" y="334962"/>
                  </a:cubicBezTo>
                  <a:cubicBezTo>
                    <a:pt x="495300" y="355599"/>
                    <a:pt x="488951" y="454024"/>
                    <a:pt x="490538" y="449262"/>
                  </a:cubicBezTo>
                  <a:cubicBezTo>
                    <a:pt x="492125" y="444500"/>
                    <a:pt x="488951" y="342899"/>
                    <a:pt x="490538" y="306387"/>
                  </a:cubicBezTo>
                  <a:cubicBezTo>
                    <a:pt x="492125" y="269875"/>
                    <a:pt x="500063" y="223837"/>
                    <a:pt x="500063" y="230187"/>
                  </a:cubicBezTo>
                  <a:cubicBezTo>
                    <a:pt x="500063" y="236537"/>
                    <a:pt x="490538" y="344487"/>
                    <a:pt x="490538" y="344487"/>
                  </a:cubicBezTo>
                  <a:lnTo>
                    <a:pt x="490538" y="344487"/>
                  </a:lnTo>
                  <a:lnTo>
                    <a:pt x="604838" y="344487"/>
                  </a:lnTo>
                  <a:lnTo>
                    <a:pt x="604838" y="344487"/>
                  </a:lnTo>
                  <a:cubicBezTo>
                    <a:pt x="608013" y="344487"/>
                    <a:pt x="614363" y="357187"/>
                    <a:pt x="623888" y="344487"/>
                  </a:cubicBezTo>
                  <a:cubicBezTo>
                    <a:pt x="633413" y="331787"/>
                    <a:pt x="661988" y="304799"/>
                    <a:pt x="661988" y="268287"/>
                  </a:cubicBezTo>
                  <a:cubicBezTo>
                    <a:pt x="661988" y="231775"/>
                    <a:pt x="623888" y="125412"/>
                    <a:pt x="623888" y="125412"/>
                  </a:cubicBezTo>
                  <a:lnTo>
                    <a:pt x="623888" y="125412"/>
                  </a:lnTo>
                  <a:cubicBezTo>
                    <a:pt x="588963" y="114300"/>
                    <a:pt x="455613" y="63499"/>
                    <a:pt x="414338" y="58737"/>
                  </a:cubicBezTo>
                  <a:cubicBezTo>
                    <a:pt x="373063" y="53975"/>
                    <a:pt x="382588" y="101599"/>
                    <a:pt x="376238" y="96837"/>
                  </a:cubicBezTo>
                  <a:cubicBezTo>
                    <a:pt x="369888" y="92075"/>
                    <a:pt x="395288" y="46037"/>
                    <a:pt x="376238" y="30162"/>
                  </a:cubicBezTo>
                  <a:cubicBezTo>
                    <a:pt x="357188" y="14287"/>
                    <a:pt x="309563" y="0"/>
                    <a:pt x="261938" y="1587"/>
                  </a:cubicBezTo>
                  <a:cubicBezTo>
                    <a:pt x="214313" y="3174"/>
                    <a:pt x="122238" y="11112"/>
                    <a:pt x="80963" y="30162"/>
                  </a:cubicBezTo>
                  <a:close/>
                </a:path>
              </a:pathLst>
            </a:custGeom>
            <a:solidFill>
              <a:srgbClr val="69676D">
                <a:lumMod val="40000"/>
                <a:lumOff val="60000"/>
              </a:srgbClr>
            </a:solidFill>
            <a:ln w="1905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7" name="Freeform 23"/>
            <p:cNvSpPr/>
            <p:nvPr/>
          </p:nvSpPr>
          <p:spPr>
            <a:xfrm>
              <a:off x="4098925" y="4068763"/>
              <a:ext cx="741363" cy="511174"/>
            </a:xfrm>
            <a:custGeom>
              <a:avLst/>
              <a:gdLst>
                <a:gd name="connsiteX0" fmla="*/ 63500 w 741363"/>
                <a:gd name="connsiteY0" fmla="*/ 17462 h 511174"/>
                <a:gd name="connsiteX1" fmla="*/ 120650 w 741363"/>
                <a:gd name="connsiteY1" fmla="*/ 26987 h 511174"/>
                <a:gd name="connsiteX2" fmla="*/ 158750 w 741363"/>
                <a:gd name="connsiteY2" fmla="*/ 17462 h 511174"/>
                <a:gd name="connsiteX3" fmla="*/ 196850 w 741363"/>
                <a:gd name="connsiteY3" fmla="*/ 65087 h 511174"/>
                <a:gd name="connsiteX4" fmla="*/ 206375 w 741363"/>
                <a:gd name="connsiteY4" fmla="*/ 74612 h 511174"/>
                <a:gd name="connsiteX5" fmla="*/ 206375 w 741363"/>
                <a:gd name="connsiteY5" fmla="*/ 74612 h 511174"/>
                <a:gd name="connsiteX6" fmla="*/ 111125 w 741363"/>
                <a:gd name="connsiteY6" fmla="*/ 188912 h 511174"/>
                <a:gd name="connsiteX7" fmla="*/ 206375 w 741363"/>
                <a:gd name="connsiteY7" fmla="*/ 84137 h 511174"/>
                <a:gd name="connsiteX8" fmla="*/ 301625 w 741363"/>
                <a:gd name="connsiteY8" fmla="*/ 103187 h 511174"/>
                <a:gd name="connsiteX9" fmla="*/ 263525 w 741363"/>
                <a:gd name="connsiteY9" fmla="*/ 293687 h 511174"/>
                <a:gd name="connsiteX10" fmla="*/ 282575 w 741363"/>
                <a:gd name="connsiteY10" fmla="*/ 217487 h 511174"/>
                <a:gd name="connsiteX11" fmla="*/ 311150 w 741363"/>
                <a:gd name="connsiteY11" fmla="*/ 55562 h 511174"/>
                <a:gd name="connsiteX12" fmla="*/ 396875 w 741363"/>
                <a:gd name="connsiteY12" fmla="*/ 36512 h 511174"/>
                <a:gd name="connsiteX13" fmla="*/ 406400 w 741363"/>
                <a:gd name="connsiteY13" fmla="*/ 36512 h 511174"/>
                <a:gd name="connsiteX14" fmla="*/ 473075 w 741363"/>
                <a:gd name="connsiteY14" fmla="*/ 112712 h 511174"/>
                <a:gd name="connsiteX15" fmla="*/ 473075 w 741363"/>
                <a:gd name="connsiteY15" fmla="*/ 141287 h 511174"/>
                <a:gd name="connsiteX16" fmla="*/ 473075 w 741363"/>
                <a:gd name="connsiteY16" fmla="*/ 141287 h 511174"/>
                <a:gd name="connsiteX17" fmla="*/ 482600 w 741363"/>
                <a:gd name="connsiteY17" fmla="*/ 207962 h 511174"/>
                <a:gd name="connsiteX18" fmla="*/ 454025 w 741363"/>
                <a:gd name="connsiteY18" fmla="*/ 303212 h 511174"/>
                <a:gd name="connsiteX19" fmla="*/ 454025 w 741363"/>
                <a:gd name="connsiteY19" fmla="*/ 303212 h 511174"/>
                <a:gd name="connsiteX20" fmla="*/ 482600 w 741363"/>
                <a:gd name="connsiteY20" fmla="*/ 103187 h 511174"/>
                <a:gd name="connsiteX21" fmla="*/ 482600 w 741363"/>
                <a:gd name="connsiteY21" fmla="*/ 103187 h 511174"/>
                <a:gd name="connsiteX22" fmla="*/ 558800 w 741363"/>
                <a:gd name="connsiteY22" fmla="*/ 131762 h 511174"/>
                <a:gd name="connsiteX23" fmla="*/ 568325 w 741363"/>
                <a:gd name="connsiteY23" fmla="*/ 131762 h 511174"/>
                <a:gd name="connsiteX24" fmla="*/ 539750 w 741363"/>
                <a:gd name="connsiteY24" fmla="*/ 246062 h 511174"/>
                <a:gd name="connsiteX25" fmla="*/ 539750 w 741363"/>
                <a:gd name="connsiteY25" fmla="*/ 198437 h 511174"/>
                <a:gd name="connsiteX26" fmla="*/ 577850 w 741363"/>
                <a:gd name="connsiteY26" fmla="*/ 179387 h 511174"/>
                <a:gd name="connsiteX27" fmla="*/ 587375 w 741363"/>
                <a:gd name="connsiteY27" fmla="*/ 131762 h 511174"/>
                <a:gd name="connsiteX28" fmla="*/ 587375 w 741363"/>
                <a:gd name="connsiteY28" fmla="*/ 131762 h 511174"/>
                <a:gd name="connsiteX29" fmla="*/ 673100 w 741363"/>
                <a:gd name="connsiteY29" fmla="*/ 131762 h 511174"/>
                <a:gd name="connsiteX30" fmla="*/ 739775 w 741363"/>
                <a:gd name="connsiteY30" fmla="*/ 179387 h 511174"/>
                <a:gd name="connsiteX31" fmla="*/ 682625 w 741363"/>
                <a:gd name="connsiteY31" fmla="*/ 341312 h 511174"/>
                <a:gd name="connsiteX32" fmla="*/ 625475 w 741363"/>
                <a:gd name="connsiteY32" fmla="*/ 417512 h 511174"/>
                <a:gd name="connsiteX33" fmla="*/ 406400 w 741363"/>
                <a:gd name="connsiteY33" fmla="*/ 484187 h 511174"/>
                <a:gd name="connsiteX34" fmla="*/ 273050 w 741363"/>
                <a:gd name="connsiteY34" fmla="*/ 503237 h 511174"/>
                <a:gd name="connsiteX35" fmla="*/ 177800 w 741363"/>
                <a:gd name="connsiteY35" fmla="*/ 436562 h 511174"/>
                <a:gd name="connsiteX36" fmla="*/ 53975 w 741363"/>
                <a:gd name="connsiteY36" fmla="*/ 331787 h 511174"/>
                <a:gd name="connsiteX37" fmla="*/ 6350 w 741363"/>
                <a:gd name="connsiteY37" fmla="*/ 236537 h 511174"/>
                <a:gd name="connsiteX38" fmla="*/ 15875 w 741363"/>
                <a:gd name="connsiteY38" fmla="*/ 131762 h 511174"/>
                <a:gd name="connsiteX39" fmla="*/ 63500 w 741363"/>
                <a:gd name="connsiteY39" fmla="*/ 17462 h 5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1363" h="511174">
                  <a:moveTo>
                    <a:pt x="63500" y="17462"/>
                  </a:moveTo>
                  <a:cubicBezTo>
                    <a:pt x="80962" y="0"/>
                    <a:pt x="104775" y="26987"/>
                    <a:pt x="120650" y="26987"/>
                  </a:cubicBezTo>
                  <a:cubicBezTo>
                    <a:pt x="136525" y="26987"/>
                    <a:pt x="146050" y="11112"/>
                    <a:pt x="158750" y="17462"/>
                  </a:cubicBezTo>
                  <a:cubicBezTo>
                    <a:pt x="171450" y="23812"/>
                    <a:pt x="188913" y="55562"/>
                    <a:pt x="196850" y="65087"/>
                  </a:cubicBezTo>
                  <a:cubicBezTo>
                    <a:pt x="204787" y="74612"/>
                    <a:pt x="206375" y="74612"/>
                    <a:pt x="206375" y="74612"/>
                  </a:cubicBezTo>
                  <a:lnTo>
                    <a:pt x="206375" y="74612"/>
                  </a:lnTo>
                  <a:cubicBezTo>
                    <a:pt x="190500" y="93662"/>
                    <a:pt x="111125" y="187325"/>
                    <a:pt x="111125" y="188912"/>
                  </a:cubicBezTo>
                  <a:cubicBezTo>
                    <a:pt x="111125" y="190499"/>
                    <a:pt x="174625" y="98425"/>
                    <a:pt x="206375" y="84137"/>
                  </a:cubicBezTo>
                  <a:cubicBezTo>
                    <a:pt x="238125" y="69850"/>
                    <a:pt x="292100" y="68262"/>
                    <a:pt x="301625" y="103187"/>
                  </a:cubicBezTo>
                  <a:cubicBezTo>
                    <a:pt x="311150" y="138112"/>
                    <a:pt x="266700" y="274637"/>
                    <a:pt x="263525" y="293687"/>
                  </a:cubicBezTo>
                  <a:cubicBezTo>
                    <a:pt x="260350" y="312737"/>
                    <a:pt x="274638" y="257174"/>
                    <a:pt x="282575" y="217487"/>
                  </a:cubicBezTo>
                  <a:cubicBezTo>
                    <a:pt x="290512" y="177800"/>
                    <a:pt x="292100" y="85725"/>
                    <a:pt x="311150" y="55562"/>
                  </a:cubicBezTo>
                  <a:cubicBezTo>
                    <a:pt x="330200" y="25400"/>
                    <a:pt x="381000" y="39687"/>
                    <a:pt x="396875" y="36512"/>
                  </a:cubicBezTo>
                  <a:cubicBezTo>
                    <a:pt x="412750" y="33337"/>
                    <a:pt x="393700" y="23812"/>
                    <a:pt x="406400" y="36512"/>
                  </a:cubicBezTo>
                  <a:cubicBezTo>
                    <a:pt x="419100" y="49212"/>
                    <a:pt x="461963" y="95250"/>
                    <a:pt x="473075" y="112712"/>
                  </a:cubicBezTo>
                  <a:cubicBezTo>
                    <a:pt x="484187" y="130174"/>
                    <a:pt x="473075" y="141287"/>
                    <a:pt x="473075" y="141287"/>
                  </a:cubicBezTo>
                  <a:lnTo>
                    <a:pt x="473075" y="141287"/>
                  </a:lnTo>
                  <a:cubicBezTo>
                    <a:pt x="474662" y="152399"/>
                    <a:pt x="485775" y="180974"/>
                    <a:pt x="482600" y="207962"/>
                  </a:cubicBezTo>
                  <a:cubicBezTo>
                    <a:pt x="479425" y="234950"/>
                    <a:pt x="454025" y="303212"/>
                    <a:pt x="454025" y="303212"/>
                  </a:cubicBezTo>
                  <a:lnTo>
                    <a:pt x="454025" y="303212"/>
                  </a:lnTo>
                  <a:lnTo>
                    <a:pt x="482600" y="103187"/>
                  </a:lnTo>
                  <a:lnTo>
                    <a:pt x="482600" y="103187"/>
                  </a:lnTo>
                  <a:lnTo>
                    <a:pt x="558800" y="131762"/>
                  </a:lnTo>
                  <a:cubicBezTo>
                    <a:pt x="573088" y="136525"/>
                    <a:pt x="571500" y="112712"/>
                    <a:pt x="568325" y="131762"/>
                  </a:cubicBezTo>
                  <a:cubicBezTo>
                    <a:pt x="565150" y="150812"/>
                    <a:pt x="544512" y="234950"/>
                    <a:pt x="539750" y="246062"/>
                  </a:cubicBezTo>
                  <a:cubicBezTo>
                    <a:pt x="534988" y="257174"/>
                    <a:pt x="533400" y="209549"/>
                    <a:pt x="539750" y="198437"/>
                  </a:cubicBezTo>
                  <a:cubicBezTo>
                    <a:pt x="546100" y="187325"/>
                    <a:pt x="569913" y="190500"/>
                    <a:pt x="577850" y="179387"/>
                  </a:cubicBezTo>
                  <a:cubicBezTo>
                    <a:pt x="585788" y="168275"/>
                    <a:pt x="587375" y="131762"/>
                    <a:pt x="587375" y="131762"/>
                  </a:cubicBezTo>
                  <a:lnTo>
                    <a:pt x="587375" y="131762"/>
                  </a:lnTo>
                  <a:cubicBezTo>
                    <a:pt x="601662" y="131762"/>
                    <a:pt x="647700" y="123825"/>
                    <a:pt x="673100" y="131762"/>
                  </a:cubicBezTo>
                  <a:cubicBezTo>
                    <a:pt x="698500" y="139699"/>
                    <a:pt x="738187" y="144462"/>
                    <a:pt x="739775" y="179387"/>
                  </a:cubicBezTo>
                  <a:cubicBezTo>
                    <a:pt x="741363" y="214312"/>
                    <a:pt x="701675" y="301624"/>
                    <a:pt x="682625" y="341312"/>
                  </a:cubicBezTo>
                  <a:cubicBezTo>
                    <a:pt x="663575" y="381000"/>
                    <a:pt x="671513" y="393700"/>
                    <a:pt x="625475" y="417512"/>
                  </a:cubicBezTo>
                  <a:cubicBezTo>
                    <a:pt x="579438" y="441325"/>
                    <a:pt x="465138" y="469900"/>
                    <a:pt x="406400" y="484187"/>
                  </a:cubicBezTo>
                  <a:cubicBezTo>
                    <a:pt x="347663" y="498475"/>
                    <a:pt x="311150" y="511174"/>
                    <a:pt x="273050" y="503237"/>
                  </a:cubicBezTo>
                  <a:cubicBezTo>
                    <a:pt x="234950" y="495300"/>
                    <a:pt x="214312" y="465137"/>
                    <a:pt x="177800" y="436562"/>
                  </a:cubicBezTo>
                  <a:cubicBezTo>
                    <a:pt x="141288" y="407987"/>
                    <a:pt x="82550" y="365125"/>
                    <a:pt x="53975" y="331787"/>
                  </a:cubicBezTo>
                  <a:cubicBezTo>
                    <a:pt x="25400" y="298450"/>
                    <a:pt x="12700" y="269875"/>
                    <a:pt x="6350" y="236537"/>
                  </a:cubicBezTo>
                  <a:cubicBezTo>
                    <a:pt x="0" y="203200"/>
                    <a:pt x="3175" y="171450"/>
                    <a:pt x="15875" y="131762"/>
                  </a:cubicBezTo>
                  <a:cubicBezTo>
                    <a:pt x="28575" y="92075"/>
                    <a:pt x="46038" y="34924"/>
                    <a:pt x="63500" y="17462"/>
                  </a:cubicBezTo>
                  <a:close/>
                </a:path>
              </a:pathLst>
            </a:custGeom>
            <a:solidFill>
              <a:srgbClr val="69676D">
                <a:lumMod val="40000"/>
                <a:lumOff val="60000"/>
              </a:srgbClr>
            </a:solid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Freeform 26"/>
            <p:cNvSpPr/>
            <p:nvPr/>
          </p:nvSpPr>
          <p:spPr>
            <a:xfrm>
              <a:off x="4787900" y="3771900"/>
              <a:ext cx="1049337" cy="958850"/>
            </a:xfrm>
            <a:custGeom>
              <a:avLst/>
              <a:gdLst>
                <a:gd name="connsiteX0" fmla="*/ 203200 w 1049337"/>
                <a:gd name="connsiteY0" fmla="*/ 95250 h 958850"/>
                <a:gd name="connsiteX1" fmla="*/ 98425 w 1049337"/>
                <a:gd name="connsiteY1" fmla="*/ 285750 h 958850"/>
                <a:gd name="connsiteX2" fmla="*/ 50800 w 1049337"/>
                <a:gd name="connsiteY2" fmla="*/ 457200 h 958850"/>
                <a:gd name="connsiteX3" fmla="*/ 41275 w 1049337"/>
                <a:gd name="connsiteY3" fmla="*/ 542925 h 958850"/>
                <a:gd name="connsiteX4" fmla="*/ 3175 w 1049337"/>
                <a:gd name="connsiteY4" fmla="*/ 676275 h 958850"/>
                <a:gd name="connsiteX5" fmla="*/ 60325 w 1049337"/>
                <a:gd name="connsiteY5" fmla="*/ 819150 h 958850"/>
                <a:gd name="connsiteX6" fmla="*/ 174625 w 1049337"/>
                <a:gd name="connsiteY6" fmla="*/ 904875 h 958850"/>
                <a:gd name="connsiteX7" fmla="*/ 336550 w 1049337"/>
                <a:gd name="connsiteY7" fmla="*/ 952500 h 958850"/>
                <a:gd name="connsiteX8" fmla="*/ 574675 w 1049337"/>
                <a:gd name="connsiteY8" fmla="*/ 942975 h 958850"/>
                <a:gd name="connsiteX9" fmla="*/ 593725 w 1049337"/>
                <a:gd name="connsiteY9" fmla="*/ 914400 h 958850"/>
                <a:gd name="connsiteX10" fmla="*/ 688975 w 1049337"/>
                <a:gd name="connsiteY10" fmla="*/ 942975 h 958850"/>
                <a:gd name="connsiteX11" fmla="*/ 688975 w 1049337"/>
                <a:gd name="connsiteY11" fmla="*/ 942975 h 958850"/>
                <a:gd name="connsiteX12" fmla="*/ 793750 w 1049337"/>
                <a:gd name="connsiteY12" fmla="*/ 923925 h 958850"/>
                <a:gd name="connsiteX13" fmla="*/ 898525 w 1049337"/>
                <a:gd name="connsiteY13" fmla="*/ 828675 h 958850"/>
                <a:gd name="connsiteX14" fmla="*/ 1031875 w 1049337"/>
                <a:gd name="connsiteY14" fmla="*/ 638175 h 958850"/>
                <a:gd name="connsiteX15" fmla="*/ 1003300 w 1049337"/>
                <a:gd name="connsiteY15" fmla="*/ 485775 h 958850"/>
                <a:gd name="connsiteX16" fmla="*/ 984250 w 1049337"/>
                <a:gd name="connsiteY16" fmla="*/ 333375 h 958850"/>
                <a:gd name="connsiteX17" fmla="*/ 946150 w 1049337"/>
                <a:gd name="connsiteY17" fmla="*/ 190500 h 958850"/>
                <a:gd name="connsiteX18" fmla="*/ 879475 w 1049337"/>
                <a:gd name="connsiteY18" fmla="*/ 114300 h 958850"/>
                <a:gd name="connsiteX19" fmla="*/ 822325 w 1049337"/>
                <a:gd name="connsiteY19" fmla="*/ 57150 h 958850"/>
                <a:gd name="connsiteX20" fmla="*/ 603250 w 1049337"/>
                <a:gd name="connsiteY20" fmla="*/ 76200 h 958850"/>
                <a:gd name="connsiteX21" fmla="*/ 555625 w 1049337"/>
                <a:gd name="connsiteY21" fmla="*/ 76200 h 958850"/>
                <a:gd name="connsiteX22" fmla="*/ 517525 w 1049337"/>
                <a:gd name="connsiteY22" fmla="*/ 47625 h 958850"/>
                <a:gd name="connsiteX23" fmla="*/ 517525 w 1049337"/>
                <a:gd name="connsiteY23" fmla="*/ 47625 h 958850"/>
                <a:gd name="connsiteX24" fmla="*/ 355600 w 1049337"/>
                <a:gd name="connsiteY24" fmla="*/ 9525 h 958850"/>
                <a:gd name="connsiteX25" fmla="*/ 203200 w 1049337"/>
                <a:gd name="connsiteY25" fmla="*/ 952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9337" h="958850">
                  <a:moveTo>
                    <a:pt x="203200" y="95250"/>
                  </a:moveTo>
                  <a:cubicBezTo>
                    <a:pt x="160338" y="141287"/>
                    <a:pt x="123825" y="225425"/>
                    <a:pt x="98425" y="285750"/>
                  </a:cubicBezTo>
                  <a:cubicBezTo>
                    <a:pt x="73025" y="346075"/>
                    <a:pt x="60325" y="414338"/>
                    <a:pt x="50800" y="457200"/>
                  </a:cubicBezTo>
                  <a:cubicBezTo>
                    <a:pt x="41275" y="500062"/>
                    <a:pt x="49212" y="506413"/>
                    <a:pt x="41275" y="542925"/>
                  </a:cubicBezTo>
                  <a:cubicBezTo>
                    <a:pt x="33338" y="579437"/>
                    <a:pt x="0" y="630238"/>
                    <a:pt x="3175" y="676275"/>
                  </a:cubicBezTo>
                  <a:cubicBezTo>
                    <a:pt x="6350" y="722312"/>
                    <a:pt x="31750" y="781050"/>
                    <a:pt x="60325" y="819150"/>
                  </a:cubicBezTo>
                  <a:cubicBezTo>
                    <a:pt x="88900" y="857250"/>
                    <a:pt x="128588" y="882650"/>
                    <a:pt x="174625" y="904875"/>
                  </a:cubicBezTo>
                  <a:cubicBezTo>
                    <a:pt x="220662" y="927100"/>
                    <a:pt x="269875" y="946150"/>
                    <a:pt x="336550" y="952500"/>
                  </a:cubicBezTo>
                  <a:cubicBezTo>
                    <a:pt x="403225" y="958850"/>
                    <a:pt x="531813" y="949325"/>
                    <a:pt x="574675" y="942975"/>
                  </a:cubicBezTo>
                  <a:cubicBezTo>
                    <a:pt x="617537" y="936625"/>
                    <a:pt x="574675" y="914400"/>
                    <a:pt x="593725" y="914400"/>
                  </a:cubicBezTo>
                  <a:cubicBezTo>
                    <a:pt x="612775" y="914400"/>
                    <a:pt x="688975" y="942975"/>
                    <a:pt x="688975" y="942975"/>
                  </a:cubicBezTo>
                  <a:lnTo>
                    <a:pt x="688975" y="942975"/>
                  </a:lnTo>
                  <a:cubicBezTo>
                    <a:pt x="706438" y="939800"/>
                    <a:pt x="758825" y="942975"/>
                    <a:pt x="793750" y="923925"/>
                  </a:cubicBezTo>
                  <a:cubicBezTo>
                    <a:pt x="828675" y="904875"/>
                    <a:pt x="858838" y="876300"/>
                    <a:pt x="898525" y="828675"/>
                  </a:cubicBezTo>
                  <a:cubicBezTo>
                    <a:pt x="938212" y="781050"/>
                    <a:pt x="1014413" y="695325"/>
                    <a:pt x="1031875" y="638175"/>
                  </a:cubicBezTo>
                  <a:cubicBezTo>
                    <a:pt x="1049337" y="581025"/>
                    <a:pt x="1011238" y="536575"/>
                    <a:pt x="1003300" y="485775"/>
                  </a:cubicBezTo>
                  <a:cubicBezTo>
                    <a:pt x="995362" y="434975"/>
                    <a:pt x="993775" y="382588"/>
                    <a:pt x="984250" y="333375"/>
                  </a:cubicBezTo>
                  <a:cubicBezTo>
                    <a:pt x="974725" y="284162"/>
                    <a:pt x="963612" y="227012"/>
                    <a:pt x="946150" y="190500"/>
                  </a:cubicBezTo>
                  <a:cubicBezTo>
                    <a:pt x="928688" y="153988"/>
                    <a:pt x="900112" y="136525"/>
                    <a:pt x="879475" y="114300"/>
                  </a:cubicBezTo>
                  <a:cubicBezTo>
                    <a:pt x="858838" y="92075"/>
                    <a:pt x="868363" y="63500"/>
                    <a:pt x="822325" y="57150"/>
                  </a:cubicBezTo>
                  <a:cubicBezTo>
                    <a:pt x="776287" y="50800"/>
                    <a:pt x="647700" y="73025"/>
                    <a:pt x="603250" y="76200"/>
                  </a:cubicBezTo>
                  <a:cubicBezTo>
                    <a:pt x="558800" y="79375"/>
                    <a:pt x="569913" y="80963"/>
                    <a:pt x="555625" y="76200"/>
                  </a:cubicBezTo>
                  <a:cubicBezTo>
                    <a:pt x="541337" y="71437"/>
                    <a:pt x="517525" y="47625"/>
                    <a:pt x="517525" y="47625"/>
                  </a:cubicBezTo>
                  <a:lnTo>
                    <a:pt x="517525" y="47625"/>
                  </a:lnTo>
                  <a:cubicBezTo>
                    <a:pt x="490538" y="41275"/>
                    <a:pt x="409575" y="0"/>
                    <a:pt x="355600" y="9525"/>
                  </a:cubicBezTo>
                  <a:cubicBezTo>
                    <a:pt x="301625" y="19050"/>
                    <a:pt x="246062" y="49213"/>
                    <a:pt x="203200" y="95250"/>
                  </a:cubicBezTo>
                  <a:close/>
                </a:path>
              </a:pathLst>
            </a:custGeom>
            <a:solidFill>
              <a:srgbClr val="69676D">
                <a:lumMod val="40000"/>
                <a:lumOff val="60000"/>
              </a:srgb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Freeform 27"/>
            <p:cNvSpPr/>
            <p:nvPr/>
          </p:nvSpPr>
          <p:spPr>
            <a:xfrm>
              <a:off x="4876800" y="3983038"/>
              <a:ext cx="866775" cy="411162"/>
            </a:xfrm>
            <a:custGeom>
              <a:avLst/>
              <a:gdLst>
                <a:gd name="connsiteX0" fmla="*/ 0 w 866775"/>
                <a:gd name="connsiteY0" fmla="*/ 227012 h 411162"/>
                <a:gd name="connsiteX1" fmla="*/ 123825 w 866775"/>
                <a:gd name="connsiteY1" fmla="*/ 198437 h 411162"/>
                <a:gd name="connsiteX2" fmla="*/ 142875 w 866775"/>
                <a:gd name="connsiteY2" fmla="*/ 227012 h 411162"/>
                <a:gd name="connsiteX3" fmla="*/ 104775 w 866775"/>
                <a:gd name="connsiteY3" fmla="*/ 407987 h 411162"/>
                <a:gd name="connsiteX4" fmla="*/ 142875 w 866775"/>
                <a:gd name="connsiteY4" fmla="*/ 246062 h 411162"/>
                <a:gd name="connsiteX5" fmla="*/ 200025 w 866775"/>
                <a:gd name="connsiteY5" fmla="*/ 207962 h 411162"/>
                <a:gd name="connsiteX6" fmla="*/ 219075 w 866775"/>
                <a:gd name="connsiteY6" fmla="*/ 227012 h 411162"/>
                <a:gd name="connsiteX7" fmla="*/ 171450 w 866775"/>
                <a:gd name="connsiteY7" fmla="*/ 150812 h 411162"/>
                <a:gd name="connsiteX8" fmla="*/ 200025 w 866775"/>
                <a:gd name="connsiteY8" fmla="*/ 7937 h 411162"/>
                <a:gd name="connsiteX9" fmla="*/ 171450 w 866775"/>
                <a:gd name="connsiteY9" fmla="*/ 103187 h 411162"/>
                <a:gd name="connsiteX10" fmla="*/ 228600 w 866775"/>
                <a:gd name="connsiteY10" fmla="*/ 227012 h 411162"/>
                <a:gd name="connsiteX11" fmla="*/ 228600 w 866775"/>
                <a:gd name="connsiteY11" fmla="*/ 227012 h 411162"/>
                <a:gd name="connsiteX12" fmla="*/ 285750 w 866775"/>
                <a:gd name="connsiteY12" fmla="*/ 217487 h 411162"/>
                <a:gd name="connsiteX13" fmla="*/ 352425 w 866775"/>
                <a:gd name="connsiteY13" fmla="*/ 246062 h 411162"/>
                <a:gd name="connsiteX14" fmla="*/ 361950 w 866775"/>
                <a:gd name="connsiteY14" fmla="*/ 255587 h 411162"/>
                <a:gd name="connsiteX15" fmla="*/ 381000 w 866775"/>
                <a:gd name="connsiteY15" fmla="*/ 350837 h 411162"/>
                <a:gd name="connsiteX16" fmla="*/ 371475 w 866775"/>
                <a:gd name="connsiteY16" fmla="*/ 265112 h 411162"/>
                <a:gd name="connsiteX17" fmla="*/ 400050 w 866775"/>
                <a:gd name="connsiteY17" fmla="*/ 265112 h 411162"/>
                <a:gd name="connsiteX18" fmla="*/ 428625 w 866775"/>
                <a:gd name="connsiteY18" fmla="*/ 236537 h 411162"/>
                <a:gd name="connsiteX19" fmla="*/ 428625 w 866775"/>
                <a:gd name="connsiteY19" fmla="*/ 236537 h 411162"/>
                <a:gd name="connsiteX20" fmla="*/ 428625 w 866775"/>
                <a:gd name="connsiteY20" fmla="*/ 160337 h 411162"/>
                <a:gd name="connsiteX21" fmla="*/ 381000 w 866775"/>
                <a:gd name="connsiteY21" fmla="*/ 103187 h 411162"/>
                <a:gd name="connsiteX22" fmla="*/ 438150 w 866775"/>
                <a:gd name="connsiteY22" fmla="*/ 198437 h 411162"/>
                <a:gd name="connsiteX23" fmla="*/ 447675 w 866775"/>
                <a:gd name="connsiteY23" fmla="*/ 236537 h 411162"/>
                <a:gd name="connsiteX24" fmla="*/ 419100 w 866775"/>
                <a:gd name="connsiteY24" fmla="*/ 284162 h 411162"/>
                <a:gd name="connsiteX25" fmla="*/ 419100 w 866775"/>
                <a:gd name="connsiteY25" fmla="*/ 284162 h 411162"/>
                <a:gd name="connsiteX26" fmla="*/ 457200 w 866775"/>
                <a:gd name="connsiteY26" fmla="*/ 388937 h 411162"/>
                <a:gd name="connsiteX27" fmla="*/ 419100 w 866775"/>
                <a:gd name="connsiteY27" fmla="*/ 284162 h 411162"/>
                <a:gd name="connsiteX28" fmla="*/ 419100 w 866775"/>
                <a:gd name="connsiteY28" fmla="*/ 284162 h 411162"/>
                <a:gd name="connsiteX29" fmla="*/ 447675 w 866775"/>
                <a:gd name="connsiteY29" fmla="*/ 207962 h 411162"/>
                <a:gd name="connsiteX30" fmla="*/ 523875 w 866775"/>
                <a:gd name="connsiteY30" fmla="*/ 169862 h 411162"/>
                <a:gd name="connsiteX31" fmla="*/ 523875 w 866775"/>
                <a:gd name="connsiteY31" fmla="*/ 207962 h 411162"/>
                <a:gd name="connsiteX32" fmla="*/ 447675 w 866775"/>
                <a:gd name="connsiteY32" fmla="*/ 217487 h 411162"/>
                <a:gd name="connsiteX33" fmla="*/ 514350 w 866775"/>
                <a:gd name="connsiteY33" fmla="*/ 198437 h 411162"/>
                <a:gd name="connsiteX34" fmla="*/ 523875 w 866775"/>
                <a:gd name="connsiteY34" fmla="*/ 198437 h 411162"/>
                <a:gd name="connsiteX35" fmla="*/ 523875 w 866775"/>
                <a:gd name="connsiteY35" fmla="*/ 198437 h 411162"/>
                <a:gd name="connsiteX36" fmla="*/ 561975 w 866775"/>
                <a:gd name="connsiteY36" fmla="*/ 227012 h 411162"/>
                <a:gd name="connsiteX37" fmla="*/ 609600 w 866775"/>
                <a:gd name="connsiteY37" fmla="*/ 265112 h 411162"/>
                <a:gd name="connsiteX38" fmla="*/ 638175 w 866775"/>
                <a:gd name="connsiteY38" fmla="*/ 303212 h 411162"/>
                <a:gd name="connsiteX39" fmla="*/ 638175 w 866775"/>
                <a:gd name="connsiteY39" fmla="*/ 303212 h 411162"/>
                <a:gd name="connsiteX40" fmla="*/ 638175 w 866775"/>
                <a:gd name="connsiteY40" fmla="*/ 303212 h 411162"/>
                <a:gd name="connsiteX41" fmla="*/ 628650 w 866775"/>
                <a:gd name="connsiteY41" fmla="*/ 284162 h 411162"/>
                <a:gd name="connsiteX42" fmla="*/ 752475 w 866775"/>
                <a:gd name="connsiteY42" fmla="*/ 236537 h 411162"/>
                <a:gd name="connsiteX43" fmla="*/ 752475 w 866775"/>
                <a:gd name="connsiteY43" fmla="*/ 236537 h 411162"/>
                <a:gd name="connsiteX44" fmla="*/ 752475 w 866775"/>
                <a:gd name="connsiteY44" fmla="*/ 169862 h 411162"/>
                <a:gd name="connsiteX45" fmla="*/ 752475 w 866775"/>
                <a:gd name="connsiteY45" fmla="*/ 150812 h 411162"/>
                <a:gd name="connsiteX46" fmla="*/ 752475 w 866775"/>
                <a:gd name="connsiteY46" fmla="*/ 246062 h 411162"/>
                <a:gd name="connsiteX47" fmla="*/ 800100 w 866775"/>
                <a:gd name="connsiteY47" fmla="*/ 246062 h 411162"/>
                <a:gd name="connsiteX48" fmla="*/ 847725 w 866775"/>
                <a:gd name="connsiteY48" fmla="*/ 169862 h 411162"/>
                <a:gd name="connsiteX49" fmla="*/ 847725 w 866775"/>
                <a:gd name="connsiteY49" fmla="*/ 169862 h 411162"/>
                <a:gd name="connsiteX50" fmla="*/ 809625 w 866775"/>
                <a:gd name="connsiteY50" fmla="*/ 255587 h 411162"/>
                <a:gd name="connsiteX51" fmla="*/ 866775 w 866775"/>
                <a:gd name="connsiteY51" fmla="*/ 303212 h 4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6775" h="411162">
                  <a:moveTo>
                    <a:pt x="0" y="227012"/>
                  </a:moveTo>
                  <a:cubicBezTo>
                    <a:pt x="50006" y="212724"/>
                    <a:pt x="100013" y="198437"/>
                    <a:pt x="123825" y="198437"/>
                  </a:cubicBezTo>
                  <a:cubicBezTo>
                    <a:pt x="147637" y="198437"/>
                    <a:pt x="146050" y="192087"/>
                    <a:pt x="142875" y="227012"/>
                  </a:cubicBezTo>
                  <a:cubicBezTo>
                    <a:pt x="139700" y="261937"/>
                    <a:pt x="104775" y="404812"/>
                    <a:pt x="104775" y="407987"/>
                  </a:cubicBezTo>
                  <a:cubicBezTo>
                    <a:pt x="104775" y="411162"/>
                    <a:pt x="127000" y="279399"/>
                    <a:pt x="142875" y="246062"/>
                  </a:cubicBezTo>
                  <a:cubicBezTo>
                    <a:pt x="158750" y="212725"/>
                    <a:pt x="187325" y="211137"/>
                    <a:pt x="200025" y="207962"/>
                  </a:cubicBezTo>
                  <a:cubicBezTo>
                    <a:pt x="212725" y="204787"/>
                    <a:pt x="223838" y="236537"/>
                    <a:pt x="219075" y="227012"/>
                  </a:cubicBezTo>
                  <a:cubicBezTo>
                    <a:pt x="214312" y="217487"/>
                    <a:pt x="174625" y="187324"/>
                    <a:pt x="171450" y="150812"/>
                  </a:cubicBezTo>
                  <a:cubicBezTo>
                    <a:pt x="168275" y="114300"/>
                    <a:pt x="200025" y="15874"/>
                    <a:pt x="200025" y="7937"/>
                  </a:cubicBezTo>
                  <a:cubicBezTo>
                    <a:pt x="200025" y="0"/>
                    <a:pt x="166688" y="66675"/>
                    <a:pt x="171450" y="103187"/>
                  </a:cubicBezTo>
                  <a:cubicBezTo>
                    <a:pt x="176213" y="139700"/>
                    <a:pt x="228600" y="227012"/>
                    <a:pt x="228600" y="227012"/>
                  </a:cubicBezTo>
                  <a:lnTo>
                    <a:pt x="228600" y="227012"/>
                  </a:lnTo>
                  <a:cubicBezTo>
                    <a:pt x="238125" y="225425"/>
                    <a:pt x="265113" y="214312"/>
                    <a:pt x="285750" y="217487"/>
                  </a:cubicBezTo>
                  <a:cubicBezTo>
                    <a:pt x="306388" y="220662"/>
                    <a:pt x="339725" y="239712"/>
                    <a:pt x="352425" y="246062"/>
                  </a:cubicBezTo>
                  <a:cubicBezTo>
                    <a:pt x="365125" y="252412"/>
                    <a:pt x="357187" y="238124"/>
                    <a:pt x="361950" y="255587"/>
                  </a:cubicBezTo>
                  <a:cubicBezTo>
                    <a:pt x="366713" y="273050"/>
                    <a:pt x="379413" y="349250"/>
                    <a:pt x="381000" y="350837"/>
                  </a:cubicBezTo>
                  <a:cubicBezTo>
                    <a:pt x="382587" y="352424"/>
                    <a:pt x="368300" y="279399"/>
                    <a:pt x="371475" y="265112"/>
                  </a:cubicBezTo>
                  <a:cubicBezTo>
                    <a:pt x="374650" y="250825"/>
                    <a:pt x="390525" y="269875"/>
                    <a:pt x="400050" y="265112"/>
                  </a:cubicBezTo>
                  <a:cubicBezTo>
                    <a:pt x="409575" y="260349"/>
                    <a:pt x="428625" y="236537"/>
                    <a:pt x="428625" y="236537"/>
                  </a:cubicBezTo>
                  <a:lnTo>
                    <a:pt x="428625" y="236537"/>
                  </a:lnTo>
                  <a:cubicBezTo>
                    <a:pt x="428625" y="223837"/>
                    <a:pt x="436563" y="182562"/>
                    <a:pt x="428625" y="160337"/>
                  </a:cubicBezTo>
                  <a:cubicBezTo>
                    <a:pt x="420688" y="138112"/>
                    <a:pt x="379413" y="96837"/>
                    <a:pt x="381000" y="103187"/>
                  </a:cubicBezTo>
                  <a:cubicBezTo>
                    <a:pt x="382588" y="109537"/>
                    <a:pt x="427038" y="176212"/>
                    <a:pt x="438150" y="198437"/>
                  </a:cubicBezTo>
                  <a:cubicBezTo>
                    <a:pt x="449262" y="220662"/>
                    <a:pt x="450850" y="222250"/>
                    <a:pt x="447675" y="236537"/>
                  </a:cubicBezTo>
                  <a:cubicBezTo>
                    <a:pt x="444500" y="250824"/>
                    <a:pt x="419100" y="284162"/>
                    <a:pt x="419100" y="284162"/>
                  </a:cubicBezTo>
                  <a:lnTo>
                    <a:pt x="419100" y="284162"/>
                  </a:lnTo>
                  <a:lnTo>
                    <a:pt x="457200" y="388937"/>
                  </a:lnTo>
                  <a:lnTo>
                    <a:pt x="419100" y="284162"/>
                  </a:lnTo>
                  <a:lnTo>
                    <a:pt x="419100" y="284162"/>
                  </a:lnTo>
                  <a:cubicBezTo>
                    <a:pt x="423863" y="271462"/>
                    <a:pt x="430213" y="227012"/>
                    <a:pt x="447675" y="207962"/>
                  </a:cubicBezTo>
                  <a:cubicBezTo>
                    <a:pt x="465137" y="188912"/>
                    <a:pt x="511175" y="169862"/>
                    <a:pt x="523875" y="169862"/>
                  </a:cubicBezTo>
                  <a:cubicBezTo>
                    <a:pt x="536575" y="169862"/>
                    <a:pt x="536575" y="200025"/>
                    <a:pt x="523875" y="207962"/>
                  </a:cubicBezTo>
                  <a:cubicBezTo>
                    <a:pt x="511175" y="215899"/>
                    <a:pt x="449262" y="219074"/>
                    <a:pt x="447675" y="217487"/>
                  </a:cubicBezTo>
                  <a:cubicBezTo>
                    <a:pt x="446088" y="215900"/>
                    <a:pt x="501650" y="201612"/>
                    <a:pt x="514350" y="198437"/>
                  </a:cubicBezTo>
                  <a:cubicBezTo>
                    <a:pt x="527050" y="195262"/>
                    <a:pt x="523875" y="198437"/>
                    <a:pt x="523875" y="198437"/>
                  </a:cubicBezTo>
                  <a:lnTo>
                    <a:pt x="523875" y="198437"/>
                  </a:lnTo>
                  <a:cubicBezTo>
                    <a:pt x="530225" y="203199"/>
                    <a:pt x="547688" y="215900"/>
                    <a:pt x="561975" y="227012"/>
                  </a:cubicBezTo>
                  <a:cubicBezTo>
                    <a:pt x="576263" y="238125"/>
                    <a:pt x="596900" y="252412"/>
                    <a:pt x="609600" y="265112"/>
                  </a:cubicBezTo>
                  <a:cubicBezTo>
                    <a:pt x="622300" y="277812"/>
                    <a:pt x="638175" y="303212"/>
                    <a:pt x="638175" y="303212"/>
                  </a:cubicBezTo>
                  <a:lnTo>
                    <a:pt x="638175" y="303212"/>
                  </a:lnTo>
                  <a:lnTo>
                    <a:pt x="638175" y="303212"/>
                  </a:lnTo>
                  <a:cubicBezTo>
                    <a:pt x="636588" y="300037"/>
                    <a:pt x="609600" y="295274"/>
                    <a:pt x="628650" y="284162"/>
                  </a:cubicBezTo>
                  <a:cubicBezTo>
                    <a:pt x="647700" y="273050"/>
                    <a:pt x="752475" y="236537"/>
                    <a:pt x="752475" y="236537"/>
                  </a:cubicBezTo>
                  <a:lnTo>
                    <a:pt x="752475" y="236537"/>
                  </a:lnTo>
                  <a:lnTo>
                    <a:pt x="752475" y="169862"/>
                  </a:lnTo>
                  <a:lnTo>
                    <a:pt x="752475" y="150812"/>
                  </a:lnTo>
                  <a:cubicBezTo>
                    <a:pt x="752475" y="163512"/>
                    <a:pt x="744538" y="230187"/>
                    <a:pt x="752475" y="246062"/>
                  </a:cubicBezTo>
                  <a:cubicBezTo>
                    <a:pt x="760412" y="261937"/>
                    <a:pt x="784225" y="258762"/>
                    <a:pt x="800100" y="246062"/>
                  </a:cubicBezTo>
                  <a:cubicBezTo>
                    <a:pt x="815975" y="233362"/>
                    <a:pt x="847725" y="169862"/>
                    <a:pt x="847725" y="169862"/>
                  </a:cubicBezTo>
                  <a:lnTo>
                    <a:pt x="847725" y="169862"/>
                  </a:lnTo>
                  <a:cubicBezTo>
                    <a:pt x="841375" y="184150"/>
                    <a:pt x="806450" y="233362"/>
                    <a:pt x="809625" y="255587"/>
                  </a:cubicBezTo>
                  <a:cubicBezTo>
                    <a:pt x="812800" y="277812"/>
                    <a:pt x="839787" y="290512"/>
                    <a:pt x="866775" y="303212"/>
                  </a:cubicBezTo>
                </a:path>
              </a:pathLst>
            </a:custGeom>
            <a:no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0" name="Freeform 28"/>
            <p:cNvSpPr/>
            <p:nvPr/>
          </p:nvSpPr>
          <p:spPr>
            <a:xfrm>
              <a:off x="5799138" y="3787775"/>
              <a:ext cx="962025" cy="923925"/>
            </a:xfrm>
            <a:custGeom>
              <a:avLst/>
              <a:gdLst>
                <a:gd name="connsiteX0" fmla="*/ 30162 w 962025"/>
                <a:gd name="connsiteY0" fmla="*/ 403225 h 923925"/>
                <a:gd name="connsiteX1" fmla="*/ 20637 w 962025"/>
                <a:gd name="connsiteY1" fmla="*/ 460375 h 923925"/>
                <a:gd name="connsiteX2" fmla="*/ 11112 w 962025"/>
                <a:gd name="connsiteY2" fmla="*/ 641350 h 923925"/>
                <a:gd name="connsiteX3" fmla="*/ 49212 w 962025"/>
                <a:gd name="connsiteY3" fmla="*/ 746125 h 923925"/>
                <a:gd name="connsiteX4" fmla="*/ 163512 w 962025"/>
                <a:gd name="connsiteY4" fmla="*/ 850900 h 923925"/>
                <a:gd name="connsiteX5" fmla="*/ 315912 w 962025"/>
                <a:gd name="connsiteY5" fmla="*/ 879475 h 923925"/>
                <a:gd name="connsiteX6" fmla="*/ 430212 w 962025"/>
                <a:gd name="connsiteY6" fmla="*/ 822325 h 923925"/>
                <a:gd name="connsiteX7" fmla="*/ 363537 w 962025"/>
                <a:gd name="connsiteY7" fmla="*/ 879475 h 923925"/>
                <a:gd name="connsiteX8" fmla="*/ 344487 w 962025"/>
                <a:gd name="connsiteY8" fmla="*/ 889000 h 923925"/>
                <a:gd name="connsiteX9" fmla="*/ 373062 w 962025"/>
                <a:gd name="connsiteY9" fmla="*/ 908050 h 923925"/>
                <a:gd name="connsiteX10" fmla="*/ 515937 w 962025"/>
                <a:gd name="connsiteY10" fmla="*/ 917575 h 923925"/>
                <a:gd name="connsiteX11" fmla="*/ 649287 w 962025"/>
                <a:gd name="connsiteY11" fmla="*/ 869950 h 923925"/>
                <a:gd name="connsiteX12" fmla="*/ 792162 w 962025"/>
                <a:gd name="connsiteY12" fmla="*/ 841375 h 923925"/>
                <a:gd name="connsiteX13" fmla="*/ 725487 w 962025"/>
                <a:gd name="connsiteY13" fmla="*/ 841375 h 923925"/>
                <a:gd name="connsiteX14" fmla="*/ 896937 w 962025"/>
                <a:gd name="connsiteY14" fmla="*/ 736600 h 923925"/>
                <a:gd name="connsiteX15" fmla="*/ 896937 w 962025"/>
                <a:gd name="connsiteY15" fmla="*/ 736600 h 923925"/>
                <a:gd name="connsiteX16" fmla="*/ 954087 w 962025"/>
                <a:gd name="connsiteY16" fmla="*/ 555625 h 923925"/>
                <a:gd name="connsiteX17" fmla="*/ 954087 w 962025"/>
                <a:gd name="connsiteY17" fmla="*/ 555625 h 923925"/>
                <a:gd name="connsiteX18" fmla="*/ 954087 w 962025"/>
                <a:gd name="connsiteY18" fmla="*/ 441325 h 923925"/>
                <a:gd name="connsiteX19" fmla="*/ 906462 w 962025"/>
                <a:gd name="connsiteY19" fmla="*/ 374650 h 923925"/>
                <a:gd name="connsiteX20" fmla="*/ 935037 w 962025"/>
                <a:gd name="connsiteY20" fmla="*/ 355600 h 923925"/>
                <a:gd name="connsiteX21" fmla="*/ 944562 w 962025"/>
                <a:gd name="connsiteY21" fmla="*/ 269875 h 923925"/>
                <a:gd name="connsiteX22" fmla="*/ 849312 w 962025"/>
                <a:gd name="connsiteY22" fmla="*/ 107950 h 923925"/>
                <a:gd name="connsiteX23" fmla="*/ 744537 w 962025"/>
                <a:gd name="connsiteY23" fmla="*/ 31750 h 923925"/>
                <a:gd name="connsiteX24" fmla="*/ 534987 w 962025"/>
                <a:gd name="connsiteY24" fmla="*/ 12700 h 923925"/>
                <a:gd name="connsiteX25" fmla="*/ 477837 w 962025"/>
                <a:gd name="connsiteY25" fmla="*/ 50800 h 923925"/>
                <a:gd name="connsiteX26" fmla="*/ 430212 w 962025"/>
                <a:gd name="connsiteY26" fmla="*/ 12700 h 923925"/>
                <a:gd name="connsiteX27" fmla="*/ 268287 w 962025"/>
                <a:gd name="connsiteY27" fmla="*/ 3175 h 923925"/>
                <a:gd name="connsiteX28" fmla="*/ 192087 w 962025"/>
                <a:gd name="connsiteY28" fmla="*/ 31750 h 923925"/>
                <a:gd name="connsiteX29" fmla="*/ 30162 w 962025"/>
                <a:gd name="connsiteY29" fmla="*/ 155575 h 923925"/>
                <a:gd name="connsiteX30" fmla="*/ 11112 w 962025"/>
                <a:gd name="connsiteY30" fmla="*/ 288925 h 923925"/>
                <a:gd name="connsiteX31" fmla="*/ 30162 w 962025"/>
                <a:gd name="connsiteY31" fmla="*/ 4032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2025" h="923925">
                  <a:moveTo>
                    <a:pt x="30162" y="403225"/>
                  </a:moveTo>
                  <a:cubicBezTo>
                    <a:pt x="31750" y="431800"/>
                    <a:pt x="23812" y="420688"/>
                    <a:pt x="20637" y="460375"/>
                  </a:cubicBezTo>
                  <a:cubicBezTo>
                    <a:pt x="17462" y="500062"/>
                    <a:pt x="6350" y="593725"/>
                    <a:pt x="11112" y="641350"/>
                  </a:cubicBezTo>
                  <a:cubicBezTo>
                    <a:pt x="15874" y="688975"/>
                    <a:pt x="23812" y="711200"/>
                    <a:pt x="49212" y="746125"/>
                  </a:cubicBezTo>
                  <a:cubicBezTo>
                    <a:pt x="74612" y="781050"/>
                    <a:pt x="119062" y="828675"/>
                    <a:pt x="163512" y="850900"/>
                  </a:cubicBezTo>
                  <a:cubicBezTo>
                    <a:pt x="207962" y="873125"/>
                    <a:pt x="271462" y="884238"/>
                    <a:pt x="315912" y="879475"/>
                  </a:cubicBezTo>
                  <a:cubicBezTo>
                    <a:pt x="360362" y="874713"/>
                    <a:pt x="422275" y="822325"/>
                    <a:pt x="430212" y="822325"/>
                  </a:cubicBezTo>
                  <a:cubicBezTo>
                    <a:pt x="438149" y="822325"/>
                    <a:pt x="377825" y="868363"/>
                    <a:pt x="363537" y="879475"/>
                  </a:cubicBezTo>
                  <a:cubicBezTo>
                    <a:pt x="349250" y="890588"/>
                    <a:pt x="342900" y="884238"/>
                    <a:pt x="344487" y="889000"/>
                  </a:cubicBezTo>
                  <a:cubicBezTo>
                    <a:pt x="346074" y="893762"/>
                    <a:pt x="344487" y="903288"/>
                    <a:pt x="373062" y="908050"/>
                  </a:cubicBezTo>
                  <a:cubicBezTo>
                    <a:pt x="401637" y="912812"/>
                    <a:pt x="469899" y="923925"/>
                    <a:pt x="515937" y="917575"/>
                  </a:cubicBezTo>
                  <a:cubicBezTo>
                    <a:pt x="561975" y="911225"/>
                    <a:pt x="603250" y="882650"/>
                    <a:pt x="649287" y="869950"/>
                  </a:cubicBezTo>
                  <a:cubicBezTo>
                    <a:pt x="695324" y="857250"/>
                    <a:pt x="779462" y="846138"/>
                    <a:pt x="792162" y="841375"/>
                  </a:cubicBezTo>
                  <a:cubicBezTo>
                    <a:pt x="804862" y="836612"/>
                    <a:pt x="708025" y="858837"/>
                    <a:pt x="725487" y="841375"/>
                  </a:cubicBezTo>
                  <a:cubicBezTo>
                    <a:pt x="742949" y="823913"/>
                    <a:pt x="896937" y="736600"/>
                    <a:pt x="896937" y="736600"/>
                  </a:cubicBezTo>
                  <a:lnTo>
                    <a:pt x="896937" y="736600"/>
                  </a:lnTo>
                  <a:lnTo>
                    <a:pt x="954087" y="555625"/>
                  </a:lnTo>
                  <a:lnTo>
                    <a:pt x="954087" y="555625"/>
                  </a:lnTo>
                  <a:cubicBezTo>
                    <a:pt x="954087" y="536575"/>
                    <a:pt x="962025" y="471488"/>
                    <a:pt x="954087" y="441325"/>
                  </a:cubicBezTo>
                  <a:cubicBezTo>
                    <a:pt x="946149" y="411162"/>
                    <a:pt x="909637" y="388937"/>
                    <a:pt x="906462" y="374650"/>
                  </a:cubicBezTo>
                  <a:cubicBezTo>
                    <a:pt x="903287" y="360363"/>
                    <a:pt x="928687" y="373062"/>
                    <a:pt x="935037" y="355600"/>
                  </a:cubicBezTo>
                  <a:cubicBezTo>
                    <a:pt x="941387" y="338138"/>
                    <a:pt x="958850" y="311150"/>
                    <a:pt x="944562" y="269875"/>
                  </a:cubicBezTo>
                  <a:cubicBezTo>
                    <a:pt x="930275" y="228600"/>
                    <a:pt x="882649" y="147637"/>
                    <a:pt x="849312" y="107950"/>
                  </a:cubicBezTo>
                  <a:cubicBezTo>
                    <a:pt x="815975" y="68263"/>
                    <a:pt x="796924" y="47625"/>
                    <a:pt x="744537" y="31750"/>
                  </a:cubicBezTo>
                  <a:cubicBezTo>
                    <a:pt x="692150" y="15875"/>
                    <a:pt x="579437" y="9525"/>
                    <a:pt x="534987" y="12700"/>
                  </a:cubicBezTo>
                  <a:cubicBezTo>
                    <a:pt x="490537" y="15875"/>
                    <a:pt x="495299" y="50800"/>
                    <a:pt x="477837" y="50800"/>
                  </a:cubicBezTo>
                  <a:cubicBezTo>
                    <a:pt x="460375" y="50800"/>
                    <a:pt x="465137" y="20637"/>
                    <a:pt x="430212" y="12700"/>
                  </a:cubicBezTo>
                  <a:cubicBezTo>
                    <a:pt x="395287" y="4763"/>
                    <a:pt x="307974" y="0"/>
                    <a:pt x="268287" y="3175"/>
                  </a:cubicBezTo>
                  <a:cubicBezTo>
                    <a:pt x="228600" y="6350"/>
                    <a:pt x="231775" y="6350"/>
                    <a:pt x="192087" y="31750"/>
                  </a:cubicBezTo>
                  <a:cubicBezTo>
                    <a:pt x="152400" y="57150"/>
                    <a:pt x="60324" y="112713"/>
                    <a:pt x="30162" y="155575"/>
                  </a:cubicBezTo>
                  <a:cubicBezTo>
                    <a:pt x="0" y="198437"/>
                    <a:pt x="11112" y="249238"/>
                    <a:pt x="11112" y="288925"/>
                  </a:cubicBezTo>
                  <a:cubicBezTo>
                    <a:pt x="11112" y="328612"/>
                    <a:pt x="28575" y="374650"/>
                    <a:pt x="30162" y="403225"/>
                  </a:cubicBezTo>
                  <a:close/>
                </a:path>
              </a:pathLst>
            </a:custGeom>
            <a:solidFill>
              <a:srgbClr val="69676D">
                <a:lumMod val="40000"/>
                <a:lumOff val="60000"/>
              </a:srgbClr>
            </a:solidFill>
            <a:ln w="317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1" name="Freeform 29"/>
            <p:cNvSpPr/>
            <p:nvPr/>
          </p:nvSpPr>
          <p:spPr>
            <a:xfrm>
              <a:off x="5848350" y="3967163"/>
              <a:ext cx="866775" cy="482599"/>
            </a:xfrm>
            <a:custGeom>
              <a:avLst/>
              <a:gdLst>
                <a:gd name="connsiteX0" fmla="*/ 0 w 866775"/>
                <a:gd name="connsiteY0" fmla="*/ 223837 h 482599"/>
                <a:gd name="connsiteX1" fmla="*/ 95250 w 866775"/>
                <a:gd name="connsiteY1" fmla="*/ 176212 h 482599"/>
                <a:gd name="connsiteX2" fmla="*/ 95250 w 866775"/>
                <a:gd name="connsiteY2" fmla="*/ 176212 h 482599"/>
                <a:gd name="connsiteX3" fmla="*/ 104775 w 866775"/>
                <a:gd name="connsiteY3" fmla="*/ 90487 h 482599"/>
                <a:gd name="connsiteX4" fmla="*/ 123825 w 866775"/>
                <a:gd name="connsiteY4" fmla="*/ 71437 h 482599"/>
                <a:gd name="connsiteX5" fmla="*/ 85725 w 866775"/>
                <a:gd name="connsiteY5" fmla="*/ 138112 h 482599"/>
                <a:gd name="connsiteX6" fmla="*/ 114300 w 866775"/>
                <a:gd name="connsiteY6" fmla="*/ 233362 h 482599"/>
                <a:gd name="connsiteX7" fmla="*/ 133350 w 866775"/>
                <a:gd name="connsiteY7" fmla="*/ 233362 h 482599"/>
                <a:gd name="connsiteX8" fmla="*/ 76200 w 866775"/>
                <a:gd name="connsiteY8" fmla="*/ 290512 h 482599"/>
                <a:gd name="connsiteX9" fmla="*/ 76200 w 866775"/>
                <a:gd name="connsiteY9" fmla="*/ 328612 h 482599"/>
                <a:gd name="connsiteX10" fmla="*/ 114300 w 866775"/>
                <a:gd name="connsiteY10" fmla="*/ 242887 h 482599"/>
                <a:gd name="connsiteX11" fmla="*/ 161925 w 866775"/>
                <a:gd name="connsiteY11" fmla="*/ 242887 h 482599"/>
                <a:gd name="connsiteX12" fmla="*/ 209550 w 866775"/>
                <a:gd name="connsiteY12" fmla="*/ 252412 h 482599"/>
                <a:gd name="connsiteX13" fmla="*/ 238125 w 866775"/>
                <a:gd name="connsiteY13" fmla="*/ 223837 h 482599"/>
                <a:gd name="connsiteX14" fmla="*/ 238125 w 866775"/>
                <a:gd name="connsiteY14" fmla="*/ 223837 h 482599"/>
                <a:gd name="connsiteX15" fmla="*/ 371475 w 866775"/>
                <a:gd name="connsiteY15" fmla="*/ 204787 h 482599"/>
                <a:gd name="connsiteX16" fmla="*/ 361950 w 866775"/>
                <a:gd name="connsiteY16" fmla="*/ 195262 h 482599"/>
                <a:gd name="connsiteX17" fmla="*/ 333375 w 866775"/>
                <a:gd name="connsiteY17" fmla="*/ 61912 h 482599"/>
                <a:gd name="connsiteX18" fmla="*/ 333375 w 866775"/>
                <a:gd name="connsiteY18" fmla="*/ 61912 h 482599"/>
                <a:gd name="connsiteX19" fmla="*/ 266700 w 866775"/>
                <a:gd name="connsiteY19" fmla="*/ 23812 h 482599"/>
                <a:gd name="connsiteX20" fmla="*/ 257175 w 866775"/>
                <a:gd name="connsiteY20" fmla="*/ 4762 h 482599"/>
                <a:gd name="connsiteX21" fmla="*/ 333375 w 866775"/>
                <a:gd name="connsiteY21" fmla="*/ 52387 h 482599"/>
                <a:gd name="connsiteX22" fmla="*/ 333375 w 866775"/>
                <a:gd name="connsiteY22" fmla="*/ 52387 h 482599"/>
                <a:gd name="connsiteX23" fmla="*/ 352425 w 866775"/>
                <a:gd name="connsiteY23" fmla="*/ 128587 h 482599"/>
                <a:gd name="connsiteX24" fmla="*/ 409575 w 866775"/>
                <a:gd name="connsiteY24" fmla="*/ 214312 h 482599"/>
                <a:gd name="connsiteX25" fmla="*/ 409575 w 866775"/>
                <a:gd name="connsiteY25" fmla="*/ 214312 h 482599"/>
                <a:gd name="connsiteX26" fmla="*/ 409575 w 866775"/>
                <a:gd name="connsiteY26" fmla="*/ 280987 h 482599"/>
                <a:gd name="connsiteX27" fmla="*/ 428625 w 866775"/>
                <a:gd name="connsiteY27" fmla="*/ 338137 h 482599"/>
                <a:gd name="connsiteX28" fmla="*/ 428625 w 866775"/>
                <a:gd name="connsiteY28" fmla="*/ 423862 h 482599"/>
                <a:gd name="connsiteX29" fmla="*/ 419100 w 866775"/>
                <a:gd name="connsiteY29" fmla="*/ 481012 h 482599"/>
                <a:gd name="connsiteX30" fmla="*/ 438150 w 866775"/>
                <a:gd name="connsiteY30" fmla="*/ 414337 h 482599"/>
                <a:gd name="connsiteX31" fmla="*/ 419100 w 866775"/>
                <a:gd name="connsiteY31" fmla="*/ 290512 h 482599"/>
                <a:gd name="connsiteX32" fmla="*/ 390525 w 866775"/>
                <a:gd name="connsiteY32" fmla="*/ 204787 h 482599"/>
                <a:gd name="connsiteX33" fmla="*/ 476250 w 866775"/>
                <a:gd name="connsiteY33" fmla="*/ 147637 h 482599"/>
                <a:gd name="connsiteX34" fmla="*/ 476250 w 866775"/>
                <a:gd name="connsiteY34" fmla="*/ 147637 h 482599"/>
                <a:gd name="connsiteX35" fmla="*/ 466725 w 866775"/>
                <a:gd name="connsiteY35" fmla="*/ 195262 h 482599"/>
                <a:gd name="connsiteX36" fmla="*/ 447675 w 866775"/>
                <a:gd name="connsiteY36" fmla="*/ 185737 h 482599"/>
                <a:gd name="connsiteX37" fmla="*/ 457200 w 866775"/>
                <a:gd name="connsiteY37" fmla="*/ 166687 h 482599"/>
                <a:gd name="connsiteX38" fmla="*/ 457200 w 866775"/>
                <a:gd name="connsiteY38" fmla="*/ 166687 h 482599"/>
                <a:gd name="connsiteX39" fmla="*/ 381000 w 866775"/>
                <a:gd name="connsiteY39" fmla="*/ 204787 h 482599"/>
                <a:gd name="connsiteX40" fmla="*/ 438150 w 866775"/>
                <a:gd name="connsiteY40" fmla="*/ 195262 h 482599"/>
                <a:gd name="connsiteX41" fmla="*/ 485775 w 866775"/>
                <a:gd name="connsiteY41" fmla="*/ 204787 h 482599"/>
                <a:gd name="connsiteX42" fmla="*/ 485775 w 866775"/>
                <a:gd name="connsiteY42" fmla="*/ 204787 h 482599"/>
                <a:gd name="connsiteX43" fmla="*/ 542925 w 866775"/>
                <a:gd name="connsiteY43" fmla="*/ 223837 h 482599"/>
                <a:gd name="connsiteX44" fmla="*/ 476250 w 866775"/>
                <a:gd name="connsiteY44" fmla="*/ 223837 h 482599"/>
                <a:gd name="connsiteX45" fmla="*/ 457200 w 866775"/>
                <a:gd name="connsiteY45" fmla="*/ 223837 h 482599"/>
                <a:gd name="connsiteX46" fmla="*/ 552450 w 866775"/>
                <a:gd name="connsiteY46" fmla="*/ 223837 h 482599"/>
                <a:gd name="connsiteX47" fmla="*/ 647700 w 866775"/>
                <a:gd name="connsiteY47" fmla="*/ 176212 h 482599"/>
                <a:gd name="connsiteX48" fmla="*/ 647700 w 866775"/>
                <a:gd name="connsiteY48" fmla="*/ 176212 h 482599"/>
                <a:gd name="connsiteX49" fmla="*/ 638175 w 866775"/>
                <a:gd name="connsiteY49" fmla="*/ 100012 h 482599"/>
                <a:gd name="connsiteX50" fmla="*/ 657225 w 866775"/>
                <a:gd name="connsiteY50" fmla="*/ 157162 h 482599"/>
                <a:gd name="connsiteX51" fmla="*/ 638175 w 866775"/>
                <a:gd name="connsiteY51" fmla="*/ 204787 h 482599"/>
                <a:gd name="connsiteX52" fmla="*/ 704850 w 866775"/>
                <a:gd name="connsiteY52" fmla="*/ 195262 h 482599"/>
                <a:gd name="connsiteX53" fmla="*/ 714375 w 866775"/>
                <a:gd name="connsiteY53" fmla="*/ 261937 h 482599"/>
                <a:gd name="connsiteX54" fmla="*/ 771525 w 866775"/>
                <a:gd name="connsiteY54" fmla="*/ 300037 h 482599"/>
                <a:gd name="connsiteX55" fmla="*/ 742950 w 866775"/>
                <a:gd name="connsiteY55" fmla="*/ 280987 h 482599"/>
                <a:gd name="connsiteX56" fmla="*/ 685800 w 866775"/>
                <a:gd name="connsiteY56" fmla="*/ 185737 h 482599"/>
                <a:gd name="connsiteX57" fmla="*/ 695325 w 866775"/>
                <a:gd name="connsiteY57" fmla="*/ 166687 h 482599"/>
                <a:gd name="connsiteX58" fmla="*/ 733425 w 866775"/>
                <a:gd name="connsiteY58" fmla="*/ 128587 h 482599"/>
                <a:gd name="connsiteX59" fmla="*/ 723900 w 866775"/>
                <a:gd name="connsiteY59" fmla="*/ 61912 h 482599"/>
                <a:gd name="connsiteX60" fmla="*/ 733425 w 866775"/>
                <a:gd name="connsiteY60" fmla="*/ 23812 h 482599"/>
                <a:gd name="connsiteX61" fmla="*/ 733425 w 866775"/>
                <a:gd name="connsiteY61" fmla="*/ 80962 h 482599"/>
                <a:gd name="connsiteX62" fmla="*/ 704850 w 866775"/>
                <a:gd name="connsiteY62" fmla="*/ 166687 h 482599"/>
                <a:gd name="connsiteX63" fmla="*/ 695325 w 866775"/>
                <a:gd name="connsiteY63" fmla="*/ 223837 h 482599"/>
                <a:gd name="connsiteX64" fmla="*/ 771525 w 866775"/>
                <a:gd name="connsiteY64" fmla="*/ 214312 h 482599"/>
                <a:gd name="connsiteX65" fmla="*/ 866775 w 866775"/>
                <a:gd name="connsiteY65" fmla="*/ 223837 h 48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66775" h="482599">
                  <a:moveTo>
                    <a:pt x="0" y="223837"/>
                  </a:moveTo>
                  <a:lnTo>
                    <a:pt x="95250" y="176212"/>
                  </a:lnTo>
                  <a:lnTo>
                    <a:pt x="95250" y="176212"/>
                  </a:lnTo>
                  <a:cubicBezTo>
                    <a:pt x="96837" y="161925"/>
                    <a:pt x="100012" y="107950"/>
                    <a:pt x="104775" y="90487"/>
                  </a:cubicBezTo>
                  <a:cubicBezTo>
                    <a:pt x="109538" y="73024"/>
                    <a:pt x="127000" y="63499"/>
                    <a:pt x="123825" y="71437"/>
                  </a:cubicBezTo>
                  <a:cubicBezTo>
                    <a:pt x="120650" y="79375"/>
                    <a:pt x="87312" y="111125"/>
                    <a:pt x="85725" y="138112"/>
                  </a:cubicBezTo>
                  <a:cubicBezTo>
                    <a:pt x="84138" y="165099"/>
                    <a:pt x="106363" y="217487"/>
                    <a:pt x="114300" y="233362"/>
                  </a:cubicBezTo>
                  <a:cubicBezTo>
                    <a:pt x="122237" y="249237"/>
                    <a:pt x="139700" y="223837"/>
                    <a:pt x="133350" y="233362"/>
                  </a:cubicBezTo>
                  <a:cubicBezTo>
                    <a:pt x="127000" y="242887"/>
                    <a:pt x="85725" y="274637"/>
                    <a:pt x="76200" y="290512"/>
                  </a:cubicBezTo>
                  <a:cubicBezTo>
                    <a:pt x="66675" y="306387"/>
                    <a:pt x="69850" y="336549"/>
                    <a:pt x="76200" y="328612"/>
                  </a:cubicBezTo>
                  <a:cubicBezTo>
                    <a:pt x="82550" y="320675"/>
                    <a:pt x="100013" y="257174"/>
                    <a:pt x="114300" y="242887"/>
                  </a:cubicBezTo>
                  <a:cubicBezTo>
                    <a:pt x="128587" y="228600"/>
                    <a:pt x="146050" y="241300"/>
                    <a:pt x="161925" y="242887"/>
                  </a:cubicBezTo>
                  <a:cubicBezTo>
                    <a:pt x="177800" y="244475"/>
                    <a:pt x="196850" y="255587"/>
                    <a:pt x="209550" y="252412"/>
                  </a:cubicBezTo>
                  <a:cubicBezTo>
                    <a:pt x="222250" y="249237"/>
                    <a:pt x="238125" y="223837"/>
                    <a:pt x="238125" y="223837"/>
                  </a:cubicBezTo>
                  <a:lnTo>
                    <a:pt x="238125" y="223837"/>
                  </a:lnTo>
                  <a:cubicBezTo>
                    <a:pt x="260350" y="220662"/>
                    <a:pt x="350838" y="209549"/>
                    <a:pt x="371475" y="204787"/>
                  </a:cubicBezTo>
                  <a:cubicBezTo>
                    <a:pt x="392112" y="200025"/>
                    <a:pt x="368300" y="219074"/>
                    <a:pt x="361950" y="195262"/>
                  </a:cubicBezTo>
                  <a:cubicBezTo>
                    <a:pt x="355600" y="171450"/>
                    <a:pt x="333375" y="61912"/>
                    <a:pt x="333375" y="61912"/>
                  </a:cubicBezTo>
                  <a:lnTo>
                    <a:pt x="333375" y="61912"/>
                  </a:lnTo>
                  <a:cubicBezTo>
                    <a:pt x="322263" y="55562"/>
                    <a:pt x="279400" y="33337"/>
                    <a:pt x="266700" y="23812"/>
                  </a:cubicBezTo>
                  <a:cubicBezTo>
                    <a:pt x="254000" y="14287"/>
                    <a:pt x="246063" y="0"/>
                    <a:pt x="257175" y="4762"/>
                  </a:cubicBezTo>
                  <a:cubicBezTo>
                    <a:pt x="268287" y="9524"/>
                    <a:pt x="333375" y="52387"/>
                    <a:pt x="333375" y="52387"/>
                  </a:cubicBezTo>
                  <a:lnTo>
                    <a:pt x="333375" y="52387"/>
                  </a:lnTo>
                  <a:cubicBezTo>
                    <a:pt x="336550" y="65087"/>
                    <a:pt x="339725" y="101600"/>
                    <a:pt x="352425" y="128587"/>
                  </a:cubicBezTo>
                  <a:cubicBezTo>
                    <a:pt x="365125" y="155574"/>
                    <a:pt x="409575" y="214312"/>
                    <a:pt x="409575" y="214312"/>
                  </a:cubicBezTo>
                  <a:lnTo>
                    <a:pt x="409575" y="214312"/>
                  </a:lnTo>
                  <a:cubicBezTo>
                    <a:pt x="409575" y="225424"/>
                    <a:pt x="406400" y="260350"/>
                    <a:pt x="409575" y="280987"/>
                  </a:cubicBezTo>
                  <a:cubicBezTo>
                    <a:pt x="412750" y="301625"/>
                    <a:pt x="425450" y="314325"/>
                    <a:pt x="428625" y="338137"/>
                  </a:cubicBezTo>
                  <a:cubicBezTo>
                    <a:pt x="431800" y="361950"/>
                    <a:pt x="430213" y="400049"/>
                    <a:pt x="428625" y="423862"/>
                  </a:cubicBezTo>
                  <a:cubicBezTo>
                    <a:pt x="427037" y="447675"/>
                    <a:pt x="417513" y="482599"/>
                    <a:pt x="419100" y="481012"/>
                  </a:cubicBezTo>
                  <a:cubicBezTo>
                    <a:pt x="420687" y="479425"/>
                    <a:pt x="438150" y="446087"/>
                    <a:pt x="438150" y="414337"/>
                  </a:cubicBezTo>
                  <a:cubicBezTo>
                    <a:pt x="438150" y="382587"/>
                    <a:pt x="427037" y="325437"/>
                    <a:pt x="419100" y="290512"/>
                  </a:cubicBezTo>
                  <a:cubicBezTo>
                    <a:pt x="411163" y="255587"/>
                    <a:pt x="381000" y="228600"/>
                    <a:pt x="390525" y="204787"/>
                  </a:cubicBezTo>
                  <a:cubicBezTo>
                    <a:pt x="400050" y="180975"/>
                    <a:pt x="476250" y="147637"/>
                    <a:pt x="476250" y="147637"/>
                  </a:cubicBezTo>
                  <a:lnTo>
                    <a:pt x="476250" y="147637"/>
                  </a:lnTo>
                  <a:cubicBezTo>
                    <a:pt x="474662" y="155575"/>
                    <a:pt x="471487" y="188912"/>
                    <a:pt x="466725" y="195262"/>
                  </a:cubicBezTo>
                  <a:cubicBezTo>
                    <a:pt x="461963" y="201612"/>
                    <a:pt x="449262" y="190499"/>
                    <a:pt x="447675" y="185737"/>
                  </a:cubicBezTo>
                  <a:cubicBezTo>
                    <a:pt x="446088" y="180975"/>
                    <a:pt x="457200" y="166687"/>
                    <a:pt x="457200" y="166687"/>
                  </a:cubicBezTo>
                  <a:lnTo>
                    <a:pt x="457200" y="166687"/>
                  </a:lnTo>
                  <a:cubicBezTo>
                    <a:pt x="444500" y="173037"/>
                    <a:pt x="384175" y="200025"/>
                    <a:pt x="381000" y="204787"/>
                  </a:cubicBezTo>
                  <a:cubicBezTo>
                    <a:pt x="377825" y="209549"/>
                    <a:pt x="420688" y="195262"/>
                    <a:pt x="438150" y="195262"/>
                  </a:cubicBezTo>
                  <a:cubicBezTo>
                    <a:pt x="455612" y="195262"/>
                    <a:pt x="485775" y="204787"/>
                    <a:pt x="485775" y="204787"/>
                  </a:cubicBezTo>
                  <a:lnTo>
                    <a:pt x="485775" y="204787"/>
                  </a:lnTo>
                  <a:cubicBezTo>
                    <a:pt x="495300" y="207962"/>
                    <a:pt x="544512" y="220662"/>
                    <a:pt x="542925" y="223837"/>
                  </a:cubicBezTo>
                  <a:cubicBezTo>
                    <a:pt x="541338" y="227012"/>
                    <a:pt x="476250" y="223837"/>
                    <a:pt x="476250" y="223837"/>
                  </a:cubicBezTo>
                  <a:lnTo>
                    <a:pt x="457200" y="223837"/>
                  </a:lnTo>
                  <a:cubicBezTo>
                    <a:pt x="469900" y="223837"/>
                    <a:pt x="520700" y="231774"/>
                    <a:pt x="552450" y="223837"/>
                  </a:cubicBezTo>
                  <a:cubicBezTo>
                    <a:pt x="584200" y="215900"/>
                    <a:pt x="647700" y="176212"/>
                    <a:pt x="647700" y="176212"/>
                  </a:cubicBezTo>
                  <a:lnTo>
                    <a:pt x="647700" y="176212"/>
                  </a:lnTo>
                  <a:cubicBezTo>
                    <a:pt x="646113" y="163512"/>
                    <a:pt x="636588" y="103187"/>
                    <a:pt x="638175" y="100012"/>
                  </a:cubicBezTo>
                  <a:cubicBezTo>
                    <a:pt x="639762" y="96837"/>
                    <a:pt x="657225" y="139700"/>
                    <a:pt x="657225" y="157162"/>
                  </a:cubicBezTo>
                  <a:cubicBezTo>
                    <a:pt x="657225" y="174624"/>
                    <a:pt x="630238" y="198437"/>
                    <a:pt x="638175" y="204787"/>
                  </a:cubicBezTo>
                  <a:cubicBezTo>
                    <a:pt x="646112" y="211137"/>
                    <a:pt x="692150" y="185737"/>
                    <a:pt x="704850" y="195262"/>
                  </a:cubicBezTo>
                  <a:cubicBezTo>
                    <a:pt x="717550" y="204787"/>
                    <a:pt x="703263" y="244475"/>
                    <a:pt x="714375" y="261937"/>
                  </a:cubicBezTo>
                  <a:cubicBezTo>
                    <a:pt x="725487" y="279399"/>
                    <a:pt x="771525" y="300037"/>
                    <a:pt x="771525" y="300037"/>
                  </a:cubicBezTo>
                  <a:cubicBezTo>
                    <a:pt x="776287" y="303212"/>
                    <a:pt x="757238" y="300037"/>
                    <a:pt x="742950" y="280987"/>
                  </a:cubicBezTo>
                  <a:cubicBezTo>
                    <a:pt x="728663" y="261937"/>
                    <a:pt x="693737" y="204787"/>
                    <a:pt x="685800" y="185737"/>
                  </a:cubicBezTo>
                  <a:cubicBezTo>
                    <a:pt x="677863" y="166687"/>
                    <a:pt x="687388" y="176212"/>
                    <a:pt x="695325" y="166687"/>
                  </a:cubicBezTo>
                  <a:cubicBezTo>
                    <a:pt x="703262" y="157162"/>
                    <a:pt x="728662" y="146050"/>
                    <a:pt x="733425" y="128587"/>
                  </a:cubicBezTo>
                  <a:cubicBezTo>
                    <a:pt x="738188" y="111124"/>
                    <a:pt x="723900" y="79374"/>
                    <a:pt x="723900" y="61912"/>
                  </a:cubicBezTo>
                  <a:cubicBezTo>
                    <a:pt x="723900" y="44450"/>
                    <a:pt x="731838" y="20637"/>
                    <a:pt x="733425" y="23812"/>
                  </a:cubicBezTo>
                  <a:cubicBezTo>
                    <a:pt x="735012" y="26987"/>
                    <a:pt x="738187" y="57150"/>
                    <a:pt x="733425" y="80962"/>
                  </a:cubicBezTo>
                  <a:cubicBezTo>
                    <a:pt x="728663" y="104774"/>
                    <a:pt x="711200" y="142875"/>
                    <a:pt x="704850" y="166687"/>
                  </a:cubicBezTo>
                  <a:cubicBezTo>
                    <a:pt x="698500" y="190499"/>
                    <a:pt x="684213" y="215900"/>
                    <a:pt x="695325" y="223837"/>
                  </a:cubicBezTo>
                  <a:cubicBezTo>
                    <a:pt x="706438" y="231775"/>
                    <a:pt x="742950" y="214312"/>
                    <a:pt x="771525" y="214312"/>
                  </a:cubicBezTo>
                  <a:cubicBezTo>
                    <a:pt x="800100" y="214312"/>
                    <a:pt x="833437" y="219074"/>
                    <a:pt x="866775" y="223837"/>
                  </a:cubicBezTo>
                </a:path>
              </a:pathLst>
            </a:custGeom>
            <a:noFill/>
            <a:ln w="317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2" name="Freeform 31"/>
            <p:cNvSpPr/>
            <p:nvPr/>
          </p:nvSpPr>
          <p:spPr>
            <a:xfrm>
              <a:off x="3567113" y="2025650"/>
              <a:ext cx="642937" cy="722312"/>
            </a:xfrm>
            <a:custGeom>
              <a:avLst/>
              <a:gdLst>
                <a:gd name="connsiteX0" fmla="*/ 538162 w 642937"/>
                <a:gd name="connsiteY0" fmla="*/ 31750 h 722312"/>
                <a:gd name="connsiteX1" fmla="*/ 481012 w 642937"/>
                <a:gd name="connsiteY1" fmla="*/ 3175 h 722312"/>
                <a:gd name="connsiteX2" fmla="*/ 271462 w 642937"/>
                <a:gd name="connsiteY2" fmla="*/ 12700 h 722312"/>
                <a:gd name="connsiteX3" fmla="*/ 233362 w 642937"/>
                <a:gd name="connsiteY3" fmla="*/ 50800 h 722312"/>
                <a:gd name="connsiteX4" fmla="*/ 176212 w 642937"/>
                <a:gd name="connsiteY4" fmla="*/ 50800 h 722312"/>
                <a:gd name="connsiteX5" fmla="*/ 100012 w 642937"/>
                <a:gd name="connsiteY5" fmla="*/ 136525 h 722312"/>
                <a:gd name="connsiteX6" fmla="*/ 23812 w 642937"/>
                <a:gd name="connsiteY6" fmla="*/ 336550 h 722312"/>
                <a:gd name="connsiteX7" fmla="*/ 14287 w 642937"/>
                <a:gd name="connsiteY7" fmla="*/ 527050 h 722312"/>
                <a:gd name="connsiteX8" fmla="*/ 109537 w 642937"/>
                <a:gd name="connsiteY8" fmla="*/ 622300 h 722312"/>
                <a:gd name="connsiteX9" fmla="*/ 109537 w 642937"/>
                <a:gd name="connsiteY9" fmla="*/ 622300 h 722312"/>
                <a:gd name="connsiteX10" fmla="*/ 309562 w 642937"/>
                <a:gd name="connsiteY10" fmla="*/ 679450 h 722312"/>
                <a:gd name="connsiteX11" fmla="*/ 309562 w 642937"/>
                <a:gd name="connsiteY11" fmla="*/ 679450 h 722312"/>
                <a:gd name="connsiteX12" fmla="*/ 319087 w 642937"/>
                <a:gd name="connsiteY12" fmla="*/ 688975 h 722312"/>
                <a:gd name="connsiteX13" fmla="*/ 404812 w 642937"/>
                <a:gd name="connsiteY13" fmla="*/ 717550 h 722312"/>
                <a:gd name="connsiteX14" fmla="*/ 519112 w 642937"/>
                <a:gd name="connsiteY14" fmla="*/ 717550 h 722312"/>
                <a:gd name="connsiteX15" fmla="*/ 414337 w 642937"/>
                <a:gd name="connsiteY15" fmla="*/ 717550 h 722312"/>
                <a:gd name="connsiteX16" fmla="*/ 414337 w 642937"/>
                <a:gd name="connsiteY16" fmla="*/ 717550 h 722312"/>
                <a:gd name="connsiteX17" fmla="*/ 547687 w 642937"/>
                <a:gd name="connsiteY17" fmla="*/ 650875 h 722312"/>
                <a:gd name="connsiteX18" fmla="*/ 623887 w 642937"/>
                <a:gd name="connsiteY18" fmla="*/ 536575 h 722312"/>
                <a:gd name="connsiteX19" fmla="*/ 642937 w 642937"/>
                <a:gd name="connsiteY19" fmla="*/ 450850 h 722312"/>
                <a:gd name="connsiteX20" fmla="*/ 642937 w 642937"/>
                <a:gd name="connsiteY20" fmla="*/ 450850 h 722312"/>
                <a:gd name="connsiteX21" fmla="*/ 604837 w 642937"/>
                <a:gd name="connsiteY21" fmla="*/ 165100 h 722312"/>
                <a:gd name="connsiteX22" fmla="*/ 538162 w 642937"/>
                <a:gd name="connsiteY22" fmla="*/ 31750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2937" h="722312">
                  <a:moveTo>
                    <a:pt x="538162" y="31750"/>
                  </a:moveTo>
                  <a:cubicBezTo>
                    <a:pt x="517524" y="4762"/>
                    <a:pt x="525462" y="6350"/>
                    <a:pt x="481012" y="3175"/>
                  </a:cubicBezTo>
                  <a:cubicBezTo>
                    <a:pt x="436562" y="0"/>
                    <a:pt x="312737" y="4763"/>
                    <a:pt x="271462" y="12700"/>
                  </a:cubicBezTo>
                  <a:cubicBezTo>
                    <a:pt x="230187" y="20637"/>
                    <a:pt x="249237" y="44450"/>
                    <a:pt x="233362" y="50800"/>
                  </a:cubicBezTo>
                  <a:cubicBezTo>
                    <a:pt x="217487" y="57150"/>
                    <a:pt x="198437" y="36512"/>
                    <a:pt x="176212" y="50800"/>
                  </a:cubicBezTo>
                  <a:cubicBezTo>
                    <a:pt x="153987" y="65088"/>
                    <a:pt x="125412" y="88900"/>
                    <a:pt x="100012" y="136525"/>
                  </a:cubicBezTo>
                  <a:cubicBezTo>
                    <a:pt x="74612" y="184150"/>
                    <a:pt x="38099" y="271463"/>
                    <a:pt x="23812" y="336550"/>
                  </a:cubicBezTo>
                  <a:cubicBezTo>
                    <a:pt x="9525" y="401637"/>
                    <a:pt x="0" y="479425"/>
                    <a:pt x="14287" y="527050"/>
                  </a:cubicBezTo>
                  <a:cubicBezTo>
                    <a:pt x="28574" y="574675"/>
                    <a:pt x="109537" y="622300"/>
                    <a:pt x="109537" y="622300"/>
                  </a:cubicBezTo>
                  <a:lnTo>
                    <a:pt x="109537" y="622300"/>
                  </a:lnTo>
                  <a:lnTo>
                    <a:pt x="309562" y="679450"/>
                  </a:lnTo>
                  <a:lnTo>
                    <a:pt x="309562" y="679450"/>
                  </a:lnTo>
                  <a:cubicBezTo>
                    <a:pt x="311149" y="681037"/>
                    <a:pt x="303212" y="682625"/>
                    <a:pt x="319087" y="688975"/>
                  </a:cubicBezTo>
                  <a:cubicBezTo>
                    <a:pt x="334962" y="695325"/>
                    <a:pt x="371475" y="712788"/>
                    <a:pt x="404812" y="717550"/>
                  </a:cubicBezTo>
                  <a:cubicBezTo>
                    <a:pt x="438149" y="722312"/>
                    <a:pt x="519112" y="717550"/>
                    <a:pt x="519112" y="717550"/>
                  </a:cubicBezTo>
                  <a:lnTo>
                    <a:pt x="414337" y="717550"/>
                  </a:lnTo>
                  <a:lnTo>
                    <a:pt x="414337" y="717550"/>
                  </a:lnTo>
                  <a:cubicBezTo>
                    <a:pt x="436562" y="706438"/>
                    <a:pt x="512762" y="681038"/>
                    <a:pt x="547687" y="650875"/>
                  </a:cubicBezTo>
                  <a:cubicBezTo>
                    <a:pt x="582612" y="620713"/>
                    <a:pt x="608012" y="569912"/>
                    <a:pt x="623887" y="536575"/>
                  </a:cubicBezTo>
                  <a:cubicBezTo>
                    <a:pt x="639762" y="503238"/>
                    <a:pt x="642937" y="450850"/>
                    <a:pt x="642937" y="450850"/>
                  </a:cubicBezTo>
                  <a:lnTo>
                    <a:pt x="642937" y="450850"/>
                  </a:lnTo>
                  <a:cubicBezTo>
                    <a:pt x="636587" y="403225"/>
                    <a:pt x="619124" y="230187"/>
                    <a:pt x="604837" y="165100"/>
                  </a:cubicBezTo>
                  <a:cubicBezTo>
                    <a:pt x="590550" y="100013"/>
                    <a:pt x="558800" y="58738"/>
                    <a:pt x="538162" y="31750"/>
                  </a:cubicBezTo>
                  <a:close/>
                </a:path>
              </a:pathLst>
            </a:custGeom>
            <a:solidFill>
              <a:srgbClr val="69676D">
                <a:lumMod val="40000"/>
                <a:lumOff val="60000"/>
              </a:srgbClr>
            </a:solidFill>
            <a:ln w="9525" cap="flat" cmpd="sng" algn="ctr">
              <a:solidFill>
                <a:srgbClr val="69676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Freeform 32"/>
            <p:cNvSpPr/>
            <p:nvPr/>
          </p:nvSpPr>
          <p:spPr>
            <a:xfrm>
              <a:off x="3686175" y="2457450"/>
              <a:ext cx="276225" cy="193675"/>
            </a:xfrm>
            <a:custGeom>
              <a:avLst/>
              <a:gdLst>
                <a:gd name="connsiteX0" fmla="*/ 0 w 276225"/>
                <a:gd name="connsiteY0" fmla="*/ 104775 h 193675"/>
                <a:gd name="connsiteX1" fmla="*/ 123825 w 276225"/>
                <a:gd name="connsiteY1" fmla="*/ 133350 h 193675"/>
                <a:gd name="connsiteX2" fmla="*/ 133350 w 276225"/>
                <a:gd name="connsiteY2" fmla="*/ 190500 h 193675"/>
                <a:gd name="connsiteX3" fmla="*/ 133350 w 276225"/>
                <a:gd name="connsiteY3" fmla="*/ 114300 h 193675"/>
                <a:gd name="connsiteX4" fmla="*/ 133350 w 276225"/>
                <a:gd name="connsiteY4" fmla="*/ 114300 h 193675"/>
                <a:gd name="connsiteX5" fmla="*/ 76200 w 276225"/>
                <a:gd name="connsiteY5" fmla="*/ 95250 h 193675"/>
                <a:gd name="connsiteX6" fmla="*/ 76200 w 276225"/>
                <a:gd name="connsiteY6" fmla="*/ 95250 h 193675"/>
                <a:gd name="connsiteX7" fmla="*/ 76200 w 276225"/>
                <a:gd name="connsiteY7" fmla="*/ 9525 h 193675"/>
                <a:gd name="connsiteX8" fmla="*/ 76200 w 276225"/>
                <a:gd name="connsiteY8" fmla="*/ 0 h 193675"/>
                <a:gd name="connsiteX9" fmla="*/ 76200 w 276225"/>
                <a:gd name="connsiteY9" fmla="*/ 114300 h 193675"/>
                <a:gd name="connsiteX10" fmla="*/ 76200 w 276225"/>
                <a:gd name="connsiteY10" fmla="*/ 114300 h 193675"/>
                <a:gd name="connsiteX11" fmla="*/ 114300 w 276225"/>
                <a:gd name="connsiteY11" fmla="*/ 123825 h 193675"/>
                <a:gd name="connsiteX12" fmla="*/ 152400 w 276225"/>
                <a:gd name="connsiteY12" fmla="*/ 171450 h 193675"/>
                <a:gd name="connsiteX13" fmla="*/ 276225 w 276225"/>
                <a:gd name="connsiteY13" fmla="*/ 190500 h 193675"/>
                <a:gd name="connsiteX14" fmla="*/ 276225 w 276225"/>
                <a:gd name="connsiteY14" fmla="*/ 190500 h 19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225" h="193675">
                  <a:moveTo>
                    <a:pt x="0" y="104775"/>
                  </a:moveTo>
                  <a:cubicBezTo>
                    <a:pt x="50800" y="111918"/>
                    <a:pt x="101600" y="119062"/>
                    <a:pt x="123825" y="133350"/>
                  </a:cubicBezTo>
                  <a:cubicBezTo>
                    <a:pt x="146050" y="147638"/>
                    <a:pt x="131763" y="193675"/>
                    <a:pt x="133350" y="190500"/>
                  </a:cubicBezTo>
                  <a:cubicBezTo>
                    <a:pt x="134937" y="187325"/>
                    <a:pt x="133350" y="114300"/>
                    <a:pt x="133350" y="114300"/>
                  </a:cubicBezTo>
                  <a:lnTo>
                    <a:pt x="133350" y="114300"/>
                  </a:lnTo>
                  <a:lnTo>
                    <a:pt x="76200" y="95250"/>
                  </a:lnTo>
                  <a:lnTo>
                    <a:pt x="76200" y="95250"/>
                  </a:lnTo>
                  <a:lnTo>
                    <a:pt x="76200" y="9525"/>
                  </a:lnTo>
                  <a:lnTo>
                    <a:pt x="76200" y="0"/>
                  </a:lnTo>
                  <a:lnTo>
                    <a:pt x="76200" y="114300"/>
                  </a:lnTo>
                  <a:lnTo>
                    <a:pt x="76200" y="114300"/>
                  </a:lnTo>
                  <a:cubicBezTo>
                    <a:pt x="82550" y="115888"/>
                    <a:pt x="101600" y="114300"/>
                    <a:pt x="114300" y="123825"/>
                  </a:cubicBezTo>
                  <a:cubicBezTo>
                    <a:pt x="127000" y="133350"/>
                    <a:pt x="125413" y="160338"/>
                    <a:pt x="152400" y="171450"/>
                  </a:cubicBezTo>
                  <a:cubicBezTo>
                    <a:pt x="179387" y="182562"/>
                    <a:pt x="276225" y="190500"/>
                    <a:pt x="276225" y="190500"/>
                  </a:cubicBezTo>
                  <a:lnTo>
                    <a:pt x="276225" y="190500"/>
                  </a:lnTo>
                </a:path>
              </a:pathLst>
            </a:custGeom>
            <a:no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4" name="Freeform 33"/>
            <p:cNvSpPr/>
            <p:nvPr/>
          </p:nvSpPr>
          <p:spPr>
            <a:xfrm>
              <a:off x="3838575" y="2428875"/>
              <a:ext cx="95250" cy="180975"/>
            </a:xfrm>
            <a:custGeom>
              <a:avLst/>
              <a:gdLst>
                <a:gd name="connsiteX0" fmla="*/ 0 w 95250"/>
                <a:gd name="connsiteY0" fmla="*/ 0 h 180975"/>
                <a:gd name="connsiteX1" fmla="*/ 57150 w 95250"/>
                <a:gd name="connsiteY1" fmla="*/ 38100 h 180975"/>
                <a:gd name="connsiteX2" fmla="*/ 95250 w 95250"/>
                <a:gd name="connsiteY2" fmla="*/ 95250 h 180975"/>
                <a:gd name="connsiteX3" fmla="*/ 95250 w 95250"/>
                <a:gd name="connsiteY3" fmla="*/ 95250 h 180975"/>
                <a:gd name="connsiteX4" fmla="*/ 95250 w 95250"/>
                <a:gd name="connsiteY4" fmla="*/ 180975 h 180975"/>
                <a:gd name="connsiteX5" fmla="*/ 95250 w 95250"/>
                <a:gd name="connsiteY5"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80975">
                  <a:moveTo>
                    <a:pt x="0" y="0"/>
                  </a:moveTo>
                  <a:cubicBezTo>
                    <a:pt x="20637" y="11112"/>
                    <a:pt x="41275" y="22225"/>
                    <a:pt x="57150" y="38100"/>
                  </a:cubicBezTo>
                  <a:cubicBezTo>
                    <a:pt x="73025" y="53975"/>
                    <a:pt x="95250" y="95250"/>
                    <a:pt x="95250" y="95250"/>
                  </a:cubicBezTo>
                  <a:lnTo>
                    <a:pt x="95250" y="95250"/>
                  </a:lnTo>
                  <a:lnTo>
                    <a:pt x="95250" y="180975"/>
                  </a:lnTo>
                  <a:lnTo>
                    <a:pt x="95250" y="180975"/>
                  </a:lnTo>
                </a:path>
              </a:pathLst>
            </a:custGeom>
            <a:no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5" name="Freeform 34"/>
            <p:cNvSpPr/>
            <p:nvPr/>
          </p:nvSpPr>
          <p:spPr>
            <a:xfrm>
              <a:off x="3946525" y="2257425"/>
              <a:ext cx="187325" cy="241300"/>
            </a:xfrm>
            <a:custGeom>
              <a:avLst/>
              <a:gdLst>
                <a:gd name="connsiteX0" fmla="*/ 6350 w 187325"/>
                <a:gd name="connsiteY0" fmla="*/ 0 h 241300"/>
                <a:gd name="connsiteX1" fmla="*/ 6350 w 187325"/>
                <a:gd name="connsiteY1" fmla="*/ 95250 h 241300"/>
                <a:gd name="connsiteX2" fmla="*/ 44450 w 187325"/>
                <a:gd name="connsiteY2" fmla="*/ 152400 h 241300"/>
                <a:gd name="connsiteX3" fmla="*/ 82550 w 187325"/>
                <a:gd name="connsiteY3" fmla="*/ 228600 h 241300"/>
                <a:gd name="connsiteX4" fmla="*/ 187325 w 187325"/>
                <a:gd name="connsiteY4" fmla="*/ 228600 h 24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25" h="241300">
                  <a:moveTo>
                    <a:pt x="6350" y="0"/>
                  </a:moveTo>
                  <a:cubicBezTo>
                    <a:pt x="3175" y="34925"/>
                    <a:pt x="0" y="69850"/>
                    <a:pt x="6350" y="95250"/>
                  </a:cubicBezTo>
                  <a:cubicBezTo>
                    <a:pt x="12700" y="120650"/>
                    <a:pt x="31750" y="130175"/>
                    <a:pt x="44450" y="152400"/>
                  </a:cubicBezTo>
                  <a:cubicBezTo>
                    <a:pt x="57150" y="174625"/>
                    <a:pt x="58738" y="215900"/>
                    <a:pt x="82550" y="228600"/>
                  </a:cubicBezTo>
                  <a:cubicBezTo>
                    <a:pt x="106363" y="241300"/>
                    <a:pt x="146844" y="234950"/>
                    <a:pt x="187325" y="228600"/>
                  </a:cubicBezTo>
                </a:path>
              </a:pathLst>
            </a:custGeom>
            <a:no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6" name="Freeform 35"/>
            <p:cNvSpPr/>
            <p:nvPr/>
          </p:nvSpPr>
          <p:spPr>
            <a:xfrm>
              <a:off x="4124325" y="2227263"/>
              <a:ext cx="38100" cy="39687"/>
            </a:xfrm>
            <a:custGeom>
              <a:avLst/>
              <a:gdLst>
                <a:gd name="connsiteX0" fmla="*/ 0 w 38100"/>
                <a:gd name="connsiteY0" fmla="*/ 39687 h 39687"/>
                <a:gd name="connsiteX1" fmla="*/ 38100 w 38100"/>
                <a:gd name="connsiteY1" fmla="*/ 1587 h 39687"/>
                <a:gd name="connsiteX2" fmla="*/ 0 w 38100"/>
                <a:gd name="connsiteY2" fmla="*/ 39687 h 39687"/>
              </a:gdLst>
              <a:ahLst/>
              <a:cxnLst>
                <a:cxn ang="0">
                  <a:pos x="connsiteX0" y="connsiteY0"/>
                </a:cxn>
                <a:cxn ang="0">
                  <a:pos x="connsiteX1" y="connsiteY1"/>
                </a:cxn>
                <a:cxn ang="0">
                  <a:pos x="connsiteX2" y="connsiteY2"/>
                </a:cxn>
              </a:cxnLst>
              <a:rect l="l" t="t" r="r" b="b"/>
              <a:pathLst>
                <a:path w="38100" h="39687">
                  <a:moveTo>
                    <a:pt x="0" y="39687"/>
                  </a:moveTo>
                  <a:cubicBezTo>
                    <a:pt x="0" y="39687"/>
                    <a:pt x="36513" y="0"/>
                    <a:pt x="38100" y="1587"/>
                  </a:cubicBezTo>
                  <a:lnTo>
                    <a:pt x="0" y="39687"/>
                  </a:lnTo>
                  <a:close/>
                </a:path>
              </a:pathLst>
            </a:custGeom>
            <a:solidFill>
              <a:srgbClr val="CEB966"/>
            </a:solidFill>
            <a:ln w="254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7" name="Freeform 36"/>
            <p:cNvSpPr/>
            <p:nvPr/>
          </p:nvSpPr>
          <p:spPr>
            <a:xfrm>
              <a:off x="2994025" y="3490913"/>
              <a:ext cx="611188" cy="579437"/>
            </a:xfrm>
            <a:custGeom>
              <a:avLst/>
              <a:gdLst>
                <a:gd name="connsiteX0" fmla="*/ 415925 w 611188"/>
                <a:gd name="connsiteY0" fmla="*/ 23812 h 579437"/>
                <a:gd name="connsiteX1" fmla="*/ 273050 w 611188"/>
                <a:gd name="connsiteY1" fmla="*/ 71437 h 579437"/>
                <a:gd name="connsiteX2" fmla="*/ 158750 w 611188"/>
                <a:gd name="connsiteY2" fmla="*/ 71437 h 579437"/>
                <a:gd name="connsiteX3" fmla="*/ 63500 w 611188"/>
                <a:gd name="connsiteY3" fmla="*/ 100012 h 579437"/>
                <a:gd name="connsiteX4" fmla="*/ 6350 w 611188"/>
                <a:gd name="connsiteY4" fmla="*/ 271462 h 579437"/>
                <a:gd name="connsiteX5" fmla="*/ 25400 w 611188"/>
                <a:gd name="connsiteY5" fmla="*/ 385762 h 579437"/>
                <a:gd name="connsiteX6" fmla="*/ 73025 w 611188"/>
                <a:gd name="connsiteY6" fmla="*/ 490537 h 579437"/>
                <a:gd name="connsiteX7" fmla="*/ 149225 w 611188"/>
                <a:gd name="connsiteY7" fmla="*/ 557212 h 579437"/>
                <a:gd name="connsiteX8" fmla="*/ 320675 w 611188"/>
                <a:gd name="connsiteY8" fmla="*/ 576262 h 579437"/>
                <a:gd name="connsiteX9" fmla="*/ 482600 w 611188"/>
                <a:gd name="connsiteY9" fmla="*/ 576262 h 579437"/>
                <a:gd name="connsiteX10" fmla="*/ 482600 w 611188"/>
                <a:gd name="connsiteY10" fmla="*/ 576262 h 579437"/>
                <a:gd name="connsiteX11" fmla="*/ 549275 w 611188"/>
                <a:gd name="connsiteY11" fmla="*/ 461962 h 579437"/>
                <a:gd name="connsiteX12" fmla="*/ 549275 w 611188"/>
                <a:gd name="connsiteY12" fmla="*/ 461962 h 579437"/>
                <a:gd name="connsiteX13" fmla="*/ 596900 w 611188"/>
                <a:gd name="connsiteY13" fmla="*/ 366712 h 579437"/>
                <a:gd name="connsiteX14" fmla="*/ 606425 w 611188"/>
                <a:gd name="connsiteY14" fmla="*/ 252412 h 579437"/>
                <a:gd name="connsiteX15" fmla="*/ 606425 w 611188"/>
                <a:gd name="connsiteY15" fmla="*/ 252412 h 579437"/>
                <a:gd name="connsiteX16" fmla="*/ 606425 w 611188"/>
                <a:gd name="connsiteY16" fmla="*/ 176212 h 579437"/>
                <a:gd name="connsiteX17" fmla="*/ 577850 w 611188"/>
                <a:gd name="connsiteY17" fmla="*/ 71437 h 579437"/>
                <a:gd name="connsiteX18" fmla="*/ 530225 w 611188"/>
                <a:gd name="connsiteY18" fmla="*/ 4762 h 579437"/>
                <a:gd name="connsiteX19" fmla="*/ 320675 w 611188"/>
                <a:gd name="connsiteY19" fmla="*/ 42862 h 579437"/>
                <a:gd name="connsiteX20" fmla="*/ 244475 w 611188"/>
                <a:gd name="connsiteY20" fmla="*/ 80962 h 579437"/>
                <a:gd name="connsiteX21" fmla="*/ 149225 w 611188"/>
                <a:gd name="connsiteY21" fmla="*/ 61912 h 57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188" h="579437">
                  <a:moveTo>
                    <a:pt x="415925" y="23812"/>
                  </a:moveTo>
                  <a:cubicBezTo>
                    <a:pt x="365918" y="43656"/>
                    <a:pt x="315912" y="63500"/>
                    <a:pt x="273050" y="71437"/>
                  </a:cubicBezTo>
                  <a:cubicBezTo>
                    <a:pt x="230188" y="79374"/>
                    <a:pt x="193675" y="66675"/>
                    <a:pt x="158750" y="71437"/>
                  </a:cubicBezTo>
                  <a:cubicBezTo>
                    <a:pt x="123825" y="76200"/>
                    <a:pt x="88900" y="66675"/>
                    <a:pt x="63500" y="100012"/>
                  </a:cubicBezTo>
                  <a:cubicBezTo>
                    <a:pt x="38100" y="133349"/>
                    <a:pt x="12700" y="223837"/>
                    <a:pt x="6350" y="271462"/>
                  </a:cubicBezTo>
                  <a:cubicBezTo>
                    <a:pt x="0" y="319087"/>
                    <a:pt x="14288" y="349250"/>
                    <a:pt x="25400" y="385762"/>
                  </a:cubicBezTo>
                  <a:cubicBezTo>
                    <a:pt x="36512" y="422274"/>
                    <a:pt x="52388" y="461962"/>
                    <a:pt x="73025" y="490537"/>
                  </a:cubicBezTo>
                  <a:cubicBezTo>
                    <a:pt x="93662" y="519112"/>
                    <a:pt x="107950" y="542925"/>
                    <a:pt x="149225" y="557212"/>
                  </a:cubicBezTo>
                  <a:cubicBezTo>
                    <a:pt x="190500" y="571500"/>
                    <a:pt x="265113" y="573087"/>
                    <a:pt x="320675" y="576262"/>
                  </a:cubicBezTo>
                  <a:cubicBezTo>
                    <a:pt x="376237" y="579437"/>
                    <a:pt x="482600" y="576262"/>
                    <a:pt x="482600" y="576262"/>
                  </a:cubicBezTo>
                  <a:lnTo>
                    <a:pt x="482600" y="576262"/>
                  </a:lnTo>
                  <a:lnTo>
                    <a:pt x="549275" y="461962"/>
                  </a:lnTo>
                  <a:lnTo>
                    <a:pt x="549275" y="461962"/>
                  </a:lnTo>
                  <a:cubicBezTo>
                    <a:pt x="557212" y="446087"/>
                    <a:pt x="587375" y="401637"/>
                    <a:pt x="596900" y="366712"/>
                  </a:cubicBezTo>
                  <a:cubicBezTo>
                    <a:pt x="606425" y="331787"/>
                    <a:pt x="606425" y="252412"/>
                    <a:pt x="606425" y="252412"/>
                  </a:cubicBezTo>
                  <a:lnTo>
                    <a:pt x="606425" y="252412"/>
                  </a:lnTo>
                  <a:cubicBezTo>
                    <a:pt x="606425" y="239712"/>
                    <a:pt x="611188" y="206375"/>
                    <a:pt x="606425" y="176212"/>
                  </a:cubicBezTo>
                  <a:cubicBezTo>
                    <a:pt x="601663" y="146050"/>
                    <a:pt x="590550" y="100012"/>
                    <a:pt x="577850" y="71437"/>
                  </a:cubicBezTo>
                  <a:cubicBezTo>
                    <a:pt x="565150" y="42862"/>
                    <a:pt x="573088" y="9525"/>
                    <a:pt x="530225" y="4762"/>
                  </a:cubicBezTo>
                  <a:cubicBezTo>
                    <a:pt x="487363" y="0"/>
                    <a:pt x="368300" y="30162"/>
                    <a:pt x="320675" y="42862"/>
                  </a:cubicBezTo>
                  <a:cubicBezTo>
                    <a:pt x="273050" y="55562"/>
                    <a:pt x="273050" y="77787"/>
                    <a:pt x="244475" y="80962"/>
                  </a:cubicBezTo>
                  <a:cubicBezTo>
                    <a:pt x="215900" y="84137"/>
                    <a:pt x="182562" y="73024"/>
                    <a:pt x="149225" y="61912"/>
                  </a:cubicBezTo>
                </a:path>
              </a:pathLst>
            </a:custGeom>
            <a:solidFill>
              <a:srgbClr val="69676D">
                <a:lumMod val="40000"/>
                <a:lumOff val="60000"/>
              </a:srgbClr>
            </a:solid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8" name="Freeform 37"/>
            <p:cNvSpPr/>
            <p:nvPr/>
          </p:nvSpPr>
          <p:spPr>
            <a:xfrm>
              <a:off x="3084513" y="3599681"/>
              <a:ext cx="477837" cy="333375"/>
            </a:xfrm>
            <a:custGeom>
              <a:avLst/>
              <a:gdLst>
                <a:gd name="connsiteX0" fmla="*/ 220662 w 477837"/>
                <a:gd name="connsiteY0" fmla="*/ 0 h 333375"/>
                <a:gd name="connsiteX1" fmla="*/ 153987 w 477837"/>
                <a:gd name="connsiteY1" fmla="*/ 38100 h 333375"/>
                <a:gd name="connsiteX2" fmla="*/ 134937 w 477837"/>
                <a:gd name="connsiteY2" fmla="*/ 28575 h 333375"/>
                <a:gd name="connsiteX3" fmla="*/ 11112 w 477837"/>
                <a:gd name="connsiteY3" fmla="*/ 57150 h 333375"/>
                <a:gd name="connsiteX4" fmla="*/ 68262 w 477837"/>
                <a:gd name="connsiteY4" fmla="*/ 66675 h 333375"/>
                <a:gd name="connsiteX5" fmla="*/ 68262 w 477837"/>
                <a:gd name="connsiteY5" fmla="*/ 66675 h 333375"/>
                <a:gd name="connsiteX6" fmla="*/ 115887 w 477837"/>
                <a:gd name="connsiteY6" fmla="*/ 47625 h 333375"/>
                <a:gd name="connsiteX7" fmla="*/ 153987 w 477837"/>
                <a:gd name="connsiteY7" fmla="*/ 123825 h 333375"/>
                <a:gd name="connsiteX8" fmla="*/ 125412 w 477837"/>
                <a:gd name="connsiteY8" fmla="*/ 180975 h 333375"/>
                <a:gd name="connsiteX9" fmla="*/ 173037 w 477837"/>
                <a:gd name="connsiteY9" fmla="*/ 161925 h 333375"/>
                <a:gd name="connsiteX10" fmla="*/ 173037 w 477837"/>
                <a:gd name="connsiteY10" fmla="*/ 161925 h 333375"/>
                <a:gd name="connsiteX11" fmla="*/ 211137 w 477837"/>
                <a:gd name="connsiteY11" fmla="*/ 171450 h 333375"/>
                <a:gd name="connsiteX12" fmla="*/ 268287 w 477837"/>
                <a:gd name="connsiteY12" fmla="*/ 219075 h 333375"/>
                <a:gd name="connsiteX13" fmla="*/ 268287 w 477837"/>
                <a:gd name="connsiteY13" fmla="*/ 276225 h 333375"/>
                <a:gd name="connsiteX14" fmla="*/ 268287 w 477837"/>
                <a:gd name="connsiteY14" fmla="*/ 276225 h 333375"/>
                <a:gd name="connsiteX15" fmla="*/ 296862 w 477837"/>
                <a:gd name="connsiteY15" fmla="*/ 295275 h 333375"/>
                <a:gd name="connsiteX16" fmla="*/ 411162 w 477837"/>
                <a:gd name="connsiteY16" fmla="*/ 257175 h 333375"/>
                <a:gd name="connsiteX17" fmla="*/ 420687 w 477837"/>
                <a:gd name="connsiteY17" fmla="*/ 257175 h 333375"/>
                <a:gd name="connsiteX18" fmla="*/ 382587 w 477837"/>
                <a:gd name="connsiteY18" fmla="*/ 161925 h 333375"/>
                <a:gd name="connsiteX19" fmla="*/ 382587 w 477837"/>
                <a:gd name="connsiteY19" fmla="*/ 161925 h 333375"/>
                <a:gd name="connsiteX20" fmla="*/ 401637 w 477837"/>
                <a:gd name="connsiteY20" fmla="*/ 266700 h 333375"/>
                <a:gd name="connsiteX21" fmla="*/ 430212 w 477837"/>
                <a:gd name="connsiteY21" fmla="*/ 304800 h 333375"/>
                <a:gd name="connsiteX22" fmla="*/ 477837 w 477837"/>
                <a:gd name="connsiteY22" fmla="*/ 3333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837" h="333375">
                  <a:moveTo>
                    <a:pt x="220662" y="0"/>
                  </a:moveTo>
                  <a:cubicBezTo>
                    <a:pt x="194468" y="16668"/>
                    <a:pt x="168275" y="33337"/>
                    <a:pt x="153987" y="38100"/>
                  </a:cubicBezTo>
                  <a:cubicBezTo>
                    <a:pt x="139699" y="42863"/>
                    <a:pt x="158750" y="25400"/>
                    <a:pt x="134937" y="28575"/>
                  </a:cubicBezTo>
                  <a:cubicBezTo>
                    <a:pt x="111125" y="31750"/>
                    <a:pt x="22224" y="50800"/>
                    <a:pt x="11112" y="57150"/>
                  </a:cubicBezTo>
                  <a:cubicBezTo>
                    <a:pt x="0" y="63500"/>
                    <a:pt x="68262" y="66675"/>
                    <a:pt x="68262" y="66675"/>
                  </a:cubicBezTo>
                  <a:lnTo>
                    <a:pt x="68262" y="66675"/>
                  </a:lnTo>
                  <a:cubicBezTo>
                    <a:pt x="76200" y="63500"/>
                    <a:pt x="101600" y="38100"/>
                    <a:pt x="115887" y="47625"/>
                  </a:cubicBezTo>
                  <a:cubicBezTo>
                    <a:pt x="130174" y="57150"/>
                    <a:pt x="152400" y="101600"/>
                    <a:pt x="153987" y="123825"/>
                  </a:cubicBezTo>
                  <a:cubicBezTo>
                    <a:pt x="155574" y="146050"/>
                    <a:pt x="122237" y="174625"/>
                    <a:pt x="125412" y="180975"/>
                  </a:cubicBezTo>
                  <a:cubicBezTo>
                    <a:pt x="128587" y="187325"/>
                    <a:pt x="173037" y="161925"/>
                    <a:pt x="173037" y="161925"/>
                  </a:cubicBezTo>
                  <a:lnTo>
                    <a:pt x="173037" y="161925"/>
                  </a:lnTo>
                  <a:cubicBezTo>
                    <a:pt x="179387" y="163513"/>
                    <a:pt x="195262" y="161925"/>
                    <a:pt x="211137" y="171450"/>
                  </a:cubicBezTo>
                  <a:cubicBezTo>
                    <a:pt x="227012" y="180975"/>
                    <a:pt x="258762" y="201613"/>
                    <a:pt x="268287" y="219075"/>
                  </a:cubicBezTo>
                  <a:cubicBezTo>
                    <a:pt x="277812" y="236538"/>
                    <a:pt x="268287" y="276225"/>
                    <a:pt x="268287" y="276225"/>
                  </a:cubicBezTo>
                  <a:lnTo>
                    <a:pt x="268287" y="276225"/>
                  </a:lnTo>
                  <a:cubicBezTo>
                    <a:pt x="273049" y="279400"/>
                    <a:pt x="273050" y="298450"/>
                    <a:pt x="296862" y="295275"/>
                  </a:cubicBezTo>
                  <a:cubicBezTo>
                    <a:pt x="320675" y="292100"/>
                    <a:pt x="390525" y="263525"/>
                    <a:pt x="411162" y="257175"/>
                  </a:cubicBezTo>
                  <a:cubicBezTo>
                    <a:pt x="431799" y="250825"/>
                    <a:pt x="425449" y="273050"/>
                    <a:pt x="420687" y="257175"/>
                  </a:cubicBezTo>
                  <a:cubicBezTo>
                    <a:pt x="415925" y="241300"/>
                    <a:pt x="382587" y="161925"/>
                    <a:pt x="382587" y="161925"/>
                  </a:cubicBezTo>
                  <a:lnTo>
                    <a:pt x="382587" y="161925"/>
                  </a:lnTo>
                  <a:cubicBezTo>
                    <a:pt x="385762" y="179388"/>
                    <a:pt x="393700" y="242888"/>
                    <a:pt x="401637" y="266700"/>
                  </a:cubicBezTo>
                  <a:cubicBezTo>
                    <a:pt x="409575" y="290513"/>
                    <a:pt x="417512" y="293688"/>
                    <a:pt x="430212" y="304800"/>
                  </a:cubicBezTo>
                  <a:cubicBezTo>
                    <a:pt x="442912" y="315912"/>
                    <a:pt x="460374" y="324643"/>
                    <a:pt x="477837" y="333375"/>
                  </a:cubicBezTo>
                </a:path>
              </a:pathLst>
            </a:custGeom>
            <a:no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79" name="Straight Arrow Connector 39"/>
            <p:cNvCxnSpPr/>
            <p:nvPr/>
          </p:nvCxnSpPr>
          <p:spPr>
            <a:xfrm>
              <a:off x="3762375" y="2565096"/>
              <a:ext cx="17537" cy="1728000"/>
            </a:xfrm>
            <a:prstGeom prst="straightConnector1">
              <a:avLst/>
            </a:prstGeom>
            <a:noFill/>
            <a:ln w="19050" cap="flat" cmpd="sng" algn="ctr">
              <a:solidFill>
                <a:srgbClr val="6585CF">
                  <a:lumMod val="50000"/>
                </a:srgbClr>
              </a:solidFill>
              <a:prstDash val="solid"/>
              <a:headEnd type="oval" w="lg" len="lg"/>
              <a:tailEnd type="oval" w="lg" len="lg"/>
            </a:ln>
            <a:effectLst/>
          </p:spPr>
        </p:cxnSp>
        <p:cxnSp>
          <p:nvCxnSpPr>
            <p:cNvPr id="80" name="Straight Arrow Connector 40"/>
            <p:cNvCxnSpPr/>
            <p:nvPr/>
          </p:nvCxnSpPr>
          <p:spPr>
            <a:xfrm rot="120000">
              <a:off x="4267200" y="2162175"/>
              <a:ext cx="184322" cy="2274659"/>
            </a:xfrm>
            <a:prstGeom prst="straightConnector1">
              <a:avLst/>
            </a:prstGeom>
            <a:noFill/>
            <a:ln w="19050" cap="flat" cmpd="sng" algn="ctr">
              <a:solidFill>
                <a:srgbClr val="6585CF">
                  <a:lumMod val="50000"/>
                </a:srgbClr>
              </a:solidFill>
              <a:prstDash val="solid"/>
              <a:headEnd type="oval" w="lg" len="lg"/>
              <a:tailEnd type="oval" w="lg" len="lg"/>
            </a:ln>
            <a:effectLst/>
          </p:spPr>
        </p:cxnSp>
        <p:cxnSp>
          <p:nvCxnSpPr>
            <p:cNvPr id="81" name="Straight Arrow Connector 42"/>
            <p:cNvCxnSpPr/>
            <p:nvPr/>
          </p:nvCxnSpPr>
          <p:spPr>
            <a:xfrm rot="-60000">
              <a:off x="4905375" y="1952625"/>
              <a:ext cx="91296" cy="2592000"/>
            </a:xfrm>
            <a:prstGeom prst="straightConnector1">
              <a:avLst/>
            </a:prstGeom>
            <a:noFill/>
            <a:ln w="19050" cap="flat" cmpd="sng" algn="ctr">
              <a:solidFill>
                <a:srgbClr val="6585CF">
                  <a:lumMod val="50000"/>
                </a:srgbClr>
              </a:solidFill>
              <a:prstDash val="solid"/>
              <a:headEnd type="oval" w="lg" len="lg"/>
              <a:tailEnd type="oval" w="lg" len="lg"/>
            </a:ln>
            <a:effectLst/>
          </p:spPr>
        </p:cxnSp>
        <p:cxnSp>
          <p:nvCxnSpPr>
            <p:cNvPr id="82" name="Straight Arrow Connector 44"/>
            <p:cNvCxnSpPr/>
            <p:nvPr/>
          </p:nvCxnSpPr>
          <p:spPr>
            <a:xfrm flipH="1">
              <a:off x="5527393" y="1844824"/>
              <a:ext cx="6632" cy="2700000"/>
            </a:xfrm>
            <a:prstGeom prst="straightConnector1">
              <a:avLst/>
            </a:prstGeom>
            <a:noFill/>
            <a:ln w="19050" cap="flat" cmpd="sng" algn="ctr">
              <a:solidFill>
                <a:srgbClr val="6585CF">
                  <a:lumMod val="50000"/>
                </a:srgbClr>
              </a:solidFill>
              <a:prstDash val="solid"/>
              <a:headEnd type="oval" w="lg" len="lg"/>
              <a:tailEnd type="oval" w="lg" len="lg"/>
            </a:ln>
            <a:effectLst/>
          </p:spPr>
        </p:cxnSp>
        <p:cxnSp>
          <p:nvCxnSpPr>
            <p:cNvPr id="83" name="Straight Arrow Connector 47"/>
            <p:cNvCxnSpPr/>
            <p:nvPr/>
          </p:nvCxnSpPr>
          <p:spPr>
            <a:xfrm>
              <a:off x="5962461" y="1895477"/>
              <a:ext cx="121518" cy="2592000"/>
            </a:xfrm>
            <a:prstGeom prst="straightConnector1">
              <a:avLst/>
            </a:prstGeom>
            <a:noFill/>
            <a:ln w="19050" cap="flat" cmpd="sng" algn="ctr">
              <a:solidFill>
                <a:srgbClr val="6585CF">
                  <a:lumMod val="50000"/>
                </a:srgbClr>
              </a:solidFill>
              <a:prstDash val="solid"/>
              <a:headEnd type="oval" w="lg" len="lg"/>
              <a:tailEnd type="oval" w="lg" len="lg"/>
            </a:ln>
            <a:effectLst/>
          </p:spPr>
        </p:cxnSp>
        <p:cxnSp>
          <p:nvCxnSpPr>
            <p:cNvPr id="84" name="Straight Arrow Connector 49"/>
            <p:cNvCxnSpPr/>
            <p:nvPr/>
          </p:nvCxnSpPr>
          <p:spPr>
            <a:xfrm rot="-120000" flipH="1">
              <a:off x="6493718" y="1917112"/>
              <a:ext cx="116632" cy="2556000"/>
            </a:xfrm>
            <a:prstGeom prst="straightConnector1">
              <a:avLst/>
            </a:prstGeom>
            <a:noFill/>
            <a:ln w="19050" cap="flat" cmpd="sng" algn="ctr">
              <a:solidFill>
                <a:srgbClr val="6585CF">
                  <a:lumMod val="50000"/>
                </a:srgbClr>
              </a:solidFill>
              <a:prstDash val="solid"/>
              <a:headEnd type="oval" w="lg" len="lg"/>
              <a:tailEnd type="oval" w="lg" len="lg"/>
            </a:ln>
            <a:effectLst/>
          </p:spPr>
        </p:cxnSp>
        <p:cxnSp>
          <p:nvCxnSpPr>
            <p:cNvPr id="85" name="Straight Connector 54"/>
            <p:cNvCxnSpPr/>
            <p:nvPr/>
          </p:nvCxnSpPr>
          <p:spPr>
            <a:xfrm rot="-120000">
              <a:off x="4657725" y="2313096"/>
              <a:ext cx="19050" cy="1908000"/>
            </a:xfrm>
            <a:prstGeom prst="line">
              <a:avLst/>
            </a:prstGeom>
            <a:noFill/>
            <a:ln w="19050" cap="flat" cmpd="sng" algn="ctr">
              <a:solidFill>
                <a:sysClr val="windowText" lastClr="000000">
                  <a:shade val="48000"/>
                  <a:satMod val="110000"/>
                </a:sysClr>
              </a:solidFill>
              <a:prstDash val="solid"/>
              <a:headEnd type="oval" w="lg" len="lg"/>
              <a:tailEnd type="oval" w="lg" len="lg"/>
            </a:ln>
            <a:effectLst/>
          </p:spPr>
        </p:cxnSp>
        <p:cxnSp>
          <p:nvCxnSpPr>
            <p:cNvPr id="86" name="Straight Connector 55"/>
            <p:cNvCxnSpPr/>
            <p:nvPr/>
          </p:nvCxnSpPr>
          <p:spPr>
            <a:xfrm rot="-120000">
              <a:off x="5200855" y="2205369"/>
              <a:ext cx="19050" cy="2016000"/>
            </a:xfrm>
            <a:prstGeom prst="line">
              <a:avLst/>
            </a:prstGeom>
            <a:noFill/>
            <a:ln w="19050" cap="flat" cmpd="sng" algn="ctr">
              <a:solidFill>
                <a:sysClr val="windowText" lastClr="000000">
                  <a:shade val="48000"/>
                  <a:satMod val="110000"/>
                </a:sysClr>
              </a:solidFill>
              <a:prstDash val="solid"/>
              <a:headEnd type="oval" w="lg" len="lg"/>
              <a:tailEnd type="oval" w="lg" len="lg"/>
            </a:ln>
            <a:effectLst/>
          </p:spPr>
        </p:cxnSp>
        <p:cxnSp>
          <p:nvCxnSpPr>
            <p:cNvPr id="87" name="Straight Connector 38"/>
            <p:cNvCxnSpPr/>
            <p:nvPr/>
          </p:nvCxnSpPr>
          <p:spPr>
            <a:xfrm rot="-120000">
              <a:off x="5849555" y="2203030"/>
              <a:ext cx="19050" cy="2052000"/>
            </a:xfrm>
            <a:prstGeom prst="line">
              <a:avLst/>
            </a:prstGeom>
            <a:noFill/>
            <a:ln w="19050" cap="flat" cmpd="sng" algn="ctr">
              <a:solidFill>
                <a:sysClr val="windowText" lastClr="000000">
                  <a:shade val="48000"/>
                  <a:satMod val="110000"/>
                </a:sysClr>
              </a:solidFill>
              <a:prstDash val="solid"/>
              <a:headEnd type="oval" w="lg" len="lg"/>
              <a:tailEnd type="oval" w="lg" len="lg"/>
            </a:ln>
            <a:effectLst/>
          </p:spPr>
        </p:cxnSp>
        <p:cxnSp>
          <p:nvCxnSpPr>
            <p:cNvPr id="88" name="Straight Connector 41"/>
            <p:cNvCxnSpPr/>
            <p:nvPr/>
          </p:nvCxnSpPr>
          <p:spPr>
            <a:xfrm>
              <a:off x="6228184" y="2241421"/>
              <a:ext cx="19050" cy="1944000"/>
            </a:xfrm>
            <a:prstGeom prst="line">
              <a:avLst/>
            </a:prstGeom>
            <a:noFill/>
            <a:ln w="19050" cap="flat" cmpd="sng" algn="ctr">
              <a:solidFill>
                <a:sysClr val="windowText" lastClr="000000">
                  <a:shade val="48000"/>
                  <a:satMod val="110000"/>
                </a:sysClr>
              </a:solidFill>
              <a:prstDash val="solid"/>
              <a:headEnd type="oval" w="lg" len="lg"/>
              <a:tailEnd type="oval" w="lg" len="lg"/>
            </a:ln>
            <a:effectLst/>
          </p:spPr>
        </p:cxnSp>
        <p:cxnSp>
          <p:nvCxnSpPr>
            <p:cNvPr id="89" name="Straight Arrow Connector 45"/>
            <p:cNvCxnSpPr>
              <a:endCxn id="70" idx="1"/>
            </p:cNvCxnSpPr>
            <p:nvPr/>
          </p:nvCxnSpPr>
          <p:spPr>
            <a:xfrm>
              <a:off x="5796136" y="2204864"/>
              <a:ext cx="23639" cy="2043286"/>
            </a:xfrm>
            <a:prstGeom prst="straightConnector1">
              <a:avLst/>
            </a:prstGeom>
            <a:noFill/>
            <a:ln w="25400" cap="flat" cmpd="sng" algn="ctr">
              <a:solidFill>
                <a:srgbClr val="CC00CC"/>
              </a:solidFill>
              <a:prstDash val="solid"/>
              <a:headEnd type="diamond" w="med" len="med"/>
              <a:tailEnd type="triangle" w="med" len="med"/>
            </a:ln>
            <a:effectLst>
              <a:outerShdw blurRad="130000" dist="101600" dir="2700000" algn="tl" rotWithShape="0">
                <a:srgbClr val="000000">
                  <a:alpha val="35000"/>
                </a:srgbClr>
              </a:outerShdw>
            </a:effectLst>
          </p:spPr>
        </p:cxnSp>
      </p:grpSp>
      <p:cxnSp>
        <p:nvCxnSpPr>
          <p:cNvPr id="90" name="Straight Arrow Connector 50"/>
          <p:cNvCxnSpPr>
            <a:endCxn id="62" idx="0"/>
          </p:cNvCxnSpPr>
          <p:nvPr/>
        </p:nvCxnSpPr>
        <p:spPr>
          <a:xfrm flipH="1" flipV="1">
            <a:off x="2647504" y="2427436"/>
            <a:ext cx="46087" cy="2585070"/>
          </a:xfrm>
          <a:prstGeom prst="straightConnector1">
            <a:avLst/>
          </a:prstGeom>
          <a:noFill/>
          <a:ln w="25400" cap="flat" cmpd="sng" algn="ctr">
            <a:solidFill>
              <a:srgbClr val="FFC000"/>
            </a:solidFill>
            <a:prstDash val="solid"/>
            <a:tailEnd type="arrow"/>
          </a:ln>
          <a:effectLst>
            <a:outerShdw blurRad="130000" dist="101600" dir="2700000" algn="tl" rotWithShape="0">
              <a:srgbClr val="000000">
                <a:alpha val="35000"/>
              </a:srgbClr>
            </a:outerShdw>
          </a:effectLst>
        </p:spPr>
      </p:cxnSp>
      <p:sp>
        <p:nvSpPr>
          <p:cNvPr id="42" name="TextBox 41"/>
          <p:cNvSpPr txBox="1"/>
          <p:nvPr/>
        </p:nvSpPr>
        <p:spPr>
          <a:xfrm>
            <a:off x="0" y="1340768"/>
            <a:ext cx="2449710" cy="400110"/>
          </a:xfrm>
          <a:prstGeom prst="rect">
            <a:avLst/>
          </a:prstGeom>
          <a:noFill/>
        </p:spPr>
        <p:txBody>
          <a:bodyPr wrap="none" rtlCol="0">
            <a:spAutoFit/>
          </a:bodyPr>
          <a:lstStyle/>
          <a:p>
            <a:r>
              <a:rPr lang="el-GR" sz="2000" b="1" dirty="0" smtClean="0">
                <a:solidFill>
                  <a:schemeClr val="tx2"/>
                </a:solidFill>
              </a:rPr>
              <a:t>Οριζόντιο επίπεδο</a:t>
            </a:r>
            <a:endParaRPr lang="el-GR" sz="2000" b="1" dirty="0">
              <a:solidFill>
                <a:schemeClr val="tx2"/>
              </a:solidFill>
            </a:endParaRPr>
          </a:p>
        </p:txBody>
      </p:sp>
    </p:spTree>
    <p:extLst>
      <p:ext uri="{BB962C8B-B14F-4D97-AF65-F5344CB8AC3E}">
        <p14:creationId xmlns:p14="http://schemas.microsoft.com/office/powerpoint/2010/main" val="1118063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l-GR" sz="2400" dirty="0" smtClean="0"/>
              <a:t>Κατά την προολίσθηση υπάρχουν επαφές μόνο μεταξύ των πρόσθιων άνω και κάτω δοντιών,  ενώ τα οπίσθια δόντια διαχωρίζονται και δεν έχουν καμιά επαφή.</a:t>
            </a:r>
            <a:endParaRPr lang="el-GR" sz="2400"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1740237" y="1521056"/>
            <a:ext cx="5663527" cy="2412000"/>
          </a:xfrm>
          <a:prstGeom prst="rect">
            <a:avLst/>
          </a:prstGeom>
          <a:noFill/>
          <a:ln>
            <a:noFill/>
          </a:ln>
        </p:spPr>
      </p:pic>
      <p:sp>
        <p:nvSpPr>
          <p:cNvPr id="5" name="Τίτλος 1"/>
          <p:cNvSpPr txBox="1">
            <a:spLocks noGrp="1"/>
          </p:cNvSpPr>
          <p:nvPr>
            <p:ph type="title"/>
          </p:nvPr>
        </p:nvSpPr>
        <p:spPr>
          <a:xfrm>
            <a:off x="457200" y="41176"/>
            <a:ext cx="8229600" cy="1371600"/>
          </a:xfrm>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1200" cap="none" spc="0" normalizeH="0" baseline="0" noProof="0" dirty="0" smtClean="0">
                <a:ln w="6350">
                  <a:noFill/>
                </a:ln>
                <a:solidFill>
                  <a:srgbClr val="004A82"/>
                </a:solidFill>
                <a:effectLst/>
                <a:uLnTx/>
                <a:uFillTx/>
              </a:rPr>
              <a:t>Συγκλεισιακές σχέσεις προσθίων δοντιών κατά τη </a:t>
            </a:r>
            <a:r>
              <a:rPr lang="el-GR" sz="3600" noProof="0" dirty="0" smtClean="0">
                <a:solidFill>
                  <a:srgbClr val="004A82"/>
                </a:solidFill>
                <a:effectLst/>
              </a:rPr>
              <a:t>προολίσθηση</a:t>
            </a:r>
            <a:endParaRPr kumimoji="0" lang="el-GR" sz="3600" b="1" i="0" u="none" strike="noStrike" kern="1200" cap="none" spc="0" normalizeH="0" baseline="0" noProof="0" dirty="0" smtClean="0">
              <a:ln w="6350">
                <a:noFill/>
              </a:ln>
              <a:solidFill>
                <a:srgbClr val="004A82"/>
              </a:solidFill>
              <a:effectLst/>
              <a:uLnTx/>
              <a:uFillTx/>
            </a:endParaRPr>
          </a:p>
        </p:txBody>
      </p:sp>
      <p:sp>
        <p:nvSpPr>
          <p:cNvPr id="2" name="Θέση αριθμού διαφάνειας 1"/>
          <p:cNvSpPr>
            <a:spLocks noGrp="1"/>
          </p:cNvSpPr>
          <p:nvPr>
            <p:ph type="sldNum" sz="quarter" idx="12"/>
          </p:nvPr>
        </p:nvSpPr>
        <p:spPr/>
        <p:txBody>
          <a:bodyPr/>
          <a:lstStyle/>
          <a:p>
            <a:pPr>
              <a:defRPr/>
            </a:pPr>
            <a:fld id="{27959F34-B96E-49DE-B6B9-B0238B8D74F7}"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556792"/>
            <a:ext cx="4114800" cy="4680520"/>
          </a:xfrm>
        </p:spPr>
        <p:txBody>
          <a:bodyPr/>
          <a:lstStyle/>
          <a:p>
            <a:pPr marL="216000" indent="0" eaLnBrk="1" hangingPunct="1">
              <a:spcBef>
                <a:spcPts val="0"/>
              </a:spcBef>
              <a:spcAft>
                <a:spcPts val="0"/>
              </a:spcAft>
              <a:buNone/>
            </a:pPr>
            <a:r>
              <a:rPr lang="el-GR" sz="2400" dirty="0" smtClean="0"/>
              <a:t>Ίχνη ολίσθησης</a:t>
            </a:r>
            <a:r>
              <a:rPr lang="en-GB" sz="2400" dirty="0" smtClean="0"/>
              <a:t> </a:t>
            </a:r>
            <a:r>
              <a:rPr lang="el-GR" sz="2400" dirty="0" smtClean="0"/>
              <a:t>του </a:t>
            </a:r>
          </a:p>
          <a:p>
            <a:pPr marL="216000" indent="0" eaLnBrk="1" hangingPunct="1">
              <a:spcBef>
                <a:spcPts val="0"/>
              </a:spcBef>
              <a:spcAft>
                <a:spcPts val="0"/>
              </a:spcAft>
              <a:buNone/>
            </a:pPr>
            <a:r>
              <a:rPr lang="el-GR" sz="2400" b="1" dirty="0" smtClean="0"/>
              <a:t>μέσου παρειακού φύματος 1</a:t>
            </a:r>
            <a:r>
              <a:rPr lang="el-GR" sz="2400" b="1" baseline="30000" dirty="0" smtClean="0"/>
              <a:t>ου</a:t>
            </a:r>
            <a:r>
              <a:rPr lang="el-GR" sz="2400" b="1" dirty="0" smtClean="0"/>
              <a:t> δεξιού γομφίου της κάτω γνάθου</a:t>
            </a:r>
            <a:r>
              <a:rPr lang="en-GB" sz="2400" b="1" dirty="0" smtClean="0"/>
              <a:t> </a:t>
            </a:r>
            <a:r>
              <a:rPr lang="el-GR" sz="2400" b="1" dirty="0" smtClean="0"/>
              <a:t> στο 1</a:t>
            </a:r>
            <a:r>
              <a:rPr lang="el-GR" sz="2400" b="1" baseline="30000" dirty="0" smtClean="0"/>
              <a:t>ο</a:t>
            </a:r>
            <a:r>
              <a:rPr lang="el-GR" sz="2400" b="1" dirty="0" smtClean="0"/>
              <a:t>  άνω δεξιό γομφίο </a:t>
            </a:r>
            <a:r>
              <a:rPr lang="el-GR" sz="2400" dirty="0" smtClean="0"/>
              <a:t>κατά την διάρκεια των πλαγιολισθήσεων και προολίσθησης.</a:t>
            </a:r>
            <a:endParaRPr lang="en-US" sz="2400" dirty="0" smtClean="0"/>
          </a:p>
        </p:txBody>
      </p:sp>
      <p:grpSp>
        <p:nvGrpSpPr>
          <p:cNvPr id="5" name="Group 22"/>
          <p:cNvGrpSpPr/>
          <p:nvPr/>
        </p:nvGrpSpPr>
        <p:grpSpPr>
          <a:xfrm>
            <a:off x="2483768" y="5318500"/>
            <a:ext cx="6192000" cy="1332000"/>
            <a:chOff x="467544" y="5085184"/>
            <a:chExt cx="6192000" cy="1512000"/>
          </a:xfrm>
        </p:grpSpPr>
        <p:grpSp>
          <p:nvGrpSpPr>
            <p:cNvPr id="6" name="Group 41"/>
            <p:cNvGrpSpPr/>
            <p:nvPr/>
          </p:nvGrpSpPr>
          <p:grpSpPr>
            <a:xfrm>
              <a:off x="601450" y="5171315"/>
              <a:ext cx="5512094" cy="1331931"/>
              <a:chOff x="755576" y="5006974"/>
              <a:chExt cx="5512094" cy="1331931"/>
            </a:xfrm>
          </p:grpSpPr>
          <p:sp>
            <p:nvSpPr>
              <p:cNvPr id="28" name="Text Box 12"/>
              <p:cNvSpPr txBox="1">
                <a:spLocks noChangeArrowheads="1"/>
              </p:cNvSpPr>
              <p:nvPr/>
            </p:nvSpPr>
            <p:spPr bwMode="auto">
              <a:xfrm>
                <a:off x="1250950" y="5006974"/>
                <a:ext cx="1474443" cy="419242"/>
              </a:xfrm>
              <a:prstGeom prst="rect">
                <a:avLst/>
              </a:prstGeom>
              <a:noFill/>
              <a:ln w="9525">
                <a:noFill/>
                <a:miter lim="800000"/>
                <a:headEnd/>
                <a:tailEnd/>
              </a:ln>
            </p:spPr>
            <p:txBody>
              <a:bodyPr wrap="none">
                <a:spAutoFit/>
              </a:bodyPr>
              <a:lstStyle/>
              <a:p>
                <a:r>
                  <a:rPr lang="el-GR" dirty="0">
                    <a:latin typeface="+mn-lt"/>
                  </a:rPr>
                  <a:t>Π</a:t>
                </a:r>
                <a:r>
                  <a:rPr lang="el-GR" dirty="0" smtClean="0">
                    <a:latin typeface="+mn-lt"/>
                  </a:rPr>
                  <a:t>ροολίσθηση</a:t>
                </a:r>
                <a:endParaRPr lang="en-US" dirty="0">
                  <a:latin typeface="+mn-lt"/>
                </a:endParaRPr>
              </a:p>
            </p:txBody>
          </p:sp>
          <p:cxnSp>
            <p:nvCxnSpPr>
              <p:cNvPr id="30" name="Straight Arrow Connector 29"/>
              <p:cNvCxnSpPr/>
              <p:nvPr/>
            </p:nvCxnSpPr>
            <p:spPr>
              <a:xfrm flipH="1">
                <a:off x="755576" y="5208875"/>
                <a:ext cx="4320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 Box 12"/>
              <p:cNvSpPr txBox="1">
                <a:spLocks noChangeArrowheads="1"/>
              </p:cNvSpPr>
              <p:nvPr/>
            </p:nvSpPr>
            <p:spPr bwMode="auto">
              <a:xfrm>
                <a:off x="1259632" y="5481280"/>
                <a:ext cx="4265783" cy="419242"/>
              </a:xfrm>
              <a:prstGeom prst="rect">
                <a:avLst/>
              </a:prstGeom>
              <a:noFill/>
              <a:ln w="9525">
                <a:noFill/>
                <a:miter lim="800000"/>
                <a:headEnd/>
                <a:tailEnd/>
              </a:ln>
            </p:spPr>
            <p:txBody>
              <a:bodyPr wrap="none">
                <a:spAutoFit/>
              </a:bodyPr>
              <a:lstStyle/>
              <a:p>
                <a:r>
                  <a:rPr lang="el-GR" dirty="0" smtClean="0">
                    <a:latin typeface="+mn-lt"/>
                  </a:rPr>
                  <a:t>Εργαζόμενη πλευρά (δεξιά πλαγιολίσθηση)</a:t>
                </a:r>
                <a:endParaRPr lang="en-US" dirty="0">
                  <a:latin typeface="+mn-lt"/>
                </a:endParaRPr>
              </a:p>
            </p:txBody>
          </p:sp>
          <p:sp>
            <p:nvSpPr>
              <p:cNvPr id="32" name="Text Box 12"/>
              <p:cNvSpPr txBox="1">
                <a:spLocks noChangeArrowheads="1"/>
              </p:cNvSpPr>
              <p:nvPr/>
            </p:nvSpPr>
            <p:spPr bwMode="auto">
              <a:xfrm>
                <a:off x="1259632" y="5919663"/>
                <a:ext cx="5008038" cy="419242"/>
              </a:xfrm>
              <a:prstGeom prst="rect">
                <a:avLst/>
              </a:prstGeom>
              <a:noFill/>
              <a:ln w="9525">
                <a:noFill/>
                <a:miter lim="800000"/>
                <a:headEnd/>
                <a:tailEnd/>
              </a:ln>
            </p:spPr>
            <p:txBody>
              <a:bodyPr wrap="none">
                <a:spAutoFit/>
              </a:bodyPr>
              <a:lstStyle/>
              <a:p>
                <a:r>
                  <a:rPr lang="el-GR" dirty="0" smtClean="0">
                    <a:latin typeface="+mn-lt"/>
                  </a:rPr>
                  <a:t>Μη Εργαζόμενη πλευρά (αριστερή πλαγιολίσθηση)</a:t>
                </a:r>
                <a:endParaRPr lang="en-US" dirty="0">
                  <a:latin typeface="+mn-lt"/>
                </a:endParaRPr>
              </a:p>
            </p:txBody>
          </p:sp>
          <p:cxnSp>
            <p:nvCxnSpPr>
              <p:cNvPr id="33" name="Straight Arrow Connector 32"/>
              <p:cNvCxnSpPr/>
              <p:nvPr/>
            </p:nvCxnSpPr>
            <p:spPr>
              <a:xfrm flipH="1">
                <a:off x="755576" y="5712931"/>
                <a:ext cx="432048" cy="0"/>
              </a:xfrm>
              <a:prstGeom prst="straightConnector1">
                <a:avLst/>
              </a:prstGeom>
              <a:ln w="38100">
                <a:solidFill>
                  <a:srgbClr val="66FF99"/>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55576" y="6144979"/>
                <a:ext cx="432048"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467544" y="5085184"/>
              <a:ext cx="6192000" cy="151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7" name="Group 49"/>
          <p:cNvGrpSpPr/>
          <p:nvPr/>
        </p:nvGrpSpPr>
        <p:grpSpPr>
          <a:xfrm>
            <a:off x="5220072" y="1484784"/>
            <a:ext cx="3420000" cy="3780000"/>
            <a:chOff x="5416996" y="1340768"/>
            <a:chExt cx="3619500" cy="3962400"/>
          </a:xfrm>
        </p:grpSpPr>
        <p:pic>
          <p:nvPicPr>
            <p:cNvPr id="3074" name="Picture 2"/>
            <p:cNvPicPr>
              <a:picLocks noChangeAspect="1" noChangeArrowheads="1"/>
            </p:cNvPicPr>
            <p:nvPr/>
          </p:nvPicPr>
          <p:blipFill>
            <a:blip r:embed="rId2" cstate="print"/>
            <a:srcRect/>
            <a:stretch>
              <a:fillRect/>
            </a:stretch>
          </p:blipFill>
          <p:spPr bwMode="auto">
            <a:xfrm>
              <a:off x="5416996" y="1340768"/>
              <a:ext cx="3619500" cy="3962400"/>
            </a:xfrm>
            <a:prstGeom prst="rect">
              <a:avLst/>
            </a:prstGeom>
            <a:noFill/>
            <a:ln w="9525">
              <a:solidFill>
                <a:schemeClr val="tx1"/>
              </a:solidFill>
              <a:miter lim="800000"/>
              <a:headEnd/>
              <a:tailEnd/>
            </a:ln>
          </p:spPr>
        </p:pic>
        <p:sp>
          <p:nvSpPr>
            <p:cNvPr id="20" name="Oval 19"/>
            <p:cNvSpPr/>
            <p:nvPr/>
          </p:nvSpPr>
          <p:spPr>
            <a:xfrm>
              <a:off x="6732240" y="2492912"/>
              <a:ext cx="144000" cy="144000"/>
            </a:xfrm>
            <a:prstGeom prst="ellipse">
              <a:avLst/>
            </a:prstGeom>
            <a:solidFill>
              <a:srgbClr val="0070C0"/>
            </a:solidFill>
            <a:ln>
              <a:solidFill>
                <a:srgbClr val="0070C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Oval 20"/>
            <p:cNvSpPr/>
            <p:nvPr/>
          </p:nvSpPr>
          <p:spPr>
            <a:xfrm>
              <a:off x="6732240" y="2708936"/>
              <a:ext cx="144000" cy="144000"/>
            </a:xfrm>
            <a:prstGeom prst="ellipse">
              <a:avLst/>
            </a:prstGeom>
            <a:solidFill>
              <a:srgbClr val="0070C0"/>
            </a:solidFill>
            <a:ln w="3175">
              <a:solidFill>
                <a:schemeClr val="tx1"/>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4" name="Straight Arrow Connector 23"/>
            <p:cNvCxnSpPr/>
            <p:nvPr/>
          </p:nvCxnSpPr>
          <p:spPr>
            <a:xfrm flipH="1">
              <a:off x="5650436" y="2636912"/>
              <a:ext cx="1009796" cy="1021542"/>
            </a:xfrm>
            <a:prstGeom prst="straightConnector1">
              <a:avLst/>
            </a:prstGeom>
            <a:ln w="88900" cap="rnd">
              <a:solidFill>
                <a:srgbClr val="66FF99"/>
              </a:solidFill>
              <a:tailEnd type="arrow" w="sm" len="sm"/>
            </a:ln>
            <a:scene3d>
              <a:camera prst="orthographicFront"/>
              <a:lightRig rig="threePt" dir="t">
                <a:rot lat="0" lon="0" rev="21594000"/>
              </a:lightRig>
            </a:scene3d>
            <a:sp3d extrusionH="76200" contourW="12700">
              <a:bevelT w="139700" h="0"/>
              <a:bevelB w="260350" h="44450"/>
              <a:extrusionClr>
                <a:schemeClr val="bg1"/>
              </a:extrusionClr>
              <a:contourClr>
                <a:srgbClr val="00B050"/>
              </a:contourClr>
            </a:sp3d>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60000">
              <a:off x="6927160" y="2615824"/>
              <a:ext cx="957208" cy="1029200"/>
            </a:xfrm>
            <a:prstGeom prst="straightConnector1">
              <a:avLst/>
            </a:prstGeom>
            <a:ln w="79375" cap="rnd">
              <a:solidFill>
                <a:srgbClr val="00B0F0"/>
              </a:solidFill>
              <a:tailEnd type="arrow"/>
            </a:ln>
            <a:scene3d>
              <a:camera prst="orthographicFront"/>
              <a:lightRig rig="threePt" dir="t">
                <a:rot lat="0" lon="0" rev="3000000"/>
              </a:lightRig>
            </a:scene3d>
            <a:sp3d extrusionH="76200" contourW="12700">
              <a:bevelT w="234950"/>
              <a:bevelB w="330200"/>
              <a:extrusionClr>
                <a:srgbClr val="00B0F0"/>
              </a:extrusionClr>
              <a:contourClr>
                <a:srgbClr val="00B0F0"/>
              </a:contourClr>
            </a:sp3d>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804239" y="2632397"/>
              <a:ext cx="72016" cy="1152128"/>
            </a:xfrm>
            <a:prstGeom prst="straightConnector1">
              <a:avLst/>
            </a:prstGeom>
            <a:ln w="73025" cap="rnd">
              <a:solidFill>
                <a:srgbClr val="FF0000"/>
              </a:solidFill>
              <a:tailEnd type="arrow" w="sm" len="sm"/>
            </a:ln>
            <a:scene3d>
              <a:camera prst="orthographicFront"/>
              <a:lightRig rig="threePt" dir="t">
                <a:rot lat="0" lon="0" rev="4200000"/>
              </a:lightRig>
            </a:scene3d>
            <a:sp3d extrusionH="76200" contourW="12700">
              <a:bevelT w="247650"/>
              <a:bevelB w="279400"/>
              <a:extrusionClr>
                <a:srgbClr val="FF0000"/>
              </a:extrusionClr>
              <a:contourClr>
                <a:srgbClr val="FF0000"/>
              </a:contourClr>
            </a:sp3d>
          </p:spPr>
          <p:style>
            <a:lnRef idx="1">
              <a:schemeClr val="accent1"/>
            </a:lnRef>
            <a:fillRef idx="0">
              <a:schemeClr val="accent1"/>
            </a:fillRef>
            <a:effectRef idx="0">
              <a:schemeClr val="accent1"/>
            </a:effectRef>
            <a:fontRef idx="minor">
              <a:schemeClr val="tx1"/>
            </a:fontRef>
          </p:style>
        </p:cxnSp>
      </p:grpSp>
      <p:sp>
        <p:nvSpPr>
          <p:cNvPr id="2" name="Θέση αριθμού διαφάνειας 1"/>
          <p:cNvSpPr>
            <a:spLocks noGrp="1"/>
          </p:cNvSpPr>
          <p:nvPr>
            <p:ph type="sldNum" sz="quarter" idx="12"/>
          </p:nvPr>
        </p:nvSpPr>
        <p:spPr>
          <a:xfrm>
            <a:off x="6876256" y="6356350"/>
            <a:ext cx="2133600" cy="365125"/>
          </a:xfrm>
        </p:spPr>
        <p:txBody>
          <a:bodyPr/>
          <a:lstStyle/>
          <a:p>
            <a:pPr>
              <a:defRPr/>
            </a:pPr>
            <a:fld id="{7E55E3B3-0445-4CFC-BED8-763D4409E61F}" type="slidenum">
              <a:rPr lang="el-GR" smtClean="0"/>
              <a:pPr>
                <a:defRPr/>
              </a:pPr>
              <a:t>31</a:t>
            </a:fld>
            <a:endParaRPr lang="el-GR" dirty="0"/>
          </a:p>
        </p:txBody>
      </p:sp>
      <p:sp>
        <p:nvSpPr>
          <p:cNvPr id="4" name="Τίτλος 3"/>
          <p:cNvSpPr>
            <a:spLocks noGrp="1"/>
          </p:cNvSpPr>
          <p:nvPr>
            <p:ph type="title"/>
          </p:nvPr>
        </p:nvSpPr>
        <p:spPr>
          <a:xfrm>
            <a:off x="0" y="116632"/>
            <a:ext cx="9144000" cy="1008112"/>
          </a:xfrm>
        </p:spPr>
        <p:txBody>
          <a:bodyPr>
            <a:normAutofit fontScale="90000"/>
          </a:bodyPr>
          <a:lstStyle/>
          <a:p>
            <a:r>
              <a:rPr lang="el-GR" dirty="0"/>
              <a:t> Συγκλεισιακές σχέσεις οπισθίων δοντιών κατά τη διάρκεια των κινήσεων της κάτω </a:t>
            </a:r>
            <a:r>
              <a:rPr lang="el-GR" dirty="0" smtClean="0"/>
              <a:t>γνάθου </a:t>
            </a:r>
            <a:endParaRPr lang="el-GR" sz="3100" b="0" dirty="0"/>
          </a:p>
        </p:txBody>
      </p:sp>
    </p:spTree>
    <p:extLst>
      <p:ext uri="{BB962C8B-B14F-4D97-AF65-F5344CB8AC3E}">
        <p14:creationId xmlns:p14="http://schemas.microsoft.com/office/powerpoint/2010/main" val="3637817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idx="1"/>
          </p:nvPr>
        </p:nvSpPr>
        <p:spPr>
          <a:xfrm>
            <a:off x="171023" y="1268760"/>
            <a:ext cx="5193065" cy="5544616"/>
          </a:xfrm>
        </p:spPr>
        <p:txBody>
          <a:bodyPr>
            <a:normAutofit/>
          </a:bodyPr>
          <a:lstStyle/>
          <a:p>
            <a:pPr marL="0" indent="0">
              <a:spcBef>
                <a:spcPts val="0"/>
              </a:spcBef>
              <a:buNone/>
            </a:pPr>
            <a:r>
              <a:rPr lang="el-GR" sz="2000" b="1" dirty="0" smtClean="0"/>
              <a:t>Εργαζόμενης πλευράς ίχνη ολίσθησης: </a:t>
            </a:r>
          </a:p>
          <a:p>
            <a:pPr marL="0" indent="0">
              <a:spcBef>
                <a:spcPts val="0"/>
              </a:spcBef>
              <a:buNone/>
            </a:pPr>
            <a:r>
              <a:rPr lang="el-GR" sz="2000" dirty="0" smtClean="0"/>
              <a:t>το μέσο παρειακό φύμα του πρώτου κάτω γομφίου εξέρχεται από την κεντρική αύλακα του πρώτου άνω γομφίου διελαύνοντας την παρειακή αύλακα.</a:t>
            </a:r>
          </a:p>
          <a:p>
            <a:pPr marL="0" indent="0">
              <a:spcBef>
                <a:spcPts val="0"/>
              </a:spcBef>
              <a:buNone/>
            </a:pPr>
            <a:r>
              <a:rPr lang="el-GR" sz="2000" b="1" dirty="0" smtClean="0"/>
              <a:t>Μη Εργαζομένης πλευράς ίχνη ολίσθησης: </a:t>
            </a:r>
          </a:p>
          <a:p>
            <a:pPr marL="0" indent="0">
              <a:spcBef>
                <a:spcPts val="0"/>
              </a:spcBef>
              <a:buNone/>
            </a:pPr>
            <a:r>
              <a:rPr lang="el-GR" sz="2000" dirty="0" smtClean="0"/>
              <a:t>το μέσο παρειακό φύμα του πρώτου κάτω γομφίου διασχίζει λοξά το εγγύς υπερώιο φύμα του πρώτου γομφίου διελαύνοντας την εγγύς υπερώια αύλακα.</a:t>
            </a:r>
          </a:p>
          <a:p>
            <a:pPr marL="0" indent="0">
              <a:spcBef>
                <a:spcPts val="0"/>
              </a:spcBef>
              <a:buNone/>
            </a:pPr>
            <a:r>
              <a:rPr lang="el-GR" sz="2000" b="1" dirty="0" smtClean="0"/>
              <a:t>Ίχνη προολίσθησης :</a:t>
            </a:r>
          </a:p>
          <a:p>
            <a:pPr marL="0" indent="0">
              <a:spcBef>
                <a:spcPts val="0"/>
              </a:spcBef>
              <a:buNone/>
            </a:pPr>
            <a:r>
              <a:rPr lang="el-GR" sz="2000" dirty="0" smtClean="0"/>
              <a:t>το μέσο παρειακό φύμα του πρώτου κάτω γομφίου ολισθαίνει προς τα μπροστά κατά μήκος της εγγύς παρειακής αύλακας του πρώτου άνω γομφίου.</a:t>
            </a:r>
          </a:p>
          <a:p>
            <a:pPr marL="0" indent="0">
              <a:spcBef>
                <a:spcPts val="0"/>
              </a:spcBef>
              <a:buNone/>
            </a:pPr>
            <a:endParaRPr lang="el-GR" sz="2000" dirty="0"/>
          </a:p>
        </p:txBody>
      </p:sp>
      <p:pic>
        <p:nvPicPr>
          <p:cNvPr id="2050" name="Picture 2"/>
          <p:cNvPicPr>
            <a:picLocks noChangeAspect="1" noChangeArrowheads="1"/>
          </p:cNvPicPr>
          <p:nvPr/>
        </p:nvPicPr>
        <p:blipFill>
          <a:blip r:embed="rId3" cstate="print"/>
          <a:srcRect/>
          <a:stretch>
            <a:fillRect/>
          </a:stretch>
        </p:blipFill>
        <p:spPr bwMode="auto">
          <a:xfrm>
            <a:off x="5398560" y="1988840"/>
            <a:ext cx="3493920" cy="3132000"/>
          </a:xfrm>
          <a:prstGeom prst="rect">
            <a:avLst/>
          </a:prstGeom>
          <a:noFill/>
          <a:ln w="9525">
            <a:noFill/>
            <a:miter lim="800000"/>
            <a:headEnd/>
            <a:tailEnd/>
          </a:ln>
        </p:spPr>
      </p:pic>
      <p:grpSp>
        <p:nvGrpSpPr>
          <p:cNvPr id="5" name="Group 4"/>
          <p:cNvGrpSpPr/>
          <p:nvPr/>
        </p:nvGrpSpPr>
        <p:grpSpPr>
          <a:xfrm>
            <a:off x="4860032" y="5229200"/>
            <a:ext cx="4349186" cy="1188000"/>
            <a:chOff x="4860032" y="5229200"/>
            <a:chExt cx="4349186" cy="1188000"/>
          </a:xfrm>
        </p:grpSpPr>
        <p:grpSp>
          <p:nvGrpSpPr>
            <p:cNvPr id="4" name="Group 41"/>
            <p:cNvGrpSpPr/>
            <p:nvPr/>
          </p:nvGrpSpPr>
          <p:grpSpPr>
            <a:xfrm>
              <a:off x="4947227" y="5296874"/>
              <a:ext cx="4261991" cy="1024890"/>
              <a:chOff x="755576" y="5006974"/>
              <a:chExt cx="6545201" cy="1304405"/>
            </a:xfrm>
          </p:grpSpPr>
          <p:sp>
            <p:nvSpPr>
              <p:cNvPr id="17" name="Text Box 12"/>
              <p:cNvSpPr txBox="1">
                <a:spLocks noChangeArrowheads="1"/>
              </p:cNvSpPr>
              <p:nvPr/>
            </p:nvSpPr>
            <p:spPr bwMode="auto">
              <a:xfrm>
                <a:off x="1250950" y="5006974"/>
                <a:ext cx="1824949" cy="391716"/>
              </a:xfrm>
              <a:prstGeom prst="rect">
                <a:avLst/>
              </a:prstGeom>
              <a:noFill/>
              <a:ln w="9525">
                <a:noFill/>
                <a:miter lim="800000"/>
                <a:headEnd/>
                <a:tailEnd/>
              </a:ln>
            </p:spPr>
            <p:txBody>
              <a:bodyPr wrap="none">
                <a:spAutoFit/>
              </a:bodyPr>
              <a:lstStyle/>
              <a:p>
                <a:r>
                  <a:rPr lang="el-GR" sz="1400" dirty="0">
                    <a:latin typeface="+mn-lt"/>
                  </a:rPr>
                  <a:t>Π</a:t>
                </a:r>
                <a:r>
                  <a:rPr lang="el-GR" sz="1400" dirty="0" smtClean="0">
                    <a:latin typeface="+mn-lt"/>
                  </a:rPr>
                  <a:t>ροολίσθηση</a:t>
                </a:r>
                <a:endParaRPr lang="en-US" sz="1400" dirty="0">
                  <a:latin typeface="+mn-lt"/>
                </a:endParaRPr>
              </a:p>
            </p:txBody>
          </p:sp>
          <p:cxnSp>
            <p:nvCxnSpPr>
              <p:cNvPr id="18" name="Straight Arrow Connector 17"/>
              <p:cNvCxnSpPr/>
              <p:nvPr/>
            </p:nvCxnSpPr>
            <p:spPr>
              <a:xfrm flipH="1">
                <a:off x="755576" y="5208875"/>
                <a:ext cx="4320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 Box 12"/>
              <p:cNvSpPr txBox="1">
                <a:spLocks noChangeArrowheads="1"/>
              </p:cNvSpPr>
              <p:nvPr/>
            </p:nvSpPr>
            <p:spPr bwMode="auto">
              <a:xfrm>
                <a:off x="1259633" y="5481280"/>
                <a:ext cx="5156489" cy="391716"/>
              </a:xfrm>
              <a:prstGeom prst="rect">
                <a:avLst/>
              </a:prstGeom>
              <a:noFill/>
              <a:ln w="9525">
                <a:noFill/>
                <a:miter lim="800000"/>
                <a:headEnd/>
                <a:tailEnd/>
              </a:ln>
            </p:spPr>
            <p:txBody>
              <a:bodyPr wrap="none">
                <a:spAutoFit/>
              </a:bodyPr>
              <a:lstStyle/>
              <a:p>
                <a:r>
                  <a:rPr lang="el-GR" sz="1400" dirty="0" smtClean="0">
                    <a:latin typeface="+mn-lt"/>
                  </a:rPr>
                  <a:t>Εργαζόμενη πλευρά (δεξιά πλαγιολίσθηση)</a:t>
                </a:r>
                <a:endParaRPr lang="en-US" sz="1400" dirty="0">
                  <a:latin typeface="+mn-lt"/>
                </a:endParaRPr>
              </a:p>
            </p:txBody>
          </p:sp>
          <p:sp>
            <p:nvSpPr>
              <p:cNvPr id="20" name="Text Box 12"/>
              <p:cNvSpPr txBox="1">
                <a:spLocks noChangeArrowheads="1"/>
              </p:cNvSpPr>
              <p:nvPr/>
            </p:nvSpPr>
            <p:spPr bwMode="auto">
              <a:xfrm>
                <a:off x="1259633" y="5919663"/>
                <a:ext cx="6041144" cy="391716"/>
              </a:xfrm>
              <a:prstGeom prst="rect">
                <a:avLst/>
              </a:prstGeom>
              <a:noFill/>
              <a:ln w="9525">
                <a:noFill/>
                <a:miter lim="800000"/>
                <a:headEnd/>
                <a:tailEnd/>
              </a:ln>
            </p:spPr>
            <p:txBody>
              <a:bodyPr wrap="none">
                <a:spAutoFit/>
              </a:bodyPr>
              <a:lstStyle/>
              <a:p>
                <a:r>
                  <a:rPr lang="el-GR" sz="1400" dirty="0" smtClean="0">
                    <a:latin typeface="+mn-lt"/>
                  </a:rPr>
                  <a:t>Μη Εργαζόμενη πλευρά (αριστερή πλαγιολίσθηση)</a:t>
                </a:r>
                <a:endParaRPr lang="en-US" sz="1400" dirty="0">
                  <a:latin typeface="+mn-lt"/>
                </a:endParaRPr>
              </a:p>
            </p:txBody>
          </p:sp>
          <p:cxnSp>
            <p:nvCxnSpPr>
              <p:cNvPr id="21" name="Straight Arrow Connector 20"/>
              <p:cNvCxnSpPr/>
              <p:nvPr/>
            </p:nvCxnSpPr>
            <p:spPr>
              <a:xfrm flipH="1">
                <a:off x="755576" y="5712931"/>
                <a:ext cx="432048"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55576" y="6144979"/>
                <a:ext cx="432048"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4860032" y="5229200"/>
              <a:ext cx="4248472" cy="118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p:txBody>
        </p:sp>
      </p:grpSp>
      <p:sp>
        <p:nvSpPr>
          <p:cNvPr id="23" name="TextBox 22"/>
          <p:cNvSpPr txBox="1"/>
          <p:nvPr/>
        </p:nvSpPr>
        <p:spPr>
          <a:xfrm>
            <a:off x="6156176" y="1588730"/>
            <a:ext cx="1871859" cy="400110"/>
          </a:xfrm>
          <a:prstGeom prst="rect">
            <a:avLst/>
          </a:prstGeom>
          <a:noFill/>
        </p:spPr>
        <p:txBody>
          <a:bodyPr wrap="none" rtlCol="0">
            <a:spAutoFit/>
          </a:bodyPr>
          <a:lstStyle/>
          <a:p>
            <a:r>
              <a:rPr lang="el-GR" sz="2000" b="1" dirty="0" smtClean="0">
                <a:latin typeface="+mn-lt"/>
              </a:rPr>
              <a:t>α’ άνω γομφίος</a:t>
            </a:r>
            <a:endParaRPr lang="el-GR" sz="2000" b="1"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
        <p:nvSpPr>
          <p:cNvPr id="24" name="Τίτλος 3"/>
          <p:cNvSpPr>
            <a:spLocks noGrp="1"/>
          </p:cNvSpPr>
          <p:nvPr>
            <p:ph type="title"/>
          </p:nvPr>
        </p:nvSpPr>
        <p:spPr>
          <a:xfrm>
            <a:off x="0" y="116632"/>
            <a:ext cx="9144000" cy="1008112"/>
          </a:xfrm>
        </p:spPr>
        <p:txBody>
          <a:bodyPr>
            <a:normAutofit fontScale="90000"/>
          </a:bodyPr>
          <a:lstStyle/>
          <a:p>
            <a:r>
              <a:rPr lang="el-GR" dirty="0"/>
              <a:t> Συγκλεισιακές σχέσεις οπισθίων δοντιών κατά τη διάρκεια των κινήσεων της κάτω </a:t>
            </a:r>
            <a:r>
              <a:rPr lang="el-GR" dirty="0" smtClean="0"/>
              <a:t>γνάθου </a:t>
            </a:r>
            <a:endParaRPr lang="el-GR" sz="3100" b="0" dirty="0"/>
          </a:p>
        </p:txBody>
      </p:sp>
    </p:spTree>
    <p:extLst>
      <p:ext uri="{BB962C8B-B14F-4D97-AF65-F5344CB8AC3E}">
        <p14:creationId xmlns:p14="http://schemas.microsoft.com/office/powerpoint/2010/main" val="3742056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a:spLocks noGrp="1" noRot="1" noChangeArrowheads="1"/>
          </p:cNvSpPr>
          <p:nvPr>
            <p:ph idx="1"/>
          </p:nvPr>
        </p:nvSpPr>
        <p:spPr>
          <a:xfrm>
            <a:off x="457200" y="1412776"/>
            <a:ext cx="4258816" cy="4824536"/>
          </a:xfrm>
        </p:spPr>
        <p:txBody>
          <a:bodyPr anchor="t"/>
          <a:lstStyle/>
          <a:p>
            <a:pPr marL="216000" indent="0" eaLnBrk="1" hangingPunct="1">
              <a:spcBef>
                <a:spcPts val="0"/>
              </a:spcBef>
              <a:buNone/>
            </a:pPr>
            <a:r>
              <a:rPr lang="el-GR" sz="2400" dirty="0" smtClean="0"/>
              <a:t>Ίχνη ολίσθησης του </a:t>
            </a:r>
          </a:p>
          <a:p>
            <a:pPr marL="216000" indent="0" eaLnBrk="1" hangingPunct="1">
              <a:spcBef>
                <a:spcPts val="0"/>
              </a:spcBef>
              <a:buNone/>
            </a:pPr>
            <a:r>
              <a:rPr lang="el-GR" sz="2400" b="1" dirty="0" smtClean="0"/>
              <a:t>εγγύς υπερώιου φύματος </a:t>
            </a:r>
          </a:p>
          <a:p>
            <a:pPr marL="216000" indent="0" eaLnBrk="1" hangingPunct="1">
              <a:spcBef>
                <a:spcPts val="0"/>
              </a:spcBef>
              <a:buNone/>
            </a:pPr>
            <a:r>
              <a:rPr lang="el-GR" sz="2400" b="1" dirty="0" smtClean="0"/>
              <a:t>του 1</a:t>
            </a:r>
            <a:r>
              <a:rPr lang="el-GR" sz="2400" b="1" baseline="30000" dirty="0" smtClean="0"/>
              <a:t>ου</a:t>
            </a:r>
            <a:r>
              <a:rPr lang="el-GR" sz="2400" b="1" dirty="0" smtClean="0"/>
              <a:t> γομφίου της άνω γνάθου στον 1</a:t>
            </a:r>
            <a:r>
              <a:rPr lang="el-GR" sz="2400" b="1" baseline="30000" dirty="0" smtClean="0"/>
              <a:t>ο</a:t>
            </a:r>
            <a:r>
              <a:rPr lang="el-GR" sz="2400" b="1" dirty="0" smtClean="0"/>
              <a:t>  κάτω γομφίο</a:t>
            </a:r>
          </a:p>
          <a:p>
            <a:pPr marL="216000" indent="0" eaLnBrk="1" hangingPunct="1">
              <a:spcBef>
                <a:spcPts val="0"/>
              </a:spcBef>
              <a:buNone/>
            </a:pPr>
            <a:r>
              <a:rPr lang="el-GR" sz="2400" dirty="0" smtClean="0"/>
              <a:t>κατά την διάρκεια των πλαγιολισθήσεων και προολίσθησης.</a:t>
            </a:r>
          </a:p>
          <a:p>
            <a:pPr marL="216000" indent="0" eaLnBrk="1" hangingPunct="1">
              <a:spcBef>
                <a:spcPts val="0"/>
              </a:spcBef>
              <a:buNone/>
            </a:pPr>
            <a:endParaRPr lang="en-US" sz="2400" dirty="0" smtClean="0"/>
          </a:p>
        </p:txBody>
      </p:sp>
      <p:pic>
        <p:nvPicPr>
          <p:cNvPr id="2050" name="Picture 2"/>
          <p:cNvPicPr>
            <a:picLocks noGrp="1" noChangeAspect="1" noChangeArrowheads="1"/>
          </p:cNvPicPr>
          <p:nvPr>
            <p:ph sz="half" idx="4294967295"/>
          </p:nvPr>
        </p:nvPicPr>
        <p:blipFill>
          <a:blip r:embed="rId2" cstate="print"/>
          <a:srcRect l="3718" r="5349"/>
          <a:stretch>
            <a:fillRect/>
          </a:stretch>
        </p:blipFill>
        <p:spPr bwMode="auto">
          <a:xfrm>
            <a:off x="4932040" y="1361727"/>
            <a:ext cx="3671887" cy="3846513"/>
          </a:xfrm>
          <a:prstGeom prst="rect">
            <a:avLst/>
          </a:prstGeom>
          <a:noFill/>
          <a:ln w="9525">
            <a:noFill/>
            <a:miter lim="800000"/>
            <a:headEnd/>
            <a:tailEnd/>
          </a:ln>
        </p:spPr>
      </p:pic>
      <p:grpSp>
        <p:nvGrpSpPr>
          <p:cNvPr id="2" name="Ομάδα 1"/>
          <p:cNvGrpSpPr/>
          <p:nvPr/>
        </p:nvGrpSpPr>
        <p:grpSpPr>
          <a:xfrm>
            <a:off x="6137814" y="2237854"/>
            <a:ext cx="1746554" cy="1008096"/>
            <a:chOff x="6569862" y="2276888"/>
            <a:chExt cx="1746554" cy="1008096"/>
          </a:xfrm>
        </p:grpSpPr>
        <p:sp>
          <p:nvSpPr>
            <p:cNvPr id="6" name="Oval 5"/>
            <p:cNvSpPr/>
            <p:nvPr/>
          </p:nvSpPr>
          <p:spPr>
            <a:xfrm>
              <a:off x="7649982" y="2924960"/>
              <a:ext cx="144000" cy="144000"/>
            </a:xfrm>
            <a:prstGeom prst="ellipse">
              <a:avLst/>
            </a:prstGeom>
            <a:solidFill>
              <a:srgbClr val="FF0000"/>
            </a:solidFill>
            <a:ln w="6350">
              <a:solidFill>
                <a:schemeClr val="tx1">
                  <a:lumMod val="95000"/>
                  <a:lumOff val="5000"/>
                </a:schemeClr>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Oval 6"/>
            <p:cNvSpPr/>
            <p:nvPr/>
          </p:nvSpPr>
          <p:spPr>
            <a:xfrm>
              <a:off x="7505966" y="3140984"/>
              <a:ext cx="144000" cy="144000"/>
            </a:xfrm>
            <a:prstGeom prst="ellipse">
              <a:avLst/>
            </a:prstGeom>
            <a:solidFill>
              <a:srgbClr val="FF0000"/>
            </a:solidFill>
            <a:ln w="3175">
              <a:solidFill>
                <a:srgbClr val="FF0000"/>
              </a:solid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9" name="Straight Arrow Connector 8"/>
            <p:cNvCxnSpPr/>
            <p:nvPr/>
          </p:nvCxnSpPr>
          <p:spPr>
            <a:xfrm flipH="1" flipV="1">
              <a:off x="7289942" y="2276888"/>
              <a:ext cx="226568" cy="853544"/>
            </a:xfrm>
            <a:prstGeom prst="straightConnector1">
              <a:avLst/>
            </a:prstGeom>
            <a:ln w="76200" cap="rnd">
              <a:solidFill>
                <a:srgbClr val="FF0000"/>
              </a:solidFill>
              <a:tailEnd type="arrow" w="sm" len="sm"/>
            </a:ln>
            <a:scene3d>
              <a:camera prst="orthographicFront"/>
              <a:lightRig rig="threePt" dir="t">
                <a:rot lat="0" lon="0" rev="3600000"/>
              </a:lightRig>
            </a:scene3d>
            <a:sp3d extrusionH="76200" contourW="12700">
              <a:bevelT w="241300"/>
              <a:bevelB w="279400"/>
              <a:extrusionClr>
                <a:srgbClr val="FF0000"/>
              </a:extrusionClr>
              <a:contourClr>
                <a:srgbClr val="FF0000"/>
              </a:contourClr>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569862" y="2276888"/>
              <a:ext cx="946116" cy="930028"/>
            </a:xfrm>
            <a:prstGeom prst="straightConnector1">
              <a:avLst/>
            </a:prstGeom>
            <a:ln w="76200">
              <a:solidFill>
                <a:srgbClr val="0070C0"/>
              </a:solidFill>
              <a:tailEnd type="arrow" w="sm" len="sm"/>
            </a:ln>
            <a:scene3d>
              <a:camera prst="orthographicFront"/>
              <a:lightRig rig="threePt" dir="t">
                <a:rot lat="0" lon="0" rev="3000000"/>
              </a:lightRig>
            </a:scene3d>
            <a:sp3d extrusionH="76200" contourW="12700">
              <a:bevelT w="196850"/>
              <a:bevelB w="285750"/>
              <a:extrusionClr>
                <a:srgbClr val="92D050"/>
              </a:extrusionClr>
              <a:contourClr>
                <a:srgbClr val="92D050"/>
              </a:contourClr>
            </a:sp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60000" flipV="1">
              <a:off x="7606880" y="2355023"/>
              <a:ext cx="709536" cy="853544"/>
            </a:xfrm>
            <a:prstGeom prst="straightConnector1">
              <a:avLst/>
            </a:prstGeom>
            <a:ln w="76200" cap="rnd">
              <a:solidFill>
                <a:srgbClr val="92D050"/>
              </a:solidFill>
              <a:tailEnd type="arrow" w="sm" len="sm"/>
            </a:ln>
            <a:scene3d>
              <a:camera prst="orthographicFront"/>
              <a:lightRig rig="threePt" dir="t">
                <a:rot lat="0" lon="0" rev="1800000"/>
              </a:lightRig>
            </a:scene3d>
            <a:sp3d extrusionH="76200" contourW="12700">
              <a:bevelT w="171450"/>
              <a:bevelB w="273050"/>
              <a:extrusionClr>
                <a:srgbClr val="00B0F0"/>
              </a:extrusionClr>
              <a:contourClr>
                <a:srgbClr val="00B0F0"/>
              </a:contourClr>
            </a:sp3d>
          </p:spPr>
          <p:style>
            <a:lnRef idx="1">
              <a:schemeClr val="accent1"/>
            </a:lnRef>
            <a:fillRef idx="0">
              <a:schemeClr val="accent1"/>
            </a:fillRef>
            <a:effectRef idx="0">
              <a:schemeClr val="accent1"/>
            </a:effectRef>
            <a:fontRef idx="minor">
              <a:schemeClr val="tx1"/>
            </a:fontRef>
          </p:style>
        </p:cxnSp>
      </p:grpSp>
      <p:grpSp>
        <p:nvGrpSpPr>
          <p:cNvPr id="4" name="Group 16"/>
          <p:cNvGrpSpPr/>
          <p:nvPr/>
        </p:nvGrpSpPr>
        <p:grpSpPr>
          <a:xfrm>
            <a:off x="2843808" y="5265352"/>
            <a:ext cx="5790016" cy="1332000"/>
            <a:chOff x="518984" y="5025435"/>
            <a:chExt cx="5790016" cy="1512000"/>
          </a:xfrm>
        </p:grpSpPr>
        <p:grpSp>
          <p:nvGrpSpPr>
            <p:cNvPr id="5" name="Group 41"/>
            <p:cNvGrpSpPr/>
            <p:nvPr/>
          </p:nvGrpSpPr>
          <p:grpSpPr>
            <a:xfrm>
              <a:off x="601450" y="5171315"/>
              <a:ext cx="5512094" cy="1331931"/>
              <a:chOff x="755576" y="5006974"/>
              <a:chExt cx="5512094" cy="1331931"/>
            </a:xfrm>
          </p:grpSpPr>
          <p:sp>
            <p:nvSpPr>
              <p:cNvPr id="21" name="Text Box 12"/>
              <p:cNvSpPr txBox="1">
                <a:spLocks noChangeArrowheads="1"/>
              </p:cNvSpPr>
              <p:nvPr/>
            </p:nvSpPr>
            <p:spPr bwMode="auto">
              <a:xfrm>
                <a:off x="1250950" y="5006974"/>
                <a:ext cx="1474443" cy="419242"/>
              </a:xfrm>
              <a:prstGeom prst="rect">
                <a:avLst/>
              </a:prstGeom>
              <a:noFill/>
              <a:ln w="9525">
                <a:noFill/>
                <a:miter lim="800000"/>
                <a:headEnd/>
                <a:tailEnd/>
              </a:ln>
            </p:spPr>
            <p:txBody>
              <a:bodyPr wrap="none">
                <a:spAutoFit/>
              </a:bodyPr>
              <a:lstStyle/>
              <a:p>
                <a:r>
                  <a:rPr lang="el-GR" sz="1800" dirty="0">
                    <a:latin typeface="+mn-lt"/>
                  </a:rPr>
                  <a:t>Π</a:t>
                </a:r>
                <a:r>
                  <a:rPr lang="el-GR" sz="1800" dirty="0" smtClean="0">
                    <a:latin typeface="+mn-lt"/>
                  </a:rPr>
                  <a:t>ροολίσθηση</a:t>
                </a:r>
                <a:endParaRPr lang="en-US" sz="1800" dirty="0">
                  <a:latin typeface="+mn-lt"/>
                </a:endParaRPr>
              </a:p>
            </p:txBody>
          </p:sp>
          <p:cxnSp>
            <p:nvCxnSpPr>
              <p:cNvPr id="22" name="Straight Arrow Connector 21"/>
              <p:cNvCxnSpPr/>
              <p:nvPr/>
            </p:nvCxnSpPr>
            <p:spPr>
              <a:xfrm flipH="1">
                <a:off x="755576" y="5208875"/>
                <a:ext cx="4320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12"/>
              <p:cNvSpPr txBox="1">
                <a:spLocks noChangeArrowheads="1"/>
              </p:cNvSpPr>
              <p:nvPr/>
            </p:nvSpPr>
            <p:spPr bwMode="auto">
              <a:xfrm>
                <a:off x="1259632" y="5481280"/>
                <a:ext cx="4265783" cy="419242"/>
              </a:xfrm>
              <a:prstGeom prst="rect">
                <a:avLst/>
              </a:prstGeom>
              <a:noFill/>
              <a:ln w="9525">
                <a:noFill/>
                <a:miter lim="800000"/>
                <a:headEnd/>
                <a:tailEnd/>
              </a:ln>
            </p:spPr>
            <p:txBody>
              <a:bodyPr wrap="none">
                <a:spAutoFit/>
              </a:bodyPr>
              <a:lstStyle/>
              <a:p>
                <a:r>
                  <a:rPr lang="el-GR" sz="1800" dirty="0" smtClean="0">
                    <a:latin typeface="+mn-lt"/>
                  </a:rPr>
                  <a:t>Εργαζόμενη πλευρά (δεξιά πλαγιολίσθηση)</a:t>
                </a:r>
                <a:endParaRPr lang="en-US" sz="1800" dirty="0">
                  <a:latin typeface="+mn-lt"/>
                </a:endParaRPr>
              </a:p>
            </p:txBody>
          </p:sp>
          <p:sp>
            <p:nvSpPr>
              <p:cNvPr id="24" name="Text Box 12"/>
              <p:cNvSpPr txBox="1">
                <a:spLocks noChangeArrowheads="1"/>
              </p:cNvSpPr>
              <p:nvPr/>
            </p:nvSpPr>
            <p:spPr bwMode="auto">
              <a:xfrm>
                <a:off x="1259632" y="5919663"/>
                <a:ext cx="5008038" cy="419242"/>
              </a:xfrm>
              <a:prstGeom prst="rect">
                <a:avLst/>
              </a:prstGeom>
              <a:noFill/>
              <a:ln w="9525">
                <a:noFill/>
                <a:miter lim="800000"/>
                <a:headEnd/>
                <a:tailEnd/>
              </a:ln>
            </p:spPr>
            <p:txBody>
              <a:bodyPr wrap="none">
                <a:spAutoFit/>
              </a:bodyPr>
              <a:lstStyle/>
              <a:p>
                <a:r>
                  <a:rPr lang="el-GR" sz="1800" dirty="0" smtClean="0">
                    <a:latin typeface="+mn-lt"/>
                  </a:rPr>
                  <a:t>Μη Εργαζόμενη πλευρά (αριστερή πλαγιολίσθηση)</a:t>
                </a:r>
                <a:endParaRPr lang="en-US" sz="1800" dirty="0">
                  <a:latin typeface="+mn-lt"/>
                </a:endParaRPr>
              </a:p>
            </p:txBody>
          </p:sp>
          <p:cxnSp>
            <p:nvCxnSpPr>
              <p:cNvPr id="25" name="Straight Arrow Connector 24"/>
              <p:cNvCxnSpPr/>
              <p:nvPr/>
            </p:nvCxnSpPr>
            <p:spPr>
              <a:xfrm flipH="1">
                <a:off x="755576" y="5712931"/>
                <a:ext cx="432048" cy="0"/>
              </a:xfrm>
              <a:prstGeom prst="straightConnector1">
                <a:avLst/>
              </a:prstGeom>
              <a:ln w="38100">
                <a:solidFill>
                  <a:srgbClr val="66FF99"/>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55576" y="6144979"/>
                <a:ext cx="432048"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518984" y="5025435"/>
              <a:ext cx="5790016" cy="151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3" name="Θέση αριθμού διαφάνειας 2"/>
          <p:cNvSpPr>
            <a:spLocks noGrp="1"/>
          </p:cNvSpPr>
          <p:nvPr>
            <p:ph type="sldNum" sz="quarter" idx="12"/>
          </p:nvPr>
        </p:nvSpPr>
        <p:spPr>
          <a:xfrm>
            <a:off x="6824963" y="6369743"/>
            <a:ext cx="2133600" cy="365125"/>
          </a:xfrm>
        </p:spPr>
        <p:txBody>
          <a:bodyPr/>
          <a:lstStyle/>
          <a:p>
            <a:pPr>
              <a:defRPr/>
            </a:pPr>
            <a:fld id="{7E55E3B3-0445-4CFC-BED8-763D4409E61F}" type="slidenum">
              <a:rPr lang="el-GR" smtClean="0"/>
              <a:pPr>
                <a:defRPr/>
              </a:pPr>
              <a:t>33</a:t>
            </a:fld>
            <a:endParaRPr lang="el-GR" dirty="0"/>
          </a:p>
        </p:txBody>
      </p:sp>
      <p:sp>
        <p:nvSpPr>
          <p:cNvPr id="27" name="Τίτλος 3"/>
          <p:cNvSpPr>
            <a:spLocks noGrp="1"/>
          </p:cNvSpPr>
          <p:nvPr>
            <p:ph type="title"/>
          </p:nvPr>
        </p:nvSpPr>
        <p:spPr>
          <a:xfrm>
            <a:off x="0" y="116632"/>
            <a:ext cx="9144000" cy="1008112"/>
          </a:xfrm>
        </p:spPr>
        <p:txBody>
          <a:bodyPr>
            <a:normAutofit fontScale="90000"/>
          </a:bodyPr>
          <a:lstStyle/>
          <a:p>
            <a:r>
              <a:rPr lang="el-GR" dirty="0"/>
              <a:t> Συγκλεισιακές σχέσεις οπισθίων δοντιών κατά τη διάρκεια των κινήσεων της κάτω </a:t>
            </a:r>
            <a:r>
              <a:rPr lang="el-GR" dirty="0" smtClean="0"/>
              <a:t>γνάθου </a:t>
            </a:r>
            <a:endParaRPr lang="el-GR" sz="3100" b="0" dirty="0"/>
          </a:p>
        </p:txBody>
      </p:sp>
    </p:spTree>
    <p:extLst>
      <p:ext uri="{BB962C8B-B14F-4D97-AF65-F5344CB8AC3E}">
        <p14:creationId xmlns:p14="http://schemas.microsoft.com/office/powerpoint/2010/main" val="2964892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12"/>
          <p:cNvSpPr>
            <a:spLocks noGrp="1"/>
          </p:cNvSpPr>
          <p:nvPr>
            <p:ph type="body" idx="4294967295"/>
          </p:nvPr>
        </p:nvSpPr>
        <p:spPr>
          <a:xfrm>
            <a:off x="141276" y="1520651"/>
            <a:ext cx="5076825" cy="5292725"/>
          </a:xfrm>
        </p:spPr>
        <p:txBody>
          <a:bodyPr/>
          <a:lstStyle/>
          <a:p>
            <a:pPr marL="0" indent="0">
              <a:spcBef>
                <a:spcPts val="0"/>
              </a:spcBef>
              <a:buNone/>
            </a:pPr>
            <a:r>
              <a:rPr lang="el-GR" sz="2000" b="1" dirty="0" smtClean="0"/>
              <a:t>Εργαζόμενης πλευράς ίχνη ολίσθησης: </a:t>
            </a:r>
          </a:p>
          <a:p>
            <a:pPr marL="0" indent="0">
              <a:spcBef>
                <a:spcPts val="0"/>
              </a:spcBef>
              <a:buNone/>
            </a:pPr>
            <a:r>
              <a:rPr lang="el-GR" sz="2000" dirty="0" smtClean="0"/>
              <a:t>το εγγύς υπερώιο φύμα του πρώτου άνω γομφίου εξέρχεται από την κεντρική αύλακα του πρώτου κάτω γομφίου μεταξύ των εγγύς και άπω γλωσσικών φυμάτων διελαύνοντας την γλωσσική αύλακα.</a:t>
            </a:r>
          </a:p>
          <a:p>
            <a:pPr marL="0" indent="0">
              <a:spcBef>
                <a:spcPts val="0"/>
              </a:spcBef>
              <a:buNone/>
            </a:pPr>
            <a:r>
              <a:rPr lang="el-GR" sz="2000" b="1" dirty="0" smtClean="0"/>
              <a:t>Μη Εργαζομένης πλευράς ίχνη ολίσθησης:</a:t>
            </a:r>
          </a:p>
          <a:p>
            <a:pPr marL="18900" indent="0">
              <a:spcBef>
                <a:spcPts val="0"/>
              </a:spcBef>
              <a:buNone/>
            </a:pPr>
            <a:r>
              <a:rPr lang="el-GR" sz="2000" dirty="0" smtClean="0"/>
              <a:t>το εγγύς υπερώιο φύμα του πρώτου άνω γομφίου ολισθαίνει μεταξύ των μέσο και άπω παρειακών φυμάτων του πρώτου κάτω γομφίου διελαύνοντας την άπω παρειακή αύλακα.</a:t>
            </a:r>
          </a:p>
          <a:p>
            <a:pPr marL="0" indent="0">
              <a:spcBef>
                <a:spcPts val="0"/>
              </a:spcBef>
              <a:buNone/>
            </a:pPr>
            <a:r>
              <a:rPr lang="el-GR" sz="2000" b="1" dirty="0" smtClean="0"/>
              <a:t>Ίχνη προολίσθησης :</a:t>
            </a:r>
          </a:p>
          <a:p>
            <a:pPr marL="18900" indent="0">
              <a:spcBef>
                <a:spcPts val="0"/>
              </a:spcBef>
              <a:buNone/>
            </a:pPr>
            <a:r>
              <a:rPr lang="el-GR" sz="2000" dirty="0" smtClean="0"/>
              <a:t>το εγγύς υπερώιο φύμα του πρώτου άνω γομφίου ολισθαίνει προς τα άπω κατά μήκος της άπω γλωσσικής αύλακας του πρώτου κάτω γομφίου.</a:t>
            </a:r>
            <a:endParaRPr lang="el-GR" sz="2000" dirty="0"/>
          </a:p>
        </p:txBody>
      </p:sp>
      <p:grpSp>
        <p:nvGrpSpPr>
          <p:cNvPr id="3" name="Group 13"/>
          <p:cNvGrpSpPr/>
          <p:nvPr/>
        </p:nvGrpSpPr>
        <p:grpSpPr>
          <a:xfrm>
            <a:off x="4843337" y="4705338"/>
            <a:ext cx="4349635" cy="1188000"/>
            <a:chOff x="466856" y="5085184"/>
            <a:chExt cx="6679796" cy="1512000"/>
          </a:xfrm>
        </p:grpSpPr>
        <p:grpSp>
          <p:nvGrpSpPr>
            <p:cNvPr id="4" name="Group 41"/>
            <p:cNvGrpSpPr/>
            <p:nvPr/>
          </p:nvGrpSpPr>
          <p:grpSpPr>
            <a:xfrm>
              <a:off x="601450" y="5171315"/>
              <a:ext cx="6545202" cy="1304405"/>
              <a:chOff x="755576" y="5006974"/>
              <a:chExt cx="6545202" cy="1304405"/>
            </a:xfrm>
          </p:grpSpPr>
          <p:sp>
            <p:nvSpPr>
              <p:cNvPr id="17" name="Text Box 12"/>
              <p:cNvSpPr txBox="1">
                <a:spLocks noChangeArrowheads="1"/>
              </p:cNvSpPr>
              <p:nvPr/>
            </p:nvSpPr>
            <p:spPr bwMode="auto">
              <a:xfrm>
                <a:off x="1250950" y="5006974"/>
                <a:ext cx="1824949" cy="391716"/>
              </a:xfrm>
              <a:prstGeom prst="rect">
                <a:avLst/>
              </a:prstGeom>
              <a:noFill/>
              <a:ln w="9525">
                <a:noFill/>
                <a:miter lim="800000"/>
                <a:headEnd/>
                <a:tailEnd/>
              </a:ln>
            </p:spPr>
            <p:txBody>
              <a:bodyPr wrap="none">
                <a:spAutoFit/>
              </a:bodyPr>
              <a:lstStyle/>
              <a:p>
                <a:r>
                  <a:rPr lang="el-GR" sz="1400" dirty="0">
                    <a:latin typeface="+mn-lt"/>
                  </a:rPr>
                  <a:t>Π</a:t>
                </a:r>
                <a:r>
                  <a:rPr lang="el-GR" sz="1400" dirty="0" smtClean="0">
                    <a:latin typeface="+mn-lt"/>
                  </a:rPr>
                  <a:t>ροολίσθηση</a:t>
                </a:r>
                <a:endParaRPr lang="en-US" sz="1400" dirty="0">
                  <a:latin typeface="+mn-lt"/>
                </a:endParaRPr>
              </a:p>
            </p:txBody>
          </p:sp>
          <p:cxnSp>
            <p:nvCxnSpPr>
              <p:cNvPr id="20" name="Straight Arrow Connector 19"/>
              <p:cNvCxnSpPr/>
              <p:nvPr/>
            </p:nvCxnSpPr>
            <p:spPr>
              <a:xfrm flipH="1">
                <a:off x="755576" y="5208875"/>
                <a:ext cx="4320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 Box 12"/>
              <p:cNvSpPr txBox="1">
                <a:spLocks noChangeArrowheads="1"/>
              </p:cNvSpPr>
              <p:nvPr/>
            </p:nvSpPr>
            <p:spPr bwMode="auto">
              <a:xfrm>
                <a:off x="1259633" y="5481280"/>
                <a:ext cx="5156489" cy="391716"/>
              </a:xfrm>
              <a:prstGeom prst="rect">
                <a:avLst/>
              </a:prstGeom>
              <a:noFill/>
              <a:ln w="9525">
                <a:noFill/>
                <a:miter lim="800000"/>
                <a:headEnd/>
                <a:tailEnd/>
              </a:ln>
            </p:spPr>
            <p:txBody>
              <a:bodyPr wrap="none">
                <a:spAutoFit/>
              </a:bodyPr>
              <a:lstStyle/>
              <a:p>
                <a:r>
                  <a:rPr lang="el-GR" sz="1400" dirty="0" smtClean="0">
                    <a:latin typeface="+mn-lt"/>
                  </a:rPr>
                  <a:t>Εργαζόμενη πλευρά (δεξιά πλαγιολίσθηση)</a:t>
                </a:r>
                <a:endParaRPr lang="en-US" sz="1400" dirty="0">
                  <a:latin typeface="+mn-lt"/>
                </a:endParaRPr>
              </a:p>
            </p:txBody>
          </p:sp>
          <p:sp>
            <p:nvSpPr>
              <p:cNvPr id="23" name="Text Box 12"/>
              <p:cNvSpPr txBox="1">
                <a:spLocks noChangeArrowheads="1"/>
              </p:cNvSpPr>
              <p:nvPr/>
            </p:nvSpPr>
            <p:spPr bwMode="auto">
              <a:xfrm>
                <a:off x="1259633" y="5919663"/>
                <a:ext cx="6041145" cy="391716"/>
              </a:xfrm>
              <a:prstGeom prst="rect">
                <a:avLst/>
              </a:prstGeom>
              <a:noFill/>
              <a:ln w="9525">
                <a:noFill/>
                <a:miter lim="800000"/>
                <a:headEnd/>
                <a:tailEnd/>
              </a:ln>
            </p:spPr>
            <p:txBody>
              <a:bodyPr wrap="none">
                <a:spAutoFit/>
              </a:bodyPr>
              <a:lstStyle/>
              <a:p>
                <a:r>
                  <a:rPr lang="el-GR" sz="1400" dirty="0" smtClean="0">
                    <a:latin typeface="+mn-lt"/>
                  </a:rPr>
                  <a:t>Μη Εργαζόμενη πλευρά (αριστερή πλαγιολίσθηση)</a:t>
                </a:r>
                <a:endParaRPr lang="en-US" sz="1400" dirty="0">
                  <a:latin typeface="+mn-lt"/>
                </a:endParaRPr>
              </a:p>
            </p:txBody>
          </p:sp>
          <p:cxnSp>
            <p:nvCxnSpPr>
              <p:cNvPr id="24" name="Straight Arrow Connector 23"/>
              <p:cNvCxnSpPr/>
              <p:nvPr/>
            </p:nvCxnSpPr>
            <p:spPr>
              <a:xfrm flipH="1">
                <a:off x="755576" y="5712931"/>
                <a:ext cx="432048"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55576" y="6144979"/>
                <a:ext cx="432048"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466856" y="5085184"/>
              <a:ext cx="6499631" cy="151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p:txBody>
        </p:sp>
      </p:grpSp>
      <p:sp>
        <p:nvSpPr>
          <p:cNvPr id="26" name="TextBox 25"/>
          <p:cNvSpPr txBox="1"/>
          <p:nvPr/>
        </p:nvSpPr>
        <p:spPr>
          <a:xfrm>
            <a:off x="6156176" y="1268760"/>
            <a:ext cx="1967205" cy="400110"/>
          </a:xfrm>
          <a:prstGeom prst="rect">
            <a:avLst/>
          </a:prstGeom>
          <a:noFill/>
        </p:spPr>
        <p:txBody>
          <a:bodyPr wrap="none" rtlCol="0">
            <a:spAutoFit/>
          </a:bodyPr>
          <a:lstStyle/>
          <a:p>
            <a:r>
              <a:rPr lang="el-GR" sz="2000" b="1" dirty="0" smtClean="0">
                <a:latin typeface="+mn-lt"/>
              </a:rPr>
              <a:t>α’ κάτω γομφίος</a:t>
            </a:r>
            <a:endParaRPr lang="el-GR" sz="2000" b="1"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18" name="Τίτλος 3"/>
          <p:cNvSpPr>
            <a:spLocks noGrp="1"/>
          </p:cNvSpPr>
          <p:nvPr>
            <p:ph type="title"/>
          </p:nvPr>
        </p:nvSpPr>
        <p:spPr>
          <a:xfrm>
            <a:off x="0" y="116632"/>
            <a:ext cx="9144000" cy="1008112"/>
          </a:xfrm>
        </p:spPr>
        <p:txBody>
          <a:bodyPr>
            <a:normAutofit fontScale="90000"/>
          </a:bodyPr>
          <a:lstStyle/>
          <a:p>
            <a:r>
              <a:rPr lang="el-GR" dirty="0"/>
              <a:t> Συγκλεισιακές σχέσεις οπισθίων δοντιών κατά τη διάρκεια των κινήσεων της κάτω </a:t>
            </a:r>
            <a:r>
              <a:rPr lang="el-GR" dirty="0" smtClean="0"/>
              <a:t>γνάθου </a:t>
            </a:r>
            <a:endParaRPr lang="el-GR" sz="3100" b="0" dirty="0"/>
          </a:p>
        </p:txBody>
      </p:sp>
      <p:pic>
        <p:nvPicPr>
          <p:cNvPr id="21" name="Picture 4"/>
          <p:cNvPicPr>
            <a:picLocks noChangeAspect="1" noChangeArrowheads="1"/>
          </p:cNvPicPr>
          <p:nvPr/>
        </p:nvPicPr>
        <p:blipFill>
          <a:blip r:embed="rId2" cstate="print"/>
          <a:srcRect/>
          <a:stretch>
            <a:fillRect/>
          </a:stretch>
        </p:blipFill>
        <p:spPr bwMode="auto">
          <a:xfrm>
            <a:off x="5220072" y="1665136"/>
            <a:ext cx="3596167" cy="2988000"/>
          </a:xfrm>
          <a:prstGeom prst="rect">
            <a:avLst/>
          </a:prstGeom>
          <a:noFill/>
          <a:ln w="9525">
            <a:noFill/>
            <a:miter lim="800000"/>
            <a:headEnd/>
            <a:tailEnd/>
          </a:ln>
        </p:spPr>
      </p:pic>
    </p:spTree>
    <p:extLst>
      <p:ext uri="{BB962C8B-B14F-4D97-AF65-F5344CB8AC3E}">
        <p14:creationId xmlns:p14="http://schemas.microsoft.com/office/powerpoint/2010/main" val="1047142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496944" cy="1412776"/>
          </a:xfrm>
        </p:spPr>
        <p:txBody>
          <a:bodyPr>
            <a:noAutofit/>
          </a:bodyPr>
          <a:lstStyle/>
          <a:p>
            <a:r>
              <a:rPr lang="el-GR" sz="3200" cap="all" dirty="0" smtClean="0">
                <a:solidFill>
                  <a:schemeClr val="tx2"/>
                </a:solidFill>
                <a:cs typeface="Times New Roman" pitchFamily="18" charset="0"/>
              </a:rPr>
              <a:t>Παραγοντεσ που επηρεαζουν τη συγκλεισιακη μορφολογια</a:t>
            </a:r>
            <a:br>
              <a:rPr lang="el-GR" sz="3200" cap="all" dirty="0" smtClean="0">
                <a:solidFill>
                  <a:schemeClr val="tx2"/>
                </a:solidFill>
                <a:cs typeface="Times New Roman" pitchFamily="18" charset="0"/>
              </a:rPr>
            </a:br>
            <a:endParaRPr lang="el-GR" sz="3200" cap="all" dirty="0">
              <a:solidFill>
                <a:schemeClr val="tx2"/>
              </a:solidFill>
              <a:cs typeface="Times New Roman" pitchFamily="18" charset="0"/>
            </a:endParaRPr>
          </a:p>
        </p:txBody>
      </p:sp>
      <p:sp>
        <p:nvSpPr>
          <p:cNvPr id="10" name="9 - TextBox"/>
          <p:cNvSpPr txBox="1"/>
          <p:nvPr/>
        </p:nvSpPr>
        <p:spPr>
          <a:xfrm>
            <a:off x="539552" y="1912764"/>
            <a:ext cx="7704856" cy="2677656"/>
          </a:xfrm>
          <a:prstGeom prst="rect">
            <a:avLst/>
          </a:prstGeom>
          <a:noFill/>
        </p:spPr>
        <p:txBody>
          <a:bodyPr wrap="square" rtlCol="0">
            <a:spAutoFit/>
          </a:bodyPr>
          <a:lstStyle/>
          <a:p>
            <a:r>
              <a:rPr lang="el-GR" sz="2800" b="1" dirty="0" smtClean="0">
                <a:latin typeface="+mn-lt"/>
                <a:cs typeface="Times New Roman" pitchFamily="18" charset="0"/>
              </a:rPr>
              <a:t>Οπίσθιοι ελεγκτικοί παράγοντες</a:t>
            </a:r>
          </a:p>
          <a:p>
            <a:pPr marL="514350" indent="-514350">
              <a:buFont typeface="+mj-lt"/>
              <a:buAutoNum type="arabicPeriod"/>
            </a:pPr>
            <a:r>
              <a:rPr lang="el-GR" sz="2800" dirty="0" err="1" smtClean="0">
                <a:latin typeface="+mn-lt"/>
                <a:cs typeface="Times New Roman" pitchFamily="18" charset="0"/>
              </a:rPr>
              <a:t>κονδυλική</a:t>
            </a:r>
            <a:r>
              <a:rPr lang="el-GR" sz="2800" dirty="0" smtClean="0">
                <a:latin typeface="+mn-lt"/>
                <a:cs typeface="Times New Roman" pitchFamily="18" charset="0"/>
              </a:rPr>
              <a:t> τροχιά</a:t>
            </a:r>
          </a:p>
          <a:p>
            <a:pPr marL="514350" indent="-514350">
              <a:buFont typeface="+mj-lt"/>
              <a:buAutoNum type="arabicPeriod"/>
            </a:pPr>
            <a:r>
              <a:rPr lang="el-GR" sz="2800" dirty="0" smtClean="0">
                <a:latin typeface="+mn-lt"/>
                <a:cs typeface="Times New Roman" pitchFamily="18" charset="0"/>
              </a:rPr>
              <a:t>κίνηση </a:t>
            </a:r>
            <a:r>
              <a:rPr lang="en-US" sz="2800" dirty="0" smtClean="0">
                <a:latin typeface="+mn-lt"/>
                <a:cs typeface="Times New Roman" pitchFamily="18" charset="0"/>
              </a:rPr>
              <a:t>Bennet</a:t>
            </a:r>
            <a:endParaRPr lang="el-GR" sz="2800" dirty="0" smtClean="0">
              <a:latin typeface="+mn-lt"/>
              <a:cs typeface="Times New Roman" pitchFamily="18" charset="0"/>
            </a:endParaRPr>
          </a:p>
          <a:p>
            <a:endParaRPr lang="en-US" sz="2800" b="1" dirty="0" smtClean="0">
              <a:latin typeface="+mn-lt"/>
              <a:cs typeface="Times New Roman" pitchFamily="18" charset="0"/>
            </a:endParaRPr>
          </a:p>
          <a:p>
            <a:r>
              <a:rPr lang="el-GR" sz="2800" b="1" dirty="0" smtClean="0">
                <a:latin typeface="+mn-lt"/>
                <a:cs typeface="Times New Roman" pitchFamily="18" charset="0"/>
              </a:rPr>
              <a:t>Πρόσθιοι ελεγκτικοί παράγοντες</a:t>
            </a:r>
          </a:p>
          <a:p>
            <a:pPr marL="514350" indent="-514350">
              <a:buFont typeface="+mj-lt"/>
              <a:buAutoNum type="arabicPeriod"/>
            </a:pPr>
            <a:r>
              <a:rPr lang="el-GR" sz="2800" dirty="0" err="1" smtClean="0">
                <a:latin typeface="+mn-lt"/>
                <a:cs typeface="Times New Roman" pitchFamily="18" charset="0"/>
              </a:rPr>
              <a:t>τομική</a:t>
            </a:r>
            <a:r>
              <a:rPr lang="el-GR" sz="2800" dirty="0" smtClean="0">
                <a:latin typeface="+mn-lt"/>
                <a:cs typeface="Times New Roman" pitchFamily="18" charset="0"/>
              </a:rPr>
              <a:t> τροχιά</a:t>
            </a:r>
            <a:endParaRPr lang="el-GR" sz="2800" dirty="0">
              <a:latin typeface="+mn-lt"/>
              <a:cs typeface="Times New Roman" pitchFamily="18" charset="0"/>
            </a:endParaRPr>
          </a:p>
        </p:txBody>
      </p:sp>
    </p:spTree>
    <p:extLst>
      <p:ext uri="{BB962C8B-B14F-4D97-AF65-F5344CB8AC3E}">
        <p14:creationId xmlns:p14="http://schemas.microsoft.com/office/powerpoint/2010/main" val="125854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368152"/>
          </a:xfrm>
        </p:spPr>
        <p:txBody>
          <a:bodyPr>
            <a:noAutofit/>
          </a:bodyPr>
          <a:lstStyle/>
          <a:p>
            <a:r>
              <a:rPr lang="el-GR" sz="3200" dirty="0"/>
              <a:t>Παράγοντες που επηρεάζουν την σ</a:t>
            </a:r>
            <a:r>
              <a:rPr lang="el-GR" sz="3200" dirty="0" smtClean="0"/>
              <a:t>υγκλεισιακή μορφολογία </a:t>
            </a:r>
            <a:r>
              <a:rPr lang="el-GR" sz="3200" dirty="0"/>
              <a:t>των οπισθίων δοντιών </a:t>
            </a:r>
            <a:r>
              <a:rPr lang="el-GR" sz="3200" dirty="0" smtClean="0"/>
              <a:t/>
            </a:r>
            <a:br>
              <a:rPr lang="el-GR" sz="3200" dirty="0" smtClean="0"/>
            </a:br>
            <a:r>
              <a:rPr lang="el-GR" sz="3200" dirty="0" smtClean="0">
                <a:solidFill>
                  <a:schemeClr val="tx1"/>
                </a:solidFill>
              </a:rPr>
              <a:t> </a:t>
            </a:r>
            <a:r>
              <a:rPr lang="el-GR" sz="3200" dirty="0">
                <a:solidFill>
                  <a:schemeClr val="tx1"/>
                </a:solidFill>
              </a:rPr>
              <a:t>Ο</a:t>
            </a:r>
            <a:r>
              <a:rPr lang="el-GR" sz="3200" dirty="0" smtClean="0">
                <a:solidFill>
                  <a:schemeClr val="tx1"/>
                </a:solidFill>
              </a:rPr>
              <a:t>βελιαίο επίπεδο</a:t>
            </a:r>
            <a:endParaRPr lang="el-GR" sz="3200" dirty="0">
              <a:solidFill>
                <a:schemeClr val="tx1"/>
              </a:solidFill>
            </a:endParaRPr>
          </a:p>
        </p:txBody>
      </p:sp>
      <p:sp>
        <p:nvSpPr>
          <p:cNvPr id="4" name="Θέση αριθμού διαφάνειας 3"/>
          <p:cNvSpPr>
            <a:spLocks noGrp="1"/>
          </p:cNvSpPr>
          <p:nvPr>
            <p:ph type="sldNum" sz="quarter" idx="12"/>
          </p:nvPr>
        </p:nvSpPr>
        <p:spPr>
          <a:xfrm>
            <a:off x="6553200" y="6376243"/>
            <a:ext cx="2133600" cy="365125"/>
          </a:xfrm>
        </p:spPr>
        <p:txBody>
          <a:bodyPr/>
          <a:lstStyle/>
          <a:p>
            <a:pPr>
              <a:defRPr/>
            </a:pPr>
            <a:fld id="{7E55E3B3-0445-4CFC-BED8-763D4409E61F}" type="slidenum">
              <a:rPr lang="el-GR" smtClean="0"/>
              <a:pPr>
                <a:defRPr/>
              </a:pPr>
              <a:t>36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599002440"/>
              </p:ext>
            </p:extLst>
          </p:nvPr>
        </p:nvGraphicFramePr>
        <p:xfrm>
          <a:off x="251520" y="1700808"/>
          <a:ext cx="8712968" cy="4785360"/>
        </p:xfrm>
        <a:graphic>
          <a:graphicData uri="http://schemas.openxmlformats.org/drawingml/2006/table">
            <a:tbl>
              <a:tblPr firstRow="1" bandRow="1">
                <a:tableStyleId>{5940675A-B579-460E-94D1-54222C63F5DA}</a:tableStyleId>
              </a:tblPr>
              <a:tblGrid>
                <a:gridCol w="1984502"/>
                <a:gridCol w="3856228"/>
                <a:gridCol w="2872238"/>
              </a:tblGrid>
              <a:tr h="370840">
                <a:tc>
                  <a:txBody>
                    <a:bodyPr/>
                    <a:lstStyle/>
                    <a:p>
                      <a:pPr algn="ctr"/>
                      <a:r>
                        <a:rPr lang="el-GR" sz="2000" b="1" dirty="0" smtClean="0"/>
                        <a:t>Παράγων </a:t>
                      </a:r>
                      <a:endParaRPr lang="el-GR" sz="2000" b="1" dirty="0"/>
                    </a:p>
                  </a:txBody>
                  <a:tcPr>
                    <a:solidFill>
                      <a:schemeClr val="accent5">
                        <a:lumMod val="20000"/>
                        <a:lumOff val="80000"/>
                      </a:schemeClr>
                    </a:solidFill>
                  </a:tcPr>
                </a:tc>
                <a:tc>
                  <a:txBody>
                    <a:bodyPr/>
                    <a:lstStyle/>
                    <a:p>
                      <a:pPr algn="ctr"/>
                      <a:r>
                        <a:rPr lang="el-GR" sz="2000" b="1" dirty="0" smtClean="0"/>
                        <a:t>Συνθήκη</a:t>
                      </a:r>
                      <a:r>
                        <a:rPr lang="el-GR" sz="2000" b="1" baseline="0" dirty="0" smtClean="0"/>
                        <a:t> </a:t>
                      </a:r>
                      <a:endParaRPr lang="el-GR" sz="2000" b="1" dirty="0"/>
                    </a:p>
                  </a:txBody>
                  <a:tcPr>
                    <a:solidFill>
                      <a:schemeClr val="accent5">
                        <a:lumMod val="20000"/>
                        <a:lumOff val="80000"/>
                      </a:schemeClr>
                    </a:solidFill>
                  </a:tcPr>
                </a:tc>
                <a:tc>
                  <a:txBody>
                    <a:bodyPr/>
                    <a:lstStyle/>
                    <a:p>
                      <a:pPr algn="ctr"/>
                      <a:r>
                        <a:rPr lang="el-GR" sz="2000" b="1" dirty="0" smtClean="0"/>
                        <a:t>Αποτέλεσμα </a:t>
                      </a:r>
                      <a:endParaRPr lang="el-GR" sz="2000" b="1" dirty="0"/>
                    </a:p>
                  </a:txBody>
                  <a:tcPr>
                    <a:solidFill>
                      <a:schemeClr val="accent5">
                        <a:lumMod val="20000"/>
                        <a:lumOff val="80000"/>
                      </a:schemeClr>
                    </a:solidFill>
                  </a:tcPr>
                </a:tc>
              </a:tr>
              <a:tr h="370840">
                <a:tc>
                  <a:txBody>
                    <a:bodyPr/>
                    <a:lstStyle/>
                    <a:p>
                      <a:r>
                        <a:rPr lang="el-GR" sz="2000" dirty="0" smtClean="0"/>
                        <a:t>Κονδυλική τροχιά</a:t>
                      </a:r>
                      <a:endParaRPr lang="el-GR" sz="2000" dirty="0"/>
                    </a:p>
                  </a:txBody>
                  <a:tcPr/>
                </a:tc>
                <a:tc>
                  <a:txBody>
                    <a:bodyPr/>
                    <a:lstStyle/>
                    <a:p>
                      <a:r>
                        <a:rPr lang="el-GR" sz="2000" dirty="0" smtClean="0"/>
                        <a:t>Μεγαλύτερη</a:t>
                      </a:r>
                      <a:r>
                        <a:rPr lang="el-GR" sz="2000" baseline="0" dirty="0" smtClean="0"/>
                        <a:t> κλίση</a:t>
                      </a:r>
                      <a:endParaRPr lang="el-GR" sz="2000" dirty="0"/>
                    </a:p>
                  </a:txBody>
                  <a:tcPr/>
                </a:tc>
                <a:tc>
                  <a:txBody>
                    <a:bodyPr/>
                    <a:lstStyle/>
                    <a:p>
                      <a:r>
                        <a:rPr lang="el-GR" sz="2000" dirty="0" smtClean="0"/>
                        <a:t>Υψηλότερα φύματα</a:t>
                      </a:r>
                      <a:endParaRPr lang="el-GR" sz="2000" dirty="0"/>
                    </a:p>
                  </a:txBody>
                  <a:tcPr/>
                </a:tc>
              </a:tr>
              <a:tr h="370840">
                <a:tc rowSpan="2">
                  <a:txBody>
                    <a:bodyPr/>
                    <a:lstStyle/>
                    <a:p>
                      <a:r>
                        <a:rPr lang="el-GR" sz="2000" dirty="0" smtClean="0"/>
                        <a:t>Τομική τροχιά</a:t>
                      </a:r>
                      <a:endParaRPr lang="el-GR" sz="2000" dirty="0"/>
                    </a:p>
                  </a:txBody>
                  <a:tcPr/>
                </a:tc>
                <a:tc>
                  <a:txBody>
                    <a:bodyPr/>
                    <a:lstStyle/>
                    <a:p>
                      <a:r>
                        <a:rPr lang="el-GR" sz="2000" dirty="0" smtClean="0"/>
                        <a:t>Μεγάλη κάθετη πρόταξη</a:t>
                      </a:r>
                      <a:endParaRPr lang="el-GR" sz="2000" dirty="0"/>
                    </a:p>
                  </a:txBody>
                  <a:tcPr/>
                </a:tc>
                <a:tc>
                  <a:txBody>
                    <a:bodyPr/>
                    <a:lstStyle/>
                    <a:p>
                      <a:r>
                        <a:rPr lang="el-GR" sz="2000" dirty="0" smtClean="0"/>
                        <a:t>Υψηλότερα φύματα</a:t>
                      </a:r>
                      <a:endParaRPr lang="el-GR" sz="2000" dirty="0"/>
                    </a:p>
                  </a:txBody>
                  <a:tcPr/>
                </a:tc>
              </a:tr>
              <a:tr h="370840">
                <a:tc vMerge="1">
                  <a:txBody>
                    <a:bodyPr/>
                    <a:lstStyle/>
                    <a:p>
                      <a:endParaRPr lang="el-GR" sz="2000" dirty="0"/>
                    </a:p>
                  </a:txBody>
                  <a:tcPr/>
                </a:tc>
                <a:tc>
                  <a:txBody>
                    <a:bodyPr/>
                    <a:lstStyle/>
                    <a:p>
                      <a:r>
                        <a:rPr lang="el-GR" sz="2000" dirty="0" smtClean="0"/>
                        <a:t>Μεγάλη οριζόντια πρόταξη</a:t>
                      </a:r>
                      <a:endParaRPr lang="el-GR" sz="2000" dirty="0"/>
                    </a:p>
                  </a:txBody>
                  <a:tcPr/>
                </a:tc>
                <a:tc>
                  <a:txBody>
                    <a:bodyPr/>
                    <a:lstStyle/>
                    <a:p>
                      <a:r>
                        <a:rPr lang="el-GR" sz="2000" dirty="0" smtClean="0"/>
                        <a:t>Κοντύτερα φύματα</a:t>
                      </a:r>
                      <a:endParaRPr lang="el-GR" sz="2000" dirty="0"/>
                    </a:p>
                  </a:txBody>
                  <a:tcPr/>
                </a:tc>
              </a:tr>
              <a:tr h="370840">
                <a:tc>
                  <a:txBody>
                    <a:bodyPr/>
                    <a:lstStyle/>
                    <a:p>
                      <a:r>
                        <a:rPr lang="el-GR" sz="2000" dirty="0" smtClean="0"/>
                        <a:t>Μασητικό επίπεδο</a:t>
                      </a:r>
                      <a:endParaRPr lang="el-GR" sz="2000" dirty="0"/>
                    </a:p>
                  </a:txBody>
                  <a:tcPr/>
                </a:tc>
                <a:tc>
                  <a:txBody>
                    <a:bodyPr/>
                    <a:lstStyle/>
                    <a:p>
                      <a:r>
                        <a:rPr lang="el-GR" sz="2000" dirty="0" smtClean="0"/>
                        <a:t>Πιο παράλληλο</a:t>
                      </a:r>
                      <a:r>
                        <a:rPr lang="el-GR" sz="2000" baseline="0" dirty="0" smtClean="0"/>
                        <a:t> προς κονδυλική τροχιά</a:t>
                      </a:r>
                      <a:endParaRPr lang="el-GR" sz="2000" dirty="0"/>
                    </a:p>
                  </a:txBody>
                  <a:tcPr/>
                </a:tc>
                <a:tc>
                  <a:txBody>
                    <a:bodyPr/>
                    <a:lstStyle/>
                    <a:p>
                      <a:r>
                        <a:rPr lang="el-GR" sz="2000" dirty="0" smtClean="0"/>
                        <a:t>Κοντύτερα φύματα</a:t>
                      </a:r>
                      <a:endParaRPr lang="el-GR" sz="2000" dirty="0"/>
                    </a:p>
                  </a:txBody>
                  <a:tcPr/>
                </a:tc>
              </a:tr>
              <a:tr h="370840">
                <a:tc>
                  <a:txBody>
                    <a:bodyPr/>
                    <a:lstStyle/>
                    <a:p>
                      <a:r>
                        <a:rPr lang="el-GR" sz="2000" dirty="0" smtClean="0"/>
                        <a:t>Καμπύλη του </a:t>
                      </a:r>
                      <a:r>
                        <a:rPr lang="en-US" sz="2000" dirty="0" smtClean="0"/>
                        <a:t>Spee</a:t>
                      </a:r>
                      <a:endParaRPr lang="el-GR" sz="2000" dirty="0"/>
                    </a:p>
                  </a:txBody>
                  <a:tcPr/>
                </a:tc>
                <a:tc>
                  <a:txBody>
                    <a:bodyPr/>
                    <a:lstStyle/>
                    <a:p>
                      <a:r>
                        <a:rPr lang="el-GR" sz="2000" dirty="0" smtClean="0"/>
                        <a:t>Μεγαλύτερη</a:t>
                      </a:r>
                      <a:r>
                        <a:rPr lang="el-GR" sz="2000" baseline="0" dirty="0" smtClean="0"/>
                        <a:t> καμπυλότητα</a:t>
                      </a:r>
                      <a:endParaRPr lang="el-GR" sz="2000" dirty="0"/>
                    </a:p>
                  </a:txBody>
                  <a:tcPr/>
                </a:tc>
                <a:tc>
                  <a:txBody>
                    <a:bodyPr/>
                    <a:lstStyle/>
                    <a:p>
                      <a:r>
                        <a:rPr lang="el-GR" sz="2000" dirty="0" smtClean="0"/>
                        <a:t>Κοντύτερα φύματα των πιο πίσω</a:t>
                      </a:r>
                      <a:r>
                        <a:rPr lang="el-GR" sz="2000" baseline="0" dirty="0" smtClean="0"/>
                        <a:t> δοντιών</a:t>
                      </a:r>
                      <a:endParaRPr lang="el-GR" sz="2000" dirty="0"/>
                    </a:p>
                  </a:txBody>
                  <a:tcPr/>
                </a:tc>
              </a:tr>
              <a:tr h="370840">
                <a:tc rowSpan="3">
                  <a:txBody>
                    <a:bodyPr/>
                    <a:lstStyle/>
                    <a:p>
                      <a:r>
                        <a:rPr lang="el-GR" sz="2000" dirty="0" smtClean="0"/>
                        <a:t>Κίνηση</a:t>
                      </a:r>
                      <a:r>
                        <a:rPr lang="el-GR" sz="2000" baseline="0" dirty="0" smtClean="0"/>
                        <a:t> </a:t>
                      </a:r>
                      <a:r>
                        <a:rPr lang="en-US" sz="2000" baseline="0" dirty="0" smtClean="0"/>
                        <a:t>Bennet</a:t>
                      </a:r>
                      <a:endParaRPr lang="el-GR" sz="2000" dirty="0"/>
                    </a:p>
                  </a:txBody>
                  <a:tcPr/>
                </a:tc>
                <a:tc>
                  <a:txBody>
                    <a:bodyPr/>
                    <a:lstStyle/>
                    <a:p>
                      <a:r>
                        <a:rPr lang="el-GR" sz="2000" dirty="0" smtClean="0"/>
                        <a:t>Μεγαλύτερη</a:t>
                      </a:r>
                      <a:r>
                        <a:rPr lang="el-GR" sz="2000" baseline="0" dirty="0" smtClean="0"/>
                        <a:t> γωνία </a:t>
                      </a:r>
                      <a:r>
                        <a:rPr lang="en-US" sz="2000" baseline="0" dirty="0" smtClean="0"/>
                        <a:t>Bennet</a:t>
                      </a:r>
                      <a:endParaRPr lang="el-GR" sz="2000" dirty="0"/>
                    </a:p>
                  </a:txBody>
                  <a:tcPr/>
                </a:tc>
                <a:tc>
                  <a:txBody>
                    <a:bodyPr/>
                    <a:lstStyle/>
                    <a:p>
                      <a:r>
                        <a:rPr lang="el-GR" sz="2000" dirty="0" smtClean="0"/>
                        <a:t>Κοντύτερα</a:t>
                      </a:r>
                      <a:r>
                        <a:rPr lang="el-GR" sz="2000" baseline="0" dirty="0" smtClean="0"/>
                        <a:t> φύματα</a:t>
                      </a:r>
                      <a:endParaRPr lang="el-GR" sz="2000" dirty="0"/>
                    </a:p>
                  </a:txBody>
                  <a:tcPr/>
                </a:tc>
              </a:tr>
              <a:tr h="370840">
                <a:tc vMerge="1">
                  <a:txBody>
                    <a:bodyPr/>
                    <a:lstStyle/>
                    <a:p>
                      <a:endParaRPr lang="el-GR" sz="2000" dirty="0"/>
                    </a:p>
                  </a:txBody>
                  <a:tcPr/>
                </a:tc>
                <a:tc>
                  <a:txBody>
                    <a:bodyPr/>
                    <a:lstStyle/>
                    <a:p>
                      <a:r>
                        <a:rPr lang="el-GR" sz="2000" dirty="0" smtClean="0"/>
                        <a:t>Μεγαλύτερη πλάγια μετατόπιση του εργαζομένου κονδύλου (ΕΚ) </a:t>
                      </a:r>
                      <a:endParaRPr lang="el-G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Κοντύτερα</a:t>
                      </a:r>
                      <a:r>
                        <a:rPr lang="el-GR" sz="2000" baseline="0" dirty="0" smtClean="0"/>
                        <a:t> φύματα</a:t>
                      </a:r>
                      <a:endParaRPr lang="el-GR" sz="2000" dirty="0" smtClean="0"/>
                    </a:p>
                    <a:p>
                      <a:endParaRPr lang="el-GR" sz="2000" dirty="0"/>
                    </a:p>
                  </a:txBody>
                  <a:tcPr/>
                </a:tc>
              </a:tr>
              <a:tr h="370840">
                <a:tc vMerge="1">
                  <a:txBody>
                    <a:bodyPr/>
                    <a:lstStyle/>
                    <a:p>
                      <a:endParaRPr lang="el-GR" sz="2000" dirty="0"/>
                    </a:p>
                  </a:txBody>
                  <a:tcPr/>
                </a:tc>
                <a:tc>
                  <a:txBody>
                    <a:bodyPr/>
                    <a:lstStyle/>
                    <a:p>
                      <a:r>
                        <a:rPr lang="el-GR" sz="2000" dirty="0" smtClean="0"/>
                        <a:t>Πιο προς άνω μετακίνηση του ΕΚ</a:t>
                      </a:r>
                      <a:endParaRPr lang="el-G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Κοντύτερα</a:t>
                      </a:r>
                      <a:r>
                        <a:rPr lang="el-GR" sz="2000" baseline="0" dirty="0" smtClean="0"/>
                        <a:t> φύματα</a:t>
                      </a:r>
                      <a:endParaRPr lang="el-GR" sz="2000" dirty="0" smtClean="0"/>
                    </a:p>
                  </a:txBody>
                  <a:tcPr/>
                </a:tc>
              </a:tr>
            </a:tbl>
          </a:graphicData>
        </a:graphic>
      </p:graphicFrame>
    </p:spTree>
    <p:extLst>
      <p:ext uri="{BB962C8B-B14F-4D97-AF65-F5344CB8AC3E}">
        <p14:creationId xmlns:p14="http://schemas.microsoft.com/office/powerpoint/2010/main" val="538668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368152"/>
          </a:xfrm>
        </p:spPr>
        <p:txBody>
          <a:bodyPr>
            <a:noAutofit/>
          </a:bodyPr>
          <a:lstStyle/>
          <a:p>
            <a:r>
              <a:rPr lang="el-GR" sz="3200" dirty="0"/>
              <a:t>Παράγοντες που επηρεάζουν την σ</a:t>
            </a:r>
            <a:r>
              <a:rPr lang="el-GR" sz="3200" dirty="0" smtClean="0"/>
              <a:t>υγκλεισιακή μορφολογία </a:t>
            </a:r>
            <a:r>
              <a:rPr lang="el-GR" sz="3200" dirty="0"/>
              <a:t>των οπισθίων δοντιών </a:t>
            </a:r>
            <a:r>
              <a:rPr lang="el-GR" sz="3200" dirty="0" smtClean="0"/>
              <a:t/>
            </a:r>
            <a:br>
              <a:rPr lang="el-GR" sz="3200" dirty="0" smtClean="0"/>
            </a:br>
            <a:r>
              <a:rPr lang="el-GR" sz="3200" dirty="0" smtClean="0"/>
              <a:t> </a:t>
            </a:r>
            <a:r>
              <a:rPr lang="el-GR" sz="3200" dirty="0">
                <a:solidFill>
                  <a:schemeClr val="tx1"/>
                </a:solidFill>
              </a:rPr>
              <a:t>Ο</a:t>
            </a:r>
            <a:r>
              <a:rPr lang="el-GR" sz="3200" dirty="0" smtClean="0">
                <a:solidFill>
                  <a:schemeClr val="tx1"/>
                </a:solidFill>
              </a:rPr>
              <a:t>ριζόντιο επίπεδο</a:t>
            </a:r>
            <a:endParaRPr lang="el-GR" sz="3200" dirty="0">
              <a:solidFill>
                <a:schemeClr val="tx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graphicFrame>
        <p:nvGraphicFramePr>
          <p:cNvPr id="10" name="Πίνακας 9"/>
          <p:cNvGraphicFramePr>
            <a:graphicFrameLocks noGrp="1"/>
          </p:cNvGraphicFramePr>
          <p:nvPr>
            <p:extLst>
              <p:ext uri="{D42A27DB-BD31-4B8C-83A1-F6EECF244321}">
                <p14:modId xmlns:p14="http://schemas.microsoft.com/office/powerpoint/2010/main" val="1787538631"/>
              </p:ext>
            </p:extLst>
          </p:nvPr>
        </p:nvGraphicFramePr>
        <p:xfrm>
          <a:off x="107504" y="1916832"/>
          <a:ext cx="8928992" cy="3505200"/>
        </p:xfrm>
        <a:graphic>
          <a:graphicData uri="http://schemas.openxmlformats.org/drawingml/2006/table">
            <a:tbl>
              <a:tblPr firstRow="1" bandRow="1">
                <a:tableStyleId>{5940675A-B579-460E-94D1-54222C63F5DA}</a:tableStyleId>
              </a:tblPr>
              <a:tblGrid>
                <a:gridCol w="2952328"/>
                <a:gridCol w="1563243"/>
                <a:gridCol w="4413421"/>
              </a:tblGrid>
              <a:tr h="370840">
                <a:tc>
                  <a:txBody>
                    <a:bodyPr/>
                    <a:lstStyle/>
                    <a:p>
                      <a:pPr algn="ctr"/>
                      <a:r>
                        <a:rPr lang="el-GR" sz="2000" b="1" dirty="0" smtClean="0"/>
                        <a:t>Παράγων </a:t>
                      </a:r>
                      <a:endParaRPr lang="el-GR" sz="2000" b="1" dirty="0"/>
                    </a:p>
                  </a:txBody>
                  <a:tcPr>
                    <a:solidFill>
                      <a:schemeClr val="accent5">
                        <a:lumMod val="20000"/>
                        <a:lumOff val="80000"/>
                      </a:schemeClr>
                    </a:solidFill>
                  </a:tcPr>
                </a:tc>
                <a:tc>
                  <a:txBody>
                    <a:bodyPr/>
                    <a:lstStyle/>
                    <a:p>
                      <a:pPr algn="ctr"/>
                      <a:r>
                        <a:rPr lang="el-GR" sz="2000" b="1" dirty="0" smtClean="0"/>
                        <a:t>Συνθήκη</a:t>
                      </a:r>
                      <a:r>
                        <a:rPr lang="el-GR" sz="2000" b="1" baseline="0" dirty="0" smtClean="0"/>
                        <a:t> </a:t>
                      </a:r>
                      <a:endParaRPr lang="el-GR" sz="2000" b="1" dirty="0"/>
                    </a:p>
                  </a:txBody>
                  <a:tcPr>
                    <a:solidFill>
                      <a:schemeClr val="accent5">
                        <a:lumMod val="20000"/>
                        <a:lumOff val="80000"/>
                      </a:schemeClr>
                    </a:solidFill>
                  </a:tcPr>
                </a:tc>
                <a:tc>
                  <a:txBody>
                    <a:bodyPr/>
                    <a:lstStyle/>
                    <a:p>
                      <a:pPr algn="ctr"/>
                      <a:r>
                        <a:rPr lang="el-GR" sz="2000" b="1" dirty="0" smtClean="0"/>
                        <a:t>Αποτέλεσμα </a:t>
                      </a:r>
                      <a:endParaRPr lang="el-GR" sz="2000" b="1" dirty="0"/>
                    </a:p>
                  </a:txBody>
                  <a:tcPr>
                    <a:solidFill>
                      <a:schemeClr val="accent5">
                        <a:lumMod val="20000"/>
                        <a:lumOff val="80000"/>
                      </a:schemeClr>
                    </a:solidFill>
                  </a:tcPr>
                </a:tc>
              </a:tr>
              <a:tr h="370840">
                <a:tc>
                  <a:txBody>
                    <a:bodyPr/>
                    <a:lstStyle/>
                    <a:p>
                      <a:r>
                        <a:rPr lang="el-GR" sz="2000" dirty="0" smtClean="0"/>
                        <a:t>Απόσταση από</a:t>
                      </a:r>
                      <a:r>
                        <a:rPr lang="el-GR" sz="2000" baseline="0" dirty="0" smtClean="0"/>
                        <a:t> περιστρεφόμενο κόνδυλο</a:t>
                      </a:r>
                      <a:endParaRPr lang="el-GR" sz="2000" dirty="0"/>
                    </a:p>
                  </a:txBody>
                  <a:tcPr/>
                </a:tc>
                <a:tc>
                  <a:txBody>
                    <a:bodyPr/>
                    <a:lstStyle/>
                    <a:p>
                      <a:r>
                        <a:rPr lang="el-GR" sz="2000" dirty="0" smtClean="0"/>
                        <a:t>Μεγαλύτερη</a:t>
                      </a:r>
                      <a:endParaRPr lang="el-GR" sz="2000" dirty="0"/>
                    </a:p>
                  </a:txBody>
                  <a:tcPr/>
                </a:tc>
                <a:tc>
                  <a:txBody>
                    <a:bodyPr/>
                    <a:lstStyle/>
                    <a:p>
                      <a:r>
                        <a:rPr lang="el-GR" sz="2000" dirty="0" smtClean="0"/>
                        <a:t>Πιο μεγάλη η</a:t>
                      </a:r>
                      <a:r>
                        <a:rPr lang="el-GR" sz="2000" baseline="0" dirty="0" smtClean="0"/>
                        <a:t> γωνία μεταξύ εργαζόμενης και μη εργαζόμενης τροχιάς</a:t>
                      </a:r>
                      <a:endParaRPr lang="el-GR" sz="2000" dirty="0"/>
                    </a:p>
                  </a:txBody>
                  <a:tcPr/>
                </a:tc>
              </a:tr>
              <a:tr h="370840">
                <a:tc>
                  <a:txBody>
                    <a:bodyPr/>
                    <a:lstStyle/>
                    <a:p>
                      <a:r>
                        <a:rPr lang="el-GR" sz="2000" dirty="0" smtClean="0"/>
                        <a:t>Απόσταση από το μέσο Οβελιαίο επίπεδο</a:t>
                      </a:r>
                      <a:endParaRPr lang="el-G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Μεγαλύτερη</a:t>
                      </a:r>
                    </a:p>
                    <a:p>
                      <a:endParaRPr lang="el-GR" sz="2000" dirty="0"/>
                    </a:p>
                  </a:txBody>
                  <a:tcPr/>
                </a:tc>
                <a:tc>
                  <a:txBody>
                    <a:bodyPr/>
                    <a:lstStyle/>
                    <a:p>
                      <a:r>
                        <a:rPr lang="el-GR" sz="2000" dirty="0" smtClean="0"/>
                        <a:t>Πιο μεγάλη η γωνία μεταξύ εργαζόμενης και μη εργαζόμενης τροχιάς</a:t>
                      </a:r>
                    </a:p>
                  </a:txBody>
                  <a:tcPr/>
                </a:tc>
              </a:tr>
              <a:tr h="370840">
                <a:tc>
                  <a:txBody>
                    <a:bodyPr/>
                    <a:lstStyle/>
                    <a:p>
                      <a:r>
                        <a:rPr lang="el-GR" sz="2000" dirty="0" smtClean="0"/>
                        <a:t>Πλάγια</a:t>
                      </a:r>
                      <a:r>
                        <a:rPr lang="el-GR" sz="2000" baseline="0" dirty="0" smtClean="0"/>
                        <a:t> μετατόπιση του εργαζόμενου κονδύλου</a:t>
                      </a:r>
                      <a:endParaRPr lang="el-G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Μεγαλύτερη</a:t>
                      </a:r>
                    </a:p>
                    <a:p>
                      <a:endParaRPr lang="el-GR" sz="2000" dirty="0"/>
                    </a:p>
                  </a:txBody>
                  <a:tcPr/>
                </a:tc>
                <a:tc>
                  <a:txBody>
                    <a:bodyPr/>
                    <a:lstStyle/>
                    <a:p>
                      <a:r>
                        <a:rPr lang="el-GR" sz="2000" dirty="0" smtClean="0"/>
                        <a:t>Πιο μεγάλη η γωνία μεταξύ εργαζόμενης και μη εργαζόμενης τροχιάς</a:t>
                      </a:r>
                    </a:p>
                  </a:txBody>
                  <a:tcPr/>
                </a:tc>
              </a:tr>
              <a:tr h="370840">
                <a:tc>
                  <a:txBody>
                    <a:bodyPr/>
                    <a:lstStyle/>
                    <a:p>
                      <a:r>
                        <a:rPr lang="el-GR" sz="2000" dirty="0" smtClean="0"/>
                        <a:t>Διακονδυλική απόσταση του</a:t>
                      </a:r>
                      <a:r>
                        <a:rPr lang="el-GR" sz="2000" baseline="0" dirty="0" smtClean="0"/>
                        <a:t> εργαζομένου κονδύλου</a:t>
                      </a:r>
                      <a:endParaRPr lang="el-G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Μεγαλύτερη</a:t>
                      </a:r>
                    </a:p>
                    <a:p>
                      <a:endParaRPr lang="el-GR" sz="2000" dirty="0"/>
                    </a:p>
                  </a:txBody>
                  <a:tcPr/>
                </a:tc>
                <a:tc>
                  <a:txBody>
                    <a:bodyPr/>
                    <a:lstStyle/>
                    <a:p>
                      <a:r>
                        <a:rPr lang="el-GR" sz="2000" dirty="0" smtClean="0"/>
                        <a:t>Μικρότερη η γωνία μεταξύ εργαζόμενης και μη εργαζόμενης τροχιάς για τα άνω πίσω δόντια</a:t>
                      </a:r>
                      <a:endParaRPr lang="el-GR" sz="2000" dirty="0"/>
                    </a:p>
                  </a:txBody>
                  <a:tcPr/>
                </a:tc>
              </a:tr>
            </a:tbl>
          </a:graphicData>
        </a:graphic>
      </p:graphicFrame>
    </p:spTree>
    <p:extLst>
      <p:ext uri="{BB962C8B-B14F-4D97-AF65-F5344CB8AC3E}">
        <p14:creationId xmlns:p14="http://schemas.microsoft.com/office/powerpoint/2010/main" val="3554845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Σύγκλειση φυσικού φραγμού Τάξης  </a:t>
            </a:r>
            <a:r>
              <a:rPr lang="el-GR" dirty="0"/>
              <a:t>Ι</a:t>
            </a:r>
            <a:r>
              <a:rPr lang="el-GR" dirty="0" smtClean="0"/>
              <a:t/>
            </a:r>
            <a:br>
              <a:rPr lang="el-GR" dirty="0" smtClean="0"/>
            </a:br>
            <a:r>
              <a:rPr lang="el-GR" sz="2800" b="0" dirty="0"/>
              <a:t>Ο</a:t>
            </a:r>
            <a:r>
              <a:rPr lang="el-GR" sz="2800" b="0" dirty="0" smtClean="0"/>
              <a:t>ρολογία σκελετικών και συγκλεισιακών παραμέτρων </a:t>
            </a:r>
            <a:endParaRPr lang="el-GR" sz="2800" b="0" dirty="0"/>
          </a:p>
        </p:txBody>
      </p:sp>
      <p:sp>
        <p:nvSpPr>
          <p:cNvPr id="3" name="Content Placeholder 2"/>
          <p:cNvSpPr>
            <a:spLocks noGrp="1"/>
          </p:cNvSpPr>
          <p:nvPr>
            <p:ph idx="1"/>
          </p:nvPr>
        </p:nvSpPr>
        <p:spPr/>
        <p:txBody>
          <a:bodyPr anchor="t">
            <a:normAutofit/>
          </a:bodyPr>
          <a:lstStyle/>
          <a:p>
            <a:pPr>
              <a:spcBef>
                <a:spcPts val="600"/>
              </a:spcBef>
              <a:spcAft>
                <a:spcPts val="600"/>
              </a:spcAft>
            </a:pPr>
            <a:r>
              <a:rPr lang="el-GR" sz="2400" dirty="0" smtClean="0"/>
              <a:t>Οι </a:t>
            </a:r>
            <a:r>
              <a:rPr lang="el-GR" sz="2400" dirty="0"/>
              <a:t>βασικές αρχές της σύγκλεισης παρουσιάζονται συνήθως με τη μορφή αυτού που έχει επικρατήσει να ονομάζεται </a:t>
            </a:r>
            <a:r>
              <a:rPr lang="el-GR" sz="2400" dirty="0" smtClean="0"/>
              <a:t>μοντέλο </a:t>
            </a:r>
            <a:r>
              <a:rPr lang="el-GR" sz="2400" b="1" dirty="0" smtClean="0"/>
              <a:t>Τάξης </a:t>
            </a:r>
            <a:r>
              <a:rPr lang="el-GR" sz="2400" b="1" dirty="0"/>
              <a:t>Ι</a:t>
            </a:r>
            <a:r>
              <a:rPr lang="el-GR" sz="2400" b="1" dirty="0" smtClean="0"/>
              <a:t>.</a:t>
            </a:r>
          </a:p>
          <a:p>
            <a:pPr>
              <a:spcBef>
                <a:spcPts val="600"/>
              </a:spcBef>
              <a:spcAft>
                <a:spcPts val="600"/>
              </a:spcAft>
            </a:pPr>
            <a:r>
              <a:rPr lang="el-GR" sz="2400" dirty="0" smtClean="0"/>
              <a:t> </a:t>
            </a:r>
            <a:r>
              <a:rPr lang="el-GR" sz="2400" dirty="0"/>
              <a:t>Αυτό το μοντέλο αντιπροσωπεύει μια χαρακτηριστική δομική </a:t>
            </a:r>
            <a:r>
              <a:rPr lang="el-GR" sz="2400" dirty="0" smtClean="0"/>
              <a:t>μορφή </a:t>
            </a:r>
            <a:r>
              <a:rPr lang="el-GR" sz="2400" dirty="0"/>
              <a:t>κοινή για την πλειονότητα του πληθυσμού. </a:t>
            </a:r>
            <a:endParaRPr lang="el-GR" sz="2400" dirty="0" smtClean="0"/>
          </a:p>
          <a:p>
            <a:pPr>
              <a:spcBef>
                <a:spcPts val="600"/>
              </a:spcBef>
              <a:spcAft>
                <a:spcPts val="600"/>
              </a:spcAft>
            </a:pPr>
            <a:r>
              <a:rPr lang="el-GR" sz="2400" dirty="0" smtClean="0"/>
              <a:t>Το 70</a:t>
            </a:r>
            <a:r>
              <a:rPr lang="el-GR" sz="2400" dirty="0"/>
              <a:t>% των ατόμων σε ένα φυσιολογικό πληθυσμό </a:t>
            </a:r>
            <a:r>
              <a:rPr lang="el-GR" sz="2400" dirty="0" smtClean="0"/>
              <a:t>έχει αυτή τη συγκεκριμένη πρόσωπο-σκελετική </a:t>
            </a:r>
            <a:r>
              <a:rPr lang="el-GR" sz="2400" dirty="0"/>
              <a:t>δομή, που περιλαμβάνει </a:t>
            </a:r>
            <a:r>
              <a:rPr lang="el-GR" sz="2400" dirty="0" smtClean="0"/>
              <a:t>διακριτή διάταξη και συγκλεισιακές σχέσεις </a:t>
            </a:r>
            <a:r>
              <a:rPr lang="el-GR" sz="2400" dirty="0"/>
              <a:t>των </a:t>
            </a:r>
            <a:r>
              <a:rPr lang="el-GR" sz="2400" dirty="0" smtClean="0"/>
              <a:t>δοντιών στα οδοντικά τόξα. </a:t>
            </a:r>
          </a:p>
          <a:p>
            <a:pPr marL="0" indent="0">
              <a:spcBef>
                <a:spcPts val="600"/>
              </a:spcBef>
              <a:spcAft>
                <a:spcPts val="600"/>
              </a:spcAft>
              <a:buNone/>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318283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chor="ctr">
            <a:normAutofit/>
          </a:bodyPr>
          <a:lstStyle/>
          <a:p>
            <a:r>
              <a:rPr lang="el-GR" sz="3200" dirty="0"/>
              <a:t>Φυσιολογία σύγκλεισης φυσικού </a:t>
            </a:r>
            <a:r>
              <a:rPr lang="el-GR" sz="3200" dirty="0" smtClean="0"/>
              <a:t>φραγμού </a:t>
            </a:r>
            <a:endParaRPr lang="el-GR" sz="3200" b="0" dirty="0"/>
          </a:p>
        </p:txBody>
      </p:sp>
      <p:sp>
        <p:nvSpPr>
          <p:cNvPr id="4" name="Content Placeholder 2"/>
          <p:cNvSpPr>
            <a:spLocks noGrp="1"/>
          </p:cNvSpPr>
          <p:nvPr>
            <p:ph sz="half" idx="1"/>
          </p:nvPr>
        </p:nvSpPr>
        <p:spPr>
          <a:xfrm>
            <a:off x="35496" y="1340768"/>
            <a:ext cx="4824536" cy="5472608"/>
          </a:xfrm>
        </p:spPr>
        <p:txBody>
          <a:bodyPr>
            <a:noAutofit/>
          </a:bodyPr>
          <a:lstStyle/>
          <a:p>
            <a:pPr marL="288000" indent="-288000">
              <a:lnSpc>
                <a:spcPct val="100000"/>
              </a:lnSpc>
              <a:spcBef>
                <a:spcPts val="600"/>
              </a:spcBef>
              <a:spcAft>
                <a:spcPts val="600"/>
              </a:spcAft>
              <a:buClrTx/>
              <a:defRPr/>
            </a:pPr>
            <a:r>
              <a:rPr lang="el-GR" dirty="0" smtClean="0"/>
              <a:t>Τα οπίσθια δόντια συνθλίβουν και προετοιμάζουν την τροφή για την μάσηση και σταθεροποιούν την κάτω γνάθο για την κατάποση.</a:t>
            </a:r>
            <a:endParaRPr lang="en-GB" dirty="0" smtClean="0"/>
          </a:p>
          <a:p>
            <a:pPr marL="288000" indent="-288000">
              <a:lnSpc>
                <a:spcPct val="100000"/>
              </a:lnSpc>
              <a:spcBef>
                <a:spcPts val="600"/>
              </a:spcBef>
              <a:spcAft>
                <a:spcPts val="600"/>
              </a:spcAft>
              <a:buClrTx/>
              <a:defRPr/>
            </a:pPr>
            <a:r>
              <a:rPr lang="el-GR" b="1" dirty="0" smtClean="0">
                <a:solidFill>
                  <a:srgbClr val="004A82"/>
                </a:solidFill>
                <a:ea typeface="Arial Unicode MS" pitchFamily="34" charset="-128"/>
                <a:cs typeface="Arial Unicode MS" pitchFamily="34" charset="-128"/>
              </a:rPr>
              <a:t>Η αρχιτεκτονική των οστών του κρανίου κατευθύνει τις μασητικές δυνάμεις </a:t>
            </a:r>
            <a:r>
              <a:rPr lang="el-GR" dirty="0" smtClean="0">
                <a:ea typeface="Arial Unicode MS" pitchFamily="34" charset="-128"/>
                <a:cs typeface="Arial Unicode MS" pitchFamily="34" charset="-128"/>
              </a:rPr>
              <a:t>κατά μήκος του επιμήκους άξονα του δοντιού</a:t>
            </a:r>
            <a:r>
              <a:rPr lang="el-GR" dirty="0" smtClean="0">
                <a:solidFill>
                  <a:srgbClr val="C00000"/>
                </a:solidFill>
                <a:ea typeface="Arial Unicode MS" pitchFamily="34" charset="-128"/>
                <a:cs typeface="Arial Unicode MS" pitchFamily="34" charset="-128"/>
              </a:rPr>
              <a:t> </a:t>
            </a:r>
            <a:r>
              <a:rPr lang="el-GR" b="1" dirty="0" smtClean="0">
                <a:solidFill>
                  <a:srgbClr val="004A82"/>
                </a:solidFill>
                <a:ea typeface="Arial Unicode MS" pitchFamily="34" charset="-128"/>
                <a:cs typeface="Arial Unicode MS" pitchFamily="34" charset="-128"/>
              </a:rPr>
              <a:t>στη βάση του κρανίου επάνω από την θέση των γομφίων και προγομφίων. </a:t>
            </a:r>
          </a:p>
          <a:p>
            <a:pPr marL="288000" indent="-288000">
              <a:lnSpc>
                <a:spcPct val="100000"/>
              </a:lnSpc>
              <a:spcBef>
                <a:spcPts val="600"/>
              </a:spcBef>
              <a:spcAft>
                <a:spcPts val="600"/>
              </a:spcAft>
              <a:buClrTx/>
              <a:defRPr/>
            </a:pPr>
            <a:r>
              <a:rPr lang="el-GR" dirty="0" smtClean="0"/>
              <a:t>Τα πρόσθια δόντια συλλαμβάνουν κόβουν προετοιμάζουν  την τροφή για την μάσηση.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10" name="Picture 2" descr="File:Cranium 4.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r="1431"/>
          <a:stretch>
            <a:fillRect/>
          </a:stretch>
        </p:blipFill>
        <p:spPr bwMode="auto">
          <a:xfrm>
            <a:off x="4895528" y="1940253"/>
            <a:ext cx="4038600" cy="3072923"/>
          </a:xfrm>
          <a:prstGeom prst="rect">
            <a:avLst/>
          </a:prstGeom>
          <a:noFill/>
          <a:ln w="9525" cap="sq">
            <a:solidFill>
              <a:schemeClr val="tx1"/>
            </a:solidFill>
            <a:bevel/>
            <a:headEnd/>
            <a:tailEnd/>
          </a:ln>
          <a:extLst>
            <a:ext uri="{909E8E84-426E-40DD-AFC4-6F175D3DCCD1}">
              <a14:hiddenFill xmlns:a14="http://schemas.microsoft.com/office/drawing/2010/main">
                <a:solidFill>
                  <a:srgbClr val="FFFFFF"/>
                </a:solidFill>
              </a14:hiddenFill>
            </a:ext>
          </a:extLst>
        </p:spPr>
      </p:pic>
      <p:sp>
        <p:nvSpPr>
          <p:cNvPr id="89" name="Ορθογώνιο 4"/>
          <p:cNvSpPr/>
          <p:nvPr/>
        </p:nvSpPr>
        <p:spPr>
          <a:xfrm>
            <a:off x="4788024" y="5445224"/>
            <a:ext cx="4355976" cy="277813"/>
          </a:xfrm>
          <a:prstGeom prst="rect">
            <a:avLst/>
          </a:prstGeom>
        </p:spPr>
        <p:txBody>
          <a:bodyPr wrap="square">
            <a:spAutoFit/>
          </a:bodyPr>
          <a:lstStyle/>
          <a:p>
            <a:pPr>
              <a:defRPr/>
            </a:pPr>
            <a:r>
              <a:rPr lang="en-US" sz="1200" dirty="0">
                <a:solidFill>
                  <a:schemeClr val="tx1">
                    <a:lumMod val="75000"/>
                    <a:lumOff val="25000"/>
                  </a:schemeClr>
                </a:solidFill>
                <a:latin typeface="+mn-lt"/>
                <a:cs typeface="+mn-cs"/>
              </a:rPr>
              <a:t>“</a:t>
            </a:r>
            <a:r>
              <a:rPr lang="en-US" sz="1200" dirty="0">
                <a:solidFill>
                  <a:schemeClr val="tx1">
                    <a:lumMod val="75000"/>
                    <a:lumOff val="25000"/>
                  </a:schemeClr>
                </a:solidFill>
                <a:latin typeface="+mn-lt"/>
                <a:cs typeface="+mn-cs"/>
                <a:hlinkClick r:id="rId3"/>
              </a:rPr>
              <a:t>Cranium 4</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από</a:t>
            </a:r>
            <a:r>
              <a:rPr lang="en-US" sz="1200" dirty="0">
                <a:solidFill>
                  <a:schemeClr val="tx1">
                    <a:lumMod val="75000"/>
                    <a:lumOff val="25000"/>
                  </a:schemeClr>
                </a:solidFill>
                <a:latin typeface="+mn-lt"/>
                <a:cs typeface="+mn-cs"/>
              </a:rPr>
              <a:t> </a:t>
            </a:r>
            <a:r>
              <a:rPr lang="en-US" sz="1200" dirty="0">
                <a:solidFill>
                  <a:schemeClr val="tx1">
                    <a:lumMod val="75000"/>
                    <a:lumOff val="25000"/>
                  </a:schemeClr>
                </a:solidFill>
                <a:latin typeface="+mn-lt"/>
                <a:cs typeface="+mn-cs"/>
                <a:hlinkClick r:id="rId4" tooltip="User:Anatomist90"/>
              </a:rPr>
              <a:t>Anatomist90 </a:t>
            </a:r>
            <a:r>
              <a:rPr lang="en-US" sz="1200" dirty="0">
                <a:solidFill>
                  <a:schemeClr val="tx1">
                    <a:lumMod val="75000"/>
                    <a:lumOff val="25000"/>
                  </a:schemeClr>
                </a:solidFill>
                <a:latin typeface="+mn-lt"/>
                <a:cs typeface="+mn-cs"/>
              </a:rPr>
              <a:t> </a:t>
            </a:r>
            <a:r>
              <a:rPr lang="el-GR" sz="1200" dirty="0">
                <a:solidFill>
                  <a:schemeClr val="tx1">
                    <a:lumMod val="75000"/>
                    <a:lumOff val="25000"/>
                  </a:schemeClr>
                </a:solidFill>
                <a:latin typeface="+mn-lt"/>
                <a:cs typeface="+mn-cs"/>
              </a:rPr>
              <a:t>διαθέσιμ</a:t>
            </a:r>
            <a:r>
              <a:rPr lang="en-US" sz="1200" dirty="0">
                <a:solidFill>
                  <a:schemeClr val="tx1">
                    <a:lumMod val="75000"/>
                    <a:lumOff val="25000"/>
                  </a:schemeClr>
                </a:solidFill>
                <a:latin typeface="+mn-lt"/>
                <a:cs typeface="+mn-cs"/>
              </a:rPr>
              <a:t>o</a:t>
            </a:r>
            <a:r>
              <a:rPr lang="el-GR" sz="1200" dirty="0">
                <a:solidFill>
                  <a:schemeClr val="tx1">
                    <a:lumMod val="75000"/>
                    <a:lumOff val="25000"/>
                  </a:schemeClr>
                </a:solidFill>
                <a:latin typeface="+mn-lt"/>
                <a:cs typeface="+mn-cs"/>
              </a:rPr>
              <a:t> με άδεια </a:t>
            </a:r>
            <a:r>
              <a:rPr lang="en-US" sz="1200" dirty="0">
                <a:solidFill>
                  <a:schemeClr val="tx1">
                    <a:lumMod val="75000"/>
                    <a:lumOff val="25000"/>
                  </a:schemeClr>
                </a:solidFill>
                <a:latin typeface="+mn-lt"/>
                <a:cs typeface="+mn-cs"/>
                <a:hlinkClick r:id="rId5"/>
              </a:rPr>
              <a:t>CC BY-SA 3.0</a:t>
            </a:r>
            <a:endParaRPr lang="en-US" sz="1200" dirty="0">
              <a:solidFill>
                <a:schemeClr val="tx1">
                  <a:lumMod val="75000"/>
                  <a:lumOff val="25000"/>
                </a:schemeClr>
              </a:solidFill>
              <a:latin typeface="+mn-lt"/>
              <a:cs typeface="+mn-cs"/>
            </a:endParaRPr>
          </a:p>
        </p:txBody>
      </p:sp>
      <p:sp>
        <p:nvSpPr>
          <p:cNvPr id="98" name="Freeform 97"/>
          <p:cNvSpPr/>
          <p:nvPr/>
        </p:nvSpPr>
        <p:spPr>
          <a:xfrm>
            <a:off x="6880423" y="3342710"/>
            <a:ext cx="956753" cy="827140"/>
          </a:xfrm>
          <a:custGeom>
            <a:avLst/>
            <a:gdLst>
              <a:gd name="connsiteX0" fmla="*/ 956753 w 956753"/>
              <a:gd name="connsiteY0" fmla="*/ 827140 h 827140"/>
              <a:gd name="connsiteX1" fmla="*/ 699176 w 956753"/>
              <a:gd name="connsiteY1" fmla="*/ 505168 h 827140"/>
              <a:gd name="connsiteX2" fmla="*/ 402962 w 956753"/>
              <a:gd name="connsiteY2" fmla="*/ 376379 h 827140"/>
              <a:gd name="connsiteX3" fmla="*/ 42353 w 956753"/>
              <a:gd name="connsiteY3" fmla="*/ 170317 h 827140"/>
              <a:gd name="connsiteX4" fmla="*/ 3717 w 956753"/>
              <a:gd name="connsiteY4" fmla="*/ 2892 h 827140"/>
              <a:gd name="connsiteX5" fmla="*/ 3717 w 956753"/>
              <a:gd name="connsiteY5" fmla="*/ 80165 h 82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53" h="827140">
                <a:moveTo>
                  <a:pt x="956753" y="827140"/>
                </a:moveTo>
                <a:cubicBezTo>
                  <a:pt x="874113" y="703717"/>
                  <a:pt x="791474" y="580295"/>
                  <a:pt x="699176" y="505168"/>
                </a:cubicBezTo>
                <a:cubicBezTo>
                  <a:pt x="606878" y="430041"/>
                  <a:pt x="512432" y="432187"/>
                  <a:pt x="402962" y="376379"/>
                </a:cubicBezTo>
                <a:cubicBezTo>
                  <a:pt x="293491" y="320570"/>
                  <a:pt x="108894" y="232565"/>
                  <a:pt x="42353" y="170317"/>
                </a:cubicBezTo>
                <a:cubicBezTo>
                  <a:pt x="-24188" y="108069"/>
                  <a:pt x="10156" y="17917"/>
                  <a:pt x="3717" y="2892"/>
                </a:cubicBezTo>
                <a:cubicBezTo>
                  <a:pt x="-2722" y="-12133"/>
                  <a:pt x="497" y="34016"/>
                  <a:pt x="3717" y="80165"/>
                </a:cubicBezTo>
              </a:path>
            </a:pathLst>
          </a:custGeom>
          <a:noFill/>
          <a:ln w="57150">
            <a:solidFill>
              <a:schemeClr val="bg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9" name="Freeform 98"/>
          <p:cNvSpPr/>
          <p:nvPr/>
        </p:nvSpPr>
        <p:spPr>
          <a:xfrm>
            <a:off x="7231869" y="2598627"/>
            <a:ext cx="901521" cy="1532586"/>
          </a:xfrm>
          <a:custGeom>
            <a:avLst/>
            <a:gdLst>
              <a:gd name="connsiteX0" fmla="*/ 901521 w 901521"/>
              <a:gd name="connsiteY0" fmla="*/ 1532586 h 1532586"/>
              <a:gd name="connsiteX1" fmla="*/ 759854 w 901521"/>
              <a:gd name="connsiteY1" fmla="*/ 1171978 h 1532586"/>
              <a:gd name="connsiteX2" fmla="*/ 669702 w 901521"/>
              <a:gd name="connsiteY2" fmla="*/ 1004552 h 1532586"/>
              <a:gd name="connsiteX3" fmla="*/ 502276 w 901521"/>
              <a:gd name="connsiteY3" fmla="*/ 953037 h 1532586"/>
              <a:gd name="connsiteX4" fmla="*/ 244699 w 901521"/>
              <a:gd name="connsiteY4" fmla="*/ 850006 h 1532586"/>
              <a:gd name="connsiteX5" fmla="*/ 128789 w 901521"/>
              <a:gd name="connsiteY5" fmla="*/ 579549 h 1532586"/>
              <a:gd name="connsiteX6" fmla="*/ 128789 w 901521"/>
              <a:gd name="connsiteY6" fmla="*/ 257578 h 1532586"/>
              <a:gd name="connsiteX7" fmla="*/ 0 w 901521"/>
              <a:gd name="connsiteY7" fmla="*/ 0 h 15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521" h="1532586">
                <a:moveTo>
                  <a:pt x="901521" y="1532586"/>
                </a:moveTo>
                <a:cubicBezTo>
                  <a:pt x="850005" y="1396285"/>
                  <a:pt x="798490" y="1259984"/>
                  <a:pt x="759854" y="1171978"/>
                </a:cubicBezTo>
                <a:cubicBezTo>
                  <a:pt x="721218" y="1083972"/>
                  <a:pt x="712632" y="1041042"/>
                  <a:pt x="669702" y="1004552"/>
                </a:cubicBezTo>
                <a:cubicBezTo>
                  <a:pt x="626772" y="968062"/>
                  <a:pt x="573110" y="978795"/>
                  <a:pt x="502276" y="953037"/>
                </a:cubicBezTo>
                <a:cubicBezTo>
                  <a:pt x="431442" y="927279"/>
                  <a:pt x="306947" y="912254"/>
                  <a:pt x="244699" y="850006"/>
                </a:cubicBezTo>
                <a:cubicBezTo>
                  <a:pt x="182451" y="787758"/>
                  <a:pt x="148107" y="678287"/>
                  <a:pt x="128789" y="579549"/>
                </a:cubicBezTo>
                <a:cubicBezTo>
                  <a:pt x="109471" y="480811"/>
                  <a:pt x="150254" y="354169"/>
                  <a:pt x="128789" y="257578"/>
                </a:cubicBezTo>
                <a:cubicBezTo>
                  <a:pt x="107324" y="160987"/>
                  <a:pt x="53662" y="80493"/>
                  <a:pt x="0" y="0"/>
                </a:cubicBezTo>
              </a:path>
            </a:pathLst>
          </a:custGeom>
          <a:noFill/>
          <a:ln w="57150">
            <a:solidFill>
              <a:schemeClr val="bg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0" name="Freeform 99"/>
          <p:cNvSpPr/>
          <p:nvPr/>
        </p:nvSpPr>
        <p:spPr>
          <a:xfrm>
            <a:off x="8004602" y="3088024"/>
            <a:ext cx="386366" cy="901522"/>
          </a:xfrm>
          <a:custGeom>
            <a:avLst/>
            <a:gdLst>
              <a:gd name="connsiteX0" fmla="*/ 386366 w 386366"/>
              <a:gd name="connsiteY0" fmla="*/ 901522 h 901522"/>
              <a:gd name="connsiteX1" fmla="*/ 231819 w 386366"/>
              <a:gd name="connsiteY1" fmla="*/ 540913 h 901522"/>
              <a:gd name="connsiteX2" fmla="*/ 128788 w 386366"/>
              <a:gd name="connsiteY2" fmla="*/ 412124 h 901522"/>
              <a:gd name="connsiteX3" fmla="*/ 103031 w 386366"/>
              <a:gd name="connsiteY3" fmla="*/ 193183 h 901522"/>
              <a:gd name="connsiteX4" fmla="*/ 0 w 386366"/>
              <a:gd name="connsiteY4" fmla="*/ 0 h 90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66" h="901522">
                <a:moveTo>
                  <a:pt x="386366" y="901522"/>
                </a:moveTo>
                <a:cubicBezTo>
                  <a:pt x="330557" y="762000"/>
                  <a:pt x="274749" y="622479"/>
                  <a:pt x="231819" y="540913"/>
                </a:cubicBezTo>
                <a:cubicBezTo>
                  <a:pt x="188889" y="459347"/>
                  <a:pt x="150253" y="470079"/>
                  <a:pt x="128788" y="412124"/>
                </a:cubicBezTo>
                <a:cubicBezTo>
                  <a:pt x="107323" y="354169"/>
                  <a:pt x="124496" y="261870"/>
                  <a:pt x="103031" y="193183"/>
                </a:cubicBezTo>
                <a:cubicBezTo>
                  <a:pt x="81566" y="124496"/>
                  <a:pt x="40783" y="62248"/>
                  <a:pt x="0" y="0"/>
                </a:cubicBezTo>
              </a:path>
            </a:pathLst>
          </a:custGeom>
          <a:noFill/>
          <a:ln w="57150">
            <a:solidFill>
              <a:schemeClr val="bg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1" name="Freeform 100"/>
          <p:cNvSpPr/>
          <p:nvPr/>
        </p:nvSpPr>
        <p:spPr>
          <a:xfrm>
            <a:off x="5918224" y="3590300"/>
            <a:ext cx="1944710" cy="669702"/>
          </a:xfrm>
          <a:custGeom>
            <a:avLst/>
            <a:gdLst>
              <a:gd name="connsiteX0" fmla="*/ 1944710 w 1944710"/>
              <a:gd name="connsiteY0" fmla="*/ 0 h 669702"/>
              <a:gd name="connsiteX1" fmla="*/ 1455313 w 1944710"/>
              <a:gd name="connsiteY1" fmla="*/ 244699 h 669702"/>
              <a:gd name="connsiteX2" fmla="*/ 1056068 w 1944710"/>
              <a:gd name="connsiteY2" fmla="*/ 450761 h 669702"/>
              <a:gd name="connsiteX3" fmla="*/ 540913 w 1944710"/>
              <a:gd name="connsiteY3" fmla="*/ 566671 h 669702"/>
              <a:gd name="connsiteX4" fmla="*/ 0 w 1944710"/>
              <a:gd name="connsiteY4" fmla="*/ 669702 h 669702"/>
              <a:gd name="connsiteX0" fmla="*/ 1944710 w 1944710"/>
              <a:gd name="connsiteY0" fmla="*/ 0 h 669702"/>
              <a:gd name="connsiteX1" fmla="*/ 1455313 w 1944710"/>
              <a:gd name="connsiteY1" fmla="*/ 244699 h 669702"/>
              <a:gd name="connsiteX2" fmla="*/ 978795 w 1944710"/>
              <a:gd name="connsiteY2" fmla="*/ 450761 h 669702"/>
              <a:gd name="connsiteX3" fmla="*/ 540913 w 1944710"/>
              <a:gd name="connsiteY3" fmla="*/ 566671 h 669702"/>
              <a:gd name="connsiteX4" fmla="*/ 0 w 1944710"/>
              <a:gd name="connsiteY4" fmla="*/ 669702 h 669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710" h="669702">
                <a:moveTo>
                  <a:pt x="1944710" y="0"/>
                </a:moveTo>
                <a:cubicBezTo>
                  <a:pt x="1781578" y="81566"/>
                  <a:pt x="1616299" y="169572"/>
                  <a:pt x="1455313" y="244699"/>
                </a:cubicBezTo>
                <a:cubicBezTo>
                  <a:pt x="1294327" y="319826"/>
                  <a:pt x="1131195" y="397099"/>
                  <a:pt x="978795" y="450761"/>
                </a:cubicBezTo>
                <a:cubicBezTo>
                  <a:pt x="826395" y="504423"/>
                  <a:pt x="704045" y="530181"/>
                  <a:pt x="540913" y="566671"/>
                </a:cubicBezTo>
                <a:cubicBezTo>
                  <a:pt x="377781" y="603161"/>
                  <a:pt x="182451" y="636431"/>
                  <a:pt x="0" y="669702"/>
                </a:cubicBezTo>
              </a:path>
            </a:pathLst>
          </a:custGeom>
          <a:noFill/>
          <a:ln w="57150">
            <a:solidFill>
              <a:schemeClr val="accent3">
                <a:lumMod val="20000"/>
                <a:lumOff val="8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5359840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Σύγκλειση φυσικού φραγμού Τάξης  Ι</a:t>
            </a:r>
            <a:br>
              <a:rPr lang="el-GR" dirty="0"/>
            </a:br>
            <a:r>
              <a:rPr lang="el-GR" sz="2800" b="0" dirty="0"/>
              <a:t>Ορολογία σκελετικών και συγκλεισιακών παραμέτρων </a:t>
            </a:r>
            <a:endParaRPr lang="el-GR" sz="2800" dirty="0"/>
          </a:p>
        </p:txBody>
      </p:sp>
      <p:sp>
        <p:nvSpPr>
          <p:cNvPr id="3" name="Content Placeholder 2"/>
          <p:cNvSpPr>
            <a:spLocks noGrp="1"/>
          </p:cNvSpPr>
          <p:nvPr>
            <p:ph idx="1"/>
          </p:nvPr>
        </p:nvSpPr>
        <p:spPr/>
        <p:txBody>
          <a:bodyPr>
            <a:normAutofit/>
          </a:bodyPr>
          <a:lstStyle/>
          <a:p>
            <a:pPr marL="0" indent="0">
              <a:spcBef>
                <a:spcPts val="600"/>
              </a:spcBef>
              <a:spcAft>
                <a:spcPts val="600"/>
              </a:spcAft>
              <a:buNone/>
            </a:pPr>
            <a:endParaRPr lang="el-GR" sz="2400" dirty="0" smtClean="0"/>
          </a:p>
          <a:p>
            <a:pPr>
              <a:spcBef>
                <a:spcPts val="600"/>
              </a:spcBef>
              <a:spcAft>
                <a:spcPts val="600"/>
              </a:spcAft>
            </a:pPr>
            <a:r>
              <a:rPr lang="el-GR" sz="2400" dirty="0" smtClean="0"/>
              <a:t>Σκελετικά </a:t>
            </a:r>
            <a:r>
              <a:rPr lang="el-GR" sz="2400" dirty="0"/>
              <a:t>αναφορικά </a:t>
            </a:r>
            <a:r>
              <a:rPr lang="el-GR" sz="2400" dirty="0" smtClean="0"/>
              <a:t>επίπεδα.</a:t>
            </a:r>
            <a:endParaRPr lang="el-GR" sz="2400" dirty="0"/>
          </a:p>
          <a:p>
            <a:pPr>
              <a:spcBef>
                <a:spcPts val="600"/>
              </a:spcBef>
              <a:spcAft>
                <a:spcPts val="600"/>
              </a:spcAft>
            </a:pPr>
            <a:r>
              <a:rPr lang="el-GR" sz="2400" dirty="0"/>
              <a:t>Ύψος πρόσωπου και </a:t>
            </a:r>
            <a:r>
              <a:rPr lang="el-GR" sz="2400" dirty="0" smtClean="0"/>
              <a:t>αναλογίες.</a:t>
            </a:r>
            <a:endParaRPr lang="el-GR" sz="2400" dirty="0"/>
          </a:p>
          <a:p>
            <a:pPr>
              <a:spcBef>
                <a:spcPts val="600"/>
              </a:spcBef>
              <a:spcAft>
                <a:spcPts val="600"/>
              </a:spcAft>
            </a:pPr>
            <a:r>
              <a:rPr lang="el-GR" sz="2400" dirty="0"/>
              <a:t>Διάταξη των δοντιών στα οδοντικά τόξα και συγκλεισιακά αναφορικά </a:t>
            </a:r>
            <a:r>
              <a:rPr lang="el-GR" sz="2400" dirty="0" smtClean="0"/>
              <a:t>επίπεδα.</a:t>
            </a:r>
            <a:endParaRPr lang="el-GR" sz="2400" dirty="0"/>
          </a:p>
          <a:p>
            <a:pPr>
              <a:spcBef>
                <a:spcPts val="600"/>
              </a:spcBef>
              <a:spcAft>
                <a:spcPts val="600"/>
              </a:spcAft>
            </a:pPr>
            <a:r>
              <a:rPr lang="el-GR" sz="2400" dirty="0"/>
              <a:t>Ορολογία συγκλεισιακών </a:t>
            </a:r>
            <a:r>
              <a:rPr lang="el-GR" sz="2400" dirty="0" smtClean="0"/>
              <a:t>παραμέτρων στατικής και δυναμικής σύγκλεισης φυσικού φραγμού.</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54433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96752"/>
            <a:ext cx="4896544" cy="5544616"/>
          </a:xfrm>
        </p:spPr>
        <p:txBody>
          <a:bodyPr>
            <a:normAutofit fontScale="92500" lnSpcReduction="10000"/>
          </a:bodyPr>
          <a:lstStyle/>
          <a:p>
            <a:r>
              <a:rPr lang="el-GR" altLang="el-GR" sz="2000" b="1" i="1" dirty="0"/>
              <a:t>Επίπεδο Φρανκφούρτης ή οριζόντιο επίπεδο </a:t>
            </a:r>
            <a:r>
              <a:rPr lang="en-GB" altLang="el-GR" sz="2000" b="1" i="1" dirty="0" smtClean="0"/>
              <a:t> </a:t>
            </a:r>
            <a:r>
              <a:rPr lang="en-GB" altLang="el-GR" sz="2000" i="1" dirty="0" smtClean="0"/>
              <a:t>(</a:t>
            </a:r>
            <a:r>
              <a:rPr lang="en-GB" sz="2000" dirty="0"/>
              <a:t>Frankfort horizontal </a:t>
            </a:r>
            <a:r>
              <a:rPr lang="en-GB" sz="2000" dirty="0" smtClean="0"/>
              <a:t>plane): </a:t>
            </a:r>
            <a:r>
              <a:rPr lang="el-GR" altLang="el-GR" sz="2000" dirty="0" smtClean="0"/>
              <a:t>Είναι </a:t>
            </a:r>
            <a:r>
              <a:rPr lang="el-GR" altLang="el-GR" sz="2000" dirty="0"/>
              <a:t>το οριζόντιο επίπεδο που περνά από τον έξω ακουστικό πόρο και το κατώτερο σημείο του οφθαλμικού κόγχου. </a:t>
            </a:r>
          </a:p>
          <a:p>
            <a:r>
              <a:rPr lang="el-GR" altLang="el-GR" sz="2000" b="1" i="1" dirty="0"/>
              <a:t>Επίπεδο του </a:t>
            </a:r>
            <a:r>
              <a:rPr lang="en-US" altLang="el-GR" sz="2000" b="1" i="1" dirty="0"/>
              <a:t>Camper</a:t>
            </a:r>
            <a:r>
              <a:rPr lang="el-GR" altLang="el-GR" sz="2000" b="1" i="1" dirty="0"/>
              <a:t> ή </a:t>
            </a:r>
            <a:r>
              <a:rPr lang="el-GR" altLang="el-GR" b="1" i="1" dirty="0"/>
              <a:t>ρινο-ωτιαίο </a:t>
            </a:r>
            <a:r>
              <a:rPr lang="el-GR" altLang="el-GR" sz="2000" b="1" i="1" dirty="0" smtClean="0"/>
              <a:t>επίπεδο:</a:t>
            </a:r>
            <a:r>
              <a:rPr lang="en-GB" altLang="el-GR" sz="2000" dirty="0" smtClean="0"/>
              <a:t> </a:t>
            </a:r>
            <a:r>
              <a:rPr lang="el-GR" altLang="el-GR" sz="2000" dirty="0" smtClean="0"/>
              <a:t>Είναι </a:t>
            </a:r>
            <a:r>
              <a:rPr lang="el-GR" altLang="el-GR" sz="2000" dirty="0"/>
              <a:t>το επίπεδο που περνά από το μέσο περίπου του τράγου του αυτιού και τη βάση της μύτης. Αν και υπάρχει διακύμανση μεταξύ των ανθρώπων, το επίπεδο αυτό θεωρείται παράλληλο με το μασητικό</a:t>
            </a:r>
            <a:r>
              <a:rPr lang="el-GR" altLang="el-GR" sz="2000" dirty="0" smtClean="0"/>
              <a:t>.</a:t>
            </a:r>
          </a:p>
          <a:p>
            <a:r>
              <a:rPr lang="en-GB" altLang="el-GR" sz="2000" b="1" i="1" dirty="0" smtClean="0"/>
              <a:t>Gonial angle</a:t>
            </a:r>
            <a:r>
              <a:rPr lang="en-GB" altLang="el-GR" sz="2000" b="1" dirty="0" smtClean="0"/>
              <a:t>:</a:t>
            </a:r>
            <a:r>
              <a:rPr lang="el-GR" altLang="el-GR" sz="2000" b="1" dirty="0" smtClean="0"/>
              <a:t> </a:t>
            </a:r>
            <a:r>
              <a:rPr lang="el-GR" altLang="el-GR" sz="2000" dirty="0"/>
              <a:t>Η</a:t>
            </a:r>
            <a:r>
              <a:rPr lang="el-GR" altLang="el-GR" sz="2000" dirty="0" smtClean="0"/>
              <a:t> γωνία που σχηματίζεται από το κατώτερο όριο της κάτω γνάθου και το άπω όριο του κλάδου. Υψηλή γωνία είναι ένδειξη μακρύ προσώπου, χαμηλή γωνία κοντού προσώπου.</a:t>
            </a:r>
          </a:p>
          <a:p>
            <a:endParaRPr lang="el-GR" altLang="el-GR" sz="2000" dirty="0"/>
          </a:p>
          <a:p>
            <a:pPr marL="0" indent="0">
              <a:buNone/>
            </a:pPr>
            <a:endParaRPr lang="en-GB" sz="2000" dirty="0" smtClean="0"/>
          </a:p>
          <a:p>
            <a:endParaRPr lang="el-GR" sz="2000"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97896" y="1605345"/>
            <a:ext cx="4038600" cy="422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5857800" y="3645024"/>
            <a:ext cx="1656184" cy="36004"/>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rot="60000" flipV="1">
            <a:off x="5501383" y="3681028"/>
            <a:ext cx="1944216" cy="432048"/>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a:xfrm flipH="1">
            <a:off x="6685892" y="3897052"/>
            <a:ext cx="252028" cy="1116124"/>
          </a:xfrm>
          <a:prstGeom prst="line">
            <a:avLst/>
          </a:prstGeom>
          <a:ln>
            <a:solidFill>
              <a:srgbClr val="FFFF00"/>
            </a:solidFill>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flipV="1">
            <a:off x="5857800" y="4501506"/>
            <a:ext cx="1728192" cy="583678"/>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sp>
        <p:nvSpPr>
          <p:cNvPr id="24" name="Freeform 23"/>
          <p:cNvSpPr/>
          <p:nvPr/>
        </p:nvSpPr>
        <p:spPr>
          <a:xfrm rot="-240000">
            <a:off x="5281736" y="4437112"/>
            <a:ext cx="1224000" cy="128788"/>
          </a:xfrm>
          <a:custGeom>
            <a:avLst/>
            <a:gdLst>
              <a:gd name="connsiteX0" fmla="*/ 0 w 837126"/>
              <a:gd name="connsiteY0" fmla="*/ 128788 h 128788"/>
              <a:gd name="connsiteX1" fmla="*/ 837126 w 837126"/>
              <a:gd name="connsiteY1" fmla="*/ 0 h 128788"/>
              <a:gd name="connsiteX2" fmla="*/ 837126 w 837126"/>
              <a:gd name="connsiteY2" fmla="*/ 0 h 128788"/>
              <a:gd name="connsiteX3" fmla="*/ 837126 w 837126"/>
              <a:gd name="connsiteY3" fmla="*/ 0 h 128788"/>
            </a:gdLst>
            <a:ahLst/>
            <a:cxnLst>
              <a:cxn ang="0">
                <a:pos x="connsiteX0" y="connsiteY0"/>
              </a:cxn>
              <a:cxn ang="0">
                <a:pos x="connsiteX1" y="connsiteY1"/>
              </a:cxn>
              <a:cxn ang="0">
                <a:pos x="connsiteX2" y="connsiteY2"/>
              </a:cxn>
              <a:cxn ang="0">
                <a:pos x="connsiteX3" y="connsiteY3"/>
              </a:cxn>
            </a:cxnLst>
            <a:rect l="l" t="t" r="r" b="b"/>
            <a:pathLst>
              <a:path w="837126" h="128788">
                <a:moveTo>
                  <a:pt x="0" y="128788"/>
                </a:moveTo>
                <a:lnTo>
                  <a:pt x="837126" y="0"/>
                </a:lnTo>
                <a:lnTo>
                  <a:pt x="837126" y="0"/>
                </a:lnTo>
                <a:lnTo>
                  <a:pt x="837126" y="0"/>
                </a:lnTo>
              </a:path>
            </a:pathLst>
          </a:cu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dirty="0"/>
          </a:p>
        </p:txBody>
      </p:sp>
      <p:sp>
        <p:nvSpPr>
          <p:cNvPr id="11" name="Title 1"/>
          <p:cNvSpPr>
            <a:spLocks noGrp="1"/>
          </p:cNvSpPr>
          <p:nvPr>
            <p:ph type="title"/>
          </p:nvPr>
        </p:nvSpPr>
        <p:spPr>
          <a:xfrm>
            <a:off x="467544" y="0"/>
            <a:ext cx="8229600" cy="1224000"/>
          </a:xfrm>
        </p:spPr>
        <p:txBody>
          <a:bodyPr anchor="t">
            <a:noAutofit/>
          </a:bodyPr>
          <a:lstStyle/>
          <a:p>
            <a:r>
              <a:rPr lang="el-GR" sz="3200" dirty="0" smtClean="0"/>
              <a:t>Σύγκλειση φυσικού φραγμού Τάξης  </a:t>
            </a:r>
            <a:r>
              <a:rPr lang="el-GR" sz="3200" dirty="0"/>
              <a:t>Ι</a:t>
            </a:r>
            <a:r>
              <a:rPr lang="el-GR" sz="3200" dirty="0" smtClean="0"/>
              <a:t/>
            </a:r>
            <a:br>
              <a:rPr lang="el-GR" sz="3200" dirty="0" smtClean="0"/>
            </a:br>
            <a:r>
              <a:rPr lang="el-GR" sz="2800" b="0" dirty="0"/>
              <a:t>Σκελετικά αναφορικά επίπεδα</a:t>
            </a:r>
            <a:r>
              <a:rPr lang="el-GR" sz="2800" dirty="0"/>
              <a:t/>
            </a:r>
            <a:br>
              <a:rPr lang="el-GR" sz="2800" dirty="0"/>
            </a:br>
            <a:endParaRPr lang="el-GR" sz="2800" b="0" dirty="0"/>
          </a:p>
        </p:txBody>
      </p:sp>
      <p:sp>
        <p:nvSpPr>
          <p:cNvPr id="6" name="TextBox 5"/>
          <p:cNvSpPr txBox="1"/>
          <p:nvPr/>
        </p:nvSpPr>
        <p:spPr>
          <a:xfrm>
            <a:off x="6876256" y="2924944"/>
            <a:ext cx="1203278" cy="276999"/>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sz="1200" b="1" dirty="0" smtClean="0"/>
              <a:t>Frankfort</a:t>
            </a:r>
            <a:r>
              <a:rPr lang="el-GR" sz="1200" b="1" dirty="0" smtClean="0"/>
              <a:t> </a:t>
            </a:r>
            <a:r>
              <a:rPr lang="en-GB" sz="1200" b="1" dirty="0"/>
              <a:t>plane</a:t>
            </a:r>
            <a:r>
              <a:rPr lang="el-GR" sz="1200" b="1" dirty="0" smtClean="0"/>
              <a:t> </a:t>
            </a:r>
            <a:endParaRPr lang="el-GR" sz="1200" b="1" dirty="0"/>
          </a:p>
        </p:txBody>
      </p:sp>
      <p:cxnSp>
        <p:nvCxnSpPr>
          <p:cNvPr id="9" name="Straight Arrow Connector 8"/>
          <p:cNvCxnSpPr>
            <a:stCxn id="6" idx="2"/>
          </p:cNvCxnSpPr>
          <p:nvPr/>
        </p:nvCxnSpPr>
        <p:spPr>
          <a:xfrm flipH="1">
            <a:off x="7122651" y="3201943"/>
            <a:ext cx="355244" cy="4430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596336" y="3789040"/>
            <a:ext cx="1109599" cy="276999"/>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el-GR" sz="1200" b="1" dirty="0"/>
              <a:t>Camper </a:t>
            </a:r>
            <a:r>
              <a:rPr lang="en-GB" sz="1200" b="1" dirty="0" smtClean="0"/>
              <a:t>plane</a:t>
            </a:r>
            <a:r>
              <a:rPr lang="el-GR" sz="1200" b="1" dirty="0" smtClean="0"/>
              <a:t> </a:t>
            </a:r>
            <a:endParaRPr lang="el-GR" sz="1200" b="1" dirty="0"/>
          </a:p>
        </p:txBody>
      </p:sp>
      <p:sp>
        <p:nvSpPr>
          <p:cNvPr id="19" name="TextBox 18"/>
          <p:cNvSpPr txBox="1"/>
          <p:nvPr/>
        </p:nvSpPr>
        <p:spPr>
          <a:xfrm>
            <a:off x="5220072" y="5373216"/>
            <a:ext cx="1111202" cy="276999"/>
          </a:xfrm>
          <a:prstGeom prst="rect">
            <a:avLst/>
          </a:prstGeom>
          <a:noFill/>
          <a:ln>
            <a:solidFill>
              <a:schemeClr val="tx1"/>
            </a:solidFill>
          </a:ln>
        </p:spPr>
        <p:txBody>
          <a:bodyPr wrap="none" rtlCol="0">
            <a:spAutoFit/>
          </a:bodyPr>
          <a:lstStyle/>
          <a:p>
            <a:pPr algn="ctr"/>
            <a:r>
              <a:rPr lang="en-GB" altLang="el-GR" sz="1200" b="1" dirty="0"/>
              <a:t>Gonial angle</a:t>
            </a:r>
            <a:endParaRPr lang="el-GR" sz="1200" b="1" dirty="0"/>
          </a:p>
        </p:txBody>
      </p:sp>
      <p:cxnSp>
        <p:nvCxnSpPr>
          <p:cNvPr id="16" name="Straight Arrow Connector 15"/>
          <p:cNvCxnSpPr>
            <a:stCxn id="18" idx="1"/>
          </p:cNvCxnSpPr>
          <p:nvPr/>
        </p:nvCxnSpPr>
        <p:spPr>
          <a:xfrm flipH="1" flipV="1">
            <a:off x="7122651" y="3789040"/>
            <a:ext cx="473685" cy="138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9" idx="0"/>
          </p:cNvCxnSpPr>
          <p:nvPr/>
        </p:nvCxnSpPr>
        <p:spPr>
          <a:xfrm flipV="1">
            <a:off x="5775673" y="4869160"/>
            <a:ext cx="910219"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57999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340768"/>
            <a:ext cx="4752528" cy="5517232"/>
          </a:xfrm>
        </p:spPr>
        <p:txBody>
          <a:bodyPr>
            <a:normAutofit fontScale="92500"/>
          </a:bodyPr>
          <a:lstStyle/>
          <a:p>
            <a:r>
              <a:rPr lang="el-GR" dirty="0" smtClean="0"/>
              <a:t>Το ύψος του προσώπου γενικά υπολογίζεται με την κάτω γνάθο σε θέση ανάπαυσης και όχι σε θέση μέγιστης συναρμογής.</a:t>
            </a:r>
          </a:p>
          <a:p>
            <a:r>
              <a:rPr lang="el-GR" dirty="0" smtClean="0"/>
              <a:t>Διαίρεση του προσώπου σε οριζόντια τριτημόρια δίνει μια εκτίμηση για τις αναλογίες του άνω, μέσου και κάτω  μέρους του προσώπου.</a:t>
            </a:r>
          </a:p>
          <a:p>
            <a:r>
              <a:rPr lang="el-GR" dirty="0" smtClean="0"/>
              <a:t>Αλλαγές του κάτω τριτημορίου  του προσώπου μπορεί να οφείλονται σε λειτουργικές αλλαγές της κάθετης διάστασης του πρόσωπου και αντανακλούν  το ύψος των συγκλινόντων δοντιών και των στηρικτικών ιστών τους.  </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503195"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08512" y="5013176"/>
            <a:ext cx="4463520" cy="276999"/>
          </a:xfrm>
          <a:prstGeom prst="rect">
            <a:avLst/>
          </a:prstGeom>
        </p:spPr>
        <p:txBody>
          <a:bodyPr wrap="square">
            <a:spAutoFit/>
          </a:bodyPr>
          <a:lstStyle/>
          <a:p>
            <a:pPr algn="ctr"/>
            <a:r>
              <a:rPr lang="en-GB" sz="1200" dirty="0" smtClean="0">
                <a:latin typeface="+mn-lt"/>
                <a:hlinkClick r:id="rId3"/>
              </a:rPr>
              <a:t>raymondgunawan.deviantart.com</a:t>
            </a:r>
            <a:endParaRPr lang="el-GR" sz="1200" dirty="0">
              <a:latin typeface="+mn-lt"/>
            </a:endParaRPr>
          </a:p>
        </p:txBody>
      </p:sp>
      <p:sp>
        <p:nvSpPr>
          <p:cNvPr id="7" name="Title 1"/>
          <p:cNvSpPr>
            <a:spLocks noGrp="1"/>
          </p:cNvSpPr>
          <p:nvPr>
            <p:ph type="title"/>
          </p:nvPr>
        </p:nvSpPr>
        <p:spPr>
          <a:xfrm>
            <a:off x="467544" y="0"/>
            <a:ext cx="8229600" cy="1260000"/>
          </a:xfrm>
        </p:spPr>
        <p:txBody>
          <a:bodyPr anchor="t">
            <a:noAutofit/>
          </a:bodyPr>
          <a:lstStyle/>
          <a:p>
            <a:r>
              <a:rPr lang="el-GR" sz="3200" dirty="0" smtClean="0"/>
              <a:t>Σύγκλειση φυσικού φραγμού Τάξης </a:t>
            </a:r>
            <a:r>
              <a:rPr lang="el-GR" sz="3200" dirty="0"/>
              <a:t>Angle  Ι</a:t>
            </a:r>
            <a:r>
              <a:rPr lang="el-GR" sz="3200" dirty="0" smtClean="0"/>
              <a:t/>
            </a:r>
            <a:br>
              <a:rPr lang="el-GR" sz="3200" dirty="0" smtClean="0"/>
            </a:br>
            <a:r>
              <a:rPr lang="el-GR" sz="2800" b="0" dirty="0"/>
              <a:t>Ύψος </a:t>
            </a:r>
            <a:r>
              <a:rPr lang="el-GR" sz="2800" b="0" dirty="0" smtClean="0"/>
              <a:t>προσώπου </a:t>
            </a:r>
            <a:r>
              <a:rPr lang="el-GR" sz="2800" b="0" dirty="0"/>
              <a:t>και αναλογίες</a:t>
            </a:r>
            <a:r>
              <a:rPr lang="el-GR" sz="2800" dirty="0"/>
              <a:t/>
            </a:r>
            <a:br>
              <a:rPr lang="el-GR" sz="2800" dirty="0"/>
            </a:br>
            <a:r>
              <a:rPr lang="el-GR" sz="2800" b="0" dirty="0" smtClean="0"/>
              <a:t> </a:t>
            </a:r>
            <a:endParaRPr lang="el-GR" sz="2800" b="0" dirty="0"/>
          </a:p>
        </p:txBody>
      </p:sp>
      <p:cxnSp>
        <p:nvCxnSpPr>
          <p:cNvPr id="8" name="Straight Connector 7"/>
          <p:cNvCxnSpPr/>
          <p:nvPr/>
        </p:nvCxnSpPr>
        <p:spPr>
          <a:xfrm>
            <a:off x="4860032" y="2780928"/>
            <a:ext cx="421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32000" y="3933056"/>
            <a:ext cx="421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60032" y="4617132"/>
            <a:ext cx="421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32040" y="3378356"/>
            <a:ext cx="421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239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496" y="1484784"/>
            <a:ext cx="4968552" cy="5373216"/>
          </a:xfrm>
        </p:spPr>
        <p:txBody>
          <a:bodyPr>
            <a:normAutofit/>
          </a:bodyPr>
          <a:lstStyle/>
          <a:p>
            <a:pPr marL="288000" lvl="0" indent="-288000">
              <a:lnSpc>
                <a:spcPct val="100000"/>
              </a:lnSpc>
              <a:spcBef>
                <a:spcPts val="0"/>
              </a:spcBef>
              <a:defRPr/>
            </a:pPr>
            <a:r>
              <a:rPr lang="el-GR" sz="2000" b="1" i="1" kern="0" dirty="0">
                <a:solidFill>
                  <a:prstClr val="black"/>
                </a:solidFill>
              </a:rPr>
              <a:t>Κάθετη </a:t>
            </a:r>
            <a:r>
              <a:rPr lang="el-GR" sz="2000" b="1" i="1" kern="0" dirty="0" smtClean="0">
                <a:solidFill>
                  <a:prstClr val="black"/>
                </a:solidFill>
              </a:rPr>
              <a:t>Διάσταση σε </a:t>
            </a:r>
            <a:r>
              <a:rPr lang="el-GR" sz="2000" b="1" i="1" kern="0" dirty="0">
                <a:solidFill>
                  <a:prstClr val="black"/>
                </a:solidFill>
              </a:rPr>
              <a:t>θέση </a:t>
            </a:r>
            <a:r>
              <a:rPr lang="el-GR" sz="2000" b="1" i="1" kern="0" dirty="0" smtClean="0">
                <a:solidFill>
                  <a:prstClr val="black"/>
                </a:solidFill>
              </a:rPr>
              <a:t>σύγκλεισης (ΚΔΣ) </a:t>
            </a:r>
            <a:r>
              <a:rPr lang="el-GR" sz="2000" kern="0" dirty="0" smtClean="0">
                <a:solidFill>
                  <a:prstClr val="black"/>
                </a:solidFill>
              </a:rPr>
              <a:t>ορίζεται  η απόσταση μεταξύ δυο αυθαίρετων σημείων: ένα στην άνω γνάθο και το άλλο στη κάτω γνάθο σε θέση μέγιστης συναρμογής.</a:t>
            </a:r>
            <a:endParaRPr lang="el-GR" sz="2000" b="1" i="1" kern="0" dirty="0">
              <a:solidFill>
                <a:prstClr val="black"/>
              </a:solidFill>
            </a:endParaRPr>
          </a:p>
          <a:p>
            <a:pPr marL="288000" lvl="0" indent="-288000">
              <a:lnSpc>
                <a:spcPct val="100000"/>
              </a:lnSpc>
              <a:spcBef>
                <a:spcPts val="0"/>
              </a:spcBef>
              <a:defRPr/>
            </a:pPr>
            <a:r>
              <a:rPr lang="el-GR" sz="2000" b="1" i="1" kern="0" dirty="0" smtClean="0">
                <a:solidFill>
                  <a:prstClr val="black"/>
                </a:solidFill>
              </a:rPr>
              <a:t>Κάθετη Διάσταση σε </a:t>
            </a:r>
            <a:r>
              <a:rPr lang="el-GR" sz="2000" b="1" i="1" kern="0" dirty="0">
                <a:solidFill>
                  <a:prstClr val="black"/>
                </a:solidFill>
              </a:rPr>
              <a:t>θέση </a:t>
            </a:r>
            <a:r>
              <a:rPr lang="el-GR" sz="2000" b="1" i="1" kern="0" dirty="0" smtClean="0">
                <a:solidFill>
                  <a:prstClr val="black"/>
                </a:solidFill>
              </a:rPr>
              <a:t>Ανάπαυσης (ΚΔΑ) </a:t>
            </a:r>
            <a:r>
              <a:rPr lang="el-GR" sz="2000" kern="0" dirty="0" smtClean="0">
                <a:solidFill>
                  <a:prstClr val="black"/>
                </a:solidFill>
              </a:rPr>
              <a:t>ορίζεται  </a:t>
            </a:r>
            <a:r>
              <a:rPr lang="el-GR" sz="2000" kern="0" dirty="0">
                <a:solidFill>
                  <a:prstClr val="black"/>
                </a:solidFill>
              </a:rPr>
              <a:t>η απόσταση μεταξύ δυο αυθαίρετων σημείων: ένα στην άνω γνάθο και το άλλο στη κάτω γνάθο σε θέση </a:t>
            </a:r>
            <a:r>
              <a:rPr lang="el-GR" sz="2000" kern="0" dirty="0" smtClean="0">
                <a:solidFill>
                  <a:prstClr val="black"/>
                </a:solidFill>
              </a:rPr>
              <a:t>ανάπαυσης.</a:t>
            </a:r>
            <a:endParaRPr lang="el-GR" sz="2000" b="1" kern="0" dirty="0" smtClean="0">
              <a:solidFill>
                <a:prstClr val="black"/>
              </a:solidFill>
            </a:endParaRPr>
          </a:p>
          <a:p>
            <a:pPr marL="288000" indent="-288000">
              <a:lnSpc>
                <a:spcPct val="100000"/>
              </a:lnSpc>
              <a:spcBef>
                <a:spcPts val="0"/>
              </a:spcBef>
              <a:defRPr/>
            </a:pPr>
            <a:r>
              <a:rPr lang="el-GR" sz="2000" b="1" i="1" dirty="0"/>
              <a:t>Μεσοφραγματικός </a:t>
            </a:r>
            <a:r>
              <a:rPr lang="el-GR" sz="2000" b="1" i="1" dirty="0" smtClean="0"/>
              <a:t>Χώρος (ΜΧ) </a:t>
            </a:r>
            <a:r>
              <a:rPr lang="el-GR" sz="2000" dirty="0" smtClean="0"/>
              <a:t>ορίζεται ως ο χώρος που στη θέση ανάπαυσης της κάτω γνάθου τα </a:t>
            </a:r>
            <a:r>
              <a:rPr lang="el-GR" sz="2000" dirty="0"/>
              <a:t>δόντια διατηρούν μεταξύ τους κάποια απόσταση που ονομάζεται ελεύθερος μεσοφραγματικός </a:t>
            </a:r>
            <a:r>
              <a:rPr lang="el-GR" sz="2000" dirty="0" smtClean="0"/>
              <a:t>χώρος, δηλαδή η διαφορά  απόστασης της ΚΔΑ από την ΚΔΣ.</a:t>
            </a:r>
            <a:endParaRPr lang="el-GR" sz="2000" b="1" kern="0" dirty="0">
              <a:solidFill>
                <a:prstClr val="black"/>
              </a:solidFill>
            </a:endParaRPr>
          </a:p>
          <a:p>
            <a:pPr marL="288000" indent="-288000"/>
            <a:endParaRPr lang="el-GR" sz="2000" dirty="0"/>
          </a:p>
        </p:txBody>
      </p:sp>
      <p:sp>
        <p:nvSpPr>
          <p:cNvPr id="5" name="Slide Number Placeholder 4"/>
          <p:cNvSpPr>
            <a:spLocks noGrp="1"/>
          </p:cNvSpPr>
          <p:nvPr>
            <p:ph type="sldNum" sz="quarter" idx="12"/>
          </p:nvPr>
        </p:nvSpPr>
        <p:spPr>
          <a:xfrm>
            <a:off x="6696152" y="6356350"/>
            <a:ext cx="2133600" cy="365125"/>
          </a:xfrm>
        </p:spPr>
        <p:txBody>
          <a:bodyPr/>
          <a:lstStyle/>
          <a:p>
            <a:pPr>
              <a:defRPr/>
            </a:pPr>
            <a:fld id="{7E55E3B3-0445-4CFC-BED8-763D4409E61F}" type="slidenum">
              <a:rPr lang="el-GR" smtClean="0"/>
              <a:pPr>
                <a:defRPr/>
              </a:pPr>
              <a:t>42</a:t>
            </a:fld>
            <a:endParaRPr lang="el-GR" dirty="0"/>
          </a:p>
        </p:txBody>
      </p:sp>
      <p:sp>
        <p:nvSpPr>
          <p:cNvPr id="6" name="Title 1"/>
          <p:cNvSpPr>
            <a:spLocks noGrp="1"/>
          </p:cNvSpPr>
          <p:nvPr>
            <p:ph type="title"/>
          </p:nvPr>
        </p:nvSpPr>
        <p:spPr/>
        <p:txBody>
          <a:bodyPr>
            <a:noAutofit/>
          </a:bodyPr>
          <a:lstStyle/>
          <a:p>
            <a:r>
              <a:rPr lang="el-GR" sz="3200" dirty="0" smtClean="0"/>
              <a:t>Σύγκλειση φυσικού φραγμού Τάξης </a:t>
            </a:r>
            <a:r>
              <a:rPr lang="el-GR" sz="3200" dirty="0"/>
              <a:t>Angle  Ι</a:t>
            </a:r>
            <a:r>
              <a:rPr lang="el-GR" sz="3200" dirty="0" smtClean="0"/>
              <a:t/>
            </a:r>
            <a:br>
              <a:rPr lang="el-GR" sz="3200" dirty="0" smtClean="0"/>
            </a:br>
            <a:r>
              <a:rPr lang="el-GR" sz="2800" b="0" dirty="0"/>
              <a:t>Ύψος προσώπου και αναλογίες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94327" y="1484784"/>
            <a:ext cx="3772800" cy="47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7739288" y="4941168"/>
            <a:ext cx="9144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739288" y="5517232"/>
            <a:ext cx="9144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688984" y="5805264"/>
            <a:ext cx="9144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8146184" y="4941168"/>
            <a:ext cx="0" cy="57606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603384" y="4941168"/>
            <a:ext cx="0" cy="8640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603384" y="5157192"/>
            <a:ext cx="505120" cy="307777"/>
          </a:xfrm>
          <a:prstGeom prst="rect">
            <a:avLst/>
          </a:prstGeom>
          <a:noFill/>
          <a:ln w="31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srgbClr val="C00000"/>
                </a:solidFill>
                <a:effectLst/>
                <a:uLnTx/>
                <a:uFillTx/>
                <a:latin typeface="Calibri"/>
              </a:rPr>
              <a:t>ΚΔ</a:t>
            </a:r>
            <a:r>
              <a:rPr lang="el-GR" sz="1400" b="1" kern="0" dirty="0" smtClean="0">
                <a:solidFill>
                  <a:srgbClr val="C00000"/>
                </a:solidFill>
                <a:latin typeface="Calibri"/>
              </a:rPr>
              <a:t>Α</a:t>
            </a:r>
            <a:endParaRPr kumimoji="0" lang="el-GR" sz="1400" b="1" i="0" u="none" strike="noStrike" kern="0" cap="none" spc="0" normalizeH="0" baseline="0" noProof="0" dirty="0" smtClean="0">
              <a:ln>
                <a:noFill/>
              </a:ln>
              <a:solidFill>
                <a:srgbClr val="C00000"/>
              </a:solidFill>
              <a:effectLst/>
              <a:uLnTx/>
              <a:uFillTx/>
              <a:latin typeface="Calibri"/>
            </a:endParaRPr>
          </a:p>
        </p:txBody>
      </p:sp>
      <p:sp>
        <p:nvSpPr>
          <p:cNvPr id="19" name="TextBox 18"/>
          <p:cNvSpPr txBox="1"/>
          <p:nvPr/>
        </p:nvSpPr>
        <p:spPr>
          <a:xfrm>
            <a:off x="8099328" y="5085184"/>
            <a:ext cx="504056" cy="307777"/>
          </a:xfrm>
          <a:prstGeom prst="rect">
            <a:avLst/>
          </a:prstGeom>
          <a:noFill/>
          <a:ln w="31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srgbClr val="C00000"/>
                </a:solidFill>
                <a:effectLst/>
                <a:uLnTx/>
                <a:uFillTx/>
                <a:latin typeface="Calibri"/>
              </a:rPr>
              <a:t>Κ</a:t>
            </a:r>
            <a:r>
              <a:rPr lang="el-GR" sz="1400" b="1" kern="0" noProof="0" dirty="0" smtClean="0">
                <a:solidFill>
                  <a:srgbClr val="C00000"/>
                </a:solidFill>
                <a:latin typeface="Calibri"/>
              </a:rPr>
              <a:t>ΔΣ</a:t>
            </a:r>
            <a:endParaRPr kumimoji="0" lang="el-GR" sz="1400" b="1" i="0" u="none" strike="noStrike" kern="0" cap="none" spc="0" normalizeH="0" baseline="0" noProof="0" dirty="0" smtClean="0">
              <a:ln>
                <a:noFill/>
              </a:ln>
              <a:solidFill>
                <a:srgbClr val="C00000"/>
              </a:solidFill>
              <a:effectLst/>
              <a:uLnTx/>
              <a:uFillTx/>
              <a:latin typeface="Calibri"/>
            </a:endParaRPr>
          </a:p>
        </p:txBody>
      </p:sp>
      <p:cxnSp>
        <p:nvCxnSpPr>
          <p:cNvPr id="22" name="Straight Connector 21"/>
          <p:cNvCxnSpPr/>
          <p:nvPr/>
        </p:nvCxnSpPr>
        <p:spPr>
          <a:xfrm>
            <a:off x="8603384" y="5517232"/>
            <a:ext cx="50405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8603384" y="5517232"/>
            <a:ext cx="504056" cy="307777"/>
          </a:xfrm>
          <a:prstGeom prst="rect">
            <a:avLst/>
          </a:prstGeom>
          <a:noFill/>
          <a:ln w="31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400" b="1" kern="0" dirty="0" smtClean="0">
                <a:solidFill>
                  <a:srgbClr val="C00000"/>
                </a:solidFill>
                <a:latin typeface="Calibri"/>
              </a:rPr>
              <a:t>ΜΧ</a:t>
            </a:r>
            <a:endParaRPr kumimoji="0" lang="el-GR" sz="1400" b="1" i="0" u="none" strike="noStrike" kern="0" cap="none" spc="0" normalizeH="0" baseline="0" noProof="0" dirty="0" smtClean="0">
              <a:ln>
                <a:noFill/>
              </a:ln>
              <a:solidFill>
                <a:srgbClr val="C00000"/>
              </a:solidFill>
              <a:effectLst/>
              <a:uLnTx/>
              <a:uFillTx/>
              <a:latin typeface="Calibri"/>
            </a:endParaRPr>
          </a:p>
        </p:txBody>
      </p:sp>
      <p:sp>
        <p:nvSpPr>
          <p:cNvPr id="15" name="Rectangle 5"/>
          <p:cNvSpPr/>
          <p:nvPr/>
        </p:nvSpPr>
        <p:spPr>
          <a:xfrm>
            <a:off x="4643920" y="6237312"/>
            <a:ext cx="4463520" cy="276999"/>
          </a:xfrm>
          <a:prstGeom prst="rect">
            <a:avLst/>
          </a:prstGeom>
        </p:spPr>
        <p:txBody>
          <a:bodyPr wrap="square">
            <a:spAutoFit/>
          </a:bodyPr>
          <a:lstStyle/>
          <a:p>
            <a:pPr algn="ctr"/>
            <a:r>
              <a:rPr lang="en-GB" sz="1200" dirty="0" smtClean="0">
                <a:latin typeface="+mn-lt"/>
                <a:hlinkClick r:id="rId3"/>
              </a:rPr>
              <a:t>raymondgunawan.deviantart.com</a:t>
            </a:r>
            <a:endParaRPr lang="el-GR" sz="1200" dirty="0">
              <a:latin typeface="+mn-lt"/>
            </a:endParaRPr>
          </a:p>
        </p:txBody>
      </p:sp>
    </p:spTree>
    <p:extLst>
      <p:ext uri="{BB962C8B-B14F-4D97-AF65-F5344CB8AC3E}">
        <p14:creationId xmlns:p14="http://schemas.microsoft.com/office/powerpoint/2010/main" val="3297942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268760"/>
            <a:ext cx="5338936" cy="4968552"/>
          </a:xfrm>
        </p:spPr>
        <p:txBody>
          <a:bodyPr>
            <a:normAutofit/>
          </a:bodyPr>
          <a:lstStyle/>
          <a:p>
            <a:pPr>
              <a:buSzPct val="100000"/>
            </a:pPr>
            <a:r>
              <a:rPr lang="el-GR" dirty="0" smtClean="0"/>
              <a:t>Τα δόντια είναι τοποθετημένα στο τόξα με συγκεκριμένες κλίσεις τόσο στο </a:t>
            </a:r>
            <a:r>
              <a:rPr lang="el-GR" b="1" dirty="0" smtClean="0">
                <a:solidFill>
                  <a:schemeClr val="tx2"/>
                </a:solidFill>
              </a:rPr>
              <a:t>οβελιαίο </a:t>
            </a:r>
            <a:r>
              <a:rPr lang="el-GR" dirty="0" smtClean="0"/>
              <a:t>όσο και </a:t>
            </a:r>
            <a:r>
              <a:rPr lang="el-GR" b="1" dirty="0" smtClean="0">
                <a:solidFill>
                  <a:schemeClr val="tx2"/>
                </a:solidFill>
              </a:rPr>
              <a:t>μετωπιαίο</a:t>
            </a:r>
            <a:r>
              <a:rPr lang="el-GR" dirty="0" smtClean="0"/>
              <a:t> επίπεδο, σχηματίζοντας δύο καμπύλες. </a:t>
            </a:r>
          </a:p>
          <a:p>
            <a:pPr>
              <a:buSzPct val="100000"/>
            </a:pPr>
            <a:r>
              <a:rPr lang="el-GR" dirty="0" smtClean="0"/>
              <a:t>Η καμπύλη </a:t>
            </a:r>
            <a:r>
              <a:rPr lang="en-GB" dirty="0" smtClean="0"/>
              <a:t>Spee </a:t>
            </a:r>
            <a:r>
              <a:rPr lang="el-GR" dirty="0" smtClean="0"/>
              <a:t>καθορίζει το πρόσθιο οδηγό. </a:t>
            </a:r>
          </a:p>
          <a:p>
            <a:pPr>
              <a:buSzPct val="100000"/>
            </a:pPr>
            <a:r>
              <a:rPr lang="el-GR" dirty="0" smtClean="0"/>
              <a:t>Η καμπύλη </a:t>
            </a:r>
            <a:r>
              <a:rPr lang="en-GB" dirty="0" smtClean="0"/>
              <a:t>Wilson </a:t>
            </a:r>
            <a:r>
              <a:rPr lang="el-GR" dirty="0" smtClean="0"/>
              <a:t>καθορίζει την ομαλή πλαγιολίσθηση χωρίς παρεμβολές στην μη εργαζομένη πλευρά. </a:t>
            </a:r>
          </a:p>
          <a:p>
            <a:pPr>
              <a:buSzPct val="100000"/>
            </a:pPr>
            <a:r>
              <a:rPr lang="el-GR" dirty="0" smtClean="0"/>
              <a:t>Είναι κυρτές για την άνω γνάθο  και κοίλες στην κάτω γνάθο.</a:t>
            </a:r>
            <a:endParaRPr lang="el-GR" dirty="0"/>
          </a:p>
        </p:txBody>
      </p:sp>
      <p:pic>
        <p:nvPicPr>
          <p:cNvPr id="1026" name="Picture 2"/>
          <p:cNvPicPr>
            <a:picLocks noGrp="1" noChangeAspect="1" noChangeArrowheads="1"/>
          </p:cNvPicPr>
          <p:nvPr>
            <p:ph sz="quarter" idx="4294967295"/>
          </p:nvPr>
        </p:nvPicPr>
        <p:blipFill>
          <a:blip r:embed="rId3" cstate="print">
            <a:duotone>
              <a:prstClr val="black"/>
              <a:srgbClr val="D9C3A5">
                <a:tint val="50000"/>
                <a:satMod val="180000"/>
              </a:srgbClr>
            </a:duotone>
          </a:blip>
          <a:srcRect/>
          <a:stretch>
            <a:fillRect/>
          </a:stretch>
        </p:blipFill>
        <p:spPr bwMode="auto">
          <a:xfrm>
            <a:off x="6019775" y="4451979"/>
            <a:ext cx="2528887" cy="1981200"/>
          </a:xfrm>
          <a:prstGeom prst="rect">
            <a:avLst/>
          </a:prstGeom>
          <a:noFill/>
          <a:ln w="9525">
            <a:solidFill>
              <a:schemeClr val="tx1"/>
            </a:solidFill>
            <a:miter lim="800000"/>
            <a:headEnd/>
            <a:tailEnd/>
          </a:ln>
        </p:spPr>
      </p:pic>
      <p:pic>
        <p:nvPicPr>
          <p:cNvPr id="1027" name="Picture 3"/>
          <p:cNvPicPr>
            <a:picLocks noGrp="1" noChangeAspect="1" noChangeArrowheads="1"/>
          </p:cNvPicPr>
          <p:nvPr>
            <p:ph sz="quarter" idx="4294967295"/>
          </p:nvPr>
        </p:nvPicPr>
        <p:blipFill>
          <a:blip r:embed="rId4" cstate="print">
            <a:duotone>
              <a:prstClr val="black"/>
              <a:srgbClr val="D9C3A5">
                <a:tint val="50000"/>
                <a:satMod val="180000"/>
              </a:srgbClr>
            </a:duotone>
          </a:blip>
          <a:srcRect/>
          <a:stretch>
            <a:fillRect/>
          </a:stretch>
        </p:blipFill>
        <p:spPr bwMode="auto">
          <a:xfrm>
            <a:off x="5868144" y="1628800"/>
            <a:ext cx="2814637" cy="1981200"/>
          </a:xfrm>
          <a:prstGeom prst="rect">
            <a:avLst/>
          </a:prstGeom>
          <a:noFill/>
          <a:ln w="9525">
            <a:solidFill>
              <a:schemeClr val="tx1"/>
            </a:solidFill>
            <a:miter lim="800000"/>
            <a:headEnd/>
            <a:tailEnd/>
          </a:ln>
        </p:spPr>
      </p:pic>
      <p:sp>
        <p:nvSpPr>
          <p:cNvPr id="22" name="Rectangle 21"/>
          <p:cNvSpPr/>
          <p:nvPr/>
        </p:nvSpPr>
        <p:spPr>
          <a:xfrm>
            <a:off x="5641277" y="1052736"/>
            <a:ext cx="3276000" cy="590931"/>
          </a:xfrm>
          <a:prstGeom prst="rect">
            <a:avLst/>
          </a:prstGeom>
        </p:spPr>
        <p:txBody>
          <a:bodyPr>
            <a:spAutoFit/>
          </a:bodyPr>
          <a:lstStyle/>
          <a:p>
            <a:pPr algn="ctr">
              <a:lnSpc>
                <a:spcPct val="80000"/>
              </a:lnSpc>
            </a:pPr>
            <a:r>
              <a:rPr lang="el-GR" sz="2000" b="1" dirty="0" smtClean="0">
                <a:latin typeface="+mn-lt"/>
              </a:rPr>
              <a:t>Καμπύλη του </a:t>
            </a:r>
            <a:r>
              <a:rPr lang="en-GB" sz="2000" b="1" dirty="0" smtClean="0">
                <a:latin typeface="+mn-lt"/>
              </a:rPr>
              <a:t>Spee</a:t>
            </a:r>
            <a:r>
              <a:rPr lang="el-GR" sz="2000" b="1" dirty="0" smtClean="0">
                <a:latin typeface="+mn-lt"/>
              </a:rPr>
              <a:t> </a:t>
            </a:r>
          </a:p>
          <a:p>
            <a:pPr algn="ctr">
              <a:lnSpc>
                <a:spcPct val="80000"/>
              </a:lnSpc>
            </a:pPr>
            <a:r>
              <a:rPr lang="el-GR" sz="2000" dirty="0" smtClean="0">
                <a:latin typeface="+mn-lt"/>
              </a:rPr>
              <a:t>(Οβελιαίο επίπεδο)</a:t>
            </a:r>
            <a:endParaRPr lang="en-GB" sz="2000" dirty="0" smtClean="0">
              <a:latin typeface="+mn-lt"/>
            </a:endParaRPr>
          </a:p>
        </p:txBody>
      </p:sp>
      <p:sp>
        <p:nvSpPr>
          <p:cNvPr id="11" name="Rectangle 10"/>
          <p:cNvSpPr/>
          <p:nvPr/>
        </p:nvSpPr>
        <p:spPr>
          <a:xfrm>
            <a:off x="5646219" y="3861048"/>
            <a:ext cx="3276000" cy="590931"/>
          </a:xfrm>
          <a:prstGeom prst="rect">
            <a:avLst/>
          </a:prstGeom>
        </p:spPr>
        <p:txBody>
          <a:bodyPr>
            <a:spAutoFit/>
          </a:bodyPr>
          <a:lstStyle/>
          <a:p>
            <a:pPr algn="ctr">
              <a:lnSpc>
                <a:spcPct val="80000"/>
              </a:lnSpc>
            </a:pPr>
            <a:r>
              <a:rPr lang="el-GR" sz="2000" b="1" dirty="0" smtClean="0">
                <a:latin typeface="+mn-lt"/>
              </a:rPr>
              <a:t>Καμπύλη του </a:t>
            </a:r>
            <a:r>
              <a:rPr lang="en-GB" sz="2000" b="1" dirty="0" smtClean="0">
                <a:latin typeface="+mn-lt"/>
              </a:rPr>
              <a:t>Wilson</a:t>
            </a:r>
            <a:r>
              <a:rPr lang="el-GR" sz="2000" b="1" dirty="0" smtClean="0">
                <a:latin typeface="+mn-lt"/>
              </a:rPr>
              <a:t> </a:t>
            </a:r>
          </a:p>
          <a:p>
            <a:pPr algn="ctr">
              <a:lnSpc>
                <a:spcPct val="80000"/>
              </a:lnSpc>
            </a:pPr>
            <a:r>
              <a:rPr lang="el-GR" sz="2000" dirty="0" smtClean="0">
                <a:latin typeface="+mn-lt"/>
              </a:rPr>
              <a:t>(Μετωπιαίο  επίπεδο)</a:t>
            </a:r>
            <a:endParaRPr lang="en-GB" sz="2000" dirty="0" smtClean="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
        <p:nvSpPr>
          <p:cNvPr id="3" name="Τίτλος 2"/>
          <p:cNvSpPr>
            <a:spLocks noGrp="1"/>
          </p:cNvSpPr>
          <p:nvPr>
            <p:ph type="title"/>
          </p:nvPr>
        </p:nvSpPr>
        <p:spPr>
          <a:xfrm>
            <a:off x="395536" y="44624"/>
            <a:ext cx="8229600" cy="908720"/>
          </a:xfrm>
        </p:spPr>
        <p:txBody>
          <a:bodyPr>
            <a:normAutofit fontScale="90000"/>
          </a:bodyPr>
          <a:lstStyle/>
          <a:p>
            <a:r>
              <a:rPr lang="el-GR" dirty="0"/>
              <a:t>Διάταξη δοντιών στα οδοντικά </a:t>
            </a:r>
            <a:r>
              <a:rPr lang="el-GR" dirty="0" smtClean="0"/>
              <a:t>τόξα </a:t>
            </a:r>
            <a:r>
              <a:rPr lang="el-GR" sz="3000" b="0" dirty="0"/>
              <a:t/>
            </a:r>
            <a:br>
              <a:rPr lang="el-GR" sz="3000" b="0" dirty="0"/>
            </a:br>
            <a:r>
              <a:rPr lang="el-GR" sz="3000" b="0" dirty="0"/>
              <a:t>Σ</a:t>
            </a:r>
            <a:r>
              <a:rPr lang="el-GR" sz="3000" b="0" dirty="0" smtClean="0"/>
              <a:t>υγκλεισιακά αναφορικά επίπεδα</a:t>
            </a:r>
            <a:endParaRPr lang="el-GR" sz="3000" b="0" dirty="0"/>
          </a:p>
        </p:txBody>
      </p:sp>
    </p:spTree>
    <p:extLst>
      <p:ext uri="{BB962C8B-B14F-4D97-AF65-F5344CB8AC3E}">
        <p14:creationId xmlns:p14="http://schemas.microsoft.com/office/powerpoint/2010/main" val="1270589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p:cNvSpPr>
            <a:spLocks noGrp="1"/>
          </p:cNvSpPr>
          <p:nvPr>
            <p:ph idx="1"/>
          </p:nvPr>
        </p:nvSpPr>
        <p:spPr>
          <a:xfrm>
            <a:off x="179512" y="1268760"/>
            <a:ext cx="4608512" cy="5328592"/>
          </a:xfrm>
        </p:spPr>
        <p:txBody>
          <a:bodyPr>
            <a:normAutofit lnSpcReduction="10000"/>
          </a:bodyPr>
          <a:lstStyle/>
          <a:p>
            <a:pPr marL="0" indent="0">
              <a:spcBef>
                <a:spcPts val="0"/>
              </a:spcBef>
              <a:buNone/>
            </a:pPr>
            <a:r>
              <a:rPr lang="el-GR" sz="2400" b="1" dirty="0" smtClean="0">
                <a:solidFill>
                  <a:srgbClr val="004A82"/>
                </a:solidFill>
              </a:rPr>
              <a:t>Συγκλεισιακό ή Μασητικό επίπεδο</a:t>
            </a:r>
          </a:p>
          <a:p>
            <a:pPr marL="0" indent="0">
              <a:spcBef>
                <a:spcPts val="0"/>
              </a:spcBef>
              <a:spcAft>
                <a:spcPts val="600"/>
              </a:spcAft>
              <a:buNone/>
            </a:pPr>
            <a:r>
              <a:rPr lang="el-GR" sz="2400" b="1" dirty="0" smtClean="0">
                <a:solidFill>
                  <a:srgbClr val="004A82"/>
                </a:solidFill>
              </a:rPr>
              <a:t>(</a:t>
            </a:r>
            <a:r>
              <a:rPr lang="en-GB" sz="2400" b="1" dirty="0" smtClean="0">
                <a:solidFill>
                  <a:srgbClr val="004A82"/>
                </a:solidFill>
              </a:rPr>
              <a:t>occlusal plane)</a:t>
            </a:r>
            <a:endParaRPr lang="el-GR" sz="2400" b="1" dirty="0" smtClean="0">
              <a:solidFill>
                <a:srgbClr val="004A82"/>
              </a:solidFill>
            </a:endParaRPr>
          </a:p>
          <a:p>
            <a:pPr>
              <a:spcBef>
                <a:spcPts val="1800"/>
              </a:spcBef>
              <a:buSzPct val="100000"/>
            </a:pPr>
            <a:r>
              <a:rPr lang="el-GR" sz="2400" dirty="0" smtClean="0"/>
              <a:t>Το επίπεδο που σχηματίζεται από τα κοπτικά χείλη των προσθίων δοντιών και τις μασητικές επιφάνειες των οπισθίων.</a:t>
            </a:r>
          </a:p>
          <a:p>
            <a:pPr>
              <a:spcBef>
                <a:spcPts val="1800"/>
              </a:spcBef>
              <a:buSzPct val="100000"/>
            </a:pPr>
            <a:r>
              <a:rPr lang="el-GR" sz="2400" dirty="0" smtClean="0"/>
              <a:t>Νοητή γραμμή που εφάπτεται στις κορυφές των παρειακών φυμάτων του κυνόδοντα  και  των πιο άπω </a:t>
            </a:r>
            <a:r>
              <a:rPr lang="el-GR" sz="2400" dirty="0"/>
              <a:t>υ</a:t>
            </a:r>
            <a:r>
              <a:rPr lang="el-GR" sz="2400" dirty="0" smtClean="0"/>
              <a:t>παρχόντων γομφίων.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
        <p:nvSpPr>
          <p:cNvPr id="3" name="Τίτλος 2"/>
          <p:cNvSpPr>
            <a:spLocks noGrp="1"/>
          </p:cNvSpPr>
          <p:nvPr>
            <p:ph type="title"/>
          </p:nvPr>
        </p:nvSpPr>
        <p:spPr/>
        <p:txBody>
          <a:bodyPr>
            <a:normAutofit fontScale="90000"/>
          </a:bodyPr>
          <a:lstStyle/>
          <a:p>
            <a:r>
              <a:rPr lang="el-GR" dirty="0" smtClean="0"/>
              <a:t>Διάταξη δοντιών στα οδοντικά τόξα</a:t>
            </a:r>
            <a:br>
              <a:rPr lang="el-GR" dirty="0" smtClean="0"/>
            </a:br>
            <a:r>
              <a:rPr lang="el-GR" sz="3100" b="0" dirty="0" smtClean="0"/>
              <a:t>Συγκλεισιακά αναφορικά </a:t>
            </a:r>
            <a:r>
              <a:rPr lang="el-GR" sz="3100" b="0" dirty="0"/>
              <a:t>επίπεδα</a:t>
            </a:r>
            <a:r>
              <a:rPr lang="el-GR" sz="3100" dirty="0" smtClean="0"/>
              <a:t> </a:t>
            </a:r>
            <a:endParaRPr lang="el-GR" sz="3100" dirty="0"/>
          </a:p>
        </p:txBody>
      </p:sp>
      <p:grpSp>
        <p:nvGrpSpPr>
          <p:cNvPr id="83" name="Group 72"/>
          <p:cNvGrpSpPr/>
          <p:nvPr/>
        </p:nvGrpSpPr>
        <p:grpSpPr>
          <a:xfrm>
            <a:off x="4675393" y="2410195"/>
            <a:ext cx="4361103" cy="2046544"/>
            <a:chOff x="4350718" y="2636912"/>
            <a:chExt cx="4361103" cy="2046544"/>
          </a:xfrm>
        </p:grpSpPr>
        <p:sp>
          <p:nvSpPr>
            <p:cNvPr id="84" name="Freeform 32"/>
            <p:cNvSpPr/>
            <p:nvPr/>
          </p:nvSpPr>
          <p:spPr>
            <a:xfrm>
              <a:off x="6357582" y="3134436"/>
              <a:ext cx="1953904" cy="705134"/>
            </a:xfrm>
            <a:custGeom>
              <a:avLst/>
              <a:gdLst>
                <a:gd name="connsiteX0" fmla="*/ 97809 w 1953904"/>
                <a:gd name="connsiteY0" fmla="*/ 345743 h 705134"/>
                <a:gd name="connsiteX1" fmla="*/ 43218 w 1953904"/>
                <a:gd name="connsiteY1" fmla="*/ 304800 h 705134"/>
                <a:gd name="connsiteX2" fmla="*/ 2275 w 1953904"/>
                <a:gd name="connsiteY2" fmla="*/ 304800 h 705134"/>
                <a:gd name="connsiteX3" fmla="*/ 56866 w 1953904"/>
                <a:gd name="connsiteY3" fmla="*/ 154674 h 705134"/>
                <a:gd name="connsiteX4" fmla="*/ 111457 w 1953904"/>
                <a:gd name="connsiteY4" fmla="*/ 18197 h 705134"/>
                <a:gd name="connsiteX5" fmla="*/ 302525 w 1953904"/>
                <a:gd name="connsiteY5" fmla="*/ 45492 h 705134"/>
                <a:gd name="connsiteX6" fmla="*/ 671015 w 1953904"/>
                <a:gd name="connsiteY6" fmla="*/ 113731 h 705134"/>
                <a:gd name="connsiteX7" fmla="*/ 1271517 w 1953904"/>
                <a:gd name="connsiteY7" fmla="*/ 168322 h 705134"/>
                <a:gd name="connsiteX8" fmla="*/ 1858370 w 1953904"/>
                <a:gd name="connsiteY8" fmla="*/ 86436 h 705134"/>
                <a:gd name="connsiteX9" fmla="*/ 1844722 w 1953904"/>
                <a:gd name="connsiteY9" fmla="*/ 113731 h 705134"/>
                <a:gd name="connsiteX10" fmla="*/ 1872018 w 1953904"/>
                <a:gd name="connsiteY10" fmla="*/ 250209 h 705134"/>
                <a:gd name="connsiteX11" fmla="*/ 1940257 w 1953904"/>
                <a:gd name="connsiteY11" fmla="*/ 386686 h 705134"/>
                <a:gd name="connsiteX12" fmla="*/ 1885666 w 1953904"/>
                <a:gd name="connsiteY12" fmla="*/ 468573 h 705134"/>
                <a:gd name="connsiteX13" fmla="*/ 1912961 w 1953904"/>
                <a:gd name="connsiteY13" fmla="*/ 482221 h 705134"/>
                <a:gd name="connsiteX14" fmla="*/ 1790131 w 1953904"/>
                <a:gd name="connsiteY14" fmla="*/ 482221 h 705134"/>
                <a:gd name="connsiteX15" fmla="*/ 1680949 w 1953904"/>
                <a:gd name="connsiteY15" fmla="*/ 577755 h 705134"/>
                <a:gd name="connsiteX16" fmla="*/ 1640006 w 1953904"/>
                <a:gd name="connsiteY16" fmla="*/ 564107 h 705134"/>
                <a:gd name="connsiteX17" fmla="*/ 1544472 w 1953904"/>
                <a:gd name="connsiteY17" fmla="*/ 523164 h 705134"/>
                <a:gd name="connsiteX18" fmla="*/ 1380699 w 1953904"/>
                <a:gd name="connsiteY18" fmla="*/ 564107 h 705134"/>
                <a:gd name="connsiteX19" fmla="*/ 1353403 w 1953904"/>
                <a:gd name="connsiteY19" fmla="*/ 686937 h 705134"/>
                <a:gd name="connsiteX20" fmla="*/ 1312460 w 1953904"/>
                <a:gd name="connsiteY20" fmla="*/ 618698 h 705134"/>
                <a:gd name="connsiteX21" fmla="*/ 1025857 w 1953904"/>
                <a:gd name="connsiteY21" fmla="*/ 605051 h 705134"/>
                <a:gd name="connsiteX22" fmla="*/ 971266 w 1953904"/>
                <a:gd name="connsiteY22" fmla="*/ 700585 h 705134"/>
                <a:gd name="connsiteX23" fmla="*/ 916675 w 1953904"/>
                <a:gd name="connsiteY23" fmla="*/ 577755 h 705134"/>
                <a:gd name="connsiteX24" fmla="*/ 807493 w 1953904"/>
                <a:gd name="connsiteY24" fmla="*/ 577755 h 705134"/>
                <a:gd name="connsiteX25" fmla="*/ 711958 w 1953904"/>
                <a:gd name="connsiteY25" fmla="*/ 673289 h 705134"/>
                <a:gd name="connsiteX26" fmla="*/ 684663 w 1953904"/>
                <a:gd name="connsiteY26" fmla="*/ 591403 h 705134"/>
                <a:gd name="connsiteX27" fmla="*/ 671015 w 1953904"/>
                <a:gd name="connsiteY27" fmla="*/ 523164 h 705134"/>
                <a:gd name="connsiteX28" fmla="*/ 575481 w 1953904"/>
                <a:gd name="connsiteY28" fmla="*/ 495868 h 705134"/>
                <a:gd name="connsiteX29" fmla="*/ 466299 w 1953904"/>
                <a:gd name="connsiteY29" fmla="*/ 577755 h 705134"/>
                <a:gd name="connsiteX30" fmla="*/ 466299 w 1953904"/>
                <a:gd name="connsiteY30" fmla="*/ 495868 h 705134"/>
                <a:gd name="connsiteX31" fmla="*/ 425355 w 1953904"/>
                <a:gd name="connsiteY31" fmla="*/ 386686 h 705134"/>
                <a:gd name="connsiteX32" fmla="*/ 261582 w 1953904"/>
                <a:gd name="connsiteY32" fmla="*/ 482221 h 705134"/>
                <a:gd name="connsiteX33" fmla="*/ 247934 w 1953904"/>
                <a:gd name="connsiteY33" fmla="*/ 373039 h 705134"/>
                <a:gd name="connsiteX34" fmla="*/ 179696 w 1953904"/>
                <a:gd name="connsiteY34" fmla="*/ 345743 h 705134"/>
                <a:gd name="connsiteX35" fmla="*/ 97809 w 1953904"/>
                <a:gd name="connsiteY35" fmla="*/ 345743 h 70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53904" h="705134">
                  <a:moveTo>
                    <a:pt x="97809" y="345743"/>
                  </a:moveTo>
                  <a:cubicBezTo>
                    <a:pt x="75063" y="338919"/>
                    <a:pt x="59140" y="311624"/>
                    <a:pt x="43218" y="304800"/>
                  </a:cubicBezTo>
                  <a:cubicBezTo>
                    <a:pt x="27296" y="297976"/>
                    <a:pt x="0" y="329821"/>
                    <a:pt x="2275" y="304800"/>
                  </a:cubicBezTo>
                  <a:cubicBezTo>
                    <a:pt x="4550" y="279779"/>
                    <a:pt x="38669" y="202441"/>
                    <a:pt x="56866" y="154674"/>
                  </a:cubicBezTo>
                  <a:cubicBezTo>
                    <a:pt x="75063" y="106907"/>
                    <a:pt x="70514" y="36394"/>
                    <a:pt x="111457" y="18197"/>
                  </a:cubicBezTo>
                  <a:cubicBezTo>
                    <a:pt x="152400" y="0"/>
                    <a:pt x="209265" y="29570"/>
                    <a:pt x="302525" y="45492"/>
                  </a:cubicBezTo>
                  <a:cubicBezTo>
                    <a:pt x="395785" y="61414"/>
                    <a:pt x="509516" y="93259"/>
                    <a:pt x="671015" y="113731"/>
                  </a:cubicBezTo>
                  <a:cubicBezTo>
                    <a:pt x="832514" y="134203"/>
                    <a:pt x="1073625" y="172871"/>
                    <a:pt x="1271517" y="168322"/>
                  </a:cubicBezTo>
                  <a:cubicBezTo>
                    <a:pt x="1469409" y="163773"/>
                    <a:pt x="1762836" y="95535"/>
                    <a:pt x="1858370" y="86436"/>
                  </a:cubicBezTo>
                  <a:cubicBezTo>
                    <a:pt x="1953904" y="77338"/>
                    <a:pt x="1842447" y="86436"/>
                    <a:pt x="1844722" y="113731"/>
                  </a:cubicBezTo>
                  <a:cubicBezTo>
                    <a:pt x="1846997" y="141027"/>
                    <a:pt x="1856095" y="204716"/>
                    <a:pt x="1872018" y="250209"/>
                  </a:cubicBezTo>
                  <a:cubicBezTo>
                    <a:pt x="1887941" y="295702"/>
                    <a:pt x="1937982" y="350292"/>
                    <a:pt x="1940257" y="386686"/>
                  </a:cubicBezTo>
                  <a:cubicBezTo>
                    <a:pt x="1942532" y="423080"/>
                    <a:pt x="1890215" y="452651"/>
                    <a:pt x="1885666" y="468573"/>
                  </a:cubicBezTo>
                  <a:cubicBezTo>
                    <a:pt x="1881117" y="484495"/>
                    <a:pt x="1928883" y="479946"/>
                    <a:pt x="1912961" y="482221"/>
                  </a:cubicBezTo>
                  <a:cubicBezTo>
                    <a:pt x="1897039" y="484496"/>
                    <a:pt x="1828800" y="466299"/>
                    <a:pt x="1790131" y="482221"/>
                  </a:cubicBezTo>
                  <a:cubicBezTo>
                    <a:pt x="1751462" y="498143"/>
                    <a:pt x="1705970" y="564107"/>
                    <a:pt x="1680949" y="577755"/>
                  </a:cubicBezTo>
                  <a:cubicBezTo>
                    <a:pt x="1655928" y="591403"/>
                    <a:pt x="1662752" y="573205"/>
                    <a:pt x="1640006" y="564107"/>
                  </a:cubicBezTo>
                  <a:cubicBezTo>
                    <a:pt x="1617260" y="555009"/>
                    <a:pt x="1587690" y="523164"/>
                    <a:pt x="1544472" y="523164"/>
                  </a:cubicBezTo>
                  <a:cubicBezTo>
                    <a:pt x="1501254" y="523164"/>
                    <a:pt x="1412544" y="536811"/>
                    <a:pt x="1380699" y="564107"/>
                  </a:cubicBezTo>
                  <a:cubicBezTo>
                    <a:pt x="1348854" y="591403"/>
                    <a:pt x="1364776" y="677839"/>
                    <a:pt x="1353403" y="686937"/>
                  </a:cubicBezTo>
                  <a:cubicBezTo>
                    <a:pt x="1342030" y="696036"/>
                    <a:pt x="1367051" y="632346"/>
                    <a:pt x="1312460" y="618698"/>
                  </a:cubicBezTo>
                  <a:cubicBezTo>
                    <a:pt x="1257869" y="605050"/>
                    <a:pt x="1082723" y="591403"/>
                    <a:pt x="1025857" y="605051"/>
                  </a:cubicBezTo>
                  <a:cubicBezTo>
                    <a:pt x="968991" y="618699"/>
                    <a:pt x="989463" y="705134"/>
                    <a:pt x="971266" y="700585"/>
                  </a:cubicBezTo>
                  <a:cubicBezTo>
                    <a:pt x="953069" y="696036"/>
                    <a:pt x="943970" y="598227"/>
                    <a:pt x="916675" y="577755"/>
                  </a:cubicBezTo>
                  <a:cubicBezTo>
                    <a:pt x="889380" y="557283"/>
                    <a:pt x="841612" y="561833"/>
                    <a:pt x="807493" y="577755"/>
                  </a:cubicBezTo>
                  <a:cubicBezTo>
                    <a:pt x="773374" y="593677"/>
                    <a:pt x="732430" y="671014"/>
                    <a:pt x="711958" y="673289"/>
                  </a:cubicBezTo>
                  <a:cubicBezTo>
                    <a:pt x="691486" y="675564"/>
                    <a:pt x="691487" y="616424"/>
                    <a:pt x="684663" y="591403"/>
                  </a:cubicBezTo>
                  <a:cubicBezTo>
                    <a:pt x="677839" y="566382"/>
                    <a:pt x="689212" y="539087"/>
                    <a:pt x="671015" y="523164"/>
                  </a:cubicBezTo>
                  <a:cubicBezTo>
                    <a:pt x="652818" y="507242"/>
                    <a:pt x="609600" y="486770"/>
                    <a:pt x="575481" y="495868"/>
                  </a:cubicBezTo>
                  <a:cubicBezTo>
                    <a:pt x="541362" y="504966"/>
                    <a:pt x="484496" y="577755"/>
                    <a:pt x="466299" y="577755"/>
                  </a:cubicBezTo>
                  <a:cubicBezTo>
                    <a:pt x="448102" y="577755"/>
                    <a:pt x="473123" y="527713"/>
                    <a:pt x="466299" y="495868"/>
                  </a:cubicBezTo>
                  <a:cubicBezTo>
                    <a:pt x="459475" y="464023"/>
                    <a:pt x="459475" y="388961"/>
                    <a:pt x="425355" y="386686"/>
                  </a:cubicBezTo>
                  <a:cubicBezTo>
                    <a:pt x="391235" y="384411"/>
                    <a:pt x="291152" y="484495"/>
                    <a:pt x="261582" y="482221"/>
                  </a:cubicBezTo>
                  <a:cubicBezTo>
                    <a:pt x="232012" y="479947"/>
                    <a:pt x="261582" y="395785"/>
                    <a:pt x="247934" y="373039"/>
                  </a:cubicBezTo>
                  <a:cubicBezTo>
                    <a:pt x="234286" y="350293"/>
                    <a:pt x="204717" y="345743"/>
                    <a:pt x="179696" y="345743"/>
                  </a:cubicBezTo>
                  <a:cubicBezTo>
                    <a:pt x="154675" y="345743"/>
                    <a:pt x="120555" y="352567"/>
                    <a:pt x="97809" y="345743"/>
                  </a:cubicBez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5" name="Freeform 37"/>
            <p:cNvSpPr/>
            <p:nvPr/>
          </p:nvSpPr>
          <p:spPr>
            <a:xfrm>
              <a:off x="6032311" y="4080680"/>
              <a:ext cx="2679510" cy="602776"/>
            </a:xfrm>
            <a:custGeom>
              <a:avLst/>
              <a:gdLst>
                <a:gd name="connsiteX0" fmla="*/ 163773 w 2679510"/>
                <a:gd name="connsiteY0" fmla="*/ 122830 h 602776"/>
                <a:gd name="connsiteX1" fmla="*/ 218364 w 2679510"/>
                <a:gd name="connsiteY1" fmla="*/ 136478 h 602776"/>
                <a:gd name="connsiteX2" fmla="*/ 218364 w 2679510"/>
                <a:gd name="connsiteY2" fmla="*/ 81887 h 602776"/>
                <a:gd name="connsiteX3" fmla="*/ 245659 w 2679510"/>
                <a:gd name="connsiteY3" fmla="*/ 204717 h 602776"/>
                <a:gd name="connsiteX4" fmla="*/ 327546 w 2679510"/>
                <a:gd name="connsiteY4" fmla="*/ 204717 h 602776"/>
                <a:gd name="connsiteX5" fmla="*/ 382137 w 2679510"/>
                <a:gd name="connsiteY5" fmla="*/ 286604 h 602776"/>
                <a:gd name="connsiteX6" fmla="*/ 491319 w 2679510"/>
                <a:gd name="connsiteY6" fmla="*/ 245660 h 602776"/>
                <a:gd name="connsiteX7" fmla="*/ 559558 w 2679510"/>
                <a:gd name="connsiteY7" fmla="*/ 177421 h 602776"/>
                <a:gd name="connsiteX8" fmla="*/ 559558 w 2679510"/>
                <a:gd name="connsiteY8" fmla="*/ 163774 h 602776"/>
                <a:gd name="connsiteX9" fmla="*/ 682388 w 2679510"/>
                <a:gd name="connsiteY9" fmla="*/ 232013 h 602776"/>
                <a:gd name="connsiteX10" fmla="*/ 764274 w 2679510"/>
                <a:gd name="connsiteY10" fmla="*/ 150126 h 602776"/>
                <a:gd name="connsiteX11" fmla="*/ 805217 w 2679510"/>
                <a:gd name="connsiteY11" fmla="*/ 109183 h 602776"/>
                <a:gd name="connsiteX12" fmla="*/ 846161 w 2679510"/>
                <a:gd name="connsiteY12" fmla="*/ 232013 h 602776"/>
                <a:gd name="connsiteX13" fmla="*/ 900752 w 2679510"/>
                <a:gd name="connsiteY13" fmla="*/ 286604 h 602776"/>
                <a:gd name="connsiteX14" fmla="*/ 1009934 w 2679510"/>
                <a:gd name="connsiteY14" fmla="*/ 300251 h 602776"/>
                <a:gd name="connsiteX15" fmla="*/ 1091820 w 2679510"/>
                <a:gd name="connsiteY15" fmla="*/ 150126 h 602776"/>
                <a:gd name="connsiteX16" fmla="*/ 1132764 w 2679510"/>
                <a:gd name="connsiteY16" fmla="*/ 232013 h 602776"/>
                <a:gd name="connsiteX17" fmla="*/ 1241946 w 2679510"/>
                <a:gd name="connsiteY17" fmla="*/ 286604 h 602776"/>
                <a:gd name="connsiteX18" fmla="*/ 1446662 w 2679510"/>
                <a:gd name="connsiteY18" fmla="*/ 300251 h 602776"/>
                <a:gd name="connsiteX19" fmla="*/ 1569492 w 2679510"/>
                <a:gd name="connsiteY19" fmla="*/ 163774 h 602776"/>
                <a:gd name="connsiteX20" fmla="*/ 1596788 w 2679510"/>
                <a:gd name="connsiteY20" fmla="*/ 136478 h 602776"/>
                <a:gd name="connsiteX21" fmla="*/ 1665026 w 2679510"/>
                <a:gd name="connsiteY21" fmla="*/ 259308 h 602776"/>
                <a:gd name="connsiteX22" fmla="*/ 1815152 w 2679510"/>
                <a:gd name="connsiteY22" fmla="*/ 232013 h 602776"/>
                <a:gd name="connsiteX23" fmla="*/ 1937982 w 2679510"/>
                <a:gd name="connsiteY23" fmla="*/ 232013 h 602776"/>
                <a:gd name="connsiteX24" fmla="*/ 1992573 w 2679510"/>
                <a:gd name="connsiteY24" fmla="*/ 95535 h 602776"/>
                <a:gd name="connsiteX25" fmla="*/ 2074459 w 2679510"/>
                <a:gd name="connsiteY25" fmla="*/ 150126 h 602776"/>
                <a:gd name="connsiteX26" fmla="*/ 2224585 w 2679510"/>
                <a:gd name="connsiteY26" fmla="*/ 122830 h 602776"/>
                <a:gd name="connsiteX27" fmla="*/ 2374710 w 2679510"/>
                <a:gd name="connsiteY27" fmla="*/ 27296 h 602776"/>
                <a:gd name="connsiteX28" fmla="*/ 2415653 w 2679510"/>
                <a:gd name="connsiteY28" fmla="*/ 13648 h 602776"/>
                <a:gd name="connsiteX29" fmla="*/ 2483892 w 2679510"/>
                <a:gd name="connsiteY29" fmla="*/ 109183 h 602776"/>
                <a:gd name="connsiteX30" fmla="*/ 2647665 w 2679510"/>
                <a:gd name="connsiteY30" fmla="*/ 191069 h 602776"/>
                <a:gd name="connsiteX31" fmla="*/ 2292823 w 2679510"/>
                <a:gd name="connsiteY31" fmla="*/ 382138 h 602776"/>
                <a:gd name="connsiteX32" fmla="*/ 1091820 w 2679510"/>
                <a:gd name="connsiteY32" fmla="*/ 586854 h 602776"/>
                <a:gd name="connsiteX33" fmla="*/ 163773 w 2679510"/>
                <a:gd name="connsiteY33" fmla="*/ 477672 h 602776"/>
                <a:gd name="connsiteX34" fmla="*/ 109182 w 2679510"/>
                <a:gd name="connsiteY34" fmla="*/ 232013 h 602776"/>
                <a:gd name="connsiteX35" fmla="*/ 163773 w 2679510"/>
                <a:gd name="connsiteY35" fmla="*/ 122830 h 60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79510" h="602776">
                  <a:moveTo>
                    <a:pt x="163773" y="122830"/>
                  </a:moveTo>
                  <a:cubicBezTo>
                    <a:pt x="181970" y="106908"/>
                    <a:pt x="209266" y="143302"/>
                    <a:pt x="218364" y="136478"/>
                  </a:cubicBezTo>
                  <a:cubicBezTo>
                    <a:pt x="227462" y="129654"/>
                    <a:pt x="213815" y="70514"/>
                    <a:pt x="218364" y="81887"/>
                  </a:cubicBezTo>
                  <a:cubicBezTo>
                    <a:pt x="222913" y="93260"/>
                    <a:pt x="227462" y="184245"/>
                    <a:pt x="245659" y="204717"/>
                  </a:cubicBezTo>
                  <a:cubicBezTo>
                    <a:pt x="263856" y="225189"/>
                    <a:pt x="304800" y="191069"/>
                    <a:pt x="327546" y="204717"/>
                  </a:cubicBezTo>
                  <a:cubicBezTo>
                    <a:pt x="350292" y="218365"/>
                    <a:pt x="354841" y="279780"/>
                    <a:pt x="382137" y="286604"/>
                  </a:cubicBezTo>
                  <a:cubicBezTo>
                    <a:pt x="409433" y="293428"/>
                    <a:pt x="461749" y="263857"/>
                    <a:pt x="491319" y="245660"/>
                  </a:cubicBezTo>
                  <a:cubicBezTo>
                    <a:pt x="520889" y="227463"/>
                    <a:pt x="548185" y="191069"/>
                    <a:pt x="559558" y="177421"/>
                  </a:cubicBezTo>
                  <a:cubicBezTo>
                    <a:pt x="570931" y="163773"/>
                    <a:pt x="539086" y="154675"/>
                    <a:pt x="559558" y="163774"/>
                  </a:cubicBezTo>
                  <a:cubicBezTo>
                    <a:pt x="580030" y="172873"/>
                    <a:pt x="648269" y="234288"/>
                    <a:pt x="682388" y="232013"/>
                  </a:cubicBezTo>
                  <a:cubicBezTo>
                    <a:pt x="716507" y="229738"/>
                    <a:pt x="764274" y="150126"/>
                    <a:pt x="764274" y="150126"/>
                  </a:cubicBezTo>
                  <a:cubicBezTo>
                    <a:pt x="784745" y="129654"/>
                    <a:pt x="791569" y="95535"/>
                    <a:pt x="805217" y="109183"/>
                  </a:cubicBezTo>
                  <a:cubicBezTo>
                    <a:pt x="818865" y="122831"/>
                    <a:pt x="830239" y="202443"/>
                    <a:pt x="846161" y="232013"/>
                  </a:cubicBezTo>
                  <a:cubicBezTo>
                    <a:pt x="862083" y="261583"/>
                    <a:pt x="873457" y="275231"/>
                    <a:pt x="900752" y="286604"/>
                  </a:cubicBezTo>
                  <a:cubicBezTo>
                    <a:pt x="928047" y="297977"/>
                    <a:pt x="978089" y="322997"/>
                    <a:pt x="1009934" y="300251"/>
                  </a:cubicBezTo>
                  <a:cubicBezTo>
                    <a:pt x="1041779" y="277505"/>
                    <a:pt x="1071348" y="161499"/>
                    <a:pt x="1091820" y="150126"/>
                  </a:cubicBezTo>
                  <a:cubicBezTo>
                    <a:pt x="1112292" y="138753"/>
                    <a:pt x="1107743" y="209267"/>
                    <a:pt x="1132764" y="232013"/>
                  </a:cubicBezTo>
                  <a:cubicBezTo>
                    <a:pt x="1157785" y="254759"/>
                    <a:pt x="1189630" y="275231"/>
                    <a:pt x="1241946" y="286604"/>
                  </a:cubicBezTo>
                  <a:cubicBezTo>
                    <a:pt x="1294262" y="297977"/>
                    <a:pt x="1392071" y="320723"/>
                    <a:pt x="1446662" y="300251"/>
                  </a:cubicBezTo>
                  <a:cubicBezTo>
                    <a:pt x="1501253" y="279779"/>
                    <a:pt x="1544471" y="191069"/>
                    <a:pt x="1569492" y="163774"/>
                  </a:cubicBezTo>
                  <a:cubicBezTo>
                    <a:pt x="1594513" y="136479"/>
                    <a:pt x="1580866" y="120556"/>
                    <a:pt x="1596788" y="136478"/>
                  </a:cubicBezTo>
                  <a:cubicBezTo>
                    <a:pt x="1612710" y="152400"/>
                    <a:pt x="1628632" y="243386"/>
                    <a:pt x="1665026" y="259308"/>
                  </a:cubicBezTo>
                  <a:cubicBezTo>
                    <a:pt x="1701420" y="275230"/>
                    <a:pt x="1769659" y="236562"/>
                    <a:pt x="1815152" y="232013"/>
                  </a:cubicBezTo>
                  <a:cubicBezTo>
                    <a:pt x="1860645" y="227464"/>
                    <a:pt x="1908412" y="254759"/>
                    <a:pt x="1937982" y="232013"/>
                  </a:cubicBezTo>
                  <a:cubicBezTo>
                    <a:pt x="1967552" y="209267"/>
                    <a:pt x="1969827" y="109183"/>
                    <a:pt x="1992573" y="95535"/>
                  </a:cubicBezTo>
                  <a:cubicBezTo>
                    <a:pt x="2015319" y="81887"/>
                    <a:pt x="2035790" y="145577"/>
                    <a:pt x="2074459" y="150126"/>
                  </a:cubicBezTo>
                  <a:cubicBezTo>
                    <a:pt x="2113128" y="154675"/>
                    <a:pt x="2174543" y="143302"/>
                    <a:pt x="2224585" y="122830"/>
                  </a:cubicBezTo>
                  <a:cubicBezTo>
                    <a:pt x="2274627" y="102358"/>
                    <a:pt x="2342866" y="45493"/>
                    <a:pt x="2374710" y="27296"/>
                  </a:cubicBezTo>
                  <a:cubicBezTo>
                    <a:pt x="2406554" y="9099"/>
                    <a:pt x="2397456" y="0"/>
                    <a:pt x="2415653" y="13648"/>
                  </a:cubicBezTo>
                  <a:cubicBezTo>
                    <a:pt x="2433850" y="27296"/>
                    <a:pt x="2445223" y="79613"/>
                    <a:pt x="2483892" y="109183"/>
                  </a:cubicBezTo>
                  <a:cubicBezTo>
                    <a:pt x="2522561" y="138753"/>
                    <a:pt x="2679510" y="145577"/>
                    <a:pt x="2647665" y="191069"/>
                  </a:cubicBezTo>
                  <a:cubicBezTo>
                    <a:pt x="2615820" y="236562"/>
                    <a:pt x="2552130" y="316174"/>
                    <a:pt x="2292823" y="382138"/>
                  </a:cubicBezTo>
                  <a:cubicBezTo>
                    <a:pt x="2033516" y="448102"/>
                    <a:pt x="1446662" y="570932"/>
                    <a:pt x="1091820" y="586854"/>
                  </a:cubicBezTo>
                  <a:cubicBezTo>
                    <a:pt x="736978" y="602776"/>
                    <a:pt x="327546" y="536812"/>
                    <a:pt x="163773" y="477672"/>
                  </a:cubicBezTo>
                  <a:cubicBezTo>
                    <a:pt x="0" y="418532"/>
                    <a:pt x="106908" y="288878"/>
                    <a:pt x="109182" y="232013"/>
                  </a:cubicBezTo>
                  <a:cubicBezTo>
                    <a:pt x="111456" y="175148"/>
                    <a:pt x="145576" y="138753"/>
                    <a:pt x="163773" y="122830"/>
                  </a:cubicBez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6" name="Freeform 38"/>
            <p:cNvSpPr/>
            <p:nvPr/>
          </p:nvSpPr>
          <p:spPr>
            <a:xfrm>
              <a:off x="6564573" y="3962401"/>
              <a:ext cx="295701" cy="359390"/>
            </a:xfrm>
            <a:custGeom>
              <a:avLst/>
              <a:gdLst>
                <a:gd name="connsiteX0" fmla="*/ 13648 w 295701"/>
                <a:gd name="connsiteY0" fmla="*/ 282053 h 359390"/>
                <a:gd name="connsiteX1" fmla="*/ 27296 w 295701"/>
                <a:gd name="connsiteY1" fmla="*/ 104632 h 359390"/>
                <a:gd name="connsiteX2" fmla="*/ 68239 w 295701"/>
                <a:gd name="connsiteY2" fmla="*/ 50041 h 359390"/>
                <a:gd name="connsiteX3" fmla="*/ 177421 w 295701"/>
                <a:gd name="connsiteY3" fmla="*/ 9098 h 359390"/>
                <a:gd name="connsiteX4" fmla="*/ 245660 w 295701"/>
                <a:gd name="connsiteY4" fmla="*/ 104632 h 359390"/>
                <a:gd name="connsiteX5" fmla="*/ 286603 w 295701"/>
                <a:gd name="connsiteY5" fmla="*/ 186518 h 359390"/>
                <a:gd name="connsiteX6" fmla="*/ 191069 w 295701"/>
                <a:gd name="connsiteY6" fmla="*/ 309348 h 359390"/>
                <a:gd name="connsiteX7" fmla="*/ 109182 w 295701"/>
                <a:gd name="connsiteY7" fmla="*/ 350292 h 359390"/>
                <a:gd name="connsiteX8" fmla="*/ 13648 w 295701"/>
                <a:gd name="connsiteY8" fmla="*/ 282053 h 3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1" h="359390">
                  <a:moveTo>
                    <a:pt x="13648" y="282053"/>
                  </a:moveTo>
                  <a:cubicBezTo>
                    <a:pt x="0" y="241110"/>
                    <a:pt x="18198" y="143301"/>
                    <a:pt x="27296" y="104632"/>
                  </a:cubicBezTo>
                  <a:cubicBezTo>
                    <a:pt x="36394" y="65963"/>
                    <a:pt x="43218" y="65963"/>
                    <a:pt x="68239" y="50041"/>
                  </a:cubicBezTo>
                  <a:cubicBezTo>
                    <a:pt x="93260" y="34119"/>
                    <a:pt x="147851" y="0"/>
                    <a:pt x="177421" y="9098"/>
                  </a:cubicBezTo>
                  <a:cubicBezTo>
                    <a:pt x="206991" y="18196"/>
                    <a:pt x="227463" y="75062"/>
                    <a:pt x="245660" y="104632"/>
                  </a:cubicBezTo>
                  <a:cubicBezTo>
                    <a:pt x="263857" y="134202"/>
                    <a:pt x="295701" y="152399"/>
                    <a:pt x="286603" y="186518"/>
                  </a:cubicBezTo>
                  <a:cubicBezTo>
                    <a:pt x="277505" y="220637"/>
                    <a:pt x="220639" y="282052"/>
                    <a:pt x="191069" y="309348"/>
                  </a:cubicBezTo>
                  <a:cubicBezTo>
                    <a:pt x="161499" y="336644"/>
                    <a:pt x="134203" y="359390"/>
                    <a:pt x="109182" y="350292"/>
                  </a:cubicBezTo>
                  <a:cubicBezTo>
                    <a:pt x="84161" y="341194"/>
                    <a:pt x="27296" y="322996"/>
                    <a:pt x="13648" y="282053"/>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7" name="Freeform 41"/>
            <p:cNvSpPr/>
            <p:nvPr/>
          </p:nvSpPr>
          <p:spPr>
            <a:xfrm>
              <a:off x="6098274" y="3423313"/>
              <a:ext cx="388962" cy="407159"/>
            </a:xfrm>
            <a:custGeom>
              <a:avLst/>
              <a:gdLst>
                <a:gd name="connsiteX0" fmla="*/ 370765 w 388962"/>
                <a:gd name="connsiteY0" fmla="*/ 70514 h 407159"/>
                <a:gd name="connsiteX1" fmla="*/ 316174 w 388962"/>
                <a:gd name="connsiteY1" fmla="*/ 2275 h 407159"/>
                <a:gd name="connsiteX2" fmla="*/ 206992 w 388962"/>
                <a:gd name="connsiteY2" fmla="*/ 56866 h 407159"/>
                <a:gd name="connsiteX3" fmla="*/ 15923 w 388962"/>
                <a:gd name="connsiteY3" fmla="*/ 302526 h 407159"/>
                <a:gd name="connsiteX4" fmla="*/ 111457 w 388962"/>
                <a:gd name="connsiteY4" fmla="*/ 384412 h 407159"/>
                <a:gd name="connsiteX5" fmla="*/ 206992 w 388962"/>
                <a:gd name="connsiteY5" fmla="*/ 357117 h 407159"/>
                <a:gd name="connsiteX6" fmla="*/ 370765 w 388962"/>
                <a:gd name="connsiteY6" fmla="*/ 70514 h 40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2" h="407159">
                  <a:moveTo>
                    <a:pt x="370765" y="70514"/>
                  </a:moveTo>
                  <a:cubicBezTo>
                    <a:pt x="388962" y="11374"/>
                    <a:pt x="343470" y="4550"/>
                    <a:pt x="316174" y="2275"/>
                  </a:cubicBezTo>
                  <a:cubicBezTo>
                    <a:pt x="288879" y="0"/>
                    <a:pt x="257034" y="6824"/>
                    <a:pt x="206992" y="56866"/>
                  </a:cubicBezTo>
                  <a:cubicBezTo>
                    <a:pt x="156950" y="106908"/>
                    <a:pt x="31846" y="247935"/>
                    <a:pt x="15923" y="302526"/>
                  </a:cubicBezTo>
                  <a:cubicBezTo>
                    <a:pt x="0" y="357117"/>
                    <a:pt x="79612" y="375313"/>
                    <a:pt x="111457" y="384412"/>
                  </a:cubicBezTo>
                  <a:cubicBezTo>
                    <a:pt x="143302" y="393511"/>
                    <a:pt x="168323" y="407159"/>
                    <a:pt x="206992" y="357117"/>
                  </a:cubicBezTo>
                  <a:cubicBezTo>
                    <a:pt x="245661" y="307075"/>
                    <a:pt x="352568" y="129654"/>
                    <a:pt x="370765" y="70514"/>
                  </a:cubicBezTo>
                  <a:close/>
                </a:path>
              </a:pathLst>
            </a:custGeom>
            <a:solidFill>
              <a:sysClr val="window" lastClr="FFFFFF">
                <a:lumMod val="95000"/>
              </a:sysClr>
            </a:solidFill>
            <a:ln w="635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8" name="Freeform 42"/>
            <p:cNvSpPr/>
            <p:nvPr/>
          </p:nvSpPr>
          <p:spPr>
            <a:xfrm>
              <a:off x="6316639" y="3466531"/>
              <a:ext cx="304799" cy="400334"/>
            </a:xfrm>
            <a:custGeom>
              <a:avLst/>
              <a:gdLst>
                <a:gd name="connsiteX0" fmla="*/ 302525 w 304799"/>
                <a:gd name="connsiteY0" fmla="*/ 136478 h 400334"/>
                <a:gd name="connsiteX1" fmla="*/ 288877 w 304799"/>
                <a:gd name="connsiteY1" fmla="*/ 81887 h 400334"/>
                <a:gd name="connsiteX2" fmla="*/ 261582 w 304799"/>
                <a:gd name="connsiteY2" fmla="*/ 13648 h 400334"/>
                <a:gd name="connsiteX3" fmla="*/ 193343 w 304799"/>
                <a:gd name="connsiteY3" fmla="*/ 13648 h 400334"/>
                <a:gd name="connsiteX4" fmla="*/ 125104 w 304799"/>
                <a:gd name="connsiteY4" fmla="*/ 95535 h 400334"/>
                <a:gd name="connsiteX5" fmla="*/ 43218 w 304799"/>
                <a:gd name="connsiteY5" fmla="*/ 218365 h 400334"/>
                <a:gd name="connsiteX6" fmla="*/ 2274 w 304799"/>
                <a:gd name="connsiteY6" fmla="*/ 327547 h 400334"/>
                <a:gd name="connsiteX7" fmla="*/ 56865 w 304799"/>
                <a:gd name="connsiteY7" fmla="*/ 395785 h 400334"/>
                <a:gd name="connsiteX8" fmla="*/ 179695 w 304799"/>
                <a:gd name="connsiteY8" fmla="*/ 354842 h 400334"/>
                <a:gd name="connsiteX9" fmla="*/ 206991 w 304799"/>
                <a:gd name="connsiteY9" fmla="*/ 313899 h 400334"/>
                <a:gd name="connsiteX10" fmla="*/ 275230 w 304799"/>
                <a:gd name="connsiteY10" fmla="*/ 204717 h 400334"/>
                <a:gd name="connsiteX11" fmla="*/ 302525 w 304799"/>
                <a:gd name="connsiteY11" fmla="*/ 136478 h 4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799" h="400334">
                  <a:moveTo>
                    <a:pt x="302525" y="136478"/>
                  </a:moveTo>
                  <a:cubicBezTo>
                    <a:pt x="304799" y="116006"/>
                    <a:pt x="295701" y="102359"/>
                    <a:pt x="288877" y="81887"/>
                  </a:cubicBezTo>
                  <a:cubicBezTo>
                    <a:pt x="282053" y="61415"/>
                    <a:pt x="277504" y="25021"/>
                    <a:pt x="261582" y="13648"/>
                  </a:cubicBezTo>
                  <a:cubicBezTo>
                    <a:pt x="245660" y="2275"/>
                    <a:pt x="216089" y="0"/>
                    <a:pt x="193343" y="13648"/>
                  </a:cubicBezTo>
                  <a:cubicBezTo>
                    <a:pt x="170597" y="27296"/>
                    <a:pt x="150125" y="61416"/>
                    <a:pt x="125104" y="95535"/>
                  </a:cubicBezTo>
                  <a:cubicBezTo>
                    <a:pt x="100083" y="129654"/>
                    <a:pt x="63690" y="179696"/>
                    <a:pt x="43218" y="218365"/>
                  </a:cubicBezTo>
                  <a:cubicBezTo>
                    <a:pt x="22746" y="257034"/>
                    <a:pt x="0" y="297977"/>
                    <a:pt x="2274" y="327547"/>
                  </a:cubicBezTo>
                  <a:cubicBezTo>
                    <a:pt x="4548" y="357117"/>
                    <a:pt x="27295" y="391236"/>
                    <a:pt x="56865" y="395785"/>
                  </a:cubicBezTo>
                  <a:cubicBezTo>
                    <a:pt x="86435" y="400334"/>
                    <a:pt x="154674" y="368490"/>
                    <a:pt x="179695" y="354842"/>
                  </a:cubicBezTo>
                  <a:cubicBezTo>
                    <a:pt x="204716" y="341194"/>
                    <a:pt x="191069" y="338920"/>
                    <a:pt x="206991" y="313899"/>
                  </a:cubicBezTo>
                  <a:cubicBezTo>
                    <a:pt x="222914" y="288878"/>
                    <a:pt x="261582" y="229738"/>
                    <a:pt x="275230" y="204717"/>
                  </a:cubicBezTo>
                  <a:cubicBezTo>
                    <a:pt x="288878" y="179696"/>
                    <a:pt x="300251" y="156950"/>
                    <a:pt x="302525" y="136478"/>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9" name="Freeform 43"/>
            <p:cNvSpPr/>
            <p:nvPr/>
          </p:nvSpPr>
          <p:spPr>
            <a:xfrm>
              <a:off x="6521356" y="3514298"/>
              <a:ext cx="313898" cy="416257"/>
            </a:xfrm>
            <a:custGeom>
              <a:avLst/>
              <a:gdLst>
                <a:gd name="connsiteX0" fmla="*/ 111456 w 313898"/>
                <a:gd name="connsiteY0" fmla="*/ 102359 h 416257"/>
                <a:gd name="connsiteX1" fmla="*/ 15922 w 313898"/>
                <a:gd name="connsiteY1" fmla="*/ 266132 h 416257"/>
                <a:gd name="connsiteX2" fmla="*/ 15922 w 313898"/>
                <a:gd name="connsiteY2" fmla="*/ 279780 h 416257"/>
                <a:gd name="connsiteX3" fmla="*/ 56865 w 313898"/>
                <a:gd name="connsiteY3" fmla="*/ 402609 h 416257"/>
                <a:gd name="connsiteX4" fmla="*/ 234286 w 313898"/>
                <a:gd name="connsiteY4" fmla="*/ 361666 h 416257"/>
                <a:gd name="connsiteX5" fmla="*/ 302525 w 313898"/>
                <a:gd name="connsiteY5" fmla="*/ 197893 h 416257"/>
                <a:gd name="connsiteX6" fmla="*/ 302525 w 313898"/>
                <a:gd name="connsiteY6" fmla="*/ 88711 h 416257"/>
                <a:gd name="connsiteX7" fmla="*/ 288877 w 313898"/>
                <a:gd name="connsiteY7" fmla="*/ 6824 h 416257"/>
                <a:gd name="connsiteX8" fmla="*/ 193343 w 313898"/>
                <a:gd name="connsiteY8" fmla="*/ 47768 h 416257"/>
                <a:gd name="connsiteX9" fmla="*/ 111456 w 313898"/>
                <a:gd name="connsiteY9" fmla="*/ 102359 h 41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898" h="416257">
                  <a:moveTo>
                    <a:pt x="111456" y="102359"/>
                  </a:moveTo>
                  <a:cubicBezTo>
                    <a:pt x="81886" y="138753"/>
                    <a:pt x="31844" y="236562"/>
                    <a:pt x="15922" y="266132"/>
                  </a:cubicBezTo>
                  <a:cubicBezTo>
                    <a:pt x="0" y="295702"/>
                    <a:pt x="9098" y="257034"/>
                    <a:pt x="15922" y="279780"/>
                  </a:cubicBezTo>
                  <a:cubicBezTo>
                    <a:pt x="22746" y="302526"/>
                    <a:pt x="20471" y="388961"/>
                    <a:pt x="56865" y="402609"/>
                  </a:cubicBezTo>
                  <a:cubicBezTo>
                    <a:pt x="93259" y="416257"/>
                    <a:pt x="193343" y="395785"/>
                    <a:pt x="234286" y="361666"/>
                  </a:cubicBezTo>
                  <a:cubicBezTo>
                    <a:pt x="275229" y="327547"/>
                    <a:pt x="291152" y="243385"/>
                    <a:pt x="302525" y="197893"/>
                  </a:cubicBezTo>
                  <a:cubicBezTo>
                    <a:pt x="313898" y="152401"/>
                    <a:pt x="304800" y="120556"/>
                    <a:pt x="302525" y="88711"/>
                  </a:cubicBezTo>
                  <a:cubicBezTo>
                    <a:pt x="300250" y="56866"/>
                    <a:pt x="307074" y="13648"/>
                    <a:pt x="288877" y="6824"/>
                  </a:cubicBezTo>
                  <a:cubicBezTo>
                    <a:pt x="270680" y="0"/>
                    <a:pt x="222913" y="27296"/>
                    <a:pt x="193343" y="47768"/>
                  </a:cubicBezTo>
                  <a:cubicBezTo>
                    <a:pt x="163773" y="68240"/>
                    <a:pt x="141026" y="65965"/>
                    <a:pt x="111456" y="102359"/>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0" name="Freeform 44"/>
            <p:cNvSpPr/>
            <p:nvPr/>
          </p:nvSpPr>
          <p:spPr>
            <a:xfrm>
              <a:off x="6751093" y="3630304"/>
              <a:ext cx="320722" cy="384413"/>
            </a:xfrm>
            <a:custGeom>
              <a:avLst/>
              <a:gdLst>
                <a:gd name="connsiteX0" fmla="*/ 100083 w 320722"/>
                <a:gd name="connsiteY0" fmla="*/ 54592 h 384413"/>
                <a:gd name="connsiteX1" fmla="*/ 18197 w 320722"/>
                <a:gd name="connsiteY1" fmla="*/ 245660 h 384413"/>
                <a:gd name="connsiteX2" fmla="*/ 18197 w 320722"/>
                <a:gd name="connsiteY2" fmla="*/ 286603 h 384413"/>
                <a:gd name="connsiteX3" fmla="*/ 127379 w 320722"/>
                <a:gd name="connsiteY3" fmla="*/ 382138 h 384413"/>
                <a:gd name="connsiteX4" fmla="*/ 291152 w 320722"/>
                <a:gd name="connsiteY4" fmla="*/ 300251 h 384413"/>
                <a:gd name="connsiteX5" fmla="*/ 304800 w 320722"/>
                <a:gd name="connsiteY5" fmla="*/ 136478 h 384413"/>
                <a:gd name="connsiteX6" fmla="*/ 277504 w 320722"/>
                <a:gd name="connsiteY6" fmla="*/ 27296 h 384413"/>
                <a:gd name="connsiteX7" fmla="*/ 250208 w 320722"/>
                <a:gd name="connsiteY7" fmla="*/ 13648 h 384413"/>
                <a:gd name="connsiteX8" fmla="*/ 154674 w 320722"/>
                <a:gd name="connsiteY8" fmla="*/ 13648 h 384413"/>
                <a:gd name="connsiteX9" fmla="*/ 100083 w 320722"/>
                <a:gd name="connsiteY9" fmla="*/ 54592 h 38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722" h="384413">
                  <a:moveTo>
                    <a:pt x="100083" y="54592"/>
                  </a:moveTo>
                  <a:cubicBezTo>
                    <a:pt x="77337" y="93261"/>
                    <a:pt x="31845" y="206992"/>
                    <a:pt x="18197" y="245660"/>
                  </a:cubicBezTo>
                  <a:cubicBezTo>
                    <a:pt x="4549" y="284328"/>
                    <a:pt x="0" y="263857"/>
                    <a:pt x="18197" y="286603"/>
                  </a:cubicBezTo>
                  <a:cubicBezTo>
                    <a:pt x="36394" y="309349"/>
                    <a:pt x="81887" y="379863"/>
                    <a:pt x="127379" y="382138"/>
                  </a:cubicBezTo>
                  <a:cubicBezTo>
                    <a:pt x="172871" y="384413"/>
                    <a:pt x="261582" y="341194"/>
                    <a:pt x="291152" y="300251"/>
                  </a:cubicBezTo>
                  <a:cubicBezTo>
                    <a:pt x="320722" y="259308"/>
                    <a:pt x="307075" y="181970"/>
                    <a:pt x="304800" y="136478"/>
                  </a:cubicBezTo>
                  <a:cubicBezTo>
                    <a:pt x="302525" y="90986"/>
                    <a:pt x="286603" y="47768"/>
                    <a:pt x="277504" y="27296"/>
                  </a:cubicBezTo>
                  <a:cubicBezTo>
                    <a:pt x="268405" y="6824"/>
                    <a:pt x="270680" y="15923"/>
                    <a:pt x="250208" y="13648"/>
                  </a:cubicBezTo>
                  <a:cubicBezTo>
                    <a:pt x="229736" y="11373"/>
                    <a:pt x="177420" y="0"/>
                    <a:pt x="154674" y="13648"/>
                  </a:cubicBezTo>
                  <a:cubicBezTo>
                    <a:pt x="131928" y="27296"/>
                    <a:pt x="122829" y="15923"/>
                    <a:pt x="100083" y="54592"/>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1" name="Freeform 45"/>
            <p:cNvSpPr/>
            <p:nvPr/>
          </p:nvSpPr>
          <p:spPr>
            <a:xfrm>
              <a:off x="7033147" y="3693994"/>
              <a:ext cx="318447" cy="384412"/>
            </a:xfrm>
            <a:custGeom>
              <a:avLst/>
              <a:gdLst>
                <a:gd name="connsiteX0" fmla="*/ 36393 w 318447"/>
                <a:gd name="connsiteY0" fmla="*/ 154675 h 384412"/>
                <a:gd name="connsiteX1" fmla="*/ 9098 w 318447"/>
                <a:gd name="connsiteY1" fmla="*/ 263857 h 384412"/>
                <a:gd name="connsiteX2" fmla="*/ 90984 w 318447"/>
                <a:gd name="connsiteY2" fmla="*/ 359391 h 384412"/>
                <a:gd name="connsiteX3" fmla="*/ 131928 w 318447"/>
                <a:gd name="connsiteY3" fmla="*/ 373039 h 384412"/>
                <a:gd name="connsiteX4" fmla="*/ 295701 w 318447"/>
                <a:gd name="connsiteY4" fmla="*/ 291152 h 384412"/>
                <a:gd name="connsiteX5" fmla="*/ 268405 w 318447"/>
                <a:gd name="connsiteY5" fmla="*/ 291152 h 384412"/>
                <a:gd name="connsiteX6" fmla="*/ 282053 w 318447"/>
                <a:gd name="connsiteY6" fmla="*/ 127379 h 384412"/>
                <a:gd name="connsiteX7" fmla="*/ 213814 w 318447"/>
                <a:gd name="connsiteY7" fmla="*/ 4549 h 384412"/>
                <a:gd name="connsiteX8" fmla="*/ 50041 w 318447"/>
                <a:gd name="connsiteY8" fmla="*/ 100084 h 384412"/>
                <a:gd name="connsiteX9" fmla="*/ 36393 w 318447"/>
                <a:gd name="connsiteY9" fmla="*/ 154675 h 3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447" h="384412">
                  <a:moveTo>
                    <a:pt x="36393" y="154675"/>
                  </a:moveTo>
                  <a:cubicBezTo>
                    <a:pt x="29569" y="181971"/>
                    <a:pt x="0" y="229738"/>
                    <a:pt x="9098" y="263857"/>
                  </a:cubicBezTo>
                  <a:cubicBezTo>
                    <a:pt x="18196" y="297976"/>
                    <a:pt x="70512" y="341194"/>
                    <a:pt x="90984" y="359391"/>
                  </a:cubicBezTo>
                  <a:cubicBezTo>
                    <a:pt x="111456" y="377588"/>
                    <a:pt x="97809" y="384412"/>
                    <a:pt x="131928" y="373039"/>
                  </a:cubicBezTo>
                  <a:cubicBezTo>
                    <a:pt x="166047" y="361666"/>
                    <a:pt x="272955" y="304800"/>
                    <a:pt x="295701" y="291152"/>
                  </a:cubicBezTo>
                  <a:cubicBezTo>
                    <a:pt x="318447" y="277504"/>
                    <a:pt x="270680" y="318448"/>
                    <a:pt x="268405" y="291152"/>
                  </a:cubicBezTo>
                  <a:cubicBezTo>
                    <a:pt x="266130" y="263857"/>
                    <a:pt x="291151" y="175146"/>
                    <a:pt x="282053" y="127379"/>
                  </a:cubicBezTo>
                  <a:cubicBezTo>
                    <a:pt x="272955" y="79612"/>
                    <a:pt x="252483" y="9098"/>
                    <a:pt x="213814" y="4549"/>
                  </a:cubicBezTo>
                  <a:cubicBezTo>
                    <a:pt x="175145" y="0"/>
                    <a:pt x="81886" y="72789"/>
                    <a:pt x="50041" y="100084"/>
                  </a:cubicBezTo>
                  <a:cubicBezTo>
                    <a:pt x="18196" y="127380"/>
                    <a:pt x="43217" y="127379"/>
                    <a:pt x="36393" y="154675"/>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2" name="Freeform 46"/>
            <p:cNvSpPr/>
            <p:nvPr/>
          </p:nvSpPr>
          <p:spPr>
            <a:xfrm>
              <a:off x="6189260" y="3823648"/>
              <a:ext cx="102358" cy="379862"/>
            </a:xfrm>
            <a:custGeom>
              <a:avLst/>
              <a:gdLst>
                <a:gd name="connsiteX0" fmla="*/ 102358 w 102358"/>
                <a:gd name="connsiteY0" fmla="*/ 38668 h 379862"/>
                <a:gd name="connsiteX1" fmla="*/ 47767 w 102358"/>
                <a:gd name="connsiteY1" fmla="*/ 11373 h 379862"/>
                <a:gd name="connsiteX2" fmla="*/ 6824 w 102358"/>
                <a:gd name="connsiteY2" fmla="*/ 106907 h 379862"/>
                <a:gd name="connsiteX3" fmla="*/ 6824 w 102358"/>
                <a:gd name="connsiteY3" fmla="*/ 297976 h 379862"/>
                <a:gd name="connsiteX4" fmla="*/ 20471 w 102358"/>
                <a:gd name="connsiteY4" fmla="*/ 379862 h 379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58" h="379862">
                  <a:moveTo>
                    <a:pt x="102358" y="38668"/>
                  </a:moveTo>
                  <a:cubicBezTo>
                    <a:pt x="83023" y="19334"/>
                    <a:pt x="63689" y="0"/>
                    <a:pt x="47767" y="11373"/>
                  </a:cubicBezTo>
                  <a:cubicBezTo>
                    <a:pt x="31845" y="22746"/>
                    <a:pt x="13648" y="59140"/>
                    <a:pt x="6824" y="106907"/>
                  </a:cubicBezTo>
                  <a:cubicBezTo>
                    <a:pt x="0" y="154674"/>
                    <a:pt x="4550" y="252484"/>
                    <a:pt x="6824" y="297976"/>
                  </a:cubicBezTo>
                  <a:cubicBezTo>
                    <a:pt x="9098" y="343468"/>
                    <a:pt x="14784" y="361665"/>
                    <a:pt x="20471" y="379862"/>
                  </a:cubicBezTo>
                </a:path>
              </a:pathLst>
            </a:custGeom>
            <a:solidFill>
              <a:sysClr val="window" lastClr="FFFFFF">
                <a:lumMod val="95000"/>
              </a:sysClr>
            </a:solidFill>
            <a:ln w="952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3" name="Freeform 47"/>
            <p:cNvSpPr/>
            <p:nvPr/>
          </p:nvSpPr>
          <p:spPr>
            <a:xfrm>
              <a:off x="6257498" y="3862316"/>
              <a:ext cx="175147" cy="443553"/>
            </a:xfrm>
            <a:custGeom>
              <a:avLst/>
              <a:gdLst>
                <a:gd name="connsiteX0" fmla="*/ 170598 w 175147"/>
                <a:gd name="connsiteY0" fmla="*/ 95535 h 443553"/>
                <a:gd name="connsiteX1" fmla="*/ 88711 w 175147"/>
                <a:gd name="connsiteY1" fmla="*/ 13648 h 443553"/>
                <a:gd name="connsiteX2" fmla="*/ 47768 w 175147"/>
                <a:gd name="connsiteY2" fmla="*/ 13648 h 443553"/>
                <a:gd name="connsiteX3" fmla="*/ 47768 w 175147"/>
                <a:gd name="connsiteY3" fmla="*/ 13648 h 443553"/>
                <a:gd name="connsiteX4" fmla="*/ 20472 w 175147"/>
                <a:gd name="connsiteY4" fmla="*/ 81887 h 443553"/>
                <a:gd name="connsiteX5" fmla="*/ 6824 w 175147"/>
                <a:gd name="connsiteY5" fmla="*/ 204717 h 443553"/>
                <a:gd name="connsiteX6" fmla="*/ 6824 w 175147"/>
                <a:gd name="connsiteY6" fmla="*/ 327547 h 443553"/>
                <a:gd name="connsiteX7" fmla="*/ 47768 w 175147"/>
                <a:gd name="connsiteY7" fmla="*/ 423081 h 443553"/>
                <a:gd name="connsiteX8" fmla="*/ 102359 w 175147"/>
                <a:gd name="connsiteY8" fmla="*/ 423081 h 443553"/>
                <a:gd name="connsiteX9" fmla="*/ 116006 w 175147"/>
                <a:gd name="connsiteY9" fmla="*/ 300251 h 443553"/>
                <a:gd name="connsiteX10" fmla="*/ 170598 w 175147"/>
                <a:gd name="connsiteY10" fmla="*/ 95535 h 4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147" h="443553">
                  <a:moveTo>
                    <a:pt x="170598" y="95535"/>
                  </a:moveTo>
                  <a:cubicBezTo>
                    <a:pt x="166049" y="47768"/>
                    <a:pt x="109183" y="27296"/>
                    <a:pt x="88711" y="13648"/>
                  </a:cubicBezTo>
                  <a:cubicBezTo>
                    <a:pt x="68239" y="0"/>
                    <a:pt x="47768" y="13648"/>
                    <a:pt x="47768" y="13648"/>
                  </a:cubicBezTo>
                  <a:lnTo>
                    <a:pt x="47768" y="13648"/>
                  </a:lnTo>
                  <a:cubicBezTo>
                    <a:pt x="43219" y="25021"/>
                    <a:pt x="27296" y="50042"/>
                    <a:pt x="20472" y="81887"/>
                  </a:cubicBezTo>
                  <a:cubicBezTo>
                    <a:pt x="13648" y="113732"/>
                    <a:pt x="9099" y="163774"/>
                    <a:pt x="6824" y="204717"/>
                  </a:cubicBezTo>
                  <a:cubicBezTo>
                    <a:pt x="4549" y="245660"/>
                    <a:pt x="0" y="291153"/>
                    <a:pt x="6824" y="327547"/>
                  </a:cubicBezTo>
                  <a:cubicBezTo>
                    <a:pt x="13648" y="363941"/>
                    <a:pt x="31846" y="407159"/>
                    <a:pt x="47768" y="423081"/>
                  </a:cubicBezTo>
                  <a:cubicBezTo>
                    <a:pt x="63691" y="439003"/>
                    <a:pt x="90986" y="443553"/>
                    <a:pt x="102359" y="423081"/>
                  </a:cubicBezTo>
                  <a:cubicBezTo>
                    <a:pt x="113732" y="402609"/>
                    <a:pt x="106908" y="350293"/>
                    <a:pt x="116006" y="300251"/>
                  </a:cubicBezTo>
                  <a:cubicBezTo>
                    <a:pt x="125105" y="250209"/>
                    <a:pt x="175147" y="143302"/>
                    <a:pt x="170598" y="95535"/>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4" name="Freeform 48"/>
            <p:cNvSpPr/>
            <p:nvPr/>
          </p:nvSpPr>
          <p:spPr>
            <a:xfrm>
              <a:off x="6373504" y="3903260"/>
              <a:ext cx="229738" cy="461749"/>
            </a:xfrm>
            <a:custGeom>
              <a:avLst/>
              <a:gdLst>
                <a:gd name="connsiteX0" fmla="*/ 218365 w 229738"/>
                <a:gd name="connsiteY0" fmla="*/ 150125 h 461749"/>
                <a:gd name="connsiteX1" fmla="*/ 122830 w 229738"/>
                <a:gd name="connsiteY1" fmla="*/ 27295 h 461749"/>
                <a:gd name="connsiteX2" fmla="*/ 109183 w 229738"/>
                <a:gd name="connsiteY2" fmla="*/ 27295 h 461749"/>
                <a:gd name="connsiteX3" fmla="*/ 40944 w 229738"/>
                <a:gd name="connsiteY3" fmla="*/ 27295 h 461749"/>
                <a:gd name="connsiteX4" fmla="*/ 13648 w 229738"/>
                <a:gd name="connsiteY4" fmla="*/ 191068 h 461749"/>
                <a:gd name="connsiteX5" fmla="*/ 0 w 229738"/>
                <a:gd name="connsiteY5" fmla="*/ 300250 h 461749"/>
                <a:gd name="connsiteX6" fmla="*/ 13648 w 229738"/>
                <a:gd name="connsiteY6" fmla="*/ 423080 h 461749"/>
                <a:gd name="connsiteX7" fmla="*/ 68239 w 229738"/>
                <a:gd name="connsiteY7" fmla="*/ 450376 h 461749"/>
                <a:gd name="connsiteX8" fmla="*/ 191069 w 229738"/>
                <a:gd name="connsiteY8" fmla="*/ 354841 h 461749"/>
                <a:gd name="connsiteX9" fmla="*/ 218365 w 229738"/>
                <a:gd name="connsiteY9" fmla="*/ 150125 h 4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738" h="461749">
                  <a:moveTo>
                    <a:pt x="218365" y="150125"/>
                  </a:moveTo>
                  <a:cubicBezTo>
                    <a:pt x="206992" y="95534"/>
                    <a:pt x="141027" y="47767"/>
                    <a:pt x="122830" y="27295"/>
                  </a:cubicBezTo>
                  <a:cubicBezTo>
                    <a:pt x="104633" y="6823"/>
                    <a:pt x="109183" y="27295"/>
                    <a:pt x="109183" y="27295"/>
                  </a:cubicBezTo>
                  <a:cubicBezTo>
                    <a:pt x="95535" y="27295"/>
                    <a:pt x="56866" y="0"/>
                    <a:pt x="40944" y="27295"/>
                  </a:cubicBezTo>
                  <a:cubicBezTo>
                    <a:pt x="25022" y="54590"/>
                    <a:pt x="20472" y="145576"/>
                    <a:pt x="13648" y="191068"/>
                  </a:cubicBezTo>
                  <a:cubicBezTo>
                    <a:pt x="6824" y="236560"/>
                    <a:pt x="0" y="261581"/>
                    <a:pt x="0" y="300250"/>
                  </a:cubicBezTo>
                  <a:cubicBezTo>
                    <a:pt x="0" y="338919"/>
                    <a:pt x="2275" y="398059"/>
                    <a:pt x="13648" y="423080"/>
                  </a:cubicBezTo>
                  <a:cubicBezTo>
                    <a:pt x="25021" y="448101"/>
                    <a:pt x="38669" y="461749"/>
                    <a:pt x="68239" y="450376"/>
                  </a:cubicBezTo>
                  <a:cubicBezTo>
                    <a:pt x="97809" y="439003"/>
                    <a:pt x="166048" y="402608"/>
                    <a:pt x="191069" y="354841"/>
                  </a:cubicBezTo>
                  <a:cubicBezTo>
                    <a:pt x="216090" y="307074"/>
                    <a:pt x="229738" y="204716"/>
                    <a:pt x="218365" y="150125"/>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5" name="Freeform 49"/>
            <p:cNvSpPr/>
            <p:nvPr/>
          </p:nvSpPr>
          <p:spPr>
            <a:xfrm>
              <a:off x="6837528" y="4039737"/>
              <a:ext cx="311624" cy="338920"/>
            </a:xfrm>
            <a:custGeom>
              <a:avLst/>
              <a:gdLst>
                <a:gd name="connsiteX0" fmla="*/ 150126 w 311624"/>
                <a:gd name="connsiteY0" fmla="*/ 0 h 338920"/>
                <a:gd name="connsiteX1" fmla="*/ 27296 w 311624"/>
                <a:gd name="connsiteY1" fmla="*/ 40944 h 338920"/>
                <a:gd name="connsiteX2" fmla="*/ 0 w 311624"/>
                <a:gd name="connsiteY2" fmla="*/ 136478 h 338920"/>
                <a:gd name="connsiteX3" fmla="*/ 27296 w 311624"/>
                <a:gd name="connsiteY3" fmla="*/ 259308 h 338920"/>
                <a:gd name="connsiteX4" fmla="*/ 122830 w 311624"/>
                <a:gd name="connsiteY4" fmla="*/ 327547 h 338920"/>
                <a:gd name="connsiteX5" fmla="*/ 191069 w 311624"/>
                <a:gd name="connsiteY5" fmla="*/ 327547 h 338920"/>
                <a:gd name="connsiteX6" fmla="*/ 245660 w 311624"/>
                <a:gd name="connsiteY6" fmla="*/ 272956 h 338920"/>
                <a:gd name="connsiteX7" fmla="*/ 286603 w 311624"/>
                <a:gd name="connsiteY7" fmla="*/ 191069 h 338920"/>
                <a:gd name="connsiteX8" fmla="*/ 300251 w 311624"/>
                <a:gd name="connsiteY8" fmla="*/ 109182 h 338920"/>
                <a:gd name="connsiteX9" fmla="*/ 218365 w 311624"/>
                <a:gd name="connsiteY9" fmla="*/ 13648 h 3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24" h="338920">
                  <a:moveTo>
                    <a:pt x="150126" y="0"/>
                  </a:moveTo>
                  <a:cubicBezTo>
                    <a:pt x="101221" y="9099"/>
                    <a:pt x="52317" y="18198"/>
                    <a:pt x="27296" y="40944"/>
                  </a:cubicBezTo>
                  <a:cubicBezTo>
                    <a:pt x="2275" y="63690"/>
                    <a:pt x="0" y="100084"/>
                    <a:pt x="0" y="136478"/>
                  </a:cubicBezTo>
                  <a:cubicBezTo>
                    <a:pt x="0" y="172872"/>
                    <a:pt x="6824" y="227463"/>
                    <a:pt x="27296" y="259308"/>
                  </a:cubicBezTo>
                  <a:cubicBezTo>
                    <a:pt x="47768" y="291153"/>
                    <a:pt x="95535" y="316174"/>
                    <a:pt x="122830" y="327547"/>
                  </a:cubicBezTo>
                  <a:cubicBezTo>
                    <a:pt x="150125" y="338920"/>
                    <a:pt x="170597" y="336645"/>
                    <a:pt x="191069" y="327547"/>
                  </a:cubicBezTo>
                  <a:cubicBezTo>
                    <a:pt x="211541" y="318449"/>
                    <a:pt x="229738" y="295702"/>
                    <a:pt x="245660" y="272956"/>
                  </a:cubicBezTo>
                  <a:cubicBezTo>
                    <a:pt x="261582" y="250210"/>
                    <a:pt x="277505" y="218365"/>
                    <a:pt x="286603" y="191069"/>
                  </a:cubicBezTo>
                  <a:cubicBezTo>
                    <a:pt x="295701" y="163773"/>
                    <a:pt x="311624" y="138752"/>
                    <a:pt x="300251" y="109182"/>
                  </a:cubicBezTo>
                  <a:cubicBezTo>
                    <a:pt x="288878" y="79612"/>
                    <a:pt x="253621" y="46630"/>
                    <a:pt x="218365" y="13648"/>
                  </a:cubicBezTo>
                </a:path>
              </a:pathLst>
            </a:custGeom>
            <a:solidFill>
              <a:sysClr val="window" lastClr="FFFFFF">
                <a:lumMod val="95000"/>
              </a:sysClr>
            </a:solid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6" name="Freeform 50"/>
            <p:cNvSpPr/>
            <p:nvPr/>
          </p:nvSpPr>
          <p:spPr>
            <a:xfrm>
              <a:off x="7121857" y="4092053"/>
              <a:ext cx="507241" cy="322998"/>
            </a:xfrm>
            <a:custGeom>
              <a:avLst/>
              <a:gdLst>
                <a:gd name="connsiteX0" fmla="*/ 15922 w 507241"/>
                <a:gd name="connsiteY0" fmla="*/ 43219 h 322998"/>
                <a:gd name="connsiteX1" fmla="*/ 29570 w 507241"/>
                <a:gd name="connsiteY1" fmla="*/ 166048 h 322998"/>
                <a:gd name="connsiteX2" fmla="*/ 111456 w 507241"/>
                <a:gd name="connsiteY2" fmla="*/ 247935 h 322998"/>
                <a:gd name="connsiteX3" fmla="*/ 316173 w 507241"/>
                <a:gd name="connsiteY3" fmla="*/ 302526 h 322998"/>
                <a:gd name="connsiteX4" fmla="*/ 479946 w 507241"/>
                <a:gd name="connsiteY4" fmla="*/ 125105 h 322998"/>
                <a:gd name="connsiteX5" fmla="*/ 479946 w 507241"/>
                <a:gd name="connsiteY5" fmla="*/ 15923 h 322998"/>
                <a:gd name="connsiteX6" fmla="*/ 411707 w 507241"/>
                <a:gd name="connsiteY6" fmla="*/ 70514 h 322998"/>
                <a:gd name="connsiteX7" fmla="*/ 370764 w 507241"/>
                <a:gd name="connsiteY7" fmla="*/ 29571 h 322998"/>
                <a:gd name="connsiteX8" fmla="*/ 288877 w 507241"/>
                <a:gd name="connsiteY8" fmla="*/ 29571 h 322998"/>
                <a:gd name="connsiteX9" fmla="*/ 247934 w 507241"/>
                <a:gd name="connsiteY9" fmla="*/ 84162 h 322998"/>
                <a:gd name="connsiteX10" fmla="*/ 247934 w 507241"/>
                <a:gd name="connsiteY10" fmla="*/ 15923 h 322998"/>
                <a:gd name="connsiteX11" fmla="*/ 125104 w 507241"/>
                <a:gd name="connsiteY11" fmla="*/ 2275 h 322998"/>
                <a:gd name="connsiteX12" fmla="*/ 15922 w 507241"/>
                <a:gd name="connsiteY12" fmla="*/ 43219 h 32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241" h="322998">
                  <a:moveTo>
                    <a:pt x="15922" y="43219"/>
                  </a:moveTo>
                  <a:cubicBezTo>
                    <a:pt x="0" y="70514"/>
                    <a:pt x="13648" y="131929"/>
                    <a:pt x="29570" y="166048"/>
                  </a:cubicBezTo>
                  <a:cubicBezTo>
                    <a:pt x="45492" y="200167"/>
                    <a:pt x="63689" y="225189"/>
                    <a:pt x="111456" y="247935"/>
                  </a:cubicBezTo>
                  <a:cubicBezTo>
                    <a:pt x="159223" y="270681"/>
                    <a:pt x="254758" y="322998"/>
                    <a:pt x="316173" y="302526"/>
                  </a:cubicBezTo>
                  <a:cubicBezTo>
                    <a:pt x="377588" y="282054"/>
                    <a:pt x="452651" y="172872"/>
                    <a:pt x="479946" y="125105"/>
                  </a:cubicBezTo>
                  <a:cubicBezTo>
                    <a:pt x="507241" y="77338"/>
                    <a:pt x="491319" y="25022"/>
                    <a:pt x="479946" y="15923"/>
                  </a:cubicBezTo>
                  <a:cubicBezTo>
                    <a:pt x="468573" y="6825"/>
                    <a:pt x="429904" y="68239"/>
                    <a:pt x="411707" y="70514"/>
                  </a:cubicBezTo>
                  <a:cubicBezTo>
                    <a:pt x="393510" y="72789"/>
                    <a:pt x="391236" y="36395"/>
                    <a:pt x="370764" y="29571"/>
                  </a:cubicBezTo>
                  <a:cubicBezTo>
                    <a:pt x="350292" y="22747"/>
                    <a:pt x="309349" y="20473"/>
                    <a:pt x="288877" y="29571"/>
                  </a:cubicBezTo>
                  <a:cubicBezTo>
                    <a:pt x="268405" y="38669"/>
                    <a:pt x="254758" y="86437"/>
                    <a:pt x="247934" y="84162"/>
                  </a:cubicBezTo>
                  <a:cubicBezTo>
                    <a:pt x="241110" y="81887"/>
                    <a:pt x="268406" y="29571"/>
                    <a:pt x="247934" y="15923"/>
                  </a:cubicBezTo>
                  <a:cubicBezTo>
                    <a:pt x="227462" y="2275"/>
                    <a:pt x="159223" y="0"/>
                    <a:pt x="125104" y="2275"/>
                  </a:cubicBezTo>
                  <a:cubicBezTo>
                    <a:pt x="90985" y="4550"/>
                    <a:pt x="31844" y="15924"/>
                    <a:pt x="15922" y="43219"/>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7" name="Freeform 51"/>
            <p:cNvSpPr/>
            <p:nvPr/>
          </p:nvSpPr>
          <p:spPr>
            <a:xfrm>
              <a:off x="7597254" y="4048836"/>
              <a:ext cx="443553" cy="295701"/>
            </a:xfrm>
            <a:custGeom>
              <a:avLst/>
              <a:gdLst>
                <a:gd name="connsiteX0" fmla="*/ 236561 w 443553"/>
                <a:gd name="connsiteY0" fmla="*/ 59140 h 295701"/>
                <a:gd name="connsiteX1" fmla="*/ 141027 w 443553"/>
                <a:gd name="connsiteY1" fmla="*/ 31845 h 295701"/>
                <a:gd name="connsiteX2" fmla="*/ 18197 w 443553"/>
                <a:gd name="connsiteY2" fmla="*/ 72788 h 295701"/>
                <a:gd name="connsiteX3" fmla="*/ 31845 w 443553"/>
                <a:gd name="connsiteY3" fmla="*/ 154674 h 295701"/>
                <a:gd name="connsiteX4" fmla="*/ 86436 w 443553"/>
                <a:gd name="connsiteY4" fmla="*/ 263857 h 295701"/>
                <a:gd name="connsiteX5" fmla="*/ 181970 w 443553"/>
                <a:gd name="connsiteY5" fmla="*/ 277504 h 295701"/>
                <a:gd name="connsiteX6" fmla="*/ 236561 w 443553"/>
                <a:gd name="connsiteY6" fmla="*/ 236561 h 295701"/>
                <a:gd name="connsiteX7" fmla="*/ 332095 w 443553"/>
                <a:gd name="connsiteY7" fmla="*/ 277504 h 295701"/>
                <a:gd name="connsiteX8" fmla="*/ 427630 w 443553"/>
                <a:gd name="connsiteY8" fmla="*/ 127379 h 295701"/>
                <a:gd name="connsiteX9" fmla="*/ 427630 w 443553"/>
                <a:gd name="connsiteY9" fmla="*/ 31845 h 295701"/>
                <a:gd name="connsiteX10" fmla="*/ 386686 w 443553"/>
                <a:gd name="connsiteY10" fmla="*/ 4549 h 295701"/>
                <a:gd name="connsiteX11" fmla="*/ 332095 w 443553"/>
                <a:gd name="connsiteY11" fmla="*/ 4549 h 295701"/>
                <a:gd name="connsiteX12" fmla="*/ 236561 w 443553"/>
                <a:gd name="connsiteY12" fmla="*/ 59140 h 29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553" h="295701">
                  <a:moveTo>
                    <a:pt x="236561" y="59140"/>
                  </a:moveTo>
                  <a:cubicBezTo>
                    <a:pt x="204716" y="63689"/>
                    <a:pt x="177421" y="29570"/>
                    <a:pt x="141027" y="31845"/>
                  </a:cubicBezTo>
                  <a:cubicBezTo>
                    <a:pt x="104633" y="34120"/>
                    <a:pt x="36394" y="52317"/>
                    <a:pt x="18197" y="72788"/>
                  </a:cubicBezTo>
                  <a:cubicBezTo>
                    <a:pt x="0" y="93260"/>
                    <a:pt x="20472" y="122829"/>
                    <a:pt x="31845" y="154674"/>
                  </a:cubicBezTo>
                  <a:cubicBezTo>
                    <a:pt x="43218" y="186519"/>
                    <a:pt x="61415" y="243385"/>
                    <a:pt x="86436" y="263857"/>
                  </a:cubicBezTo>
                  <a:cubicBezTo>
                    <a:pt x="111457" y="284329"/>
                    <a:pt x="156949" y="282053"/>
                    <a:pt x="181970" y="277504"/>
                  </a:cubicBezTo>
                  <a:cubicBezTo>
                    <a:pt x="206991" y="272955"/>
                    <a:pt x="211540" y="236561"/>
                    <a:pt x="236561" y="236561"/>
                  </a:cubicBezTo>
                  <a:cubicBezTo>
                    <a:pt x="261582" y="236561"/>
                    <a:pt x="300250" y="295701"/>
                    <a:pt x="332095" y="277504"/>
                  </a:cubicBezTo>
                  <a:cubicBezTo>
                    <a:pt x="363940" y="259307"/>
                    <a:pt x="411708" y="168322"/>
                    <a:pt x="427630" y="127379"/>
                  </a:cubicBezTo>
                  <a:cubicBezTo>
                    <a:pt x="443553" y="86436"/>
                    <a:pt x="434454" y="52317"/>
                    <a:pt x="427630" y="31845"/>
                  </a:cubicBezTo>
                  <a:cubicBezTo>
                    <a:pt x="420806" y="11373"/>
                    <a:pt x="402608" y="9098"/>
                    <a:pt x="386686" y="4549"/>
                  </a:cubicBezTo>
                  <a:cubicBezTo>
                    <a:pt x="370764" y="0"/>
                    <a:pt x="359390" y="0"/>
                    <a:pt x="332095" y="4549"/>
                  </a:cubicBezTo>
                  <a:cubicBezTo>
                    <a:pt x="304800" y="9098"/>
                    <a:pt x="268406" y="54591"/>
                    <a:pt x="236561" y="59140"/>
                  </a:cubicBezTo>
                  <a:close/>
                </a:path>
              </a:pathLst>
            </a:custGeom>
            <a:solidFill>
              <a:sysClr val="window" lastClr="FFFFFF">
                <a:lumMod val="95000"/>
              </a:sysClr>
            </a:solidFill>
            <a:ln w="3175"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8" name="Freeform 52"/>
            <p:cNvSpPr/>
            <p:nvPr/>
          </p:nvSpPr>
          <p:spPr>
            <a:xfrm>
              <a:off x="7308376" y="3739486"/>
              <a:ext cx="402609" cy="332096"/>
            </a:xfrm>
            <a:custGeom>
              <a:avLst/>
              <a:gdLst>
                <a:gd name="connsiteX0" fmla="*/ 20472 w 402609"/>
                <a:gd name="connsiteY0" fmla="*/ 68239 h 332096"/>
                <a:gd name="connsiteX1" fmla="*/ 6824 w 402609"/>
                <a:gd name="connsiteY1" fmla="*/ 218365 h 332096"/>
                <a:gd name="connsiteX2" fmla="*/ 61415 w 402609"/>
                <a:gd name="connsiteY2" fmla="*/ 327547 h 332096"/>
                <a:gd name="connsiteX3" fmla="*/ 225188 w 402609"/>
                <a:gd name="connsiteY3" fmla="*/ 245660 h 332096"/>
                <a:gd name="connsiteX4" fmla="*/ 307075 w 402609"/>
                <a:gd name="connsiteY4" fmla="*/ 313899 h 332096"/>
                <a:gd name="connsiteX5" fmla="*/ 375314 w 402609"/>
                <a:gd name="connsiteY5" fmla="*/ 245660 h 332096"/>
                <a:gd name="connsiteX6" fmla="*/ 388961 w 402609"/>
                <a:gd name="connsiteY6" fmla="*/ 245660 h 332096"/>
                <a:gd name="connsiteX7" fmla="*/ 402609 w 402609"/>
                <a:gd name="connsiteY7" fmla="*/ 136478 h 332096"/>
                <a:gd name="connsiteX8" fmla="*/ 402609 w 402609"/>
                <a:gd name="connsiteY8" fmla="*/ 136478 h 332096"/>
                <a:gd name="connsiteX9" fmla="*/ 375314 w 402609"/>
                <a:gd name="connsiteY9" fmla="*/ 27296 h 332096"/>
                <a:gd name="connsiteX10" fmla="*/ 307075 w 402609"/>
                <a:gd name="connsiteY10" fmla="*/ 1 h 332096"/>
                <a:gd name="connsiteX11" fmla="*/ 225188 w 402609"/>
                <a:gd name="connsiteY11" fmla="*/ 27296 h 332096"/>
                <a:gd name="connsiteX12" fmla="*/ 197893 w 402609"/>
                <a:gd name="connsiteY12" fmla="*/ 13648 h 332096"/>
                <a:gd name="connsiteX13" fmla="*/ 102358 w 402609"/>
                <a:gd name="connsiteY13" fmla="*/ 13648 h 332096"/>
                <a:gd name="connsiteX14" fmla="*/ 20472 w 402609"/>
                <a:gd name="connsiteY14" fmla="*/ 68239 h 3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609" h="332096">
                  <a:moveTo>
                    <a:pt x="20472" y="68239"/>
                  </a:moveTo>
                  <a:cubicBezTo>
                    <a:pt x="4550" y="102358"/>
                    <a:pt x="0" y="175147"/>
                    <a:pt x="6824" y="218365"/>
                  </a:cubicBezTo>
                  <a:cubicBezTo>
                    <a:pt x="13648" y="261583"/>
                    <a:pt x="25021" y="322998"/>
                    <a:pt x="61415" y="327547"/>
                  </a:cubicBezTo>
                  <a:cubicBezTo>
                    <a:pt x="97809" y="332096"/>
                    <a:pt x="184245" y="247935"/>
                    <a:pt x="225188" y="245660"/>
                  </a:cubicBezTo>
                  <a:cubicBezTo>
                    <a:pt x="266131" y="243385"/>
                    <a:pt x="282054" y="313899"/>
                    <a:pt x="307075" y="313899"/>
                  </a:cubicBezTo>
                  <a:cubicBezTo>
                    <a:pt x="332096" y="313899"/>
                    <a:pt x="361666" y="257033"/>
                    <a:pt x="375314" y="245660"/>
                  </a:cubicBezTo>
                  <a:cubicBezTo>
                    <a:pt x="388962" y="234287"/>
                    <a:pt x="384412" y="263857"/>
                    <a:pt x="388961" y="245660"/>
                  </a:cubicBezTo>
                  <a:cubicBezTo>
                    <a:pt x="393510" y="227463"/>
                    <a:pt x="402609" y="136478"/>
                    <a:pt x="402609" y="136478"/>
                  </a:cubicBezTo>
                  <a:lnTo>
                    <a:pt x="402609" y="136478"/>
                  </a:lnTo>
                  <a:cubicBezTo>
                    <a:pt x="398060" y="118281"/>
                    <a:pt x="391236" y="50042"/>
                    <a:pt x="375314" y="27296"/>
                  </a:cubicBezTo>
                  <a:cubicBezTo>
                    <a:pt x="359392" y="4550"/>
                    <a:pt x="332096" y="1"/>
                    <a:pt x="307075" y="1"/>
                  </a:cubicBezTo>
                  <a:cubicBezTo>
                    <a:pt x="282054" y="1"/>
                    <a:pt x="243385" y="25022"/>
                    <a:pt x="225188" y="27296"/>
                  </a:cubicBezTo>
                  <a:cubicBezTo>
                    <a:pt x="206991" y="29571"/>
                    <a:pt x="218365" y="15923"/>
                    <a:pt x="197893" y="13648"/>
                  </a:cubicBezTo>
                  <a:cubicBezTo>
                    <a:pt x="177421" y="11373"/>
                    <a:pt x="131928" y="0"/>
                    <a:pt x="102358" y="13648"/>
                  </a:cubicBezTo>
                  <a:cubicBezTo>
                    <a:pt x="72788" y="27296"/>
                    <a:pt x="36394" y="34120"/>
                    <a:pt x="20472" y="68239"/>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9" name="Freeform 53"/>
            <p:cNvSpPr/>
            <p:nvPr/>
          </p:nvSpPr>
          <p:spPr>
            <a:xfrm>
              <a:off x="7697337" y="3693994"/>
              <a:ext cx="368490" cy="343469"/>
            </a:xfrm>
            <a:custGeom>
              <a:avLst/>
              <a:gdLst>
                <a:gd name="connsiteX0" fmla="*/ 13648 w 368490"/>
                <a:gd name="connsiteY0" fmla="*/ 100084 h 343469"/>
                <a:gd name="connsiteX1" fmla="*/ 27296 w 368490"/>
                <a:gd name="connsiteY1" fmla="*/ 304800 h 343469"/>
                <a:gd name="connsiteX2" fmla="*/ 177421 w 368490"/>
                <a:gd name="connsiteY2" fmla="*/ 332096 h 343469"/>
                <a:gd name="connsiteX3" fmla="*/ 218364 w 368490"/>
                <a:gd name="connsiteY3" fmla="*/ 263857 h 343469"/>
                <a:gd name="connsiteX4" fmla="*/ 341194 w 368490"/>
                <a:gd name="connsiteY4" fmla="*/ 291152 h 343469"/>
                <a:gd name="connsiteX5" fmla="*/ 368490 w 368490"/>
                <a:gd name="connsiteY5" fmla="*/ 100084 h 343469"/>
                <a:gd name="connsiteX6" fmla="*/ 368490 w 368490"/>
                <a:gd name="connsiteY6" fmla="*/ 100084 h 343469"/>
                <a:gd name="connsiteX7" fmla="*/ 327547 w 368490"/>
                <a:gd name="connsiteY7" fmla="*/ 18197 h 343469"/>
                <a:gd name="connsiteX8" fmla="*/ 191069 w 368490"/>
                <a:gd name="connsiteY8" fmla="*/ 4549 h 343469"/>
                <a:gd name="connsiteX9" fmla="*/ 95535 w 368490"/>
                <a:gd name="connsiteY9" fmla="*/ 18197 h 343469"/>
                <a:gd name="connsiteX10" fmla="*/ 13648 w 368490"/>
                <a:gd name="connsiteY10" fmla="*/ 100084 h 34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490" h="343469">
                  <a:moveTo>
                    <a:pt x="13648" y="100084"/>
                  </a:moveTo>
                  <a:cubicBezTo>
                    <a:pt x="2275" y="147851"/>
                    <a:pt x="0" y="266131"/>
                    <a:pt x="27296" y="304800"/>
                  </a:cubicBezTo>
                  <a:cubicBezTo>
                    <a:pt x="54592" y="343469"/>
                    <a:pt x="145576" y="338920"/>
                    <a:pt x="177421" y="332096"/>
                  </a:cubicBezTo>
                  <a:cubicBezTo>
                    <a:pt x="209266" y="325272"/>
                    <a:pt x="191069" y="270681"/>
                    <a:pt x="218364" y="263857"/>
                  </a:cubicBezTo>
                  <a:cubicBezTo>
                    <a:pt x="245659" y="257033"/>
                    <a:pt x="316173" y="318447"/>
                    <a:pt x="341194" y="291152"/>
                  </a:cubicBezTo>
                  <a:cubicBezTo>
                    <a:pt x="366215" y="263857"/>
                    <a:pt x="368490" y="100084"/>
                    <a:pt x="368490" y="100084"/>
                  </a:cubicBezTo>
                  <a:lnTo>
                    <a:pt x="368490" y="100084"/>
                  </a:lnTo>
                  <a:cubicBezTo>
                    <a:pt x="361666" y="86436"/>
                    <a:pt x="357117" y="34119"/>
                    <a:pt x="327547" y="18197"/>
                  </a:cubicBezTo>
                  <a:cubicBezTo>
                    <a:pt x="297977" y="2275"/>
                    <a:pt x="229738" y="4549"/>
                    <a:pt x="191069" y="4549"/>
                  </a:cubicBezTo>
                  <a:cubicBezTo>
                    <a:pt x="152400" y="4549"/>
                    <a:pt x="125105" y="0"/>
                    <a:pt x="95535" y="18197"/>
                  </a:cubicBezTo>
                  <a:cubicBezTo>
                    <a:pt x="65965" y="36394"/>
                    <a:pt x="25021" y="52317"/>
                    <a:pt x="13648" y="100084"/>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0" name="Freeform 54"/>
            <p:cNvSpPr/>
            <p:nvPr/>
          </p:nvSpPr>
          <p:spPr>
            <a:xfrm>
              <a:off x="8072651" y="3589361"/>
              <a:ext cx="316172" cy="468000"/>
            </a:xfrm>
            <a:custGeom>
              <a:avLst/>
              <a:gdLst>
                <a:gd name="connsiteX0" fmla="*/ 6824 w 316172"/>
                <a:gd name="connsiteY0" fmla="*/ 177421 h 384412"/>
                <a:gd name="connsiteX1" fmla="*/ 47767 w 316172"/>
                <a:gd name="connsiteY1" fmla="*/ 354842 h 384412"/>
                <a:gd name="connsiteX2" fmla="*/ 170597 w 316172"/>
                <a:gd name="connsiteY2" fmla="*/ 354842 h 384412"/>
                <a:gd name="connsiteX3" fmla="*/ 197892 w 316172"/>
                <a:gd name="connsiteY3" fmla="*/ 313899 h 384412"/>
                <a:gd name="connsiteX4" fmla="*/ 197892 w 316172"/>
                <a:gd name="connsiteY4" fmla="*/ 313899 h 384412"/>
                <a:gd name="connsiteX5" fmla="*/ 34119 w 316172"/>
                <a:gd name="connsiteY5" fmla="*/ 300251 h 384412"/>
                <a:gd name="connsiteX6" fmla="*/ 116006 w 316172"/>
                <a:gd name="connsiteY6" fmla="*/ 327546 h 384412"/>
                <a:gd name="connsiteX7" fmla="*/ 116006 w 316172"/>
                <a:gd name="connsiteY7" fmla="*/ 327546 h 384412"/>
                <a:gd name="connsiteX8" fmla="*/ 197892 w 316172"/>
                <a:gd name="connsiteY8" fmla="*/ 272955 h 384412"/>
                <a:gd name="connsiteX9" fmla="*/ 279779 w 316172"/>
                <a:gd name="connsiteY9" fmla="*/ 259308 h 384412"/>
                <a:gd name="connsiteX10" fmla="*/ 279779 w 316172"/>
                <a:gd name="connsiteY10" fmla="*/ 259308 h 384412"/>
                <a:gd name="connsiteX11" fmla="*/ 307074 w 316172"/>
                <a:gd name="connsiteY11" fmla="*/ 204717 h 384412"/>
                <a:gd name="connsiteX12" fmla="*/ 225188 w 316172"/>
                <a:gd name="connsiteY12" fmla="*/ 27296 h 384412"/>
                <a:gd name="connsiteX13" fmla="*/ 88710 w 316172"/>
                <a:gd name="connsiteY13" fmla="*/ 40943 h 384412"/>
                <a:gd name="connsiteX14" fmla="*/ 6824 w 316172"/>
                <a:gd name="connsiteY14" fmla="*/ 177421 h 3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172" h="384412">
                  <a:moveTo>
                    <a:pt x="6824" y="177421"/>
                  </a:moveTo>
                  <a:cubicBezTo>
                    <a:pt x="0" y="229737"/>
                    <a:pt x="20472" y="325272"/>
                    <a:pt x="47767" y="354842"/>
                  </a:cubicBezTo>
                  <a:cubicBezTo>
                    <a:pt x="75062" y="384412"/>
                    <a:pt x="145576" y="361666"/>
                    <a:pt x="170597" y="354842"/>
                  </a:cubicBezTo>
                  <a:cubicBezTo>
                    <a:pt x="195618" y="348018"/>
                    <a:pt x="197892" y="313899"/>
                    <a:pt x="197892" y="313899"/>
                  </a:cubicBezTo>
                  <a:lnTo>
                    <a:pt x="197892" y="313899"/>
                  </a:lnTo>
                  <a:cubicBezTo>
                    <a:pt x="170597" y="311624"/>
                    <a:pt x="47767" y="297977"/>
                    <a:pt x="34119" y="300251"/>
                  </a:cubicBezTo>
                  <a:cubicBezTo>
                    <a:pt x="20471" y="302525"/>
                    <a:pt x="116006" y="327546"/>
                    <a:pt x="116006" y="327546"/>
                  </a:cubicBezTo>
                  <a:lnTo>
                    <a:pt x="116006" y="327546"/>
                  </a:lnTo>
                  <a:cubicBezTo>
                    <a:pt x="129654" y="318448"/>
                    <a:pt x="170597" y="284328"/>
                    <a:pt x="197892" y="272955"/>
                  </a:cubicBezTo>
                  <a:cubicBezTo>
                    <a:pt x="225187" y="261582"/>
                    <a:pt x="279779" y="259308"/>
                    <a:pt x="279779" y="259308"/>
                  </a:cubicBezTo>
                  <a:lnTo>
                    <a:pt x="279779" y="259308"/>
                  </a:lnTo>
                  <a:cubicBezTo>
                    <a:pt x="284328" y="250210"/>
                    <a:pt x="316172" y="243386"/>
                    <a:pt x="307074" y="204717"/>
                  </a:cubicBezTo>
                  <a:cubicBezTo>
                    <a:pt x="297976" y="166048"/>
                    <a:pt x="261582" y="54592"/>
                    <a:pt x="225188" y="27296"/>
                  </a:cubicBezTo>
                  <a:cubicBezTo>
                    <a:pt x="188794" y="0"/>
                    <a:pt x="127379" y="22746"/>
                    <a:pt x="88710" y="40943"/>
                  </a:cubicBezTo>
                  <a:cubicBezTo>
                    <a:pt x="50041" y="59140"/>
                    <a:pt x="13648" y="125105"/>
                    <a:pt x="6824" y="177421"/>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1" name="Freeform 55"/>
            <p:cNvSpPr/>
            <p:nvPr/>
          </p:nvSpPr>
          <p:spPr>
            <a:xfrm>
              <a:off x="8020335" y="3900985"/>
              <a:ext cx="432178" cy="320722"/>
            </a:xfrm>
            <a:custGeom>
              <a:avLst/>
              <a:gdLst>
                <a:gd name="connsiteX0" fmla="*/ 59140 w 432178"/>
                <a:gd name="connsiteY0" fmla="*/ 288878 h 320722"/>
                <a:gd name="connsiteX1" fmla="*/ 4549 w 432178"/>
                <a:gd name="connsiteY1" fmla="*/ 166048 h 320722"/>
                <a:gd name="connsiteX2" fmla="*/ 86435 w 432178"/>
                <a:gd name="connsiteY2" fmla="*/ 70514 h 320722"/>
                <a:gd name="connsiteX3" fmla="*/ 195617 w 432178"/>
                <a:gd name="connsiteY3" fmla="*/ 111457 h 320722"/>
                <a:gd name="connsiteX4" fmla="*/ 195617 w 432178"/>
                <a:gd name="connsiteY4" fmla="*/ 111457 h 320722"/>
                <a:gd name="connsiteX5" fmla="*/ 209265 w 432178"/>
                <a:gd name="connsiteY5" fmla="*/ 111457 h 320722"/>
                <a:gd name="connsiteX6" fmla="*/ 222913 w 432178"/>
                <a:gd name="connsiteY6" fmla="*/ 56866 h 320722"/>
                <a:gd name="connsiteX7" fmla="*/ 222913 w 432178"/>
                <a:gd name="connsiteY7" fmla="*/ 56866 h 320722"/>
                <a:gd name="connsiteX8" fmla="*/ 345743 w 432178"/>
                <a:gd name="connsiteY8" fmla="*/ 15922 h 320722"/>
                <a:gd name="connsiteX9" fmla="*/ 413981 w 432178"/>
                <a:gd name="connsiteY9" fmla="*/ 152400 h 320722"/>
                <a:gd name="connsiteX10" fmla="*/ 413981 w 432178"/>
                <a:gd name="connsiteY10" fmla="*/ 206991 h 320722"/>
                <a:gd name="connsiteX11" fmla="*/ 304799 w 432178"/>
                <a:gd name="connsiteY11" fmla="*/ 261582 h 320722"/>
                <a:gd name="connsiteX12" fmla="*/ 127378 w 432178"/>
                <a:gd name="connsiteY12" fmla="*/ 316173 h 320722"/>
                <a:gd name="connsiteX13" fmla="*/ 59140 w 432178"/>
                <a:gd name="connsiteY13" fmla="*/ 288878 h 32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2178" h="320722">
                  <a:moveTo>
                    <a:pt x="59140" y="288878"/>
                  </a:moveTo>
                  <a:cubicBezTo>
                    <a:pt x="38669" y="263857"/>
                    <a:pt x="0" y="202442"/>
                    <a:pt x="4549" y="166048"/>
                  </a:cubicBezTo>
                  <a:cubicBezTo>
                    <a:pt x="9098" y="129654"/>
                    <a:pt x="54590" y="79613"/>
                    <a:pt x="86435" y="70514"/>
                  </a:cubicBezTo>
                  <a:cubicBezTo>
                    <a:pt x="118280" y="61415"/>
                    <a:pt x="195617" y="111457"/>
                    <a:pt x="195617" y="111457"/>
                  </a:cubicBezTo>
                  <a:lnTo>
                    <a:pt x="195617" y="111457"/>
                  </a:lnTo>
                  <a:cubicBezTo>
                    <a:pt x="197892" y="111457"/>
                    <a:pt x="204716" y="120556"/>
                    <a:pt x="209265" y="111457"/>
                  </a:cubicBezTo>
                  <a:cubicBezTo>
                    <a:pt x="213814" y="102359"/>
                    <a:pt x="222913" y="56866"/>
                    <a:pt x="222913" y="56866"/>
                  </a:cubicBezTo>
                  <a:lnTo>
                    <a:pt x="222913" y="56866"/>
                  </a:lnTo>
                  <a:cubicBezTo>
                    <a:pt x="243385" y="50042"/>
                    <a:pt x="313898" y="0"/>
                    <a:pt x="345743" y="15922"/>
                  </a:cubicBezTo>
                  <a:cubicBezTo>
                    <a:pt x="377588" y="31844"/>
                    <a:pt x="402608" y="120555"/>
                    <a:pt x="413981" y="152400"/>
                  </a:cubicBezTo>
                  <a:cubicBezTo>
                    <a:pt x="425354" y="184245"/>
                    <a:pt x="432178" y="188794"/>
                    <a:pt x="413981" y="206991"/>
                  </a:cubicBezTo>
                  <a:cubicBezTo>
                    <a:pt x="395784" y="225188"/>
                    <a:pt x="352566" y="243385"/>
                    <a:pt x="304799" y="261582"/>
                  </a:cubicBezTo>
                  <a:cubicBezTo>
                    <a:pt x="257032" y="279779"/>
                    <a:pt x="170596" y="311624"/>
                    <a:pt x="127378" y="316173"/>
                  </a:cubicBezTo>
                  <a:cubicBezTo>
                    <a:pt x="84160" y="320722"/>
                    <a:pt x="79611" y="313899"/>
                    <a:pt x="59140" y="288878"/>
                  </a:cubicBezTo>
                  <a:close/>
                </a:path>
              </a:pathLst>
            </a:custGeom>
            <a:solidFill>
              <a:sysClr val="window" lastClr="FFFFFF">
                <a:lumMod val="95000"/>
              </a:sysClr>
            </a:solidFill>
            <a:ln w="3175"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2" name="Freeform 57"/>
            <p:cNvSpPr/>
            <p:nvPr/>
          </p:nvSpPr>
          <p:spPr>
            <a:xfrm>
              <a:off x="5895833" y="3626893"/>
              <a:ext cx="2708615" cy="463298"/>
            </a:xfrm>
            <a:custGeom>
              <a:avLst/>
              <a:gdLst>
                <a:gd name="connsiteX0" fmla="*/ 0 w 2729552"/>
                <a:gd name="connsiteY0" fmla="*/ 0 h 427629"/>
                <a:gd name="connsiteX1" fmla="*/ 368489 w 2729552"/>
                <a:gd name="connsiteY1" fmla="*/ 163773 h 427629"/>
                <a:gd name="connsiteX2" fmla="*/ 709683 w 2729552"/>
                <a:gd name="connsiteY2" fmla="*/ 272955 h 427629"/>
                <a:gd name="connsiteX3" fmla="*/ 1009934 w 2729552"/>
                <a:gd name="connsiteY3" fmla="*/ 354841 h 427629"/>
                <a:gd name="connsiteX4" fmla="*/ 1269242 w 2729552"/>
                <a:gd name="connsiteY4" fmla="*/ 395785 h 427629"/>
                <a:gd name="connsiteX5" fmla="*/ 1555845 w 2729552"/>
                <a:gd name="connsiteY5" fmla="*/ 423080 h 427629"/>
                <a:gd name="connsiteX6" fmla="*/ 1910686 w 2729552"/>
                <a:gd name="connsiteY6" fmla="*/ 368489 h 427629"/>
                <a:gd name="connsiteX7" fmla="*/ 2156346 w 2729552"/>
                <a:gd name="connsiteY7" fmla="*/ 341194 h 427629"/>
                <a:gd name="connsiteX8" fmla="*/ 2388358 w 2729552"/>
                <a:gd name="connsiteY8" fmla="*/ 259307 h 427629"/>
                <a:gd name="connsiteX9" fmla="*/ 2729552 w 2729552"/>
                <a:gd name="connsiteY9" fmla="*/ 81886 h 427629"/>
                <a:gd name="connsiteX0" fmla="*/ 0 w 2729552"/>
                <a:gd name="connsiteY0" fmla="*/ 0 h 402940"/>
                <a:gd name="connsiteX1" fmla="*/ 368489 w 2729552"/>
                <a:gd name="connsiteY1" fmla="*/ 163773 h 402940"/>
                <a:gd name="connsiteX2" fmla="*/ 709683 w 2729552"/>
                <a:gd name="connsiteY2" fmla="*/ 272955 h 402940"/>
                <a:gd name="connsiteX3" fmla="*/ 1009934 w 2729552"/>
                <a:gd name="connsiteY3" fmla="*/ 354841 h 402940"/>
                <a:gd name="connsiteX4" fmla="*/ 1269242 w 2729552"/>
                <a:gd name="connsiteY4" fmla="*/ 395785 h 402940"/>
                <a:gd name="connsiteX5" fmla="*/ 1490952 w 2729552"/>
                <a:gd name="connsiteY5" fmla="*/ 400399 h 402940"/>
                <a:gd name="connsiteX6" fmla="*/ 1910686 w 2729552"/>
                <a:gd name="connsiteY6" fmla="*/ 368489 h 402940"/>
                <a:gd name="connsiteX7" fmla="*/ 2156346 w 2729552"/>
                <a:gd name="connsiteY7" fmla="*/ 341194 h 402940"/>
                <a:gd name="connsiteX8" fmla="*/ 2388358 w 2729552"/>
                <a:gd name="connsiteY8" fmla="*/ 259307 h 402940"/>
                <a:gd name="connsiteX9" fmla="*/ 2729552 w 2729552"/>
                <a:gd name="connsiteY9" fmla="*/ 81886 h 402940"/>
                <a:gd name="connsiteX0" fmla="*/ 0 w 2729552"/>
                <a:gd name="connsiteY0" fmla="*/ 0 h 407962"/>
                <a:gd name="connsiteX1" fmla="*/ 368489 w 2729552"/>
                <a:gd name="connsiteY1" fmla="*/ 163773 h 407962"/>
                <a:gd name="connsiteX2" fmla="*/ 709683 w 2729552"/>
                <a:gd name="connsiteY2" fmla="*/ 272955 h 407962"/>
                <a:gd name="connsiteX3" fmla="*/ 1009934 w 2729552"/>
                <a:gd name="connsiteY3" fmla="*/ 354841 h 407962"/>
                <a:gd name="connsiteX4" fmla="*/ 1269242 w 2729552"/>
                <a:gd name="connsiteY4" fmla="*/ 395785 h 407962"/>
                <a:gd name="connsiteX5" fmla="*/ 1490952 w 2729552"/>
                <a:gd name="connsiteY5" fmla="*/ 400399 h 407962"/>
                <a:gd name="connsiteX6" fmla="*/ 1910686 w 2729552"/>
                <a:gd name="connsiteY6" fmla="*/ 368489 h 407962"/>
                <a:gd name="connsiteX7" fmla="*/ 2156346 w 2729552"/>
                <a:gd name="connsiteY7" fmla="*/ 341194 h 407962"/>
                <a:gd name="connsiteX8" fmla="*/ 2388358 w 2729552"/>
                <a:gd name="connsiteY8" fmla="*/ 259307 h 407962"/>
                <a:gd name="connsiteX9" fmla="*/ 2729552 w 2729552"/>
                <a:gd name="connsiteY9" fmla="*/ 81886 h 40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9552" h="407962">
                  <a:moveTo>
                    <a:pt x="0" y="0"/>
                  </a:moveTo>
                  <a:cubicBezTo>
                    <a:pt x="125104" y="59140"/>
                    <a:pt x="250209" y="118281"/>
                    <a:pt x="368489" y="163773"/>
                  </a:cubicBezTo>
                  <a:cubicBezTo>
                    <a:pt x="486769" y="209265"/>
                    <a:pt x="602776" y="241110"/>
                    <a:pt x="709683" y="272955"/>
                  </a:cubicBezTo>
                  <a:cubicBezTo>
                    <a:pt x="816591" y="304800"/>
                    <a:pt x="916674" y="334369"/>
                    <a:pt x="1009934" y="354841"/>
                  </a:cubicBezTo>
                  <a:cubicBezTo>
                    <a:pt x="1103194" y="375313"/>
                    <a:pt x="1189072" y="388192"/>
                    <a:pt x="1269242" y="395785"/>
                  </a:cubicBezTo>
                  <a:cubicBezTo>
                    <a:pt x="1349412" y="403378"/>
                    <a:pt x="1241283" y="416289"/>
                    <a:pt x="1490952" y="400399"/>
                  </a:cubicBezTo>
                  <a:cubicBezTo>
                    <a:pt x="1740621" y="384509"/>
                    <a:pt x="1799787" y="378356"/>
                    <a:pt x="1910686" y="368489"/>
                  </a:cubicBezTo>
                  <a:cubicBezTo>
                    <a:pt x="2021585" y="358622"/>
                    <a:pt x="2076734" y="359391"/>
                    <a:pt x="2156346" y="341194"/>
                  </a:cubicBezTo>
                  <a:cubicBezTo>
                    <a:pt x="2235958" y="322997"/>
                    <a:pt x="2292824" y="302525"/>
                    <a:pt x="2388358" y="259307"/>
                  </a:cubicBezTo>
                  <a:cubicBezTo>
                    <a:pt x="2483892" y="216089"/>
                    <a:pt x="2606722" y="148987"/>
                    <a:pt x="2729552" y="81886"/>
                  </a:cubicBezTo>
                </a:path>
              </a:pathLst>
            </a:custGeom>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03" name="Straight Connector 59"/>
            <p:cNvCxnSpPr/>
            <p:nvPr/>
          </p:nvCxnSpPr>
          <p:spPr>
            <a:xfrm>
              <a:off x="5815260" y="3910767"/>
              <a:ext cx="2637253" cy="51406"/>
            </a:xfrm>
            <a:prstGeom prst="line">
              <a:avLst/>
            </a:prstGeom>
            <a:noFill/>
            <a:ln w="38100" cap="flat" cmpd="sng" algn="ctr">
              <a:solidFill>
                <a:srgbClr val="6BB1C9"/>
              </a:solidFill>
              <a:prstDash val="sysDash"/>
            </a:ln>
            <a:effectLst>
              <a:outerShdw blurRad="190500" dist="228600" dir="2700000" sy="90000" rotWithShape="0">
                <a:srgbClr val="000000">
                  <a:alpha val="25500"/>
                </a:srgbClr>
              </a:outerShdw>
            </a:effectLst>
          </p:spPr>
        </p:cxnSp>
        <p:cxnSp>
          <p:nvCxnSpPr>
            <p:cNvPr id="104" name="Straight Arrow Connector 64"/>
            <p:cNvCxnSpPr/>
            <p:nvPr/>
          </p:nvCxnSpPr>
          <p:spPr>
            <a:xfrm>
              <a:off x="5724128" y="2996952"/>
              <a:ext cx="144016" cy="648072"/>
            </a:xfrm>
            <a:prstGeom prst="straightConnector1">
              <a:avLst/>
            </a:prstGeom>
            <a:noFill/>
            <a:ln w="25400" cap="flat" cmpd="sng" algn="ctr">
              <a:solidFill>
                <a:srgbClr val="A379BB"/>
              </a:solidFill>
              <a:prstDash val="solid"/>
              <a:tailEnd type="arrow"/>
            </a:ln>
            <a:effectLst>
              <a:outerShdw blurRad="130000" dist="101600" dir="2700000" algn="tl" rotWithShape="0">
                <a:srgbClr val="000000">
                  <a:alpha val="35000"/>
                </a:srgbClr>
              </a:outerShdw>
            </a:effectLst>
          </p:spPr>
        </p:cxnSp>
        <p:cxnSp>
          <p:nvCxnSpPr>
            <p:cNvPr id="105" name="Straight Arrow Connector 67"/>
            <p:cNvCxnSpPr/>
            <p:nvPr/>
          </p:nvCxnSpPr>
          <p:spPr>
            <a:xfrm flipV="1">
              <a:off x="5232718" y="3994271"/>
              <a:ext cx="563418" cy="309518"/>
            </a:xfrm>
            <a:prstGeom prst="straightConnector1">
              <a:avLst/>
            </a:prstGeom>
            <a:noFill/>
            <a:ln w="25400" cap="flat" cmpd="sng" algn="ctr">
              <a:solidFill>
                <a:srgbClr val="6BB1C9"/>
              </a:solidFill>
              <a:prstDash val="solid"/>
              <a:tailEnd type="arrow"/>
            </a:ln>
            <a:effectLst>
              <a:outerShdw blurRad="130000" dist="101600" dir="2700000" algn="tl" rotWithShape="0">
                <a:srgbClr val="000000">
                  <a:alpha val="35000"/>
                </a:srgbClr>
              </a:outerShdw>
            </a:effectLst>
          </p:spPr>
        </p:cxnSp>
        <p:sp>
          <p:nvSpPr>
            <p:cNvPr id="106" name="TextBox 105"/>
            <p:cNvSpPr txBox="1"/>
            <p:nvPr/>
          </p:nvSpPr>
          <p:spPr>
            <a:xfrm>
              <a:off x="4716016" y="2636912"/>
              <a:ext cx="163538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Comic Sans MS" pitchFamily="66" charset="0"/>
                </a:rPr>
                <a:t>Καμπύλη </a:t>
              </a:r>
              <a:r>
                <a:rPr kumimoji="0" lang="en-GB" sz="1600" b="1" i="0" u="none" strike="noStrike" kern="0" cap="none" spc="0" normalizeH="0" baseline="0" noProof="0" dirty="0" smtClean="0">
                  <a:ln>
                    <a:noFill/>
                  </a:ln>
                  <a:solidFill>
                    <a:prstClr val="black"/>
                  </a:solidFill>
                  <a:effectLst/>
                  <a:uLnTx/>
                  <a:uFillTx/>
                  <a:latin typeface="Comic Sans MS" pitchFamily="66" charset="0"/>
                </a:rPr>
                <a:t>Spee</a:t>
              </a:r>
              <a:r>
                <a:rPr kumimoji="0" lang="el-GR" sz="1600" b="1" i="0" u="none" strike="noStrike" kern="0" cap="none" spc="0" normalizeH="0" baseline="0" noProof="0" dirty="0" smtClean="0">
                  <a:ln>
                    <a:noFill/>
                  </a:ln>
                  <a:solidFill>
                    <a:prstClr val="black"/>
                  </a:solidFill>
                  <a:effectLst/>
                  <a:uLnTx/>
                  <a:uFillTx/>
                  <a:latin typeface="Comic Sans MS" pitchFamily="66" charset="0"/>
                </a:rPr>
                <a:t> </a:t>
              </a:r>
            </a:p>
          </p:txBody>
        </p:sp>
        <p:sp>
          <p:nvSpPr>
            <p:cNvPr id="107" name="TextBox 106"/>
            <p:cNvSpPr txBox="1"/>
            <p:nvPr/>
          </p:nvSpPr>
          <p:spPr>
            <a:xfrm>
              <a:off x="4350718" y="4325275"/>
              <a:ext cx="176400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Comic Sans MS" pitchFamily="66" charset="0"/>
                </a:rPr>
                <a:t>Μασητικό επίπεδο </a:t>
              </a:r>
            </a:p>
          </p:txBody>
        </p:sp>
      </p:grpSp>
    </p:spTree>
    <p:extLst>
      <p:ext uri="{BB962C8B-B14F-4D97-AF65-F5344CB8AC3E}">
        <p14:creationId xmlns:p14="http://schemas.microsoft.com/office/powerpoint/2010/main" val="908348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6098" y="1320718"/>
            <a:ext cx="4807576" cy="4968552"/>
          </a:xfrm>
        </p:spPr>
        <p:txBody>
          <a:bodyPr/>
          <a:lstStyle/>
          <a:p>
            <a:pPr>
              <a:buSzPct val="100000"/>
            </a:pPr>
            <a:r>
              <a:rPr lang="el-GR" sz="2400" dirty="0" smtClean="0"/>
              <a:t>Το μασητικό επίπεδο είναι καμπύλο.</a:t>
            </a:r>
          </a:p>
          <a:p>
            <a:pPr>
              <a:buSzPct val="100000"/>
            </a:pPr>
            <a:r>
              <a:rPr lang="el-GR" sz="2400" dirty="0" smtClean="0"/>
              <a:t>Η καμπυλότητα του μασητικού επίπεδου  επιτρέπει την μεγίστη χρήση των συγκλεισιακών επαφών κατά την διάρκεια των λειτουργικών κινήσεων της κάτω γνάθου.</a:t>
            </a:r>
          </a:p>
          <a:p>
            <a:pPr>
              <a:buSzPct val="100000"/>
            </a:pPr>
            <a:r>
              <a:rPr lang="el-GR" sz="2400" dirty="0" smtClean="0"/>
              <a:t>Η μασητική καμπύλη διαμορφώνεται σε συνδυασμό  με τις καμπύλες </a:t>
            </a:r>
            <a:r>
              <a:rPr lang="en-GB" sz="2400" dirty="0" smtClean="0"/>
              <a:t>Spee </a:t>
            </a:r>
            <a:r>
              <a:rPr lang="el-GR" sz="2400" dirty="0" smtClean="0"/>
              <a:t>και </a:t>
            </a:r>
            <a:r>
              <a:rPr lang="en-GB" sz="2400" dirty="0" smtClean="0"/>
              <a:t>Wilson</a:t>
            </a:r>
            <a:r>
              <a:rPr lang="el-GR" sz="2400" dirty="0" smtClean="0"/>
              <a:t>.</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grpSp>
        <p:nvGrpSpPr>
          <p:cNvPr id="62" name="Content Placeholder 9"/>
          <p:cNvGrpSpPr>
            <a:grpSpLocks noGrp="1"/>
          </p:cNvGrpSpPr>
          <p:nvPr/>
        </p:nvGrpSpPr>
        <p:grpSpPr>
          <a:xfrm>
            <a:off x="4969548" y="1411031"/>
            <a:ext cx="4038600" cy="4525963"/>
            <a:chOff x="1100958" y="2059534"/>
            <a:chExt cx="3471042" cy="3492062"/>
          </a:xfrm>
        </p:grpSpPr>
        <p:grpSp>
          <p:nvGrpSpPr>
            <p:cNvPr id="63" name="Group 26"/>
            <p:cNvGrpSpPr/>
            <p:nvPr/>
          </p:nvGrpSpPr>
          <p:grpSpPr>
            <a:xfrm rot="180000">
              <a:off x="1100958" y="2059534"/>
              <a:ext cx="3471042" cy="3492062"/>
              <a:chOff x="1100958" y="2059534"/>
              <a:chExt cx="3471042" cy="3492062"/>
            </a:xfrm>
          </p:grpSpPr>
          <p:sp>
            <p:nvSpPr>
              <p:cNvPr id="65" name="Freeform 12"/>
              <p:cNvSpPr/>
              <p:nvPr/>
            </p:nvSpPr>
            <p:spPr>
              <a:xfrm>
                <a:off x="1100958" y="2059534"/>
                <a:ext cx="3471042" cy="3492062"/>
              </a:xfrm>
              <a:custGeom>
                <a:avLst/>
                <a:gdLst>
                  <a:gd name="connsiteX0" fmla="*/ 331076 w 3471042"/>
                  <a:gd name="connsiteY0" fmla="*/ 139262 h 3492062"/>
                  <a:gd name="connsiteX1" fmla="*/ 425669 w 3471042"/>
                  <a:gd name="connsiteY1" fmla="*/ 501869 h 3492062"/>
                  <a:gd name="connsiteX2" fmla="*/ 425669 w 3471042"/>
                  <a:gd name="connsiteY2" fmla="*/ 501869 h 3492062"/>
                  <a:gd name="connsiteX3" fmla="*/ 346842 w 3471042"/>
                  <a:gd name="connsiteY3" fmla="*/ 549166 h 3492062"/>
                  <a:gd name="connsiteX4" fmla="*/ 220717 w 3471042"/>
                  <a:gd name="connsiteY4" fmla="*/ 470338 h 3492062"/>
                  <a:gd name="connsiteX5" fmla="*/ 141890 w 3471042"/>
                  <a:gd name="connsiteY5" fmla="*/ 423042 h 3492062"/>
                  <a:gd name="connsiteX6" fmla="*/ 63062 w 3471042"/>
                  <a:gd name="connsiteY6" fmla="*/ 517635 h 3492062"/>
                  <a:gd name="connsiteX7" fmla="*/ 173421 w 3471042"/>
                  <a:gd name="connsiteY7" fmla="*/ 959069 h 3492062"/>
                  <a:gd name="connsiteX8" fmla="*/ 268014 w 3471042"/>
                  <a:gd name="connsiteY8" fmla="*/ 1384738 h 3492062"/>
                  <a:gd name="connsiteX9" fmla="*/ 236483 w 3471042"/>
                  <a:gd name="connsiteY9" fmla="*/ 1463566 h 3492062"/>
                  <a:gd name="connsiteX10" fmla="*/ 63062 w 3471042"/>
                  <a:gd name="connsiteY10" fmla="*/ 1936531 h 3492062"/>
                  <a:gd name="connsiteX11" fmla="*/ 63062 w 3471042"/>
                  <a:gd name="connsiteY11" fmla="*/ 1999594 h 3492062"/>
                  <a:gd name="connsiteX12" fmla="*/ 15766 w 3471042"/>
                  <a:gd name="connsiteY12" fmla="*/ 2188780 h 3492062"/>
                  <a:gd name="connsiteX13" fmla="*/ 31531 w 3471042"/>
                  <a:gd name="connsiteY13" fmla="*/ 2283373 h 3492062"/>
                  <a:gd name="connsiteX14" fmla="*/ 0 w 3471042"/>
                  <a:gd name="connsiteY14" fmla="*/ 2441028 h 3492062"/>
                  <a:gd name="connsiteX15" fmla="*/ 31531 w 3471042"/>
                  <a:gd name="connsiteY15" fmla="*/ 2709042 h 3492062"/>
                  <a:gd name="connsiteX16" fmla="*/ 31531 w 3471042"/>
                  <a:gd name="connsiteY16" fmla="*/ 3008587 h 3492062"/>
                  <a:gd name="connsiteX17" fmla="*/ 63062 w 3471042"/>
                  <a:gd name="connsiteY17" fmla="*/ 3213538 h 3492062"/>
                  <a:gd name="connsiteX18" fmla="*/ 331076 w 3471042"/>
                  <a:gd name="connsiteY18" fmla="*/ 3323897 h 3492062"/>
                  <a:gd name="connsiteX19" fmla="*/ 488731 w 3471042"/>
                  <a:gd name="connsiteY19" fmla="*/ 3418490 h 3492062"/>
                  <a:gd name="connsiteX20" fmla="*/ 709448 w 3471042"/>
                  <a:gd name="connsiteY20" fmla="*/ 3481552 h 3492062"/>
                  <a:gd name="connsiteX21" fmla="*/ 1135117 w 3471042"/>
                  <a:gd name="connsiteY21" fmla="*/ 3355428 h 3492062"/>
                  <a:gd name="connsiteX22" fmla="*/ 1308538 w 3471042"/>
                  <a:gd name="connsiteY22" fmla="*/ 3371194 h 3492062"/>
                  <a:gd name="connsiteX23" fmla="*/ 1608083 w 3471042"/>
                  <a:gd name="connsiteY23" fmla="*/ 3260835 h 3492062"/>
                  <a:gd name="connsiteX24" fmla="*/ 1828800 w 3471042"/>
                  <a:gd name="connsiteY24" fmla="*/ 3071649 h 3492062"/>
                  <a:gd name="connsiteX25" fmla="*/ 2254469 w 3471042"/>
                  <a:gd name="connsiteY25" fmla="*/ 2898228 h 3492062"/>
                  <a:gd name="connsiteX26" fmla="*/ 2632842 w 3471042"/>
                  <a:gd name="connsiteY26" fmla="*/ 2740573 h 3492062"/>
                  <a:gd name="connsiteX27" fmla="*/ 2806262 w 3471042"/>
                  <a:gd name="connsiteY27" fmla="*/ 2630214 h 3492062"/>
                  <a:gd name="connsiteX28" fmla="*/ 2837793 w 3471042"/>
                  <a:gd name="connsiteY28" fmla="*/ 2551387 h 3492062"/>
                  <a:gd name="connsiteX29" fmla="*/ 2979683 w 3471042"/>
                  <a:gd name="connsiteY29" fmla="*/ 2346435 h 3492062"/>
                  <a:gd name="connsiteX30" fmla="*/ 3011214 w 3471042"/>
                  <a:gd name="connsiteY30" fmla="*/ 2141483 h 3492062"/>
                  <a:gd name="connsiteX31" fmla="*/ 3011214 w 3471042"/>
                  <a:gd name="connsiteY31" fmla="*/ 1905000 h 3492062"/>
                  <a:gd name="connsiteX32" fmla="*/ 3042745 w 3471042"/>
                  <a:gd name="connsiteY32" fmla="*/ 1636987 h 3492062"/>
                  <a:gd name="connsiteX33" fmla="*/ 3058511 w 3471042"/>
                  <a:gd name="connsiteY33" fmla="*/ 1510862 h 3492062"/>
                  <a:gd name="connsiteX34" fmla="*/ 3153104 w 3471042"/>
                  <a:gd name="connsiteY34" fmla="*/ 1179787 h 3492062"/>
                  <a:gd name="connsiteX35" fmla="*/ 3358055 w 3471042"/>
                  <a:gd name="connsiteY35" fmla="*/ 974835 h 3492062"/>
                  <a:gd name="connsiteX36" fmla="*/ 3436883 w 3471042"/>
                  <a:gd name="connsiteY36" fmla="*/ 864476 h 3492062"/>
                  <a:gd name="connsiteX37" fmla="*/ 3468414 w 3471042"/>
                  <a:gd name="connsiteY37" fmla="*/ 769883 h 3492062"/>
                  <a:gd name="connsiteX38" fmla="*/ 3452648 w 3471042"/>
                  <a:gd name="connsiteY38" fmla="*/ 706821 h 3492062"/>
                  <a:gd name="connsiteX39" fmla="*/ 3373821 w 3471042"/>
                  <a:gd name="connsiteY39" fmla="*/ 580697 h 3492062"/>
                  <a:gd name="connsiteX40" fmla="*/ 3200400 w 3471042"/>
                  <a:gd name="connsiteY40" fmla="*/ 454573 h 3492062"/>
                  <a:gd name="connsiteX41" fmla="*/ 3074276 w 3471042"/>
                  <a:gd name="connsiteY41" fmla="*/ 486104 h 3492062"/>
                  <a:gd name="connsiteX42" fmla="*/ 2885090 w 3471042"/>
                  <a:gd name="connsiteY42" fmla="*/ 549166 h 3492062"/>
                  <a:gd name="connsiteX43" fmla="*/ 2853559 w 3471042"/>
                  <a:gd name="connsiteY43" fmla="*/ 643759 h 3492062"/>
                  <a:gd name="connsiteX44" fmla="*/ 2837793 w 3471042"/>
                  <a:gd name="connsiteY44" fmla="*/ 675290 h 3492062"/>
                  <a:gd name="connsiteX45" fmla="*/ 2900855 w 3471042"/>
                  <a:gd name="connsiteY45" fmla="*/ 864476 h 3492062"/>
                  <a:gd name="connsiteX46" fmla="*/ 2822028 w 3471042"/>
                  <a:gd name="connsiteY46" fmla="*/ 1053662 h 3492062"/>
                  <a:gd name="connsiteX47" fmla="*/ 2601311 w 3471042"/>
                  <a:gd name="connsiteY47" fmla="*/ 1069428 h 3492062"/>
                  <a:gd name="connsiteX48" fmla="*/ 2364828 w 3471042"/>
                  <a:gd name="connsiteY48" fmla="*/ 927538 h 3492062"/>
                  <a:gd name="connsiteX49" fmla="*/ 2128345 w 3471042"/>
                  <a:gd name="connsiteY49" fmla="*/ 1022131 h 3492062"/>
                  <a:gd name="connsiteX50" fmla="*/ 2033752 w 3471042"/>
                  <a:gd name="connsiteY50" fmla="*/ 1368973 h 3492062"/>
                  <a:gd name="connsiteX51" fmla="*/ 2081048 w 3471042"/>
                  <a:gd name="connsiteY51" fmla="*/ 1794642 h 3492062"/>
                  <a:gd name="connsiteX52" fmla="*/ 2065283 w 3471042"/>
                  <a:gd name="connsiteY52" fmla="*/ 1920766 h 3492062"/>
                  <a:gd name="connsiteX53" fmla="*/ 1797269 w 3471042"/>
                  <a:gd name="connsiteY53" fmla="*/ 2062656 h 3492062"/>
                  <a:gd name="connsiteX54" fmla="*/ 1749973 w 3471042"/>
                  <a:gd name="connsiteY54" fmla="*/ 2015359 h 3492062"/>
                  <a:gd name="connsiteX55" fmla="*/ 1592317 w 3471042"/>
                  <a:gd name="connsiteY55" fmla="*/ 2062656 h 3492062"/>
                  <a:gd name="connsiteX56" fmla="*/ 1560786 w 3471042"/>
                  <a:gd name="connsiteY56" fmla="*/ 2062656 h 3492062"/>
                  <a:gd name="connsiteX57" fmla="*/ 1450428 w 3471042"/>
                  <a:gd name="connsiteY57" fmla="*/ 2188780 h 3492062"/>
                  <a:gd name="connsiteX58" fmla="*/ 1371600 w 3471042"/>
                  <a:gd name="connsiteY58" fmla="*/ 2125718 h 3492062"/>
                  <a:gd name="connsiteX59" fmla="*/ 1308538 w 3471042"/>
                  <a:gd name="connsiteY59" fmla="*/ 2204545 h 3492062"/>
                  <a:gd name="connsiteX60" fmla="*/ 1182414 w 3471042"/>
                  <a:gd name="connsiteY60" fmla="*/ 2188780 h 3492062"/>
                  <a:gd name="connsiteX61" fmla="*/ 1150883 w 3471042"/>
                  <a:gd name="connsiteY61" fmla="*/ 2314904 h 3492062"/>
                  <a:gd name="connsiteX62" fmla="*/ 1056290 w 3471042"/>
                  <a:gd name="connsiteY62" fmla="*/ 2346435 h 3492062"/>
                  <a:gd name="connsiteX63" fmla="*/ 1040524 w 3471042"/>
                  <a:gd name="connsiteY63" fmla="*/ 2299138 h 3492062"/>
                  <a:gd name="connsiteX64" fmla="*/ 945931 w 3471042"/>
                  <a:gd name="connsiteY64" fmla="*/ 2362200 h 3492062"/>
                  <a:gd name="connsiteX65" fmla="*/ 804042 w 3471042"/>
                  <a:gd name="connsiteY65" fmla="*/ 2409497 h 3492062"/>
                  <a:gd name="connsiteX66" fmla="*/ 756745 w 3471042"/>
                  <a:gd name="connsiteY66" fmla="*/ 2346435 h 3492062"/>
                  <a:gd name="connsiteX67" fmla="*/ 662152 w 3471042"/>
                  <a:gd name="connsiteY67" fmla="*/ 2393731 h 3492062"/>
                  <a:gd name="connsiteX68" fmla="*/ 378373 w 3471042"/>
                  <a:gd name="connsiteY68" fmla="*/ 2299138 h 3492062"/>
                  <a:gd name="connsiteX69" fmla="*/ 283780 w 3471042"/>
                  <a:gd name="connsiteY69" fmla="*/ 2267607 h 3492062"/>
                  <a:gd name="connsiteX70" fmla="*/ 189186 w 3471042"/>
                  <a:gd name="connsiteY70" fmla="*/ 2173014 h 3492062"/>
                  <a:gd name="connsiteX71" fmla="*/ 236483 w 3471042"/>
                  <a:gd name="connsiteY71" fmla="*/ 2157249 h 3492062"/>
                  <a:gd name="connsiteX72" fmla="*/ 268014 w 3471042"/>
                  <a:gd name="connsiteY72" fmla="*/ 2109952 h 3492062"/>
                  <a:gd name="connsiteX73" fmla="*/ 362607 w 3471042"/>
                  <a:gd name="connsiteY73" fmla="*/ 2046890 h 3492062"/>
                  <a:gd name="connsiteX74" fmla="*/ 346842 w 3471042"/>
                  <a:gd name="connsiteY74" fmla="*/ 1952297 h 3492062"/>
                  <a:gd name="connsiteX75" fmla="*/ 457200 w 3471042"/>
                  <a:gd name="connsiteY75" fmla="*/ 1873469 h 3492062"/>
                  <a:gd name="connsiteX76" fmla="*/ 488731 w 3471042"/>
                  <a:gd name="connsiteY76" fmla="*/ 1778876 h 3492062"/>
                  <a:gd name="connsiteX77" fmla="*/ 599090 w 3471042"/>
                  <a:gd name="connsiteY77" fmla="*/ 1605456 h 3492062"/>
                  <a:gd name="connsiteX78" fmla="*/ 614855 w 3471042"/>
                  <a:gd name="connsiteY78" fmla="*/ 1526628 h 3492062"/>
                  <a:gd name="connsiteX79" fmla="*/ 504497 w 3471042"/>
                  <a:gd name="connsiteY79" fmla="*/ 1479331 h 3492062"/>
                  <a:gd name="connsiteX80" fmla="*/ 441435 w 3471042"/>
                  <a:gd name="connsiteY80" fmla="*/ 1416269 h 3492062"/>
                  <a:gd name="connsiteX81" fmla="*/ 315311 w 3471042"/>
                  <a:gd name="connsiteY81" fmla="*/ 1605456 h 3492062"/>
                  <a:gd name="connsiteX82" fmla="*/ 394138 w 3471042"/>
                  <a:gd name="connsiteY82" fmla="*/ 1636987 h 3492062"/>
                  <a:gd name="connsiteX83" fmla="*/ 394138 w 3471042"/>
                  <a:gd name="connsiteY83" fmla="*/ 1652752 h 3492062"/>
                  <a:gd name="connsiteX84" fmla="*/ 488731 w 3471042"/>
                  <a:gd name="connsiteY84" fmla="*/ 1763111 h 3492062"/>
                  <a:gd name="connsiteX85" fmla="*/ 362607 w 3471042"/>
                  <a:gd name="connsiteY85" fmla="*/ 1952297 h 3492062"/>
                  <a:gd name="connsiteX86" fmla="*/ 315311 w 3471042"/>
                  <a:gd name="connsiteY86" fmla="*/ 1952297 h 3492062"/>
                  <a:gd name="connsiteX87" fmla="*/ 331076 w 3471042"/>
                  <a:gd name="connsiteY87" fmla="*/ 2046890 h 3492062"/>
                  <a:gd name="connsiteX88" fmla="*/ 204952 w 3471042"/>
                  <a:gd name="connsiteY88" fmla="*/ 2094187 h 3492062"/>
                  <a:gd name="connsiteX89" fmla="*/ 299545 w 3471042"/>
                  <a:gd name="connsiteY89" fmla="*/ 2267607 h 3492062"/>
                  <a:gd name="connsiteX90" fmla="*/ 646386 w 3471042"/>
                  <a:gd name="connsiteY90" fmla="*/ 2409497 h 3492062"/>
                  <a:gd name="connsiteX91" fmla="*/ 441435 w 3471042"/>
                  <a:gd name="connsiteY91" fmla="*/ 2362200 h 3492062"/>
                  <a:gd name="connsiteX92" fmla="*/ 488731 w 3471042"/>
                  <a:gd name="connsiteY92" fmla="*/ 2204545 h 3492062"/>
                  <a:gd name="connsiteX93" fmla="*/ 504497 w 3471042"/>
                  <a:gd name="connsiteY93" fmla="*/ 2062656 h 3492062"/>
                  <a:gd name="connsiteX94" fmla="*/ 583324 w 3471042"/>
                  <a:gd name="connsiteY94" fmla="*/ 1889235 h 3492062"/>
                  <a:gd name="connsiteX95" fmla="*/ 804042 w 3471042"/>
                  <a:gd name="connsiteY95" fmla="*/ 1605456 h 3492062"/>
                  <a:gd name="connsiteX96" fmla="*/ 867104 w 3471042"/>
                  <a:gd name="connsiteY96" fmla="*/ 1526628 h 3492062"/>
                  <a:gd name="connsiteX97" fmla="*/ 835573 w 3471042"/>
                  <a:gd name="connsiteY97" fmla="*/ 1337442 h 3492062"/>
                  <a:gd name="connsiteX98" fmla="*/ 756745 w 3471042"/>
                  <a:gd name="connsiteY98" fmla="*/ 927538 h 3492062"/>
                  <a:gd name="connsiteX99" fmla="*/ 740980 w 3471042"/>
                  <a:gd name="connsiteY99" fmla="*/ 722587 h 3492062"/>
                  <a:gd name="connsiteX100" fmla="*/ 819807 w 3471042"/>
                  <a:gd name="connsiteY100" fmla="*/ 454573 h 3492062"/>
                  <a:gd name="connsiteX101" fmla="*/ 961697 w 3471042"/>
                  <a:gd name="connsiteY101" fmla="*/ 312683 h 3492062"/>
                  <a:gd name="connsiteX102" fmla="*/ 993228 w 3471042"/>
                  <a:gd name="connsiteY102" fmla="*/ 139262 h 3492062"/>
                  <a:gd name="connsiteX103" fmla="*/ 740980 w 3471042"/>
                  <a:gd name="connsiteY103" fmla="*/ 13138 h 3492062"/>
                  <a:gd name="connsiteX104" fmla="*/ 457200 w 3471042"/>
                  <a:gd name="connsiteY104" fmla="*/ 60435 h 3492062"/>
                  <a:gd name="connsiteX105" fmla="*/ 378373 w 3471042"/>
                  <a:gd name="connsiteY105" fmla="*/ 91966 h 3492062"/>
                  <a:gd name="connsiteX106" fmla="*/ 331076 w 3471042"/>
                  <a:gd name="connsiteY106" fmla="*/ 139262 h 349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471042" h="3492062">
                    <a:moveTo>
                      <a:pt x="331076" y="139262"/>
                    </a:moveTo>
                    <a:lnTo>
                      <a:pt x="425669" y="501869"/>
                    </a:lnTo>
                    <a:lnTo>
                      <a:pt x="425669" y="501869"/>
                    </a:lnTo>
                    <a:cubicBezTo>
                      <a:pt x="412531" y="509752"/>
                      <a:pt x="381001" y="554421"/>
                      <a:pt x="346842" y="549166"/>
                    </a:cubicBezTo>
                    <a:cubicBezTo>
                      <a:pt x="312683" y="543911"/>
                      <a:pt x="254876" y="491359"/>
                      <a:pt x="220717" y="470338"/>
                    </a:cubicBezTo>
                    <a:cubicBezTo>
                      <a:pt x="186558" y="449317"/>
                      <a:pt x="168166" y="415159"/>
                      <a:pt x="141890" y="423042"/>
                    </a:cubicBezTo>
                    <a:cubicBezTo>
                      <a:pt x="115614" y="430925"/>
                      <a:pt x="57807" y="428297"/>
                      <a:pt x="63062" y="517635"/>
                    </a:cubicBezTo>
                    <a:cubicBezTo>
                      <a:pt x="68317" y="606973"/>
                      <a:pt x="139262" y="814552"/>
                      <a:pt x="173421" y="959069"/>
                    </a:cubicBezTo>
                    <a:cubicBezTo>
                      <a:pt x="207580" y="1103586"/>
                      <a:pt x="257504" y="1300655"/>
                      <a:pt x="268014" y="1384738"/>
                    </a:cubicBezTo>
                    <a:cubicBezTo>
                      <a:pt x="278524" y="1468821"/>
                      <a:pt x="270642" y="1371601"/>
                      <a:pt x="236483" y="1463566"/>
                    </a:cubicBezTo>
                    <a:cubicBezTo>
                      <a:pt x="202324" y="1555532"/>
                      <a:pt x="91966" y="1847193"/>
                      <a:pt x="63062" y="1936531"/>
                    </a:cubicBezTo>
                    <a:cubicBezTo>
                      <a:pt x="34159" y="2025869"/>
                      <a:pt x="70945" y="1957553"/>
                      <a:pt x="63062" y="1999594"/>
                    </a:cubicBezTo>
                    <a:cubicBezTo>
                      <a:pt x="55179" y="2041636"/>
                      <a:pt x="21021" y="2141484"/>
                      <a:pt x="15766" y="2188780"/>
                    </a:cubicBezTo>
                    <a:cubicBezTo>
                      <a:pt x="10511" y="2236077"/>
                      <a:pt x="34159" y="2241332"/>
                      <a:pt x="31531" y="2283373"/>
                    </a:cubicBezTo>
                    <a:cubicBezTo>
                      <a:pt x="28903" y="2325414"/>
                      <a:pt x="0" y="2370083"/>
                      <a:pt x="0" y="2441028"/>
                    </a:cubicBezTo>
                    <a:cubicBezTo>
                      <a:pt x="0" y="2511973"/>
                      <a:pt x="26276" y="2614449"/>
                      <a:pt x="31531" y="2709042"/>
                    </a:cubicBezTo>
                    <a:cubicBezTo>
                      <a:pt x="36786" y="2803635"/>
                      <a:pt x="26276" y="2924505"/>
                      <a:pt x="31531" y="3008587"/>
                    </a:cubicBezTo>
                    <a:cubicBezTo>
                      <a:pt x="36786" y="3092669"/>
                      <a:pt x="13138" y="3160986"/>
                      <a:pt x="63062" y="3213538"/>
                    </a:cubicBezTo>
                    <a:cubicBezTo>
                      <a:pt x="112986" y="3266090"/>
                      <a:pt x="260131" y="3289738"/>
                      <a:pt x="331076" y="3323897"/>
                    </a:cubicBezTo>
                    <a:cubicBezTo>
                      <a:pt x="402021" y="3358056"/>
                      <a:pt x="425669" y="3392214"/>
                      <a:pt x="488731" y="3418490"/>
                    </a:cubicBezTo>
                    <a:cubicBezTo>
                      <a:pt x="551793" y="3444766"/>
                      <a:pt x="601717" y="3492062"/>
                      <a:pt x="709448" y="3481552"/>
                    </a:cubicBezTo>
                    <a:cubicBezTo>
                      <a:pt x="817179" y="3471042"/>
                      <a:pt x="1035269" y="3373821"/>
                      <a:pt x="1135117" y="3355428"/>
                    </a:cubicBezTo>
                    <a:cubicBezTo>
                      <a:pt x="1234965" y="3337035"/>
                      <a:pt x="1229710" y="3386960"/>
                      <a:pt x="1308538" y="3371194"/>
                    </a:cubicBezTo>
                    <a:cubicBezTo>
                      <a:pt x="1387366" y="3355429"/>
                      <a:pt x="1521373" y="3310759"/>
                      <a:pt x="1608083" y="3260835"/>
                    </a:cubicBezTo>
                    <a:cubicBezTo>
                      <a:pt x="1694793" y="3210911"/>
                      <a:pt x="1721069" y="3132083"/>
                      <a:pt x="1828800" y="3071649"/>
                    </a:cubicBezTo>
                    <a:cubicBezTo>
                      <a:pt x="1936531" y="3011215"/>
                      <a:pt x="2254469" y="2898228"/>
                      <a:pt x="2254469" y="2898228"/>
                    </a:cubicBezTo>
                    <a:cubicBezTo>
                      <a:pt x="2388476" y="2843049"/>
                      <a:pt x="2540877" y="2785242"/>
                      <a:pt x="2632842" y="2740573"/>
                    </a:cubicBezTo>
                    <a:cubicBezTo>
                      <a:pt x="2724807" y="2695904"/>
                      <a:pt x="2772104" y="2661745"/>
                      <a:pt x="2806262" y="2630214"/>
                    </a:cubicBezTo>
                    <a:cubicBezTo>
                      <a:pt x="2840420" y="2598683"/>
                      <a:pt x="2808890" y="2598684"/>
                      <a:pt x="2837793" y="2551387"/>
                    </a:cubicBezTo>
                    <a:cubicBezTo>
                      <a:pt x="2866697" y="2504091"/>
                      <a:pt x="2950780" y="2414752"/>
                      <a:pt x="2979683" y="2346435"/>
                    </a:cubicBezTo>
                    <a:cubicBezTo>
                      <a:pt x="3008586" y="2278118"/>
                      <a:pt x="3005959" y="2215055"/>
                      <a:pt x="3011214" y="2141483"/>
                    </a:cubicBezTo>
                    <a:cubicBezTo>
                      <a:pt x="3016469" y="2067911"/>
                      <a:pt x="3005959" y="1989082"/>
                      <a:pt x="3011214" y="1905000"/>
                    </a:cubicBezTo>
                    <a:cubicBezTo>
                      <a:pt x="3016469" y="1820918"/>
                      <a:pt x="3034862" y="1702677"/>
                      <a:pt x="3042745" y="1636987"/>
                    </a:cubicBezTo>
                    <a:cubicBezTo>
                      <a:pt x="3050628" y="1571297"/>
                      <a:pt x="3040118" y="1587062"/>
                      <a:pt x="3058511" y="1510862"/>
                    </a:cubicBezTo>
                    <a:cubicBezTo>
                      <a:pt x="3076904" y="1434662"/>
                      <a:pt x="3103180" y="1269125"/>
                      <a:pt x="3153104" y="1179787"/>
                    </a:cubicBezTo>
                    <a:cubicBezTo>
                      <a:pt x="3203028" y="1090449"/>
                      <a:pt x="3310759" y="1027387"/>
                      <a:pt x="3358055" y="974835"/>
                    </a:cubicBezTo>
                    <a:cubicBezTo>
                      <a:pt x="3405352" y="922283"/>
                      <a:pt x="3418490" y="898635"/>
                      <a:pt x="3436883" y="864476"/>
                    </a:cubicBezTo>
                    <a:cubicBezTo>
                      <a:pt x="3455276" y="830317"/>
                      <a:pt x="3465787" y="796159"/>
                      <a:pt x="3468414" y="769883"/>
                    </a:cubicBezTo>
                    <a:cubicBezTo>
                      <a:pt x="3471042" y="743607"/>
                      <a:pt x="3468414" y="738352"/>
                      <a:pt x="3452648" y="706821"/>
                    </a:cubicBezTo>
                    <a:cubicBezTo>
                      <a:pt x="3436883" y="675290"/>
                      <a:pt x="3415862" y="622738"/>
                      <a:pt x="3373821" y="580697"/>
                    </a:cubicBezTo>
                    <a:cubicBezTo>
                      <a:pt x="3331780" y="538656"/>
                      <a:pt x="3250324" y="470338"/>
                      <a:pt x="3200400" y="454573"/>
                    </a:cubicBezTo>
                    <a:cubicBezTo>
                      <a:pt x="3150476" y="438808"/>
                      <a:pt x="3126828" y="470339"/>
                      <a:pt x="3074276" y="486104"/>
                    </a:cubicBezTo>
                    <a:cubicBezTo>
                      <a:pt x="3021724" y="501869"/>
                      <a:pt x="2921876" y="522890"/>
                      <a:pt x="2885090" y="549166"/>
                    </a:cubicBezTo>
                    <a:cubicBezTo>
                      <a:pt x="2848304" y="575442"/>
                      <a:pt x="2861442" y="622738"/>
                      <a:pt x="2853559" y="643759"/>
                    </a:cubicBezTo>
                    <a:cubicBezTo>
                      <a:pt x="2845676" y="664780"/>
                      <a:pt x="2829910" y="638504"/>
                      <a:pt x="2837793" y="675290"/>
                    </a:cubicBezTo>
                    <a:cubicBezTo>
                      <a:pt x="2845676" y="712076"/>
                      <a:pt x="2903483" y="801414"/>
                      <a:pt x="2900855" y="864476"/>
                    </a:cubicBezTo>
                    <a:cubicBezTo>
                      <a:pt x="2898228" y="927538"/>
                      <a:pt x="2871952" y="1019503"/>
                      <a:pt x="2822028" y="1053662"/>
                    </a:cubicBezTo>
                    <a:cubicBezTo>
                      <a:pt x="2772104" y="1087821"/>
                      <a:pt x="2677511" y="1090449"/>
                      <a:pt x="2601311" y="1069428"/>
                    </a:cubicBezTo>
                    <a:cubicBezTo>
                      <a:pt x="2525111" y="1048407"/>
                      <a:pt x="2443656" y="935421"/>
                      <a:pt x="2364828" y="927538"/>
                    </a:cubicBezTo>
                    <a:cubicBezTo>
                      <a:pt x="2286000" y="919655"/>
                      <a:pt x="2183524" y="948559"/>
                      <a:pt x="2128345" y="1022131"/>
                    </a:cubicBezTo>
                    <a:cubicBezTo>
                      <a:pt x="2073166" y="1095704"/>
                      <a:pt x="2041635" y="1240221"/>
                      <a:pt x="2033752" y="1368973"/>
                    </a:cubicBezTo>
                    <a:cubicBezTo>
                      <a:pt x="2025869" y="1497725"/>
                      <a:pt x="2075793" y="1702677"/>
                      <a:pt x="2081048" y="1794642"/>
                    </a:cubicBezTo>
                    <a:cubicBezTo>
                      <a:pt x="2086303" y="1886607"/>
                      <a:pt x="2112580" y="1876097"/>
                      <a:pt x="2065283" y="1920766"/>
                    </a:cubicBezTo>
                    <a:cubicBezTo>
                      <a:pt x="2017987" y="1965435"/>
                      <a:pt x="1849821" y="2046891"/>
                      <a:pt x="1797269" y="2062656"/>
                    </a:cubicBezTo>
                    <a:cubicBezTo>
                      <a:pt x="1744717" y="2078421"/>
                      <a:pt x="1784132" y="2015359"/>
                      <a:pt x="1749973" y="2015359"/>
                    </a:cubicBezTo>
                    <a:cubicBezTo>
                      <a:pt x="1715814" y="2015359"/>
                      <a:pt x="1623848" y="2054773"/>
                      <a:pt x="1592317" y="2062656"/>
                    </a:cubicBezTo>
                    <a:cubicBezTo>
                      <a:pt x="1560786" y="2070539"/>
                      <a:pt x="1584434" y="2041635"/>
                      <a:pt x="1560786" y="2062656"/>
                    </a:cubicBezTo>
                    <a:cubicBezTo>
                      <a:pt x="1537138" y="2083677"/>
                      <a:pt x="1481959" y="2178270"/>
                      <a:pt x="1450428" y="2188780"/>
                    </a:cubicBezTo>
                    <a:cubicBezTo>
                      <a:pt x="1418897" y="2199290"/>
                      <a:pt x="1395248" y="2123091"/>
                      <a:pt x="1371600" y="2125718"/>
                    </a:cubicBezTo>
                    <a:cubicBezTo>
                      <a:pt x="1347952" y="2128345"/>
                      <a:pt x="1340069" y="2194035"/>
                      <a:pt x="1308538" y="2204545"/>
                    </a:cubicBezTo>
                    <a:cubicBezTo>
                      <a:pt x="1277007" y="2215055"/>
                      <a:pt x="1208690" y="2170387"/>
                      <a:pt x="1182414" y="2188780"/>
                    </a:cubicBezTo>
                    <a:cubicBezTo>
                      <a:pt x="1156138" y="2207173"/>
                      <a:pt x="1171904" y="2288628"/>
                      <a:pt x="1150883" y="2314904"/>
                    </a:cubicBezTo>
                    <a:cubicBezTo>
                      <a:pt x="1129862" y="2341180"/>
                      <a:pt x="1074683" y="2349063"/>
                      <a:pt x="1056290" y="2346435"/>
                    </a:cubicBezTo>
                    <a:cubicBezTo>
                      <a:pt x="1037897" y="2343807"/>
                      <a:pt x="1058917" y="2296511"/>
                      <a:pt x="1040524" y="2299138"/>
                    </a:cubicBezTo>
                    <a:cubicBezTo>
                      <a:pt x="1022131" y="2301765"/>
                      <a:pt x="985345" y="2343807"/>
                      <a:pt x="945931" y="2362200"/>
                    </a:cubicBezTo>
                    <a:cubicBezTo>
                      <a:pt x="906517" y="2380593"/>
                      <a:pt x="835573" y="2412124"/>
                      <a:pt x="804042" y="2409497"/>
                    </a:cubicBezTo>
                    <a:cubicBezTo>
                      <a:pt x="772511" y="2406870"/>
                      <a:pt x="780393" y="2349063"/>
                      <a:pt x="756745" y="2346435"/>
                    </a:cubicBezTo>
                    <a:cubicBezTo>
                      <a:pt x="733097" y="2343807"/>
                      <a:pt x="725214" y="2401614"/>
                      <a:pt x="662152" y="2393731"/>
                    </a:cubicBezTo>
                    <a:cubicBezTo>
                      <a:pt x="599090" y="2385848"/>
                      <a:pt x="378373" y="2299138"/>
                      <a:pt x="378373" y="2299138"/>
                    </a:cubicBezTo>
                    <a:cubicBezTo>
                      <a:pt x="315311" y="2278117"/>
                      <a:pt x="315311" y="2288628"/>
                      <a:pt x="283780" y="2267607"/>
                    </a:cubicBezTo>
                    <a:cubicBezTo>
                      <a:pt x="252249" y="2246586"/>
                      <a:pt x="197069" y="2191407"/>
                      <a:pt x="189186" y="2173014"/>
                    </a:cubicBezTo>
                    <a:cubicBezTo>
                      <a:pt x="181303" y="2154621"/>
                      <a:pt x="223345" y="2167759"/>
                      <a:pt x="236483" y="2157249"/>
                    </a:cubicBezTo>
                    <a:cubicBezTo>
                      <a:pt x="249621" y="2146739"/>
                      <a:pt x="246993" y="2128345"/>
                      <a:pt x="268014" y="2109952"/>
                    </a:cubicBezTo>
                    <a:cubicBezTo>
                      <a:pt x="289035" y="2091559"/>
                      <a:pt x="349469" y="2073166"/>
                      <a:pt x="362607" y="2046890"/>
                    </a:cubicBezTo>
                    <a:cubicBezTo>
                      <a:pt x="375745" y="2020614"/>
                      <a:pt x="331077" y="1981201"/>
                      <a:pt x="346842" y="1952297"/>
                    </a:cubicBezTo>
                    <a:cubicBezTo>
                      <a:pt x="362608" y="1923394"/>
                      <a:pt x="433552" y="1902372"/>
                      <a:pt x="457200" y="1873469"/>
                    </a:cubicBezTo>
                    <a:cubicBezTo>
                      <a:pt x="480848" y="1844566"/>
                      <a:pt x="465083" y="1823545"/>
                      <a:pt x="488731" y="1778876"/>
                    </a:cubicBezTo>
                    <a:cubicBezTo>
                      <a:pt x="512379" y="1734207"/>
                      <a:pt x="578069" y="1647497"/>
                      <a:pt x="599090" y="1605456"/>
                    </a:cubicBezTo>
                    <a:cubicBezTo>
                      <a:pt x="620111" y="1563415"/>
                      <a:pt x="630621" y="1547649"/>
                      <a:pt x="614855" y="1526628"/>
                    </a:cubicBezTo>
                    <a:cubicBezTo>
                      <a:pt x="599089" y="1505607"/>
                      <a:pt x="533400" y="1497724"/>
                      <a:pt x="504497" y="1479331"/>
                    </a:cubicBezTo>
                    <a:cubicBezTo>
                      <a:pt x="475594" y="1460938"/>
                      <a:pt x="472966" y="1395248"/>
                      <a:pt x="441435" y="1416269"/>
                    </a:cubicBezTo>
                    <a:cubicBezTo>
                      <a:pt x="409904" y="1437290"/>
                      <a:pt x="323194" y="1568670"/>
                      <a:pt x="315311" y="1605456"/>
                    </a:cubicBezTo>
                    <a:cubicBezTo>
                      <a:pt x="307428" y="1642242"/>
                      <a:pt x="381000" y="1629104"/>
                      <a:pt x="394138" y="1636987"/>
                    </a:cubicBezTo>
                    <a:cubicBezTo>
                      <a:pt x="407276" y="1644870"/>
                      <a:pt x="378372" y="1631731"/>
                      <a:pt x="394138" y="1652752"/>
                    </a:cubicBezTo>
                    <a:cubicBezTo>
                      <a:pt x="409904" y="1673773"/>
                      <a:pt x="493986" y="1713187"/>
                      <a:pt x="488731" y="1763111"/>
                    </a:cubicBezTo>
                    <a:cubicBezTo>
                      <a:pt x="483476" y="1813035"/>
                      <a:pt x="391510" y="1920766"/>
                      <a:pt x="362607" y="1952297"/>
                    </a:cubicBezTo>
                    <a:cubicBezTo>
                      <a:pt x="333704" y="1983828"/>
                      <a:pt x="320566" y="1936532"/>
                      <a:pt x="315311" y="1952297"/>
                    </a:cubicBezTo>
                    <a:cubicBezTo>
                      <a:pt x="310056" y="1968062"/>
                      <a:pt x="349469" y="2023242"/>
                      <a:pt x="331076" y="2046890"/>
                    </a:cubicBezTo>
                    <a:cubicBezTo>
                      <a:pt x="312683" y="2070538"/>
                      <a:pt x="210207" y="2057401"/>
                      <a:pt x="204952" y="2094187"/>
                    </a:cubicBezTo>
                    <a:cubicBezTo>
                      <a:pt x="199697" y="2130973"/>
                      <a:pt x="225973" y="2215055"/>
                      <a:pt x="299545" y="2267607"/>
                    </a:cubicBezTo>
                    <a:cubicBezTo>
                      <a:pt x="373117" y="2320159"/>
                      <a:pt x="622738" y="2393732"/>
                      <a:pt x="646386" y="2409497"/>
                    </a:cubicBezTo>
                    <a:cubicBezTo>
                      <a:pt x="670034" y="2425262"/>
                      <a:pt x="467711" y="2396359"/>
                      <a:pt x="441435" y="2362200"/>
                    </a:cubicBezTo>
                    <a:cubicBezTo>
                      <a:pt x="415159" y="2328041"/>
                      <a:pt x="478221" y="2254469"/>
                      <a:pt x="488731" y="2204545"/>
                    </a:cubicBezTo>
                    <a:cubicBezTo>
                      <a:pt x="499241" y="2154621"/>
                      <a:pt x="488732" y="2115208"/>
                      <a:pt x="504497" y="2062656"/>
                    </a:cubicBezTo>
                    <a:cubicBezTo>
                      <a:pt x="520262" y="2010104"/>
                      <a:pt x="533400" y="1965435"/>
                      <a:pt x="583324" y="1889235"/>
                    </a:cubicBezTo>
                    <a:cubicBezTo>
                      <a:pt x="633248" y="1813035"/>
                      <a:pt x="756745" y="1665890"/>
                      <a:pt x="804042" y="1605456"/>
                    </a:cubicBezTo>
                    <a:cubicBezTo>
                      <a:pt x="851339" y="1545022"/>
                      <a:pt x="861849" y="1571297"/>
                      <a:pt x="867104" y="1526628"/>
                    </a:cubicBezTo>
                    <a:cubicBezTo>
                      <a:pt x="872359" y="1481959"/>
                      <a:pt x="853966" y="1437290"/>
                      <a:pt x="835573" y="1337442"/>
                    </a:cubicBezTo>
                    <a:cubicBezTo>
                      <a:pt x="817180" y="1237594"/>
                      <a:pt x="772511" y="1030014"/>
                      <a:pt x="756745" y="927538"/>
                    </a:cubicBezTo>
                    <a:cubicBezTo>
                      <a:pt x="740980" y="825062"/>
                      <a:pt x="730470" y="801414"/>
                      <a:pt x="740980" y="722587"/>
                    </a:cubicBezTo>
                    <a:cubicBezTo>
                      <a:pt x="751490" y="643760"/>
                      <a:pt x="783021" y="522890"/>
                      <a:pt x="819807" y="454573"/>
                    </a:cubicBezTo>
                    <a:cubicBezTo>
                      <a:pt x="856593" y="386256"/>
                      <a:pt x="932794" y="365235"/>
                      <a:pt x="961697" y="312683"/>
                    </a:cubicBezTo>
                    <a:cubicBezTo>
                      <a:pt x="990600" y="260131"/>
                      <a:pt x="1030014" y="189186"/>
                      <a:pt x="993228" y="139262"/>
                    </a:cubicBezTo>
                    <a:cubicBezTo>
                      <a:pt x="956442" y="89338"/>
                      <a:pt x="830318" y="26276"/>
                      <a:pt x="740980" y="13138"/>
                    </a:cubicBezTo>
                    <a:cubicBezTo>
                      <a:pt x="651642" y="0"/>
                      <a:pt x="517634" y="47297"/>
                      <a:pt x="457200" y="60435"/>
                    </a:cubicBezTo>
                    <a:cubicBezTo>
                      <a:pt x="396766" y="73573"/>
                      <a:pt x="396766" y="70945"/>
                      <a:pt x="378373" y="91966"/>
                    </a:cubicBezTo>
                    <a:cubicBezTo>
                      <a:pt x="359980" y="112987"/>
                      <a:pt x="353411" y="149773"/>
                      <a:pt x="331076" y="139262"/>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6" name="Freeform 13"/>
              <p:cNvSpPr/>
              <p:nvPr/>
            </p:nvSpPr>
            <p:spPr>
              <a:xfrm>
                <a:off x="1253358" y="3664990"/>
                <a:ext cx="383627" cy="367862"/>
              </a:xfrm>
              <a:custGeom>
                <a:avLst/>
                <a:gdLst>
                  <a:gd name="connsiteX0" fmla="*/ 162911 w 383627"/>
                  <a:gd name="connsiteY0" fmla="*/ 0 h 367862"/>
                  <a:gd name="connsiteX1" fmla="*/ 241738 w 383627"/>
                  <a:gd name="connsiteY1" fmla="*/ 47296 h 367862"/>
                  <a:gd name="connsiteX2" fmla="*/ 336331 w 383627"/>
                  <a:gd name="connsiteY2" fmla="*/ 47296 h 367862"/>
                  <a:gd name="connsiteX3" fmla="*/ 367862 w 383627"/>
                  <a:gd name="connsiteY3" fmla="*/ 189186 h 367862"/>
                  <a:gd name="connsiteX4" fmla="*/ 241738 w 383627"/>
                  <a:gd name="connsiteY4" fmla="*/ 346841 h 367862"/>
                  <a:gd name="connsiteX5" fmla="*/ 178676 w 383627"/>
                  <a:gd name="connsiteY5" fmla="*/ 315310 h 367862"/>
                  <a:gd name="connsiteX6" fmla="*/ 147145 w 383627"/>
                  <a:gd name="connsiteY6" fmla="*/ 315310 h 367862"/>
                  <a:gd name="connsiteX7" fmla="*/ 52552 w 383627"/>
                  <a:gd name="connsiteY7" fmla="*/ 220717 h 367862"/>
                  <a:gd name="connsiteX8" fmla="*/ 5255 w 383627"/>
                  <a:gd name="connsiteY8" fmla="*/ 220717 h 367862"/>
                  <a:gd name="connsiteX9" fmla="*/ 84083 w 383627"/>
                  <a:gd name="connsiteY9" fmla="*/ 94593 h 367862"/>
                  <a:gd name="connsiteX10" fmla="*/ 194442 w 383627"/>
                  <a:gd name="connsiteY10" fmla="*/ 47296 h 36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627" h="367862">
                    <a:moveTo>
                      <a:pt x="162911" y="0"/>
                    </a:moveTo>
                    <a:cubicBezTo>
                      <a:pt x="187873" y="19706"/>
                      <a:pt x="212835" y="39413"/>
                      <a:pt x="241738" y="47296"/>
                    </a:cubicBezTo>
                    <a:cubicBezTo>
                      <a:pt x="270641" y="55179"/>
                      <a:pt x="315310" y="23648"/>
                      <a:pt x="336331" y="47296"/>
                    </a:cubicBezTo>
                    <a:cubicBezTo>
                      <a:pt x="357352" y="70944"/>
                      <a:pt x="383627" y="139262"/>
                      <a:pt x="367862" y="189186"/>
                    </a:cubicBezTo>
                    <a:cubicBezTo>
                      <a:pt x="352097" y="239110"/>
                      <a:pt x="273269" y="325820"/>
                      <a:pt x="241738" y="346841"/>
                    </a:cubicBezTo>
                    <a:cubicBezTo>
                      <a:pt x="210207" y="367862"/>
                      <a:pt x="194441" y="320565"/>
                      <a:pt x="178676" y="315310"/>
                    </a:cubicBezTo>
                    <a:cubicBezTo>
                      <a:pt x="162911" y="310055"/>
                      <a:pt x="168166" y="331076"/>
                      <a:pt x="147145" y="315310"/>
                    </a:cubicBezTo>
                    <a:cubicBezTo>
                      <a:pt x="126124" y="299544"/>
                      <a:pt x="76200" y="236482"/>
                      <a:pt x="52552" y="220717"/>
                    </a:cubicBezTo>
                    <a:cubicBezTo>
                      <a:pt x="28904" y="204952"/>
                      <a:pt x="0" y="241738"/>
                      <a:pt x="5255" y="220717"/>
                    </a:cubicBezTo>
                    <a:cubicBezTo>
                      <a:pt x="10510" y="199696"/>
                      <a:pt x="52552" y="123497"/>
                      <a:pt x="84083" y="94593"/>
                    </a:cubicBezTo>
                    <a:cubicBezTo>
                      <a:pt x="115614" y="65689"/>
                      <a:pt x="155028" y="56492"/>
                      <a:pt x="194442" y="47296"/>
                    </a:cubicBezTo>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7" name="Freeform 14"/>
              <p:cNvSpPr/>
              <p:nvPr/>
            </p:nvSpPr>
            <p:spPr>
              <a:xfrm>
                <a:off x="1171903" y="3898845"/>
                <a:ext cx="270641" cy="246993"/>
              </a:xfrm>
              <a:custGeom>
                <a:avLst/>
                <a:gdLst>
                  <a:gd name="connsiteX0" fmla="*/ 260131 w 270641"/>
                  <a:gd name="connsiteY0" fmla="*/ 223345 h 246993"/>
                  <a:gd name="connsiteX1" fmla="*/ 197069 w 270641"/>
                  <a:gd name="connsiteY1" fmla="*/ 239110 h 246993"/>
                  <a:gd name="connsiteX2" fmla="*/ 118241 w 270641"/>
                  <a:gd name="connsiteY2" fmla="*/ 176048 h 246993"/>
                  <a:gd name="connsiteX3" fmla="*/ 86710 w 270641"/>
                  <a:gd name="connsiteY3" fmla="*/ 191814 h 246993"/>
                  <a:gd name="connsiteX4" fmla="*/ 7883 w 270641"/>
                  <a:gd name="connsiteY4" fmla="*/ 176048 h 246993"/>
                  <a:gd name="connsiteX5" fmla="*/ 39414 w 270641"/>
                  <a:gd name="connsiteY5" fmla="*/ 65689 h 246993"/>
                  <a:gd name="connsiteX6" fmla="*/ 86710 w 270641"/>
                  <a:gd name="connsiteY6" fmla="*/ 2627 h 246993"/>
                  <a:gd name="connsiteX7" fmla="*/ 197069 w 270641"/>
                  <a:gd name="connsiteY7" fmla="*/ 49924 h 246993"/>
                  <a:gd name="connsiteX8" fmla="*/ 212835 w 270641"/>
                  <a:gd name="connsiteY8" fmla="*/ 65689 h 246993"/>
                  <a:gd name="connsiteX9" fmla="*/ 260131 w 270641"/>
                  <a:gd name="connsiteY9" fmla="*/ 144517 h 246993"/>
                  <a:gd name="connsiteX10" fmla="*/ 260131 w 270641"/>
                  <a:gd name="connsiteY10" fmla="*/ 223345 h 24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641" h="246993">
                    <a:moveTo>
                      <a:pt x="260131" y="223345"/>
                    </a:moveTo>
                    <a:cubicBezTo>
                      <a:pt x="249621" y="239111"/>
                      <a:pt x="220717" y="246993"/>
                      <a:pt x="197069" y="239110"/>
                    </a:cubicBezTo>
                    <a:cubicBezTo>
                      <a:pt x="173421" y="231227"/>
                      <a:pt x="136634" y="183931"/>
                      <a:pt x="118241" y="176048"/>
                    </a:cubicBezTo>
                    <a:cubicBezTo>
                      <a:pt x="99848" y="168165"/>
                      <a:pt x="105103" y="191814"/>
                      <a:pt x="86710" y="191814"/>
                    </a:cubicBezTo>
                    <a:cubicBezTo>
                      <a:pt x="68317" y="191814"/>
                      <a:pt x="15766" y="197069"/>
                      <a:pt x="7883" y="176048"/>
                    </a:cubicBezTo>
                    <a:cubicBezTo>
                      <a:pt x="0" y="155027"/>
                      <a:pt x="26276" y="94592"/>
                      <a:pt x="39414" y="65689"/>
                    </a:cubicBezTo>
                    <a:cubicBezTo>
                      <a:pt x="52552" y="36786"/>
                      <a:pt x="60434" y="5255"/>
                      <a:pt x="86710" y="2627"/>
                    </a:cubicBezTo>
                    <a:cubicBezTo>
                      <a:pt x="112986" y="0"/>
                      <a:pt x="176048" y="39414"/>
                      <a:pt x="197069" y="49924"/>
                    </a:cubicBezTo>
                    <a:cubicBezTo>
                      <a:pt x="218090" y="60434"/>
                      <a:pt x="202325" y="49924"/>
                      <a:pt x="212835" y="65689"/>
                    </a:cubicBezTo>
                    <a:cubicBezTo>
                      <a:pt x="223345" y="81455"/>
                      <a:pt x="249621" y="118241"/>
                      <a:pt x="260131" y="144517"/>
                    </a:cubicBezTo>
                    <a:cubicBezTo>
                      <a:pt x="270641" y="170793"/>
                      <a:pt x="270641" y="207580"/>
                      <a:pt x="260131" y="223345"/>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Freeform 15"/>
              <p:cNvSpPr/>
              <p:nvPr/>
            </p:nvSpPr>
            <p:spPr>
              <a:xfrm>
                <a:off x="2554013" y="4051245"/>
                <a:ext cx="394138" cy="417785"/>
              </a:xfrm>
              <a:custGeom>
                <a:avLst/>
                <a:gdLst>
                  <a:gd name="connsiteX0" fmla="*/ 375745 w 394138"/>
                  <a:gd name="connsiteY0" fmla="*/ 86710 h 417785"/>
                  <a:gd name="connsiteX1" fmla="*/ 375745 w 394138"/>
                  <a:gd name="connsiteY1" fmla="*/ 181303 h 417785"/>
                  <a:gd name="connsiteX2" fmla="*/ 375745 w 394138"/>
                  <a:gd name="connsiteY2" fmla="*/ 228600 h 417785"/>
                  <a:gd name="connsiteX3" fmla="*/ 344214 w 394138"/>
                  <a:gd name="connsiteY3" fmla="*/ 291662 h 417785"/>
                  <a:gd name="connsiteX4" fmla="*/ 296918 w 394138"/>
                  <a:gd name="connsiteY4" fmla="*/ 370489 h 417785"/>
                  <a:gd name="connsiteX5" fmla="*/ 186559 w 394138"/>
                  <a:gd name="connsiteY5" fmla="*/ 402020 h 417785"/>
                  <a:gd name="connsiteX6" fmla="*/ 107731 w 394138"/>
                  <a:gd name="connsiteY6" fmla="*/ 402020 h 417785"/>
                  <a:gd name="connsiteX7" fmla="*/ 91966 w 394138"/>
                  <a:gd name="connsiteY7" fmla="*/ 307427 h 417785"/>
                  <a:gd name="connsiteX8" fmla="*/ 13138 w 394138"/>
                  <a:gd name="connsiteY8" fmla="*/ 228600 h 417785"/>
                  <a:gd name="connsiteX9" fmla="*/ 13138 w 394138"/>
                  <a:gd name="connsiteY9" fmla="*/ 197069 h 417785"/>
                  <a:gd name="connsiteX10" fmla="*/ 60435 w 394138"/>
                  <a:gd name="connsiteY10" fmla="*/ 70945 h 417785"/>
                  <a:gd name="connsiteX11" fmla="*/ 155028 w 394138"/>
                  <a:gd name="connsiteY11" fmla="*/ 86710 h 417785"/>
                  <a:gd name="connsiteX12" fmla="*/ 170793 w 394138"/>
                  <a:gd name="connsiteY12" fmla="*/ 134007 h 417785"/>
                  <a:gd name="connsiteX13" fmla="*/ 265387 w 394138"/>
                  <a:gd name="connsiteY13" fmla="*/ 181303 h 417785"/>
                  <a:gd name="connsiteX14" fmla="*/ 281152 w 394138"/>
                  <a:gd name="connsiteY14" fmla="*/ 275896 h 417785"/>
                  <a:gd name="connsiteX15" fmla="*/ 281152 w 394138"/>
                  <a:gd name="connsiteY15" fmla="*/ 197069 h 417785"/>
                  <a:gd name="connsiteX16" fmla="*/ 233856 w 394138"/>
                  <a:gd name="connsiteY16" fmla="*/ 149772 h 417785"/>
                  <a:gd name="connsiteX17" fmla="*/ 91966 w 394138"/>
                  <a:gd name="connsiteY17" fmla="*/ 181303 h 417785"/>
                  <a:gd name="connsiteX18" fmla="*/ 91966 w 394138"/>
                  <a:gd name="connsiteY18" fmla="*/ 181303 h 417785"/>
                  <a:gd name="connsiteX19" fmla="*/ 218090 w 394138"/>
                  <a:gd name="connsiteY19" fmla="*/ 134007 h 417785"/>
                  <a:gd name="connsiteX20" fmla="*/ 265387 w 394138"/>
                  <a:gd name="connsiteY20" fmla="*/ 102476 h 417785"/>
                  <a:gd name="connsiteX21" fmla="*/ 281152 w 394138"/>
                  <a:gd name="connsiteY21" fmla="*/ 55179 h 417785"/>
                  <a:gd name="connsiteX22" fmla="*/ 155028 w 394138"/>
                  <a:gd name="connsiteY22" fmla="*/ 70945 h 417785"/>
                  <a:gd name="connsiteX23" fmla="*/ 186559 w 394138"/>
                  <a:gd name="connsiteY23" fmla="*/ 39414 h 417785"/>
                  <a:gd name="connsiteX24" fmla="*/ 265387 w 394138"/>
                  <a:gd name="connsiteY24" fmla="*/ 7883 h 417785"/>
                  <a:gd name="connsiteX25" fmla="*/ 375745 w 394138"/>
                  <a:gd name="connsiteY25" fmla="*/ 86710 h 41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4138" h="417785">
                    <a:moveTo>
                      <a:pt x="375745" y="86710"/>
                    </a:moveTo>
                    <a:cubicBezTo>
                      <a:pt x="394138" y="115613"/>
                      <a:pt x="375745" y="181303"/>
                      <a:pt x="375745" y="181303"/>
                    </a:cubicBezTo>
                    <a:cubicBezTo>
                      <a:pt x="375745" y="204951"/>
                      <a:pt x="381000" y="210207"/>
                      <a:pt x="375745" y="228600"/>
                    </a:cubicBezTo>
                    <a:cubicBezTo>
                      <a:pt x="370490" y="246993"/>
                      <a:pt x="357352" y="268014"/>
                      <a:pt x="344214" y="291662"/>
                    </a:cubicBezTo>
                    <a:cubicBezTo>
                      <a:pt x="331076" y="315310"/>
                      <a:pt x="323194" y="352096"/>
                      <a:pt x="296918" y="370489"/>
                    </a:cubicBezTo>
                    <a:cubicBezTo>
                      <a:pt x="270642" y="388882"/>
                      <a:pt x="218090" y="396765"/>
                      <a:pt x="186559" y="402020"/>
                    </a:cubicBezTo>
                    <a:cubicBezTo>
                      <a:pt x="155028" y="407275"/>
                      <a:pt x="123496" y="417785"/>
                      <a:pt x="107731" y="402020"/>
                    </a:cubicBezTo>
                    <a:cubicBezTo>
                      <a:pt x="91966" y="386255"/>
                      <a:pt x="107731" y="336330"/>
                      <a:pt x="91966" y="307427"/>
                    </a:cubicBezTo>
                    <a:cubicBezTo>
                      <a:pt x="76201" y="278524"/>
                      <a:pt x="26276" y="246993"/>
                      <a:pt x="13138" y="228600"/>
                    </a:cubicBezTo>
                    <a:cubicBezTo>
                      <a:pt x="0" y="210207"/>
                      <a:pt x="5255" y="223345"/>
                      <a:pt x="13138" y="197069"/>
                    </a:cubicBezTo>
                    <a:cubicBezTo>
                      <a:pt x="21021" y="170793"/>
                      <a:pt x="36787" y="89338"/>
                      <a:pt x="60435" y="70945"/>
                    </a:cubicBezTo>
                    <a:cubicBezTo>
                      <a:pt x="84083" y="52552"/>
                      <a:pt x="136635" y="76200"/>
                      <a:pt x="155028" y="86710"/>
                    </a:cubicBezTo>
                    <a:cubicBezTo>
                      <a:pt x="173421" y="97220"/>
                      <a:pt x="152400" y="118242"/>
                      <a:pt x="170793" y="134007"/>
                    </a:cubicBezTo>
                    <a:cubicBezTo>
                      <a:pt x="189186" y="149772"/>
                      <a:pt x="246994" y="157655"/>
                      <a:pt x="265387" y="181303"/>
                    </a:cubicBezTo>
                    <a:cubicBezTo>
                      <a:pt x="283780" y="204951"/>
                      <a:pt x="278525" y="273268"/>
                      <a:pt x="281152" y="275896"/>
                    </a:cubicBezTo>
                    <a:cubicBezTo>
                      <a:pt x="283779" y="278524"/>
                      <a:pt x="289035" y="218090"/>
                      <a:pt x="281152" y="197069"/>
                    </a:cubicBezTo>
                    <a:cubicBezTo>
                      <a:pt x="273269" y="176048"/>
                      <a:pt x="265387" y="152400"/>
                      <a:pt x="233856" y="149772"/>
                    </a:cubicBezTo>
                    <a:cubicBezTo>
                      <a:pt x="202325" y="147144"/>
                      <a:pt x="91966" y="181303"/>
                      <a:pt x="91966" y="181303"/>
                    </a:cubicBezTo>
                    <a:lnTo>
                      <a:pt x="91966" y="181303"/>
                    </a:lnTo>
                    <a:cubicBezTo>
                      <a:pt x="112987" y="173420"/>
                      <a:pt x="189187" y="147145"/>
                      <a:pt x="218090" y="134007"/>
                    </a:cubicBezTo>
                    <a:cubicBezTo>
                      <a:pt x="246993" y="120869"/>
                      <a:pt x="254877" y="115614"/>
                      <a:pt x="265387" y="102476"/>
                    </a:cubicBezTo>
                    <a:cubicBezTo>
                      <a:pt x="275897" y="89338"/>
                      <a:pt x="299545" y="60434"/>
                      <a:pt x="281152" y="55179"/>
                    </a:cubicBezTo>
                    <a:cubicBezTo>
                      <a:pt x="262759" y="49924"/>
                      <a:pt x="170793" y="73572"/>
                      <a:pt x="155028" y="70945"/>
                    </a:cubicBezTo>
                    <a:cubicBezTo>
                      <a:pt x="139263" y="68318"/>
                      <a:pt x="168166" y="49924"/>
                      <a:pt x="186559" y="39414"/>
                    </a:cubicBezTo>
                    <a:cubicBezTo>
                      <a:pt x="204952" y="28904"/>
                      <a:pt x="241739" y="0"/>
                      <a:pt x="265387" y="7883"/>
                    </a:cubicBezTo>
                    <a:cubicBezTo>
                      <a:pt x="289035" y="15766"/>
                      <a:pt x="357352" y="57807"/>
                      <a:pt x="375745" y="86710"/>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Freeform 16"/>
              <p:cNvSpPr/>
              <p:nvPr/>
            </p:nvSpPr>
            <p:spPr>
              <a:xfrm>
                <a:off x="2233447" y="4198389"/>
                <a:ext cx="415160" cy="391511"/>
              </a:xfrm>
              <a:custGeom>
                <a:avLst/>
                <a:gdLst>
                  <a:gd name="connsiteX0" fmla="*/ 365235 w 415160"/>
                  <a:gd name="connsiteY0" fmla="*/ 81456 h 391511"/>
                  <a:gd name="connsiteX1" fmla="*/ 412532 w 415160"/>
                  <a:gd name="connsiteY1" fmla="*/ 207580 h 391511"/>
                  <a:gd name="connsiteX2" fmla="*/ 381001 w 415160"/>
                  <a:gd name="connsiteY2" fmla="*/ 286407 h 391511"/>
                  <a:gd name="connsiteX3" fmla="*/ 286408 w 415160"/>
                  <a:gd name="connsiteY3" fmla="*/ 381001 h 391511"/>
                  <a:gd name="connsiteX4" fmla="*/ 81456 w 415160"/>
                  <a:gd name="connsiteY4" fmla="*/ 349470 h 391511"/>
                  <a:gd name="connsiteX5" fmla="*/ 81456 w 415160"/>
                  <a:gd name="connsiteY5" fmla="*/ 176049 h 391511"/>
                  <a:gd name="connsiteX6" fmla="*/ 2628 w 415160"/>
                  <a:gd name="connsiteY6" fmla="*/ 176049 h 391511"/>
                  <a:gd name="connsiteX7" fmla="*/ 97222 w 415160"/>
                  <a:gd name="connsiteY7" fmla="*/ 49925 h 391511"/>
                  <a:gd name="connsiteX8" fmla="*/ 207580 w 415160"/>
                  <a:gd name="connsiteY8" fmla="*/ 112987 h 391511"/>
                  <a:gd name="connsiteX9" fmla="*/ 270642 w 415160"/>
                  <a:gd name="connsiteY9" fmla="*/ 176049 h 391511"/>
                  <a:gd name="connsiteX10" fmla="*/ 176049 w 415160"/>
                  <a:gd name="connsiteY10" fmla="*/ 144518 h 391511"/>
                  <a:gd name="connsiteX11" fmla="*/ 160284 w 415160"/>
                  <a:gd name="connsiteY11" fmla="*/ 81456 h 391511"/>
                  <a:gd name="connsiteX12" fmla="*/ 223346 w 415160"/>
                  <a:gd name="connsiteY12" fmla="*/ 2628 h 391511"/>
                  <a:gd name="connsiteX13" fmla="*/ 365235 w 415160"/>
                  <a:gd name="connsiteY13" fmla="*/ 81456 h 39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5160" h="391511">
                    <a:moveTo>
                      <a:pt x="365235" y="81456"/>
                    </a:moveTo>
                    <a:cubicBezTo>
                      <a:pt x="396766" y="115615"/>
                      <a:pt x="409904" y="173422"/>
                      <a:pt x="412532" y="207580"/>
                    </a:cubicBezTo>
                    <a:cubicBezTo>
                      <a:pt x="415160" y="241739"/>
                      <a:pt x="402022" y="257504"/>
                      <a:pt x="381001" y="286407"/>
                    </a:cubicBezTo>
                    <a:cubicBezTo>
                      <a:pt x="359980" y="315310"/>
                      <a:pt x="336332" y="370491"/>
                      <a:pt x="286408" y="381001"/>
                    </a:cubicBezTo>
                    <a:cubicBezTo>
                      <a:pt x="236484" y="391511"/>
                      <a:pt x="115615" y="383629"/>
                      <a:pt x="81456" y="349470"/>
                    </a:cubicBezTo>
                    <a:cubicBezTo>
                      <a:pt x="47297" y="315311"/>
                      <a:pt x="94594" y="204952"/>
                      <a:pt x="81456" y="176049"/>
                    </a:cubicBezTo>
                    <a:cubicBezTo>
                      <a:pt x="68318" y="147146"/>
                      <a:pt x="0" y="197070"/>
                      <a:pt x="2628" y="176049"/>
                    </a:cubicBezTo>
                    <a:cubicBezTo>
                      <a:pt x="5256" y="155028"/>
                      <a:pt x="63063" y="60435"/>
                      <a:pt x="97222" y="49925"/>
                    </a:cubicBezTo>
                    <a:cubicBezTo>
                      <a:pt x="131381" y="39415"/>
                      <a:pt x="178677" y="91966"/>
                      <a:pt x="207580" y="112987"/>
                    </a:cubicBezTo>
                    <a:cubicBezTo>
                      <a:pt x="236483" y="134008"/>
                      <a:pt x="275897" y="170794"/>
                      <a:pt x="270642" y="176049"/>
                    </a:cubicBezTo>
                    <a:cubicBezTo>
                      <a:pt x="265387" y="181304"/>
                      <a:pt x="194442" y="160283"/>
                      <a:pt x="176049" y="144518"/>
                    </a:cubicBezTo>
                    <a:cubicBezTo>
                      <a:pt x="157656" y="128753"/>
                      <a:pt x="152401" y="105104"/>
                      <a:pt x="160284" y="81456"/>
                    </a:cubicBezTo>
                    <a:cubicBezTo>
                      <a:pt x="168167" y="57808"/>
                      <a:pt x="191815" y="5256"/>
                      <a:pt x="223346" y="2628"/>
                    </a:cubicBezTo>
                    <a:cubicBezTo>
                      <a:pt x="254877" y="0"/>
                      <a:pt x="333704" y="47297"/>
                      <a:pt x="365235" y="81456"/>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0" name="Freeform 17"/>
              <p:cNvSpPr/>
              <p:nvPr/>
            </p:nvSpPr>
            <p:spPr>
              <a:xfrm>
                <a:off x="2070537" y="4348162"/>
                <a:ext cx="228601" cy="131379"/>
              </a:xfrm>
              <a:custGeom>
                <a:avLst/>
                <a:gdLst>
                  <a:gd name="connsiteX0" fmla="*/ 228601 w 228601"/>
                  <a:gd name="connsiteY0" fmla="*/ 57807 h 131379"/>
                  <a:gd name="connsiteX1" fmla="*/ 165538 w 228601"/>
                  <a:gd name="connsiteY1" fmla="*/ 10510 h 131379"/>
                  <a:gd name="connsiteX2" fmla="*/ 39414 w 228601"/>
                  <a:gd name="connsiteY2" fmla="*/ 120869 h 131379"/>
                  <a:gd name="connsiteX3" fmla="*/ 7883 w 228601"/>
                  <a:gd name="connsiteY3" fmla="*/ 73572 h 131379"/>
                  <a:gd name="connsiteX4" fmla="*/ 86711 w 228601"/>
                  <a:gd name="connsiteY4" fmla="*/ 26276 h 131379"/>
                  <a:gd name="connsiteX5" fmla="*/ 165538 w 228601"/>
                  <a:gd name="connsiteY5" fmla="*/ 26276 h 131379"/>
                  <a:gd name="connsiteX6" fmla="*/ 228601 w 228601"/>
                  <a:gd name="connsiteY6" fmla="*/ 57807 h 13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1" h="131379">
                    <a:moveTo>
                      <a:pt x="228601" y="57807"/>
                    </a:moveTo>
                    <a:cubicBezTo>
                      <a:pt x="228601" y="55179"/>
                      <a:pt x="197069" y="0"/>
                      <a:pt x="165538" y="10510"/>
                    </a:cubicBezTo>
                    <a:cubicBezTo>
                      <a:pt x="134007" y="21020"/>
                      <a:pt x="65690" y="110359"/>
                      <a:pt x="39414" y="120869"/>
                    </a:cubicBezTo>
                    <a:cubicBezTo>
                      <a:pt x="13138" y="131379"/>
                      <a:pt x="0" y="89338"/>
                      <a:pt x="7883" y="73572"/>
                    </a:cubicBezTo>
                    <a:cubicBezTo>
                      <a:pt x="15766" y="57807"/>
                      <a:pt x="60435" y="34159"/>
                      <a:pt x="86711" y="26276"/>
                    </a:cubicBezTo>
                    <a:cubicBezTo>
                      <a:pt x="112987" y="18393"/>
                      <a:pt x="139262" y="18393"/>
                      <a:pt x="165538" y="26276"/>
                    </a:cubicBezTo>
                    <a:cubicBezTo>
                      <a:pt x="191814" y="34159"/>
                      <a:pt x="228601" y="60435"/>
                      <a:pt x="228601" y="57807"/>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1" name="Freeform 18"/>
              <p:cNvSpPr/>
              <p:nvPr/>
            </p:nvSpPr>
            <p:spPr>
              <a:xfrm>
                <a:off x="1912883" y="4400714"/>
                <a:ext cx="417786" cy="344214"/>
              </a:xfrm>
              <a:custGeom>
                <a:avLst/>
                <a:gdLst>
                  <a:gd name="connsiteX0" fmla="*/ 417786 w 417786"/>
                  <a:gd name="connsiteY0" fmla="*/ 21020 h 344214"/>
                  <a:gd name="connsiteX1" fmla="*/ 354723 w 417786"/>
                  <a:gd name="connsiteY1" fmla="*/ 210207 h 344214"/>
                  <a:gd name="connsiteX2" fmla="*/ 307427 w 417786"/>
                  <a:gd name="connsiteY2" fmla="*/ 304800 h 344214"/>
                  <a:gd name="connsiteX3" fmla="*/ 181303 w 417786"/>
                  <a:gd name="connsiteY3" fmla="*/ 241738 h 344214"/>
                  <a:gd name="connsiteX4" fmla="*/ 165537 w 417786"/>
                  <a:gd name="connsiteY4" fmla="*/ 225972 h 344214"/>
                  <a:gd name="connsiteX5" fmla="*/ 197068 w 417786"/>
                  <a:gd name="connsiteY5" fmla="*/ 68317 h 344214"/>
                  <a:gd name="connsiteX6" fmla="*/ 149772 w 417786"/>
                  <a:gd name="connsiteY6" fmla="*/ 5255 h 344214"/>
                  <a:gd name="connsiteX7" fmla="*/ 23648 w 417786"/>
                  <a:gd name="connsiteY7" fmla="*/ 36786 h 344214"/>
                  <a:gd name="connsiteX8" fmla="*/ 7882 w 417786"/>
                  <a:gd name="connsiteY8" fmla="*/ 99848 h 344214"/>
                  <a:gd name="connsiteX9" fmla="*/ 23648 w 417786"/>
                  <a:gd name="connsiteY9" fmla="*/ 178676 h 344214"/>
                  <a:gd name="connsiteX10" fmla="*/ 39413 w 417786"/>
                  <a:gd name="connsiteY10" fmla="*/ 304800 h 344214"/>
                  <a:gd name="connsiteX11" fmla="*/ 70944 w 417786"/>
                  <a:gd name="connsiteY11" fmla="*/ 336331 h 344214"/>
                  <a:gd name="connsiteX12" fmla="*/ 181303 w 417786"/>
                  <a:gd name="connsiteY12" fmla="*/ 257503 h 34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786" h="344214">
                    <a:moveTo>
                      <a:pt x="417786" y="21020"/>
                    </a:moveTo>
                    <a:cubicBezTo>
                      <a:pt x="395451" y="91965"/>
                      <a:pt x="373116" y="162910"/>
                      <a:pt x="354723" y="210207"/>
                    </a:cubicBezTo>
                    <a:cubicBezTo>
                      <a:pt x="336330" y="257504"/>
                      <a:pt x="336330" y="299545"/>
                      <a:pt x="307427" y="304800"/>
                    </a:cubicBezTo>
                    <a:cubicBezTo>
                      <a:pt x="278524" y="310055"/>
                      <a:pt x="204951" y="254876"/>
                      <a:pt x="181303" y="241738"/>
                    </a:cubicBezTo>
                    <a:cubicBezTo>
                      <a:pt x="157655" y="228600"/>
                      <a:pt x="162910" y="254875"/>
                      <a:pt x="165537" y="225972"/>
                    </a:cubicBezTo>
                    <a:cubicBezTo>
                      <a:pt x="168164" y="197069"/>
                      <a:pt x="199695" y="105103"/>
                      <a:pt x="197068" y="68317"/>
                    </a:cubicBezTo>
                    <a:cubicBezTo>
                      <a:pt x="194441" y="31531"/>
                      <a:pt x="178675" y="10510"/>
                      <a:pt x="149772" y="5255"/>
                    </a:cubicBezTo>
                    <a:cubicBezTo>
                      <a:pt x="120869" y="0"/>
                      <a:pt x="47296" y="21021"/>
                      <a:pt x="23648" y="36786"/>
                    </a:cubicBezTo>
                    <a:cubicBezTo>
                      <a:pt x="0" y="52551"/>
                      <a:pt x="7882" y="76200"/>
                      <a:pt x="7882" y="99848"/>
                    </a:cubicBezTo>
                    <a:cubicBezTo>
                      <a:pt x="7882" y="123496"/>
                      <a:pt x="18393" y="144517"/>
                      <a:pt x="23648" y="178676"/>
                    </a:cubicBezTo>
                    <a:cubicBezTo>
                      <a:pt x="28903" y="212835"/>
                      <a:pt x="31530" y="278524"/>
                      <a:pt x="39413" y="304800"/>
                    </a:cubicBezTo>
                    <a:cubicBezTo>
                      <a:pt x="47296" y="331076"/>
                      <a:pt x="47296" y="344214"/>
                      <a:pt x="70944" y="336331"/>
                    </a:cubicBezTo>
                    <a:cubicBezTo>
                      <a:pt x="94592" y="328448"/>
                      <a:pt x="137947" y="292975"/>
                      <a:pt x="181303" y="257503"/>
                    </a:cubicBezTo>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2" name="Freeform 19"/>
              <p:cNvSpPr/>
              <p:nvPr/>
            </p:nvSpPr>
            <p:spPr>
              <a:xfrm>
                <a:off x="1723696" y="4387576"/>
                <a:ext cx="225973" cy="425669"/>
              </a:xfrm>
              <a:custGeom>
                <a:avLst/>
                <a:gdLst>
                  <a:gd name="connsiteX0" fmla="*/ 212835 w 225973"/>
                  <a:gd name="connsiteY0" fmla="*/ 81455 h 425669"/>
                  <a:gd name="connsiteX1" fmla="*/ 134007 w 225973"/>
                  <a:gd name="connsiteY1" fmla="*/ 2627 h 425669"/>
                  <a:gd name="connsiteX2" fmla="*/ 23648 w 225973"/>
                  <a:gd name="connsiteY2" fmla="*/ 97220 h 425669"/>
                  <a:gd name="connsiteX3" fmla="*/ 7883 w 225973"/>
                  <a:gd name="connsiteY3" fmla="*/ 191814 h 425669"/>
                  <a:gd name="connsiteX4" fmla="*/ 70945 w 225973"/>
                  <a:gd name="connsiteY4" fmla="*/ 381000 h 425669"/>
                  <a:gd name="connsiteX5" fmla="*/ 134007 w 225973"/>
                  <a:gd name="connsiteY5" fmla="*/ 412531 h 425669"/>
                  <a:gd name="connsiteX6" fmla="*/ 212835 w 225973"/>
                  <a:gd name="connsiteY6" fmla="*/ 302172 h 425669"/>
                  <a:gd name="connsiteX7" fmla="*/ 212835 w 225973"/>
                  <a:gd name="connsiteY7" fmla="*/ 81455 h 4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973" h="425669">
                    <a:moveTo>
                      <a:pt x="212835" y="81455"/>
                    </a:moveTo>
                    <a:cubicBezTo>
                      <a:pt x="199697" y="31531"/>
                      <a:pt x="165538" y="0"/>
                      <a:pt x="134007" y="2627"/>
                    </a:cubicBezTo>
                    <a:cubicBezTo>
                      <a:pt x="102476" y="5254"/>
                      <a:pt x="44669" y="65689"/>
                      <a:pt x="23648" y="97220"/>
                    </a:cubicBezTo>
                    <a:cubicBezTo>
                      <a:pt x="2627" y="128751"/>
                      <a:pt x="0" y="144517"/>
                      <a:pt x="7883" y="191814"/>
                    </a:cubicBezTo>
                    <a:cubicBezTo>
                      <a:pt x="15766" y="239111"/>
                      <a:pt x="49924" y="344214"/>
                      <a:pt x="70945" y="381000"/>
                    </a:cubicBezTo>
                    <a:cubicBezTo>
                      <a:pt x="91966" y="417786"/>
                      <a:pt x="110359" y="425669"/>
                      <a:pt x="134007" y="412531"/>
                    </a:cubicBezTo>
                    <a:cubicBezTo>
                      <a:pt x="157655" y="399393"/>
                      <a:pt x="199697" y="359979"/>
                      <a:pt x="212835" y="302172"/>
                    </a:cubicBezTo>
                    <a:cubicBezTo>
                      <a:pt x="225973" y="244365"/>
                      <a:pt x="225973" y="131379"/>
                      <a:pt x="212835" y="81455"/>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Freeform 20"/>
              <p:cNvSpPr/>
              <p:nvPr/>
            </p:nvSpPr>
            <p:spPr>
              <a:xfrm>
                <a:off x="1542393" y="4371811"/>
                <a:ext cx="228599" cy="359978"/>
              </a:xfrm>
              <a:custGeom>
                <a:avLst/>
                <a:gdLst>
                  <a:gd name="connsiteX0" fmla="*/ 31531 w 228599"/>
                  <a:gd name="connsiteY0" fmla="*/ 2627 h 359978"/>
                  <a:gd name="connsiteX1" fmla="*/ 204951 w 228599"/>
                  <a:gd name="connsiteY1" fmla="*/ 81454 h 359978"/>
                  <a:gd name="connsiteX2" fmla="*/ 173420 w 228599"/>
                  <a:gd name="connsiteY2" fmla="*/ 128751 h 359978"/>
                  <a:gd name="connsiteX3" fmla="*/ 189186 w 228599"/>
                  <a:gd name="connsiteY3" fmla="*/ 223344 h 359978"/>
                  <a:gd name="connsiteX4" fmla="*/ 204951 w 228599"/>
                  <a:gd name="connsiteY4" fmla="*/ 317937 h 359978"/>
                  <a:gd name="connsiteX5" fmla="*/ 94593 w 228599"/>
                  <a:gd name="connsiteY5" fmla="*/ 349468 h 359978"/>
                  <a:gd name="connsiteX6" fmla="*/ 31531 w 228599"/>
                  <a:gd name="connsiteY6" fmla="*/ 254875 h 359978"/>
                  <a:gd name="connsiteX7" fmla="*/ 15765 w 228599"/>
                  <a:gd name="connsiteY7" fmla="*/ 65689 h 359978"/>
                  <a:gd name="connsiteX8" fmla="*/ 31531 w 228599"/>
                  <a:gd name="connsiteY8" fmla="*/ 2627 h 35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 h="359978">
                    <a:moveTo>
                      <a:pt x="31531" y="2627"/>
                    </a:moveTo>
                    <a:cubicBezTo>
                      <a:pt x="63062" y="5254"/>
                      <a:pt x="181303" y="60433"/>
                      <a:pt x="204951" y="81454"/>
                    </a:cubicBezTo>
                    <a:cubicBezTo>
                      <a:pt x="228599" y="102475"/>
                      <a:pt x="176047" y="105103"/>
                      <a:pt x="173420" y="128751"/>
                    </a:cubicBezTo>
                    <a:cubicBezTo>
                      <a:pt x="170793" y="152399"/>
                      <a:pt x="189186" y="223344"/>
                      <a:pt x="189186" y="223344"/>
                    </a:cubicBezTo>
                    <a:cubicBezTo>
                      <a:pt x="194441" y="254875"/>
                      <a:pt x="220717" y="296916"/>
                      <a:pt x="204951" y="317937"/>
                    </a:cubicBezTo>
                    <a:cubicBezTo>
                      <a:pt x="189185" y="338958"/>
                      <a:pt x="123496" y="359978"/>
                      <a:pt x="94593" y="349468"/>
                    </a:cubicBezTo>
                    <a:cubicBezTo>
                      <a:pt x="65690" y="338958"/>
                      <a:pt x="44669" y="302171"/>
                      <a:pt x="31531" y="254875"/>
                    </a:cubicBezTo>
                    <a:cubicBezTo>
                      <a:pt x="18393" y="207579"/>
                      <a:pt x="15765" y="110358"/>
                      <a:pt x="15765" y="65689"/>
                    </a:cubicBezTo>
                    <a:cubicBezTo>
                      <a:pt x="15765" y="21020"/>
                      <a:pt x="0" y="0"/>
                      <a:pt x="31531" y="2627"/>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Freeform 21"/>
              <p:cNvSpPr/>
              <p:nvPr/>
            </p:nvSpPr>
            <p:spPr>
              <a:xfrm>
                <a:off x="1413641" y="4337651"/>
                <a:ext cx="160282" cy="359980"/>
              </a:xfrm>
              <a:custGeom>
                <a:avLst/>
                <a:gdLst>
                  <a:gd name="connsiteX0" fmla="*/ 144517 w 160282"/>
                  <a:gd name="connsiteY0" fmla="*/ 52552 h 359980"/>
                  <a:gd name="connsiteX1" fmla="*/ 34159 w 160282"/>
                  <a:gd name="connsiteY1" fmla="*/ 5256 h 359980"/>
                  <a:gd name="connsiteX2" fmla="*/ 2628 w 160282"/>
                  <a:gd name="connsiteY2" fmla="*/ 84083 h 359980"/>
                  <a:gd name="connsiteX3" fmla="*/ 49924 w 160282"/>
                  <a:gd name="connsiteY3" fmla="*/ 273270 h 359980"/>
                  <a:gd name="connsiteX4" fmla="*/ 97221 w 160282"/>
                  <a:gd name="connsiteY4" fmla="*/ 320566 h 359980"/>
                  <a:gd name="connsiteX5" fmla="*/ 128752 w 160282"/>
                  <a:gd name="connsiteY5" fmla="*/ 320566 h 359980"/>
                  <a:gd name="connsiteX6" fmla="*/ 144517 w 160282"/>
                  <a:gd name="connsiteY6" fmla="*/ 52552 h 3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82" h="359980">
                    <a:moveTo>
                      <a:pt x="144517" y="52552"/>
                    </a:moveTo>
                    <a:cubicBezTo>
                      <a:pt x="128752" y="0"/>
                      <a:pt x="57807" y="1"/>
                      <a:pt x="34159" y="5256"/>
                    </a:cubicBezTo>
                    <a:cubicBezTo>
                      <a:pt x="10511" y="10511"/>
                      <a:pt x="0" y="39414"/>
                      <a:pt x="2628" y="84083"/>
                    </a:cubicBezTo>
                    <a:cubicBezTo>
                      <a:pt x="5256" y="128752"/>
                      <a:pt x="34159" y="233856"/>
                      <a:pt x="49924" y="273270"/>
                    </a:cubicBezTo>
                    <a:cubicBezTo>
                      <a:pt x="65689" y="312684"/>
                      <a:pt x="84083" y="312683"/>
                      <a:pt x="97221" y="320566"/>
                    </a:cubicBezTo>
                    <a:cubicBezTo>
                      <a:pt x="110359" y="328449"/>
                      <a:pt x="123497" y="359980"/>
                      <a:pt x="128752" y="320566"/>
                    </a:cubicBezTo>
                    <a:cubicBezTo>
                      <a:pt x="134007" y="281152"/>
                      <a:pt x="160282" y="105104"/>
                      <a:pt x="144517" y="52552"/>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5" name="Freeform 22"/>
              <p:cNvSpPr/>
              <p:nvPr/>
            </p:nvSpPr>
            <p:spPr>
              <a:xfrm>
                <a:off x="1308537" y="4250942"/>
                <a:ext cx="141891" cy="396765"/>
              </a:xfrm>
              <a:custGeom>
                <a:avLst/>
                <a:gdLst>
                  <a:gd name="connsiteX0" fmla="*/ 107732 w 141891"/>
                  <a:gd name="connsiteY0" fmla="*/ 76199 h 396765"/>
                  <a:gd name="connsiteX1" fmla="*/ 13138 w 141891"/>
                  <a:gd name="connsiteY1" fmla="*/ 28903 h 396765"/>
                  <a:gd name="connsiteX2" fmla="*/ 28904 w 141891"/>
                  <a:gd name="connsiteY2" fmla="*/ 249620 h 396765"/>
                  <a:gd name="connsiteX3" fmla="*/ 91966 w 141891"/>
                  <a:gd name="connsiteY3" fmla="*/ 359979 h 396765"/>
                  <a:gd name="connsiteX4" fmla="*/ 139263 w 141891"/>
                  <a:gd name="connsiteY4" fmla="*/ 359979 h 396765"/>
                  <a:gd name="connsiteX5" fmla="*/ 76201 w 141891"/>
                  <a:gd name="connsiteY5" fmla="*/ 139261 h 396765"/>
                  <a:gd name="connsiteX6" fmla="*/ 76201 w 141891"/>
                  <a:gd name="connsiteY6" fmla="*/ 139261 h 396765"/>
                  <a:gd name="connsiteX7" fmla="*/ 139263 w 141891"/>
                  <a:gd name="connsiteY7" fmla="*/ 123496 h 396765"/>
                  <a:gd name="connsiteX8" fmla="*/ 107732 w 141891"/>
                  <a:gd name="connsiteY8" fmla="*/ 76199 h 39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91" h="396765">
                    <a:moveTo>
                      <a:pt x="107732" y="76199"/>
                    </a:moveTo>
                    <a:cubicBezTo>
                      <a:pt x="86711" y="60433"/>
                      <a:pt x="26276" y="0"/>
                      <a:pt x="13138" y="28903"/>
                    </a:cubicBezTo>
                    <a:cubicBezTo>
                      <a:pt x="0" y="57806"/>
                      <a:pt x="15766" y="194441"/>
                      <a:pt x="28904" y="249620"/>
                    </a:cubicBezTo>
                    <a:cubicBezTo>
                      <a:pt x="42042" y="304799"/>
                      <a:pt x="73573" y="341586"/>
                      <a:pt x="91966" y="359979"/>
                    </a:cubicBezTo>
                    <a:cubicBezTo>
                      <a:pt x="110359" y="378372"/>
                      <a:pt x="141890" y="396765"/>
                      <a:pt x="139263" y="359979"/>
                    </a:cubicBezTo>
                    <a:cubicBezTo>
                      <a:pt x="136636" y="323193"/>
                      <a:pt x="76201" y="139261"/>
                      <a:pt x="76201" y="139261"/>
                    </a:cubicBezTo>
                    <a:lnTo>
                      <a:pt x="76201" y="139261"/>
                    </a:lnTo>
                    <a:cubicBezTo>
                      <a:pt x="86711" y="136633"/>
                      <a:pt x="141891" y="136634"/>
                      <a:pt x="139263" y="123496"/>
                    </a:cubicBezTo>
                    <a:cubicBezTo>
                      <a:pt x="136635" y="110358"/>
                      <a:pt x="128753" y="91965"/>
                      <a:pt x="107732" y="76199"/>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6" name="Freeform 23"/>
              <p:cNvSpPr/>
              <p:nvPr/>
            </p:nvSpPr>
            <p:spPr>
              <a:xfrm>
                <a:off x="1224454" y="4214155"/>
                <a:ext cx="118242" cy="359980"/>
              </a:xfrm>
              <a:custGeom>
                <a:avLst/>
                <a:gdLst>
                  <a:gd name="connsiteX0" fmla="*/ 112987 w 118242"/>
                  <a:gd name="connsiteY0" fmla="*/ 49924 h 359980"/>
                  <a:gd name="connsiteX1" fmla="*/ 49925 w 118242"/>
                  <a:gd name="connsiteY1" fmla="*/ 2628 h 359980"/>
                  <a:gd name="connsiteX2" fmla="*/ 2628 w 118242"/>
                  <a:gd name="connsiteY2" fmla="*/ 65690 h 359980"/>
                  <a:gd name="connsiteX3" fmla="*/ 34159 w 118242"/>
                  <a:gd name="connsiteY3" fmla="*/ 239110 h 359980"/>
                  <a:gd name="connsiteX4" fmla="*/ 81456 w 118242"/>
                  <a:gd name="connsiteY4" fmla="*/ 349469 h 359980"/>
                  <a:gd name="connsiteX5" fmla="*/ 97221 w 118242"/>
                  <a:gd name="connsiteY5" fmla="*/ 302173 h 359980"/>
                  <a:gd name="connsiteX6" fmla="*/ 112987 w 118242"/>
                  <a:gd name="connsiteY6" fmla="*/ 254876 h 359980"/>
                  <a:gd name="connsiteX7" fmla="*/ 81456 w 118242"/>
                  <a:gd name="connsiteY7" fmla="*/ 128752 h 359980"/>
                  <a:gd name="connsiteX8" fmla="*/ 112987 w 118242"/>
                  <a:gd name="connsiteY8" fmla="*/ 49924 h 3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42" h="359980">
                    <a:moveTo>
                      <a:pt x="112987" y="49924"/>
                    </a:moveTo>
                    <a:cubicBezTo>
                      <a:pt x="107732" y="28903"/>
                      <a:pt x="68318" y="0"/>
                      <a:pt x="49925" y="2628"/>
                    </a:cubicBezTo>
                    <a:cubicBezTo>
                      <a:pt x="31532" y="5256"/>
                      <a:pt x="5256" y="26276"/>
                      <a:pt x="2628" y="65690"/>
                    </a:cubicBezTo>
                    <a:cubicBezTo>
                      <a:pt x="0" y="105104"/>
                      <a:pt x="21021" y="191814"/>
                      <a:pt x="34159" y="239110"/>
                    </a:cubicBezTo>
                    <a:cubicBezTo>
                      <a:pt x="47297" y="286406"/>
                      <a:pt x="70946" y="338959"/>
                      <a:pt x="81456" y="349469"/>
                    </a:cubicBezTo>
                    <a:cubicBezTo>
                      <a:pt x="91966" y="359980"/>
                      <a:pt x="97221" y="302173"/>
                      <a:pt x="97221" y="302173"/>
                    </a:cubicBezTo>
                    <a:cubicBezTo>
                      <a:pt x="102476" y="286408"/>
                      <a:pt x="115614" y="283779"/>
                      <a:pt x="112987" y="254876"/>
                    </a:cubicBezTo>
                    <a:cubicBezTo>
                      <a:pt x="110360" y="225973"/>
                      <a:pt x="84084" y="160283"/>
                      <a:pt x="81456" y="128752"/>
                    </a:cubicBezTo>
                    <a:cubicBezTo>
                      <a:pt x="78828" y="97221"/>
                      <a:pt x="118242" y="70945"/>
                      <a:pt x="112987" y="49924"/>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7" name="Freeform 24"/>
              <p:cNvSpPr/>
              <p:nvPr/>
            </p:nvSpPr>
            <p:spPr>
              <a:xfrm>
                <a:off x="1132490" y="4140583"/>
                <a:ext cx="160282" cy="415159"/>
              </a:xfrm>
              <a:custGeom>
                <a:avLst/>
                <a:gdLst>
                  <a:gd name="connsiteX0" fmla="*/ 157654 w 160282"/>
                  <a:gd name="connsiteY0" fmla="*/ 60434 h 415159"/>
                  <a:gd name="connsiteX1" fmla="*/ 110358 w 160282"/>
                  <a:gd name="connsiteY1" fmla="*/ 13138 h 415159"/>
                  <a:gd name="connsiteX2" fmla="*/ 15765 w 160282"/>
                  <a:gd name="connsiteY2" fmla="*/ 139262 h 415159"/>
                  <a:gd name="connsiteX3" fmla="*/ 15765 w 160282"/>
                  <a:gd name="connsiteY3" fmla="*/ 218089 h 415159"/>
                  <a:gd name="connsiteX4" fmla="*/ 31530 w 160282"/>
                  <a:gd name="connsiteY4" fmla="*/ 312682 h 415159"/>
                  <a:gd name="connsiteX5" fmla="*/ 94592 w 160282"/>
                  <a:gd name="connsiteY5" fmla="*/ 407276 h 415159"/>
                  <a:gd name="connsiteX6" fmla="*/ 126123 w 160282"/>
                  <a:gd name="connsiteY6" fmla="*/ 359979 h 415159"/>
                  <a:gd name="connsiteX7" fmla="*/ 94592 w 160282"/>
                  <a:gd name="connsiteY7" fmla="*/ 233855 h 415159"/>
                  <a:gd name="connsiteX8" fmla="*/ 94592 w 160282"/>
                  <a:gd name="connsiteY8" fmla="*/ 139262 h 415159"/>
                  <a:gd name="connsiteX9" fmla="*/ 157654 w 160282"/>
                  <a:gd name="connsiteY9" fmla="*/ 60434 h 41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282" h="415159">
                    <a:moveTo>
                      <a:pt x="157654" y="60434"/>
                    </a:moveTo>
                    <a:cubicBezTo>
                      <a:pt x="160282" y="39413"/>
                      <a:pt x="134006" y="0"/>
                      <a:pt x="110358" y="13138"/>
                    </a:cubicBezTo>
                    <a:cubicBezTo>
                      <a:pt x="86710" y="26276"/>
                      <a:pt x="31530" y="105104"/>
                      <a:pt x="15765" y="139262"/>
                    </a:cubicBezTo>
                    <a:cubicBezTo>
                      <a:pt x="0" y="173420"/>
                      <a:pt x="13138" y="189186"/>
                      <a:pt x="15765" y="218089"/>
                    </a:cubicBezTo>
                    <a:cubicBezTo>
                      <a:pt x="18392" y="246992"/>
                      <a:pt x="18392" y="281151"/>
                      <a:pt x="31530" y="312682"/>
                    </a:cubicBezTo>
                    <a:cubicBezTo>
                      <a:pt x="44668" y="344213"/>
                      <a:pt x="78827" y="399393"/>
                      <a:pt x="94592" y="407276"/>
                    </a:cubicBezTo>
                    <a:cubicBezTo>
                      <a:pt x="110358" y="415159"/>
                      <a:pt x="126123" y="388882"/>
                      <a:pt x="126123" y="359979"/>
                    </a:cubicBezTo>
                    <a:cubicBezTo>
                      <a:pt x="126123" y="331076"/>
                      <a:pt x="99847" y="270641"/>
                      <a:pt x="94592" y="233855"/>
                    </a:cubicBezTo>
                    <a:cubicBezTo>
                      <a:pt x="89337" y="197069"/>
                      <a:pt x="84082" y="165538"/>
                      <a:pt x="94592" y="139262"/>
                    </a:cubicBezTo>
                    <a:cubicBezTo>
                      <a:pt x="105102" y="112986"/>
                      <a:pt x="155026" y="81455"/>
                      <a:pt x="157654" y="60434"/>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8" name="Freeform 25"/>
              <p:cNvSpPr/>
              <p:nvPr/>
            </p:nvSpPr>
            <p:spPr>
              <a:xfrm>
                <a:off x="1124606" y="4024969"/>
                <a:ext cx="262760" cy="254875"/>
              </a:xfrm>
              <a:custGeom>
                <a:avLst/>
                <a:gdLst>
                  <a:gd name="connsiteX0" fmla="*/ 228600 w 262760"/>
                  <a:gd name="connsiteY0" fmla="*/ 223345 h 254875"/>
                  <a:gd name="connsiteX1" fmla="*/ 260132 w 262760"/>
                  <a:gd name="connsiteY1" fmla="*/ 128752 h 254875"/>
                  <a:gd name="connsiteX2" fmla="*/ 244366 w 262760"/>
                  <a:gd name="connsiteY2" fmla="*/ 144517 h 254875"/>
                  <a:gd name="connsiteX3" fmla="*/ 197069 w 262760"/>
                  <a:gd name="connsiteY3" fmla="*/ 65690 h 254875"/>
                  <a:gd name="connsiteX4" fmla="*/ 197069 w 262760"/>
                  <a:gd name="connsiteY4" fmla="*/ 65690 h 254875"/>
                  <a:gd name="connsiteX5" fmla="*/ 165538 w 262760"/>
                  <a:gd name="connsiteY5" fmla="*/ 49924 h 254875"/>
                  <a:gd name="connsiteX6" fmla="*/ 134007 w 262760"/>
                  <a:gd name="connsiteY6" fmla="*/ 81455 h 254875"/>
                  <a:gd name="connsiteX7" fmla="*/ 86711 w 262760"/>
                  <a:gd name="connsiteY7" fmla="*/ 18393 h 254875"/>
                  <a:gd name="connsiteX8" fmla="*/ 7883 w 262760"/>
                  <a:gd name="connsiteY8" fmla="*/ 191814 h 254875"/>
                  <a:gd name="connsiteX9" fmla="*/ 39414 w 262760"/>
                  <a:gd name="connsiteY9" fmla="*/ 239110 h 254875"/>
                  <a:gd name="connsiteX10" fmla="*/ 118242 w 262760"/>
                  <a:gd name="connsiteY10" fmla="*/ 97221 h 254875"/>
                  <a:gd name="connsiteX11" fmla="*/ 118242 w 262760"/>
                  <a:gd name="connsiteY11" fmla="*/ 97221 h 254875"/>
                  <a:gd name="connsiteX12" fmla="*/ 181304 w 262760"/>
                  <a:gd name="connsiteY12" fmla="*/ 176048 h 254875"/>
                  <a:gd name="connsiteX13" fmla="*/ 228600 w 262760"/>
                  <a:gd name="connsiteY13" fmla="*/ 223345 h 25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760" h="254875">
                    <a:moveTo>
                      <a:pt x="228600" y="223345"/>
                    </a:moveTo>
                    <a:cubicBezTo>
                      <a:pt x="241738" y="215462"/>
                      <a:pt x="257504" y="141890"/>
                      <a:pt x="260132" y="128752"/>
                    </a:cubicBezTo>
                    <a:cubicBezTo>
                      <a:pt x="262760" y="115614"/>
                      <a:pt x="254877" y="155027"/>
                      <a:pt x="244366" y="144517"/>
                    </a:cubicBezTo>
                    <a:cubicBezTo>
                      <a:pt x="233856" y="134007"/>
                      <a:pt x="197069" y="65690"/>
                      <a:pt x="197069" y="65690"/>
                    </a:cubicBezTo>
                    <a:lnTo>
                      <a:pt x="197069" y="65690"/>
                    </a:lnTo>
                    <a:cubicBezTo>
                      <a:pt x="191814" y="63062"/>
                      <a:pt x="176048" y="47296"/>
                      <a:pt x="165538" y="49924"/>
                    </a:cubicBezTo>
                    <a:cubicBezTo>
                      <a:pt x="155028" y="52552"/>
                      <a:pt x="147145" y="86710"/>
                      <a:pt x="134007" y="81455"/>
                    </a:cubicBezTo>
                    <a:cubicBezTo>
                      <a:pt x="120869" y="76200"/>
                      <a:pt x="107732" y="0"/>
                      <a:pt x="86711" y="18393"/>
                    </a:cubicBezTo>
                    <a:cubicBezTo>
                      <a:pt x="65690" y="36786"/>
                      <a:pt x="15766" y="155028"/>
                      <a:pt x="7883" y="191814"/>
                    </a:cubicBezTo>
                    <a:cubicBezTo>
                      <a:pt x="0" y="228600"/>
                      <a:pt x="21021" y="254875"/>
                      <a:pt x="39414" y="239110"/>
                    </a:cubicBezTo>
                    <a:cubicBezTo>
                      <a:pt x="57807" y="223345"/>
                      <a:pt x="118242" y="97221"/>
                      <a:pt x="118242" y="97221"/>
                    </a:cubicBezTo>
                    <a:lnTo>
                      <a:pt x="118242" y="97221"/>
                    </a:lnTo>
                    <a:cubicBezTo>
                      <a:pt x="128752" y="110359"/>
                      <a:pt x="160283" y="152400"/>
                      <a:pt x="181304" y="176048"/>
                    </a:cubicBezTo>
                    <a:cubicBezTo>
                      <a:pt x="202325" y="199696"/>
                      <a:pt x="215462" y="231228"/>
                      <a:pt x="228600" y="223345"/>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9" name="Freeform 26"/>
              <p:cNvSpPr/>
              <p:nvPr/>
            </p:nvSpPr>
            <p:spPr>
              <a:xfrm>
                <a:off x="1382110" y="3504707"/>
                <a:ext cx="331076" cy="320565"/>
              </a:xfrm>
              <a:custGeom>
                <a:avLst/>
                <a:gdLst>
                  <a:gd name="connsiteX0" fmla="*/ 2628 w 331076"/>
                  <a:gd name="connsiteY0" fmla="*/ 176048 h 320565"/>
                  <a:gd name="connsiteX1" fmla="*/ 49924 w 331076"/>
                  <a:gd name="connsiteY1" fmla="*/ 65689 h 320565"/>
                  <a:gd name="connsiteX2" fmla="*/ 128752 w 331076"/>
                  <a:gd name="connsiteY2" fmla="*/ 2627 h 320565"/>
                  <a:gd name="connsiteX3" fmla="*/ 223345 w 331076"/>
                  <a:gd name="connsiteY3" fmla="*/ 49924 h 320565"/>
                  <a:gd name="connsiteX4" fmla="*/ 270641 w 331076"/>
                  <a:gd name="connsiteY4" fmla="*/ 34158 h 320565"/>
                  <a:gd name="connsiteX5" fmla="*/ 317938 w 331076"/>
                  <a:gd name="connsiteY5" fmla="*/ 112986 h 320565"/>
                  <a:gd name="connsiteX6" fmla="*/ 317938 w 331076"/>
                  <a:gd name="connsiteY6" fmla="*/ 239110 h 320565"/>
                  <a:gd name="connsiteX7" fmla="*/ 239110 w 331076"/>
                  <a:gd name="connsiteY7" fmla="*/ 317938 h 320565"/>
                  <a:gd name="connsiteX8" fmla="*/ 176048 w 331076"/>
                  <a:gd name="connsiteY8" fmla="*/ 223345 h 320565"/>
                  <a:gd name="connsiteX9" fmla="*/ 65690 w 331076"/>
                  <a:gd name="connsiteY9" fmla="*/ 239110 h 320565"/>
                  <a:gd name="connsiteX10" fmla="*/ 2628 w 331076"/>
                  <a:gd name="connsiteY10" fmla="*/ 176048 h 32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076" h="320565">
                    <a:moveTo>
                      <a:pt x="2628" y="176048"/>
                    </a:moveTo>
                    <a:cubicBezTo>
                      <a:pt x="0" y="147145"/>
                      <a:pt x="28903" y="94592"/>
                      <a:pt x="49924" y="65689"/>
                    </a:cubicBezTo>
                    <a:cubicBezTo>
                      <a:pt x="70945" y="36786"/>
                      <a:pt x="99849" y="5254"/>
                      <a:pt x="128752" y="2627"/>
                    </a:cubicBezTo>
                    <a:cubicBezTo>
                      <a:pt x="157655" y="0"/>
                      <a:pt x="199697" y="44669"/>
                      <a:pt x="223345" y="49924"/>
                    </a:cubicBezTo>
                    <a:cubicBezTo>
                      <a:pt x="246993" y="55179"/>
                      <a:pt x="254876" y="23648"/>
                      <a:pt x="270641" y="34158"/>
                    </a:cubicBezTo>
                    <a:cubicBezTo>
                      <a:pt x="286407" y="44668"/>
                      <a:pt x="310055" y="78827"/>
                      <a:pt x="317938" y="112986"/>
                    </a:cubicBezTo>
                    <a:cubicBezTo>
                      <a:pt x="325821" y="147145"/>
                      <a:pt x="331076" y="204951"/>
                      <a:pt x="317938" y="239110"/>
                    </a:cubicBezTo>
                    <a:cubicBezTo>
                      <a:pt x="304800" y="273269"/>
                      <a:pt x="262758" y="320565"/>
                      <a:pt x="239110" y="317938"/>
                    </a:cubicBezTo>
                    <a:cubicBezTo>
                      <a:pt x="215462" y="315311"/>
                      <a:pt x="204951" y="236483"/>
                      <a:pt x="176048" y="223345"/>
                    </a:cubicBezTo>
                    <a:cubicBezTo>
                      <a:pt x="147145" y="210207"/>
                      <a:pt x="97221" y="244365"/>
                      <a:pt x="65690" y="239110"/>
                    </a:cubicBezTo>
                    <a:cubicBezTo>
                      <a:pt x="34159" y="233855"/>
                      <a:pt x="5256" y="204951"/>
                      <a:pt x="2628" y="176048"/>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0" name="Freeform 27"/>
              <p:cNvSpPr/>
              <p:nvPr/>
            </p:nvSpPr>
            <p:spPr>
              <a:xfrm>
                <a:off x="1424151" y="3557258"/>
                <a:ext cx="120869" cy="162911"/>
              </a:xfrm>
              <a:custGeom>
                <a:avLst/>
                <a:gdLst>
                  <a:gd name="connsiteX0" fmla="*/ 118242 w 120869"/>
                  <a:gd name="connsiteY0" fmla="*/ 13138 h 162911"/>
                  <a:gd name="connsiteX1" fmla="*/ 55180 w 120869"/>
                  <a:gd name="connsiteY1" fmla="*/ 76201 h 162911"/>
                  <a:gd name="connsiteX2" fmla="*/ 7883 w 120869"/>
                  <a:gd name="connsiteY2" fmla="*/ 28904 h 162911"/>
                  <a:gd name="connsiteX3" fmla="*/ 102476 w 120869"/>
                  <a:gd name="connsiteY3" fmla="*/ 91966 h 162911"/>
                  <a:gd name="connsiteX4" fmla="*/ 70945 w 120869"/>
                  <a:gd name="connsiteY4" fmla="*/ 155028 h 162911"/>
                  <a:gd name="connsiteX5" fmla="*/ 118242 w 120869"/>
                  <a:gd name="connsiteY5" fmla="*/ 13138 h 1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69" h="162911">
                    <a:moveTo>
                      <a:pt x="118242" y="13138"/>
                    </a:moveTo>
                    <a:cubicBezTo>
                      <a:pt x="115615" y="0"/>
                      <a:pt x="73573" y="73573"/>
                      <a:pt x="55180" y="76201"/>
                    </a:cubicBezTo>
                    <a:cubicBezTo>
                      <a:pt x="36787" y="78829"/>
                      <a:pt x="0" y="26277"/>
                      <a:pt x="7883" y="28904"/>
                    </a:cubicBezTo>
                    <a:cubicBezTo>
                      <a:pt x="15766" y="31531"/>
                      <a:pt x="91966" y="70945"/>
                      <a:pt x="102476" y="91966"/>
                    </a:cubicBezTo>
                    <a:cubicBezTo>
                      <a:pt x="112986" y="112987"/>
                      <a:pt x="70945" y="162911"/>
                      <a:pt x="70945" y="155028"/>
                    </a:cubicBezTo>
                    <a:cubicBezTo>
                      <a:pt x="70945" y="147145"/>
                      <a:pt x="120869" y="26276"/>
                      <a:pt x="118242" y="13138"/>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1" name="Freeform 28"/>
              <p:cNvSpPr/>
              <p:nvPr/>
            </p:nvSpPr>
            <p:spPr>
              <a:xfrm>
                <a:off x="2314903" y="4303493"/>
                <a:ext cx="289035" cy="134007"/>
              </a:xfrm>
              <a:custGeom>
                <a:avLst/>
                <a:gdLst>
                  <a:gd name="connsiteX0" fmla="*/ 15766 w 289035"/>
                  <a:gd name="connsiteY0" fmla="*/ 134007 h 134007"/>
                  <a:gd name="connsiteX1" fmla="*/ 78828 w 289035"/>
                  <a:gd name="connsiteY1" fmla="*/ 70945 h 134007"/>
                  <a:gd name="connsiteX2" fmla="*/ 173421 w 289035"/>
                  <a:gd name="connsiteY2" fmla="*/ 86710 h 134007"/>
                  <a:gd name="connsiteX3" fmla="*/ 236483 w 289035"/>
                  <a:gd name="connsiteY3" fmla="*/ 7883 h 134007"/>
                  <a:gd name="connsiteX4" fmla="*/ 236483 w 289035"/>
                  <a:gd name="connsiteY4" fmla="*/ 7883 h 134007"/>
                  <a:gd name="connsiteX5" fmla="*/ 268014 w 289035"/>
                  <a:gd name="connsiteY5" fmla="*/ 7883 h 134007"/>
                  <a:gd name="connsiteX6" fmla="*/ 110359 w 289035"/>
                  <a:gd name="connsiteY6" fmla="*/ 55179 h 134007"/>
                  <a:gd name="connsiteX7" fmla="*/ 0 w 289035"/>
                  <a:gd name="connsiteY7" fmla="*/ 23648 h 134007"/>
                  <a:gd name="connsiteX8" fmla="*/ 0 w 289035"/>
                  <a:gd name="connsiteY8" fmla="*/ 23648 h 134007"/>
                  <a:gd name="connsiteX9" fmla="*/ 0 w 289035"/>
                  <a:gd name="connsiteY9" fmla="*/ 23648 h 1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35" h="134007">
                    <a:moveTo>
                      <a:pt x="15766" y="134007"/>
                    </a:moveTo>
                    <a:cubicBezTo>
                      <a:pt x="34159" y="106417"/>
                      <a:pt x="52552" y="78828"/>
                      <a:pt x="78828" y="70945"/>
                    </a:cubicBezTo>
                    <a:cubicBezTo>
                      <a:pt x="105104" y="63062"/>
                      <a:pt x="147145" y="97220"/>
                      <a:pt x="173421" y="86710"/>
                    </a:cubicBezTo>
                    <a:cubicBezTo>
                      <a:pt x="199697" y="76200"/>
                      <a:pt x="236483" y="7883"/>
                      <a:pt x="236483" y="7883"/>
                    </a:cubicBezTo>
                    <a:lnTo>
                      <a:pt x="236483" y="7883"/>
                    </a:lnTo>
                    <a:cubicBezTo>
                      <a:pt x="241738" y="7883"/>
                      <a:pt x="289035" y="0"/>
                      <a:pt x="268014" y="7883"/>
                    </a:cubicBezTo>
                    <a:cubicBezTo>
                      <a:pt x="246993" y="15766"/>
                      <a:pt x="155028" y="52551"/>
                      <a:pt x="110359" y="55179"/>
                    </a:cubicBezTo>
                    <a:cubicBezTo>
                      <a:pt x="65690" y="57807"/>
                      <a:pt x="0" y="23648"/>
                      <a:pt x="0" y="23648"/>
                    </a:cubicBezTo>
                    <a:lnTo>
                      <a:pt x="0" y="23648"/>
                    </a:lnTo>
                    <a:lnTo>
                      <a:pt x="0" y="23648"/>
                    </a:lnTo>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2" name="Freeform 29"/>
              <p:cNvSpPr/>
              <p:nvPr/>
            </p:nvSpPr>
            <p:spPr>
              <a:xfrm>
                <a:off x="1311165" y="3759583"/>
                <a:ext cx="218090" cy="157655"/>
              </a:xfrm>
              <a:custGeom>
                <a:avLst/>
                <a:gdLst>
                  <a:gd name="connsiteX0" fmla="*/ 199697 w 218090"/>
                  <a:gd name="connsiteY0" fmla="*/ 0 h 157655"/>
                  <a:gd name="connsiteX1" fmla="*/ 105104 w 218090"/>
                  <a:gd name="connsiteY1" fmla="*/ 47296 h 157655"/>
                  <a:gd name="connsiteX2" fmla="*/ 89338 w 218090"/>
                  <a:gd name="connsiteY2" fmla="*/ 15765 h 157655"/>
                  <a:gd name="connsiteX3" fmla="*/ 89338 w 218090"/>
                  <a:gd name="connsiteY3" fmla="*/ 63062 h 157655"/>
                  <a:gd name="connsiteX4" fmla="*/ 10510 w 218090"/>
                  <a:gd name="connsiteY4" fmla="*/ 47296 h 157655"/>
                  <a:gd name="connsiteX5" fmla="*/ 152400 w 218090"/>
                  <a:gd name="connsiteY5" fmla="*/ 78827 h 157655"/>
                  <a:gd name="connsiteX6" fmla="*/ 152400 w 218090"/>
                  <a:gd name="connsiteY6" fmla="*/ 78827 h 157655"/>
                  <a:gd name="connsiteX7" fmla="*/ 183931 w 218090"/>
                  <a:gd name="connsiteY7" fmla="*/ 78827 h 157655"/>
                  <a:gd name="connsiteX8" fmla="*/ 199697 w 218090"/>
                  <a:gd name="connsiteY8" fmla="*/ 110358 h 157655"/>
                  <a:gd name="connsiteX9" fmla="*/ 199697 w 218090"/>
                  <a:gd name="connsiteY9" fmla="*/ 94593 h 157655"/>
                  <a:gd name="connsiteX10" fmla="*/ 89338 w 218090"/>
                  <a:gd name="connsiteY10" fmla="*/ 78827 h 157655"/>
                  <a:gd name="connsiteX11" fmla="*/ 89338 w 218090"/>
                  <a:gd name="connsiteY11" fmla="*/ 78827 h 157655"/>
                  <a:gd name="connsiteX12" fmla="*/ 57807 w 218090"/>
                  <a:gd name="connsiteY12" fmla="*/ 157655 h 157655"/>
                  <a:gd name="connsiteX13" fmla="*/ 57807 w 218090"/>
                  <a:gd name="connsiteY13" fmla="*/ 157655 h 157655"/>
                  <a:gd name="connsiteX14" fmla="*/ 26276 w 218090"/>
                  <a:gd name="connsiteY14" fmla="*/ 94593 h 157655"/>
                  <a:gd name="connsiteX15" fmla="*/ 57807 w 218090"/>
                  <a:gd name="connsiteY15" fmla="*/ 141889 h 15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090" h="157655">
                    <a:moveTo>
                      <a:pt x="199697" y="0"/>
                    </a:moveTo>
                    <a:cubicBezTo>
                      <a:pt x="161597" y="22334"/>
                      <a:pt x="123497" y="44669"/>
                      <a:pt x="105104" y="47296"/>
                    </a:cubicBezTo>
                    <a:cubicBezTo>
                      <a:pt x="86711" y="49923"/>
                      <a:pt x="91966" y="13137"/>
                      <a:pt x="89338" y="15765"/>
                    </a:cubicBezTo>
                    <a:cubicBezTo>
                      <a:pt x="86710" y="18393"/>
                      <a:pt x="102476" y="57807"/>
                      <a:pt x="89338" y="63062"/>
                    </a:cubicBezTo>
                    <a:cubicBezTo>
                      <a:pt x="76200" y="68317"/>
                      <a:pt x="0" y="44668"/>
                      <a:pt x="10510" y="47296"/>
                    </a:cubicBezTo>
                    <a:cubicBezTo>
                      <a:pt x="21020" y="49924"/>
                      <a:pt x="152400" y="78827"/>
                      <a:pt x="152400" y="78827"/>
                    </a:cubicBezTo>
                    <a:lnTo>
                      <a:pt x="152400" y="78827"/>
                    </a:lnTo>
                    <a:cubicBezTo>
                      <a:pt x="157655" y="78827"/>
                      <a:pt x="176048" y="73572"/>
                      <a:pt x="183931" y="78827"/>
                    </a:cubicBezTo>
                    <a:cubicBezTo>
                      <a:pt x="191814" y="84082"/>
                      <a:pt x="197069" y="107730"/>
                      <a:pt x="199697" y="110358"/>
                    </a:cubicBezTo>
                    <a:cubicBezTo>
                      <a:pt x="202325" y="112986"/>
                      <a:pt x="218090" y="99848"/>
                      <a:pt x="199697" y="94593"/>
                    </a:cubicBezTo>
                    <a:cubicBezTo>
                      <a:pt x="181304" y="89338"/>
                      <a:pt x="89338" y="78827"/>
                      <a:pt x="89338" y="78827"/>
                    </a:cubicBezTo>
                    <a:lnTo>
                      <a:pt x="89338" y="78827"/>
                    </a:lnTo>
                    <a:lnTo>
                      <a:pt x="57807" y="157655"/>
                    </a:lnTo>
                    <a:lnTo>
                      <a:pt x="57807" y="157655"/>
                    </a:lnTo>
                    <a:cubicBezTo>
                      <a:pt x="52552" y="147145"/>
                      <a:pt x="26276" y="97221"/>
                      <a:pt x="26276" y="94593"/>
                    </a:cubicBezTo>
                    <a:cubicBezTo>
                      <a:pt x="26276" y="91965"/>
                      <a:pt x="42041" y="116927"/>
                      <a:pt x="57807" y="141889"/>
                    </a:cubicBezTo>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3" name="Freeform 30"/>
              <p:cNvSpPr/>
              <p:nvPr/>
            </p:nvSpPr>
            <p:spPr>
              <a:xfrm>
                <a:off x="1542393" y="3570396"/>
                <a:ext cx="102476" cy="120869"/>
              </a:xfrm>
              <a:custGeom>
                <a:avLst/>
                <a:gdLst>
                  <a:gd name="connsiteX0" fmla="*/ 0 w 102476"/>
                  <a:gd name="connsiteY0" fmla="*/ 31532 h 120869"/>
                  <a:gd name="connsiteX1" fmla="*/ 47296 w 102476"/>
                  <a:gd name="connsiteY1" fmla="*/ 63063 h 120869"/>
                  <a:gd name="connsiteX2" fmla="*/ 94593 w 102476"/>
                  <a:gd name="connsiteY2" fmla="*/ 110359 h 120869"/>
                  <a:gd name="connsiteX3" fmla="*/ 94593 w 102476"/>
                  <a:gd name="connsiteY3" fmla="*/ 0 h 120869"/>
                  <a:gd name="connsiteX4" fmla="*/ 94593 w 102476"/>
                  <a:gd name="connsiteY4" fmla="*/ 0 h 120869"/>
                  <a:gd name="connsiteX5" fmla="*/ 0 w 102476"/>
                  <a:gd name="connsiteY5" fmla="*/ 31532 h 12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76" h="120869">
                    <a:moveTo>
                      <a:pt x="0" y="31532"/>
                    </a:moveTo>
                    <a:cubicBezTo>
                      <a:pt x="15765" y="42042"/>
                      <a:pt x="31531" y="49925"/>
                      <a:pt x="47296" y="63063"/>
                    </a:cubicBezTo>
                    <a:cubicBezTo>
                      <a:pt x="63061" y="76201"/>
                      <a:pt x="86710" y="120869"/>
                      <a:pt x="94593" y="110359"/>
                    </a:cubicBezTo>
                    <a:cubicBezTo>
                      <a:pt x="102476" y="99849"/>
                      <a:pt x="94593" y="0"/>
                      <a:pt x="94593" y="0"/>
                    </a:cubicBezTo>
                    <a:lnTo>
                      <a:pt x="94593" y="0"/>
                    </a:lnTo>
                    <a:lnTo>
                      <a:pt x="0" y="31532"/>
                    </a:ln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4" name="Freeform 31"/>
              <p:cNvSpPr/>
              <p:nvPr/>
            </p:nvSpPr>
            <p:spPr>
              <a:xfrm>
                <a:off x="1221827" y="3933003"/>
                <a:ext cx="178676" cy="147145"/>
              </a:xfrm>
              <a:custGeom>
                <a:avLst/>
                <a:gdLst>
                  <a:gd name="connsiteX0" fmla="*/ 178676 w 178676"/>
                  <a:gd name="connsiteY0" fmla="*/ 78828 h 147145"/>
                  <a:gd name="connsiteX1" fmla="*/ 68317 w 178676"/>
                  <a:gd name="connsiteY1" fmla="*/ 47297 h 147145"/>
                  <a:gd name="connsiteX2" fmla="*/ 68317 w 178676"/>
                  <a:gd name="connsiteY2" fmla="*/ 141890 h 147145"/>
                  <a:gd name="connsiteX3" fmla="*/ 68317 w 178676"/>
                  <a:gd name="connsiteY3" fmla="*/ 78828 h 147145"/>
                  <a:gd name="connsiteX4" fmla="*/ 5255 w 178676"/>
                  <a:gd name="connsiteY4" fmla="*/ 94593 h 147145"/>
                  <a:gd name="connsiteX5" fmla="*/ 99848 w 178676"/>
                  <a:gd name="connsiteY5" fmla="*/ 31531 h 147145"/>
                  <a:gd name="connsiteX6" fmla="*/ 99848 w 178676"/>
                  <a:gd name="connsiteY6" fmla="*/ 0 h 1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76" h="147145">
                    <a:moveTo>
                      <a:pt x="178676" y="78828"/>
                    </a:moveTo>
                    <a:cubicBezTo>
                      <a:pt x="132693" y="57807"/>
                      <a:pt x="86710" y="36787"/>
                      <a:pt x="68317" y="47297"/>
                    </a:cubicBezTo>
                    <a:cubicBezTo>
                      <a:pt x="49924" y="57807"/>
                      <a:pt x="68317" y="141890"/>
                      <a:pt x="68317" y="141890"/>
                    </a:cubicBezTo>
                    <a:cubicBezTo>
                      <a:pt x="68317" y="147145"/>
                      <a:pt x="78827" y="86711"/>
                      <a:pt x="68317" y="78828"/>
                    </a:cubicBezTo>
                    <a:cubicBezTo>
                      <a:pt x="57807" y="70945"/>
                      <a:pt x="0" y="102476"/>
                      <a:pt x="5255" y="94593"/>
                    </a:cubicBezTo>
                    <a:cubicBezTo>
                      <a:pt x="10510" y="86710"/>
                      <a:pt x="84083" y="47296"/>
                      <a:pt x="99848" y="31531"/>
                    </a:cubicBezTo>
                    <a:cubicBezTo>
                      <a:pt x="115613" y="15766"/>
                      <a:pt x="107730" y="7883"/>
                      <a:pt x="99848" y="0"/>
                    </a:cubicBezTo>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5" name="Freeform 32"/>
              <p:cNvSpPr/>
              <p:nvPr/>
            </p:nvSpPr>
            <p:spPr>
              <a:xfrm>
                <a:off x="1195551" y="4090659"/>
                <a:ext cx="63062" cy="86710"/>
              </a:xfrm>
              <a:custGeom>
                <a:avLst/>
                <a:gdLst>
                  <a:gd name="connsiteX0" fmla="*/ 63062 w 63062"/>
                  <a:gd name="connsiteY0" fmla="*/ 0 h 86710"/>
                  <a:gd name="connsiteX1" fmla="*/ 31531 w 63062"/>
                  <a:gd name="connsiteY1" fmla="*/ 78827 h 86710"/>
                  <a:gd name="connsiteX2" fmla="*/ 0 w 63062"/>
                  <a:gd name="connsiteY2" fmla="*/ 47296 h 86710"/>
                </a:gdLst>
                <a:ahLst/>
                <a:cxnLst>
                  <a:cxn ang="0">
                    <a:pos x="connsiteX0" y="connsiteY0"/>
                  </a:cxn>
                  <a:cxn ang="0">
                    <a:pos x="connsiteX1" y="connsiteY1"/>
                  </a:cxn>
                  <a:cxn ang="0">
                    <a:pos x="connsiteX2" y="connsiteY2"/>
                  </a:cxn>
                </a:cxnLst>
                <a:rect l="l" t="t" r="r" b="b"/>
                <a:pathLst>
                  <a:path w="63062" h="86710">
                    <a:moveTo>
                      <a:pt x="63062" y="0"/>
                    </a:moveTo>
                    <a:cubicBezTo>
                      <a:pt x="52551" y="35472"/>
                      <a:pt x="42041" y="70944"/>
                      <a:pt x="31531" y="78827"/>
                    </a:cubicBezTo>
                    <a:cubicBezTo>
                      <a:pt x="21021" y="86710"/>
                      <a:pt x="10510" y="67003"/>
                      <a:pt x="0" y="47296"/>
                    </a:cubicBezTo>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6" name="Freeform 33"/>
              <p:cNvSpPr/>
              <p:nvPr/>
            </p:nvSpPr>
            <p:spPr>
              <a:xfrm>
                <a:off x="2073165" y="4379693"/>
                <a:ext cx="273269" cy="386255"/>
              </a:xfrm>
              <a:custGeom>
                <a:avLst/>
                <a:gdLst>
                  <a:gd name="connsiteX0" fmla="*/ 52552 w 273269"/>
                  <a:gd name="connsiteY0" fmla="*/ 73572 h 386255"/>
                  <a:gd name="connsiteX1" fmla="*/ 115614 w 273269"/>
                  <a:gd name="connsiteY1" fmla="*/ 10510 h 386255"/>
                  <a:gd name="connsiteX2" fmla="*/ 194441 w 273269"/>
                  <a:gd name="connsiteY2" fmla="*/ 10510 h 386255"/>
                  <a:gd name="connsiteX3" fmla="*/ 273269 w 273269"/>
                  <a:gd name="connsiteY3" fmla="*/ 57807 h 386255"/>
                  <a:gd name="connsiteX4" fmla="*/ 194441 w 273269"/>
                  <a:gd name="connsiteY4" fmla="*/ 262759 h 386255"/>
                  <a:gd name="connsiteX5" fmla="*/ 131379 w 273269"/>
                  <a:gd name="connsiteY5" fmla="*/ 373117 h 386255"/>
                  <a:gd name="connsiteX6" fmla="*/ 36786 w 273269"/>
                  <a:gd name="connsiteY6" fmla="*/ 341586 h 386255"/>
                  <a:gd name="connsiteX7" fmla="*/ 5255 w 273269"/>
                  <a:gd name="connsiteY7" fmla="*/ 294290 h 386255"/>
                  <a:gd name="connsiteX8" fmla="*/ 52552 w 273269"/>
                  <a:gd name="connsiteY8" fmla="*/ 73572 h 38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269" h="386255">
                    <a:moveTo>
                      <a:pt x="52552" y="73572"/>
                    </a:moveTo>
                    <a:cubicBezTo>
                      <a:pt x="70945" y="26275"/>
                      <a:pt x="91966" y="21020"/>
                      <a:pt x="115614" y="10510"/>
                    </a:cubicBezTo>
                    <a:cubicBezTo>
                      <a:pt x="139262" y="0"/>
                      <a:pt x="168165" y="2627"/>
                      <a:pt x="194441" y="10510"/>
                    </a:cubicBezTo>
                    <a:cubicBezTo>
                      <a:pt x="220717" y="18393"/>
                      <a:pt x="273269" y="15766"/>
                      <a:pt x="273269" y="57807"/>
                    </a:cubicBezTo>
                    <a:cubicBezTo>
                      <a:pt x="273269" y="99848"/>
                      <a:pt x="218089" y="210207"/>
                      <a:pt x="194441" y="262759"/>
                    </a:cubicBezTo>
                    <a:cubicBezTo>
                      <a:pt x="170793" y="315311"/>
                      <a:pt x="157655" y="359979"/>
                      <a:pt x="131379" y="373117"/>
                    </a:cubicBezTo>
                    <a:cubicBezTo>
                      <a:pt x="105103" y="386255"/>
                      <a:pt x="57807" y="354724"/>
                      <a:pt x="36786" y="341586"/>
                    </a:cubicBezTo>
                    <a:cubicBezTo>
                      <a:pt x="15765" y="328448"/>
                      <a:pt x="0" y="336331"/>
                      <a:pt x="5255" y="294290"/>
                    </a:cubicBezTo>
                    <a:cubicBezTo>
                      <a:pt x="10510" y="252249"/>
                      <a:pt x="34159" y="120869"/>
                      <a:pt x="52552" y="73572"/>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7" name="Freeform 34"/>
              <p:cNvSpPr/>
              <p:nvPr/>
            </p:nvSpPr>
            <p:spPr>
              <a:xfrm>
                <a:off x="3061137" y="3948769"/>
                <a:ext cx="191814" cy="491358"/>
              </a:xfrm>
              <a:custGeom>
                <a:avLst/>
                <a:gdLst>
                  <a:gd name="connsiteX0" fmla="*/ 168166 w 191814"/>
                  <a:gd name="connsiteY0" fmla="*/ 0 h 491358"/>
                  <a:gd name="connsiteX1" fmla="*/ 168166 w 191814"/>
                  <a:gd name="connsiteY1" fmla="*/ 157655 h 491358"/>
                  <a:gd name="connsiteX2" fmla="*/ 26276 w 191814"/>
                  <a:gd name="connsiteY2" fmla="*/ 441434 h 491358"/>
                  <a:gd name="connsiteX3" fmla="*/ 10511 w 191814"/>
                  <a:gd name="connsiteY3" fmla="*/ 457200 h 491358"/>
                </a:gdLst>
                <a:ahLst/>
                <a:cxnLst>
                  <a:cxn ang="0">
                    <a:pos x="connsiteX0" y="connsiteY0"/>
                  </a:cxn>
                  <a:cxn ang="0">
                    <a:pos x="connsiteX1" y="connsiteY1"/>
                  </a:cxn>
                  <a:cxn ang="0">
                    <a:pos x="connsiteX2" y="connsiteY2"/>
                  </a:cxn>
                  <a:cxn ang="0">
                    <a:pos x="connsiteX3" y="connsiteY3"/>
                  </a:cxn>
                </a:cxnLst>
                <a:rect l="l" t="t" r="r" b="b"/>
                <a:pathLst>
                  <a:path w="191814" h="491358">
                    <a:moveTo>
                      <a:pt x="168166" y="0"/>
                    </a:moveTo>
                    <a:cubicBezTo>
                      <a:pt x="179990" y="42041"/>
                      <a:pt x="191814" y="84083"/>
                      <a:pt x="168166" y="157655"/>
                    </a:cubicBezTo>
                    <a:cubicBezTo>
                      <a:pt x="144518" y="231227"/>
                      <a:pt x="52552" y="391510"/>
                      <a:pt x="26276" y="441434"/>
                    </a:cubicBezTo>
                    <a:cubicBezTo>
                      <a:pt x="0" y="491358"/>
                      <a:pt x="5255" y="474279"/>
                      <a:pt x="10511" y="457200"/>
                    </a:cubicBezTo>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64" name="Freeform 11"/>
            <p:cNvSpPr/>
            <p:nvPr/>
          </p:nvSpPr>
          <p:spPr>
            <a:xfrm>
              <a:off x="1106707" y="3356992"/>
              <a:ext cx="1881117" cy="1099266"/>
            </a:xfrm>
            <a:custGeom>
              <a:avLst/>
              <a:gdLst>
                <a:gd name="connsiteX0" fmla="*/ 370764 w 1881117"/>
                <a:gd name="connsiteY0" fmla="*/ 18197 h 1141863"/>
                <a:gd name="connsiteX1" fmla="*/ 493594 w 1881117"/>
                <a:gd name="connsiteY1" fmla="*/ 168323 h 1141863"/>
                <a:gd name="connsiteX2" fmla="*/ 766549 w 1881117"/>
                <a:gd name="connsiteY2" fmla="*/ 386687 h 1141863"/>
                <a:gd name="connsiteX3" fmla="*/ 984913 w 1881117"/>
                <a:gd name="connsiteY3" fmla="*/ 509517 h 1141863"/>
                <a:gd name="connsiteX4" fmla="*/ 1257869 w 1881117"/>
                <a:gd name="connsiteY4" fmla="*/ 618699 h 1141863"/>
                <a:gd name="connsiteX5" fmla="*/ 1694597 w 1881117"/>
                <a:gd name="connsiteY5" fmla="*/ 741529 h 1141863"/>
                <a:gd name="connsiteX6" fmla="*/ 1872018 w 1881117"/>
                <a:gd name="connsiteY6" fmla="*/ 768824 h 1141863"/>
                <a:gd name="connsiteX7" fmla="*/ 1749188 w 1881117"/>
                <a:gd name="connsiteY7" fmla="*/ 837063 h 1141863"/>
                <a:gd name="connsiteX8" fmla="*/ 1476233 w 1881117"/>
                <a:gd name="connsiteY8" fmla="*/ 959893 h 1141863"/>
                <a:gd name="connsiteX9" fmla="*/ 1394346 w 1881117"/>
                <a:gd name="connsiteY9" fmla="*/ 987188 h 1141863"/>
                <a:gd name="connsiteX10" fmla="*/ 1230573 w 1881117"/>
                <a:gd name="connsiteY10" fmla="*/ 1041779 h 1141863"/>
                <a:gd name="connsiteX11" fmla="*/ 1080448 w 1881117"/>
                <a:gd name="connsiteY11" fmla="*/ 1069075 h 1141863"/>
                <a:gd name="connsiteX12" fmla="*/ 889379 w 1881117"/>
                <a:gd name="connsiteY12" fmla="*/ 1082723 h 1141863"/>
                <a:gd name="connsiteX13" fmla="*/ 657367 w 1881117"/>
                <a:gd name="connsiteY13" fmla="*/ 1096370 h 1141863"/>
                <a:gd name="connsiteX14" fmla="*/ 548185 w 1881117"/>
                <a:gd name="connsiteY14" fmla="*/ 1096370 h 1141863"/>
                <a:gd name="connsiteX15" fmla="*/ 97809 w 1881117"/>
                <a:gd name="connsiteY15" fmla="*/ 823415 h 1141863"/>
                <a:gd name="connsiteX16" fmla="*/ 2275 w 1881117"/>
                <a:gd name="connsiteY16" fmla="*/ 768824 h 1141863"/>
                <a:gd name="connsiteX17" fmla="*/ 111457 w 1881117"/>
                <a:gd name="connsiteY17" fmla="*/ 605051 h 1141863"/>
                <a:gd name="connsiteX18" fmla="*/ 179696 w 1881117"/>
                <a:gd name="connsiteY18" fmla="*/ 468573 h 1141863"/>
                <a:gd name="connsiteX19" fmla="*/ 275230 w 1881117"/>
                <a:gd name="connsiteY19" fmla="*/ 277505 h 1141863"/>
                <a:gd name="connsiteX20" fmla="*/ 370764 w 1881117"/>
                <a:gd name="connsiteY20" fmla="*/ 18197 h 1141863"/>
                <a:gd name="connsiteX0" fmla="*/ 372462 w 1881117"/>
                <a:gd name="connsiteY0" fmla="*/ 18197 h 1087629"/>
                <a:gd name="connsiteX1" fmla="*/ 493594 w 1881117"/>
                <a:gd name="connsiteY1" fmla="*/ 114089 h 1087629"/>
                <a:gd name="connsiteX2" fmla="*/ 766549 w 1881117"/>
                <a:gd name="connsiteY2" fmla="*/ 332453 h 1087629"/>
                <a:gd name="connsiteX3" fmla="*/ 984913 w 1881117"/>
                <a:gd name="connsiteY3" fmla="*/ 455283 h 1087629"/>
                <a:gd name="connsiteX4" fmla="*/ 1257869 w 1881117"/>
                <a:gd name="connsiteY4" fmla="*/ 564465 h 1087629"/>
                <a:gd name="connsiteX5" fmla="*/ 1694597 w 1881117"/>
                <a:gd name="connsiteY5" fmla="*/ 687295 h 1087629"/>
                <a:gd name="connsiteX6" fmla="*/ 1872018 w 1881117"/>
                <a:gd name="connsiteY6" fmla="*/ 714590 h 1087629"/>
                <a:gd name="connsiteX7" fmla="*/ 1749188 w 1881117"/>
                <a:gd name="connsiteY7" fmla="*/ 782829 h 1087629"/>
                <a:gd name="connsiteX8" fmla="*/ 1476233 w 1881117"/>
                <a:gd name="connsiteY8" fmla="*/ 905659 h 1087629"/>
                <a:gd name="connsiteX9" fmla="*/ 1394346 w 1881117"/>
                <a:gd name="connsiteY9" fmla="*/ 932954 h 1087629"/>
                <a:gd name="connsiteX10" fmla="*/ 1230573 w 1881117"/>
                <a:gd name="connsiteY10" fmla="*/ 987545 h 1087629"/>
                <a:gd name="connsiteX11" fmla="*/ 1080448 w 1881117"/>
                <a:gd name="connsiteY11" fmla="*/ 1014841 h 1087629"/>
                <a:gd name="connsiteX12" fmla="*/ 889379 w 1881117"/>
                <a:gd name="connsiteY12" fmla="*/ 1028489 h 1087629"/>
                <a:gd name="connsiteX13" fmla="*/ 657367 w 1881117"/>
                <a:gd name="connsiteY13" fmla="*/ 1042136 h 1087629"/>
                <a:gd name="connsiteX14" fmla="*/ 548185 w 1881117"/>
                <a:gd name="connsiteY14" fmla="*/ 1042136 h 1087629"/>
                <a:gd name="connsiteX15" fmla="*/ 97809 w 1881117"/>
                <a:gd name="connsiteY15" fmla="*/ 769181 h 1087629"/>
                <a:gd name="connsiteX16" fmla="*/ 2275 w 1881117"/>
                <a:gd name="connsiteY16" fmla="*/ 714590 h 1087629"/>
                <a:gd name="connsiteX17" fmla="*/ 111457 w 1881117"/>
                <a:gd name="connsiteY17" fmla="*/ 550817 h 1087629"/>
                <a:gd name="connsiteX18" fmla="*/ 179696 w 1881117"/>
                <a:gd name="connsiteY18" fmla="*/ 414339 h 1087629"/>
                <a:gd name="connsiteX19" fmla="*/ 275230 w 1881117"/>
                <a:gd name="connsiteY19" fmla="*/ 223271 h 1087629"/>
                <a:gd name="connsiteX20" fmla="*/ 372462 w 1881117"/>
                <a:gd name="connsiteY20" fmla="*/ 18197 h 1087629"/>
                <a:gd name="connsiteX0" fmla="*/ 432048 w 1881117"/>
                <a:gd name="connsiteY0" fmla="*/ 18197 h 1037842"/>
                <a:gd name="connsiteX1" fmla="*/ 493594 w 1881117"/>
                <a:gd name="connsiteY1" fmla="*/ 64302 h 1037842"/>
                <a:gd name="connsiteX2" fmla="*/ 766549 w 1881117"/>
                <a:gd name="connsiteY2" fmla="*/ 282666 h 1037842"/>
                <a:gd name="connsiteX3" fmla="*/ 984913 w 1881117"/>
                <a:gd name="connsiteY3" fmla="*/ 405496 h 1037842"/>
                <a:gd name="connsiteX4" fmla="*/ 1257869 w 1881117"/>
                <a:gd name="connsiteY4" fmla="*/ 514678 h 1037842"/>
                <a:gd name="connsiteX5" fmla="*/ 1694597 w 1881117"/>
                <a:gd name="connsiteY5" fmla="*/ 637508 h 1037842"/>
                <a:gd name="connsiteX6" fmla="*/ 1872018 w 1881117"/>
                <a:gd name="connsiteY6" fmla="*/ 664803 h 1037842"/>
                <a:gd name="connsiteX7" fmla="*/ 1749188 w 1881117"/>
                <a:gd name="connsiteY7" fmla="*/ 733042 h 1037842"/>
                <a:gd name="connsiteX8" fmla="*/ 1476233 w 1881117"/>
                <a:gd name="connsiteY8" fmla="*/ 855872 h 1037842"/>
                <a:gd name="connsiteX9" fmla="*/ 1394346 w 1881117"/>
                <a:gd name="connsiteY9" fmla="*/ 883167 h 1037842"/>
                <a:gd name="connsiteX10" fmla="*/ 1230573 w 1881117"/>
                <a:gd name="connsiteY10" fmla="*/ 937758 h 1037842"/>
                <a:gd name="connsiteX11" fmla="*/ 1080448 w 1881117"/>
                <a:gd name="connsiteY11" fmla="*/ 965054 h 1037842"/>
                <a:gd name="connsiteX12" fmla="*/ 889379 w 1881117"/>
                <a:gd name="connsiteY12" fmla="*/ 978702 h 1037842"/>
                <a:gd name="connsiteX13" fmla="*/ 657367 w 1881117"/>
                <a:gd name="connsiteY13" fmla="*/ 992349 h 1037842"/>
                <a:gd name="connsiteX14" fmla="*/ 548185 w 1881117"/>
                <a:gd name="connsiteY14" fmla="*/ 992349 h 1037842"/>
                <a:gd name="connsiteX15" fmla="*/ 97809 w 1881117"/>
                <a:gd name="connsiteY15" fmla="*/ 719394 h 1037842"/>
                <a:gd name="connsiteX16" fmla="*/ 2275 w 1881117"/>
                <a:gd name="connsiteY16" fmla="*/ 664803 h 1037842"/>
                <a:gd name="connsiteX17" fmla="*/ 111457 w 1881117"/>
                <a:gd name="connsiteY17" fmla="*/ 501030 h 1037842"/>
                <a:gd name="connsiteX18" fmla="*/ 179696 w 1881117"/>
                <a:gd name="connsiteY18" fmla="*/ 364552 h 1037842"/>
                <a:gd name="connsiteX19" fmla="*/ 275230 w 1881117"/>
                <a:gd name="connsiteY19" fmla="*/ 173484 h 1037842"/>
                <a:gd name="connsiteX20" fmla="*/ 432048 w 1881117"/>
                <a:gd name="connsiteY20" fmla="*/ 18197 h 1037842"/>
                <a:gd name="connsiteX0" fmla="*/ 432048 w 1881117"/>
                <a:gd name="connsiteY0" fmla="*/ 18197 h 1037842"/>
                <a:gd name="connsiteX1" fmla="*/ 493594 w 1881117"/>
                <a:gd name="connsiteY1" fmla="*/ 64302 h 1037842"/>
                <a:gd name="connsiteX2" fmla="*/ 766549 w 1881117"/>
                <a:gd name="connsiteY2" fmla="*/ 282666 h 1037842"/>
                <a:gd name="connsiteX3" fmla="*/ 984913 w 1881117"/>
                <a:gd name="connsiteY3" fmla="*/ 405496 h 1037842"/>
                <a:gd name="connsiteX4" fmla="*/ 1257869 w 1881117"/>
                <a:gd name="connsiteY4" fmla="*/ 514678 h 1037842"/>
                <a:gd name="connsiteX5" fmla="*/ 1694597 w 1881117"/>
                <a:gd name="connsiteY5" fmla="*/ 637508 h 1037842"/>
                <a:gd name="connsiteX6" fmla="*/ 1872018 w 1881117"/>
                <a:gd name="connsiteY6" fmla="*/ 664803 h 1037842"/>
                <a:gd name="connsiteX7" fmla="*/ 1749188 w 1881117"/>
                <a:gd name="connsiteY7" fmla="*/ 733042 h 1037842"/>
                <a:gd name="connsiteX8" fmla="*/ 1476233 w 1881117"/>
                <a:gd name="connsiteY8" fmla="*/ 855872 h 1037842"/>
                <a:gd name="connsiteX9" fmla="*/ 1394346 w 1881117"/>
                <a:gd name="connsiteY9" fmla="*/ 883167 h 1037842"/>
                <a:gd name="connsiteX10" fmla="*/ 1230573 w 1881117"/>
                <a:gd name="connsiteY10" fmla="*/ 937758 h 1037842"/>
                <a:gd name="connsiteX11" fmla="*/ 1080448 w 1881117"/>
                <a:gd name="connsiteY11" fmla="*/ 965054 h 1037842"/>
                <a:gd name="connsiteX12" fmla="*/ 889379 w 1881117"/>
                <a:gd name="connsiteY12" fmla="*/ 978702 h 1037842"/>
                <a:gd name="connsiteX13" fmla="*/ 657367 w 1881117"/>
                <a:gd name="connsiteY13" fmla="*/ 992349 h 1037842"/>
                <a:gd name="connsiteX14" fmla="*/ 548185 w 1881117"/>
                <a:gd name="connsiteY14" fmla="*/ 992349 h 1037842"/>
                <a:gd name="connsiteX15" fmla="*/ 97809 w 1881117"/>
                <a:gd name="connsiteY15" fmla="*/ 719394 h 1037842"/>
                <a:gd name="connsiteX16" fmla="*/ 2275 w 1881117"/>
                <a:gd name="connsiteY16" fmla="*/ 664803 h 1037842"/>
                <a:gd name="connsiteX17" fmla="*/ 111457 w 1881117"/>
                <a:gd name="connsiteY17" fmla="*/ 501030 h 1037842"/>
                <a:gd name="connsiteX18" fmla="*/ 179696 w 1881117"/>
                <a:gd name="connsiteY18" fmla="*/ 364552 h 1037842"/>
                <a:gd name="connsiteX19" fmla="*/ 275230 w 1881117"/>
                <a:gd name="connsiteY19" fmla="*/ 173484 h 1037842"/>
                <a:gd name="connsiteX20" fmla="*/ 432048 w 1881117"/>
                <a:gd name="connsiteY20" fmla="*/ 18197 h 1037842"/>
                <a:gd name="connsiteX0" fmla="*/ 432048 w 1881117"/>
                <a:gd name="connsiteY0" fmla="*/ 18197 h 1037842"/>
                <a:gd name="connsiteX1" fmla="*/ 493594 w 1881117"/>
                <a:gd name="connsiteY1" fmla="*/ 64302 h 1037842"/>
                <a:gd name="connsiteX2" fmla="*/ 766549 w 1881117"/>
                <a:gd name="connsiteY2" fmla="*/ 282666 h 1037842"/>
                <a:gd name="connsiteX3" fmla="*/ 984913 w 1881117"/>
                <a:gd name="connsiteY3" fmla="*/ 405496 h 1037842"/>
                <a:gd name="connsiteX4" fmla="*/ 1257869 w 1881117"/>
                <a:gd name="connsiteY4" fmla="*/ 514678 h 1037842"/>
                <a:gd name="connsiteX5" fmla="*/ 1694597 w 1881117"/>
                <a:gd name="connsiteY5" fmla="*/ 637508 h 1037842"/>
                <a:gd name="connsiteX6" fmla="*/ 1872018 w 1881117"/>
                <a:gd name="connsiteY6" fmla="*/ 664803 h 1037842"/>
                <a:gd name="connsiteX7" fmla="*/ 1749188 w 1881117"/>
                <a:gd name="connsiteY7" fmla="*/ 733042 h 1037842"/>
                <a:gd name="connsiteX8" fmla="*/ 1476233 w 1881117"/>
                <a:gd name="connsiteY8" fmla="*/ 855872 h 1037842"/>
                <a:gd name="connsiteX9" fmla="*/ 1394346 w 1881117"/>
                <a:gd name="connsiteY9" fmla="*/ 883167 h 1037842"/>
                <a:gd name="connsiteX10" fmla="*/ 1230573 w 1881117"/>
                <a:gd name="connsiteY10" fmla="*/ 937758 h 1037842"/>
                <a:gd name="connsiteX11" fmla="*/ 1080448 w 1881117"/>
                <a:gd name="connsiteY11" fmla="*/ 965054 h 1037842"/>
                <a:gd name="connsiteX12" fmla="*/ 889379 w 1881117"/>
                <a:gd name="connsiteY12" fmla="*/ 978702 h 1037842"/>
                <a:gd name="connsiteX13" fmla="*/ 657367 w 1881117"/>
                <a:gd name="connsiteY13" fmla="*/ 992349 h 1037842"/>
                <a:gd name="connsiteX14" fmla="*/ 548185 w 1881117"/>
                <a:gd name="connsiteY14" fmla="*/ 992349 h 1037842"/>
                <a:gd name="connsiteX15" fmla="*/ 97809 w 1881117"/>
                <a:gd name="connsiteY15" fmla="*/ 719394 h 1037842"/>
                <a:gd name="connsiteX16" fmla="*/ 2275 w 1881117"/>
                <a:gd name="connsiteY16" fmla="*/ 664803 h 1037842"/>
                <a:gd name="connsiteX17" fmla="*/ 111457 w 1881117"/>
                <a:gd name="connsiteY17" fmla="*/ 501030 h 1037842"/>
                <a:gd name="connsiteX18" fmla="*/ 179696 w 1881117"/>
                <a:gd name="connsiteY18" fmla="*/ 364552 h 1037842"/>
                <a:gd name="connsiteX19" fmla="*/ 275230 w 1881117"/>
                <a:gd name="connsiteY19" fmla="*/ 173484 h 1037842"/>
                <a:gd name="connsiteX20" fmla="*/ 432048 w 1881117"/>
                <a:gd name="connsiteY20" fmla="*/ 18197 h 103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117" h="1037842">
                  <a:moveTo>
                    <a:pt x="432048" y="18197"/>
                  </a:moveTo>
                  <a:cubicBezTo>
                    <a:pt x="468442" y="0"/>
                    <a:pt x="437844" y="20224"/>
                    <a:pt x="493594" y="64302"/>
                  </a:cubicBezTo>
                  <a:cubicBezTo>
                    <a:pt x="549344" y="108380"/>
                    <a:pt x="684662" y="225800"/>
                    <a:pt x="766549" y="282666"/>
                  </a:cubicBezTo>
                  <a:cubicBezTo>
                    <a:pt x="848436" y="339532"/>
                    <a:pt x="903026" y="366827"/>
                    <a:pt x="984913" y="405496"/>
                  </a:cubicBezTo>
                  <a:cubicBezTo>
                    <a:pt x="1066800" y="444165"/>
                    <a:pt x="1139588" y="476009"/>
                    <a:pt x="1257869" y="514678"/>
                  </a:cubicBezTo>
                  <a:cubicBezTo>
                    <a:pt x="1376150" y="553347"/>
                    <a:pt x="1592239" y="612487"/>
                    <a:pt x="1694597" y="637508"/>
                  </a:cubicBezTo>
                  <a:cubicBezTo>
                    <a:pt x="1796955" y="662529"/>
                    <a:pt x="1862920" y="648881"/>
                    <a:pt x="1872018" y="664803"/>
                  </a:cubicBezTo>
                  <a:cubicBezTo>
                    <a:pt x="1881117" y="680725"/>
                    <a:pt x="1815152" y="701197"/>
                    <a:pt x="1749188" y="733042"/>
                  </a:cubicBezTo>
                  <a:cubicBezTo>
                    <a:pt x="1683224" y="764887"/>
                    <a:pt x="1535373" y="830851"/>
                    <a:pt x="1476233" y="855872"/>
                  </a:cubicBezTo>
                  <a:cubicBezTo>
                    <a:pt x="1417093" y="880893"/>
                    <a:pt x="1394346" y="883167"/>
                    <a:pt x="1394346" y="883167"/>
                  </a:cubicBezTo>
                  <a:cubicBezTo>
                    <a:pt x="1353403" y="896815"/>
                    <a:pt x="1282889" y="924110"/>
                    <a:pt x="1230573" y="937758"/>
                  </a:cubicBezTo>
                  <a:cubicBezTo>
                    <a:pt x="1178257" y="951406"/>
                    <a:pt x="1137314" y="958230"/>
                    <a:pt x="1080448" y="965054"/>
                  </a:cubicBezTo>
                  <a:cubicBezTo>
                    <a:pt x="1023582" y="971878"/>
                    <a:pt x="889379" y="978702"/>
                    <a:pt x="889379" y="978702"/>
                  </a:cubicBezTo>
                  <a:lnTo>
                    <a:pt x="657367" y="992349"/>
                  </a:lnTo>
                  <a:cubicBezTo>
                    <a:pt x="600502" y="994623"/>
                    <a:pt x="641445" y="1037842"/>
                    <a:pt x="548185" y="992349"/>
                  </a:cubicBezTo>
                  <a:cubicBezTo>
                    <a:pt x="454925" y="946856"/>
                    <a:pt x="188794" y="773985"/>
                    <a:pt x="97809" y="719394"/>
                  </a:cubicBezTo>
                  <a:cubicBezTo>
                    <a:pt x="6824" y="664803"/>
                    <a:pt x="0" y="701197"/>
                    <a:pt x="2275" y="664803"/>
                  </a:cubicBezTo>
                  <a:cubicBezTo>
                    <a:pt x="4550" y="628409"/>
                    <a:pt x="81887" y="551072"/>
                    <a:pt x="111457" y="501030"/>
                  </a:cubicBezTo>
                  <a:cubicBezTo>
                    <a:pt x="141027" y="450988"/>
                    <a:pt x="179696" y="364552"/>
                    <a:pt x="179696" y="364552"/>
                  </a:cubicBezTo>
                  <a:cubicBezTo>
                    <a:pt x="206991" y="309961"/>
                    <a:pt x="233171" y="231210"/>
                    <a:pt x="275230" y="173484"/>
                  </a:cubicBezTo>
                  <a:cubicBezTo>
                    <a:pt x="317289" y="115758"/>
                    <a:pt x="395654" y="36394"/>
                    <a:pt x="432048" y="18197"/>
                  </a:cubicBezTo>
                  <a:close/>
                </a:path>
              </a:pathLst>
            </a:custGeom>
            <a:solidFill>
              <a:srgbClr val="CEB966">
                <a:lumMod val="75000"/>
                <a:alpha val="72000"/>
              </a:srgbClr>
            </a:solidFill>
            <a:ln w="12700" cap="rnd"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31" name="Τίτλος 2"/>
          <p:cNvSpPr>
            <a:spLocks noGrp="1"/>
          </p:cNvSpPr>
          <p:nvPr>
            <p:ph type="title"/>
          </p:nvPr>
        </p:nvSpPr>
        <p:spPr/>
        <p:txBody>
          <a:bodyPr>
            <a:normAutofit fontScale="90000"/>
          </a:bodyPr>
          <a:lstStyle/>
          <a:p>
            <a:r>
              <a:rPr lang="el-GR" dirty="0"/>
              <a:t>Διάταξη δοντιών στα οδοντικά </a:t>
            </a:r>
            <a:r>
              <a:rPr lang="el-GR" dirty="0" smtClean="0"/>
              <a:t>τόξα </a:t>
            </a:r>
            <a:r>
              <a:rPr lang="el-GR" sz="3000" b="0" dirty="0"/>
              <a:t/>
            </a:r>
            <a:br>
              <a:rPr lang="el-GR" sz="3000" b="0" dirty="0"/>
            </a:br>
            <a:r>
              <a:rPr lang="el-GR" sz="3000" b="0" dirty="0"/>
              <a:t>Σ</a:t>
            </a:r>
            <a:r>
              <a:rPr lang="el-GR" sz="3000" b="0" dirty="0" smtClean="0"/>
              <a:t>υγκλεισιακά αναφορικά επίπεδα</a:t>
            </a:r>
            <a:endParaRPr lang="el-GR" sz="3000" b="0" dirty="0"/>
          </a:p>
        </p:txBody>
      </p:sp>
    </p:spTree>
    <p:extLst>
      <p:ext uri="{BB962C8B-B14F-4D97-AF65-F5344CB8AC3E}">
        <p14:creationId xmlns:p14="http://schemas.microsoft.com/office/powerpoint/2010/main" val="2568280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Rot="1" noChangeArrowheads="1"/>
          </p:cNvSpPr>
          <p:nvPr>
            <p:ph idx="1"/>
          </p:nvPr>
        </p:nvSpPr>
        <p:spPr>
          <a:xfrm>
            <a:off x="457200" y="1484784"/>
            <a:ext cx="4682453" cy="4752528"/>
          </a:xfrm>
        </p:spPr>
        <p:txBody>
          <a:bodyPr>
            <a:normAutofit/>
          </a:bodyPr>
          <a:lstStyle/>
          <a:p>
            <a:r>
              <a:rPr lang="el-GR" dirty="0" smtClean="0"/>
              <a:t>Η θέση στην οποία οι συγκλεισιακές επιφάνειες των δοντιών άνω και κάτω γνάθου εφαρμόζουν μεταξύ τους στο μέγιστο βαθμό.</a:t>
            </a:r>
            <a:endParaRPr lang="en-GB" dirty="0" smtClean="0"/>
          </a:p>
          <a:p>
            <a:endParaRPr lang="el-GR" dirty="0" smtClean="0"/>
          </a:p>
          <a:p>
            <a:endParaRPr lang="en-GB" dirty="0" smtClean="0"/>
          </a:p>
        </p:txBody>
      </p:sp>
      <p:sp>
        <p:nvSpPr>
          <p:cNvPr id="4" name="Content Placeholder 3"/>
          <p:cNvSpPr>
            <a:spLocks noGrp="1"/>
          </p:cNvSpPr>
          <p:nvPr>
            <p:ph sz="half" idx="4294967295"/>
          </p:nvPr>
        </p:nvSpPr>
        <p:spPr>
          <a:xfrm>
            <a:off x="5292080" y="1484784"/>
            <a:ext cx="3787080" cy="3340547"/>
          </a:xfrm>
        </p:spPr>
        <p:txBody>
          <a:bodyPr/>
          <a:lstStyle/>
          <a:p>
            <a:r>
              <a:rPr lang="el-GR" sz="2200" dirty="0" smtClean="0"/>
              <a:t>Τα δόντια έρχονται σε μέγιστη συγγόμφωση μόνο όταν μασάμε και καταπίνομε, περίπου 17.5</a:t>
            </a:r>
            <a:r>
              <a:rPr lang="en-GB" sz="2200" dirty="0" smtClean="0"/>
              <a:t> min </a:t>
            </a:r>
            <a:r>
              <a:rPr lang="el-GR" sz="2200" dirty="0" smtClean="0"/>
              <a:t>όλη τη μέρα που αντιστοιχούν σε 1800 μασητικούς κύκλους και 500 οδοντικές επαφές κατάποσης</a:t>
            </a:r>
            <a:r>
              <a:rPr lang="en-GB" sz="2200" dirty="0" smtClean="0"/>
              <a:t>.</a:t>
            </a:r>
            <a:endParaRPr lang="el-GR" sz="2200" dirty="0" smtClean="0"/>
          </a:p>
        </p:txBody>
      </p:sp>
      <p:pic>
        <p:nvPicPr>
          <p:cNvPr id="42" name="Picture 4" descr="File:Denticao.jpg">
            <a:hlinkClick r:id="rId3"/>
          </p:cNvPr>
          <p:cNvPicPr>
            <a:picLocks noChangeAspect="1" noChangeArrowheads="1"/>
          </p:cNvPicPr>
          <p:nvPr/>
        </p:nvPicPr>
        <p:blipFill>
          <a:blip r:embed="rId4" cstate="print"/>
          <a:srcRect/>
          <a:stretch>
            <a:fillRect/>
          </a:stretch>
        </p:blipFill>
        <p:spPr bwMode="auto">
          <a:xfrm>
            <a:off x="683568" y="3212976"/>
            <a:ext cx="3937216" cy="2916000"/>
          </a:xfrm>
          <a:prstGeom prst="rect">
            <a:avLst/>
          </a:prstGeom>
          <a:noFill/>
          <a:ln>
            <a:solidFill>
              <a:schemeClr val="tx1"/>
            </a:solidFill>
          </a:ln>
        </p:spPr>
      </p:pic>
      <p:sp>
        <p:nvSpPr>
          <p:cNvPr id="43" name="Ορθογώνιο 7"/>
          <p:cNvSpPr/>
          <p:nvPr/>
        </p:nvSpPr>
        <p:spPr>
          <a:xfrm>
            <a:off x="164699" y="6203590"/>
            <a:ext cx="4974954" cy="276999"/>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5"/>
              </a:rPr>
              <a:t>Denticao</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a:latin typeface="+mn-lt"/>
                <a:hlinkClick r:id="rId6" tooltip="User:Arleyrp (page does not exist)"/>
              </a:rPr>
              <a:t>Arleyrp</a:t>
            </a:r>
            <a:r>
              <a:rPr lang="en-US" sz="1200" dirty="0">
                <a:latin typeface="+mn-lt"/>
              </a:rPr>
              <a:t> </a:t>
            </a:r>
            <a:r>
              <a:rPr lang="el-GR" sz="1200" dirty="0" smtClean="0">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solidFill>
                  <a:schemeClr val="tx1">
                    <a:lumMod val="75000"/>
                    <a:lumOff val="25000"/>
                  </a:schemeClr>
                </a:solidFill>
                <a:latin typeface="+mn-lt"/>
                <a:hlinkClick r:id="rId7"/>
              </a:rPr>
              <a:t>CC BY-SA 3.0</a:t>
            </a:r>
            <a:endParaRPr lang="en-US"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
        <p:nvSpPr>
          <p:cNvPr id="3" name="Τίτλος 2"/>
          <p:cNvSpPr>
            <a:spLocks noGrp="1"/>
          </p:cNvSpPr>
          <p:nvPr>
            <p:ph type="title"/>
          </p:nvPr>
        </p:nvSpPr>
        <p:spPr>
          <a:xfrm>
            <a:off x="0" y="116632"/>
            <a:ext cx="9144000" cy="1080120"/>
          </a:xfrm>
        </p:spPr>
        <p:txBody>
          <a:bodyPr>
            <a:noAutofit/>
          </a:bodyPr>
          <a:lstStyle/>
          <a:p>
            <a:r>
              <a:rPr lang="el-GR" sz="3200" dirty="0" smtClean="0"/>
              <a:t>Θέση </a:t>
            </a:r>
            <a:r>
              <a:rPr lang="el-GR" sz="3200" dirty="0"/>
              <a:t>Μεγίστης Συναρμογής ή Συγγόμφωσης </a:t>
            </a:r>
            <a:r>
              <a:rPr lang="el-GR" sz="3200" b="0" dirty="0"/>
              <a:t>(ΘΜΣ) </a:t>
            </a:r>
            <a:r>
              <a:rPr lang="el-GR" sz="3200" b="0" dirty="0" smtClean="0"/>
              <a:t> </a:t>
            </a:r>
            <a:r>
              <a:rPr lang="el-GR" sz="2800" b="0" dirty="0" smtClean="0"/>
              <a:t>(</a:t>
            </a:r>
            <a:r>
              <a:rPr lang="en-GB" sz="2800" b="0" dirty="0"/>
              <a:t>M</a:t>
            </a:r>
            <a:r>
              <a:rPr lang="en-GB" sz="2800" b="0" dirty="0" smtClean="0"/>
              <a:t>aximum intercuspation (MI) or </a:t>
            </a:r>
            <a:r>
              <a:rPr lang="el-GR" sz="2800" b="0" dirty="0" smtClean="0"/>
              <a:t>Intercuspal Position</a:t>
            </a:r>
            <a:r>
              <a:rPr lang="en-GB" sz="2800" b="0" dirty="0"/>
              <a:t> </a:t>
            </a:r>
            <a:r>
              <a:rPr lang="en-GB" sz="2800" b="0" dirty="0" smtClean="0"/>
              <a:t>(</a:t>
            </a:r>
            <a:r>
              <a:rPr lang="el-GR" sz="2800" b="0" dirty="0" smtClean="0"/>
              <a:t>ICP)</a:t>
            </a:r>
            <a:endParaRPr lang="el-GR" sz="2800" b="0" dirty="0"/>
          </a:p>
        </p:txBody>
      </p:sp>
      <p:cxnSp>
        <p:nvCxnSpPr>
          <p:cNvPr id="6" name="Ευθεία γραμμή σύνδεσης 5"/>
          <p:cNvCxnSpPr/>
          <p:nvPr/>
        </p:nvCxnSpPr>
        <p:spPr>
          <a:xfrm>
            <a:off x="5220072" y="1628800"/>
            <a:ext cx="0" cy="2880320"/>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1763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24136"/>
            <a:ext cx="5292080" cy="5445224"/>
          </a:xfrm>
        </p:spPr>
        <p:txBody>
          <a:bodyPr>
            <a:noAutofit/>
          </a:bodyPr>
          <a:lstStyle/>
          <a:p>
            <a:pPr marL="288000" indent="-288000">
              <a:spcBef>
                <a:spcPts val="600"/>
              </a:spcBef>
              <a:spcAft>
                <a:spcPts val="600"/>
              </a:spcAft>
            </a:pPr>
            <a:r>
              <a:rPr lang="el-GR" dirty="0" smtClean="0"/>
              <a:t>Σε μια </a:t>
            </a:r>
            <a:r>
              <a:rPr lang="el-GR" b="1" dirty="0" smtClean="0"/>
              <a:t>ανέπαφη φυσιολογική σύγκλειση </a:t>
            </a:r>
            <a:r>
              <a:rPr lang="el-GR" b="1" dirty="0"/>
              <a:t>Τάξης Angle  </a:t>
            </a:r>
            <a:r>
              <a:rPr lang="el-GR" b="1" dirty="0" smtClean="0"/>
              <a:t>Ι</a:t>
            </a:r>
            <a:r>
              <a:rPr lang="el-GR" dirty="0" smtClean="0"/>
              <a:t>, τα υπερώια φύματα  έχουν επαφή στη μεσότητα </a:t>
            </a:r>
            <a:r>
              <a:rPr lang="el-GR" dirty="0"/>
              <a:t>των μασητικών επιφανειών </a:t>
            </a:r>
            <a:r>
              <a:rPr lang="el-GR" dirty="0" smtClean="0"/>
              <a:t>των γομφίων και προγομφίων του κάτω οδοντικού φραγμού και τα παρειακά φύματα των κάτω πίσω δοντιών  ταυτοχρόνως στη μεσότητα των μασητικών επιφανειών  των </a:t>
            </a:r>
            <a:r>
              <a:rPr lang="el-GR" dirty="0"/>
              <a:t>ά</a:t>
            </a:r>
            <a:r>
              <a:rPr lang="el-GR" dirty="0" smtClean="0"/>
              <a:t>νω προγομφίων και γομφίων.</a:t>
            </a:r>
          </a:p>
          <a:p>
            <a:pPr marL="288000" indent="-288000">
              <a:spcBef>
                <a:spcPts val="600"/>
              </a:spcBef>
              <a:spcAft>
                <a:spcPts val="600"/>
              </a:spcAft>
            </a:pPr>
            <a:r>
              <a:rPr lang="el-GR" dirty="0" smtClean="0"/>
              <a:t>Τα λειτουργικά φύματα των άνω και κάτω δοντιών έρχονται σε επαφή σε αντίστοιχα βοθρία ή μασητικές αγκάλες .</a:t>
            </a: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74564" y="1341280"/>
            <a:ext cx="3013860" cy="460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a:spLocks noGrp="1"/>
          </p:cNvSpPr>
          <p:nvPr>
            <p:ph type="title"/>
          </p:nvPr>
        </p:nvSpPr>
        <p:spPr>
          <a:xfrm>
            <a:off x="467544" y="0"/>
            <a:ext cx="8229600" cy="908720"/>
          </a:xfrm>
        </p:spPr>
        <p:txBody>
          <a:bodyPr anchor="ctr">
            <a:noAutofit/>
          </a:bodyPr>
          <a:lstStyle/>
          <a:p>
            <a:r>
              <a:rPr lang="el-GR" sz="3200" dirty="0" smtClean="0"/>
              <a:t>Στατική σύγκλειση φυσικού φραγμού Τάξης Ι</a:t>
            </a:r>
            <a:br>
              <a:rPr lang="el-GR" sz="3200" dirty="0" smtClean="0"/>
            </a:br>
            <a:r>
              <a:rPr lang="el-GR" sz="2800" b="0" dirty="0"/>
              <a:t>Ε</a:t>
            </a:r>
            <a:r>
              <a:rPr lang="el-GR" sz="2800" b="0" dirty="0" smtClean="0"/>
              <a:t>παφές σε θέση μέγιστης συναρμογής (ΜΣ)</a:t>
            </a:r>
            <a:endParaRPr lang="el-GR" sz="2800" b="0" dirty="0"/>
          </a:p>
        </p:txBody>
      </p:sp>
      <p:sp>
        <p:nvSpPr>
          <p:cNvPr id="9" name="TextBox 8"/>
          <p:cNvSpPr txBox="1"/>
          <p:nvPr/>
        </p:nvSpPr>
        <p:spPr>
          <a:xfrm>
            <a:off x="5141489" y="5949280"/>
            <a:ext cx="3577069" cy="461665"/>
          </a:xfrm>
          <a:prstGeom prst="rect">
            <a:avLst/>
          </a:prstGeom>
          <a:noFill/>
        </p:spPr>
        <p:txBody>
          <a:bodyPr wrap="none" rtlCol="0">
            <a:spAutoFit/>
          </a:bodyPr>
          <a:lstStyle/>
          <a:p>
            <a:pPr algn="ctr"/>
            <a:r>
              <a:rPr lang="el-GR" sz="1200" b="1" dirty="0" smtClean="0">
                <a:latin typeface="+mn-lt"/>
              </a:rPr>
              <a:t>Τάξη Ι: Συγκλεισιακές επαφές μέγιστης συναρμογής</a:t>
            </a:r>
            <a:r>
              <a:rPr lang="el-GR" sz="1200" b="1" baseline="30000" dirty="0" smtClean="0">
                <a:latin typeface="+mn-lt"/>
              </a:rPr>
              <a:t>*</a:t>
            </a:r>
            <a:r>
              <a:rPr lang="el-GR" sz="1200" b="1" dirty="0">
                <a:latin typeface="+mn-lt"/>
              </a:rPr>
              <a:t/>
            </a:r>
            <a:br>
              <a:rPr lang="el-GR" sz="1200" b="1" dirty="0">
                <a:latin typeface="+mn-lt"/>
              </a:rPr>
            </a:br>
            <a:endParaRPr lang="el-GR" sz="1200" b="1" dirty="0">
              <a:latin typeface="+mn-lt"/>
            </a:endParaRPr>
          </a:p>
        </p:txBody>
      </p:sp>
      <p:sp>
        <p:nvSpPr>
          <p:cNvPr id="8" name="Ορθογώνιο 7"/>
          <p:cNvSpPr/>
          <p:nvPr/>
        </p:nvSpPr>
        <p:spPr>
          <a:xfrm>
            <a:off x="4139952" y="6237312"/>
            <a:ext cx="5184576" cy="276999"/>
          </a:xfrm>
          <a:prstGeom prst="rect">
            <a:avLst/>
          </a:prstGeom>
        </p:spPr>
        <p:txBody>
          <a:bodyPr wrap="square">
            <a:spAutoFit/>
          </a:bodyPr>
          <a:lstStyle/>
          <a:p>
            <a:r>
              <a:rPr lang="en-GB" sz="1200" i="1" dirty="0" smtClean="0">
                <a:latin typeface="Calibri"/>
              </a:rPr>
              <a:t>©</a:t>
            </a:r>
            <a:r>
              <a:rPr lang="en-GB" sz="1200" i="1" dirty="0" smtClean="0"/>
              <a:t>Gross </a:t>
            </a:r>
            <a:r>
              <a:rPr lang="en-GB" sz="1200" i="1" dirty="0"/>
              <a:t>M. The science and art of occlusion and oral </a:t>
            </a:r>
            <a:r>
              <a:rPr lang="en-GB" sz="1200" i="1" dirty="0" smtClean="0"/>
              <a:t>rehabilitation, 2015</a:t>
            </a:r>
            <a:endParaRPr lang="el-GR" sz="1200" i="1" dirty="0"/>
          </a:p>
        </p:txBody>
      </p:sp>
    </p:spTree>
    <p:extLst>
      <p:ext uri="{BB962C8B-B14F-4D97-AF65-F5344CB8AC3E}">
        <p14:creationId xmlns:p14="http://schemas.microsoft.com/office/powerpoint/2010/main" val="3889112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539552" y="2160611"/>
            <a:ext cx="3914286" cy="1952381"/>
          </a:xfrm>
          <a:prstGeom prst="roundRect">
            <a:avLst/>
          </a:prstGeom>
          <a:noFill/>
          <a:ln w="9525">
            <a:noFill/>
            <a:miter lim="800000"/>
            <a:headEnd/>
            <a:tailEnd/>
          </a:ln>
        </p:spPr>
      </p:pic>
      <p:pic>
        <p:nvPicPr>
          <p:cNvPr id="1028" name="Picture 4"/>
          <p:cNvPicPr>
            <a:picLocks noGrp="1" noChangeAspect="1" noChangeArrowheads="1"/>
          </p:cNvPicPr>
          <p:nvPr>
            <p:ph sz="quarter" idx="4294967295"/>
          </p:nvPr>
        </p:nvPicPr>
        <p:blipFill>
          <a:blip r:embed="rId3" cstate="print"/>
          <a:stretch>
            <a:fillRect/>
          </a:stretch>
        </p:blipFill>
        <p:spPr bwMode="auto">
          <a:xfrm>
            <a:off x="4649727" y="2300871"/>
            <a:ext cx="4314761" cy="1709864"/>
          </a:xfrm>
          <a:prstGeom prst="roundRect">
            <a:avLst/>
          </a:prstGeom>
          <a:noFill/>
          <a:ln w="9525">
            <a:noFill/>
            <a:miter lim="800000"/>
            <a:headEnd/>
            <a:tailEnd/>
          </a:ln>
        </p:spPr>
      </p:pic>
      <p:sp>
        <p:nvSpPr>
          <p:cNvPr id="11" name="Text Placeholder 10"/>
          <p:cNvSpPr>
            <a:spLocks noGrp="1"/>
          </p:cNvSpPr>
          <p:nvPr>
            <p:ph sz="quarter" idx="4294967295"/>
          </p:nvPr>
        </p:nvSpPr>
        <p:spPr>
          <a:xfrm>
            <a:off x="467544" y="4221088"/>
            <a:ext cx="3852863" cy="1476375"/>
          </a:xfrm>
        </p:spPr>
        <p:txBody>
          <a:bodyPr/>
          <a:lstStyle/>
          <a:p>
            <a:pPr>
              <a:spcBef>
                <a:spcPct val="0"/>
              </a:spcBef>
              <a:buClr>
                <a:srgbClr val="CC00CC"/>
              </a:buClr>
              <a:buSzPct val="140000"/>
            </a:pPr>
            <a:r>
              <a:rPr lang="el-GR" sz="2400" dirty="0" smtClean="0"/>
              <a:t>Είναι τα υπερώια φύματα των οπισθίων δοντιών της άνω γνάθου</a:t>
            </a:r>
            <a:r>
              <a:rPr lang="en-GB" sz="2400" dirty="0" smtClean="0"/>
              <a:t>.</a:t>
            </a:r>
            <a:r>
              <a:rPr lang="el-GR" sz="2400" dirty="0" smtClean="0"/>
              <a:t> </a:t>
            </a:r>
          </a:p>
        </p:txBody>
      </p:sp>
      <p:sp>
        <p:nvSpPr>
          <p:cNvPr id="15" name="Content Placeholder 14"/>
          <p:cNvSpPr>
            <a:spLocks noGrp="1"/>
          </p:cNvSpPr>
          <p:nvPr>
            <p:ph sz="quarter" idx="4294967295"/>
          </p:nvPr>
        </p:nvSpPr>
        <p:spPr>
          <a:xfrm>
            <a:off x="4626488" y="4149080"/>
            <a:ext cx="4248150" cy="1474788"/>
          </a:xfrm>
        </p:spPr>
        <p:txBody>
          <a:bodyPr/>
          <a:lstStyle/>
          <a:p>
            <a:pPr>
              <a:spcBef>
                <a:spcPts val="0"/>
              </a:spcBef>
              <a:buClr>
                <a:srgbClr val="CC00CC"/>
              </a:buClr>
              <a:buSzPct val="130000"/>
            </a:pPr>
            <a:r>
              <a:rPr lang="el-GR" sz="2400" dirty="0" smtClean="0"/>
              <a:t>Είναι τα παρειακά φύματα των οπισθίων δοντιών της κάτω γνάθου.</a:t>
            </a:r>
            <a:endParaRPr lang="el-GR" sz="2400" dirty="0"/>
          </a:p>
        </p:txBody>
      </p:sp>
      <p:sp>
        <p:nvSpPr>
          <p:cNvPr id="16" name="Rectangle 15"/>
          <p:cNvSpPr/>
          <p:nvPr/>
        </p:nvSpPr>
        <p:spPr>
          <a:xfrm>
            <a:off x="288488" y="1157843"/>
            <a:ext cx="8676000" cy="800219"/>
          </a:xfrm>
          <a:prstGeom prst="rect">
            <a:avLst/>
          </a:prstGeom>
        </p:spPr>
        <p:txBody>
          <a:bodyPr>
            <a:spAutoFit/>
          </a:bodyPr>
          <a:lstStyle/>
          <a:p>
            <a:pPr algn="ctr">
              <a:buClr>
                <a:srgbClr val="CC00CC"/>
              </a:buClr>
              <a:buSzPct val="140000"/>
            </a:pPr>
            <a:r>
              <a:rPr lang="el-GR" sz="2400" b="1" dirty="0" smtClean="0">
                <a:latin typeface="+mn-lt"/>
              </a:rPr>
              <a:t>Λειτουργικά ή Κεντρικά ή Στηρικτικά ή Υποβαστάζοντα φύματα </a:t>
            </a:r>
            <a:endParaRPr lang="en-GB" sz="2400" b="1" dirty="0" smtClean="0">
              <a:latin typeface="+mn-lt"/>
            </a:endParaRPr>
          </a:p>
          <a:p>
            <a:pPr algn="ctr">
              <a:buClr>
                <a:srgbClr val="CC00CC"/>
              </a:buClr>
              <a:buSzPct val="140000"/>
            </a:pPr>
            <a:r>
              <a:rPr lang="el-GR" sz="2200" dirty="0" smtClean="0">
                <a:latin typeface="+mn-lt"/>
              </a:rPr>
              <a:t>(</a:t>
            </a:r>
            <a:r>
              <a:rPr lang="en-US" sz="2200" dirty="0" smtClean="0">
                <a:latin typeface="+mn-lt"/>
              </a:rPr>
              <a:t>Functional</a:t>
            </a:r>
            <a:r>
              <a:rPr lang="el-GR" sz="2200" dirty="0" smtClean="0">
                <a:latin typeface="+mn-lt"/>
              </a:rPr>
              <a:t> </a:t>
            </a:r>
            <a:r>
              <a:rPr lang="en-GB" sz="2200" dirty="0" smtClean="0">
                <a:latin typeface="+mn-lt"/>
              </a:rPr>
              <a:t>or </a:t>
            </a:r>
            <a:r>
              <a:rPr lang="en-US" sz="2200" dirty="0" smtClean="0">
                <a:latin typeface="+mn-lt"/>
              </a:rPr>
              <a:t>Centric or Supporting cusps</a:t>
            </a:r>
            <a:r>
              <a:rPr lang="el-GR" sz="2200" dirty="0" smtClean="0">
                <a:latin typeface="+mn-lt"/>
              </a:rPr>
              <a:t>)</a:t>
            </a:r>
          </a:p>
        </p:txBody>
      </p:sp>
      <p:sp>
        <p:nvSpPr>
          <p:cNvPr id="17" name="Rectangle 16"/>
          <p:cNvSpPr/>
          <p:nvPr/>
        </p:nvSpPr>
        <p:spPr>
          <a:xfrm>
            <a:off x="707252" y="5753373"/>
            <a:ext cx="7753180" cy="461665"/>
          </a:xfrm>
          <a:prstGeom prst="rect">
            <a:avLst/>
          </a:prstGeom>
        </p:spPr>
        <p:txBody>
          <a:bodyPr wrap="square">
            <a:spAutoFit/>
          </a:bodyPr>
          <a:lstStyle/>
          <a:p>
            <a:pPr marL="285750" indent="-285750" algn="ctr">
              <a:buFont typeface="Wingdings" panose="05000000000000000000" pitchFamily="2" charset="2"/>
              <a:buChar char="ü"/>
            </a:pPr>
            <a:r>
              <a:rPr lang="el-GR" sz="2400" b="1" dirty="0" smtClean="0">
                <a:solidFill>
                  <a:srgbClr val="004A82"/>
                </a:solidFill>
                <a:latin typeface="+mn-lt"/>
              </a:rPr>
              <a:t>Προσδιορίζουν την κάθετη διάσταση του προσώπου.</a:t>
            </a:r>
            <a:endParaRPr lang="el-GR" sz="2400" b="1" dirty="0">
              <a:solidFill>
                <a:srgbClr val="004A82"/>
              </a:solidFill>
              <a:latin typeface="+mn-lt"/>
            </a:endParaRPr>
          </a:p>
        </p:txBody>
      </p:sp>
      <p:cxnSp>
        <p:nvCxnSpPr>
          <p:cNvPr id="30" name="Straight Arrow Connector 29"/>
          <p:cNvCxnSpPr/>
          <p:nvPr/>
        </p:nvCxnSpPr>
        <p:spPr>
          <a:xfrm flipV="1">
            <a:off x="4860032" y="3501008"/>
            <a:ext cx="216024" cy="6119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flipV="1">
            <a:off x="683568" y="3807000"/>
            <a:ext cx="72008" cy="414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
        <p:nvSpPr>
          <p:cNvPr id="12" name="Title 1"/>
          <p:cNvSpPr>
            <a:spLocks noGrp="1"/>
          </p:cNvSpPr>
          <p:nvPr>
            <p:ph type="title"/>
          </p:nvPr>
        </p:nvSpPr>
        <p:spPr>
          <a:xfrm>
            <a:off x="467544" y="0"/>
            <a:ext cx="8229600" cy="908720"/>
          </a:xfrm>
        </p:spPr>
        <p:txBody>
          <a:bodyPr>
            <a:noAutofit/>
          </a:bodyPr>
          <a:lstStyle/>
          <a:p>
            <a:r>
              <a:rPr lang="el-GR" sz="3200" dirty="0" smtClean="0"/>
              <a:t>Σύγκλειση φυσικού φραγμού Τάξης Ι</a:t>
            </a:r>
            <a:br>
              <a:rPr lang="el-GR" sz="3200" dirty="0" smtClean="0"/>
            </a:br>
            <a:r>
              <a:rPr lang="el-GR" sz="2800" b="0" dirty="0" smtClean="0"/>
              <a:t>Ορολογία συγκλεισιακών παραμέτρων </a:t>
            </a:r>
            <a:endParaRPr lang="el-GR" sz="2800" b="0" dirty="0"/>
          </a:p>
        </p:txBody>
      </p:sp>
    </p:spTree>
    <p:extLst>
      <p:ext uri="{BB962C8B-B14F-4D97-AF65-F5344CB8AC3E}">
        <p14:creationId xmlns:p14="http://schemas.microsoft.com/office/powerpoint/2010/main" val="3633770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507288" cy="5112568"/>
          </a:xfrm>
        </p:spPr>
        <p:txBody>
          <a:bodyPr>
            <a:noAutofit/>
          </a:bodyPr>
          <a:lstStyle/>
          <a:p>
            <a:pPr>
              <a:lnSpc>
                <a:spcPct val="120000"/>
              </a:lnSpc>
              <a:spcBef>
                <a:spcPts val="600"/>
              </a:spcBef>
              <a:spcAft>
                <a:spcPts val="600"/>
              </a:spcAft>
              <a:buClr>
                <a:schemeClr val="tx1"/>
              </a:buClr>
              <a:defRPr/>
            </a:pPr>
            <a:r>
              <a:rPr lang="el-GR" dirty="0" smtClean="0">
                <a:ea typeface="Arial Unicode MS" pitchFamily="34" charset="-128"/>
                <a:cs typeface="Arial Unicode MS" pitchFamily="34" charset="-128"/>
              </a:rPr>
              <a:t>Οι μασητικές δυνάμεις κυμαίνονται μεταξύ 350-700Ν.</a:t>
            </a:r>
          </a:p>
          <a:p>
            <a:pPr>
              <a:lnSpc>
                <a:spcPct val="120000"/>
              </a:lnSpc>
              <a:spcBef>
                <a:spcPts val="600"/>
              </a:spcBef>
              <a:spcAft>
                <a:spcPts val="600"/>
              </a:spcAft>
              <a:buClr>
                <a:schemeClr val="tx1"/>
              </a:buClr>
              <a:defRPr/>
            </a:pPr>
            <a:r>
              <a:rPr lang="el-GR" dirty="0" smtClean="0">
                <a:ea typeface="Arial Unicode MS" pitchFamily="34" charset="-128"/>
                <a:cs typeface="Arial Unicode MS" pitchFamily="34" charset="-128"/>
              </a:rPr>
              <a:t>Το Νευρομυϊκό σύστημα για να διευθετήσει αυτές τις δυνάμεις και κινήσεις της κάτω γνάθου βασίζεται στους ιδιοδεκτικούς μηχανισμούς του περιοδοντίου</a:t>
            </a:r>
            <a:r>
              <a:rPr lang="en-GB" dirty="0" smtClean="0">
                <a:ea typeface="Arial Unicode MS" pitchFamily="34" charset="-128"/>
                <a:cs typeface="Arial Unicode MS" pitchFamily="34" charset="-128"/>
              </a:rPr>
              <a:t>,</a:t>
            </a:r>
            <a:r>
              <a:rPr lang="el-GR" dirty="0" smtClean="0">
                <a:ea typeface="Arial Unicode MS" pitchFamily="34" charset="-128"/>
                <a:cs typeface="Arial Unicode MS" pitchFamily="34" charset="-128"/>
              </a:rPr>
              <a:t> του πολφού, των μυών</a:t>
            </a:r>
            <a:r>
              <a:rPr lang="en-GB" dirty="0" smtClean="0">
                <a:ea typeface="Arial Unicode MS" pitchFamily="34" charset="-128"/>
                <a:cs typeface="Arial Unicode MS" pitchFamily="34" charset="-128"/>
              </a:rPr>
              <a:t>,</a:t>
            </a:r>
            <a:r>
              <a:rPr lang="el-GR" dirty="0" smtClean="0">
                <a:ea typeface="Arial Unicode MS" pitchFamily="34" charset="-128"/>
                <a:cs typeface="Arial Unicode MS" pitchFamily="34" charset="-128"/>
              </a:rPr>
              <a:t> των τενόντων</a:t>
            </a:r>
            <a:r>
              <a:rPr lang="en-GB" dirty="0" smtClean="0">
                <a:ea typeface="Arial Unicode MS" pitchFamily="34" charset="-128"/>
                <a:cs typeface="Arial Unicode MS" pitchFamily="34" charset="-128"/>
              </a:rPr>
              <a:t>,</a:t>
            </a:r>
            <a:r>
              <a:rPr lang="el-GR" dirty="0" smtClean="0">
                <a:ea typeface="Arial Unicode MS" pitchFamily="34" charset="-128"/>
                <a:cs typeface="Arial Unicode MS" pitchFamily="34" charset="-128"/>
              </a:rPr>
              <a:t> και των Κροταφογναθικών διαρθρώσεων (ΚΓΔ).</a:t>
            </a:r>
          </a:p>
          <a:p>
            <a:pPr>
              <a:lnSpc>
                <a:spcPct val="120000"/>
              </a:lnSpc>
              <a:spcBef>
                <a:spcPts val="600"/>
              </a:spcBef>
              <a:spcAft>
                <a:spcPts val="600"/>
              </a:spcAft>
              <a:buClr>
                <a:schemeClr val="tx1"/>
              </a:buClr>
              <a:defRPr/>
            </a:pPr>
            <a:r>
              <a:rPr lang="el-GR" dirty="0" smtClean="0">
                <a:ea typeface="Arial Unicode MS" pitchFamily="34" charset="-128"/>
                <a:cs typeface="Arial Unicode MS" pitchFamily="34" charset="-128"/>
              </a:rPr>
              <a:t>Το Νευρομυϊκό σύστημα όχι μόνο διευθετεί τις μασητικές δυνάμεις αλλά προγραμματίζει την μυϊκή δραστηριότητα ώστε να επαναφέρουν τα δόντια της κάτω γνάθου κατευθείαν σε θέση μέγιστης συγγόμφωσης.</a:t>
            </a:r>
            <a:endParaRPr lang="en-US" dirty="0" smtClean="0">
              <a:ea typeface="Arial Unicode MS" pitchFamily="34" charset="-128"/>
              <a:cs typeface="Arial Unicode MS" pitchFamily="34" charset="-128"/>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5" name="Τίτλος 4"/>
          <p:cNvSpPr>
            <a:spLocks noGrp="1"/>
          </p:cNvSpPr>
          <p:nvPr>
            <p:ph type="title"/>
          </p:nvPr>
        </p:nvSpPr>
        <p:spPr>
          <a:xfrm>
            <a:off x="0" y="116632"/>
            <a:ext cx="9144000" cy="908720"/>
          </a:xfrm>
        </p:spPr>
        <p:txBody>
          <a:bodyPr/>
          <a:lstStyle/>
          <a:p>
            <a:r>
              <a:rPr lang="el-GR" dirty="0"/>
              <a:t>Φυσιολογία σύγκλεισης φυσικού φραγμού </a:t>
            </a:r>
            <a:endParaRPr lang="el-GR" sz="3000" dirty="0"/>
          </a:p>
        </p:txBody>
      </p:sp>
    </p:spTree>
    <p:extLst>
      <p:ext uri="{BB962C8B-B14F-4D97-AF65-F5344CB8AC3E}">
        <p14:creationId xmlns:p14="http://schemas.microsoft.com/office/powerpoint/2010/main" val="1819314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215984" y="2362939"/>
            <a:ext cx="3914286" cy="1923810"/>
          </a:xfrm>
          <a:prstGeom prst="rect">
            <a:avLst/>
          </a:prstGeom>
          <a:noFill/>
          <a:ln w="9525">
            <a:noFill/>
            <a:miter lim="800000"/>
            <a:headEnd/>
            <a:tailEnd/>
          </a:ln>
        </p:spPr>
      </p:pic>
      <p:pic>
        <p:nvPicPr>
          <p:cNvPr id="2051" name="Picture 3"/>
          <p:cNvPicPr>
            <a:picLocks noGrp="1" noChangeAspect="1" noChangeArrowheads="1"/>
          </p:cNvPicPr>
          <p:nvPr>
            <p:ph sz="quarter" idx="4294967295"/>
          </p:nvPr>
        </p:nvPicPr>
        <p:blipFill>
          <a:blip r:embed="rId3" cstate="print"/>
          <a:stretch>
            <a:fillRect/>
          </a:stretch>
        </p:blipFill>
        <p:spPr bwMode="auto">
          <a:xfrm>
            <a:off x="4211960" y="2369839"/>
            <a:ext cx="4732919" cy="1893912"/>
          </a:xfrm>
          <a:prstGeom prst="rect">
            <a:avLst/>
          </a:prstGeom>
          <a:noFill/>
          <a:ln w="9525">
            <a:noFill/>
            <a:miter lim="800000"/>
            <a:headEnd/>
            <a:tailEnd/>
          </a:ln>
        </p:spPr>
      </p:pic>
      <p:sp>
        <p:nvSpPr>
          <p:cNvPr id="18" name="Text Placeholder 17"/>
          <p:cNvSpPr>
            <a:spLocks noGrp="1"/>
          </p:cNvSpPr>
          <p:nvPr>
            <p:ph type="body" sz="half" idx="4294967295"/>
          </p:nvPr>
        </p:nvSpPr>
        <p:spPr>
          <a:xfrm>
            <a:off x="251520" y="4379580"/>
            <a:ext cx="8784976" cy="2217772"/>
          </a:xfrm>
        </p:spPr>
        <p:txBody>
          <a:bodyPr>
            <a:normAutofit/>
          </a:bodyPr>
          <a:lstStyle/>
          <a:p>
            <a:pPr>
              <a:spcBef>
                <a:spcPts val="600"/>
              </a:spcBef>
              <a:spcAft>
                <a:spcPts val="600"/>
              </a:spcAft>
              <a:buClr>
                <a:srgbClr val="FFC000"/>
              </a:buClr>
              <a:buSzPct val="130000"/>
              <a:defRPr/>
            </a:pPr>
            <a:r>
              <a:rPr lang="el-GR" sz="2200" dirty="0" smtClean="0"/>
              <a:t>Μη λειτουργικά φύματα ή μη κεντρικά φύματα</a:t>
            </a:r>
            <a:r>
              <a:rPr lang="en-GB" sz="2200" dirty="0" smtClean="0"/>
              <a:t> </a:t>
            </a:r>
            <a:r>
              <a:rPr lang="el-GR" sz="2200" dirty="0" smtClean="0"/>
              <a:t>ονομάζονται τα παρειακά φύματα των πίσω δοντιών της άνω γνάθου και τα γλωσσικά φύματα των πίσω δοντιών της κάτω γνάθου.</a:t>
            </a:r>
          </a:p>
          <a:p>
            <a:pPr>
              <a:spcBef>
                <a:spcPts val="600"/>
              </a:spcBef>
              <a:spcAft>
                <a:spcPts val="600"/>
              </a:spcAft>
              <a:buClr>
                <a:srgbClr val="FFC000"/>
              </a:buClr>
              <a:buSzPct val="130000"/>
              <a:defRPr/>
            </a:pPr>
            <a:r>
              <a:rPr lang="el-GR" sz="2200" dirty="0" smtClean="0"/>
              <a:t>Τα κεκλιμένα επίπεδα των τριγωνικών ακρολοφιών των μη κεντρικών φυμάτων οδηγούν τις λειτουργικές διαδρομές των της κάτω γνάθου.</a:t>
            </a:r>
            <a:endParaRPr lang="en-US" sz="2200" dirty="0" smtClean="0"/>
          </a:p>
        </p:txBody>
      </p:sp>
      <p:sp>
        <p:nvSpPr>
          <p:cNvPr id="20" name="Rectangle 19"/>
          <p:cNvSpPr/>
          <p:nvPr/>
        </p:nvSpPr>
        <p:spPr>
          <a:xfrm>
            <a:off x="251520" y="1196848"/>
            <a:ext cx="8424000" cy="800219"/>
          </a:xfrm>
          <a:prstGeom prst="rect">
            <a:avLst/>
          </a:prstGeom>
        </p:spPr>
        <p:txBody>
          <a:bodyPr anchor="t">
            <a:spAutoFit/>
          </a:bodyPr>
          <a:lstStyle/>
          <a:p>
            <a:pPr algn="ctr"/>
            <a:r>
              <a:rPr lang="el-GR" sz="2400" b="1" dirty="0" smtClean="0">
                <a:latin typeface="+mn-lt"/>
              </a:rPr>
              <a:t>Μη λειτουργικά ή Μη κεντρικά ή Οδηγά φύματα</a:t>
            </a:r>
          </a:p>
          <a:p>
            <a:pPr algn="ctr"/>
            <a:r>
              <a:rPr lang="en-GB" sz="2200" dirty="0" smtClean="0">
                <a:latin typeface="+mn-lt"/>
              </a:rPr>
              <a:t>(Non functional cusps or Non supporting cusps or Guiding cusps)</a:t>
            </a:r>
            <a:r>
              <a:rPr lang="el-GR" sz="2200" dirty="0" smtClean="0">
                <a:latin typeface="+mn-lt"/>
              </a:rPr>
              <a:t> </a:t>
            </a:r>
            <a:r>
              <a:rPr lang="en-GB" sz="2200" dirty="0" smtClean="0">
                <a:latin typeface="+mn-lt"/>
              </a:rPr>
              <a:t> </a:t>
            </a:r>
            <a:endParaRPr lang="el-GR" sz="2200" dirty="0">
              <a:latin typeface="+mn-lt"/>
            </a:endParaRPr>
          </a:p>
        </p:txBody>
      </p:sp>
      <p:cxnSp>
        <p:nvCxnSpPr>
          <p:cNvPr id="24" name="Straight Arrow Connector 23"/>
          <p:cNvCxnSpPr>
            <a:stCxn id="20" idx="2"/>
          </p:cNvCxnSpPr>
          <p:nvPr/>
        </p:nvCxnSpPr>
        <p:spPr>
          <a:xfrm flipH="1">
            <a:off x="2949114" y="1997067"/>
            <a:ext cx="1514406" cy="783861"/>
          </a:xfrm>
          <a:prstGeom prst="straightConnector1">
            <a:avLst/>
          </a:prstGeom>
          <a:ln w="28575">
            <a:tailEnd type="triangle" w="lg" len="med"/>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20" idx="2"/>
          </p:cNvCxnSpPr>
          <p:nvPr/>
        </p:nvCxnSpPr>
        <p:spPr>
          <a:xfrm>
            <a:off x="4463520" y="1997067"/>
            <a:ext cx="241782" cy="800346"/>
          </a:xfrm>
          <a:prstGeom prst="straightConnector1">
            <a:avLst/>
          </a:prstGeom>
          <a:ln w="28575">
            <a:tailEnd type="triangle" w="lg" len="med"/>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07504" y="2142148"/>
            <a:ext cx="599844" cy="369332"/>
          </a:xfrm>
          <a:prstGeom prst="rect">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1800" dirty="0" smtClean="0"/>
              <a:t>άνω</a:t>
            </a:r>
            <a:endParaRPr lang="el-GR" sz="1800" dirty="0"/>
          </a:p>
        </p:txBody>
      </p:sp>
      <p:sp>
        <p:nvSpPr>
          <p:cNvPr id="10" name="TextBox 9"/>
          <p:cNvSpPr txBox="1"/>
          <p:nvPr/>
        </p:nvSpPr>
        <p:spPr>
          <a:xfrm>
            <a:off x="8263587" y="4005064"/>
            <a:ext cx="679289" cy="369332"/>
          </a:xfrm>
          <a:prstGeom prst="rect">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1800" dirty="0" smtClean="0"/>
              <a:t>κάτω</a:t>
            </a:r>
            <a:endParaRPr lang="el-GR" sz="1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
        <p:nvSpPr>
          <p:cNvPr id="12" name="Title 1"/>
          <p:cNvSpPr>
            <a:spLocks noGrp="1"/>
          </p:cNvSpPr>
          <p:nvPr>
            <p:ph type="title"/>
          </p:nvPr>
        </p:nvSpPr>
        <p:spPr>
          <a:xfrm>
            <a:off x="467544" y="72008"/>
            <a:ext cx="8229600" cy="908720"/>
          </a:xfrm>
        </p:spPr>
        <p:txBody>
          <a:bodyPr>
            <a:noAutofit/>
          </a:bodyPr>
          <a:lstStyle/>
          <a:p>
            <a:r>
              <a:rPr lang="el-GR" sz="3200" dirty="0" smtClean="0"/>
              <a:t>Σύγκλειση φυσικού φραγμού Τάξης </a:t>
            </a:r>
            <a:r>
              <a:rPr lang="el-GR" sz="3200" dirty="0"/>
              <a:t>Ι</a:t>
            </a:r>
            <a:r>
              <a:rPr lang="el-GR" sz="3200" dirty="0" smtClean="0"/>
              <a:t/>
            </a:r>
            <a:br>
              <a:rPr lang="el-GR" sz="3200" dirty="0" smtClean="0"/>
            </a:br>
            <a:r>
              <a:rPr lang="el-GR" sz="2800" b="0" dirty="0" smtClean="0"/>
              <a:t>Ορολογία συγκλεισιακών παραμέτρων </a:t>
            </a:r>
            <a:endParaRPr lang="el-GR" sz="2800" b="0" dirty="0"/>
          </a:p>
        </p:txBody>
      </p:sp>
    </p:spTree>
    <p:extLst>
      <p:ext uri="{BB962C8B-B14F-4D97-AF65-F5344CB8AC3E}">
        <p14:creationId xmlns:p14="http://schemas.microsoft.com/office/powerpoint/2010/main" val="3036005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52480" y="1448832"/>
            <a:ext cx="3240000" cy="369332"/>
          </a:xfrm>
          <a:prstGeom prst="rect">
            <a:avLst/>
          </a:prstGeom>
        </p:spPr>
        <p:txBody>
          <a:bodyPr anchor="t">
            <a:spAutoFit/>
          </a:bodyPr>
          <a:lstStyle/>
          <a:p>
            <a:pPr algn="ctr"/>
            <a:r>
              <a:rPr lang="el-GR" b="1" dirty="0" smtClean="0">
                <a:latin typeface="+mn-lt"/>
              </a:rPr>
              <a:t>Οδηγά επικλινή επίπεδα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8" name="Θέση περιεχομένου 7"/>
          <p:cNvSpPr>
            <a:spLocks noGrp="1"/>
          </p:cNvSpPr>
          <p:nvPr>
            <p:ph idx="1"/>
          </p:nvPr>
        </p:nvSpPr>
        <p:spPr>
          <a:xfrm>
            <a:off x="35496" y="1268760"/>
            <a:ext cx="5616984" cy="5589240"/>
          </a:xfrm>
        </p:spPr>
        <p:txBody>
          <a:bodyPr>
            <a:normAutofit/>
          </a:bodyPr>
          <a:lstStyle/>
          <a:p>
            <a:pPr marL="0" indent="0">
              <a:spcBef>
                <a:spcPts val="0"/>
              </a:spcBef>
              <a:buNone/>
            </a:pPr>
            <a:r>
              <a:rPr lang="el-GR" sz="2400" b="1" dirty="0"/>
              <a:t>Οδηγά επικλινή επίπεδα </a:t>
            </a:r>
            <a:r>
              <a:rPr lang="el-GR" sz="2400" dirty="0" smtClean="0"/>
              <a:t>(</a:t>
            </a:r>
            <a:r>
              <a:rPr lang="en-US" sz="2400" dirty="0"/>
              <a:t>Guiding inclines</a:t>
            </a:r>
            <a:r>
              <a:rPr lang="el-GR" sz="2400" dirty="0" smtClean="0"/>
              <a:t>)</a:t>
            </a:r>
            <a:r>
              <a:rPr lang="el-GR" b="1" dirty="0" smtClean="0">
                <a:solidFill>
                  <a:srgbClr val="004A82"/>
                </a:solidFill>
              </a:rPr>
              <a:t> </a:t>
            </a:r>
            <a:r>
              <a:rPr lang="el-GR" dirty="0" smtClean="0"/>
              <a:t>είναι </a:t>
            </a:r>
            <a:r>
              <a:rPr lang="el-GR" dirty="0"/>
              <a:t>τα επικλινή επίπεδα που καθοδηγούν τη γνάθο προς και από την θέση της μέγιστης </a:t>
            </a:r>
            <a:r>
              <a:rPr lang="el-GR" dirty="0" smtClean="0"/>
              <a:t>συναρμογής.</a:t>
            </a:r>
            <a:endParaRPr lang="el-GR" dirty="0"/>
          </a:p>
          <a:p>
            <a:pPr marL="0" indent="0">
              <a:lnSpc>
                <a:spcPct val="105000"/>
              </a:lnSpc>
              <a:spcBef>
                <a:spcPts val="600"/>
              </a:spcBef>
              <a:buNone/>
            </a:pPr>
            <a:r>
              <a:rPr lang="el-GR" dirty="0"/>
              <a:t>Οδηγά επικλινή επίπεδα, χαρακτηρίζονται τα:</a:t>
            </a:r>
          </a:p>
          <a:p>
            <a:pPr>
              <a:lnSpc>
                <a:spcPct val="105000"/>
              </a:lnSpc>
              <a:spcBef>
                <a:spcPts val="600"/>
              </a:spcBef>
            </a:pPr>
            <a:r>
              <a:rPr lang="el-GR" b="1" dirty="0" smtClean="0">
                <a:solidFill>
                  <a:schemeClr val="tx2"/>
                </a:solidFill>
              </a:rPr>
              <a:t>Υπερώια </a:t>
            </a:r>
            <a:r>
              <a:rPr lang="el-GR" b="1" dirty="0">
                <a:solidFill>
                  <a:schemeClr val="tx2"/>
                </a:solidFill>
              </a:rPr>
              <a:t>επικλινή επίπεδα των παρειακών φυμάτων των οπισθίων άνω δοντιών.</a:t>
            </a:r>
          </a:p>
          <a:p>
            <a:pPr>
              <a:lnSpc>
                <a:spcPct val="105000"/>
              </a:lnSpc>
              <a:spcBef>
                <a:spcPts val="600"/>
              </a:spcBef>
            </a:pPr>
            <a:r>
              <a:rPr lang="el-GR" b="1" dirty="0" smtClean="0">
                <a:solidFill>
                  <a:schemeClr val="tx2"/>
                </a:solidFill>
              </a:rPr>
              <a:t>Τα παρειακά </a:t>
            </a:r>
            <a:r>
              <a:rPr lang="el-GR" b="1" dirty="0">
                <a:solidFill>
                  <a:schemeClr val="tx2"/>
                </a:solidFill>
              </a:rPr>
              <a:t>επικλινή επίπεδα των γλωσσικών φυμάτων των οπισθίων κάτω δοντιών.</a:t>
            </a:r>
          </a:p>
          <a:p>
            <a:pPr>
              <a:lnSpc>
                <a:spcPct val="105000"/>
              </a:lnSpc>
              <a:spcBef>
                <a:spcPts val="600"/>
              </a:spcBef>
            </a:pPr>
            <a:r>
              <a:rPr lang="el-GR" b="1" dirty="0" smtClean="0">
                <a:solidFill>
                  <a:schemeClr val="tx2"/>
                </a:solidFill>
              </a:rPr>
              <a:t>Οι </a:t>
            </a:r>
            <a:r>
              <a:rPr lang="el-GR" b="1" dirty="0">
                <a:solidFill>
                  <a:schemeClr val="tx2"/>
                </a:solidFill>
              </a:rPr>
              <a:t>υπερώιες επιφάνειες των προσθίων άνω δοντιών. </a:t>
            </a:r>
          </a:p>
        </p:txBody>
      </p:sp>
      <p:pic>
        <p:nvPicPr>
          <p:cNvPr id="12" name="Picture 2"/>
          <p:cNvPicPr>
            <a:picLocks noChangeAspect="1" noChangeArrowheads="1"/>
          </p:cNvPicPr>
          <p:nvPr/>
        </p:nvPicPr>
        <p:blipFill rotWithShape="1">
          <a:blip r:embed="rId2" cstate="print"/>
          <a:srcRect l="3226" r="4027"/>
          <a:stretch/>
        </p:blipFill>
        <p:spPr bwMode="auto">
          <a:xfrm>
            <a:off x="5652480" y="2227762"/>
            <a:ext cx="3105154" cy="3022826"/>
          </a:xfrm>
          <a:prstGeom prst="ellipse">
            <a:avLst/>
          </a:prstGeom>
          <a:noFill/>
          <a:ln w="28575">
            <a:solidFill>
              <a:schemeClr val="tx1"/>
            </a:solidFill>
            <a:miter lim="800000"/>
            <a:headEnd/>
            <a:tailEnd/>
          </a:ln>
        </p:spPr>
      </p:pic>
      <p:cxnSp>
        <p:nvCxnSpPr>
          <p:cNvPr id="13" name="Straight Arrow Connector 13"/>
          <p:cNvCxnSpPr>
            <a:stCxn id="6" idx="2"/>
          </p:cNvCxnSpPr>
          <p:nvPr/>
        </p:nvCxnSpPr>
        <p:spPr>
          <a:xfrm flipH="1">
            <a:off x="6660232" y="1818164"/>
            <a:ext cx="612248" cy="2335638"/>
          </a:xfrm>
          <a:prstGeom prst="straightConnector1">
            <a:avLst/>
          </a:prstGeom>
          <a:noFill/>
          <a:ln w="22225" cap="flat" cmpd="sng" algn="ctr">
            <a:solidFill>
              <a:sysClr val="windowText" lastClr="000000">
                <a:lumMod val="95000"/>
                <a:lumOff val="5000"/>
              </a:sysClr>
            </a:solidFill>
            <a:prstDash val="solid"/>
            <a:tailEnd type="triangle"/>
          </a:ln>
          <a:effectLst/>
        </p:spPr>
      </p:cxnSp>
      <p:cxnSp>
        <p:nvCxnSpPr>
          <p:cNvPr id="15" name="Straight Arrow Connector 16"/>
          <p:cNvCxnSpPr>
            <a:stCxn id="6" idx="2"/>
          </p:cNvCxnSpPr>
          <p:nvPr/>
        </p:nvCxnSpPr>
        <p:spPr>
          <a:xfrm flipH="1">
            <a:off x="6966356" y="1818164"/>
            <a:ext cx="306124" cy="2474932"/>
          </a:xfrm>
          <a:prstGeom prst="straightConnector1">
            <a:avLst/>
          </a:prstGeom>
          <a:noFill/>
          <a:ln w="22225" cap="flat" cmpd="sng" algn="ctr">
            <a:solidFill>
              <a:sysClr val="windowText" lastClr="000000">
                <a:lumMod val="95000"/>
                <a:lumOff val="5000"/>
              </a:sysClr>
            </a:solidFill>
            <a:prstDash val="solid"/>
            <a:headEnd type="oval" w="lg" len="lg"/>
            <a:tailEnd type="triangle" w="med" len="med"/>
          </a:ln>
          <a:effectLst/>
        </p:spPr>
      </p:cxnSp>
      <p:sp>
        <p:nvSpPr>
          <p:cNvPr id="16" name="TextBox 15"/>
          <p:cNvSpPr txBox="1"/>
          <p:nvPr/>
        </p:nvSpPr>
        <p:spPr>
          <a:xfrm>
            <a:off x="6423584" y="4849415"/>
            <a:ext cx="1532792" cy="307777"/>
          </a:xfrm>
          <a:prstGeom prst="rect">
            <a:avLst/>
          </a:prstGeom>
          <a:noFill/>
        </p:spPr>
        <p:txBody>
          <a:bodyPr wrap="none" rtlCol="0">
            <a:spAutoFit/>
          </a:bodyPr>
          <a:lstStyle/>
          <a:p>
            <a:r>
              <a:rPr lang="el-GR" sz="1400" b="1" dirty="0" smtClean="0">
                <a:solidFill>
                  <a:prstClr val="white"/>
                </a:solidFill>
                <a:latin typeface="Comic Sans MS" pitchFamily="66" charset="0"/>
              </a:rPr>
              <a:t>α’ κάτω γομφίος</a:t>
            </a:r>
            <a:endParaRPr lang="el-GR" sz="1400" b="1" dirty="0">
              <a:solidFill>
                <a:prstClr val="white"/>
              </a:solidFill>
              <a:latin typeface="Comic Sans MS" pitchFamily="66" charset="0"/>
            </a:endParaRPr>
          </a:p>
        </p:txBody>
      </p:sp>
      <p:sp>
        <p:nvSpPr>
          <p:cNvPr id="10" name="Title 1"/>
          <p:cNvSpPr>
            <a:spLocks noGrp="1"/>
          </p:cNvSpPr>
          <p:nvPr>
            <p:ph type="title"/>
          </p:nvPr>
        </p:nvSpPr>
        <p:spPr/>
        <p:txBody>
          <a:bodyPr>
            <a:noAutofit/>
          </a:bodyPr>
          <a:lstStyle/>
          <a:p>
            <a:r>
              <a:rPr lang="el-GR" sz="3200" dirty="0" smtClean="0"/>
              <a:t>Σύγκλειση φυσικού φραγμού Τάξης </a:t>
            </a:r>
            <a:r>
              <a:rPr lang="el-GR" sz="3200" dirty="0"/>
              <a:t>Ι</a:t>
            </a:r>
            <a:r>
              <a:rPr lang="el-GR" sz="3200" dirty="0" smtClean="0"/>
              <a:t/>
            </a:r>
            <a:br>
              <a:rPr lang="el-GR" sz="3200" dirty="0" smtClean="0"/>
            </a:br>
            <a:r>
              <a:rPr lang="el-GR" sz="2800" b="0" dirty="0" smtClean="0"/>
              <a:t>Ορολογία συγκλεισιακών παραμέτρων </a:t>
            </a:r>
            <a:endParaRPr lang="el-GR" sz="2800" b="0" dirty="0"/>
          </a:p>
        </p:txBody>
      </p:sp>
    </p:spTree>
    <p:extLst>
      <p:ext uri="{BB962C8B-B14F-4D97-AF65-F5344CB8AC3E}">
        <p14:creationId xmlns:p14="http://schemas.microsoft.com/office/powerpoint/2010/main" val="26448035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7504" y="1340768"/>
            <a:ext cx="5112568" cy="5040560"/>
          </a:xfrm>
        </p:spPr>
        <p:txBody>
          <a:bodyPr>
            <a:normAutofit/>
          </a:bodyPr>
          <a:lstStyle/>
          <a:p>
            <a:pPr marL="324000" indent="-324000">
              <a:spcBef>
                <a:spcPts val="600"/>
              </a:spcBef>
              <a:spcAft>
                <a:spcPts val="600"/>
              </a:spcAft>
              <a:buClr>
                <a:schemeClr val="tx1"/>
              </a:buClr>
              <a:buNone/>
            </a:pPr>
            <a:r>
              <a:rPr lang="el-GR" altLang="el-GR" sz="2400" b="1" dirty="0"/>
              <a:t>Σημεία ανάσχεσης ή κεντρικές επαφές (</a:t>
            </a:r>
            <a:r>
              <a:rPr lang="en-US" altLang="el-GR" sz="2400" b="1" dirty="0"/>
              <a:t>Centric stops</a:t>
            </a:r>
            <a:r>
              <a:rPr lang="el-GR" altLang="el-GR" sz="2400" b="1" dirty="0" smtClean="0"/>
              <a:t>)</a:t>
            </a:r>
            <a:endParaRPr lang="el-GR" altLang="el-GR" sz="2400" dirty="0"/>
          </a:p>
          <a:p>
            <a:pPr marL="324000" indent="-324000">
              <a:spcBef>
                <a:spcPts val="600"/>
              </a:spcBef>
              <a:spcAft>
                <a:spcPts val="600"/>
              </a:spcAft>
            </a:pPr>
            <a:r>
              <a:rPr lang="el-GR" altLang="el-GR" sz="2400" dirty="0"/>
              <a:t>Είναι οι κορυφές των λειτουργικών φυμάτων </a:t>
            </a:r>
            <a:r>
              <a:rPr lang="en-GB" altLang="el-GR" sz="2400" dirty="0" smtClean="0"/>
              <a:t>(</a:t>
            </a:r>
            <a:r>
              <a:rPr lang="el-GR" altLang="el-GR" sz="2400" i="1" dirty="0" smtClean="0"/>
              <a:t>υπερώια φύματα άνω δοντιών και παρειακά φύματα κάτω δοντιών) </a:t>
            </a:r>
            <a:r>
              <a:rPr lang="el-GR" altLang="el-GR" sz="2400" dirty="0" smtClean="0"/>
              <a:t>που </a:t>
            </a:r>
            <a:r>
              <a:rPr lang="el-GR" altLang="el-GR" sz="2400" dirty="0"/>
              <a:t>«κρατούν» την Κάθετη Διάσταση Σύγκλεισης του προσώπου </a:t>
            </a:r>
            <a:r>
              <a:rPr lang="el-GR" altLang="el-GR" sz="2400" dirty="0" smtClean="0"/>
              <a:t>σταθερή.</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
        <p:nvSpPr>
          <p:cNvPr id="8" name="Title 1"/>
          <p:cNvSpPr>
            <a:spLocks noGrp="1"/>
          </p:cNvSpPr>
          <p:nvPr>
            <p:ph type="title"/>
          </p:nvPr>
        </p:nvSpPr>
        <p:spPr/>
        <p:txBody>
          <a:bodyPr>
            <a:noAutofit/>
          </a:bodyPr>
          <a:lstStyle/>
          <a:p>
            <a:r>
              <a:rPr lang="el-GR" sz="3200" dirty="0" smtClean="0"/>
              <a:t>Σύγκλειση φυσικού φραγμού Τάξης Ι</a:t>
            </a:r>
            <a:br>
              <a:rPr lang="el-GR" sz="3200" dirty="0" smtClean="0"/>
            </a:br>
            <a:r>
              <a:rPr lang="el-GR" sz="2800" b="0" dirty="0" smtClean="0"/>
              <a:t>Ορολογία συγκλεισιακών παραμέτρων </a:t>
            </a:r>
            <a:endParaRPr lang="el-GR" sz="2800" b="0" dirty="0"/>
          </a:p>
        </p:txBody>
      </p:sp>
      <p:grpSp>
        <p:nvGrpSpPr>
          <p:cNvPr id="18" name="Group 17"/>
          <p:cNvGrpSpPr/>
          <p:nvPr/>
        </p:nvGrpSpPr>
        <p:grpSpPr>
          <a:xfrm>
            <a:off x="5256496" y="5445224"/>
            <a:ext cx="3780000" cy="914400"/>
            <a:chOff x="4716016" y="5445224"/>
            <a:chExt cx="4140000" cy="914400"/>
          </a:xfrm>
        </p:grpSpPr>
        <p:sp>
          <p:nvSpPr>
            <p:cNvPr id="13" name="Rounded Rectangle 12"/>
            <p:cNvSpPr/>
            <p:nvPr/>
          </p:nvSpPr>
          <p:spPr>
            <a:xfrm>
              <a:off x="4716016" y="5445224"/>
              <a:ext cx="4140000" cy="9144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spcBef>
                  <a:spcPts val="600"/>
                </a:spcBef>
                <a:spcAft>
                  <a:spcPts val="600"/>
                </a:spcAft>
              </a:pPr>
              <a:r>
                <a:rPr lang="el-GR" sz="2000" b="1" dirty="0" smtClean="0"/>
                <a:t>Κεντρικές επαφές</a:t>
              </a:r>
            </a:p>
            <a:p>
              <a:pPr algn="ctr">
                <a:spcBef>
                  <a:spcPts val="600"/>
                </a:spcBef>
                <a:spcAft>
                  <a:spcPts val="600"/>
                </a:spcAft>
              </a:pPr>
              <a:r>
                <a:rPr lang="el-GR" sz="2000" b="1" dirty="0" smtClean="0"/>
                <a:t>         Οδηγά επικλινή επίπεδα</a:t>
              </a:r>
            </a:p>
            <a:p>
              <a:pPr algn="ctr">
                <a:spcBef>
                  <a:spcPts val="600"/>
                </a:spcBef>
                <a:spcAft>
                  <a:spcPts val="600"/>
                </a:spcAft>
              </a:pPr>
              <a:endParaRPr lang="el-GR" sz="2000" b="1" dirty="0" smtClean="0"/>
            </a:p>
            <a:p>
              <a:pPr algn="ctr">
                <a:spcBef>
                  <a:spcPts val="600"/>
                </a:spcBef>
                <a:spcAft>
                  <a:spcPts val="600"/>
                </a:spcAft>
              </a:pPr>
              <a:endParaRPr lang="el-GR" sz="2000" b="1" dirty="0"/>
            </a:p>
          </p:txBody>
        </p:sp>
        <p:cxnSp>
          <p:nvCxnSpPr>
            <p:cNvPr id="16" name="Straight Arrow Connector 15"/>
            <p:cNvCxnSpPr/>
            <p:nvPr/>
          </p:nvCxnSpPr>
          <p:spPr>
            <a:xfrm>
              <a:off x="4952614" y="5661248"/>
              <a:ext cx="630857" cy="0"/>
            </a:xfrm>
            <a:prstGeom prst="straightConnector1">
              <a:avLst/>
            </a:prstGeom>
            <a:ln w="76200">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2614" y="6165304"/>
              <a:ext cx="539999" cy="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552376" y="1340768"/>
            <a:ext cx="1404000" cy="3960000"/>
            <a:chOff x="6349169" y="1558134"/>
            <a:chExt cx="1262245" cy="3773720"/>
          </a:xfrm>
        </p:grpSpPr>
        <p:sp>
          <p:nvSpPr>
            <p:cNvPr id="2" name="Freeform 1"/>
            <p:cNvSpPr/>
            <p:nvPr/>
          </p:nvSpPr>
          <p:spPr>
            <a:xfrm>
              <a:off x="6371704" y="1558134"/>
              <a:ext cx="1239710" cy="1346007"/>
            </a:xfrm>
            <a:custGeom>
              <a:avLst/>
              <a:gdLst>
                <a:gd name="connsiteX0" fmla="*/ 647282 w 1239710"/>
                <a:gd name="connsiteY0" fmla="*/ 824458 h 1346007"/>
                <a:gd name="connsiteX1" fmla="*/ 582888 w 1239710"/>
                <a:gd name="connsiteY1" fmla="*/ 463849 h 1346007"/>
                <a:gd name="connsiteX2" fmla="*/ 441220 w 1239710"/>
                <a:gd name="connsiteY2" fmla="*/ 128998 h 1346007"/>
                <a:gd name="connsiteX3" fmla="*/ 248037 w 1239710"/>
                <a:gd name="connsiteY3" fmla="*/ 210 h 1346007"/>
                <a:gd name="connsiteX4" fmla="*/ 145006 w 1239710"/>
                <a:gd name="connsiteY4" fmla="*/ 103241 h 1346007"/>
                <a:gd name="connsiteX5" fmla="*/ 80611 w 1239710"/>
                <a:gd name="connsiteY5" fmla="*/ 270666 h 1346007"/>
                <a:gd name="connsiteX6" fmla="*/ 3338 w 1239710"/>
                <a:gd name="connsiteY6" fmla="*/ 579759 h 1346007"/>
                <a:gd name="connsiteX7" fmla="*/ 54854 w 1239710"/>
                <a:gd name="connsiteY7" fmla="*/ 875973 h 1346007"/>
                <a:gd name="connsiteX8" fmla="*/ 3338 w 1239710"/>
                <a:gd name="connsiteY8" fmla="*/ 1262339 h 1346007"/>
                <a:gd name="connsiteX9" fmla="*/ 170764 w 1239710"/>
                <a:gd name="connsiteY9" fmla="*/ 1249460 h 1346007"/>
                <a:gd name="connsiteX10" fmla="*/ 338189 w 1239710"/>
                <a:gd name="connsiteY10" fmla="*/ 1288097 h 1346007"/>
                <a:gd name="connsiteX11" fmla="*/ 570009 w 1239710"/>
                <a:gd name="connsiteY11" fmla="*/ 1339612 h 1346007"/>
                <a:gd name="connsiteX12" fmla="*/ 750313 w 1239710"/>
                <a:gd name="connsiteY12" fmla="*/ 1313855 h 1346007"/>
                <a:gd name="connsiteX13" fmla="*/ 930617 w 1239710"/>
                <a:gd name="connsiteY13" fmla="*/ 1339612 h 1346007"/>
                <a:gd name="connsiteX14" fmla="*/ 956375 w 1239710"/>
                <a:gd name="connsiteY14" fmla="*/ 1172187 h 1346007"/>
                <a:gd name="connsiteX15" fmla="*/ 1098042 w 1239710"/>
                <a:gd name="connsiteY15" fmla="*/ 811579 h 1346007"/>
                <a:gd name="connsiteX16" fmla="*/ 1188195 w 1239710"/>
                <a:gd name="connsiteY16" fmla="*/ 502486 h 1346007"/>
                <a:gd name="connsiteX17" fmla="*/ 1239710 w 1239710"/>
                <a:gd name="connsiteY17" fmla="*/ 270666 h 1346007"/>
                <a:gd name="connsiteX18" fmla="*/ 1188195 w 1239710"/>
                <a:gd name="connsiteY18" fmla="*/ 103241 h 1346007"/>
                <a:gd name="connsiteX19" fmla="*/ 1136679 w 1239710"/>
                <a:gd name="connsiteY19" fmla="*/ 103241 h 1346007"/>
                <a:gd name="connsiteX20" fmla="*/ 1020769 w 1239710"/>
                <a:gd name="connsiteY20" fmla="*/ 322181 h 1346007"/>
                <a:gd name="connsiteX21" fmla="*/ 827586 w 1239710"/>
                <a:gd name="connsiteY21" fmla="*/ 605517 h 1346007"/>
                <a:gd name="connsiteX22" fmla="*/ 647282 w 1239710"/>
                <a:gd name="connsiteY22" fmla="*/ 824458 h 134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9710" h="1346007">
                  <a:moveTo>
                    <a:pt x="647282" y="824458"/>
                  </a:moveTo>
                  <a:cubicBezTo>
                    <a:pt x="606499" y="800847"/>
                    <a:pt x="617232" y="579759"/>
                    <a:pt x="582888" y="463849"/>
                  </a:cubicBezTo>
                  <a:cubicBezTo>
                    <a:pt x="548544" y="347939"/>
                    <a:pt x="497028" y="206271"/>
                    <a:pt x="441220" y="128998"/>
                  </a:cubicBezTo>
                  <a:cubicBezTo>
                    <a:pt x="385411" y="51725"/>
                    <a:pt x="297406" y="4503"/>
                    <a:pt x="248037" y="210"/>
                  </a:cubicBezTo>
                  <a:cubicBezTo>
                    <a:pt x="198668" y="-4083"/>
                    <a:pt x="172910" y="58165"/>
                    <a:pt x="145006" y="103241"/>
                  </a:cubicBezTo>
                  <a:cubicBezTo>
                    <a:pt x="117102" y="148317"/>
                    <a:pt x="104222" y="191246"/>
                    <a:pt x="80611" y="270666"/>
                  </a:cubicBezTo>
                  <a:cubicBezTo>
                    <a:pt x="57000" y="350086"/>
                    <a:pt x="7631" y="478875"/>
                    <a:pt x="3338" y="579759"/>
                  </a:cubicBezTo>
                  <a:cubicBezTo>
                    <a:pt x="-955" y="680643"/>
                    <a:pt x="54854" y="762210"/>
                    <a:pt x="54854" y="875973"/>
                  </a:cubicBezTo>
                  <a:cubicBezTo>
                    <a:pt x="54854" y="989736"/>
                    <a:pt x="-15980" y="1200091"/>
                    <a:pt x="3338" y="1262339"/>
                  </a:cubicBezTo>
                  <a:cubicBezTo>
                    <a:pt x="22656" y="1324587"/>
                    <a:pt x="114955" y="1245167"/>
                    <a:pt x="170764" y="1249460"/>
                  </a:cubicBezTo>
                  <a:cubicBezTo>
                    <a:pt x="226573" y="1253753"/>
                    <a:pt x="338189" y="1288097"/>
                    <a:pt x="338189" y="1288097"/>
                  </a:cubicBezTo>
                  <a:cubicBezTo>
                    <a:pt x="404730" y="1303122"/>
                    <a:pt x="501322" y="1335319"/>
                    <a:pt x="570009" y="1339612"/>
                  </a:cubicBezTo>
                  <a:cubicBezTo>
                    <a:pt x="638696" y="1343905"/>
                    <a:pt x="690212" y="1313855"/>
                    <a:pt x="750313" y="1313855"/>
                  </a:cubicBezTo>
                  <a:cubicBezTo>
                    <a:pt x="810414" y="1313855"/>
                    <a:pt x="896273" y="1363223"/>
                    <a:pt x="930617" y="1339612"/>
                  </a:cubicBezTo>
                  <a:cubicBezTo>
                    <a:pt x="964961" y="1316001"/>
                    <a:pt x="928471" y="1260192"/>
                    <a:pt x="956375" y="1172187"/>
                  </a:cubicBezTo>
                  <a:cubicBezTo>
                    <a:pt x="984279" y="1084182"/>
                    <a:pt x="1059405" y="923196"/>
                    <a:pt x="1098042" y="811579"/>
                  </a:cubicBezTo>
                  <a:cubicBezTo>
                    <a:pt x="1136679" y="699962"/>
                    <a:pt x="1164584" y="592638"/>
                    <a:pt x="1188195" y="502486"/>
                  </a:cubicBezTo>
                  <a:cubicBezTo>
                    <a:pt x="1211806" y="412334"/>
                    <a:pt x="1239710" y="337207"/>
                    <a:pt x="1239710" y="270666"/>
                  </a:cubicBezTo>
                  <a:cubicBezTo>
                    <a:pt x="1239710" y="204125"/>
                    <a:pt x="1205367" y="131145"/>
                    <a:pt x="1188195" y="103241"/>
                  </a:cubicBezTo>
                  <a:cubicBezTo>
                    <a:pt x="1171023" y="75337"/>
                    <a:pt x="1164583" y="66751"/>
                    <a:pt x="1136679" y="103241"/>
                  </a:cubicBezTo>
                  <a:cubicBezTo>
                    <a:pt x="1108775" y="139731"/>
                    <a:pt x="1072284" y="238468"/>
                    <a:pt x="1020769" y="322181"/>
                  </a:cubicBezTo>
                  <a:cubicBezTo>
                    <a:pt x="969254" y="405894"/>
                    <a:pt x="883394" y="521804"/>
                    <a:pt x="827586" y="605517"/>
                  </a:cubicBezTo>
                  <a:cubicBezTo>
                    <a:pt x="771778" y="689230"/>
                    <a:pt x="688065" y="848069"/>
                    <a:pt x="647282" y="824458"/>
                  </a:cubicBezTo>
                  <a:close/>
                </a:path>
              </a:pathLst>
            </a:cu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Freeform 2"/>
            <p:cNvSpPr/>
            <p:nvPr/>
          </p:nvSpPr>
          <p:spPr>
            <a:xfrm>
              <a:off x="6349169" y="2806982"/>
              <a:ext cx="966169" cy="696484"/>
            </a:xfrm>
            <a:custGeom>
              <a:avLst/>
              <a:gdLst>
                <a:gd name="connsiteX0" fmla="*/ 116 w 966169"/>
                <a:gd name="connsiteY0" fmla="*/ 52128 h 696484"/>
                <a:gd name="connsiteX1" fmla="*/ 51631 w 966169"/>
                <a:gd name="connsiteY1" fmla="*/ 502888 h 696484"/>
                <a:gd name="connsiteX2" fmla="*/ 154662 w 966169"/>
                <a:gd name="connsiteY2" fmla="*/ 618798 h 696484"/>
                <a:gd name="connsiteX3" fmla="*/ 309208 w 966169"/>
                <a:gd name="connsiteY3" fmla="*/ 580162 h 696484"/>
                <a:gd name="connsiteX4" fmla="*/ 412239 w 966169"/>
                <a:gd name="connsiteY4" fmla="*/ 541525 h 696484"/>
                <a:gd name="connsiteX5" fmla="*/ 579665 w 966169"/>
                <a:gd name="connsiteY5" fmla="*/ 644556 h 696484"/>
                <a:gd name="connsiteX6" fmla="*/ 656938 w 966169"/>
                <a:gd name="connsiteY6" fmla="*/ 696072 h 696484"/>
                <a:gd name="connsiteX7" fmla="*/ 785727 w 966169"/>
                <a:gd name="connsiteY7" fmla="*/ 618798 h 696484"/>
                <a:gd name="connsiteX8" fmla="*/ 914516 w 966169"/>
                <a:gd name="connsiteY8" fmla="*/ 451373 h 696484"/>
                <a:gd name="connsiteX9" fmla="*/ 953152 w 966169"/>
                <a:gd name="connsiteY9" fmla="*/ 296826 h 696484"/>
                <a:gd name="connsiteX10" fmla="*/ 953152 w 966169"/>
                <a:gd name="connsiteY10" fmla="*/ 103643 h 696484"/>
                <a:gd name="connsiteX11" fmla="*/ 798606 w 966169"/>
                <a:gd name="connsiteY11" fmla="*/ 65007 h 696484"/>
                <a:gd name="connsiteX12" fmla="*/ 644059 w 966169"/>
                <a:gd name="connsiteY12" fmla="*/ 103643 h 696484"/>
                <a:gd name="connsiteX13" fmla="*/ 347845 w 966169"/>
                <a:gd name="connsiteY13" fmla="*/ 52128 h 696484"/>
                <a:gd name="connsiteX14" fmla="*/ 206177 w 966169"/>
                <a:gd name="connsiteY14" fmla="*/ 612 h 696484"/>
                <a:gd name="connsiteX15" fmla="*/ 64510 w 966169"/>
                <a:gd name="connsiteY15" fmla="*/ 26370 h 696484"/>
                <a:gd name="connsiteX16" fmla="*/ 116 w 966169"/>
                <a:gd name="connsiteY16" fmla="*/ 52128 h 6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6169" h="696484">
                  <a:moveTo>
                    <a:pt x="116" y="52128"/>
                  </a:moveTo>
                  <a:cubicBezTo>
                    <a:pt x="-2031" y="131548"/>
                    <a:pt x="25873" y="408443"/>
                    <a:pt x="51631" y="502888"/>
                  </a:cubicBezTo>
                  <a:cubicBezTo>
                    <a:pt x="77389" y="597333"/>
                    <a:pt x="111733" y="605919"/>
                    <a:pt x="154662" y="618798"/>
                  </a:cubicBezTo>
                  <a:cubicBezTo>
                    <a:pt x="197591" y="631677"/>
                    <a:pt x="266279" y="593041"/>
                    <a:pt x="309208" y="580162"/>
                  </a:cubicBezTo>
                  <a:cubicBezTo>
                    <a:pt x="352138" y="567283"/>
                    <a:pt x="367163" y="530793"/>
                    <a:pt x="412239" y="541525"/>
                  </a:cubicBezTo>
                  <a:cubicBezTo>
                    <a:pt x="457315" y="552257"/>
                    <a:pt x="538882" y="618798"/>
                    <a:pt x="579665" y="644556"/>
                  </a:cubicBezTo>
                  <a:cubicBezTo>
                    <a:pt x="620448" y="670314"/>
                    <a:pt x="622594" y="700365"/>
                    <a:pt x="656938" y="696072"/>
                  </a:cubicBezTo>
                  <a:cubicBezTo>
                    <a:pt x="691282" y="691779"/>
                    <a:pt x="742797" y="659581"/>
                    <a:pt x="785727" y="618798"/>
                  </a:cubicBezTo>
                  <a:cubicBezTo>
                    <a:pt x="828657" y="578015"/>
                    <a:pt x="886612" y="505035"/>
                    <a:pt x="914516" y="451373"/>
                  </a:cubicBezTo>
                  <a:cubicBezTo>
                    <a:pt x="942420" y="397711"/>
                    <a:pt x="946713" y="354781"/>
                    <a:pt x="953152" y="296826"/>
                  </a:cubicBezTo>
                  <a:cubicBezTo>
                    <a:pt x="959591" y="238871"/>
                    <a:pt x="978910" y="142279"/>
                    <a:pt x="953152" y="103643"/>
                  </a:cubicBezTo>
                  <a:cubicBezTo>
                    <a:pt x="927394" y="65007"/>
                    <a:pt x="850121" y="65007"/>
                    <a:pt x="798606" y="65007"/>
                  </a:cubicBezTo>
                  <a:cubicBezTo>
                    <a:pt x="747091" y="65007"/>
                    <a:pt x="719186" y="105789"/>
                    <a:pt x="644059" y="103643"/>
                  </a:cubicBezTo>
                  <a:cubicBezTo>
                    <a:pt x="568932" y="101497"/>
                    <a:pt x="420825" y="69300"/>
                    <a:pt x="347845" y="52128"/>
                  </a:cubicBezTo>
                  <a:cubicBezTo>
                    <a:pt x="274865" y="34956"/>
                    <a:pt x="253400" y="4905"/>
                    <a:pt x="206177" y="612"/>
                  </a:cubicBezTo>
                  <a:cubicBezTo>
                    <a:pt x="158955" y="-3681"/>
                    <a:pt x="94561" y="15637"/>
                    <a:pt x="64510" y="26370"/>
                  </a:cubicBezTo>
                  <a:cubicBezTo>
                    <a:pt x="34459" y="37102"/>
                    <a:pt x="2263" y="-27292"/>
                    <a:pt x="116" y="52128"/>
                  </a:cubicBezTo>
                  <a:close/>
                </a:path>
              </a:pathLst>
            </a:cu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5" name="Freeform 4"/>
            <p:cNvSpPr/>
            <p:nvPr/>
          </p:nvSpPr>
          <p:spPr>
            <a:xfrm>
              <a:off x="6645499" y="3248630"/>
              <a:ext cx="167668" cy="107058"/>
            </a:xfrm>
            <a:custGeom>
              <a:avLst/>
              <a:gdLst>
                <a:gd name="connsiteX0" fmla="*/ 0 w 167668"/>
                <a:gd name="connsiteY0" fmla="*/ 74119 h 107058"/>
                <a:gd name="connsiteX1" fmla="*/ 77273 w 167668"/>
                <a:gd name="connsiteY1" fmla="*/ 9725 h 107058"/>
                <a:gd name="connsiteX2" fmla="*/ 103031 w 167668"/>
                <a:gd name="connsiteY2" fmla="*/ 9725 h 107058"/>
                <a:gd name="connsiteX3" fmla="*/ 167425 w 167668"/>
                <a:gd name="connsiteY3" fmla="*/ 99877 h 107058"/>
                <a:gd name="connsiteX4" fmla="*/ 77273 w 167668"/>
                <a:gd name="connsiteY4" fmla="*/ 99877 h 107058"/>
                <a:gd name="connsiteX5" fmla="*/ 0 w 167668"/>
                <a:gd name="connsiteY5" fmla="*/ 74119 h 10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68" h="107058">
                  <a:moveTo>
                    <a:pt x="0" y="74119"/>
                  </a:moveTo>
                  <a:cubicBezTo>
                    <a:pt x="0" y="59094"/>
                    <a:pt x="60101" y="20457"/>
                    <a:pt x="77273" y="9725"/>
                  </a:cubicBezTo>
                  <a:cubicBezTo>
                    <a:pt x="94445" y="-1007"/>
                    <a:pt x="88006" y="-5300"/>
                    <a:pt x="103031" y="9725"/>
                  </a:cubicBezTo>
                  <a:cubicBezTo>
                    <a:pt x="118056" y="24750"/>
                    <a:pt x="171718" y="84852"/>
                    <a:pt x="167425" y="99877"/>
                  </a:cubicBezTo>
                  <a:cubicBezTo>
                    <a:pt x="163132" y="114902"/>
                    <a:pt x="103031" y="102024"/>
                    <a:pt x="77273" y="99877"/>
                  </a:cubicBezTo>
                  <a:cubicBezTo>
                    <a:pt x="51515" y="97731"/>
                    <a:pt x="0" y="89144"/>
                    <a:pt x="0" y="74119"/>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Freeform 6"/>
            <p:cNvSpPr/>
            <p:nvPr/>
          </p:nvSpPr>
          <p:spPr>
            <a:xfrm>
              <a:off x="6915885" y="3385289"/>
              <a:ext cx="193299" cy="130917"/>
            </a:xfrm>
            <a:custGeom>
              <a:avLst/>
              <a:gdLst>
                <a:gd name="connsiteX0" fmla="*/ 70 w 193299"/>
                <a:gd name="connsiteY0" fmla="*/ 27612 h 130917"/>
                <a:gd name="connsiteX1" fmla="*/ 90222 w 193299"/>
                <a:gd name="connsiteY1" fmla="*/ 1855 h 130917"/>
                <a:gd name="connsiteX2" fmla="*/ 193253 w 193299"/>
                <a:gd name="connsiteY2" fmla="*/ 66249 h 130917"/>
                <a:gd name="connsiteX3" fmla="*/ 77343 w 193299"/>
                <a:gd name="connsiteY3" fmla="*/ 130643 h 130917"/>
                <a:gd name="connsiteX4" fmla="*/ 70 w 193299"/>
                <a:gd name="connsiteY4" fmla="*/ 27612 h 13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99" h="130917">
                  <a:moveTo>
                    <a:pt x="70" y="27612"/>
                  </a:moveTo>
                  <a:cubicBezTo>
                    <a:pt x="2217" y="6147"/>
                    <a:pt x="58025" y="-4584"/>
                    <a:pt x="90222" y="1855"/>
                  </a:cubicBezTo>
                  <a:cubicBezTo>
                    <a:pt x="122419" y="8294"/>
                    <a:pt x="195400" y="44784"/>
                    <a:pt x="193253" y="66249"/>
                  </a:cubicBezTo>
                  <a:cubicBezTo>
                    <a:pt x="191107" y="87714"/>
                    <a:pt x="109540" y="134936"/>
                    <a:pt x="77343" y="130643"/>
                  </a:cubicBezTo>
                  <a:cubicBezTo>
                    <a:pt x="45146" y="126350"/>
                    <a:pt x="-2077" y="49077"/>
                    <a:pt x="70" y="27612"/>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Straight Arrow Connector 9"/>
            <p:cNvCxnSpPr/>
            <p:nvPr/>
          </p:nvCxnSpPr>
          <p:spPr>
            <a:xfrm flipH="1">
              <a:off x="6991560" y="2852992"/>
              <a:ext cx="10920" cy="50400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a:off x="6577304" y="2852992"/>
              <a:ext cx="10920" cy="50400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27" name="Freeform 26"/>
            <p:cNvSpPr/>
            <p:nvPr/>
          </p:nvSpPr>
          <p:spPr>
            <a:xfrm>
              <a:off x="6445049" y="4095319"/>
              <a:ext cx="779999" cy="1236535"/>
            </a:xfrm>
            <a:custGeom>
              <a:avLst/>
              <a:gdLst>
                <a:gd name="connsiteX0" fmla="*/ 7266 w 779999"/>
                <a:gd name="connsiteY0" fmla="*/ 64557 h 1236535"/>
                <a:gd name="connsiteX1" fmla="*/ 7266 w 779999"/>
                <a:gd name="connsiteY1" fmla="*/ 785774 h 1236535"/>
                <a:gd name="connsiteX2" fmla="*/ 71661 w 779999"/>
                <a:gd name="connsiteY2" fmla="*/ 1107746 h 1236535"/>
                <a:gd name="connsiteX3" fmla="*/ 213328 w 779999"/>
                <a:gd name="connsiteY3" fmla="*/ 1236535 h 1236535"/>
                <a:gd name="connsiteX4" fmla="*/ 445148 w 779999"/>
                <a:gd name="connsiteY4" fmla="*/ 1107746 h 1236535"/>
                <a:gd name="connsiteX5" fmla="*/ 651210 w 779999"/>
                <a:gd name="connsiteY5" fmla="*/ 734258 h 1236535"/>
                <a:gd name="connsiteX6" fmla="*/ 754241 w 779999"/>
                <a:gd name="connsiteY6" fmla="*/ 270619 h 1236535"/>
                <a:gd name="connsiteX7" fmla="*/ 779999 w 779999"/>
                <a:gd name="connsiteY7" fmla="*/ 116073 h 1236535"/>
                <a:gd name="connsiteX8" fmla="*/ 728483 w 779999"/>
                <a:gd name="connsiteY8" fmla="*/ 128951 h 1236535"/>
                <a:gd name="connsiteX9" fmla="*/ 458027 w 779999"/>
                <a:gd name="connsiteY9" fmla="*/ 38799 h 1236535"/>
                <a:gd name="connsiteX10" fmla="*/ 393633 w 779999"/>
                <a:gd name="connsiteY10" fmla="*/ 163 h 1236535"/>
                <a:gd name="connsiteX11" fmla="*/ 213328 w 779999"/>
                <a:gd name="connsiteY11" fmla="*/ 51678 h 1236535"/>
                <a:gd name="connsiteX12" fmla="*/ 58782 w 779999"/>
                <a:gd name="connsiteY12" fmla="*/ 90315 h 1236535"/>
                <a:gd name="connsiteX13" fmla="*/ 7266 w 779999"/>
                <a:gd name="connsiteY13" fmla="*/ 64557 h 12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9999" h="1236535">
                  <a:moveTo>
                    <a:pt x="7266" y="64557"/>
                  </a:moveTo>
                  <a:cubicBezTo>
                    <a:pt x="-1320" y="180467"/>
                    <a:pt x="-3466" y="611909"/>
                    <a:pt x="7266" y="785774"/>
                  </a:cubicBezTo>
                  <a:cubicBezTo>
                    <a:pt x="17998" y="959639"/>
                    <a:pt x="37317" y="1032619"/>
                    <a:pt x="71661" y="1107746"/>
                  </a:cubicBezTo>
                  <a:cubicBezTo>
                    <a:pt x="106005" y="1182873"/>
                    <a:pt x="151080" y="1236535"/>
                    <a:pt x="213328" y="1236535"/>
                  </a:cubicBezTo>
                  <a:cubicBezTo>
                    <a:pt x="275576" y="1236535"/>
                    <a:pt x="372168" y="1191459"/>
                    <a:pt x="445148" y="1107746"/>
                  </a:cubicBezTo>
                  <a:cubicBezTo>
                    <a:pt x="518128" y="1024033"/>
                    <a:pt x="599695" y="873779"/>
                    <a:pt x="651210" y="734258"/>
                  </a:cubicBezTo>
                  <a:cubicBezTo>
                    <a:pt x="702726" y="594737"/>
                    <a:pt x="732776" y="373650"/>
                    <a:pt x="754241" y="270619"/>
                  </a:cubicBezTo>
                  <a:cubicBezTo>
                    <a:pt x="775706" y="167588"/>
                    <a:pt x="784292" y="139684"/>
                    <a:pt x="779999" y="116073"/>
                  </a:cubicBezTo>
                  <a:cubicBezTo>
                    <a:pt x="775706" y="92462"/>
                    <a:pt x="782145" y="141830"/>
                    <a:pt x="728483" y="128951"/>
                  </a:cubicBezTo>
                  <a:cubicBezTo>
                    <a:pt x="674821" y="116072"/>
                    <a:pt x="513835" y="60264"/>
                    <a:pt x="458027" y="38799"/>
                  </a:cubicBezTo>
                  <a:cubicBezTo>
                    <a:pt x="402219" y="17334"/>
                    <a:pt x="434416" y="-1983"/>
                    <a:pt x="393633" y="163"/>
                  </a:cubicBezTo>
                  <a:cubicBezTo>
                    <a:pt x="352850" y="2309"/>
                    <a:pt x="269136" y="36653"/>
                    <a:pt x="213328" y="51678"/>
                  </a:cubicBezTo>
                  <a:cubicBezTo>
                    <a:pt x="157520" y="66703"/>
                    <a:pt x="93126" y="90315"/>
                    <a:pt x="58782" y="90315"/>
                  </a:cubicBezTo>
                  <a:cubicBezTo>
                    <a:pt x="24438" y="90315"/>
                    <a:pt x="15852" y="-51353"/>
                    <a:pt x="7266" y="64557"/>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6422708" y="3424105"/>
              <a:ext cx="923213" cy="802383"/>
            </a:xfrm>
            <a:custGeom>
              <a:avLst/>
              <a:gdLst>
                <a:gd name="connsiteX0" fmla="*/ 544762 w 923213"/>
                <a:gd name="connsiteY0" fmla="*/ 207737 h 802383"/>
                <a:gd name="connsiteX1" fmla="*/ 493247 w 923213"/>
                <a:gd name="connsiteY1" fmla="*/ 117585 h 802383"/>
                <a:gd name="connsiteX2" fmla="*/ 403095 w 923213"/>
                <a:gd name="connsiteY2" fmla="*/ 27433 h 802383"/>
                <a:gd name="connsiteX3" fmla="*/ 351579 w 923213"/>
                <a:gd name="connsiteY3" fmla="*/ 1675 h 802383"/>
                <a:gd name="connsiteX4" fmla="*/ 222791 w 923213"/>
                <a:gd name="connsiteY4" fmla="*/ 66070 h 802383"/>
                <a:gd name="connsiteX5" fmla="*/ 119760 w 923213"/>
                <a:gd name="connsiteY5" fmla="*/ 194858 h 802383"/>
                <a:gd name="connsiteX6" fmla="*/ 16729 w 923213"/>
                <a:gd name="connsiteY6" fmla="*/ 439557 h 802383"/>
                <a:gd name="connsiteX7" fmla="*/ 3850 w 923213"/>
                <a:gd name="connsiteY7" fmla="*/ 632740 h 802383"/>
                <a:gd name="connsiteX8" fmla="*/ 55365 w 923213"/>
                <a:gd name="connsiteY8" fmla="*/ 761529 h 802383"/>
                <a:gd name="connsiteX9" fmla="*/ 235669 w 923213"/>
                <a:gd name="connsiteY9" fmla="*/ 722892 h 802383"/>
                <a:gd name="connsiteX10" fmla="*/ 415974 w 923213"/>
                <a:gd name="connsiteY10" fmla="*/ 671377 h 802383"/>
                <a:gd name="connsiteX11" fmla="*/ 544762 w 923213"/>
                <a:gd name="connsiteY11" fmla="*/ 735771 h 802383"/>
                <a:gd name="connsiteX12" fmla="*/ 699309 w 923213"/>
                <a:gd name="connsiteY12" fmla="*/ 787287 h 802383"/>
                <a:gd name="connsiteX13" fmla="*/ 802340 w 923213"/>
                <a:gd name="connsiteY13" fmla="*/ 800165 h 802383"/>
                <a:gd name="connsiteX14" fmla="*/ 853855 w 923213"/>
                <a:gd name="connsiteY14" fmla="*/ 748650 h 802383"/>
                <a:gd name="connsiteX15" fmla="*/ 905371 w 923213"/>
                <a:gd name="connsiteY15" fmla="*/ 568346 h 802383"/>
                <a:gd name="connsiteX16" fmla="*/ 918250 w 923213"/>
                <a:gd name="connsiteY16" fmla="*/ 388041 h 802383"/>
                <a:gd name="connsiteX17" fmla="*/ 828098 w 923213"/>
                <a:gd name="connsiteY17" fmla="*/ 130464 h 802383"/>
                <a:gd name="connsiteX18" fmla="*/ 763703 w 923213"/>
                <a:gd name="connsiteY18" fmla="*/ 143343 h 802383"/>
                <a:gd name="connsiteX19" fmla="*/ 544762 w 923213"/>
                <a:gd name="connsiteY19" fmla="*/ 207737 h 80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213" h="802383">
                  <a:moveTo>
                    <a:pt x="544762" y="207737"/>
                  </a:moveTo>
                  <a:cubicBezTo>
                    <a:pt x="499686" y="203444"/>
                    <a:pt x="516858" y="147636"/>
                    <a:pt x="493247" y="117585"/>
                  </a:cubicBezTo>
                  <a:cubicBezTo>
                    <a:pt x="469636" y="87534"/>
                    <a:pt x="426706" y="46751"/>
                    <a:pt x="403095" y="27433"/>
                  </a:cubicBezTo>
                  <a:cubicBezTo>
                    <a:pt x="379484" y="8115"/>
                    <a:pt x="381630" y="-4765"/>
                    <a:pt x="351579" y="1675"/>
                  </a:cubicBezTo>
                  <a:cubicBezTo>
                    <a:pt x="321528" y="8115"/>
                    <a:pt x="261427" y="33873"/>
                    <a:pt x="222791" y="66070"/>
                  </a:cubicBezTo>
                  <a:cubicBezTo>
                    <a:pt x="184155" y="98267"/>
                    <a:pt x="154104" y="132610"/>
                    <a:pt x="119760" y="194858"/>
                  </a:cubicBezTo>
                  <a:cubicBezTo>
                    <a:pt x="85416" y="257106"/>
                    <a:pt x="36047" y="366577"/>
                    <a:pt x="16729" y="439557"/>
                  </a:cubicBezTo>
                  <a:cubicBezTo>
                    <a:pt x="-2589" y="512537"/>
                    <a:pt x="-2589" y="579078"/>
                    <a:pt x="3850" y="632740"/>
                  </a:cubicBezTo>
                  <a:cubicBezTo>
                    <a:pt x="10289" y="686402"/>
                    <a:pt x="16729" y="746504"/>
                    <a:pt x="55365" y="761529"/>
                  </a:cubicBezTo>
                  <a:cubicBezTo>
                    <a:pt x="94001" y="776554"/>
                    <a:pt x="175568" y="737917"/>
                    <a:pt x="235669" y="722892"/>
                  </a:cubicBezTo>
                  <a:cubicBezTo>
                    <a:pt x="295770" y="707867"/>
                    <a:pt x="364459" y="669231"/>
                    <a:pt x="415974" y="671377"/>
                  </a:cubicBezTo>
                  <a:cubicBezTo>
                    <a:pt x="467489" y="673523"/>
                    <a:pt x="497539" y="716453"/>
                    <a:pt x="544762" y="735771"/>
                  </a:cubicBezTo>
                  <a:cubicBezTo>
                    <a:pt x="591985" y="755089"/>
                    <a:pt x="656379" y="776555"/>
                    <a:pt x="699309" y="787287"/>
                  </a:cubicBezTo>
                  <a:cubicBezTo>
                    <a:pt x="742239" y="798019"/>
                    <a:pt x="776582" y="806604"/>
                    <a:pt x="802340" y="800165"/>
                  </a:cubicBezTo>
                  <a:cubicBezTo>
                    <a:pt x="828098" y="793726"/>
                    <a:pt x="836683" y="787287"/>
                    <a:pt x="853855" y="748650"/>
                  </a:cubicBezTo>
                  <a:cubicBezTo>
                    <a:pt x="871027" y="710013"/>
                    <a:pt x="894639" y="628447"/>
                    <a:pt x="905371" y="568346"/>
                  </a:cubicBezTo>
                  <a:cubicBezTo>
                    <a:pt x="916103" y="508245"/>
                    <a:pt x="931129" y="461021"/>
                    <a:pt x="918250" y="388041"/>
                  </a:cubicBezTo>
                  <a:cubicBezTo>
                    <a:pt x="905371" y="315061"/>
                    <a:pt x="853856" y="171247"/>
                    <a:pt x="828098" y="130464"/>
                  </a:cubicBezTo>
                  <a:cubicBezTo>
                    <a:pt x="802340" y="89681"/>
                    <a:pt x="804486" y="130464"/>
                    <a:pt x="763703" y="143343"/>
                  </a:cubicBezTo>
                  <a:cubicBezTo>
                    <a:pt x="722920" y="156222"/>
                    <a:pt x="589838" y="212030"/>
                    <a:pt x="544762" y="20773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 name="Straight Arrow Connector 20"/>
            <p:cNvCxnSpPr/>
            <p:nvPr/>
          </p:nvCxnSpPr>
          <p:spPr>
            <a:xfrm flipV="1">
              <a:off x="7164288" y="3582711"/>
              <a:ext cx="27644" cy="54000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flipV="1">
              <a:off x="6732240" y="3537072"/>
              <a:ext cx="2907" cy="50400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30" name="Freeform 29"/>
            <p:cNvSpPr/>
            <p:nvPr/>
          </p:nvSpPr>
          <p:spPr>
            <a:xfrm>
              <a:off x="6928282" y="3570602"/>
              <a:ext cx="170362" cy="130683"/>
            </a:xfrm>
            <a:custGeom>
              <a:avLst/>
              <a:gdLst>
                <a:gd name="connsiteX0" fmla="*/ 552 w 170362"/>
                <a:gd name="connsiteY0" fmla="*/ 9725 h 130683"/>
                <a:gd name="connsiteX1" fmla="*/ 39188 w 170362"/>
                <a:gd name="connsiteY1" fmla="*/ 125635 h 130683"/>
                <a:gd name="connsiteX2" fmla="*/ 129341 w 170362"/>
                <a:gd name="connsiteY2" fmla="*/ 99877 h 130683"/>
                <a:gd name="connsiteX3" fmla="*/ 167977 w 170362"/>
                <a:gd name="connsiteY3" fmla="*/ 9725 h 130683"/>
                <a:gd name="connsiteX4" fmla="*/ 155098 w 170362"/>
                <a:gd name="connsiteY4" fmla="*/ 9725 h 130683"/>
                <a:gd name="connsiteX5" fmla="*/ 64946 w 170362"/>
                <a:gd name="connsiteY5" fmla="*/ 74119 h 130683"/>
                <a:gd name="connsiteX6" fmla="*/ 552 w 170362"/>
                <a:gd name="connsiteY6" fmla="*/ 9725 h 13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62" h="130683">
                  <a:moveTo>
                    <a:pt x="552" y="9725"/>
                  </a:moveTo>
                  <a:cubicBezTo>
                    <a:pt x="-3741" y="18311"/>
                    <a:pt x="17723" y="110610"/>
                    <a:pt x="39188" y="125635"/>
                  </a:cubicBezTo>
                  <a:cubicBezTo>
                    <a:pt x="60653" y="140660"/>
                    <a:pt x="107876" y="119195"/>
                    <a:pt x="129341" y="99877"/>
                  </a:cubicBezTo>
                  <a:cubicBezTo>
                    <a:pt x="150806" y="80559"/>
                    <a:pt x="163684" y="24750"/>
                    <a:pt x="167977" y="9725"/>
                  </a:cubicBezTo>
                  <a:cubicBezTo>
                    <a:pt x="172270" y="-5300"/>
                    <a:pt x="172270" y="-1007"/>
                    <a:pt x="155098" y="9725"/>
                  </a:cubicBezTo>
                  <a:cubicBezTo>
                    <a:pt x="137926" y="20457"/>
                    <a:pt x="84264" y="76265"/>
                    <a:pt x="64946" y="74119"/>
                  </a:cubicBezTo>
                  <a:cubicBezTo>
                    <a:pt x="45628" y="71973"/>
                    <a:pt x="4845" y="1139"/>
                    <a:pt x="552" y="9725"/>
                  </a:cubicBez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Freeform 14"/>
            <p:cNvSpPr/>
            <p:nvPr/>
          </p:nvSpPr>
          <p:spPr>
            <a:xfrm>
              <a:off x="6682577" y="3425695"/>
              <a:ext cx="174215" cy="116178"/>
            </a:xfrm>
            <a:custGeom>
              <a:avLst/>
              <a:gdLst>
                <a:gd name="connsiteX0" fmla="*/ 1558 w 174215"/>
                <a:gd name="connsiteY0" fmla="*/ 77359 h 116178"/>
                <a:gd name="connsiteX1" fmla="*/ 65953 w 174215"/>
                <a:gd name="connsiteY1" fmla="*/ 115995 h 116178"/>
                <a:gd name="connsiteX2" fmla="*/ 168984 w 174215"/>
                <a:gd name="connsiteY2" fmla="*/ 90237 h 116178"/>
                <a:gd name="connsiteX3" fmla="*/ 156105 w 174215"/>
                <a:gd name="connsiteY3" fmla="*/ 51601 h 116178"/>
                <a:gd name="connsiteX4" fmla="*/ 130347 w 174215"/>
                <a:gd name="connsiteY4" fmla="*/ 85 h 116178"/>
                <a:gd name="connsiteX5" fmla="*/ 1558 w 174215"/>
                <a:gd name="connsiteY5" fmla="*/ 77359 h 1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15" h="116178">
                  <a:moveTo>
                    <a:pt x="1558" y="77359"/>
                  </a:moveTo>
                  <a:cubicBezTo>
                    <a:pt x="-9174" y="96677"/>
                    <a:pt x="38049" y="113849"/>
                    <a:pt x="65953" y="115995"/>
                  </a:cubicBezTo>
                  <a:cubicBezTo>
                    <a:pt x="93857" y="118141"/>
                    <a:pt x="153959" y="100969"/>
                    <a:pt x="168984" y="90237"/>
                  </a:cubicBezTo>
                  <a:cubicBezTo>
                    <a:pt x="184009" y="79505"/>
                    <a:pt x="162544" y="66626"/>
                    <a:pt x="156105" y="51601"/>
                  </a:cubicBezTo>
                  <a:cubicBezTo>
                    <a:pt x="149666" y="36576"/>
                    <a:pt x="156105" y="-2062"/>
                    <a:pt x="130347" y="85"/>
                  </a:cubicBezTo>
                  <a:cubicBezTo>
                    <a:pt x="104589" y="2231"/>
                    <a:pt x="12290" y="58041"/>
                    <a:pt x="1558" y="77359"/>
                  </a:cubicBezTo>
                  <a:close/>
                </a:path>
              </a:pathLst>
            </a:cu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Freeform 16"/>
            <p:cNvSpPr/>
            <p:nvPr/>
          </p:nvSpPr>
          <p:spPr>
            <a:xfrm>
              <a:off x="6656260" y="3254899"/>
              <a:ext cx="199146" cy="119503"/>
            </a:xfrm>
            <a:custGeom>
              <a:avLst/>
              <a:gdLst>
                <a:gd name="connsiteX0" fmla="*/ 2117 w 199146"/>
                <a:gd name="connsiteY0" fmla="*/ 67850 h 119503"/>
                <a:gd name="connsiteX1" fmla="*/ 79391 w 199146"/>
                <a:gd name="connsiteY1" fmla="*/ 3456 h 119503"/>
                <a:gd name="connsiteX2" fmla="*/ 105148 w 199146"/>
                <a:gd name="connsiteY2" fmla="*/ 16335 h 119503"/>
                <a:gd name="connsiteX3" fmla="*/ 182422 w 199146"/>
                <a:gd name="connsiteY3" fmla="*/ 80729 h 119503"/>
                <a:gd name="connsiteX4" fmla="*/ 195301 w 199146"/>
                <a:gd name="connsiteY4" fmla="*/ 119366 h 119503"/>
                <a:gd name="connsiteX5" fmla="*/ 130906 w 199146"/>
                <a:gd name="connsiteY5" fmla="*/ 93608 h 119503"/>
                <a:gd name="connsiteX6" fmla="*/ 92270 w 199146"/>
                <a:gd name="connsiteY6" fmla="*/ 93608 h 119503"/>
                <a:gd name="connsiteX7" fmla="*/ 27875 w 199146"/>
                <a:gd name="connsiteY7" fmla="*/ 119366 h 119503"/>
                <a:gd name="connsiteX8" fmla="*/ 2117 w 199146"/>
                <a:gd name="connsiteY8" fmla="*/ 67850 h 1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46" h="119503">
                  <a:moveTo>
                    <a:pt x="2117" y="67850"/>
                  </a:moveTo>
                  <a:cubicBezTo>
                    <a:pt x="10703" y="48532"/>
                    <a:pt x="62219" y="12042"/>
                    <a:pt x="79391" y="3456"/>
                  </a:cubicBezTo>
                  <a:cubicBezTo>
                    <a:pt x="96563" y="-5130"/>
                    <a:pt x="87976" y="3456"/>
                    <a:pt x="105148" y="16335"/>
                  </a:cubicBezTo>
                  <a:cubicBezTo>
                    <a:pt x="122320" y="29214"/>
                    <a:pt x="167397" y="63557"/>
                    <a:pt x="182422" y="80729"/>
                  </a:cubicBezTo>
                  <a:cubicBezTo>
                    <a:pt x="197447" y="97901"/>
                    <a:pt x="203887" y="117220"/>
                    <a:pt x="195301" y="119366"/>
                  </a:cubicBezTo>
                  <a:cubicBezTo>
                    <a:pt x="186715" y="121512"/>
                    <a:pt x="148078" y="97901"/>
                    <a:pt x="130906" y="93608"/>
                  </a:cubicBezTo>
                  <a:cubicBezTo>
                    <a:pt x="113734" y="89315"/>
                    <a:pt x="109442" y="89315"/>
                    <a:pt x="92270" y="93608"/>
                  </a:cubicBezTo>
                  <a:cubicBezTo>
                    <a:pt x="75098" y="97901"/>
                    <a:pt x="42900" y="121512"/>
                    <a:pt x="27875" y="119366"/>
                  </a:cubicBezTo>
                  <a:cubicBezTo>
                    <a:pt x="12850" y="117220"/>
                    <a:pt x="-6469" y="87168"/>
                    <a:pt x="2117" y="67850"/>
                  </a:cubicBez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Freeform 21"/>
            <p:cNvSpPr/>
            <p:nvPr/>
          </p:nvSpPr>
          <p:spPr>
            <a:xfrm>
              <a:off x="6903027" y="3388886"/>
              <a:ext cx="206383" cy="143435"/>
            </a:xfrm>
            <a:custGeom>
              <a:avLst/>
              <a:gdLst>
                <a:gd name="connsiteX0" fmla="*/ 49 w 206383"/>
                <a:gd name="connsiteY0" fmla="*/ 11137 h 143435"/>
                <a:gd name="connsiteX1" fmla="*/ 103080 w 206383"/>
                <a:gd name="connsiteY1" fmla="*/ 11137 h 143435"/>
                <a:gd name="connsiteX2" fmla="*/ 180353 w 206383"/>
                <a:gd name="connsiteY2" fmla="*/ 49773 h 143435"/>
                <a:gd name="connsiteX3" fmla="*/ 206111 w 206383"/>
                <a:gd name="connsiteY3" fmla="*/ 62652 h 143435"/>
                <a:gd name="connsiteX4" fmla="*/ 167474 w 206383"/>
                <a:gd name="connsiteY4" fmla="*/ 114168 h 143435"/>
                <a:gd name="connsiteX5" fmla="*/ 90201 w 206383"/>
                <a:gd name="connsiteY5" fmla="*/ 139925 h 143435"/>
                <a:gd name="connsiteX6" fmla="*/ 49 w 206383"/>
                <a:gd name="connsiteY6" fmla="*/ 11137 h 14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83" h="143435">
                  <a:moveTo>
                    <a:pt x="49" y="11137"/>
                  </a:moveTo>
                  <a:cubicBezTo>
                    <a:pt x="2196" y="-10328"/>
                    <a:pt x="73029" y="4698"/>
                    <a:pt x="103080" y="11137"/>
                  </a:cubicBezTo>
                  <a:cubicBezTo>
                    <a:pt x="133131" y="17576"/>
                    <a:pt x="180353" y="49773"/>
                    <a:pt x="180353" y="49773"/>
                  </a:cubicBezTo>
                  <a:cubicBezTo>
                    <a:pt x="197525" y="58359"/>
                    <a:pt x="208257" y="51920"/>
                    <a:pt x="206111" y="62652"/>
                  </a:cubicBezTo>
                  <a:cubicBezTo>
                    <a:pt x="203965" y="73384"/>
                    <a:pt x="186792" y="101289"/>
                    <a:pt x="167474" y="114168"/>
                  </a:cubicBezTo>
                  <a:cubicBezTo>
                    <a:pt x="148156" y="127047"/>
                    <a:pt x="113812" y="152804"/>
                    <a:pt x="90201" y="139925"/>
                  </a:cubicBezTo>
                  <a:cubicBezTo>
                    <a:pt x="66590" y="127046"/>
                    <a:pt x="-2098" y="32602"/>
                    <a:pt x="49" y="11137"/>
                  </a:cubicBez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Freeform 24"/>
            <p:cNvSpPr/>
            <p:nvPr/>
          </p:nvSpPr>
          <p:spPr>
            <a:xfrm>
              <a:off x="6914100" y="3579488"/>
              <a:ext cx="159953" cy="103870"/>
            </a:xfrm>
            <a:custGeom>
              <a:avLst/>
              <a:gdLst>
                <a:gd name="connsiteX0" fmla="*/ 1855 w 159953"/>
                <a:gd name="connsiteY0" fmla="*/ 839 h 103870"/>
                <a:gd name="connsiteX1" fmla="*/ 27613 w 159953"/>
                <a:gd name="connsiteY1" fmla="*/ 103870 h 103870"/>
                <a:gd name="connsiteX2" fmla="*/ 130644 w 159953"/>
                <a:gd name="connsiteY2" fmla="*/ 103870 h 103870"/>
                <a:gd name="connsiteX3" fmla="*/ 156401 w 159953"/>
                <a:gd name="connsiteY3" fmla="*/ 839 h 103870"/>
                <a:gd name="connsiteX4" fmla="*/ 66249 w 159953"/>
                <a:gd name="connsiteY4" fmla="*/ 52354 h 103870"/>
                <a:gd name="connsiteX5" fmla="*/ 1855 w 159953"/>
                <a:gd name="connsiteY5" fmla="*/ 839 h 10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53" h="103870">
                  <a:moveTo>
                    <a:pt x="1855" y="839"/>
                  </a:moveTo>
                  <a:cubicBezTo>
                    <a:pt x="-4584" y="9425"/>
                    <a:pt x="6148" y="86698"/>
                    <a:pt x="27613" y="103870"/>
                  </a:cubicBezTo>
                  <a:cubicBezTo>
                    <a:pt x="49078" y="121042"/>
                    <a:pt x="109179" y="121042"/>
                    <a:pt x="130644" y="103870"/>
                  </a:cubicBezTo>
                  <a:cubicBezTo>
                    <a:pt x="152109" y="86698"/>
                    <a:pt x="167133" y="9425"/>
                    <a:pt x="156401" y="839"/>
                  </a:cubicBezTo>
                  <a:cubicBezTo>
                    <a:pt x="145669" y="-7747"/>
                    <a:pt x="87714" y="52354"/>
                    <a:pt x="66249" y="52354"/>
                  </a:cubicBezTo>
                  <a:cubicBezTo>
                    <a:pt x="44784" y="52354"/>
                    <a:pt x="8294" y="-7747"/>
                    <a:pt x="1855" y="839"/>
                  </a:cubicBez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809975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sz="half" idx="1"/>
          </p:nvPr>
        </p:nvSpPr>
        <p:spPr>
          <a:xfrm>
            <a:off x="467544" y="1412776"/>
            <a:ext cx="4834880" cy="4572508"/>
          </a:xfrm>
        </p:spPr>
        <p:txBody>
          <a:bodyPr>
            <a:normAutofit fontScale="85000" lnSpcReduction="20000"/>
          </a:bodyPr>
          <a:lstStyle/>
          <a:p>
            <a:pPr marL="0" indent="0">
              <a:lnSpc>
                <a:spcPct val="120000"/>
              </a:lnSpc>
              <a:spcBef>
                <a:spcPts val="600"/>
              </a:spcBef>
              <a:buClrTx/>
              <a:buSzPct val="100000"/>
              <a:buNone/>
              <a:defRPr/>
            </a:pPr>
            <a:r>
              <a:rPr lang="el-GR" sz="2800" b="1" dirty="0" smtClean="0"/>
              <a:t>Οριζόντια Πρόταξη</a:t>
            </a:r>
          </a:p>
          <a:p>
            <a:pPr marL="0" indent="0">
              <a:lnSpc>
                <a:spcPct val="120000"/>
              </a:lnSpc>
              <a:spcBef>
                <a:spcPts val="600"/>
              </a:spcBef>
              <a:buClrTx/>
              <a:buSzPct val="100000"/>
              <a:buNone/>
              <a:defRPr/>
            </a:pPr>
            <a:r>
              <a:rPr lang="en-GB" sz="2800" dirty="0" smtClean="0"/>
              <a:t>Horizontal overlap or Overjet </a:t>
            </a:r>
            <a:endParaRPr lang="el-GR" sz="2800" dirty="0" smtClean="0"/>
          </a:p>
          <a:p>
            <a:pPr>
              <a:lnSpc>
                <a:spcPct val="120000"/>
              </a:lnSpc>
              <a:buClrTx/>
              <a:buSzPct val="100000"/>
              <a:buFont typeface="Wingdings" pitchFamily="2" charset="2"/>
              <a:buChar char="§"/>
              <a:defRPr/>
            </a:pPr>
            <a:r>
              <a:rPr lang="el-GR" sz="2400" dirty="0" smtClean="0"/>
              <a:t>Οριζόντια πρόταξη (ΟΠ) ονομάζεται η απόσταση μεταξύ των κοπτικών χειλέων των άνω προσθίων δοντιών από την χειλική επιφάνεια των προσθίων δοντιών της κάτω γνάθου κατά το οριζόντιο επίπεδο, όταν η κάτω γνάθος βρίσκεται σε θέση μέγιστης συγγόμφωσης</a:t>
            </a:r>
            <a:r>
              <a:rPr lang="en-GB" sz="2400" dirty="0" smtClean="0"/>
              <a:t>.</a:t>
            </a:r>
            <a:r>
              <a:rPr lang="el-GR" sz="2400" dirty="0" smtClean="0"/>
              <a:t> </a:t>
            </a:r>
          </a:p>
          <a:p>
            <a:pPr>
              <a:lnSpc>
                <a:spcPct val="120000"/>
              </a:lnSpc>
              <a:buClrTx/>
              <a:buSzPct val="100000"/>
              <a:buFont typeface="Wingdings" pitchFamily="2" charset="2"/>
              <a:buChar char="§"/>
              <a:defRPr/>
            </a:pPr>
            <a:r>
              <a:rPr lang="el-GR" sz="2400" dirty="0" smtClean="0"/>
              <a:t>Η</a:t>
            </a:r>
            <a:r>
              <a:rPr lang="en-GB" sz="2400" dirty="0" smtClean="0"/>
              <a:t> </a:t>
            </a:r>
            <a:r>
              <a:rPr lang="el-GR" sz="2400" dirty="0" smtClean="0"/>
              <a:t>μέση τιμή απόκλισης των κεντρικών άνω τομέων  κατά το οριζόντιο επίπεδο είναι 100</a:t>
            </a:r>
            <a:r>
              <a:rPr lang="en-GB" sz="2400" baseline="30000" dirty="0" smtClean="0"/>
              <a:t>0</a:t>
            </a:r>
            <a:r>
              <a:rPr lang="en-GB" sz="2400" dirty="0" smtClean="0"/>
              <a:t>.  </a:t>
            </a:r>
            <a:endParaRPr lang="el-GR" sz="2400" dirty="0" smtClean="0"/>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5719884" y="1844824"/>
            <a:ext cx="2410113" cy="3924000"/>
          </a:xfrm>
          <a:prstGeom prst="ellipse">
            <a:avLst/>
          </a:prstGeom>
          <a:noFill/>
          <a:ln w="28575">
            <a:solidFill>
              <a:schemeClr val="bg2">
                <a:lumMod val="50000"/>
              </a:schemeClr>
            </a:solid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
        <p:nvSpPr>
          <p:cNvPr id="3" name="TextBox 2"/>
          <p:cNvSpPr txBox="1"/>
          <p:nvPr/>
        </p:nvSpPr>
        <p:spPr>
          <a:xfrm>
            <a:off x="6876256" y="3594502"/>
            <a:ext cx="492443" cy="338554"/>
          </a:xfrm>
          <a:prstGeom prst="rect">
            <a:avLst/>
          </a:prstGeom>
          <a:noFill/>
        </p:spPr>
        <p:txBody>
          <a:bodyPr wrap="none" rtlCol="0">
            <a:spAutoFit/>
          </a:bodyPr>
          <a:lstStyle/>
          <a:p>
            <a:r>
              <a:rPr lang="el-GR" sz="1600" b="1" dirty="0" smtClean="0"/>
              <a:t>ΟΠ</a:t>
            </a:r>
            <a:endParaRPr lang="el-GR" sz="1600" b="1" dirty="0"/>
          </a:p>
        </p:txBody>
      </p:sp>
      <p:sp>
        <p:nvSpPr>
          <p:cNvPr id="10" name="Title 1"/>
          <p:cNvSpPr>
            <a:spLocks noGrp="1"/>
          </p:cNvSpPr>
          <p:nvPr>
            <p:ph type="title"/>
          </p:nvPr>
        </p:nvSpPr>
        <p:spPr>
          <a:xfrm>
            <a:off x="467544" y="116632"/>
            <a:ext cx="8229600" cy="1152128"/>
          </a:xfrm>
        </p:spPr>
        <p:txBody>
          <a:bodyPr>
            <a:noAutofit/>
          </a:bodyPr>
          <a:lstStyle/>
          <a:p>
            <a:pPr>
              <a:spcBef>
                <a:spcPts val="1200"/>
              </a:spcBef>
              <a:spcAft>
                <a:spcPts val="1200"/>
              </a:spcAft>
            </a:pPr>
            <a:r>
              <a:rPr lang="el-GR" sz="3200" dirty="0" smtClean="0"/>
              <a:t>Στατική σύγκλειση </a:t>
            </a:r>
            <a:r>
              <a:rPr lang="el-GR" sz="3200" dirty="0"/>
              <a:t>φυσικού φραγμού </a:t>
            </a:r>
            <a:r>
              <a:rPr lang="el-GR" sz="3200" dirty="0" smtClean="0"/>
              <a:t>Τάξης  Ι</a:t>
            </a:r>
            <a:r>
              <a:rPr lang="el-GR" sz="3200" dirty="0"/>
              <a:t/>
            </a:r>
            <a:br>
              <a:rPr lang="el-GR" sz="3200" dirty="0"/>
            </a:br>
            <a:r>
              <a:rPr lang="el-GR" sz="2400" b="0" dirty="0"/>
              <a:t>Ο</a:t>
            </a:r>
            <a:r>
              <a:rPr lang="el-GR" sz="2400" b="0" dirty="0" smtClean="0"/>
              <a:t>βελιαία σχέση των προσθίων δοντιών σ</a:t>
            </a:r>
            <a:r>
              <a:rPr lang="el-GR" sz="2400" b="0" dirty="0"/>
              <a:t>ε</a:t>
            </a:r>
            <a:r>
              <a:rPr lang="el-GR" sz="2400" b="0" dirty="0" smtClean="0"/>
              <a:t> μέγιστη συναρμογή </a:t>
            </a:r>
            <a:endParaRPr lang="el-GR" sz="2400" b="0" dirty="0"/>
          </a:p>
        </p:txBody>
      </p:sp>
    </p:spTree>
    <p:extLst>
      <p:ext uri="{BB962C8B-B14F-4D97-AF65-F5344CB8AC3E}">
        <p14:creationId xmlns:p14="http://schemas.microsoft.com/office/powerpoint/2010/main" val="5498782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cstate="print"/>
          <a:srcRect/>
          <a:stretch>
            <a:fillRect/>
          </a:stretch>
        </p:blipFill>
        <p:spPr bwMode="auto">
          <a:xfrm>
            <a:off x="5580112" y="1700808"/>
            <a:ext cx="2741919" cy="3924000"/>
          </a:xfrm>
          <a:prstGeom prst="ellipse">
            <a:avLst/>
          </a:prstGeom>
          <a:noFill/>
          <a:ln w="28575">
            <a:solidFill>
              <a:schemeClr val="bg2">
                <a:lumMod val="50000"/>
              </a:schemeClr>
            </a:solidFill>
            <a:miter lim="800000"/>
            <a:headEnd/>
            <a:tailEnd/>
          </a:ln>
        </p:spPr>
      </p:pic>
      <p:sp>
        <p:nvSpPr>
          <p:cNvPr id="6" name="Content Placeholder 3"/>
          <p:cNvSpPr>
            <a:spLocks noGrp="1"/>
          </p:cNvSpPr>
          <p:nvPr>
            <p:ph sz="half" idx="1"/>
          </p:nvPr>
        </p:nvSpPr>
        <p:spPr>
          <a:xfrm>
            <a:off x="457200" y="1600200"/>
            <a:ext cx="4690864" cy="4525963"/>
          </a:xfrm>
        </p:spPr>
        <p:txBody>
          <a:bodyPr>
            <a:normAutofit lnSpcReduction="10000"/>
          </a:bodyPr>
          <a:lstStyle/>
          <a:p>
            <a:pPr marL="0" indent="0">
              <a:buClrTx/>
              <a:buSzPct val="100000"/>
              <a:buNone/>
              <a:defRPr/>
            </a:pPr>
            <a:r>
              <a:rPr lang="el-GR" sz="2400" b="1" dirty="0"/>
              <a:t>Κάθετη </a:t>
            </a:r>
            <a:r>
              <a:rPr lang="el-GR" sz="2400" b="1" dirty="0" smtClean="0"/>
              <a:t>πρόταξη</a:t>
            </a:r>
            <a:endParaRPr lang="en-GB" sz="2400" b="1" dirty="0" smtClean="0"/>
          </a:p>
          <a:p>
            <a:pPr marL="0" indent="0">
              <a:spcBef>
                <a:spcPts val="600"/>
              </a:spcBef>
              <a:buClrTx/>
              <a:buSzPct val="100000"/>
              <a:buNone/>
              <a:defRPr/>
            </a:pPr>
            <a:r>
              <a:rPr lang="en-GB" sz="2400" dirty="0" smtClean="0"/>
              <a:t>Vertical overlap or overjet</a:t>
            </a:r>
            <a:endParaRPr lang="el-GR" sz="2400" dirty="0" smtClean="0"/>
          </a:p>
          <a:p>
            <a:pPr>
              <a:buClrTx/>
              <a:buSzPct val="100000"/>
              <a:buFont typeface="Wingdings" pitchFamily="2" charset="2"/>
              <a:buChar char="§"/>
              <a:defRPr/>
            </a:pPr>
            <a:r>
              <a:rPr lang="el-GR" sz="2000" dirty="0" smtClean="0"/>
              <a:t>Κάθετη πρόταξη </a:t>
            </a:r>
            <a:r>
              <a:rPr lang="en-GB" sz="2000" dirty="0" smtClean="0"/>
              <a:t>(</a:t>
            </a:r>
            <a:r>
              <a:rPr lang="el-GR" sz="2000" dirty="0" smtClean="0"/>
              <a:t>ΚΠ</a:t>
            </a:r>
            <a:r>
              <a:rPr lang="en-GB" sz="2000" dirty="0" smtClean="0"/>
              <a:t>)</a:t>
            </a:r>
            <a:r>
              <a:rPr lang="el-GR" sz="2000" dirty="0" smtClean="0"/>
              <a:t> ονομάζουμε τον βαθμό υπερκάλυψης των προσθίων δοντιών της κάτω γνάθου από τα αντίστοιχα πρόσθια δόντια της άνω γνάθου κατά το κατακόρυφο επίπεδο όταν η κάτω γνάθος βρίσκεται σε θέση μέγιστης συναρμογής. Η κάθετη πρόταξη ονομάζεται και κατακόρυφη υπερκάλυψη.</a:t>
            </a:r>
          </a:p>
          <a:p>
            <a:pPr>
              <a:buClrTx/>
              <a:buSzPct val="100000"/>
              <a:buFont typeface="Wingdings" pitchFamily="2" charset="2"/>
              <a:buChar char="§"/>
              <a:defRPr/>
            </a:pPr>
            <a:r>
              <a:rPr lang="el-GR" sz="2000" dirty="0" smtClean="0"/>
              <a:t>Οι μέσες τιμές της ΚΠ είναι 2-3</a:t>
            </a:r>
            <a:r>
              <a:rPr lang="en-GB" sz="2000" dirty="0" smtClean="0"/>
              <a:t>mm.</a:t>
            </a:r>
            <a:endParaRPr lang="el-GR" sz="2000" dirty="0" smtClean="0"/>
          </a:p>
          <a:p>
            <a:pPr>
              <a:buClrTx/>
              <a:buSzPct val="100000"/>
              <a:buFont typeface="Wingdings" pitchFamily="2" charset="2"/>
              <a:buChar char="§"/>
              <a:defRPr/>
            </a:pPr>
            <a:endParaRPr lang="el-GR" sz="2000" dirty="0" smtClean="0"/>
          </a:p>
          <a:p>
            <a:pPr>
              <a:buClrTx/>
              <a:buSzPct val="100000"/>
              <a:buFont typeface="Wingdings" pitchFamily="2" charset="2"/>
              <a:buChar char="§"/>
              <a:defRPr/>
            </a:pPr>
            <a:endParaRPr lang="en-GB"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
        <p:nvSpPr>
          <p:cNvPr id="3" name="TextBox 2"/>
          <p:cNvSpPr txBox="1"/>
          <p:nvPr/>
        </p:nvSpPr>
        <p:spPr>
          <a:xfrm>
            <a:off x="6804248" y="3429000"/>
            <a:ext cx="479618" cy="338554"/>
          </a:xfrm>
          <a:prstGeom prst="rect">
            <a:avLst/>
          </a:prstGeom>
          <a:noFill/>
        </p:spPr>
        <p:txBody>
          <a:bodyPr wrap="none" rtlCol="0">
            <a:spAutoFit/>
          </a:bodyPr>
          <a:lstStyle/>
          <a:p>
            <a:r>
              <a:rPr lang="el-GR" sz="1600" b="1" dirty="0" smtClean="0"/>
              <a:t>ΚΠ</a:t>
            </a:r>
            <a:endParaRPr lang="el-GR" sz="1600" b="1" dirty="0"/>
          </a:p>
        </p:txBody>
      </p:sp>
      <p:sp>
        <p:nvSpPr>
          <p:cNvPr id="7" name="Title 1"/>
          <p:cNvSpPr>
            <a:spLocks noGrp="1"/>
          </p:cNvSpPr>
          <p:nvPr>
            <p:ph type="title"/>
          </p:nvPr>
        </p:nvSpPr>
        <p:spPr>
          <a:xfrm>
            <a:off x="467544" y="216024"/>
            <a:ext cx="8229600" cy="908720"/>
          </a:xfrm>
        </p:spPr>
        <p:txBody>
          <a:bodyPr>
            <a:noAutofit/>
          </a:bodyPr>
          <a:lstStyle/>
          <a:p>
            <a:r>
              <a:rPr lang="el-GR" sz="3200" dirty="0" smtClean="0"/>
              <a:t>Στατική σύγκλειση </a:t>
            </a:r>
            <a:r>
              <a:rPr lang="el-GR" sz="3200" dirty="0"/>
              <a:t>φυσικού φραγμού </a:t>
            </a:r>
            <a:r>
              <a:rPr lang="el-GR" sz="3200" dirty="0" smtClean="0"/>
              <a:t>Τάξης  Ι</a:t>
            </a:r>
            <a:r>
              <a:rPr lang="el-GR" sz="3200" dirty="0"/>
              <a:t/>
            </a:r>
            <a:br>
              <a:rPr lang="el-GR" sz="3200" dirty="0"/>
            </a:br>
            <a:r>
              <a:rPr lang="el-GR" sz="2400" b="0" dirty="0"/>
              <a:t>Ο</a:t>
            </a:r>
            <a:r>
              <a:rPr lang="el-GR" sz="2400" b="0" dirty="0" smtClean="0"/>
              <a:t>βελιαία σχέση των προσθίων δοντιών σ</a:t>
            </a:r>
            <a:r>
              <a:rPr lang="el-GR" sz="2400" b="0" dirty="0"/>
              <a:t>ε</a:t>
            </a:r>
            <a:r>
              <a:rPr lang="el-GR" sz="2400" b="0" dirty="0" smtClean="0"/>
              <a:t> μέγιστη συναρμογή </a:t>
            </a:r>
            <a:endParaRPr lang="el-GR" sz="2400" b="0" dirty="0"/>
          </a:p>
        </p:txBody>
      </p:sp>
    </p:spTree>
    <p:extLst>
      <p:ext uri="{BB962C8B-B14F-4D97-AF65-F5344CB8AC3E}">
        <p14:creationId xmlns:p14="http://schemas.microsoft.com/office/powerpoint/2010/main" val="7824901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normAutofit/>
          </a:bodyPr>
          <a:lstStyle/>
          <a:p>
            <a:pPr marL="457200" lvl="3" indent="-457200">
              <a:lnSpc>
                <a:spcPct val="112000"/>
              </a:lnSpc>
              <a:spcBef>
                <a:spcPts val="3000"/>
              </a:spcBef>
              <a:buFont typeface="Arial" panose="020B0604020202020204" pitchFamily="34" charset="0"/>
              <a:buChar char="•"/>
              <a:defRPr/>
            </a:pPr>
            <a:r>
              <a:rPr lang="el-GR" sz="2400" b="1" dirty="0" smtClean="0">
                <a:solidFill>
                  <a:srgbClr val="004A82"/>
                </a:solidFill>
                <a:latin typeface="+mj-lt"/>
              </a:rPr>
              <a:t>Κεντρική σχέση </a:t>
            </a:r>
            <a:r>
              <a:rPr lang="el-GR" sz="2400" dirty="0" smtClean="0">
                <a:latin typeface="+mj-lt"/>
              </a:rPr>
              <a:t>είναι η θέση των γνάθων</a:t>
            </a:r>
            <a:r>
              <a:rPr lang="en-GB" sz="2400" dirty="0" smtClean="0">
                <a:latin typeface="+mj-lt"/>
              </a:rPr>
              <a:t>  </a:t>
            </a:r>
            <a:r>
              <a:rPr lang="el-GR" sz="2400" dirty="0" smtClean="0">
                <a:latin typeface="+mj-lt"/>
              </a:rPr>
              <a:t>κατά την οποία ο κόνδυλος βρίσκεται στο κέντρο της γλήνης και απέναντι από το οπίσθιο επικλινές</a:t>
            </a:r>
            <a:r>
              <a:rPr lang="en-GB" sz="2400" dirty="0" smtClean="0">
                <a:latin typeface="+mj-lt"/>
              </a:rPr>
              <a:t> </a:t>
            </a:r>
            <a:r>
              <a:rPr lang="el-GR" sz="2400" dirty="0" smtClean="0">
                <a:latin typeface="+mj-lt"/>
              </a:rPr>
              <a:t>επίπεδο του πρόσθιου αρθρικού φύματος ενώ ταυτόχρονα εδράζεται στο κεντρικό και χωρίς αγγεία τμήμα του διάρθριου δίσκου.</a:t>
            </a:r>
          </a:p>
          <a:p>
            <a:pPr marL="457200" lvl="3" indent="-457200" algn="ctr">
              <a:lnSpc>
                <a:spcPct val="112000"/>
              </a:lnSpc>
              <a:spcBef>
                <a:spcPts val="3000"/>
              </a:spcBef>
              <a:buFont typeface="Wingdings" panose="05000000000000000000" pitchFamily="2" charset="2"/>
              <a:buChar char="ü"/>
              <a:defRPr/>
            </a:pPr>
            <a:r>
              <a:rPr lang="el-GR" sz="2400" b="1" dirty="0" smtClean="0">
                <a:solidFill>
                  <a:srgbClr val="004A82"/>
                </a:solidFill>
                <a:latin typeface="+mj-lt"/>
              </a:rPr>
              <a:t>Η κεντρική σχέση είναι σχέση γνάθων και όχι δοντιών.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5" name="Τίτλος 4"/>
          <p:cNvSpPr>
            <a:spLocks noGrp="1"/>
          </p:cNvSpPr>
          <p:nvPr>
            <p:ph type="title"/>
          </p:nvPr>
        </p:nvSpPr>
        <p:spPr/>
        <p:txBody>
          <a:bodyPr>
            <a:normAutofit fontScale="90000"/>
          </a:bodyPr>
          <a:lstStyle/>
          <a:p>
            <a:r>
              <a:rPr lang="el-GR" sz="4000" dirty="0"/>
              <a:t>Κεντρική </a:t>
            </a:r>
            <a:r>
              <a:rPr lang="el-GR" sz="4000" dirty="0" smtClean="0"/>
              <a:t>σχέση</a:t>
            </a:r>
            <a:r>
              <a:rPr lang="en-GB" sz="4000" dirty="0" smtClean="0"/>
              <a:t/>
            </a:r>
            <a:br>
              <a:rPr lang="en-GB" sz="4000" dirty="0" smtClean="0"/>
            </a:br>
            <a:r>
              <a:rPr lang="en-GB" b="0" dirty="0" smtClean="0"/>
              <a:t>centric relation</a:t>
            </a:r>
            <a:r>
              <a:rPr lang="el-GR" dirty="0" smtClean="0"/>
              <a:t> </a:t>
            </a:r>
            <a:endParaRPr lang="el-GR" sz="3000" b="0" dirty="0"/>
          </a:p>
        </p:txBody>
      </p:sp>
    </p:spTree>
    <p:extLst>
      <p:ext uri="{BB962C8B-B14F-4D97-AF65-F5344CB8AC3E}">
        <p14:creationId xmlns:p14="http://schemas.microsoft.com/office/powerpoint/2010/main" val="633869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
        <p:nvSpPr>
          <p:cNvPr id="3" name="Τίτλος 2"/>
          <p:cNvSpPr>
            <a:spLocks noGrp="1"/>
          </p:cNvSpPr>
          <p:nvPr>
            <p:ph type="title"/>
          </p:nvPr>
        </p:nvSpPr>
        <p:spPr/>
        <p:txBody>
          <a:bodyPr/>
          <a:lstStyle/>
          <a:p>
            <a:r>
              <a:rPr lang="el-GR" dirty="0"/>
              <a:t>Κεντρική σχέση </a:t>
            </a:r>
          </a:p>
        </p:txBody>
      </p:sp>
      <p:pic>
        <p:nvPicPr>
          <p:cNvPr id="7" name="Picture 2"/>
          <p:cNvPicPr>
            <a:picLocks noChangeAspect="1" noChangeArrowheads="1"/>
          </p:cNvPicPr>
          <p:nvPr/>
        </p:nvPicPr>
        <p:blipFill>
          <a:blip r:embed="rId3" cstate="print"/>
          <a:srcRect/>
          <a:stretch>
            <a:fillRect/>
          </a:stretch>
        </p:blipFill>
        <p:spPr bwMode="auto">
          <a:xfrm>
            <a:off x="5076488" y="1898937"/>
            <a:ext cx="3888000" cy="3690303"/>
          </a:xfrm>
          <a:prstGeom prst="rect">
            <a:avLst/>
          </a:prstGeom>
          <a:noFill/>
          <a:ln w="9525">
            <a:solidFill>
              <a:srgbClr val="000000"/>
            </a:solidFill>
            <a:miter lim="800000"/>
            <a:headEnd/>
            <a:tailEnd/>
          </a:ln>
          <a:effectLst>
            <a:glow rad="63500">
              <a:srgbClr val="9CB084">
                <a:satMod val="175000"/>
                <a:alpha val="40000"/>
              </a:srgbClr>
            </a:glow>
            <a:outerShdw blurRad="63500" sx="102000" sy="102000" algn="ctr" rotWithShape="0">
              <a:prstClr val="black">
                <a:alpha val="40000"/>
              </a:prstClr>
            </a:outerShdw>
          </a:effectLst>
        </p:spPr>
      </p:pic>
      <p:sp>
        <p:nvSpPr>
          <p:cNvPr id="4" name="Θέση περιεχομένου 3"/>
          <p:cNvSpPr>
            <a:spLocks noGrp="1"/>
          </p:cNvSpPr>
          <p:nvPr>
            <p:ph idx="1"/>
          </p:nvPr>
        </p:nvSpPr>
        <p:spPr>
          <a:xfrm>
            <a:off x="179512" y="1196752"/>
            <a:ext cx="4896976" cy="5661248"/>
          </a:xfrm>
        </p:spPr>
        <p:txBody>
          <a:bodyPr>
            <a:normAutofit fontScale="92500"/>
          </a:bodyPr>
          <a:lstStyle/>
          <a:p>
            <a:pPr marL="288000" indent="-288000">
              <a:lnSpc>
                <a:spcPct val="120000"/>
              </a:lnSpc>
              <a:spcBef>
                <a:spcPts val="600"/>
              </a:spcBef>
              <a:spcAft>
                <a:spcPts val="600"/>
              </a:spcAft>
            </a:pPr>
            <a:r>
              <a:rPr lang="el-GR" sz="2400" b="1" dirty="0">
                <a:solidFill>
                  <a:prstClr val="black"/>
                </a:solidFill>
              </a:rPr>
              <a:t>Η θέση αξονικής περιστροφικής κίνησης της κάτω γνάθου.</a:t>
            </a:r>
          </a:p>
          <a:p>
            <a:pPr marL="288000" indent="-288000">
              <a:lnSpc>
                <a:spcPct val="120000"/>
              </a:lnSpc>
              <a:spcBef>
                <a:spcPts val="600"/>
              </a:spcBef>
              <a:spcAft>
                <a:spcPts val="600"/>
              </a:spcAft>
            </a:pPr>
            <a:r>
              <a:rPr lang="el-GR" dirty="0">
                <a:solidFill>
                  <a:prstClr val="black"/>
                </a:solidFill>
              </a:rPr>
              <a:t>Από την θέση αυτή η κάτω γνάθος μπορεί να εκτελεί αμιγή περιστροφή γύρω από τον εγκάρσιο διακονδυλικό άξονα</a:t>
            </a:r>
            <a:r>
              <a:rPr lang="el-GR" dirty="0" smtClean="0">
                <a:solidFill>
                  <a:prstClr val="black"/>
                </a:solidFill>
              </a:rPr>
              <a:t>.</a:t>
            </a:r>
            <a:endParaRPr lang="en-GB" dirty="0" smtClean="0">
              <a:solidFill>
                <a:prstClr val="black"/>
              </a:solidFill>
            </a:endParaRPr>
          </a:p>
          <a:p>
            <a:pPr marL="288000" indent="-288000">
              <a:lnSpc>
                <a:spcPct val="120000"/>
              </a:lnSpc>
              <a:spcBef>
                <a:spcPts val="600"/>
              </a:spcBef>
              <a:spcAft>
                <a:spcPts val="600"/>
              </a:spcAft>
              <a:buSzPct val="100000"/>
            </a:pPr>
            <a:r>
              <a:rPr lang="el-GR" dirty="0"/>
              <a:t>Είναι θέση αναφοράς από όπου ξεκινά η κάτω γνάθος τις διαδρομές της.</a:t>
            </a:r>
          </a:p>
          <a:p>
            <a:pPr marL="288000" indent="-288000">
              <a:lnSpc>
                <a:spcPct val="120000"/>
              </a:lnSpc>
              <a:spcBef>
                <a:spcPts val="600"/>
              </a:spcBef>
              <a:spcAft>
                <a:spcPts val="600"/>
              </a:spcAft>
              <a:buSzPct val="100000"/>
            </a:pPr>
            <a:r>
              <a:rPr lang="el-GR" dirty="0"/>
              <a:t>Είναι θέση αναπαραγώγιμη, μπορεί να χρησιμοποιηθεί σαν θέση εκκίνησης της προσθετικής αποκατάστασης σε περιπτώσεις ολικής ή μερικής νωδότητας ή όταν δεν είναι δυνατή η καταγραφή άλλης θέσης της κάτω γνάθου.</a:t>
            </a:r>
          </a:p>
          <a:p>
            <a:pPr marL="288000" indent="-288000">
              <a:lnSpc>
                <a:spcPct val="120000"/>
              </a:lnSpc>
              <a:spcBef>
                <a:spcPts val="600"/>
              </a:spcBef>
              <a:spcAft>
                <a:spcPts val="600"/>
              </a:spcAft>
            </a:pPr>
            <a:endParaRPr lang="el-GR" dirty="0">
              <a:solidFill>
                <a:prstClr val="black"/>
              </a:solidFill>
            </a:endParaRPr>
          </a:p>
        </p:txBody>
      </p:sp>
    </p:spTree>
    <p:extLst>
      <p:ext uri="{BB962C8B-B14F-4D97-AF65-F5344CB8AC3E}">
        <p14:creationId xmlns:p14="http://schemas.microsoft.com/office/powerpoint/2010/main" val="23464993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2"/>
          <p:cNvSpPr>
            <a:spLocks noGrp="1"/>
          </p:cNvSpPr>
          <p:nvPr>
            <p:ph type="title"/>
          </p:nvPr>
        </p:nvSpPr>
        <p:spPr/>
        <p:txBody>
          <a:bodyPr anchor="ctr">
            <a:normAutofit fontScale="90000"/>
          </a:bodyPr>
          <a:lstStyle/>
          <a:p>
            <a:r>
              <a:rPr lang="el-GR" sz="4000" dirty="0">
                <a:solidFill>
                  <a:schemeClr val="tx2"/>
                </a:solidFill>
              </a:rPr>
              <a:t>Κεντρική σχέση </a:t>
            </a:r>
            <a:r>
              <a:rPr lang="el-GR" sz="3600" dirty="0" smtClean="0">
                <a:solidFill>
                  <a:schemeClr val="tx2"/>
                </a:solidFill>
              </a:rPr>
              <a:t/>
            </a:r>
            <a:br>
              <a:rPr lang="el-GR" sz="3600" dirty="0" smtClean="0">
                <a:solidFill>
                  <a:schemeClr val="tx2"/>
                </a:solidFill>
              </a:rPr>
            </a:br>
            <a:r>
              <a:rPr lang="el-GR" sz="3100" b="0" dirty="0" smtClean="0">
                <a:solidFill>
                  <a:schemeClr val="tx2"/>
                </a:solidFill>
              </a:rPr>
              <a:t>Ορολογία </a:t>
            </a:r>
            <a:r>
              <a:rPr lang="el-GR" sz="3100" b="0" dirty="0">
                <a:solidFill>
                  <a:schemeClr val="tx2"/>
                </a:solidFill>
              </a:rPr>
              <a:t>συγκλεισιακών παραμέτρων </a:t>
            </a:r>
            <a:endParaRPr lang="el-GR" sz="3100" dirty="0">
              <a:solidFill>
                <a:schemeClr val="tx2"/>
              </a:solidFill>
            </a:endParaRPr>
          </a:p>
        </p:txBody>
      </p:sp>
      <p:pic>
        <p:nvPicPr>
          <p:cNvPr id="2050"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tretch/>
        </p:blipFill>
        <p:spPr bwMode="auto">
          <a:xfrm>
            <a:off x="35496" y="1916832"/>
            <a:ext cx="4152895" cy="2664000"/>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sz="half" idx="2"/>
          </p:nvPr>
        </p:nvSpPr>
        <p:spPr>
          <a:xfrm>
            <a:off x="4139952" y="1196752"/>
            <a:ext cx="5004048" cy="5661248"/>
          </a:xfrm>
        </p:spPr>
        <p:txBody>
          <a:bodyPr>
            <a:noAutofit/>
          </a:bodyPr>
          <a:lstStyle/>
          <a:p>
            <a:pPr marL="288000" indent="-288000">
              <a:lnSpc>
                <a:spcPct val="100000"/>
              </a:lnSpc>
              <a:spcBef>
                <a:spcPts val="600"/>
              </a:spcBef>
              <a:buSzPct val="100000"/>
              <a:buFont typeface="Arial" panose="020B0604020202020204" pitchFamily="34" charset="0"/>
              <a:buChar char="•"/>
            </a:pPr>
            <a:r>
              <a:rPr lang="el-GR" sz="2100" dirty="0">
                <a:solidFill>
                  <a:srgbClr val="000000"/>
                </a:solidFill>
              </a:rPr>
              <a:t>Η θέση  αυτή μπορεί να συμπίπτει ή όχι με τη θέση της μέγιστης </a:t>
            </a:r>
            <a:r>
              <a:rPr lang="el-GR" sz="2100" dirty="0" smtClean="0">
                <a:solidFill>
                  <a:srgbClr val="000000"/>
                </a:solidFill>
              </a:rPr>
              <a:t>συναρμογής (ΜΣ).</a:t>
            </a:r>
            <a:r>
              <a:rPr lang="el-GR" sz="2100" dirty="0">
                <a:solidFill>
                  <a:srgbClr val="000000"/>
                </a:solidFill>
              </a:rPr>
              <a:t> </a:t>
            </a:r>
          </a:p>
          <a:p>
            <a:pPr marL="288000" indent="-288000">
              <a:lnSpc>
                <a:spcPct val="100000"/>
              </a:lnSpc>
              <a:spcBef>
                <a:spcPts val="600"/>
              </a:spcBef>
              <a:buSzPct val="100000"/>
              <a:buFont typeface="Arial" panose="020B0604020202020204" pitchFamily="34" charset="0"/>
              <a:buChar char="•"/>
            </a:pPr>
            <a:r>
              <a:rPr lang="el-GR" sz="2100" dirty="0" smtClean="0">
                <a:solidFill>
                  <a:srgbClr val="000000"/>
                </a:solidFill>
              </a:rPr>
              <a:t> </a:t>
            </a:r>
            <a:r>
              <a:rPr lang="el-GR" sz="2100" dirty="0">
                <a:solidFill>
                  <a:srgbClr val="000000"/>
                </a:solidFill>
              </a:rPr>
              <a:t>Η</a:t>
            </a:r>
            <a:r>
              <a:rPr lang="el-GR" sz="2100" dirty="0" smtClean="0">
                <a:solidFill>
                  <a:srgbClr val="000000"/>
                </a:solidFill>
              </a:rPr>
              <a:t> </a:t>
            </a:r>
            <a:r>
              <a:rPr lang="el-GR" sz="2100" dirty="0">
                <a:solidFill>
                  <a:srgbClr val="000000"/>
                </a:solidFill>
              </a:rPr>
              <a:t>κάτω </a:t>
            </a:r>
            <a:r>
              <a:rPr lang="el-GR" sz="2100" dirty="0" smtClean="0">
                <a:solidFill>
                  <a:srgbClr val="000000"/>
                </a:solidFill>
              </a:rPr>
              <a:t>γνάθος από το </a:t>
            </a:r>
            <a:r>
              <a:rPr lang="el-GR" sz="2100" dirty="0">
                <a:solidFill>
                  <a:srgbClr val="000000"/>
                </a:solidFill>
              </a:rPr>
              <a:t>σημείο της αρχικής οδοντικής επαφής σε κεντρική σχέση </a:t>
            </a:r>
            <a:r>
              <a:rPr lang="el-GR" sz="2100" dirty="0" smtClean="0">
                <a:solidFill>
                  <a:srgbClr val="000000"/>
                </a:solidFill>
              </a:rPr>
              <a:t>για </a:t>
            </a:r>
            <a:r>
              <a:rPr lang="el-GR" sz="2100" dirty="0">
                <a:solidFill>
                  <a:srgbClr val="000000"/>
                </a:solidFill>
              </a:rPr>
              <a:t>να </a:t>
            </a:r>
            <a:r>
              <a:rPr lang="el-GR" sz="2100" dirty="0" smtClean="0">
                <a:solidFill>
                  <a:srgbClr val="000000"/>
                </a:solidFill>
              </a:rPr>
              <a:t>φέρει </a:t>
            </a:r>
            <a:r>
              <a:rPr lang="el-GR" sz="2100" dirty="0">
                <a:solidFill>
                  <a:srgbClr val="000000"/>
                </a:solidFill>
              </a:rPr>
              <a:t>τα </a:t>
            </a:r>
            <a:r>
              <a:rPr lang="el-GR" sz="2100" dirty="0" smtClean="0">
                <a:solidFill>
                  <a:srgbClr val="000000"/>
                </a:solidFill>
              </a:rPr>
              <a:t>δόντια </a:t>
            </a:r>
            <a:r>
              <a:rPr lang="el-GR" sz="2100" dirty="0">
                <a:solidFill>
                  <a:srgbClr val="000000"/>
                </a:solidFill>
              </a:rPr>
              <a:t>σε </a:t>
            </a:r>
            <a:r>
              <a:rPr lang="el-GR" sz="2100" dirty="0" smtClean="0">
                <a:solidFill>
                  <a:srgbClr val="000000"/>
                </a:solidFill>
              </a:rPr>
              <a:t>μεγίστη συναρμογή εκτελεί </a:t>
            </a:r>
            <a:r>
              <a:rPr lang="el-GR" sz="2100" dirty="0">
                <a:solidFill>
                  <a:srgbClr val="000000"/>
                </a:solidFill>
              </a:rPr>
              <a:t>ένα </a:t>
            </a:r>
            <a:r>
              <a:rPr lang="el-GR" sz="2100" dirty="0" smtClean="0">
                <a:solidFill>
                  <a:srgbClr val="000000"/>
                </a:solidFill>
              </a:rPr>
              <a:t>γλίστρημα </a:t>
            </a:r>
            <a:r>
              <a:rPr lang="el-GR" sz="2100" dirty="0">
                <a:solidFill>
                  <a:srgbClr val="000000"/>
                </a:solidFill>
              </a:rPr>
              <a:t>που </a:t>
            </a:r>
            <a:r>
              <a:rPr lang="el-GR" sz="2100" dirty="0" smtClean="0">
                <a:solidFill>
                  <a:srgbClr val="000000"/>
                </a:solidFill>
              </a:rPr>
              <a:t>ονομάζεται </a:t>
            </a:r>
            <a:r>
              <a:rPr lang="el-GR" sz="2100" b="1" i="1" dirty="0" smtClean="0">
                <a:solidFill>
                  <a:schemeClr val="tx2"/>
                </a:solidFill>
              </a:rPr>
              <a:t>ολίσθηση </a:t>
            </a:r>
            <a:r>
              <a:rPr lang="el-GR" sz="2100" b="1" i="1" dirty="0">
                <a:solidFill>
                  <a:schemeClr val="tx2"/>
                </a:solidFill>
              </a:rPr>
              <a:t>της κάτω γνάθου από τη ΚΣ σε θέση ΜΣ (</a:t>
            </a:r>
            <a:r>
              <a:rPr lang="en-GB" sz="2100" b="1" i="1" dirty="0">
                <a:solidFill>
                  <a:schemeClr val="tx2"/>
                </a:solidFill>
              </a:rPr>
              <a:t>Slide in centric</a:t>
            </a:r>
            <a:r>
              <a:rPr lang="el-GR" sz="2100" b="1" i="1" dirty="0">
                <a:solidFill>
                  <a:schemeClr val="tx2"/>
                </a:solidFill>
              </a:rPr>
              <a:t>). </a:t>
            </a:r>
            <a:r>
              <a:rPr lang="el-GR" sz="2100" dirty="0"/>
              <a:t>Σε μια ανέπαφη φυσιολογική σύγκλειση δοντιών </a:t>
            </a:r>
            <a:r>
              <a:rPr lang="el-GR" sz="2100" dirty="0" smtClean="0">
                <a:solidFill>
                  <a:srgbClr val="000000"/>
                </a:solidFill>
              </a:rPr>
              <a:t>το </a:t>
            </a:r>
            <a:r>
              <a:rPr lang="el-GR" sz="2100" dirty="0">
                <a:solidFill>
                  <a:srgbClr val="000000"/>
                </a:solidFill>
              </a:rPr>
              <a:t>σημείο της αρχικής οδοντικής επαφής </a:t>
            </a:r>
            <a:r>
              <a:rPr lang="el-GR" sz="2100" dirty="0" smtClean="0">
                <a:solidFill>
                  <a:srgbClr val="000000"/>
                </a:solidFill>
              </a:rPr>
              <a:t>εντοπίζεται </a:t>
            </a:r>
            <a:r>
              <a:rPr lang="el-GR" sz="2100" dirty="0">
                <a:solidFill>
                  <a:srgbClr val="000000"/>
                </a:solidFill>
              </a:rPr>
              <a:t>πιο </a:t>
            </a:r>
            <a:r>
              <a:rPr lang="el-GR" sz="2100" dirty="0" smtClean="0">
                <a:solidFill>
                  <a:srgbClr val="000000"/>
                </a:solidFill>
              </a:rPr>
              <a:t>άπω </a:t>
            </a:r>
            <a:r>
              <a:rPr lang="el-GR" sz="2100" dirty="0">
                <a:solidFill>
                  <a:srgbClr val="000000"/>
                </a:solidFill>
              </a:rPr>
              <a:t>της </a:t>
            </a:r>
            <a:r>
              <a:rPr lang="el-GR" sz="2100" dirty="0" smtClean="0">
                <a:solidFill>
                  <a:srgbClr val="000000"/>
                </a:solidFill>
              </a:rPr>
              <a:t>θέσης </a:t>
            </a:r>
            <a:r>
              <a:rPr lang="el-GR" sz="2100" dirty="0">
                <a:solidFill>
                  <a:srgbClr val="000000"/>
                </a:solidFill>
              </a:rPr>
              <a:t>της </a:t>
            </a:r>
            <a:r>
              <a:rPr lang="el-GR" sz="2100" dirty="0" smtClean="0">
                <a:solidFill>
                  <a:srgbClr val="000000"/>
                </a:solidFill>
              </a:rPr>
              <a:t>ΜΣ. </a:t>
            </a:r>
            <a:endParaRPr lang="el-GR" sz="2100" b="1" i="1" dirty="0" smtClean="0">
              <a:solidFill>
                <a:schemeClr val="tx2"/>
              </a:solidFill>
            </a:endParaRPr>
          </a:p>
          <a:p>
            <a:pPr marL="288000" indent="-288000">
              <a:lnSpc>
                <a:spcPct val="100000"/>
              </a:lnSpc>
              <a:spcBef>
                <a:spcPts val="600"/>
              </a:spcBef>
              <a:buSzPct val="100000"/>
              <a:buFont typeface="Arial" panose="020B0604020202020204" pitchFamily="34" charset="0"/>
              <a:buChar char="•"/>
            </a:pPr>
            <a:r>
              <a:rPr lang="el-GR" sz="2100" b="1" dirty="0" smtClean="0"/>
              <a:t>Στην </a:t>
            </a:r>
            <a:r>
              <a:rPr lang="el-GR" sz="2100" b="1" dirty="0"/>
              <a:t>τάξη Ι</a:t>
            </a:r>
            <a:r>
              <a:rPr lang="el-GR" sz="2100" dirty="0"/>
              <a:t>, η θέση </a:t>
            </a:r>
            <a:r>
              <a:rPr lang="el-GR" sz="2100" dirty="0" smtClean="0"/>
              <a:t>της ΜΣ γενικά </a:t>
            </a:r>
            <a:r>
              <a:rPr lang="el-GR" sz="2100" dirty="0"/>
              <a:t>είναι 1-1.5</a:t>
            </a:r>
            <a:r>
              <a:rPr lang="en-GB" sz="2100" dirty="0"/>
              <a:t>mm </a:t>
            </a:r>
            <a:r>
              <a:rPr lang="el-GR" sz="2100" dirty="0"/>
              <a:t>πιο πρόσθια από την αρχική οδοντική επαφή που συμβαίνει σε θέση κεντρικής σχέσης των γνάθων. </a:t>
            </a:r>
            <a:endParaRPr lang="en-GB" sz="2100" dirty="0" smtClean="0"/>
          </a:p>
          <a:p>
            <a:pPr marL="288000" indent="-288000">
              <a:lnSpc>
                <a:spcPct val="100000"/>
              </a:lnSpc>
              <a:spcBef>
                <a:spcPts val="600"/>
              </a:spcBef>
              <a:buFont typeface="Arial" panose="020B0604020202020204" pitchFamily="34" charset="0"/>
              <a:buChar char="•"/>
            </a:pPr>
            <a:endParaRPr lang="el-GR" sz="21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
        <p:nvSpPr>
          <p:cNvPr id="2" name="TextBox 1"/>
          <p:cNvSpPr txBox="1"/>
          <p:nvPr/>
        </p:nvSpPr>
        <p:spPr>
          <a:xfrm>
            <a:off x="611560" y="4653136"/>
            <a:ext cx="2887585" cy="923330"/>
          </a:xfrm>
          <a:prstGeom prst="rect">
            <a:avLst/>
          </a:prstGeom>
          <a:noFill/>
        </p:spPr>
        <p:txBody>
          <a:bodyPr wrap="none" rtlCol="0">
            <a:spAutoFit/>
          </a:bodyPr>
          <a:lstStyle/>
          <a:p>
            <a:pPr algn="ctr"/>
            <a:r>
              <a:rPr lang="en-GB" b="1" i="1" dirty="0">
                <a:solidFill>
                  <a:schemeClr val="tx2"/>
                </a:solidFill>
              </a:rPr>
              <a:t>Slide in </a:t>
            </a:r>
            <a:r>
              <a:rPr lang="en-GB" b="1" i="1" dirty="0" smtClean="0">
                <a:solidFill>
                  <a:schemeClr val="tx2"/>
                </a:solidFill>
              </a:rPr>
              <a:t>centric</a:t>
            </a:r>
            <a:endParaRPr lang="el-GR" b="1" i="1" dirty="0" smtClean="0">
              <a:solidFill>
                <a:schemeClr val="tx2"/>
              </a:solidFill>
            </a:endParaRPr>
          </a:p>
          <a:p>
            <a:pPr algn="ctr"/>
            <a:r>
              <a:rPr lang="el-GR" b="1" dirty="0" smtClean="0">
                <a:solidFill>
                  <a:srgbClr val="000000"/>
                </a:solidFill>
                <a:latin typeface="+mn-lt"/>
              </a:rPr>
              <a:t>Ολίσθηση </a:t>
            </a:r>
            <a:r>
              <a:rPr lang="el-GR" b="1" dirty="0">
                <a:solidFill>
                  <a:srgbClr val="000000"/>
                </a:solidFill>
                <a:latin typeface="+mn-lt"/>
              </a:rPr>
              <a:t>της κάτω γνάθου </a:t>
            </a:r>
            <a:endParaRPr lang="el-GR" b="1" dirty="0" smtClean="0">
              <a:solidFill>
                <a:srgbClr val="000000"/>
              </a:solidFill>
              <a:latin typeface="+mn-lt"/>
            </a:endParaRPr>
          </a:p>
          <a:p>
            <a:pPr algn="ctr"/>
            <a:r>
              <a:rPr lang="el-GR" b="1" dirty="0" smtClean="0">
                <a:solidFill>
                  <a:srgbClr val="000000"/>
                </a:solidFill>
                <a:latin typeface="+mn-lt"/>
              </a:rPr>
              <a:t>από </a:t>
            </a:r>
            <a:r>
              <a:rPr lang="el-GR" b="1" dirty="0">
                <a:solidFill>
                  <a:srgbClr val="000000"/>
                </a:solidFill>
                <a:latin typeface="+mn-lt"/>
              </a:rPr>
              <a:t>τη ΚΣ σε θέση </a:t>
            </a:r>
            <a:r>
              <a:rPr lang="el-GR" b="1" dirty="0" smtClean="0">
                <a:solidFill>
                  <a:srgbClr val="000000"/>
                </a:solidFill>
                <a:latin typeface="+mn-lt"/>
              </a:rPr>
              <a:t>ΜΣ.</a:t>
            </a:r>
          </a:p>
        </p:txBody>
      </p:sp>
      <p:sp>
        <p:nvSpPr>
          <p:cNvPr id="7" name="Ορθογώνιο 6"/>
          <p:cNvSpPr/>
          <p:nvPr/>
        </p:nvSpPr>
        <p:spPr>
          <a:xfrm>
            <a:off x="-36511" y="6309320"/>
            <a:ext cx="3312367" cy="461665"/>
          </a:xfrm>
          <a:prstGeom prst="rect">
            <a:avLst/>
          </a:prstGeom>
        </p:spPr>
        <p:txBody>
          <a:bodyPr wrap="square">
            <a:spAutoFit/>
          </a:bodyPr>
          <a:lstStyle/>
          <a:p>
            <a:r>
              <a:rPr lang="en-GB" sz="1200" i="1" dirty="0" smtClean="0">
                <a:latin typeface="Calibri"/>
              </a:rPr>
              <a:t>©</a:t>
            </a:r>
            <a:r>
              <a:rPr lang="en-GB" sz="1200" i="1" dirty="0" smtClean="0"/>
              <a:t>Gross </a:t>
            </a:r>
            <a:r>
              <a:rPr lang="en-GB" sz="1200" i="1" dirty="0"/>
              <a:t>M. The science and art of occlusion and oral </a:t>
            </a:r>
            <a:r>
              <a:rPr lang="en-GB" sz="1200" i="1" dirty="0" smtClean="0"/>
              <a:t>rehabilitation, 2015</a:t>
            </a:r>
            <a:endParaRPr lang="el-GR" sz="1200" i="1" dirty="0"/>
          </a:p>
        </p:txBody>
      </p:sp>
    </p:spTree>
    <p:extLst>
      <p:ext uri="{BB962C8B-B14F-4D97-AF65-F5344CB8AC3E}">
        <p14:creationId xmlns:p14="http://schemas.microsoft.com/office/powerpoint/2010/main" val="18134854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371600"/>
          </a:xfrm>
        </p:spPr>
        <p:txBody>
          <a:bodyPr anchor="t">
            <a:noAutofit/>
          </a:bodyPr>
          <a:lstStyle/>
          <a:p>
            <a:r>
              <a:rPr lang="el-GR" sz="3200" dirty="0" smtClean="0">
                <a:solidFill>
                  <a:schemeClr val="tx2"/>
                </a:solidFill>
              </a:rPr>
              <a:t>Δυναμική σύγκλειση φυσικού φραγμού Τάξης </a:t>
            </a:r>
            <a:r>
              <a:rPr lang="el-GR" sz="3200" dirty="0">
                <a:solidFill>
                  <a:schemeClr val="tx2"/>
                </a:solidFill>
              </a:rPr>
              <a:t>Ι</a:t>
            </a:r>
            <a:r>
              <a:rPr lang="el-GR" sz="3200" dirty="0" smtClean="0">
                <a:solidFill>
                  <a:schemeClr val="tx2"/>
                </a:solidFill>
              </a:rPr>
              <a:t/>
            </a:r>
            <a:br>
              <a:rPr lang="el-GR" sz="3200" dirty="0" smtClean="0">
                <a:solidFill>
                  <a:schemeClr val="tx2"/>
                </a:solidFill>
              </a:rPr>
            </a:br>
            <a:r>
              <a:rPr lang="el-GR" sz="2800" b="0" dirty="0" smtClean="0">
                <a:solidFill>
                  <a:schemeClr val="tx2"/>
                </a:solidFill>
              </a:rPr>
              <a:t>Ορολογία συγκλεισιακών παραμέτρων </a:t>
            </a:r>
            <a:endParaRPr lang="el-GR" sz="2800" b="0" dirty="0">
              <a:solidFill>
                <a:schemeClr val="tx2"/>
              </a:solidFill>
            </a:endParaRP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547664" y="1233088"/>
            <a:ext cx="5579839" cy="2988000"/>
          </a:xfrm>
          <a:prstGeom prst="round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ext Placeholder 1"/>
          <p:cNvSpPr>
            <a:spLocks noGrp="1"/>
          </p:cNvSpPr>
          <p:nvPr>
            <p:ph type="body" sz="half" idx="2"/>
          </p:nvPr>
        </p:nvSpPr>
        <p:spPr>
          <a:xfrm>
            <a:off x="457200" y="4256112"/>
            <a:ext cx="8229600" cy="1981200"/>
          </a:xfrm>
          <a:ln>
            <a:solidFill>
              <a:schemeClr val="tx2"/>
            </a:solidFill>
          </a:ln>
        </p:spPr>
        <p:txBody>
          <a:bodyPr>
            <a:normAutofit/>
          </a:bodyPr>
          <a:lstStyle/>
          <a:p>
            <a:r>
              <a:rPr lang="el-GR" sz="2000" dirty="0" smtClean="0"/>
              <a:t>Οι  έκκεντρες λειτουργικές κινήσεις της κάτω γνάθου, η προολίσθηση πλαγιολισθήσεις και πλαγιοπροολισθήσεις  είναι διαδρομές καθοδηγούμενες από τις συγκλεισιακές σχέσεις των </a:t>
            </a:r>
            <a:r>
              <a:rPr lang="el-GR" sz="2000" dirty="0"/>
              <a:t>προσθίων </a:t>
            </a:r>
            <a:r>
              <a:rPr lang="el-GR" sz="2000" dirty="0" smtClean="0"/>
              <a:t>και </a:t>
            </a:r>
            <a:r>
              <a:rPr lang="el-GR" sz="2000" dirty="0"/>
              <a:t>οπισθίων </a:t>
            </a:r>
            <a:r>
              <a:rPr lang="el-GR" sz="2000" dirty="0" smtClean="0"/>
              <a:t>δοντιών (πρόσθιος και οπίσθιος οδηγός).</a:t>
            </a:r>
          </a:p>
          <a:p>
            <a:r>
              <a:rPr lang="el-GR" sz="2000" b="1" dirty="0" smtClean="0"/>
              <a:t>Στη τάξη Ι, η έκκεντρη καθοδήγηση </a:t>
            </a:r>
            <a:r>
              <a:rPr lang="el-GR" sz="2000" dirty="0" smtClean="0"/>
              <a:t>της κάτω γνάθου γίνεται από τα πρόσθια δόντια .</a:t>
            </a:r>
            <a:endParaRPr lang="el-GR" sz="2000"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
        <p:nvSpPr>
          <p:cNvPr id="3" name="TextBox 2"/>
          <p:cNvSpPr txBox="1"/>
          <p:nvPr/>
        </p:nvSpPr>
        <p:spPr>
          <a:xfrm>
            <a:off x="1559013" y="3356992"/>
            <a:ext cx="1558182" cy="276999"/>
          </a:xfrm>
          <a:prstGeom prst="rect">
            <a:avLst/>
          </a:prstGeom>
          <a:noFill/>
        </p:spPr>
        <p:txBody>
          <a:bodyPr wrap="none" rtlCol="0">
            <a:spAutoFit/>
          </a:bodyPr>
          <a:lstStyle/>
          <a:p>
            <a:pPr algn="ctr"/>
            <a:r>
              <a:rPr lang="el-GR" sz="1200" b="1" dirty="0" smtClean="0">
                <a:latin typeface="+mn-lt"/>
              </a:rPr>
              <a:t>Πλαγιολίσθηση δεξιά</a:t>
            </a:r>
            <a:endParaRPr lang="el-GR" sz="1200" b="1" dirty="0">
              <a:latin typeface="+mn-lt"/>
            </a:endParaRPr>
          </a:p>
        </p:txBody>
      </p:sp>
      <p:sp>
        <p:nvSpPr>
          <p:cNvPr id="11" name="TextBox 10"/>
          <p:cNvSpPr txBox="1"/>
          <p:nvPr/>
        </p:nvSpPr>
        <p:spPr>
          <a:xfrm>
            <a:off x="5436096" y="3356992"/>
            <a:ext cx="1855252" cy="276999"/>
          </a:xfrm>
          <a:prstGeom prst="rect">
            <a:avLst/>
          </a:prstGeom>
          <a:noFill/>
        </p:spPr>
        <p:txBody>
          <a:bodyPr wrap="none" rtlCol="0">
            <a:spAutoFit/>
          </a:bodyPr>
          <a:lstStyle/>
          <a:p>
            <a:pPr algn="ctr"/>
            <a:r>
              <a:rPr lang="el-GR" sz="1200" b="1" dirty="0" smtClean="0">
                <a:latin typeface="+mn-lt"/>
              </a:rPr>
              <a:t> Πλαγιολίσθηση αριστερά</a:t>
            </a:r>
            <a:endParaRPr lang="el-GR" sz="1200" b="1" dirty="0">
              <a:latin typeface="+mn-lt"/>
            </a:endParaRPr>
          </a:p>
        </p:txBody>
      </p:sp>
      <p:sp>
        <p:nvSpPr>
          <p:cNvPr id="12" name="TextBox 11"/>
          <p:cNvSpPr txBox="1"/>
          <p:nvPr/>
        </p:nvSpPr>
        <p:spPr>
          <a:xfrm>
            <a:off x="3655217" y="3356992"/>
            <a:ext cx="1273874" cy="276999"/>
          </a:xfrm>
          <a:prstGeom prst="rect">
            <a:avLst/>
          </a:prstGeom>
          <a:noFill/>
        </p:spPr>
        <p:txBody>
          <a:bodyPr wrap="none" rtlCol="0">
            <a:spAutoFit/>
          </a:bodyPr>
          <a:lstStyle/>
          <a:p>
            <a:pPr algn="ctr"/>
            <a:r>
              <a:rPr lang="el-GR" sz="1200" b="1" dirty="0" smtClean="0">
                <a:latin typeface="+mn-lt"/>
              </a:rPr>
              <a:t>Προσθιολίσθηση</a:t>
            </a:r>
            <a:endParaRPr lang="el-GR" sz="1200" b="1" dirty="0">
              <a:latin typeface="+mn-lt"/>
            </a:endParaRPr>
          </a:p>
        </p:txBody>
      </p:sp>
      <p:sp>
        <p:nvSpPr>
          <p:cNvPr id="9" name="Ορθογώνιο 8"/>
          <p:cNvSpPr/>
          <p:nvPr/>
        </p:nvSpPr>
        <p:spPr>
          <a:xfrm>
            <a:off x="5909" y="6581001"/>
            <a:ext cx="5619753" cy="276999"/>
          </a:xfrm>
          <a:prstGeom prst="rect">
            <a:avLst/>
          </a:prstGeom>
        </p:spPr>
        <p:txBody>
          <a:bodyPr wrap="square">
            <a:spAutoFit/>
          </a:bodyPr>
          <a:lstStyle/>
          <a:p>
            <a:r>
              <a:rPr lang="en-GB" sz="1200" i="1" dirty="0" smtClean="0">
                <a:latin typeface="Calibri"/>
              </a:rPr>
              <a:t>©</a:t>
            </a:r>
            <a:r>
              <a:rPr lang="en-GB" sz="1200" i="1" dirty="0" smtClean="0"/>
              <a:t>Gross </a:t>
            </a:r>
            <a:r>
              <a:rPr lang="en-GB" sz="1200" i="1" dirty="0"/>
              <a:t>M. The science and art of occlusion and oral </a:t>
            </a:r>
            <a:r>
              <a:rPr lang="en-GB" sz="1200" i="1" dirty="0" smtClean="0"/>
              <a:t>rehabilitation, 2015</a:t>
            </a:r>
            <a:endParaRPr lang="el-GR" sz="1200" i="1" dirty="0"/>
          </a:p>
        </p:txBody>
      </p:sp>
    </p:spTree>
    <p:extLst>
      <p:ext uri="{BB962C8B-B14F-4D97-AF65-F5344CB8AC3E}">
        <p14:creationId xmlns:p14="http://schemas.microsoft.com/office/powerpoint/2010/main" val="1848638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Tx/>
              <a:buSzPct val="100000"/>
            </a:pPr>
            <a:r>
              <a:rPr lang="el-GR" dirty="0" smtClean="0">
                <a:latin typeface="Corbel" pitchFamily="34" charset="0"/>
              </a:rPr>
              <a:t>Κατά την προολίσθηση η κάτω γνάθος κινείται προς τα εμπρός, διαγράφοντας καμπυλόγραμμη τροχιά  ακολουθώντας την κλίση του πίσω τοιχώματος του πρόσθιου αρθρικού φύματος.</a:t>
            </a:r>
          </a:p>
          <a:p>
            <a:pPr>
              <a:buClrTx/>
              <a:buSzPct val="100000"/>
            </a:pPr>
            <a:r>
              <a:rPr lang="el-GR" dirty="0" smtClean="0">
                <a:latin typeface="Corbel" pitchFamily="34" charset="0"/>
              </a:rPr>
              <a:t>Η προολίσθηση της κάτω γνάθου ξεκινά  με τις κοπτικές επιφάνειες των κάτω τομέων  να ολισθαίνουν στις υπερώιες επιφάνειες των άνω τομέων διαγράφοντας μια τροχιά - </a:t>
            </a:r>
            <a:r>
              <a:rPr lang="el-GR" b="1" dirty="0" smtClean="0">
                <a:solidFill>
                  <a:schemeClr val="tx2"/>
                </a:solidFill>
                <a:latin typeface="Corbel" pitchFamily="34" charset="0"/>
              </a:rPr>
              <a:t>τομική οδηγός ή τροχιά.</a:t>
            </a:r>
          </a:p>
          <a:p>
            <a:pPr>
              <a:buClrTx/>
              <a:buSzPct val="100000"/>
            </a:pPr>
            <a:r>
              <a:rPr lang="el-GR" dirty="0">
                <a:latin typeface="Corbel" pitchFamily="34" charset="0"/>
              </a:rPr>
              <a:t>Η</a:t>
            </a:r>
            <a:r>
              <a:rPr lang="el-GR" dirty="0" smtClean="0">
                <a:latin typeface="Corbel" pitchFamily="34" charset="0"/>
              </a:rPr>
              <a:t> καθοδήγηση της έκκεντρης διαδρομής προολίσθησης της κάτω γνάθου καθορίζεται πρόσθια από την τομική τροχιά και οπίσθια από την κονδυλική τροχιά.</a:t>
            </a:r>
          </a:p>
          <a:p>
            <a:pPr>
              <a:buClrTx/>
              <a:buSzPct val="100000"/>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
        <p:nvSpPr>
          <p:cNvPr id="5" name="Τίτλος 4"/>
          <p:cNvSpPr>
            <a:spLocks noGrp="1"/>
          </p:cNvSpPr>
          <p:nvPr>
            <p:ph type="title"/>
          </p:nvPr>
        </p:nvSpPr>
        <p:spPr/>
        <p:txBody>
          <a:bodyPr/>
          <a:lstStyle/>
          <a:p>
            <a:r>
              <a:rPr lang="el-GR" dirty="0"/>
              <a:t>Προολίσθηση</a:t>
            </a:r>
          </a:p>
        </p:txBody>
      </p:sp>
    </p:spTree>
    <p:extLst>
      <p:ext uri="{BB962C8B-B14F-4D97-AF65-F5344CB8AC3E}">
        <p14:creationId xmlns:p14="http://schemas.microsoft.com/office/powerpoint/2010/main" val="3340853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a:ea typeface="Arial Unicode MS" pitchFamily="34" charset="-128"/>
                <a:cs typeface="Arial Unicode MS" pitchFamily="34" charset="-128"/>
              </a:rPr>
              <a:t>Το περιοδόντιο ειδικά είναι ικανό να αισθάνεται αντικείμενο μεταξύ των δοντιών πάχους 20μ</a:t>
            </a:r>
            <a:r>
              <a:rPr lang="en-GB" dirty="0">
                <a:ea typeface="Arial Unicode MS" pitchFamily="34" charset="-128"/>
                <a:cs typeface="Arial Unicode MS" pitchFamily="34" charset="-128"/>
              </a:rPr>
              <a:t>m</a:t>
            </a:r>
            <a:r>
              <a:rPr lang="el-GR" dirty="0">
                <a:ea typeface="Arial Unicode MS" pitchFamily="34" charset="-128"/>
                <a:cs typeface="Arial Unicode MS" pitchFamily="34" charset="-128"/>
              </a:rPr>
              <a:t>, το μισό πάχος  μιας ανθρώπινης τρίχας.</a:t>
            </a:r>
          </a:p>
          <a:p>
            <a:r>
              <a:rPr lang="el-GR" dirty="0" smtClean="0"/>
              <a:t>Παίζει σημαντικό ρόλο στην εύρεση της θέσης μεγίστης συγγόμφωσης και στην ακρίβεια τοποθέτησης των δοντιών σε μέγιστες επαφές. Αυτό επιτυγχάνεται λόγω της υψηλής ευαισθησίας του συνδέσμου ο οποίος είναι ικανός να διαισθανθεί μεταξύ των δοντιών, αντικείμενα μικρότερα από 20μ</a:t>
            </a:r>
            <a:r>
              <a:rPr lang="en-US" dirty="0" smtClean="0"/>
              <a:t>m.</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Τίτλος 4"/>
          <p:cNvSpPr>
            <a:spLocks noGrp="1"/>
          </p:cNvSpPr>
          <p:nvPr>
            <p:ph type="title"/>
          </p:nvPr>
        </p:nvSpPr>
        <p:spPr/>
        <p:txBody>
          <a:bodyPr>
            <a:normAutofit fontScale="90000"/>
          </a:bodyPr>
          <a:lstStyle/>
          <a:p>
            <a:r>
              <a:rPr lang="el-GR" dirty="0"/>
              <a:t>Φυσιολογία σύγκλεισης φυσικού φραγμού </a:t>
            </a:r>
            <a:endParaRPr lang="el-GR" sz="3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dirty="0"/>
              <a:t/>
            </a:r>
            <a:br>
              <a:rPr lang="el-GR" dirty="0"/>
            </a:br>
            <a:endParaRPr lang="el-GR" sz="3000" b="0" dirty="0"/>
          </a:p>
        </p:txBody>
      </p:sp>
      <p:sp>
        <p:nvSpPr>
          <p:cNvPr id="31" name="Rectangle 5"/>
          <p:cNvSpPr>
            <a:spLocks noGrp="1" noChangeArrowheads="1"/>
          </p:cNvSpPr>
          <p:nvPr>
            <p:ph sz="half" idx="1"/>
          </p:nvPr>
        </p:nvSpPr>
        <p:spPr/>
        <p:txBody>
          <a:bodyPr>
            <a:normAutofit/>
          </a:bodyPr>
          <a:lstStyle/>
          <a:p>
            <a:pPr marL="0" indent="0" eaLnBrk="1" hangingPunct="1">
              <a:buClrTx/>
              <a:buNone/>
            </a:pPr>
            <a:r>
              <a:rPr lang="el-GR" sz="2400" b="1" dirty="0" smtClean="0"/>
              <a:t>Κονδυλική τροχιά </a:t>
            </a:r>
          </a:p>
          <a:p>
            <a:pPr marL="0" indent="0" eaLnBrk="1" hangingPunct="1">
              <a:spcBef>
                <a:spcPts val="0"/>
              </a:spcBef>
              <a:buClrTx/>
              <a:buNone/>
            </a:pPr>
            <a:r>
              <a:rPr lang="en-GB" sz="2400" dirty="0" smtClean="0"/>
              <a:t>(condylar guidance)</a:t>
            </a:r>
            <a:endParaRPr lang="en-GB" sz="2400" b="1" dirty="0" smtClean="0"/>
          </a:p>
          <a:p>
            <a:pPr eaLnBrk="1" hangingPunct="1">
              <a:buClrTx/>
            </a:pPr>
            <a:r>
              <a:rPr lang="el-GR" dirty="0" smtClean="0"/>
              <a:t>Οι κόνδυλοι κατά τη προολίσθηση κινούνται προς τα μπροστά και κάτω, η διαδρομή του κονδύλου ονομάζεται </a:t>
            </a:r>
            <a:r>
              <a:rPr lang="el-GR" b="1" dirty="0" smtClean="0"/>
              <a:t>κονδυλική τροχιά</a:t>
            </a:r>
            <a:r>
              <a:rPr lang="el-GR" dirty="0" smtClean="0"/>
              <a:t>.</a:t>
            </a:r>
          </a:p>
          <a:p>
            <a:pPr eaLnBrk="1" hangingPunct="1">
              <a:buClrTx/>
            </a:pPr>
            <a:r>
              <a:rPr lang="el-GR" dirty="0" smtClean="0"/>
              <a:t>Η κλίση της κονδυλικής τροχιάς σε σχέση με το οριζόντιο επίπεδο ονομάζεται </a:t>
            </a:r>
            <a:r>
              <a:rPr lang="el-GR" b="1" dirty="0" smtClean="0"/>
              <a:t>κονδυλική γωνία </a:t>
            </a:r>
            <a:r>
              <a:rPr lang="el-GR" dirty="0" smtClean="0"/>
              <a:t>προολίσθησης.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
        <p:nvSpPr>
          <p:cNvPr id="59" name="Title 1"/>
          <p:cNvSpPr txBox="1">
            <a:spLocks/>
          </p:cNvSpPr>
          <p:nvPr/>
        </p:nvSpPr>
        <p:spPr>
          <a:xfrm>
            <a:off x="457200" y="116632"/>
            <a:ext cx="82296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4A82"/>
                </a:solidFill>
                <a:latin typeface="+mj-lt"/>
                <a:ea typeface="+mj-ea"/>
                <a:cs typeface="+mj-cs"/>
              </a:defRPr>
            </a:lvl1pPr>
          </a:lstStyle>
          <a:p>
            <a:pPr fontAlgn="auto">
              <a:spcAft>
                <a:spcPts val="0"/>
              </a:spcAft>
            </a:pPr>
            <a:r>
              <a:rPr lang="el-GR" sz="3200" dirty="0" smtClean="0"/>
              <a:t>Δυναμική σύγκλειση </a:t>
            </a:r>
            <a:r>
              <a:rPr lang="el-GR" sz="3200" dirty="0"/>
              <a:t>φυσικού φραγμού Τάξης </a:t>
            </a:r>
            <a:r>
              <a:rPr lang="el-GR" sz="3200" dirty="0" smtClean="0"/>
              <a:t>Ι</a:t>
            </a:r>
            <a:r>
              <a:rPr lang="el-GR" sz="3200" dirty="0"/>
              <a:t/>
            </a:r>
            <a:br>
              <a:rPr lang="el-GR" sz="3200" dirty="0"/>
            </a:br>
            <a:r>
              <a:rPr lang="el-GR" sz="2400" b="0" dirty="0"/>
              <a:t>Ορολογία </a:t>
            </a:r>
            <a:r>
              <a:rPr lang="el-GR" sz="2400" b="0" dirty="0" smtClean="0"/>
              <a:t>συγκλεισιακών παραμέτρων  κατά την προ</a:t>
            </a:r>
            <a:r>
              <a:rPr lang="el-GR" sz="2400" b="0" dirty="0"/>
              <a:t>ο</a:t>
            </a:r>
            <a:r>
              <a:rPr lang="el-GR" sz="2400" b="0" dirty="0" smtClean="0"/>
              <a:t>λίσθηση</a:t>
            </a:r>
            <a:endParaRPr lang="el-GR" sz="2400" b="0"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2040" y="1881232"/>
            <a:ext cx="3934471" cy="36360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34058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περιεχομένου 2"/>
          <p:cNvSpPr>
            <a:spLocks noGrp="1"/>
          </p:cNvSpPr>
          <p:nvPr>
            <p:ph idx="1"/>
          </p:nvPr>
        </p:nvSpPr>
        <p:spPr>
          <a:xfrm>
            <a:off x="457200" y="1268760"/>
            <a:ext cx="4906888" cy="4968552"/>
          </a:xfrm>
        </p:spPr>
        <p:txBody>
          <a:bodyPr>
            <a:normAutofit/>
          </a:bodyPr>
          <a:lstStyle/>
          <a:p>
            <a:pPr marL="0" indent="0">
              <a:spcBef>
                <a:spcPts val="0"/>
              </a:spcBef>
              <a:buClr>
                <a:schemeClr val="tx1"/>
              </a:buClr>
              <a:buSzPct val="100000"/>
              <a:buNone/>
              <a:defRPr/>
            </a:pPr>
            <a:r>
              <a:rPr lang="el-GR" sz="2800" b="1" dirty="0" smtClean="0"/>
              <a:t>Τομική τροχιά</a:t>
            </a:r>
            <a:r>
              <a:rPr lang="en-GB" sz="2800" b="1" dirty="0" smtClean="0"/>
              <a:t> </a:t>
            </a:r>
            <a:r>
              <a:rPr lang="en-GB" sz="2800" dirty="0"/>
              <a:t>(</a:t>
            </a:r>
            <a:r>
              <a:rPr lang="en-GB" sz="2400" dirty="0" smtClean="0"/>
              <a:t>Incisal guidance)</a:t>
            </a:r>
            <a:endParaRPr lang="el-GR" sz="2400" dirty="0" smtClean="0"/>
          </a:p>
          <a:p>
            <a:pPr>
              <a:spcAft>
                <a:spcPts val="1200"/>
              </a:spcAft>
              <a:buClr>
                <a:schemeClr val="tx1"/>
              </a:buClr>
              <a:buSzPct val="100000"/>
              <a:defRPr/>
            </a:pPr>
            <a:r>
              <a:rPr lang="el-GR" sz="2400" dirty="0"/>
              <a:t>Η </a:t>
            </a:r>
            <a:r>
              <a:rPr lang="el-GR" sz="2400" dirty="0" smtClean="0"/>
              <a:t>διαδρομή</a:t>
            </a:r>
            <a:r>
              <a:rPr lang="el-GR" sz="2400" b="1" dirty="0" smtClean="0"/>
              <a:t> </a:t>
            </a:r>
            <a:r>
              <a:rPr lang="el-GR" sz="2400" dirty="0" smtClean="0"/>
              <a:t>που διαγράφουν οι κοπτικές επιφάνειες  των κάτω πρόσθιων δοντιών όταν ολισθαίνουν στις υπερώιες επιφάνειες  των άνω πρόσθιων δοντιών κατά την διάρκεια της προολίσθησης της κάτω γνάθου και μέχρι να αποκτήσουν σχέση κοπτική προς κοπτική επιφάνεια. </a:t>
            </a:r>
            <a:endParaRPr lang="en-US" sz="24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grpSp>
        <p:nvGrpSpPr>
          <p:cNvPr id="2" name="Group 1"/>
          <p:cNvGrpSpPr/>
          <p:nvPr/>
        </p:nvGrpSpPr>
        <p:grpSpPr>
          <a:xfrm>
            <a:off x="5394905" y="1464252"/>
            <a:ext cx="3336397" cy="4074038"/>
            <a:chOff x="5394905" y="1464252"/>
            <a:chExt cx="3336397" cy="4074038"/>
          </a:xfrm>
        </p:grpSpPr>
        <p:sp>
          <p:nvSpPr>
            <p:cNvPr id="21" name="Freeform 4"/>
            <p:cNvSpPr/>
            <p:nvPr/>
          </p:nvSpPr>
          <p:spPr>
            <a:xfrm>
              <a:off x="5970493" y="1502643"/>
              <a:ext cx="1656496" cy="2214950"/>
            </a:xfrm>
            <a:custGeom>
              <a:avLst/>
              <a:gdLst>
                <a:gd name="connsiteX0" fmla="*/ 706821 w 1513490"/>
                <a:gd name="connsiteY0" fmla="*/ 0 h 2081048"/>
                <a:gd name="connsiteX1" fmla="*/ 564931 w 1513490"/>
                <a:gd name="connsiteY1" fmla="*/ 252248 h 2081048"/>
                <a:gd name="connsiteX2" fmla="*/ 407276 w 1513490"/>
                <a:gd name="connsiteY2" fmla="*/ 409904 h 2081048"/>
                <a:gd name="connsiteX3" fmla="*/ 249621 w 1513490"/>
                <a:gd name="connsiteY3" fmla="*/ 677917 h 2081048"/>
                <a:gd name="connsiteX4" fmla="*/ 91966 w 1513490"/>
                <a:gd name="connsiteY4" fmla="*/ 1072055 h 2081048"/>
                <a:gd name="connsiteX5" fmla="*/ 13138 w 1513490"/>
                <a:gd name="connsiteY5" fmla="*/ 1434662 h 2081048"/>
                <a:gd name="connsiteX6" fmla="*/ 13138 w 1513490"/>
                <a:gd name="connsiteY6" fmla="*/ 1765738 h 2081048"/>
                <a:gd name="connsiteX7" fmla="*/ 60435 w 1513490"/>
                <a:gd name="connsiteY7" fmla="*/ 2002221 h 2081048"/>
                <a:gd name="connsiteX8" fmla="*/ 233855 w 1513490"/>
                <a:gd name="connsiteY8" fmla="*/ 2065283 h 2081048"/>
                <a:gd name="connsiteX9" fmla="*/ 375745 w 1513490"/>
                <a:gd name="connsiteY9" fmla="*/ 1907628 h 2081048"/>
                <a:gd name="connsiteX10" fmla="*/ 486104 w 1513490"/>
                <a:gd name="connsiteY10" fmla="*/ 1765738 h 2081048"/>
                <a:gd name="connsiteX11" fmla="*/ 580697 w 1513490"/>
                <a:gd name="connsiteY11" fmla="*/ 1671145 h 2081048"/>
                <a:gd name="connsiteX12" fmla="*/ 706821 w 1513490"/>
                <a:gd name="connsiteY12" fmla="*/ 1560786 h 2081048"/>
                <a:gd name="connsiteX13" fmla="*/ 990600 w 1513490"/>
                <a:gd name="connsiteY13" fmla="*/ 1418897 h 2081048"/>
                <a:gd name="connsiteX14" fmla="*/ 1164021 w 1513490"/>
                <a:gd name="connsiteY14" fmla="*/ 1355835 h 2081048"/>
                <a:gd name="connsiteX15" fmla="*/ 1305910 w 1513490"/>
                <a:gd name="connsiteY15" fmla="*/ 1308538 h 2081048"/>
                <a:gd name="connsiteX16" fmla="*/ 1337441 w 1513490"/>
                <a:gd name="connsiteY16" fmla="*/ 1229710 h 2081048"/>
                <a:gd name="connsiteX17" fmla="*/ 1495097 w 1513490"/>
                <a:gd name="connsiteY17" fmla="*/ 961697 h 2081048"/>
                <a:gd name="connsiteX18" fmla="*/ 1447800 w 1513490"/>
                <a:gd name="connsiteY18" fmla="*/ 930166 h 2081048"/>
                <a:gd name="connsiteX19" fmla="*/ 1227083 w 1513490"/>
                <a:gd name="connsiteY19" fmla="*/ 867104 h 2081048"/>
                <a:gd name="connsiteX20" fmla="*/ 1227083 w 1513490"/>
                <a:gd name="connsiteY20" fmla="*/ 867104 h 2081048"/>
                <a:gd name="connsiteX21" fmla="*/ 1116724 w 1513490"/>
                <a:gd name="connsiteY21" fmla="*/ 867104 h 2081048"/>
                <a:gd name="connsiteX22" fmla="*/ 959069 w 1513490"/>
                <a:gd name="connsiteY22" fmla="*/ 819807 h 2081048"/>
                <a:gd name="connsiteX23" fmla="*/ 880241 w 1513490"/>
                <a:gd name="connsiteY23" fmla="*/ 740979 h 2081048"/>
                <a:gd name="connsiteX24" fmla="*/ 785648 w 1513490"/>
                <a:gd name="connsiteY24" fmla="*/ 614855 h 2081048"/>
                <a:gd name="connsiteX25" fmla="*/ 738352 w 1513490"/>
                <a:gd name="connsiteY25" fmla="*/ 488731 h 2081048"/>
                <a:gd name="connsiteX26" fmla="*/ 675290 w 1513490"/>
                <a:gd name="connsiteY26" fmla="*/ 409904 h 2081048"/>
                <a:gd name="connsiteX27" fmla="*/ 659524 w 1513490"/>
                <a:gd name="connsiteY27" fmla="*/ 299545 h 2081048"/>
                <a:gd name="connsiteX28" fmla="*/ 549166 w 1513490"/>
                <a:gd name="connsiteY28" fmla="*/ 268014 h 2081048"/>
                <a:gd name="connsiteX29" fmla="*/ 533400 w 1513490"/>
                <a:gd name="connsiteY29" fmla="*/ 268014 h 208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3490" h="2081048">
                  <a:moveTo>
                    <a:pt x="706821" y="0"/>
                  </a:moveTo>
                  <a:cubicBezTo>
                    <a:pt x="660838" y="91965"/>
                    <a:pt x="614855" y="183931"/>
                    <a:pt x="564931" y="252248"/>
                  </a:cubicBezTo>
                  <a:cubicBezTo>
                    <a:pt x="515007" y="320565"/>
                    <a:pt x="459828" y="338959"/>
                    <a:pt x="407276" y="409904"/>
                  </a:cubicBezTo>
                  <a:cubicBezTo>
                    <a:pt x="354724" y="480849"/>
                    <a:pt x="302173" y="567558"/>
                    <a:pt x="249621" y="677917"/>
                  </a:cubicBezTo>
                  <a:cubicBezTo>
                    <a:pt x="197069" y="788276"/>
                    <a:pt x="131380" y="945931"/>
                    <a:pt x="91966" y="1072055"/>
                  </a:cubicBezTo>
                  <a:cubicBezTo>
                    <a:pt x="52552" y="1198179"/>
                    <a:pt x="26276" y="1319048"/>
                    <a:pt x="13138" y="1434662"/>
                  </a:cubicBezTo>
                  <a:cubicBezTo>
                    <a:pt x="0" y="1550276"/>
                    <a:pt x="5255" y="1671145"/>
                    <a:pt x="13138" y="1765738"/>
                  </a:cubicBezTo>
                  <a:cubicBezTo>
                    <a:pt x="21021" y="1860331"/>
                    <a:pt x="23649" y="1952297"/>
                    <a:pt x="60435" y="2002221"/>
                  </a:cubicBezTo>
                  <a:cubicBezTo>
                    <a:pt x="97221" y="2052145"/>
                    <a:pt x="181303" y="2081048"/>
                    <a:pt x="233855" y="2065283"/>
                  </a:cubicBezTo>
                  <a:cubicBezTo>
                    <a:pt x="286407" y="2049518"/>
                    <a:pt x="333704" y="1957552"/>
                    <a:pt x="375745" y="1907628"/>
                  </a:cubicBezTo>
                  <a:cubicBezTo>
                    <a:pt x="417787" y="1857704"/>
                    <a:pt x="451945" y="1805152"/>
                    <a:pt x="486104" y="1765738"/>
                  </a:cubicBezTo>
                  <a:cubicBezTo>
                    <a:pt x="520263" y="1726324"/>
                    <a:pt x="543911" y="1705304"/>
                    <a:pt x="580697" y="1671145"/>
                  </a:cubicBezTo>
                  <a:cubicBezTo>
                    <a:pt x="617483" y="1636986"/>
                    <a:pt x="638504" y="1602827"/>
                    <a:pt x="706821" y="1560786"/>
                  </a:cubicBezTo>
                  <a:cubicBezTo>
                    <a:pt x="775138" y="1518745"/>
                    <a:pt x="914400" y="1453055"/>
                    <a:pt x="990600" y="1418897"/>
                  </a:cubicBezTo>
                  <a:cubicBezTo>
                    <a:pt x="1066800" y="1384739"/>
                    <a:pt x="1111469" y="1374228"/>
                    <a:pt x="1164021" y="1355835"/>
                  </a:cubicBezTo>
                  <a:cubicBezTo>
                    <a:pt x="1216573" y="1337442"/>
                    <a:pt x="1277007" y="1329559"/>
                    <a:pt x="1305910" y="1308538"/>
                  </a:cubicBezTo>
                  <a:cubicBezTo>
                    <a:pt x="1334813" y="1287517"/>
                    <a:pt x="1305910" y="1287517"/>
                    <a:pt x="1337441" y="1229710"/>
                  </a:cubicBezTo>
                  <a:cubicBezTo>
                    <a:pt x="1368972" y="1171903"/>
                    <a:pt x="1476704" y="1011621"/>
                    <a:pt x="1495097" y="961697"/>
                  </a:cubicBezTo>
                  <a:cubicBezTo>
                    <a:pt x="1513490" y="911773"/>
                    <a:pt x="1492469" y="945932"/>
                    <a:pt x="1447800" y="930166"/>
                  </a:cubicBezTo>
                  <a:cubicBezTo>
                    <a:pt x="1403131" y="914401"/>
                    <a:pt x="1227083" y="867104"/>
                    <a:pt x="1227083" y="867104"/>
                  </a:cubicBezTo>
                  <a:lnTo>
                    <a:pt x="1227083" y="867104"/>
                  </a:lnTo>
                  <a:cubicBezTo>
                    <a:pt x="1208690" y="867104"/>
                    <a:pt x="1161393" y="874987"/>
                    <a:pt x="1116724" y="867104"/>
                  </a:cubicBezTo>
                  <a:cubicBezTo>
                    <a:pt x="1072055" y="859221"/>
                    <a:pt x="998483" y="840828"/>
                    <a:pt x="959069" y="819807"/>
                  </a:cubicBezTo>
                  <a:cubicBezTo>
                    <a:pt x="919655" y="798786"/>
                    <a:pt x="909145" y="775138"/>
                    <a:pt x="880241" y="740979"/>
                  </a:cubicBezTo>
                  <a:cubicBezTo>
                    <a:pt x="851338" y="706820"/>
                    <a:pt x="809296" y="656896"/>
                    <a:pt x="785648" y="614855"/>
                  </a:cubicBezTo>
                  <a:cubicBezTo>
                    <a:pt x="762000" y="572814"/>
                    <a:pt x="756745" y="522890"/>
                    <a:pt x="738352" y="488731"/>
                  </a:cubicBezTo>
                  <a:cubicBezTo>
                    <a:pt x="719959" y="454573"/>
                    <a:pt x="688428" y="441435"/>
                    <a:pt x="675290" y="409904"/>
                  </a:cubicBezTo>
                  <a:cubicBezTo>
                    <a:pt x="662152" y="378373"/>
                    <a:pt x="680545" y="323193"/>
                    <a:pt x="659524" y="299545"/>
                  </a:cubicBezTo>
                  <a:cubicBezTo>
                    <a:pt x="638503" y="275897"/>
                    <a:pt x="570187" y="273269"/>
                    <a:pt x="549166" y="268014"/>
                  </a:cubicBezTo>
                  <a:cubicBezTo>
                    <a:pt x="528145" y="262759"/>
                    <a:pt x="530772" y="265386"/>
                    <a:pt x="533400" y="268014"/>
                  </a:cubicBezTo>
                </a:path>
              </a:pathLst>
            </a:custGeom>
            <a:solidFill>
              <a:srgbClr val="CEB966">
                <a:lumMod val="40000"/>
                <a:lumOff val="60000"/>
              </a:srgbClr>
            </a:solidFill>
            <a:ln w="9525"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2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 name="Freeform 5"/>
            <p:cNvSpPr/>
            <p:nvPr/>
          </p:nvSpPr>
          <p:spPr>
            <a:xfrm>
              <a:off x="7218615" y="2892581"/>
              <a:ext cx="1380413" cy="1851384"/>
            </a:xfrm>
            <a:custGeom>
              <a:avLst/>
              <a:gdLst>
                <a:gd name="connsiteX0" fmla="*/ 228601 w 1261242"/>
                <a:gd name="connsiteY0" fmla="*/ 2627 h 1739461"/>
                <a:gd name="connsiteX1" fmla="*/ 149773 w 1261242"/>
                <a:gd name="connsiteY1" fmla="*/ 18393 h 1739461"/>
                <a:gd name="connsiteX2" fmla="*/ 102476 w 1261242"/>
                <a:gd name="connsiteY2" fmla="*/ 49924 h 1739461"/>
                <a:gd name="connsiteX3" fmla="*/ 70945 w 1261242"/>
                <a:gd name="connsiteY3" fmla="*/ 65689 h 1739461"/>
                <a:gd name="connsiteX4" fmla="*/ 7883 w 1261242"/>
                <a:gd name="connsiteY4" fmla="*/ 81455 h 1739461"/>
                <a:gd name="connsiteX5" fmla="*/ 23649 w 1261242"/>
                <a:gd name="connsiteY5" fmla="*/ 302172 h 1739461"/>
                <a:gd name="connsiteX6" fmla="*/ 86711 w 1261242"/>
                <a:gd name="connsiteY6" fmla="*/ 633248 h 1739461"/>
                <a:gd name="connsiteX7" fmla="*/ 165538 w 1261242"/>
                <a:gd name="connsiteY7" fmla="*/ 948558 h 1739461"/>
                <a:gd name="connsiteX8" fmla="*/ 307428 w 1261242"/>
                <a:gd name="connsiteY8" fmla="*/ 1405758 h 1739461"/>
                <a:gd name="connsiteX9" fmla="*/ 449318 w 1261242"/>
                <a:gd name="connsiteY9" fmla="*/ 1689537 h 1739461"/>
                <a:gd name="connsiteX10" fmla="*/ 496614 w 1261242"/>
                <a:gd name="connsiteY10" fmla="*/ 1705303 h 1739461"/>
                <a:gd name="connsiteX11" fmla="*/ 622738 w 1261242"/>
                <a:gd name="connsiteY11" fmla="*/ 1531882 h 1739461"/>
                <a:gd name="connsiteX12" fmla="*/ 654269 w 1261242"/>
                <a:gd name="connsiteY12" fmla="*/ 1374227 h 1739461"/>
                <a:gd name="connsiteX13" fmla="*/ 717332 w 1261242"/>
                <a:gd name="connsiteY13" fmla="*/ 1311165 h 1739461"/>
                <a:gd name="connsiteX14" fmla="*/ 811925 w 1261242"/>
                <a:gd name="connsiteY14" fmla="*/ 1200806 h 1739461"/>
                <a:gd name="connsiteX15" fmla="*/ 969580 w 1261242"/>
                <a:gd name="connsiteY15" fmla="*/ 1137744 h 1739461"/>
                <a:gd name="connsiteX16" fmla="*/ 1064173 w 1261242"/>
                <a:gd name="connsiteY16" fmla="*/ 1090448 h 1739461"/>
                <a:gd name="connsiteX17" fmla="*/ 1237594 w 1261242"/>
                <a:gd name="connsiteY17" fmla="*/ 869730 h 1739461"/>
                <a:gd name="connsiteX18" fmla="*/ 1206063 w 1261242"/>
                <a:gd name="connsiteY18" fmla="*/ 790903 h 1739461"/>
                <a:gd name="connsiteX19" fmla="*/ 1127235 w 1261242"/>
                <a:gd name="connsiteY19" fmla="*/ 680544 h 1739461"/>
                <a:gd name="connsiteX20" fmla="*/ 811925 w 1261242"/>
                <a:gd name="connsiteY20" fmla="*/ 538655 h 1739461"/>
                <a:gd name="connsiteX21" fmla="*/ 670035 w 1261242"/>
                <a:gd name="connsiteY21" fmla="*/ 412530 h 1739461"/>
                <a:gd name="connsiteX22" fmla="*/ 465083 w 1261242"/>
                <a:gd name="connsiteY22" fmla="*/ 239110 h 1739461"/>
                <a:gd name="connsiteX23" fmla="*/ 370490 w 1261242"/>
                <a:gd name="connsiteY23" fmla="*/ 112986 h 1739461"/>
                <a:gd name="connsiteX24" fmla="*/ 291663 w 1261242"/>
                <a:gd name="connsiteY24" fmla="*/ 34158 h 1739461"/>
                <a:gd name="connsiteX25" fmla="*/ 228601 w 1261242"/>
                <a:gd name="connsiteY25" fmla="*/ 2627 h 173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1242" h="1739461">
                  <a:moveTo>
                    <a:pt x="228601" y="2627"/>
                  </a:moveTo>
                  <a:cubicBezTo>
                    <a:pt x="204953" y="0"/>
                    <a:pt x="170794" y="10510"/>
                    <a:pt x="149773" y="18393"/>
                  </a:cubicBezTo>
                  <a:cubicBezTo>
                    <a:pt x="128752" y="26276"/>
                    <a:pt x="115614" y="42041"/>
                    <a:pt x="102476" y="49924"/>
                  </a:cubicBezTo>
                  <a:cubicBezTo>
                    <a:pt x="89338" y="57807"/>
                    <a:pt x="86710" y="60434"/>
                    <a:pt x="70945" y="65689"/>
                  </a:cubicBezTo>
                  <a:cubicBezTo>
                    <a:pt x="55180" y="70944"/>
                    <a:pt x="15766" y="42041"/>
                    <a:pt x="7883" y="81455"/>
                  </a:cubicBezTo>
                  <a:cubicBezTo>
                    <a:pt x="0" y="120869"/>
                    <a:pt x="10511" y="210207"/>
                    <a:pt x="23649" y="302172"/>
                  </a:cubicBezTo>
                  <a:cubicBezTo>
                    <a:pt x="36787" y="394137"/>
                    <a:pt x="63063" y="525517"/>
                    <a:pt x="86711" y="633248"/>
                  </a:cubicBezTo>
                  <a:cubicBezTo>
                    <a:pt x="110359" y="740979"/>
                    <a:pt x="128752" y="819806"/>
                    <a:pt x="165538" y="948558"/>
                  </a:cubicBezTo>
                  <a:cubicBezTo>
                    <a:pt x="202324" y="1077310"/>
                    <a:pt x="260131" y="1282262"/>
                    <a:pt x="307428" y="1405758"/>
                  </a:cubicBezTo>
                  <a:cubicBezTo>
                    <a:pt x="354725" y="1529254"/>
                    <a:pt x="417787" y="1639613"/>
                    <a:pt x="449318" y="1689537"/>
                  </a:cubicBezTo>
                  <a:cubicBezTo>
                    <a:pt x="480849" y="1739461"/>
                    <a:pt x="467711" y="1731579"/>
                    <a:pt x="496614" y="1705303"/>
                  </a:cubicBezTo>
                  <a:cubicBezTo>
                    <a:pt x="525517" y="1679027"/>
                    <a:pt x="596462" y="1587061"/>
                    <a:pt x="622738" y="1531882"/>
                  </a:cubicBezTo>
                  <a:cubicBezTo>
                    <a:pt x="649014" y="1476703"/>
                    <a:pt x="638503" y="1411013"/>
                    <a:pt x="654269" y="1374227"/>
                  </a:cubicBezTo>
                  <a:cubicBezTo>
                    <a:pt x="670035" y="1337441"/>
                    <a:pt x="691056" y="1340068"/>
                    <a:pt x="717332" y="1311165"/>
                  </a:cubicBezTo>
                  <a:cubicBezTo>
                    <a:pt x="743608" y="1282262"/>
                    <a:pt x="769884" y="1229709"/>
                    <a:pt x="811925" y="1200806"/>
                  </a:cubicBezTo>
                  <a:cubicBezTo>
                    <a:pt x="853966" y="1171903"/>
                    <a:pt x="927539" y="1156137"/>
                    <a:pt x="969580" y="1137744"/>
                  </a:cubicBezTo>
                  <a:cubicBezTo>
                    <a:pt x="1011621" y="1119351"/>
                    <a:pt x="1019504" y="1135117"/>
                    <a:pt x="1064173" y="1090448"/>
                  </a:cubicBezTo>
                  <a:cubicBezTo>
                    <a:pt x="1108842" y="1045779"/>
                    <a:pt x="1213946" y="919654"/>
                    <a:pt x="1237594" y="869730"/>
                  </a:cubicBezTo>
                  <a:cubicBezTo>
                    <a:pt x="1261242" y="819806"/>
                    <a:pt x="1224456" y="822434"/>
                    <a:pt x="1206063" y="790903"/>
                  </a:cubicBezTo>
                  <a:cubicBezTo>
                    <a:pt x="1187670" y="759372"/>
                    <a:pt x="1192925" y="722585"/>
                    <a:pt x="1127235" y="680544"/>
                  </a:cubicBezTo>
                  <a:cubicBezTo>
                    <a:pt x="1061545" y="638503"/>
                    <a:pt x="888125" y="583324"/>
                    <a:pt x="811925" y="538655"/>
                  </a:cubicBezTo>
                  <a:cubicBezTo>
                    <a:pt x="735725" y="493986"/>
                    <a:pt x="727842" y="462454"/>
                    <a:pt x="670035" y="412530"/>
                  </a:cubicBezTo>
                  <a:cubicBezTo>
                    <a:pt x="612228" y="362606"/>
                    <a:pt x="515007" y="289034"/>
                    <a:pt x="465083" y="239110"/>
                  </a:cubicBezTo>
                  <a:cubicBezTo>
                    <a:pt x="415159" y="189186"/>
                    <a:pt x="399393" y="147145"/>
                    <a:pt x="370490" y="112986"/>
                  </a:cubicBezTo>
                  <a:cubicBezTo>
                    <a:pt x="341587" y="78827"/>
                    <a:pt x="323194" y="55179"/>
                    <a:pt x="291663" y="34158"/>
                  </a:cubicBezTo>
                  <a:cubicBezTo>
                    <a:pt x="260132" y="13137"/>
                    <a:pt x="252249" y="5254"/>
                    <a:pt x="228601" y="2627"/>
                  </a:cubicBezTo>
                  <a:close/>
                </a:path>
              </a:pathLst>
            </a:custGeom>
            <a:solidFill>
              <a:srgbClr val="CEB966">
                <a:lumMod val="40000"/>
                <a:lumOff val="60000"/>
              </a:srgbClr>
            </a:solidFill>
            <a:ln w="6350"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400" b="1" i="0" u="none" strike="noStrike" kern="0" cap="none" spc="0" normalizeH="0" baseline="0" noProof="0" dirty="0" smtClean="0">
                <a:ln>
                  <a:noFill/>
                </a:ln>
                <a:effectLst/>
                <a:uLnTx/>
                <a:uFillTx/>
                <a:latin typeface="Calibri"/>
                <a:ea typeface="+mn-ea"/>
                <a:cs typeface="+mn-cs"/>
              </a:endParaRPr>
            </a:p>
          </p:txBody>
        </p:sp>
        <p:sp>
          <p:nvSpPr>
            <p:cNvPr id="23" name="Freeform 6"/>
            <p:cNvSpPr/>
            <p:nvPr/>
          </p:nvSpPr>
          <p:spPr>
            <a:xfrm>
              <a:off x="6183023" y="3648404"/>
              <a:ext cx="1380413" cy="1851384"/>
            </a:xfrm>
            <a:custGeom>
              <a:avLst/>
              <a:gdLst>
                <a:gd name="connsiteX0" fmla="*/ 228601 w 1261242"/>
                <a:gd name="connsiteY0" fmla="*/ 2627 h 1739461"/>
                <a:gd name="connsiteX1" fmla="*/ 149773 w 1261242"/>
                <a:gd name="connsiteY1" fmla="*/ 18393 h 1739461"/>
                <a:gd name="connsiteX2" fmla="*/ 102476 w 1261242"/>
                <a:gd name="connsiteY2" fmla="*/ 49924 h 1739461"/>
                <a:gd name="connsiteX3" fmla="*/ 70945 w 1261242"/>
                <a:gd name="connsiteY3" fmla="*/ 65689 h 1739461"/>
                <a:gd name="connsiteX4" fmla="*/ 7883 w 1261242"/>
                <a:gd name="connsiteY4" fmla="*/ 81455 h 1739461"/>
                <a:gd name="connsiteX5" fmla="*/ 23649 w 1261242"/>
                <a:gd name="connsiteY5" fmla="*/ 302172 h 1739461"/>
                <a:gd name="connsiteX6" fmla="*/ 86711 w 1261242"/>
                <a:gd name="connsiteY6" fmla="*/ 633248 h 1739461"/>
                <a:gd name="connsiteX7" fmla="*/ 165538 w 1261242"/>
                <a:gd name="connsiteY7" fmla="*/ 948558 h 1739461"/>
                <a:gd name="connsiteX8" fmla="*/ 307428 w 1261242"/>
                <a:gd name="connsiteY8" fmla="*/ 1405758 h 1739461"/>
                <a:gd name="connsiteX9" fmla="*/ 449318 w 1261242"/>
                <a:gd name="connsiteY9" fmla="*/ 1689537 h 1739461"/>
                <a:gd name="connsiteX10" fmla="*/ 496614 w 1261242"/>
                <a:gd name="connsiteY10" fmla="*/ 1705303 h 1739461"/>
                <a:gd name="connsiteX11" fmla="*/ 622738 w 1261242"/>
                <a:gd name="connsiteY11" fmla="*/ 1531882 h 1739461"/>
                <a:gd name="connsiteX12" fmla="*/ 654269 w 1261242"/>
                <a:gd name="connsiteY12" fmla="*/ 1374227 h 1739461"/>
                <a:gd name="connsiteX13" fmla="*/ 717332 w 1261242"/>
                <a:gd name="connsiteY13" fmla="*/ 1311165 h 1739461"/>
                <a:gd name="connsiteX14" fmla="*/ 811925 w 1261242"/>
                <a:gd name="connsiteY14" fmla="*/ 1200806 h 1739461"/>
                <a:gd name="connsiteX15" fmla="*/ 969580 w 1261242"/>
                <a:gd name="connsiteY15" fmla="*/ 1137744 h 1739461"/>
                <a:gd name="connsiteX16" fmla="*/ 1064173 w 1261242"/>
                <a:gd name="connsiteY16" fmla="*/ 1090448 h 1739461"/>
                <a:gd name="connsiteX17" fmla="*/ 1237594 w 1261242"/>
                <a:gd name="connsiteY17" fmla="*/ 869730 h 1739461"/>
                <a:gd name="connsiteX18" fmla="*/ 1206063 w 1261242"/>
                <a:gd name="connsiteY18" fmla="*/ 790903 h 1739461"/>
                <a:gd name="connsiteX19" fmla="*/ 1127235 w 1261242"/>
                <a:gd name="connsiteY19" fmla="*/ 680544 h 1739461"/>
                <a:gd name="connsiteX20" fmla="*/ 811925 w 1261242"/>
                <a:gd name="connsiteY20" fmla="*/ 538655 h 1739461"/>
                <a:gd name="connsiteX21" fmla="*/ 670035 w 1261242"/>
                <a:gd name="connsiteY21" fmla="*/ 412530 h 1739461"/>
                <a:gd name="connsiteX22" fmla="*/ 465083 w 1261242"/>
                <a:gd name="connsiteY22" fmla="*/ 239110 h 1739461"/>
                <a:gd name="connsiteX23" fmla="*/ 370490 w 1261242"/>
                <a:gd name="connsiteY23" fmla="*/ 112986 h 1739461"/>
                <a:gd name="connsiteX24" fmla="*/ 291663 w 1261242"/>
                <a:gd name="connsiteY24" fmla="*/ 34158 h 1739461"/>
                <a:gd name="connsiteX25" fmla="*/ 228601 w 1261242"/>
                <a:gd name="connsiteY25" fmla="*/ 2627 h 173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1242" h="1739461">
                  <a:moveTo>
                    <a:pt x="228601" y="2627"/>
                  </a:moveTo>
                  <a:cubicBezTo>
                    <a:pt x="204953" y="0"/>
                    <a:pt x="170794" y="10510"/>
                    <a:pt x="149773" y="18393"/>
                  </a:cubicBezTo>
                  <a:cubicBezTo>
                    <a:pt x="128752" y="26276"/>
                    <a:pt x="115614" y="42041"/>
                    <a:pt x="102476" y="49924"/>
                  </a:cubicBezTo>
                  <a:cubicBezTo>
                    <a:pt x="89338" y="57807"/>
                    <a:pt x="86710" y="60434"/>
                    <a:pt x="70945" y="65689"/>
                  </a:cubicBezTo>
                  <a:cubicBezTo>
                    <a:pt x="55180" y="70944"/>
                    <a:pt x="15766" y="42041"/>
                    <a:pt x="7883" y="81455"/>
                  </a:cubicBezTo>
                  <a:cubicBezTo>
                    <a:pt x="0" y="120869"/>
                    <a:pt x="10511" y="210207"/>
                    <a:pt x="23649" y="302172"/>
                  </a:cubicBezTo>
                  <a:cubicBezTo>
                    <a:pt x="36787" y="394137"/>
                    <a:pt x="63063" y="525517"/>
                    <a:pt x="86711" y="633248"/>
                  </a:cubicBezTo>
                  <a:cubicBezTo>
                    <a:pt x="110359" y="740979"/>
                    <a:pt x="128752" y="819806"/>
                    <a:pt x="165538" y="948558"/>
                  </a:cubicBezTo>
                  <a:cubicBezTo>
                    <a:pt x="202324" y="1077310"/>
                    <a:pt x="260131" y="1282262"/>
                    <a:pt x="307428" y="1405758"/>
                  </a:cubicBezTo>
                  <a:cubicBezTo>
                    <a:pt x="354725" y="1529254"/>
                    <a:pt x="417787" y="1639613"/>
                    <a:pt x="449318" y="1689537"/>
                  </a:cubicBezTo>
                  <a:cubicBezTo>
                    <a:pt x="480849" y="1739461"/>
                    <a:pt x="467711" y="1731579"/>
                    <a:pt x="496614" y="1705303"/>
                  </a:cubicBezTo>
                  <a:cubicBezTo>
                    <a:pt x="525517" y="1679027"/>
                    <a:pt x="596462" y="1587061"/>
                    <a:pt x="622738" y="1531882"/>
                  </a:cubicBezTo>
                  <a:cubicBezTo>
                    <a:pt x="649014" y="1476703"/>
                    <a:pt x="638503" y="1411013"/>
                    <a:pt x="654269" y="1374227"/>
                  </a:cubicBezTo>
                  <a:cubicBezTo>
                    <a:pt x="670035" y="1337441"/>
                    <a:pt x="691056" y="1340068"/>
                    <a:pt x="717332" y="1311165"/>
                  </a:cubicBezTo>
                  <a:cubicBezTo>
                    <a:pt x="743608" y="1282262"/>
                    <a:pt x="769884" y="1229709"/>
                    <a:pt x="811925" y="1200806"/>
                  </a:cubicBezTo>
                  <a:cubicBezTo>
                    <a:pt x="853966" y="1171903"/>
                    <a:pt x="927539" y="1156137"/>
                    <a:pt x="969580" y="1137744"/>
                  </a:cubicBezTo>
                  <a:cubicBezTo>
                    <a:pt x="1011621" y="1119351"/>
                    <a:pt x="1019504" y="1135117"/>
                    <a:pt x="1064173" y="1090448"/>
                  </a:cubicBezTo>
                  <a:cubicBezTo>
                    <a:pt x="1108842" y="1045779"/>
                    <a:pt x="1213946" y="919654"/>
                    <a:pt x="1237594" y="869730"/>
                  </a:cubicBezTo>
                  <a:cubicBezTo>
                    <a:pt x="1261242" y="819806"/>
                    <a:pt x="1224456" y="822434"/>
                    <a:pt x="1206063" y="790903"/>
                  </a:cubicBezTo>
                  <a:cubicBezTo>
                    <a:pt x="1187670" y="759372"/>
                    <a:pt x="1192925" y="722585"/>
                    <a:pt x="1127235" y="680544"/>
                  </a:cubicBezTo>
                  <a:cubicBezTo>
                    <a:pt x="1061545" y="638503"/>
                    <a:pt x="888125" y="583324"/>
                    <a:pt x="811925" y="538655"/>
                  </a:cubicBezTo>
                  <a:cubicBezTo>
                    <a:pt x="735725" y="493986"/>
                    <a:pt x="727842" y="462454"/>
                    <a:pt x="670035" y="412530"/>
                  </a:cubicBezTo>
                  <a:cubicBezTo>
                    <a:pt x="612228" y="362606"/>
                    <a:pt x="515007" y="289034"/>
                    <a:pt x="465083" y="239110"/>
                  </a:cubicBezTo>
                  <a:cubicBezTo>
                    <a:pt x="415159" y="189186"/>
                    <a:pt x="399393" y="147145"/>
                    <a:pt x="370490" y="112986"/>
                  </a:cubicBezTo>
                  <a:cubicBezTo>
                    <a:pt x="341587" y="78827"/>
                    <a:pt x="323194" y="55179"/>
                    <a:pt x="291663" y="34158"/>
                  </a:cubicBezTo>
                  <a:cubicBezTo>
                    <a:pt x="260132" y="13137"/>
                    <a:pt x="252249" y="5254"/>
                    <a:pt x="228601" y="2627"/>
                  </a:cubicBezTo>
                  <a:close/>
                </a:path>
              </a:pathLst>
            </a:custGeom>
            <a:solidFill>
              <a:srgbClr val="CEB966">
                <a:lumMod val="40000"/>
                <a:lumOff val="60000"/>
              </a:srgbClr>
            </a:solidFill>
            <a:ln w="6350" cap="flat" cmpd="sng" algn="ctr">
              <a:solidFill>
                <a:srgbClr val="69676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 name="Freeform 7"/>
            <p:cNvSpPr/>
            <p:nvPr/>
          </p:nvSpPr>
          <p:spPr>
            <a:xfrm>
              <a:off x="6577083" y="1464252"/>
              <a:ext cx="1400543" cy="1111175"/>
            </a:xfrm>
            <a:custGeom>
              <a:avLst/>
              <a:gdLst>
                <a:gd name="connsiteX0" fmla="*/ 170793 w 1279634"/>
                <a:gd name="connsiteY0" fmla="*/ 23648 h 911772"/>
                <a:gd name="connsiteX1" fmla="*/ 28904 w 1279634"/>
                <a:gd name="connsiteY1" fmla="*/ 260130 h 911772"/>
                <a:gd name="connsiteX2" fmla="*/ 13138 w 1279634"/>
                <a:gd name="connsiteY2" fmla="*/ 275896 h 911772"/>
                <a:gd name="connsiteX3" fmla="*/ 107731 w 1279634"/>
                <a:gd name="connsiteY3" fmla="*/ 275896 h 911772"/>
                <a:gd name="connsiteX4" fmla="*/ 107731 w 1279634"/>
                <a:gd name="connsiteY4" fmla="*/ 275896 h 911772"/>
                <a:gd name="connsiteX5" fmla="*/ 249621 w 1279634"/>
                <a:gd name="connsiteY5" fmla="*/ 622737 h 911772"/>
                <a:gd name="connsiteX6" fmla="*/ 391511 w 1279634"/>
                <a:gd name="connsiteY6" fmla="*/ 811923 h 911772"/>
                <a:gd name="connsiteX7" fmla="*/ 391511 w 1279634"/>
                <a:gd name="connsiteY7" fmla="*/ 811923 h 911772"/>
                <a:gd name="connsiteX8" fmla="*/ 643759 w 1279634"/>
                <a:gd name="connsiteY8" fmla="*/ 874986 h 911772"/>
                <a:gd name="connsiteX9" fmla="*/ 801414 w 1279634"/>
                <a:gd name="connsiteY9" fmla="*/ 906517 h 911772"/>
                <a:gd name="connsiteX10" fmla="*/ 990600 w 1279634"/>
                <a:gd name="connsiteY10" fmla="*/ 843454 h 911772"/>
                <a:gd name="connsiteX11" fmla="*/ 1132490 w 1279634"/>
                <a:gd name="connsiteY11" fmla="*/ 559675 h 911772"/>
                <a:gd name="connsiteX12" fmla="*/ 1132490 w 1279634"/>
                <a:gd name="connsiteY12" fmla="*/ 559675 h 911772"/>
                <a:gd name="connsiteX13" fmla="*/ 1211317 w 1279634"/>
                <a:gd name="connsiteY13" fmla="*/ 417786 h 911772"/>
                <a:gd name="connsiteX14" fmla="*/ 1242848 w 1279634"/>
                <a:gd name="connsiteY14" fmla="*/ 386254 h 911772"/>
                <a:gd name="connsiteX15" fmla="*/ 990600 w 1279634"/>
                <a:gd name="connsiteY15" fmla="*/ 323192 h 911772"/>
                <a:gd name="connsiteX16" fmla="*/ 848711 w 1279634"/>
                <a:gd name="connsiteY16" fmla="*/ 260130 h 911772"/>
                <a:gd name="connsiteX17" fmla="*/ 738352 w 1279634"/>
                <a:gd name="connsiteY17" fmla="*/ 212834 h 911772"/>
                <a:gd name="connsiteX18" fmla="*/ 659524 w 1279634"/>
                <a:gd name="connsiteY18" fmla="*/ 212834 h 911772"/>
                <a:gd name="connsiteX19" fmla="*/ 533400 w 1279634"/>
                <a:gd name="connsiteY19" fmla="*/ 197068 h 911772"/>
                <a:gd name="connsiteX20" fmla="*/ 470338 w 1279634"/>
                <a:gd name="connsiteY20" fmla="*/ 118241 h 911772"/>
                <a:gd name="connsiteX21" fmla="*/ 170793 w 1279634"/>
                <a:gd name="connsiteY21" fmla="*/ 23648 h 9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9634" h="911772">
                  <a:moveTo>
                    <a:pt x="170793" y="23648"/>
                  </a:moveTo>
                  <a:cubicBezTo>
                    <a:pt x="97221" y="47296"/>
                    <a:pt x="55180" y="218089"/>
                    <a:pt x="28904" y="260130"/>
                  </a:cubicBezTo>
                  <a:cubicBezTo>
                    <a:pt x="2628" y="302171"/>
                    <a:pt x="0" y="273268"/>
                    <a:pt x="13138" y="275896"/>
                  </a:cubicBezTo>
                  <a:cubicBezTo>
                    <a:pt x="26276" y="278524"/>
                    <a:pt x="107731" y="275896"/>
                    <a:pt x="107731" y="275896"/>
                  </a:cubicBezTo>
                  <a:lnTo>
                    <a:pt x="107731" y="275896"/>
                  </a:lnTo>
                  <a:cubicBezTo>
                    <a:pt x="131379" y="333703"/>
                    <a:pt x="202324" y="533399"/>
                    <a:pt x="249621" y="622737"/>
                  </a:cubicBezTo>
                  <a:cubicBezTo>
                    <a:pt x="296918" y="712075"/>
                    <a:pt x="391511" y="811923"/>
                    <a:pt x="391511" y="811923"/>
                  </a:cubicBezTo>
                  <a:lnTo>
                    <a:pt x="391511" y="811923"/>
                  </a:lnTo>
                  <a:lnTo>
                    <a:pt x="643759" y="874986"/>
                  </a:lnTo>
                  <a:cubicBezTo>
                    <a:pt x="712076" y="890752"/>
                    <a:pt x="743607" y="911772"/>
                    <a:pt x="801414" y="906517"/>
                  </a:cubicBezTo>
                  <a:cubicBezTo>
                    <a:pt x="859221" y="901262"/>
                    <a:pt x="935421" y="901261"/>
                    <a:pt x="990600" y="843454"/>
                  </a:cubicBezTo>
                  <a:cubicBezTo>
                    <a:pt x="1045779" y="785647"/>
                    <a:pt x="1132490" y="559675"/>
                    <a:pt x="1132490" y="559675"/>
                  </a:cubicBezTo>
                  <a:lnTo>
                    <a:pt x="1132490" y="559675"/>
                  </a:lnTo>
                  <a:cubicBezTo>
                    <a:pt x="1145628" y="536027"/>
                    <a:pt x="1192924" y="446689"/>
                    <a:pt x="1211317" y="417786"/>
                  </a:cubicBezTo>
                  <a:cubicBezTo>
                    <a:pt x="1229710" y="388883"/>
                    <a:pt x="1279634" y="402020"/>
                    <a:pt x="1242848" y="386254"/>
                  </a:cubicBezTo>
                  <a:cubicBezTo>
                    <a:pt x="1206062" y="370488"/>
                    <a:pt x="1056290" y="344213"/>
                    <a:pt x="990600" y="323192"/>
                  </a:cubicBezTo>
                  <a:cubicBezTo>
                    <a:pt x="924911" y="302171"/>
                    <a:pt x="848711" y="260130"/>
                    <a:pt x="848711" y="260130"/>
                  </a:cubicBezTo>
                  <a:cubicBezTo>
                    <a:pt x="806670" y="241737"/>
                    <a:pt x="769883" y="220717"/>
                    <a:pt x="738352" y="212834"/>
                  </a:cubicBezTo>
                  <a:cubicBezTo>
                    <a:pt x="706821" y="204951"/>
                    <a:pt x="693683" y="215462"/>
                    <a:pt x="659524" y="212834"/>
                  </a:cubicBezTo>
                  <a:cubicBezTo>
                    <a:pt x="625365" y="210206"/>
                    <a:pt x="564931" y="212834"/>
                    <a:pt x="533400" y="197068"/>
                  </a:cubicBezTo>
                  <a:cubicBezTo>
                    <a:pt x="501869" y="181303"/>
                    <a:pt x="528145" y="144517"/>
                    <a:pt x="470338" y="118241"/>
                  </a:cubicBezTo>
                  <a:cubicBezTo>
                    <a:pt x="412531" y="91965"/>
                    <a:pt x="244365" y="0"/>
                    <a:pt x="170793" y="23648"/>
                  </a:cubicBezTo>
                  <a:close/>
                </a:path>
              </a:pathLst>
            </a:custGeom>
            <a:solidFill>
              <a:srgbClr val="69676D">
                <a:lumMod val="40000"/>
                <a:lumOff val="60000"/>
              </a:srgbClr>
            </a:solidFill>
            <a:ln w="254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25" name="Straight Arrow Connector 9"/>
            <p:cNvCxnSpPr/>
            <p:nvPr/>
          </p:nvCxnSpPr>
          <p:spPr>
            <a:xfrm flipH="1">
              <a:off x="5394905" y="2268862"/>
              <a:ext cx="2916038" cy="1992673"/>
            </a:xfrm>
            <a:prstGeom prst="straightConnector1">
              <a:avLst/>
            </a:prstGeom>
            <a:noFill/>
            <a:ln w="38100" cap="flat" cmpd="sng" algn="ctr">
              <a:solidFill>
                <a:srgbClr val="69676D">
                  <a:lumMod val="75000"/>
                </a:srgbClr>
              </a:solidFill>
              <a:prstDash val="solid"/>
              <a:tailEnd type="arrow"/>
            </a:ln>
            <a:effectLst>
              <a:outerShdw blurRad="190500" dist="228600" dir="2700000" sy="90000" rotWithShape="0">
                <a:srgbClr val="000000">
                  <a:alpha val="25500"/>
                </a:srgbClr>
              </a:outerShdw>
            </a:effectLst>
          </p:spPr>
        </p:cxnSp>
        <p:cxnSp>
          <p:nvCxnSpPr>
            <p:cNvPr id="26" name="Straight Connector 14"/>
            <p:cNvCxnSpPr/>
            <p:nvPr/>
          </p:nvCxnSpPr>
          <p:spPr>
            <a:xfrm flipH="1" flipV="1">
              <a:off x="6261949" y="2958633"/>
              <a:ext cx="1024440" cy="3864"/>
            </a:xfrm>
            <a:prstGeom prst="line">
              <a:avLst/>
            </a:prstGeom>
            <a:noFill/>
            <a:ln w="28575" cap="flat" cmpd="sng" algn="ctr">
              <a:solidFill>
                <a:srgbClr val="FF0000"/>
              </a:solidFill>
              <a:prstDash val="solid"/>
              <a:headEnd type="oval" w="med" len="med"/>
              <a:tailEnd type="oval" w="med" len="med"/>
            </a:ln>
            <a:effectLst>
              <a:outerShdw blurRad="190500" dist="228600" dir="2700000" sy="90000" rotWithShape="0">
                <a:srgbClr val="000000">
                  <a:alpha val="25500"/>
                </a:srgbClr>
              </a:outerShdw>
            </a:effectLst>
          </p:spPr>
        </p:cxnSp>
        <p:cxnSp>
          <p:nvCxnSpPr>
            <p:cNvPr id="27" name="Straight Connector 15"/>
            <p:cNvCxnSpPr/>
            <p:nvPr/>
          </p:nvCxnSpPr>
          <p:spPr>
            <a:xfrm flipH="1">
              <a:off x="5394905" y="3725046"/>
              <a:ext cx="2758108" cy="0"/>
            </a:xfrm>
            <a:prstGeom prst="line">
              <a:avLst/>
            </a:prstGeom>
            <a:noFill/>
            <a:ln w="9525" cap="flat" cmpd="sng" algn="ctr">
              <a:solidFill>
                <a:srgbClr val="CEB966">
                  <a:shade val="48000"/>
                  <a:satMod val="110000"/>
                </a:srgbClr>
              </a:solidFill>
              <a:prstDash val="solid"/>
            </a:ln>
            <a:effectLst/>
          </p:spPr>
        </p:cxnSp>
        <p:cxnSp>
          <p:nvCxnSpPr>
            <p:cNvPr id="28" name="Straight Connector 18"/>
            <p:cNvCxnSpPr/>
            <p:nvPr/>
          </p:nvCxnSpPr>
          <p:spPr>
            <a:xfrm>
              <a:off x="6238280" y="1732373"/>
              <a:ext cx="23556" cy="3065310"/>
            </a:xfrm>
            <a:prstGeom prst="line">
              <a:avLst/>
            </a:prstGeom>
            <a:noFill/>
            <a:ln w="9525" cap="flat" cmpd="sng" algn="ctr">
              <a:solidFill>
                <a:srgbClr val="CEB966">
                  <a:shade val="48000"/>
                  <a:satMod val="110000"/>
                </a:srgbClr>
              </a:solidFill>
              <a:prstDash val="solid"/>
            </a:ln>
            <a:effectLst/>
          </p:spPr>
        </p:cxnSp>
        <p:sp>
          <p:nvSpPr>
            <p:cNvPr id="29" name="Freeform 30"/>
            <p:cNvSpPr/>
            <p:nvPr/>
          </p:nvSpPr>
          <p:spPr>
            <a:xfrm>
              <a:off x="6718216" y="4509121"/>
              <a:ext cx="972042" cy="1029169"/>
            </a:xfrm>
            <a:custGeom>
              <a:avLst/>
              <a:gdLst>
                <a:gd name="connsiteX0" fmla="*/ 748863 w 888125"/>
                <a:gd name="connsiteY0" fmla="*/ 2627 h 966952"/>
                <a:gd name="connsiteX1" fmla="*/ 638504 w 888125"/>
                <a:gd name="connsiteY1" fmla="*/ 160282 h 966952"/>
                <a:gd name="connsiteX2" fmla="*/ 559676 w 888125"/>
                <a:gd name="connsiteY2" fmla="*/ 239110 h 966952"/>
                <a:gd name="connsiteX3" fmla="*/ 480849 w 888125"/>
                <a:gd name="connsiteY3" fmla="*/ 286407 h 966952"/>
                <a:gd name="connsiteX4" fmla="*/ 386256 w 888125"/>
                <a:gd name="connsiteY4" fmla="*/ 302172 h 966952"/>
                <a:gd name="connsiteX5" fmla="*/ 307428 w 888125"/>
                <a:gd name="connsiteY5" fmla="*/ 381000 h 966952"/>
                <a:gd name="connsiteX6" fmla="*/ 212835 w 888125"/>
                <a:gd name="connsiteY6" fmla="*/ 491358 h 966952"/>
                <a:gd name="connsiteX7" fmla="*/ 165538 w 888125"/>
                <a:gd name="connsiteY7" fmla="*/ 554420 h 966952"/>
                <a:gd name="connsiteX8" fmla="*/ 134007 w 888125"/>
                <a:gd name="connsiteY8" fmla="*/ 664779 h 966952"/>
                <a:gd name="connsiteX9" fmla="*/ 86711 w 888125"/>
                <a:gd name="connsiteY9" fmla="*/ 759372 h 966952"/>
                <a:gd name="connsiteX10" fmla="*/ 7883 w 888125"/>
                <a:gd name="connsiteY10" fmla="*/ 869731 h 966952"/>
                <a:gd name="connsiteX11" fmla="*/ 134007 w 888125"/>
                <a:gd name="connsiteY11" fmla="*/ 964324 h 966952"/>
                <a:gd name="connsiteX12" fmla="*/ 228601 w 888125"/>
                <a:gd name="connsiteY12" fmla="*/ 853965 h 966952"/>
                <a:gd name="connsiteX13" fmla="*/ 480849 w 888125"/>
                <a:gd name="connsiteY13" fmla="*/ 633248 h 966952"/>
                <a:gd name="connsiteX14" fmla="*/ 480849 w 888125"/>
                <a:gd name="connsiteY14" fmla="*/ 633248 h 966952"/>
                <a:gd name="connsiteX15" fmla="*/ 764628 w 888125"/>
                <a:gd name="connsiteY15" fmla="*/ 365234 h 966952"/>
                <a:gd name="connsiteX16" fmla="*/ 764628 w 888125"/>
                <a:gd name="connsiteY16" fmla="*/ 365234 h 966952"/>
                <a:gd name="connsiteX17" fmla="*/ 874987 w 888125"/>
                <a:gd name="connsiteY17" fmla="*/ 270641 h 966952"/>
                <a:gd name="connsiteX18" fmla="*/ 843456 w 888125"/>
                <a:gd name="connsiteY18" fmla="*/ 144517 h 966952"/>
                <a:gd name="connsiteX19" fmla="*/ 748863 w 888125"/>
                <a:gd name="connsiteY19" fmla="*/ 2627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8125" h="966952">
                  <a:moveTo>
                    <a:pt x="748863" y="2627"/>
                  </a:moveTo>
                  <a:cubicBezTo>
                    <a:pt x="714704" y="5254"/>
                    <a:pt x="670035" y="120868"/>
                    <a:pt x="638504" y="160282"/>
                  </a:cubicBezTo>
                  <a:cubicBezTo>
                    <a:pt x="606973" y="199696"/>
                    <a:pt x="585952" y="218089"/>
                    <a:pt x="559676" y="239110"/>
                  </a:cubicBezTo>
                  <a:cubicBezTo>
                    <a:pt x="533400" y="260131"/>
                    <a:pt x="509752" y="275897"/>
                    <a:pt x="480849" y="286407"/>
                  </a:cubicBezTo>
                  <a:cubicBezTo>
                    <a:pt x="451946" y="296917"/>
                    <a:pt x="415160" y="286407"/>
                    <a:pt x="386256" y="302172"/>
                  </a:cubicBezTo>
                  <a:cubicBezTo>
                    <a:pt x="357353" y="317938"/>
                    <a:pt x="336331" y="349469"/>
                    <a:pt x="307428" y="381000"/>
                  </a:cubicBezTo>
                  <a:cubicBezTo>
                    <a:pt x="278525" y="412531"/>
                    <a:pt x="236483" y="462455"/>
                    <a:pt x="212835" y="491358"/>
                  </a:cubicBezTo>
                  <a:cubicBezTo>
                    <a:pt x="189187" y="520261"/>
                    <a:pt x="178676" y="525517"/>
                    <a:pt x="165538" y="554420"/>
                  </a:cubicBezTo>
                  <a:cubicBezTo>
                    <a:pt x="152400" y="583323"/>
                    <a:pt x="147145" y="630620"/>
                    <a:pt x="134007" y="664779"/>
                  </a:cubicBezTo>
                  <a:cubicBezTo>
                    <a:pt x="120869" y="698938"/>
                    <a:pt x="107732" y="725213"/>
                    <a:pt x="86711" y="759372"/>
                  </a:cubicBezTo>
                  <a:cubicBezTo>
                    <a:pt x="65690" y="793531"/>
                    <a:pt x="0" y="835572"/>
                    <a:pt x="7883" y="869731"/>
                  </a:cubicBezTo>
                  <a:cubicBezTo>
                    <a:pt x="15766" y="903890"/>
                    <a:pt x="97221" y="966952"/>
                    <a:pt x="134007" y="964324"/>
                  </a:cubicBezTo>
                  <a:cubicBezTo>
                    <a:pt x="170793" y="961696"/>
                    <a:pt x="170794" y="909144"/>
                    <a:pt x="228601" y="853965"/>
                  </a:cubicBezTo>
                  <a:cubicBezTo>
                    <a:pt x="286408" y="798786"/>
                    <a:pt x="480849" y="633248"/>
                    <a:pt x="480849" y="633248"/>
                  </a:cubicBezTo>
                  <a:lnTo>
                    <a:pt x="480849" y="633248"/>
                  </a:lnTo>
                  <a:lnTo>
                    <a:pt x="764628" y="365234"/>
                  </a:lnTo>
                  <a:lnTo>
                    <a:pt x="764628" y="365234"/>
                  </a:lnTo>
                  <a:cubicBezTo>
                    <a:pt x="783021" y="349469"/>
                    <a:pt x="861849" y="307427"/>
                    <a:pt x="874987" y="270641"/>
                  </a:cubicBezTo>
                  <a:cubicBezTo>
                    <a:pt x="888125" y="233855"/>
                    <a:pt x="861849" y="189186"/>
                    <a:pt x="843456" y="144517"/>
                  </a:cubicBezTo>
                  <a:cubicBezTo>
                    <a:pt x="825063" y="99848"/>
                    <a:pt x="783022" y="0"/>
                    <a:pt x="748863" y="2627"/>
                  </a:cubicBezTo>
                  <a:close/>
                </a:path>
              </a:pathLst>
            </a:custGeom>
            <a:solidFill>
              <a:srgbClr val="69676D">
                <a:lumMod val="40000"/>
                <a:lumOff val="60000"/>
              </a:srgbClr>
            </a:solidFill>
            <a:ln w="254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 name="Freeform 31"/>
            <p:cNvSpPr/>
            <p:nvPr/>
          </p:nvSpPr>
          <p:spPr>
            <a:xfrm>
              <a:off x="7759260" y="3801687"/>
              <a:ext cx="972042" cy="1029169"/>
            </a:xfrm>
            <a:custGeom>
              <a:avLst/>
              <a:gdLst>
                <a:gd name="connsiteX0" fmla="*/ 748863 w 888125"/>
                <a:gd name="connsiteY0" fmla="*/ 2627 h 966952"/>
                <a:gd name="connsiteX1" fmla="*/ 638504 w 888125"/>
                <a:gd name="connsiteY1" fmla="*/ 160282 h 966952"/>
                <a:gd name="connsiteX2" fmla="*/ 559676 w 888125"/>
                <a:gd name="connsiteY2" fmla="*/ 239110 h 966952"/>
                <a:gd name="connsiteX3" fmla="*/ 480849 w 888125"/>
                <a:gd name="connsiteY3" fmla="*/ 286407 h 966952"/>
                <a:gd name="connsiteX4" fmla="*/ 386256 w 888125"/>
                <a:gd name="connsiteY4" fmla="*/ 302172 h 966952"/>
                <a:gd name="connsiteX5" fmla="*/ 307428 w 888125"/>
                <a:gd name="connsiteY5" fmla="*/ 381000 h 966952"/>
                <a:gd name="connsiteX6" fmla="*/ 212835 w 888125"/>
                <a:gd name="connsiteY6" fmla="*/ 491358 h 966952"/>
                <a:gd name="connsiteX7" fmla="*/ 165538 w 888125"/>
                <a:gd name="connsiteY7" fmla="*/ 554420 h 966952"/>
                <a:gd name="connsiteX8" fmla="*/ 134007 w 888125"/>
                <a:gd name="connsiteY8" fmla="*/ 664779 h 966952"/>
                <a:gd name="connsiteX9" fmla="*/ 86711 w 888125"/>
                <a:gd name="connsiteY9" fmla="*/ 759372 h 966952"/>
                <a:gd name="connsiteX10" fmla="*/ 7883 w 888125"/>
                <a:gd name="connsiteY10" fmla="*/ 869731 h 966952"/>
                <a:gd name="connsiteX11" fmla="*/ 134007 w 888125"/>
                <a:gd name="connsiteY11" fmla="*/ 964324 h 966952"/>
                <a:gd name="connsiteX12" fmla="*/ 228601 w 888125"/>
                <a:gd name="connsiteY12" fmla="*/ 853965 h 966952"/>
                <a:gd name="connsiteX13" fmla="*/ 480849 w 888125"/>
                <a:gd name="connsiteY13" fmla="*/ 633248 h 966952"/>
                <a:gd name="connsiteX14" fmla="*/ 480849 w 888125"/>
                <a:gd name="connsiteY14" fmla="*/ 633248 h 966952"/>
                <a:gd name="connsiteX15" fmla="*/ 764628 w 888125"/>
                <a:gd name="connsiteY15" fmla="*/ 365234 h 966952"/>
                <a:gd name="connsiteX16" fmla="*/ 764628 w 888125"/>
                <a:gd name="connsiteY16" fmla="*/ 365234 h 966952"/>
                <a:gd name="connsiteX17" fmla="*/ 874987 w 888125"/>
                <a:gd name="connsiteY17" fmla="*/ 270641 h 966952"/>
                <a:gd name="connsiteX18" fmla="*/ 843456 w 888125"/>
                <a:gd name="connsiteY18" fmla="*/ 144517 h 966952"/>
                <a:gd name="connsiteX19" fmla="*/ 748863 w 888125"/>
                <a:gd name="connsiteY19" fmla="*/ 2627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8125" h="966952">
                  <a:moveTo>
                    <a:pt x="748863" y="2627"/>
                  </a:moveTo>
                  <a:cubicBezTo>
                    <a:pt x="714704" y="5254"/>
                    <a:pt x="670035" y="120868"/>
                    <a:pt x="638504" y="160282"/>
                  </a:cubicBezTo>
                  <a:cubicBezTo>
                    <a:pt x="606973" y="199696"/>
                    <a:pt x="585952" y="218089"/>
                    <a:pt x="559676" y="239110"/>
                  </a:cubicBezTo>
                  <a:cubicBezTo>
                    <a:pt x="533400" y="260131"/>
                    <a:pt x="509752" y="275897"/>
                    <a:pt x="480849" y="286407"/>
                  </a:cubicBezTo>
                  <a:cubicBezTo>
                    <a:pt x="451946" y="296917"/>
                    <a:pt x="415160" y="286407"/>
                    <a:pt x="386256" y="302172"/>
                  </a:cubicBezTo>
                  <a:cubicBezTo>
                    <a:pt x="357353" y="317938"/>
                    <a:pt x="336331" y="349469"/>
                    <a:pt x="307428" y="381000"/>
                  </a:cubicBezTo>
                  <a:cubicBezTo>
                    <a:pt x="278525" y="412531"/>
                    <a:pt x="236483" y="462455"/>
                    <a:pt x="212835" y="491358"/>
                  </a:cubicBezTo>
                  <a:cubicBezTo>
                    <a:pt x="189187" y="520261"/>
                    <a:pt x="178676" y="525517"/>
                    <a:pt x="165538" y="554420"/>
                  </a:cubicBezTo>
                  <a:cubicBezTo>
                    <a:pt x="152400" y="583323"/>
                    <a:pt x="147145" y="630620"/>
                    <a:pt x="134007" y="664779"/>
                  </a:cubicBezTo>
                  <a:cubicBezTo>
                    <a:pt x="120869" y="698938"/>
                    <a:pt x="107732" y="725213"/>
                    <a:pt x="86711" y="759372"/>
                  </a:cubicBezTo>
                  <a:cubicBezTo>
                    <a:pt x="65690" y="793531"/>
                    <a:pt x="0" y="835572"/>
                    <a:pt x="7883" y="869731"/>
                  </a:cubicBezTo>
                  <a:cubicBezTo>
                    <a:pt x="15766" y="903890"/>
                    <a:pt x="97221" y="966952"/>
                    <a:pt x="134007" y="964324"/>
                  </a:cubicBezTo>
                  <a:cubicBezTo>
                    <a:pt x="170793" y="961696"/>
                    <a:pt x="170794" y="909144"/>
                    <a:pt x="228601" y="853965"/>
                  </a:cubicBezTo>
                  <a:cubicBezTo>
                    <a:pt x="286408" y="798786"/>
                    <a:pt x="480849" y="633248"/>
                    <a:pt x="480849" y="633248"/>
                  </a:cubicBezTo>
                  <a:lnTo>
                    <a:pt x="480849" y="633248"/>
                  </a:lnTo>
                  <a:lnTo>
                    <a:pt x="764628" y="365234"/>
                  </a:lnTo>
                  <a:lnTo>
                    <a:pt x="764628" y="365234"/>
                  </a:lnTo>
                  <a:cubicBezTo>
                    <a:pt x="783021" y="349469"/>
                    <a:pt x="861849" y="307427"/>
                    <a:pt x="874987" y="270641"/>
                  </a:cubicBezTo>
                  <a:cubicBezTo>
                    <a:pt x="888125" y="233855"/>
                    <a:pt x="861849" y="189186"/>
                    <a:pt x="843456" y="144517"/>
                  </a:cubicBezTo>
                  <a:cubicBezTo>
                    <a:pt x="825063" y="99848"/>
                    <a:pt x="783022" y="0"/>
                    <a:pt x="748863" y="2627"/>
                  </a:cubicBezTo>
                  <a:close/>
                </a:path>
              </a:pathLst>
            </a:custGeom>
            <a:solidFill>
              <a:srgbClr val="69676D">
                <a:lumMod val="40000"/>
                <a:lumOff val="60000"/>
              </a:srgbClr>
            </a:solidFill>
            <a:ln w="25400" cap="flat" cmpd="sng" algn="ctr">
              <a:solidFill>
                <a:srgbClr val="69676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33" name="Straight Connector 35"/>
            <p:cNvCxnSpPr/>
            <p:nvPr/>
          </p:nvCxnSpPr>
          <p:spPr>
            <a:xfrm>
              <a:off x="7286389" y="1732373"/>
              <a:ext cx="23556" cy="3065310"/>
            </a:xfrm>
            <a:prstGeom prst="line">
              <a:avLst/>
            </a:prstGeom>
            <a:noFill/>
            <a:ln w="9525" cap="flat" cmpd="sng" algn="ctr">
              <a:solidFill>
                <a:srgbClr val="CEB966">
                  <a:shade val="48000"/>
                  <a:satMod val="110000"/>
                </a:srgbClr>
              </a:solidFill>
              <a:prstDash val="solid"/>
            </a:ln>
            <a:effectLst/>
          </p:spPr>
        </p:cxnSp>
        <p:cxnSp>
          <p:nvCxnSpPr>
            <p:cNvPr id="34" name="Straight Connector 36"/>
            <p:cNvCxnSpPr/>
            <p:nvPr/>
          </p:nvCxnSpPr>
          <p:spPr>
            <a:xfrm flipH="1">
              <a:off x="5394905" y="2958633"/>
              <a:ext cx="2758108" cy="0"/>
            </a:xfrm>
            <a:prstGeom prst="line">
              <a:avLst/>
            </a:prstGeom>
            <a:noFill/>
            <a:ln w="9525" cap="flat" cmpd="sng" algn="ctr">
              <a:solidFill>
                <a:srgbClr val="CEB966">
                  <a:shade val="48000"/>
                  <a:satMod val="110000"/>
                </a:srgbClr>
              </a:solidFill>
              <a:prstDash val="solid"/>
            </a:ln>
            <a:effectLst/>
          </p:spPr>
        </p:cxnSp>
        <p:cxnSp>
          <p:nvCxnSpPr>
            <p:cNvPr id="35" name="Straight Connector 39"/>
            <p:cNvCxnSpPr/>
            <p:nvPr/>
          </p:nvCxnSpPr>
          <p:spPr>
            <a:xfrm flipH="1">
              <a:off x="7286389" y="2962497"/>
              <a:ext cx="9874" cy="762549"/>
            </a:xfrm>
            <a:prstGeom prst="line">
              <a:avLst/>
            </a:prstGeom>
            <a:noFill/>
            <a:ln w="19050" cap="flat" cmpd="sng" algn="ctr">
              <a:solidFill>
                <a:srgbClr val="FF0000"/>
              </a:solidFill>
              <a:prstDash val="solid"/>
              <a:headEnd type="oval" w="med" len="med"/>
              <a:tailEnd type="oval" w="med" len="med"/>
            </a:ln>
            <a:effectLst>
              <a:outerShdw blurRad="130000" dist="101600" dir="2700000" algn="tl" rotWithShape="0">
                <a:srgbClr val="000000">
                  <a:alpha val="35000"/>
                </a:srgbClr>
              </a:outerShdw>
            </a:effectLst>
          </p:spPr>
        </p:cxnSp>
        <p:sp>
          <p:nvSpPr>
            <p:cNvPr id="38" name="TextBox 37"/>
            <p:cNvSpPr txBox="1"/>
            <p:nvPr/>
          </p:nvSpPr>
          <p:spPr>
            <a:xfrm>
              <a:off x="7444013" y="3035274"/>
              <a:ext cx="898639" cy="556886"/>
            </a:xfrm>
            <a:prstGeom prst="rect">
              <a:avLst/>
            </a:prstGeom>
            <a:noFill/>
          </p:spPr>
          <p:txBody>
            <a:bodyPr wrap="none" rtlCol="0">
              <a:spAutoFit/>
            </a:bodyPr>
            <a:lstStyle/>
            <a:p>
              <a:r>
                <a:rPr lang="el-GR" sz="1400" b="1" dirty="0" smtClean="0">
                  <a:solidFill>
                    <a:prstClr val="black"/>
                  </a:solidFill>
                  <a:latin typeface="Calibri"/>
                </a:rPr>
                <a:t>Κάθετη </a:t>
              </a:r>
            </a:p>
            <a:p>
              <a:r>
                <a:rPr lang="el-GR" sz="1400" b="1" dirty="0" smtClean="0">
                  <a:solidFill>
                    <a:prstClr val="black"/>
                  </a:solidFill>
                  <a:latin typeface="Calibri"/>
                </a:rPr>
                <a:t>πρόταξη</a:t>
              </a:r>
              <a:endParaRPr lang="el-GR" sz="1400" b="1" dirty="0">
                <a:solidFill>
                  <a:prstClr val="black"/>
                </a:solidFill>
                <a:latin typeface="Calibri"/>
              </a:endParaRPr>
            </a:p>
          </p:txBody>
        </p:sp>
        <p:sp>
          <p:nvSpPr>
            <p:cNvPr id="39" name="TextBox 38"/>
            <p:cNvSpPr txBox="1"/>
            <p:nvPr/>
          </p:nvSpPr>
          <p:spPr>
            <a:xfrm>
              <a:off x="6308939" y="2401747"/>
              <a:ext cx="1103630" cy="556886"/>
            </a:xfrm>
            <a:prstGeom prst="rect">
              <a:avLst/>
            </a:prstGeom>
            <a:noFill/>
          </p:spPr>
          <p:txBody>
            <a:bodyPr wrap="none" rtlCol="0">
              <a:spAutoFit/>
            </a:bodyPr>
            <a:lstStyle/>
            <a:p>
              <a:r>
                <a:rPr lang="el-GR" sz="1400" b="1" dirty="0" smtClean="0">
                  <a:solidFill>
                    <a:prstClr val="black"/>
                  </a:solidFill>
                  <a:latin typeface="Calibri"/>
                </a:rPr>
                <a:t>Οριζόντια  </a:t>
              </a:r>
            </a:p>
            <a:p>
              <a:r>
                <a:rPr lang="el-GR" sz="1400" b="1" dirty="0" smtClean="0">
                  <a:solidFill>
                    <a:prstClr val="black"/>
                  </a:solidFill>
                  <a:latin typeface="Calibri"/>
                </a:rPr>
                <a:t>πρόταξη</a:t>
              </a:r>
              <a:endParaRPr lang="el-GR" sz="1400" b="1" dirty="0">
                <a:solidFill>
                  <a:prstClr val="black"/>
                </a:solidFill>
                <a:latin typeface="Calibri"/>
              </a:endParaRPr>
            </a:p>
          </p:txBody>
        </p:sp>
      </p:grpSp>
      <p:sp>
        <p:nvSpPr>
          <p:cNvPr id="32" name="Title 1"/>
          <p:cNvSpPr txBox="1">
            <a:spLocks noGrp="1"/>
          </p:cNvSpPr>
          <p:nvPr>
            <p:ph type="title"/>
          </p:nvPr>
        </p:nvSpPr>
        <p:spPr>
          <a:xfrm>
            <a:off x="395288" y="115888"/>
            <a:ext cx="8353425" cy="9096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4A82"/>
                </a:solidFill>
                <a:latin typeface="+mj-lt"/>
                <a:ea typeface="+mj-ea"/>
                <a:cs typeface="+mj-cs"/>
              </a:defRPr>
            </a:lvl1pPr>
          </a:lstStyle>
          <a:p>
            <a:pPr fontAlgn="auto">
              <a:spcAft>
                <a:spcPts val="0"/>
              </a:spcAft>
            </a:pPr>
            <a:r>
              <a:rPr lang="el-GR" sz="3200" dirty="0" smtClean="0"/>
              <a:t>Δυναμική σύγκλειση </a:t>
            </a:r>
            <a:r>
              <a:rPr lang="el-GR" sz="3200" dirty="0"/>
              <a:t>φυσικού φραγμού Τάξης </a:t>
            </a:r>
            <a:r>
              <a:rPr lang="el-GR" sz="3200" dirty="0" smtClean="0"/>
              <a:t>Ι</a:t>
            </a:r>
            <a:r>
              <a:rPr lang="el-GR" sz="3200" dirty="0"/>
              <a:t/>
            </a:r>
            <a:br>
              <a:rPr lang="el-GR" sz="3200" dirty="0"/>
            </a:br>
            <a:r>
              <a:rPr lang="el-GR" sz="2400" b="0" dirty="0"/>
              <a:t>Ορολογία </a:t>
            </a:r>
            <a:r>
              <a:rPr lang="el-GR" sz="2400" b="0" dirty="0" smtClean="0"/>
              <a:t>συγκλεισιακών παραμέτρων  κατά την προ</a:t>
            </a:r>
            <a:r>
              <a:rPr lang="el-GR" sz="2400" b="0" dirty="0"/>
              <a:t>ο</a:t>
            </a:r>
            <a:r>
              <a:rPr lang="el-GR" sz="2400" b="0" dirty="0" smtClean="0"/>
              <a:t>λίσθηση</a:t>
            </a:r>
            <a:endParaRPr lang="el-GR" sz="2400" b="0" dirty="0"/>
          </a:p>
        </p:txBody>
      </p:sp>
    </p:spTree>
    <p:extLst>
      <p:ext uri="{BB962C8B-B14F-4D97-AF65-F5344CB8AC3E}">
        <p14:creationId xmlns:p14="http://schemas.microsoft.com/office/powerpoint/2010/main" val="878812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179512" y="1489245"/>
            <a:ext cx="5013434" cy="4968552"/>
          </a:xfrm>
        </p:spPr>
        <p:txBody>
          <a:bodyPr>
            <a:normAutofit lnSpcReduction="10000"/>
          </a:bodyPr>
          <a:lstStyle/>
          <a:p>
            <a:pPr marL="17100" indent="0">
              <a:spcBef>
                <a:spcPts val="600"/>
              </a:spcBef>
              <a:spcAft>
                <a:spcPts val="600"/>
              </a:spcAft>
              <a:buSzPct val="90000"/>
              <a:buNone/>
              <a:defRPr/>
            </a:pPr>
            <a:r>
              <a:rPr lang="el-GR" sz="2800" b="1" dirty="0"/>
              <a:t>Τ</a:t>
            </a:r>
            <a:r>
              <a:rPr lang="el-GR" sz="2800" b="1" dirty="0" smtClean="0"/>
              <a:t>ομική γωνία</a:t>
            </a:r>
            <a:r>
              <a:rPr lang="en-US" sz="2800" b="1" dirty="0" smtClean="0"/>
              <a:t> </a:t>
            </a:r>
            <a:r>
              <a:rPr lang="en-US" sz="2800" dirty="0" smtClean="0"/>
              <a:t>(incisal angle)</a:t>
            </a:r>
            <a:endParaRPr lang="en-GB" sz="2800" dirty="0" smtClean="0"/>
          </a:p>
          <a:p>
            <a:pPr marL="360000" eaLnBrk="1" hangingPunct="1">
              <a:spcBef>
                <a:spcPts val="600"/>
              </a:spcBef>
              <a:spcAft>
                <a:spcPts val="600"/>
              </a:spcAft>
              <a:buClrTx/>
              <a:buSzPct val="90000"/>
              <a:defRPr/>
            </a:pPr>
            <a:r>
              <a:rPr lang="el-GR" sz="2400" dirty="0" smtClean="0"/>
              <a:t>Οι γλωσσικές επιφάνειες των πρόσθιων δοντιών της άνω παριστούν την υποτείνουσα ορθογωνίου τριγώνου, του οποίου οι κάθετες πλευρές είναι η κάθετη (ΚΠ) και οριζόντια(ΟΠ) μεσοτομική απόσταση. </a:t>
            </a:r>
          </a:p>
          <a:p>
            <a:pPr marL="360000" eaLnBrk="1" hangingPunct="1">
              <a:spcBef>
                <a:spcPts val="600"/>
              </a:spcBef>
              <a:spcAft>
                <a:spcPts val="600"/>
              </a:spcAft>
              <a:buClrTx/>
              <a:buSzPct val="90000"/>
              <a:defRPr/>
            </a:pPr>
            <a:r>
              <a:rPr lang="el-GR" sz="2400" dirty="0" smtClean="0"/>
              <a:t>Η γωνία που σχηματίζεται από την τομική τροχιά σε σχέση με το οριζόντιο επίπεδο ονομάζεται </a:t>
            </a:r>
            <a:r>
              <a:rPr lang="el-GR" sz="2400" b="1" dirty="0" err="1" smtClean="0"/>
              <a:t>τομική</a:t>
            </a:r>
            <a:r>
              <a:rPr lang="el-GR" sz="2400" b="1" dirty="0" smtClean="0"/>
              <a:t> γωνία.</a:t>
            </a:r>
            <a:endParaRPr lang="en-US" sz="2400" b="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grpSp>
        <p:nvGrpSpPr>
          <p:cNvPr id="4" name="Ομάδα 3"/>
          <p:cNvGrpSpPr/>
          <p:nvPr/>
        </p:nvGrpSpPr>
        <p:grpSpPr>
          <a:xfrm>
            <a:off x="5597349" y="1343434"/>
            <a:ext cx="3421846" cy="4849050"/>
            <a:chOff x="5470634" y="1770993"/>
            <a:chExt cx="3421846" cy="4849050"/>
          </a:xfrm>
        </p:grpSpPr>
        <p:sp>
          <p:nvSpPr>
            <p:cNvPr id="29" name="Freeform 5"/>
            <p:cNvSpPr/>
            <p:nvPr/>
          </p:nvSpPr>
          <p:spPr>
            <a:xfrm>
              <a:off x="5751787" y="2714296"/>
              <a:ext cx="596461" cy="945931"/>
            </a:xfrm>
            <a:custGeom>
              <a:avLst/>
              <a:gdLst>
                <a:gd name="connsiteX0" fmla="*/ 34158 w 596461"/>
                <a:gd name="connsiteY0" fmla="*/ 155028 h 945931"/>
                <a:gd name="connsiteX1" fmla="*/ 2627 w 596461"/>
                <a:gd name="connsiteY1" fmla="*/ 328449 h 945931"/>
                <a:gd name="connsiteX2" fmla="*/ 49923 w 596461"/>
                <a:gd name="connsiteY2" fmla="*/ 454573 h 945931"/>
                <a:gd name="connsiteX3" fmla="*/ 160282 w 596461"/>
                <a:gd name="connsiteY3" fmla="*/ 580697 h 945931"/>
                <a:gd name="connsiteX4" fmla="*/ 223344 w 596461"/>
                <a:gd name="connsiteY4" fmla="*/ 706821 h 945931"/>
                <a:gd name="connsiteX5" fmla="*/ 239110 w 596461"/>
                <a:gd name="connsiteY5" fmla="*/ 864476 h 945931"/>
                <a:gd name="connsiteX6" fmla="*/ 302172 w 596461"/>
                <a:gd name="connsiteY6" fmla="*/ 943304 h 945931"/>
                <a:gd name="connsiteX7" fmla="*/ 380999 w 596461"/>
                <a:gd name="connsiteY7" fmla="*/ 848711 h 945931"/>
                <a:gd name="connsiteX8" fmla="*/ 475592 w 596461"/>
                <a:gd name="connsiteY8" fmla="*/ 706821 h 945931"/>
                <a:gd name="connsiteX9" fmla="*/ 585951 w 596461"/>
                <a:gd name="connsiteY9" fmla="*/ 407276 h 945931"/>
                <a:gd name="connsiteX10" fmla="*/ 538654 w 596461"/>
                <a:gd name="connsiteY10" fmla="*/ 233856 h 945931"/>
                <a:gd name="connsiteX11" fmla="*/ 475592 w 596461"/>
                <a:gd name="connsiteY11" fmla="*/ 13138 h 945931"/>
                <a:gd name="connsiteX12" fmla="*/ 396765 w 596461"/>
                <a:gd name="connsiteY12" fmla="*/ 155028 h 945931"/>
                <a:gd name="connsiteX13" fmla="*/ 302172 w 596461"/>
                <a:gd name="connsiteY13" fmla="*/ 281152 h 945931"/>
                <a:gd name="connsiteX14" fmla="*/ 160282 w 596461"/>
                <a:gd name="connsiteY14" fmla="*/ 265387 h 945931"/>
                <a:gd name="connsiteX15" fmla="*/ 97220 w 596461"/>
                <a:gd name="connsiteY15" fmla="*/ 170794 h 945931"/>
                <a:gd name="connsiteX16" fmla="*/ 34158 w 596461"/>
                <a:gd name="connsiteY16" fmla="*/ 155028 h 9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461" h="945931">
                  <a:moveTo>
                    <a:pt x="34158" y="155028"/>
                  </a:moveTo>
                  <a:cubicBezTo>
                    <a:pt x="18393" y="181304"/>
                    <a:pt x="0" y="278525"/>
                    <a:pt x="2627" y="328449"/>
                  </a:cubicBezTo>
                  <a:cubicBezTo>
                    <a:pt x="5255" y="378373"/>
                    <a:pt x="23647" y="412532"/>
                    <a:pt x="49923" y="454573"/>
                  </a:cubicBezTo>
                  <a:cubicBezTo>
                    <a:pt x="76199" y="496614"/>
                    <a:pt x="131379" y="538656"/>
                    <a:pt x="160282" y="580697"/>
                  </a:cubicBezTo>
                  <a:cubicBezTo>
                    <a:pt x="189185" y="622738"/>
                    <a:pt x="210206" y="659525"/>
                    <a:pt x="223344" y="706821"/>
                  </a:cubicBezTo>
                  <a:cubicBezTo>
                    <a:pt x="236482" y="754117"/>
                    <a:pt x="225972" y="825062"/>
                    <a:pt x="239110" y="864476"/>
                  </a:cubicBezTo>
                  <a:cubicBezTo>
                    <a:pt x="252248" y="903890"/>
                    <a:pt x="278524" y="945931"/>
                    <a:pt x="302172" y="943304"/>
                  </a:cubicBezTo>
                  <a:cubicBezTo>
                    <a:pt x="325820" y="940677"/>
                    <a:pt x="352096" y="888125"/>
                    <a:pt x="380999" y="848711"/>
                  </a:cubicBezTo>
                  <a:cubicBezTo>
                    <a:pt x="409902" y="809297"/>
                    <a:pt x="441433" y="780393"/>
                    <a:pt x="475592" y="706821"/>
                  </a:cubicBezTo>
                  <a:cubicBezTo>
                    <a:pt x="509751" y="633249"/>
                    <a:pt x="575441" y="486103"/>
                    <a:pt x="585951" y="407276"/>
                  </a:cubicBezTo>
                  <a:cubicBezTo>
                    <a:pt x="596461" y="328449"/>
                    <a:pt x="557047" y="299546"/>
                    <a:pt x="538654" y="233856"/>
                  </a:cubicBezTo>
                  <a:cubicBezTo>
                    <a:pt x="520261" y="168166"/>
                    <a:pt x="499240" y="26276"/>
                    <a:pt x="475592" y="13138"/>
                  </a:cubicBezTo>
                  <a:cubicBezTo>
                    <a:pt x="451944" y="0"/>
                    <a:pt x="425668" y="110359"/>
                    <a:pt x="396765" y="155028"/>
                  </a:cubicBezTo>
                  <a:cubicBezTo>
                    <a:pt x="367862" y="199697"/>
                    <a:pt x="341586" y="262759"/>
                    <a:pt x="302172" y="281152"/>
                  </a:cubicBezTo>
                  <a:cubicBezTo>
                    <a:pt x="262758" y="299545"/>
                    <a:pt x="194441" y="283780"/>
                    <a:pt x="160282" y="265387"/>
                  </a:cubicBezTo>
                  <a:cubicBezTo>
                    <a:pt x="126123" y="246994"/>
                    <a:pt x="115613" y="191815"/>
                    <a:pt x="97220" y="170794"/>
                  </a:cubicBezTo>
                  <a:cubicBezTo>
                    <a:pt x="78827" y="149773"/>
                    <a:pt x="49923" y="128752"/>
                    <a:pt x="34158" y="15502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2" name="Freeform 6"/>
            <p:cNvSpPr/>
            <p:nvPr/>
          </p:nvSpPr>
          <p:spPr>
            <a:xfrm>
              <a:off x="5783317" y="1770993"/>
              <a:ext cx="446689" cy="1253359"/>
            </a:xfrm>
            <a:custGeom>
              <a:avLst/>
              <a:gdLst>
                <a:gd name="connsiteX0" fmla="*/ 2628 w 446689"/>
                <a:gd name="connsiteY0" fmla="*/ 1019504 h 1253359"/>
                <a:gd name="connsiteX1" fmla="*/ 34159 w 446689"/>
                <a:gd name="connsiteY1" fmla="*/ 830317 h 1253359"/>
                <a:gd name="connsiteX2" fmla="*/ 18393 w 446689"/>
                <a:gd name="connsiteY2" fmla="*/ 656897 h 1253359"/>
                <a:gd name="connsiteX3" fmla="*/ 18393 w 446689"/>
                <a:gd name="connsiteY3" fmla="*/ 530773 h 1253359"/>
                <a:gd name="connsiteX4" fmla="*/ 49924 w 446689"/>
                <a:gd name="connsiteY4" fmla="*/ 357352 h 1253359"/>
                <a:gd name="connsiteX5" fmla="*/ 65690 w 446689"/>
                <a:gd name="connsiteY5" fmla="*/ 246993 h 1253359"/>
                <a:gd name="connsiteX6" fmla="*/ 65690 w 446689"/>
                <a:gd name="connsiteY6" fmla="*/ 120869 h 1253359"/>
                <a:gd name="connsiteX7" fmla="*/ 97221 w 446689"/>
                <a:gd name="connsiteY7" fmla="*/ 10510 h 1253359"/>
                <a:gd name="connsiteX8" fmla="*/ 223345 w 446689"/>
                <a:gd name="connsiteY8" fmla="*/ 57807 h 1253359"/>
                <a:gd name="connsiteX9" fmla="*/ 317938 w 446689"/>
                <a:gd name="connsiteY9" fmla="*/ 341586 h 1253359"/>
                <a:gd name="connsiteX10" fmla="*/ 365235 w 446689"/>
                <a:gd name="connsiteY10" fmla="*/ 625366 h 1253359"/>
                <a:gd name="connsiteX11" fmla="*/ 444062 w 446689"/>
                <a:gd name="connsiteY11" fmla="*/ 1003738 h 1253359"/>
                <a:gd name="connsiteX12" fmla="*/ 381000 w 446689"/>
                <a:gd name="connsiteY12" fmla="*/ 1019504 h 1253359"/>
                <a:gd name="connsiteX13" fmla="*/ 412531 w 446689"/>
                <a:gd name="connsiteY13" fmla="*/ 1019504 h 1253359"/>
                <a:gd name="connsiteX14" fmla="*/ 317938 w 446689"/>
                <a:gd name="connsiteY14" fmla="*/ 1145628 h 1253359"/>
                <a:gd name="connsiteX15" fmla="*/ 270642 w 446689"/>
                <a:gd name="connsiteY15" fmla="*/ 1161393 h 1253359"/>
                <a:gd name="connsiteX16" fmla="*/ 286407 w 446689"/>
                <a:gd name="connsiteY16" fmla="*/ 1208690 h 1253359"/>
                <a:gd name="connsiteX17" fmla="*/ 207580 w 446689"/>
                <a:gd name="connsiteY17" fmla="*/ 1240221 h 1253359"/>
                <a:gd name="connsiteX18" fmla="*/ 97221 w 446689"/>
                <a:gd name="connsiteY18" fmla="*/ 1129862 h 1253359"/>
                <a:gd name="connsiteX19" fmla="*/ 18393 w 446689"/>
                <a:gd name="connsiteY19" fmla="*/ 1082566 h 1253359"/>
                <a:gd name="connsiteX20" fmla="*/ 2628 w 446689"/>
                <a:gd name="connsiteY20" fmla="*/ 1019504 h 125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689" h="1253359">
                  <a:moveTo>
                    <a:pt x="2628" y="1019504"/>
                  </a:moveTo>
                  <a:cubicBezTo>
                    <a:pt x="5256" y="977463"/>
                    <a:pt x="31532" y="890751"/>
                    <a:pt x="34159" y="830317"/>
                  </a:cubicBezTo>
                  <a:cubicBezTo>
                    <a:pt x="36786" y="769883"/>
                    <a:pt x="21021" y="706821"/>
                    <a:pt x="18393" y="656897"/>
                  </a:cubicBezTo>
                  <a:cubicBezTo>
                    <a:pt x="15765" y="606973"/>
                    <a:pt x="13138" y="580697"/>
                    <a:pt x="18393" y="530773"/>
                  </a:cubicBezTo>
                  <a:cubicBezTo>
                    <a:pt x="23648" y="480849"/>
                    <a:pt x="42041" y="404649"/>
                    <a:pt x="49924" y="357352"/>
                  </a:cubicBezTo>
                  <a:cubicBezTo>
                    <a:pt x="57807" y="310055"/>
                    <a:pt x="63062" y="286407"/>
                    <a:pt x="65690" y="246993"/>
                  </a:cubicBezTo>
                  <a:cubicBezTo>
                    <a:pt x="68318" y="207579"/>
                    <a:pt x="60435" y="160283"/>
                    <a:pt x="65690" y="120869"/>
                  </a:cubicBezTo>
                  <a:cubicBezTo>
                    <a:pt x="70945" y="81455"/>
                    <a:pt x="70945" y="21020"/>
                    <a:pt x="97221" y="10510"/>
                  </a:cubicBezTo>
                  <a:cubicBezTo>
                    <a:pt x="123497" y="0"/>
                    <a:pt x="186559" y="2628"/>
                    <a:pt x="223345" y="57807"/>
                  </a:cubicBezTo>
                  <a:cubicBezTo>
                    <a:pt x="260131" y="112986"/>
                    <a:pt x="294290" y="246993"/>
                    <a:pt x="317938" y="341586"/>
                  </a:cubicBezTo>
                  <a:cubicBezTo>
                    <a:pt x="341586" y="436179"/>
                    <a:pt x="344214" y="515007"/>
                    <a:pt x="365235" y="625366"/>
                  </a:cubicBezTo>
                  <a:cubicBezTo>
                    <a:pt x="386256" y="735725"/>
                    <a:pt x="441435" y="938048"/>
                    <a:pt x="444062" y="1003738"/>
                  </a:cubicBezTo>
                  <a:cubicBezTo>
                    <a:pt x="446689" y="1069428"/>
                    <a:pt x="386255" y="1016876"/>
                    <a:pt x="381000" y="1019504"/>
                  </a:cubicBezTo>
                  <a:cubicBezTo>
                    <a:pt x="375745" y="1022132"/>
                    <a:pt x="423041" y="998483"/>
                    <a:pt x="412531" y="1019504"/>
                  </a:cubicBezTo>
                  <a:cubicBezTo>
                    <a:pt x="402021" y="1040525"/>
                    <a:pt x="341586" y="1121980"/>
                    <a:pt x="317938" y="1145628"/>
                  </a:cubicBezTo>
                  <a:cubicBezTo>
                    <a:pt x="294290" y="1169276"/>
                    <a:pt x="275897" y="1150883"/>
                    <a:pt x="270642" y="1161393"/>
                  </a:cubicBezTo>
                  <a:cubicBezTo>
                    <a:pt x="265387" y="1171903"/>
                    <a:pt x="296917" y="1195552"/>
                    <a:pt x="286407" y="1208690"/>
                  </a:cubicBezTo>
                  <a:cubicBezTo>
                    <a:pt x="275897" y="1221828"/>
                    <a:pt x="239111" y="1253359"/>
                    <a:pt x="207580" y="1240221"/>
                  </a:cubicBezTo>
                  <a:cubicBezTo>
                    <a:pt x="176049" y="1227083"/>
                    <a:pt x="128752" y="1156138"/>
                    <a:pt x="97221" y="1129862"/>
                  </a:cubicBezTo>
                  <a:cubicBezTo>
                    <a:pt x="65690" y="1103586"/>
                    <a:pt x="31531" y="1095704"/>
                    <a:pt x="18393" y="1082566"/>
                  </a:cubicBezTo>
                  <a:cubicBezTo>
                    <a:pt x="5255" y="1069428"/>
                    <a:pt x="0" y="1061545"/>
                    <a:pt x="2628" y="1019504"/>
                  </a:cubicBezTo>
                  <a:close/>
                </a:path>
              </a:pathLst>
            </a:custGeom>
            <a:gradFill rotWithShape="1">
              <a:gsLst>
                <a:gs pos="20000">
                  <a:srgbClr val="9CB084">
                    <a:tint val="9000"/>
                  </a:srgbClr>
                </a:gs>
                <a:gs pos="100000">
                  <a:srgbClr val="9CB084">
                    <a:tint val="70000"/>
                    <a:satMod val="100000"/>
                  </a:srgbClr>
                </a:gs>
              </a:gsLst>
              <a:path path="circle">
                <a:fillToRect l="-15000" t="-15000" r="115000" b="115000"/>
              </a:path>
            </a:gradFill>
            <a:ln w="12700" cap="flat" cmpd="sng" algn="ctr">
              <a:solidFill>
                <a:srgbClr val="69676D">
                  <a:lumMod val="60000"/>
                  <a:lumOff val="4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4" name="Freeform 7"/>
            <p:cNvSpPr/>
            <p:nvPr/>
          </p:nvSpPr>
          <p:spPr>
            <a:xfrm>
              <a:off x="5541580" y="3494690"/>
              <a:ext cx="575440" cy="859221"/>
            </a:xfrm>
            <a:custGeom>
              <a:avLst/>
              <a:gdLst>
                <a:gd name="connsiteX0" fmla="*/ 23648 w 575440"/>
                <a:gd name="connsiteY0" fmla="*/ 683172 h 859221"/>
                <a:gd name="connsiteX1" fmla="*/ 70944 w 575440"/>
                <a:gd name="connsiteY1" fmla="*/ 509751 h 859221"/>
                <a:gd name="connsiteX2" fmla="*/ 149772 w 575440"/>
                <a:gd name="connsiteY2" fmla="*/ 383627 h 859221"/>
                <a:gd name="connsiteX3" fmla="*/ 323192 w 575440"/>
                <a:gd name="connsiteY3" fmla="*/ 194441 h 859221"/>
                <a:gd name="connsiteX4" fmla="*/ 338958 w 575440"/>
                <a:gd name="connsiteY4" fmla="*/ 52551 h 859221"/>
                <a:gd name="connsiteX5" fmla="*/ 417786 w 575440"/>
                <a:gd name="connsiteY5" fmla="*/ 36786 h 859221"/>
                <a:gd name="connsiteX6" fmla="*/ 512379 w 575440"/>
                <a:gd name="connsiteY6" fmla="*/ 273269 h 859221"/>
                <a:gd name="connsiteX7" fmla="*/ 559675 w 575440"/>
                <a:gd name="connsiteY7" fmla="*/ 557048 h 859221"/>
                <a:gd name="connsiteX8" fmla="*/ 417786 w 575440"/>
                <a:gd name="connsiteY8" fmla="*/ 825062 h 859221"/>
                <a:gd name="connsiteX9" fmla="*/ 386254 w 575440"/>
                <a:gd name="connsiteY9" fmla="*/ 762000 h 859221"/>
                <a:gd name="connsiteX10" fmla="*/ 291661 w 575440"/>
                <a:gd name="connsiteY10" fmla="*/ 635876 h 859221"/>
                <a:gd name="connsiteX11" fmla="*/ 244365 w 575440"/>
                <a:gd name="connsiteY11" fmla="*/ 620110 h 859221"/>
                <a:gd name="connsiteX12" fmla="*/ 212834 w 575440"/>
                <a:gd name="connsiteY12" fmla="*/ 620110 h 859221"/>
                <a:gd name="connsiteX13" fmla="*/ 23648 w 575440"/>
                <a:gd name="connsiteY13" fmla="*/ 683172 h 85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440" h="859221">
                  <a:moveTo>
                    <a:pt x="23648" y="683172"/>
                  </a:moveTo>
                  <a:cubicBezTo>
                    <a:pt x="0" y="664779"/>
                    <a:pt x="49923" y="559675"/>
                    <a:pt x="70944" y="509751"/>
                  </a:cubicBezTo>
                  <a:cubicBezTo>
                    <a:pt x="91965" y="459827"/>
                    <a:pt x="107731" y="436179"/>
                    <a:pt x="149772" y="383627"/>
                  </a:cubicBezTo>
                  <a:cubicBezTo>
                    <a:pt x="191813" y="331075"/>
                    <a:pt x="291661" y="249620"/>
                    <a:pt x="323192" y="194441"/>
                  </a:cubicBezTo>
                  <a:cubicBezTo>
                    <a:pt x="354723" y="139262"/>
                    <a:pt x="323192" y="78827"/>
                    <a:pt x="338958" y="52551"/>
                  </a:cubicBezTo>
                  <a:cubicBezTo>
                    <a:pt x="354724" y="26275"/>
                    <a:pt x="388883" y="0"/>
                    <a:pt x="417786" y="36786"/>
                  </a:cubicBezTo>
                  <a:cubicBezTo>
                    <a:pt x="446689" y="73572"/>
                    <a:pt x="488731" y="186559"/>
                    <a:pt x="512379" y="273269"/>
                  </a:cubicBezTo>
                  <a:cubicBezTo>
                    <a:pt x="536027" y="359979"/>
                    <a:pt x="575440" y="465083"/>
                    <a:pt x="559675" y="557048"/>
                  </a:cubicBezTo>
                  <a:cubicBezTo>
                    <a:pt x="543910" y="649013"/>
                    <a:pt x="446690" y="790903"/>
                    <a:pt x="417786" y="825062"/>
                  </a:cubicBezTo>
                  <a:cubicBezTo>
                    <a:pt x="388883" y="859221"/>
                    <a:pt x="407275" y="793531"/>
                    <a:pt x="386254" y="762000"/>
                  </a:cubicBezTo>
                  <a:cubicBezTo>
                    <a:pt x="365233" y="730469"/>
                    <a:pt x="315309" y="659524"/>
                    <a:pt x="291661" y="635876"/>
                  </a:cubicBezTo>
                  <a:cubicBezTo>
                    <a:pt x="268013" y="612228"/>
                    <a:pt x="257503" y="622738"/>
                    <a:pt x="244365" y="620110"/>
                  </a:cubicBezTo>
                  <a:cubicBezTo>
                    <a:pt x="231227" y="617482"/>
                    <a:pt x="241737" y="606972"/>
                    <a:pt x="212834" y="620110"/>
                  </a:cubicBezTo>
                  <a:cubicBezTo>
                    <a:pt x="183931" y="633248"/>
                    <a:pt x="47296" y="701565"/>
                    <a:pt x="23648" y="683172"/>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5" name="Freeform 8"/>
            <p:cNvSpPr/>
            <p:nvPr/>
          </p:nvSpPr>
          <p:spPr>
            <a:xfrm>
              <a:off x="5470634" y="4109545"/>
              <a:ext cx="475593" cy="1016876"/>
            </a:xfrm>
            <a:custGeom>
              <a:avLst/>
              <a:gdLst>
                <a:gd name="connsiteX0" fmla="*/ 110359 w 475593"/>
                <a:gd name="connsiteY0" fmla="*/ 84083 h 1016876"/>
                <a:gd name="connsiteX1" fmla="*/ 78828 w 475593"/>
                <a:gd name="connsiteY1" fmla="*/ 257503 h 1016876"/>
                <a:gd name="connsiteX2" fmla="*/ 47297 w 475593"/>
                <a:gd name="connsiteY2" fmla="*/ 430924 h 1016876"/>
                <a:gd name="connsiteX3" fmla="*/ 0 w 475593"/>
                <a:gd name="connsiteY3" fmla="*/ 730469 h 1016876"/>
                <a:gd name="connsiteX4" fmla="*/ 47297 w 475593"/>
                <a:gd name="connsiteY4" fmla="*/ 966952 h 1016876"/>
                <a:gd name="connsiteX5" fmla="*/ 141890 w 475593"/>
                <a:gd name="connsiteY5" fmla="*/ 982717 h 1016876"/>
                <a:gd name="connsiteX6" fmla="*/ 283780 w 475593"/>
                <a:gd name="connsiteY6" fmla="*/ 762000 h 1016876"/>
                <a:gd name="connsiteX7" fmla="*/ 409904 w 475593"/>
                <a:gd name="connsiteY7" fmla="*/ 462455 h 1016876"/>
                <a:gd name="connsiteX8" fmla="*/ 472966 w 475593"/>
                <a:gd name="connsiteY8" fmla="*/ 210207 h 1016876"/>
                <a:gd name="connsiteX9" fmla="*/ 425669 w 475593"/>
                <a:gd name="connsiteY9" fmla="*/ 115614 h 1016876"/>
                <a:gd name="connsiteX10" fmla="*/ 346842 w 475593"/>
                <a:gd name="connsiteY10" fmla="*/ 5255 h 1016876"/>
                <a:gd name="connsiteX11" fmla="*/ 110359 w 475593"/>
                <a:gd name="connsiteY11" fmla="*/ 84083 h 10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593" h="1016876">
                  <a:moveTo>
                    <a:pt x="110359" y="84083"/>
                  </a:moveTo>
                  <a:cubicBezTo>
                    <a:pt x="65690" y="126124"/>
                    <a:pt x="78828" y="257503"/>
                    <a:pt x="78828" y="257503"/>
                  </a:cubicBezTo>
                  <a:cubicBezTo>
                    <a:pt x="68318" y="315310"/>
                    <a:pt x="60435" y="352096"/>
                    <a:pt x="47297" y="430924"/>
                  </a:cubicBezTo>
                  <a:cubicBezTo>
                    <a:pt x="34159" y="509752"/>
                    <a:pt x="0" y="641131"/>
                    <a:pt x="0" y="730469"/>
                  </a:cubicBezTo>
                  <a:cubicBezTo>
                    <a:pt x="0" y="819807"/>
                    <a:pt x="23649" y="924911"/>
                    <a:pt x="47297" y="966952"/>
                  </a:cubicBezTo>
                  <a:cubicBezTo>
                    <a:pt x="70945" y="1008993"/>
                    <a:pt x="102476" y="1016876"/>
                    <a:pt x="141890" y="982717"/>
                  </a:cubicBezTo>
                  <a:cubicBezTo>
                    <a:pt x="181304" y="948558"/>
                    <a:pt x="239111" y="848710"/>
                    <a:pt x="283780" y="762000"/>
                  </a:cubicBezTo>
                  <a:cubicBezTo>
                    <a:pt x="328449" y="675290"/>
                    <a:pt x="378373" y="554420"/>
                    <a:pt x="409904" y="462455"/>
                  </a:cubicBezTo>
                  <a:cubicBezTo>
                    <a:pt x="441435" y="370490"/>
                    <a:pt x="470339" y="268014"/>
                    <a:pt x="472966" y="210207"/>
                  </a:cubicBezTo>
                  <a:cubicBezTo>
                    <a:pt x="475593" y="152400"/>
                    <a:pt x="446690" y="149773"/>
                    <a:pt x="425669" y="115614"/>
                  </a:cubicBezTo>
                  <a:cubicBezTo>
                    <a:pt x="404648" y="81455"/>
                    <a:pt x="394139" y="10510"/>
                    <a:pt x="346842" y="5255"/>
                  </a:cubicBezTo>
                  <a:cubicBezTo>
                    <a:pt x="299546" y="0"/>
                    <a:pt x="155028" y="42042"/>
                    <a:pt x="110359" y="84083"/>
                  </a:cubicBezTo>
                  <a:close/>
                </a:path>
              </a:pathLst>
            </a:custGeom>
            <a:gradFill rotWithShape="1">
              <a:gsLst>
                <a:gs pos="20000">
                  <a:srgbClr val="9CB084">
                    <a:tint val="9000"/>
                  </a:srgbClr>
                </a:gs>
                <a:gs pos="100000">
                  <a:srgbClr val="9CB084">
                    <a:tint val="70000"/>
                    <a:satMod val="100000"/>
                  </a:srgbClr>
                </a:gs>
              </a:gsLst>
              <a:path path="circle">
                <a:fillToRect l="-15000" t="-15000" r="115000" b="115000"/>
              </a:path>
            </a:gradFill>
            <a:ln w="9525" cap="flat" cmpd="sng" algn="ctr">
              <a:solidFill>
                <a:srgbClr val="9CB084">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6" name="Straight Connector 10"/>
            <p:cNvCxnSpPr/>
            <p:nvPr/>
          </p:nvCxnSpPr>
          <p:spPr>
            <a:xfrm>
              <a:off x="6084168" y="3645024"/>
              <a:ext cx="1656000" cy="1476000"/>
            </a:xfrm>
            <a:prstGeom prst="line">
              <a:avLst/>
            </a:prstGeom>
            <a:noFill/>
            <a:ln w="28575" cap="flat" cmpd="sng" algn="ctr">
              <a:solidFill>
                <a:srgbClr val="E20000"/>
              </a:solidFill>
              <a:prstDash val="lgDashDot"/>
            </a:ln>
            <a:effectLst/>
          </p:spPr>
        </p:cxnSp>
        <p:cxnSp>
          <p:nvCxnSpPr>
            <p:cNvPr id="38" name="Straight Connector 19"/>
            <p:cNvCxnSpPr/>
            <p:nvPr/>
          </p:nvCxnSpPr>
          <p:spPr>
            <a:xfrm>
              <a:off x="5940152" y="3501008"/>
              <a:ext cx="1584176" cy="7883"/>
            </a:xfrm>
            <a:prstGeom prst="line">
              <a:avLst/>
            </a:prstGeom>
            <a:noFill/>
            <a:ln w="28575" cap="flat" cmpd="sng" algn="ctr">
              <a:solidFill>
                <a:srgbClr val="0070C0"/>
              </a:solidFill>
              <a:prstDash val="dash"/>
            </a:ln>
            <a:effectLst/>
          </p:spPr>
        </p:cxnSp>
        <p:cxnSp>
          <p:nvCxnSpPr>
            <p:cNvPr id="39" name="Straight Connector 21"/>
            <p:cNvCxnSpPr/>
            <p:nvPr/>
          </p:nvCxnSpPr>
          <p:spPr>
            <a:xfrm>
              <a:off x="6092552" y="3645024"/>
              <a:ext cx="1584176" cy="7883"/>
            </a:xfrm>
            <a:prstGeom prst="line">
              <a:avLst/>
            </a:prstGeom>
            <a:noFill/>
            <a:ln w="28575" cap="flat" cmpd="sng" algn="ctr">
              <a:solidFill>
                <a:srgbClr val="0070C0"/>
              </a:solidFill>
              <a:prstDash val="dash"/>
            </a:ln>
            <a:effectLst/>
          </p:spPr>
        </p:cxnSp>
        <p:cxnSp>
          <p:nvCxnSpPr>
            <p:cNvPr id="40" name="Straight Connector 24"/>
            <p:cNvCxnSpPr>
              <a:stCxn id="34" idx="6"/>
            </p:cNvCxnSpPr>
            <p:nvPr/>
          </p:nvCxnSpPr>
          <p:spPr>
            <a:xfrm>
              <a:off x="6053959" y="3767959"/>
              <a:ext cx="30209" cy="2037305"/>
            </a:xfrm>
            <a:prstGeom prst="line">
              <a:avLst/>
            </a:prstGeom>
            <a:noFill/>
            <a:ln w="28575" cap="flat" cmpd="sng" algn="ctr">
              <a:solidFill>
                <a:srgbClr val="0070C0"/>
              </a:solidFill>
              <a:prstDash val="dash"/>
            </a:ln>
            <a:effectLst>
              <a:outerShdw blurRad="130000" dist="101600" dir="2700000" algn="tl" rotWithShape="0">
                <a:srgbClr val="000000">
                  <a:alpha val="35000"/>
                </a:srgbClr>
              </a:outerShdw>
            </a:effectLst>
          </p:spPr>
        </p:cxnSp>
        <p:cxnSp>
          <p:nvCxnSpPr>
            <p:cNvPr id="41" name="Straight Connector 26"/>
            <p:cNvCxnSpPr>
              <a:stCxn id="34" idx="4"/>
            </p:cNvCxnSpPr>
            <p:nvPr/>
          </p:nvCxnSpPr>
          <p:spPr>
            <a:xfrm>
              <a:off x="5880538" y="3547241"/>
              <a:ext cx="59614" cy="2410423"/>
            </a:xfrm>
            <a:prstGeom prst="line">
              <a:avLst/>
            </a:prstGeom>
            <a:noFill/>
            <a:ln w="25400" cap="flat" cmpd="sng" algn="ctr">
              <a:solidFill>
                <a:srgbClr val="0070C0"/>
              </a:solidFill>
              <a:prstDash val="dash"/>
            </a:ln>
            <a:effectLst>
              <a:outerShdw blurRad="130000" dist="101600" dir="2700000" algn="tl" rotWithShape="0">
                <a:srgbClr val="000000">
                  <a:alpha val="35000"/>
                </a:srgbClr>
              </a:outerShdw>
            </a:effectLst>
          </p:spPr>
        </p:cxnSp>
        <p:sp>
          <p:nvSpPr>
            <p:cNvPr id="42" name="Freeform 29"/>
            <p:cNvSpPr/>
            <p:nvPr/>
          </p:nvSpPr>
          <p:spPr>
            <a:xfrm>
              <a:off x="7126014" y="4725144"/>
              <a:ext cx="110358" cy="360000"/>
            </a:xfrm>
            <a:custGeom>
              <a:avLst/>
              <a:gdLst>
                <a:gd name="connsiteX0" fmla="*/ 110358 w 110358"/>
                <a:gd name="connsiteY0" fmla="*/ 0 h 378372"/>
                <a:gd name="connsiteX1" fmla="*/ 31531 w 110358"/>
                <a:gd name="connsiteY1" fmla="*/ 110358 h 378372"/>
                <a:gd name="connsiteX2" fmla="*/ 0 w 110358"/>
                <a:gd name="connsiteY2" fmla="*/ 315310 h 378372"/>
                <a:gd name="connsiteX3" fmla="*/ 31531 w 110358"/>
                <a:gd name="connsiteY3" fmla="*/ 378372 h 378372"/>
              </a:gdLst>
              <a:ahLst/>
              <a:cxnLst>
                <a:cxn ang="0">
                  <a:pos x="connsiteX0" y="connsiteY0"/>
                </a:cxn>
                <a:cxn ang="0">
                  <a:pos x="connsiteX1" y="connsiteY1"/>
                </a:cxn>
                <a:cxn ang="0">
                  <a:pos x="connsiteX2" y="connsiteY2"/>
                </a:cxn>
                <a:cxn ang="0">
                  <a:pos x="connsiteX3" y="connsiteY3"/>
                </a:cxn>
              </a:cxnLst>
              <a:rect l="l" t="t" r="r" b="b"/>
              <a:pathLst>
                <a:path w="110358" h="378372">
                  <a:moveTo>
                    <a:pt x="110358" y="0"/>
                  </a:moveTo>
                  <a:cubicBezTo>
                    <a:pt x="80141" y="28903"/>
                    <a:pt x="49924" y="57806"/>
                    <a:pt x="31531" y="110358"/>
                  </a:cubicBezTo>
                  <a:cubicBezTo>
                    <a:pt x="13138" y="162910"/>
                    <a:pt x="0" y="270641"/>
                    <a:pt x="0" y="315310"/>
                  </a:cubicBezTo>
                  <a:cubicBezTo>
                    <a:pt x="0" y="359979"/>
                    <a:pt x="15765" y="369175"/>
                    <a:pt x="31531" y="378372"/>
                  </a:cubicBezTo>
                </a:path>
              </a:pathLst>
            </a:custGeom>
            <a:noFill/>
            <a:ln w="25400" cap="flat" cmpd="sng" algn="ctr">
              <a:solidFill>
                <a:sysClr val="windowText" lastClr="000000"/>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3" name="TextBox 42"/>
            <p:cNvSpPr txBox="1"/>
            <p:nvPr/>
          </p:nvSpPr>
          <p:spPr>
            <a:xfrm>
              <a:off x="7709079" y="4437112"/>
              <a:ext cx="1183401" cy="307777"/>
            </a:xfrm>
            <a:prstGeom prst="rect">
              <a:avLst/>
            </a:prstGeom>
            <a:noFill/>
          </p:spPr>
          <p:txBody>
            <a:bodyPr wrap="none" rtlCol="0">
              <a:spAutoFit/>
            </a:bodyPr>
            <a:lstStyle/>
            <a:p>
              <a:r>
                <a:rPr lang="el-GR" sz="1400" b="1" dirty="0" smtClean="0">
                  <a:solidFill>
                    <a:prstClr val="black"/>
                  </a:solidFill>
                  <a:latin typeface="Calibri"/>
                </a:rPr>
                <a:t>Τομική γωνία</a:t>
              </a:r>
              <a:endParaRPr lang="el-GR" sz="1400" b="1" dirty="0">
                <a:solidFill>
                  <a:prstClr val="black"/>
                </a:solidFill>
                <a:latin typeface="Calibri"/>
              </a:endParaRPr>
            </a:p>
          </p:txBody>
        </p:sp>
        <p:sp>
          <p:nvSpPr>
            <p:cNvPr id="46" name="Freeform 17"/>
            <p:cNvSpPr/>
            <p:nvPr/>
          </p:nvSpPr>
          <p:spPr>
            <a:xfrm rot="480000">
              <a:off x="7219846" y="5044701"/>
              <a:ext cx="575440" cy="828000"/>
            </a:xfrm>
            <a:custGeom>
              <a:avLst/>
              <a:gdLst>
                <a:gd name="connsiteX0" fmla="*/ 23648 w 575440"/>
                <a:gd name="connsiteY0" fmla="*/ 683172 h 859221"/>
                <a:gd name="connsiteX1" fmla="*/ 70944 w 575440"/>
                <a:gd name="connsiteY1" fmla="*/ 509751 h 859221"/>
                <a:gd name="connsiteX2" fmla="*/ 149772 w 575440"/>
                <a:gd name="connsiteY2" fmla="*/ 383627 h 859221"/>
                <a:gd name="connsiteX3" fmla="*/ 323192 w 575440"/>
                <a:gd name="connsiteY3" fmla="*/ 194441 h 859221"/>
                <a:gd name="connsiteX4" fmla="*/ 338958 w 575440"/>
                <a:gd name="connsiteY4" fmla="*/ 52551 h 859221"/>
                <a:gd name="connsiteX5" fmla="*/ 417786 w 575440"/>
                <a:gd name="connsiteY5" fmla="*/ 36786 h 859221"/>
                <a:gd name="connsiteX6" fmla="*/ 512379 w 575440"/>
                <a:gd name="connsiteY6" fmla="*/ 273269 h 859221"/>
                <a:gd name="connsiteX7" fmla="*/ 559675 w 575440"/>
                <a:gd name="connsiteY7" fmla="*/ 557048 h 859221"/>
                <a:gd name="connsiteX8" fmla="*/ 417786 w 575440"/>
                <a:gd name="connsiteY8" fmla="*/ 825062 h 859221"/>
                <a:gd name="connsiteX9" fmla="*/ 386254 w 575440"/>
                <a:gd name="connsiteY9" fmla="*/ 762000 h 859221"/>
                <a:gd name="connsiteX10" fmla="*/ 291661 w 575440"/>
                <a:gd name="connsiteY10" fmla="*/ 635876 h 859221"/>
                <a:gd name="connsiteX11" fmla="*/ 244365 w 575440"/>
                <a:gd name="connsiteY11" fmla="*/ 620110 h 859221"/>
                <a:gd name="connsiteX12" fmla="*/ 212834 w 575440"/>
                <a:gd name="connsiteY12" fmla="*/ 620110 h 859221"/>
                <a:gd name="connsiteX13" fmla="*/ 23648 w 575440"/>
                <a:gd name="connsiteY13" fmla="*/ 683172 h 85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440" h="859221">
                  <a:moveTo>
                    <a:pt x="23648" y="683172"/>
                  </a:moveTo>
                  <a:cubicBezTo>
                    <a:pt x="0" y="664779"/>
                    <a:pt x="49923" y="559675"/>
                    <a:pt x="70944" y="509751"/>
                  </a:cubicBezTo>
                  <a:cubicBezTo>
                    <a:pt x="91965" y="459827"/>
                    <a:pt x="107731" y="436179"/>
                    <a:pt x="149772" y="383627"/>
                  </a:cubicBezTo>
                  <a:cubicBezTo>
                    <a:pt x="191813" y="331075"/>
                    <a:pt x="291661" y="249620"/>
                    <a:pt x="323192" y="194441"/>
                  </a:cubicBezTo>
                  <a:cubicBezTo>
                    <a:pt x="354723" y="139262"/>
                    <a:pt x="323192" y="78827"/>
                    <a:pt x="338958" y="52551"/>
                  </a:cubicBezTo>
                  <a:cubicBezTo>
                    <a:pt x="354724" y="26275"/>
                    <a:pt x="388883" y="0"/>
                    <a:pt x="417786" y="36786"/>
                  </a:cubicBezTo>
                  <a:cubicBezTo>
                    <a:pt x="446689" y="73572"/>
                    <a:pt x="488731" y="186559"/>
                    <a:pt x="512379" y="273269"/>
                  </a:cubicBezTo>
                  <a:cubicBezTo>
                    <a:pt x="536027" y="359979"/>
                    <a:pt x="575440" y="465083"/>
                    <a:pt x="559675" y="557048"/>
                  </a:cubicBezTo>
                  <a:cubicBezTo>
                    <a:pt x="543910" y="649013"/>
                    <a:pt x="446690" y="790903"/>
                    <a:pt x="417786" y="825062"/>
                  </a:cubicBezTo>
                  <a:cubicBezTo>
                    <a:pt x="388883" y="859221"/>
                    <a:pt x="407275" y="793531"/>
                    <a:pt x="386254" y="762000"/>
                  </a:cubicBezTo>
                  <a:cubicBezTo>
                    <a:pt x="365233" y="730469"/>
                    <a:pt x="315309" y="659524"/>
                    <a:pt x="291661" y="635876"/>
                  </a:cubicBezTo>
                  <a:cubicBezTo>
                    <a:pt x="268013" y="612228"/>
                    <a:pt x="257503" y="622738"/>
                    <a:pt x="244365" y="620110"/>
                  </a:cubicBezTo>
                  <a:cubicBezTo>
                    <a:pt x="231227" y="617482"/>
                    <a:pt x="241737" y="606972"/>
                    <a:pt x="212834" y="620110"/>
                  </a:cubicBezTo>
                  <a:cubicBezTo>
                    <a:pt x="183931" y="633248"/>
                    <a:pt x="47296" y="701565"/>
                    <a:pt x="23648" y="683172"/>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5" name="Freeform 16"/>
            <p:cNvSpPr/>
            <p:nvPr/>
          </p:nvSpPr>
          <p:spPr>
            <a:xfrm rot="600000">
              <a:off x="7036066" y="5603167"/>
              <a:ext cx="475593" cy="1016876"/>
            </a:xfrm>
            <a:custGeom>
              <a:avLst/>
              <a:gdLst>
                <a:gd name="connsiteX0" fmla="*/ 110359 w 475593"/>
                <a:gd name="connsiteY0" fmla="*/ 84083 h 1016876"/>
                <a:gd name="connsiteX1" fmla="*/ 78828 w 475593"/>
                <a:gd name="connsiteY1" fmla="*/ 257503 h 1016876"/>
                <a:gd name="connsiteX2" fmla="*/ 47297 w 475593"/>
                <a:gd name="connsiteY2" fmla="*/ 430924 h 1016876"/>
                <a:gd name="connsiteX3" fmla="*/ 0 w 475593"/>
                <a:gd name="connsiteY3" fmla="*/ 730469 h 1016876"/>
                <a:gd name="connsiteX4" fmla="*/ 47297 w 475593"/>
                <a:gd name="connsiteY4" fmla="*/ 966952 h 1016876"/>
                <a:gd name="connsiteX5" fmla="*/ 141890 w 475593"/>
                <a:gd name="connsiteY5" fmla="*/ 982717 h 1016876"/>
                <a:gd name="connsiteX6" fmla="*/ 283780 w 475593"/>
                <a:gd name="connsiteY6" fmla="*/ 762000 h 1016876"/>
                <a:gd name="connsiteX7" fmla="*/ 409904 w 475593"/>
                <a:gd name="connsiteY7" fmla="*/ 462455 h 1016876"/>
                <a:gd name="connsiteX8" fmla="*/ 472966 w 475593"/>
                <a:gd name="connsiteY8" fmla="*/ 210207 h 1016876"/>
                <a:gd name="connsiteX9" fmla="*/ 425669 w 475593"/>
                <a:gd name="connsiteY9" fmla="*/ 115614 h 1016876"/>
                <a:gd name="connsiteX10" fmla="*/ 346842 w 475593"/>
                <a:gd name="connsiteY10" fmla="*/ 5255 h 1016876"/>
                <a:gd name="connsiteX11" fmla="*/ 110359 w 475593"/>
                <a:gd name="connsiteY11" fmla="*/ 84083 h 10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593" h="1016876">
                  <a:moveTo>
                    <a:pt x="110359" y="84083"/>
                  </a:moveTo>
                  <a:cubicBezTo>
                    <a:pt x="65690" y="126124"/>
                    <a:pt x="78828" y="257503"/>
                    <a:pt x="78828" y="257503"/>
                  </a:cubicBezTo>
                  <a:cubicBezTo>
                    <a:pt x="68318" y="315310"/>
                    <a:pt x="60435" y="352096"/>
                    <a:pt x="47297" y="430924"/>
                  </a:cubicBezTo>
                  <a:cubicBezTo>
                    <a:pt x="34159" y="509752"/>
                    <a:pt x="0" y="641131"/>
                    <a:pt x="0" y="730469"/>
                  </a:cubicBezTo>
                  <a:cubicBezTo>
                    <a:pt x="0" y="819807"/>
                    <a:pt x="23649" y="924911"/>
                    <a:pt x="47297" y="966952"/>
                  </a:cubicBezTo>
                  <a:cubicBezTo>
                    <a:pt x="70945" y="1008993"/>
                    <a:pt x="102476" y="1016876"/>
                    <a:pt x="141890" y="982717"/>
                  </a:cubicBezTo>
                  <a:cubicBezTo>
                    <a:pt x="181304" y="948558"/>
                    <a:pt x="239111" y="848710"/>
                    <a:pt x="283780" y="762000"/>
                  </a:cubicBezTo>
                  <a:cubicBezTo>
                    <a:pt x="328449" y="675290"/>
                    <a:pt x="378373" y="554420"/>
                    <a:pt x="409904" y="462455"/>
                  </a:cubicBezTo>
                  <a:cubicBezTo>
                    <a:pt x="441435" y="370490"/>
                    <a:pt x="470339" y="268014"/>
                    <a:pt x="472966" y="210207"/>
                  </a:cubicBezTo>
                  <a:cubicBezTo>
                    <a:pt x="475593" y="152400"/>
                    <a:pt x="446690" y="149773"/>
                    <a:pt x="425669" y="115614"/>
                  </a:cubicBezTo>
                  <a:cubicBezTo>
                    <a:pt x="404648" y="81455"/>
                    <a:pt x="394139" y="10510"/>
                    <a:pt x="346842" y="5255"/>
                  </a:cubicBezTo>
                  <a:cubicBezTo>
                    <a:pt x="299546" y="0"/>
                    <a:pt x="155028" y="42042"/>
                    <a:pt x="110359" y="84083"/>
                  </a:cubicBezTo>
                  <a:close/>
                </a:path>
              </a:pathLst>
            </a:custGeom>
            <a:gradFill rotWithShape="1">
              <a:gsLst>
                <a:gs pos="20000">
                  <a:srgbClr val="9CB084">
                    <a:tint val="9000"/>
                  </a:srgbClr>
                </a:gs>
                <a:gs pos="100000">
                  <a:srgbClr val="9CB084">
                    <a:tint val="70000"/>
                    <a:satMod val="100000"/>
                  </a:srgbClr>
                </a:gs>
              </a:gsLst>
              <a:path path="circle">
                <a:fillToRect l="-15000" t="-15000" r="115000" b="115000"/>
              </a:path>
            </a:gradFill>
            <a:ln w="9525" cap="flat" cmpd="sng" algn="ctr">
              <a:solidFill>
                <a:srgbClr val="9CB084">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7" name="TextBox 46"/>
            <p:cNvSpPr txBox="1"/>
            <p:nvPr/>
          </p:nvSpPr>
          <p:spPr>
            <a:xfrm>
              <a:off x="7668344" y="3409255"/>
              <a:ext cx="457176" cy="369332"/>
            </a:xfrm>
            <a:prstGeom prst="rect">
              <a:avLst/>
            </a:prstGeom>
            <a:noFill/>
          </p:spPr>
          <p:txBody>
            <a:bodyPr wrap="none" rtlCol="0">
              <a:spAutoFit/>
            </a:bodyPr>
            <a:lstStyle/>
            <a:p>
              <a:r>
                <a:rPr lang="el-GR" b="1" dirty="0" smtClean="0">
                  <a:solidFill>
                    <a:prstClr val="black"/>
                  </a:solidFill>
                  <a:latin typeface="Calibri" pitchFamily="34" charset="0"/>
                </a:rPr>
                <a:t>ΚΠ</a:t>
              </a:r>
              <a:endParaRPr lang="el-GR" b="1" dirty="0">
                <a:solidFill>
                  <a:prstClr val="black"/>
                </a:solidFill>
                <a:latin typeface="Calibri" pitchFamily="34" charset="0"/>
              </a:endParaRPr>
            </a:p>
          </p:txBody>
        </p:sp>
        <p:sp>
          <p:nvSpPr>
            <p:cNvPr id="48" name="TextBox 47"/>
            <p:cNvSpPr txBox="1"/>
            <p:nvPr/>
          </p:nvSpPr>
          <p:spPr>
            <a:xfrm>
              <a:off x="5771008" y="5877272"/>
              <a:ext cx="486030" cy="369332"/>
            </a:xfrm>
            <a:prstGeom prst="rect">
              <a:avLst/>
            </a:prstGeom>
            <a:noFill/>
          </p:spPr>
          <p:txBody>
            <a:bodyPr wrap="none" rtlCol="0">
              <a:spAutoFit/>
            </a:bodyPr>
            <a:lstStyle/>
            <a:p>
              <a:r>
                <a:rPr lang="el-GR" b="1" dirty="0" smtClean="0">
                  <a:solidFill>
                    <a:prstClr val="black"/>
                  </a:solidFill>
                  <a:latin typeface="Calibri" pitchFamily="34" charset="0"/>
                </a:rPr>
                <a:t>ΟΠ</a:t>
              </a:r>
              <a:endParaRPr lang="el-GR" b="1" dirty="0">
                <a:solidFill>
                  <a:prstClr val="black"/>
                </a:solidFill>
                <a:latin typeface="Calibri" pitchFamily="34" charset="0"/>
              </a:endParaRPr>
            </a:p>
          </p:txBody>
        </p:sp>
        <p:sp>
          <p:nvSpPr>
            <p:cNvPr id="49" name="TextBox 48"/>
            <p:cNvSpPr txBox="1"/>
            <p:nvPr/>
          </p:nvSpPr>
          <p:spPr>
            <a:xfrm>
              <a:off x="7231826" y="3861048"/>
              <a:ext cx="1228606" cy="307777"/>
            </a:xfrm>
            <a:prstGeom prst="rect">
              <a:avLst/>
            </a:prstGeom>
            <a:noFill/>
          </p:spPr>
          <p:txBody>
            <a:bodyPr wrap="none" rtlCol="0">
              <a:spAutoFit/>
            </a:bodyPr>
            <a:lstStyle/>
            <a:p>
              <a:r>
                <a:rPr lang="el-GR" sz="1400" b="1" dirty="0" smtClean="0">
                  <a:solidFill>
                    <a:prstClr val="black"/>
                  </a:solidFill>
                  <a:latin typeface="Calibri"/>
                </a:rPr>
                <a:t>Τομική τροχιά</a:t>
              </a:r>
              <a:endParaRPr lang="el-GR" sz="1400" b="1" dirty="0">
                <a:solidFill>
                  <a:prstClr val="black"/>
                </a:solidFill>
                <a:latin typeface="Calibri"/>
              </a:endParaRPr>
            </a:p>
          </p:txBody>
        </p:sp>
        <p:cxnSp>
          <p:nvCxnSpPr>
            <p:cNvPr id="50" name="Straight Arrow Connector 25"/>
            <p:cNvCxnSpPr/>
            <p:nvPr/>
          </p:nvCxnSpPr>
          <p:spPr>
            <a:xfrm flipH="1">
              <a:off x="7020272" y="4149080"/>
              <a:ext cx="288000" cy="252000"/>
            </a:xfrm>
            <a:prstGeom prst="straightConnector1">
              <a:avLst/>
            </a:prstGeom>
            <a:noFill/>
            <a:ln w="25400" cap="flat" cmpd="sng" algn="ctr">
              <a:solidFill>
                <a:sysClr val="windowText" lastClr="000000"/>
              </a:solidFill>
              <a:prstDash val="solid"/>
              <a:tailEnd type="arrow"/>
            </a:ln>
            <a:effectLst>
              <a:outerShdw blurRad="130000" dist="101600" dir="2700000" algn="tl" rotWithShape="0">
                <a:srgbClr val="000000">
                  <a:alpha val="35000"/>
                </a:srgbClr>
              </a:outerShdw>
            </a:effectLst>
          </p:spPr>
        </p:cxnSp>
      </p:grpSp>
      <p:sp>
        <p:nvSpPr>
          <p:cNvPr id="3" name="Freeform 2"/>
          <p:cNvSpPr/>
          <p:nvPr/>
        </p:nvSpPr>
        <p:spPr>
          <a:xfrm>
            <a:off x="7222862" y="4249976"/>
            <a:ext cx="591919" cy="413206"/>
          </a:xfrm>
          <a:custGeom>
            <a:avLst/>
            <a:gdLst>
              <a:gd name="connsiteX0" fmla="*/ 156732 w 591919"/>
              <a:gd name="connsiteY0" fmla="*/ 52 h 413206"/>
              <a:gd name="connsiteX1" fmla="*/ 66580 w 591919"/>
              <a:gd name="connsiteY1" fmla="*/ 103083 h 413206"/>
              <a:gd name="connsiteX2" fmla="*/ 2186 w 591919"/>
              <a:gd name="connsiteY2" fmla="*/ 283387 h 413206"/>
              <a:gd name="connsiteX3" fmla="*/ 15065 w 591919"/>
              <a:gd name="connsiteY3" fmla="*/ 386418 h 413206"/>
              <a:gd name="connsiteX4" fmla="*/ 15065 w 591919"/>
              <a:gd name="connsiteY4" fmla="*/ 399297 h 413206"/>
              <a:gd name="connsiteX5" fmla="*/ 195369 w 591919"/>
              <a:gd name="connsiteY5" fmla="*/ 399297 h 413206"/>
              <a:gd name="connsiteX6" fmla="*/ 555977 w 591919"/>
              <a:gd name="connsiteY6" fmla="*/ 412176 h 413206"/>
              <a:gd name="connsiteX7" fmla="*/ 568856 w 591919"/>
              <a:gd name="connsiteY7" fmla="*/ 399297 h 413206"/>
              <a:gd name="connsiteX8" fmla="*/ 465825 w 591919"/>
              <a:gd name="connsiteY8" fmla="*/ 296266 h 413206"/>
              <a:gd name="connsiteX9" fmla="*/ 375673 w 591919"/>
              <a:gd name="connsiteY9" fmla="*/ 180356 h 413206"/>
              <a:gd name="connsiteX10" fmla="*/ 234006 w 591919"/>
              <a:gd name="connsiteY10" fmla="*/ 90204 h 413206"/>
              <a:gd name="connsiteX11" fmla="*/ 156732 w 591919"/>
              <a:gd name="connsiteY11" fmla="*/ 52 h 41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919" h="413206">
                <a:moveTo>
                  <a:pt x="156732" y="52"/>
                </a:moveTo>
                <a:cubicBezTo>
                  <a:pt x="128828" y="2198"/>
                  <a:pt x="92338" y="55861"/>
                  <a:pt x="66580" y="103083"/>
                </a:cubicBezTo>
                <a:cubicBezTo>
                  <a:pt x="40822" y="150306"/>
                  <a:pt x="10772" y="236165"/>
                  <a:pt x="2186" y="283387"/>
                </a:cubicBezTo>
                <a:cubicBezTo>
                  <a:pt x="-6400" y="330609"/>
                  <a:pt x="12919" y="367100"/>
                  <a:pt x="15065" y="386418"/>
                </a:cubicBezTo>
                <a:cubicBezTo>
                  <a:pt x="17211" y="405736"/>
                  <a:pt x="-14986" y="397151"/>
                  <a:pt x="15065" y="399297"/>
                </a:cubicBezTo>
                <a:cubicBezTo>
                  <a:pt x="45116" y="401444"/>
                  <a:pt x="105217" y="397151"/>
                  <a:pt x="195369" y="399297"/>
                </a:cubicBezTo>
                <a:cubicBezTo>
                  <a:pt x="285521" y="401443"/>
                  <a:pt x="493729" y="412176"/>
                  <a:pt x="555977" y="412176"/>
                </a:cubicBezTo>
                <a:cubicBezTo>
                  <a:pt x="618225" y="412176"/>
                  <a:pt x="583881" y="418615"/>
                  <a:pt x="568856" y="399297"/>
                </a:cubicBezTo>
                <a:cubicBezTo>
                  <a:pt x="553831" y="379979"/>
                  <a:pt x="498022" y="332756"/>
                  <a:pt x="465825" y="296266"/>
                </a:cubicBezTo>
                <a:cubicBezTo>
                  <a:pt x="433628" y="259776"/>
                  <a:pt x="414309" y="214700"/>
                  <a:pt x="375673" y="180356"/>
                </a:cubicBezTo>
                <a:cubicBezTo>
                  <a:pt x="337037" y="146012"/>
                  <a:pt x="272643" y="118108"/>
                  <a:pt x="234006" y="90204"/>
                </a:cubicBezTo>
                <a:cubicBezTo>
                  <a:pt x="195369" y="62300"/>
                  <a:pt x="184636" y="-2094"/>
                  <a:pt x="156732" y="52"/>
                </a:cubicBezTo>
                <a:close/>
              </a:path>
            </a:pathLst>
          </a:custGeom>
          <a:blipFill>
            <a:blip r:embed="rId2">
              <a:biLevel thresh="75000"/>
              <a:extLst>
                <a:ext uri="{BEBA8EAE-BF5A-486C-A8C5-ECC9F3942E4B}">
                  <a14:imgProps xmlns:a14="http://schemas.microsoft.com/office/drawing/2010/main">
                    <a14:imgLayer r:embed="rId3">
                      <a14:imgEffect>
                        <a14:artisticTexturizer/>
                      </a14:imgEffect>
                      <a14:imgEffect>
                        <a14:colorTemperature colorTemp="8800"/>
                      </a14:imgEffect>
                      <a14:imgEffect>
                        <a14:saturation sat="40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Freeform 4"/>
          <p:cNvSpPr/>
          <p:nvPr/>
        </p:nvSpPr>
        <p:spPr>
          <a:xfrm>
            <a:off x="7210930" y="4275786"/>
            <a:ext cx="130028" cy="347729"/>
          </a:xfrm>
          <a:custGeom>
            <a:avLst/>
            <a:gdLst>
              <a:gd name="connsiteX0" fmla="*/ 130028 w 130028"/>
              <a:gd name="connsiteY0" fmla="*/ 0 h 347729"/>
              <a:gd name="connsiteX1" fmla="*/ 39876 w 130028"/>
              <a:gd name="connsiteY1" fmla="*/ 128789 h 347729"/>
              <a:gd name="connsiteX2" fmla="*/ 14118 w 130028"/>
              <a:gd name="connsiteY2" fmla="*/ 218941 h 347729"/>
              <a:gd name="connsiteX3" fmla="*/ 1239 w 130028"/>
              <a:gd name="connsiteY3" fmla="*/ 296214 h 347729"/>
              <a:gd name="connsiteX4" fmla="*/ 1239 w 130028"/>
              <a:gd name="connsiteY4" fmla="*/ 347729 h 3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8" h="347729">
                <a:moveTo>
                  <a:pt x="130028" y="0"/>
                </a:moveTo>
                <a:cubicBezTo>
                  <a:pt x="94611" y="46149"/>
                  <a:pt x="59194" y="92299"/>
                  <a:pt x="39876" y="128789"/>
                </a:cubicBezTo>
                <a:cubicBezTo>
                  <a:pt x="20558" y="165279"/>
                  <a:pt x="20557" y="191037"/>
                  <a:pt x="14118" y="218941"/>
                </a:cubicBezTo>
                <a:cubicBezTo>
                  <a:pt x="7678" y="246845"/>
                  <a:pt x="3385" y="274749"/>
                  <a:pt x="1239" y="296214"/>
                </a:cubicBezTo>
                <a:cubicBezTo>
                  <a:pt x="-908" y="317679"/>
                  <a:pt x="165" y="332704"/>
                  <a:pt x="1239" y="34772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cxnSp>
        <p:nvCxnSpPr>
          <p:cNvPr id="7" name="Straight Connector 6"/>
          <p:cNvCxnSpPr>
            <a:stCxn id="46" idx="5"/>
          </p:cNvCxnSpPr>
          <p:nvPr/>
        </p:nvCxnSpPr>
        <p:spPr>
          <a:xfrm flipH="1" flipV="1">
            <a:off x="6732240" y="4663182"/>
            <a:ext cx="1083525" cy="11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518822" y="4275786"/>
            <a:ext cx="360000" cy="305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itle 1"/>
          <p:cNvSpPr txBox="1">
            <a:spLocks noGrp="1"/>
          </p:cNvSpPr>
          <p:nvPr>
            <p:ph type="title"/>
          </p:nvPr>
        </p:nvSpPr>
        <p:spPr>
          <a:xfrm>
            <a:off x="468313" y="115888"/>
            <a:ext cx="8229600" cy="10810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4A82"/>
                </a:solidFill>
                <a:latin typeface="+mj-lt"/>
                <a:ea typeface="+mj-ea"/>
                <a:cs typeface="+mj-cs"/>
              </a:defRPr>
            </a:lvl1pPr>
          </a:lstStyle>
          <a:p>
            <a:pPr fontAlgn="auto">
              <a:spcAft>
                <a:spcPts val="0"/>
              </a:spcAft>
            </a:pPr>
            <a:r>
              <a:rPr lang="el-GR" sz="3200" dirty="0" smtClean="0"/>
              <a:t>Δυναμική σύγκλειση </a:t>
            </a:r>
            <a:r>
              <a:rPr lang="el-GR" sz="3200" dirty="0"/>
              <a:t>φυσικού φραγμού Τάξης </a:t>
            </a:r>
            <a:r>
              <a:rPr lang="el-GR" sz="3200" dirty="0" smtClean="0"/>
              <a:t>Ι</a:t>
            </a:r>
            <a:r>
              <a:rPr lang="el-GR" sz="3200" dirty="0"/>
              <a:t/>
            </a:r>
            <a:br>
              <a:rPr lang="el-GR" sz="3200" dirty="0"/>
            </a:br>
            <a:r>
              <a:rPr lang="el-GR" sz="2400" b="0" dirty="0"/>
              <a:t>Ορολογία </a:t>
            </a:r>
            <a:r>
              <a:rPr lang="el-GR" sz="2400" b="0" dirty="0" smtClean="0"/>
              <a:t>συγκλεισιακών παραμέτρων  κατά την προ</a:t>
            </a:r>
            <a:r>
              <a:rPr lang="el-GR" sz="2400" b="0" dirty="0"/>
              <a:t>ο</a:t>
            </a:r>
            <a:r>
              <a:rPr lang="el-GR" sz="2400" b="0" dirty="0" smtClean="0"/>
              <a:t>λίσθηση</a:t>
            </a:r>
            <a:endParaRPr lang="el-GR" sz="2400" b="0" dirty="0"/>
          </a:p>
        </p:txBody>
      </p:sp>
    </p:spTree>
    <p:extLst>
      <p:ext uri="{BB962C8B-B14F-4D97-AF65-F5344CB8AC3E}">
        <p14:creationId xmlns:p14="http://schemas.microsoft.com/office/powerpoint/2010/main" val="4284531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3"/>
          <p:cNvSpPr>
            <a:spLocks noGrp="1"/>
          </p:cNvSpPr>
          <p:nvPr>
            <p:ph idx="1"/>
          </p:nvPr>
        </p:nvSpPr>
        <p:spPr>
          <a:xfrm>
            <a:off x="457200" y="1412776"/>
            <a:ext cx="8229600" cy="5184576"/>
          </a:xfrm>
        </p:spPr>
        <p:txBody>
          <a:bodyPr>
            <a:normAutofit/>
          </a:bodyPr>
          <a:lstStyle/>
          <a:p>
            <a:pPr marL="0" indent="0">
              <a:buNone/>
            </a:pPr>
            <a:r>
              <a:rPr lang="el-GR" sz="2800" b="1" dirty="0" smtClean="0"/>
              <a:t>Πρόσθιος οδηγός ή πρόσθια καθοδήγηση</a:t>
            </a:r>
          </a:p>
          <a:p>
            <a:pPr marL="0" indent="0">
              <a:spcBef>
                <a:spcPts val="0"/>
              </a:spcBef>
              <a:buNone/>
            </a:pPr>
            <a:r>
              <a:rPr lang="en-GB" sz="2800" dirty="0" smtClean="0"/>
              <a:t>Anterior guidance</a:t>
            </a:r>
            <a:endParaRPr lang="el-GR" sz="2800" dirty="0" smtClean="0"/>
          </a:p>
          <a:p>
            <a:pPr marL="0" indent="0">
              <a:buNone/>
            </a:pPr>
            <a:r>
              <a:rPr lang="el-GR" sz="2400" b="1" dirty="0" smtClean="0">
                <a:solidFill>
                  <a:srgbClr val="004A82"/>
                </a:solidFill>
              </a:rPr>
              <a:t>Οι κινήσεις της κάτω γνάθου είναι στενά συνδεδεμένες με τις συγκλεισιακές σχέσεις των πρόσθιων δοντιών.</a:t>
            </a:r>
          </a:p>
          <a:p>
            <a:pPr>
              <a:buFont typeface="Courier New" panose="02070309020205020404" pitchFamily="49" charset="0"/>
              <a:buChar char="o"/>
            </a:pPr>
            <a:r>
              <a:rPr lang="el-GR" dirty="0" smtClean="0"/>
              <a:t>Με τον όρο πρόσθιο οδηγό εννοούμαι τη δυναμική σχέση μεταξύ των άνω και των κάτω πρόσθιων δοντιών κατά τις λειτουργικές διαδρομές (προολίσθηση, πλαγιολισθήσεις) της κάτω γνάθου. </a:t>
            </a:r>
          </a:p>
          <a:p>
            <a:pPr>
              <a:buFont typeface="Courier New" panose="02070309020205020404" pitchFamily="49" charset="0"/>
              <a:buChar char="o"/>
            </a:pPr>
            <a:r>
              <a:rPr lang="el-GR" dirty="0"/>
              <a:t>Ο</a:t>
            </a:r>
            <a:r>
              <a:rPr lang="el-GR" dirty="0" smtClean="0"/>
              <a:t> πρόσθιος οδηγός  στη </a:t>
            </a:r>
            <a:r>
              <a:rPr lang="el-GR" b="1" dirty="0" smtClean="0">
                <a:solidFill>
                  <a:schemeClr val="tx2"/>
                </a:solidFill>
              </a:rPr>
              <a:t>Τάξη Ι κυνοδοντικής προστασίας </a:t>
            </a:r>
            <a:r>
              <a:rPr lang="el-GR" dirty="0" smtClean="0"/>
              <a:t>καθοδηγεί και διαχωρίζει τα οπίσθια δόντια καθώς η κάτω γναθος κινείται από τη θέση ΜΣ στις οριακές θέσεις της (κοπτική προς κοπτική).</a:t>
            </a:r>
          </a:p>
          <a:p>
            <a:pPr marL="0" indent="0">
              <a:buNone/>
            </a:pPr>
            <a:endParaRPr lang="el-GR" sz="2400" dirty="0" smtClean="0">
              <a:solidFill>
                <a:srgbClr val="C00000"/>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
        <p:nvSpPr>
          <p:cNvPr id="6" name="Title 1"/>
          <p:cNvSpPr>
            <a:spLocks noGrp="1"/>
          </p:cNvSpPr>
          <p:nvPr>
            <p:ph type="title"/>
          </p:nvPr>
        </p:nvSpPr>
        <p:spPr>
          <a:xfrm>
            <a:off x="468313" y="115888"/>
            <a:ext cx="8229600" cy="1081087"/>
          </a:xfrm>
        </p:spPr>
        <p:txBody>
          <a:bodyPr>
            <a:noAutofit/>
          </a:bodyPr>
          <a:lstStyle/>
          <a:p>
            <a:r>
              <a:rPr lang="el-GR" sz="3200" dirty="0" smtClean="0"/>
              <a:t>Δυναμική σύγκλειση φυσικού φραγμού Τάξης </a:t>
            </a:r>
            <a:r>
              <a:rPr lang="el-GR" sz="3200" dirty="0"/>
              <a:t>Ι</a:t>
            </a:r>
            <a:r>
              <a:rPr lang="el-GR" sz="3200" dirty="0" smtClean="0"/>
              <a:t/>
            </a:r>
            <a:br>
              <a:rPr lang="el-GR" sz="3200" dirty="0" smtClean="0"/>
            </a:br>
            <a:r>
              <a:rPr lang="el-GR" sz="2800" b="0" dirty="0" smtClean="0"/>
              <a:t>Ορολογία συγκλεισιακών παραμέτρων </a:t>
            </a:r>
            <a:endParaRPr lang="el-GR" sz="2800" b="0" dirty="0"/>
          </a:p>
        </p:txBody>
      </p:sp>
    </p:spTree>
    <p:extLst>
      <p:ext uri="{BB962C8B-B14F-4D97-AF65-F5344CB8AC3E}">
        <p14:creationId xmlns:p14="http://schemas.microsoft.com/office/powerpoint/2010/main" val="3031961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3933056"/>
            <a:ext cx="8229600" cy="2592288"/>
          </a:xfrm>
          <a:ln>
            <a:solidFill>
              <a:schemeClr val="tx2"/>
            </a:solidFill>
          </a:ln>
        </p:spPr>
        <p:txBody>
          <a:bodyPr anchor="ctr">
            <a:normAutofit fontScale="92500" lnSpcReduction="10000"/>
          </a:bodyPr>
          <a:lstStyle/>
          <a:p>
            <a:pPr>
              <a:lnSpc>
                <a:spcPct val="120000"/>
              </a:lnSpc>
              <a:spcBef>
                <a:spcPts val="600"/>
              </a:spcBef>
              <a:spcAft>
                <a:spcPts val="600"/>
              </a:spcAft>
            </a:pPr>
            <a:r>
              <a:rPr lang="el-GR" sz="2400" dirty="0" smtClean="0"/>
              <a:t>Στη </a:t>
            </a:r>
            <a:r>
              <a:rPr lang="el-GR" sz="2400" b="1" dirty="0" smtClean="0"/>
              <a:t>Τάξη Ι </a:t>
            </a:r>
            <a:r>
              <a:rPr lang="el-GR" sz="2400" dirty="0" smtClean="0"/>
              <a:t>κατά την προολίσθηση υπάρχουν επαφές μόνο μεταξύ των πρόσθιων άνω και κάτω δοντιών,  ενώ τα οπίσθια δόντια διαχωρίζονται και δεν έχουν καμιά επαφή.</a:t>
            </a:r>
          </a:p>
          <a:p>
            <a:pPr>
              <a:lnSpc>
                <a:spcPct val="120000"/>
              </a:lnSpc>
              <a:spcBef>
                <a:spcPts val="600"/>
              </a:spcBef>
              <a:spcAft>
                <a:spcPts val="600"/>
              </a:spcAft>
            </a:pPr>
            <a:r>
              <a:rPr lang="el-GR" sz="2400" dirty="0" smtClean="0"/>
              <a:t>Οι επαφές των προσθίων δοντιών  κατά την προολίσθηση μπορεί να είναι μόνο στους </a:t>
            </a:r>
            <a:r>
              <a:rPr lang="el-GR" sz="2400" i="1" dirty="0" smtClean="0"/>
              <a:t>κεντρικούς τομείς ή κεντρικούς και πλάγιους ή και κεντρικούς, πλάγιους και κυνόδοντες. </a:t>
            </a:r>
            <a:endParaRPr lang="el-GR" sz="2400" i="1"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1740237" y="1268760"/>
            <a:ext cx="5663527" cy="2412000"/>
          </a:xfrm>
          <a:prstGeom prst="rect">
            <a:avLst/>
          </a:prstGeom>
          <a:noFill/>
          <a:ln>
            <a:noFill/>
          </a:ln>
        </p:spPr>
      </p:pic>
      <p:sp>
        <p:nvSpPr>
          <p:cNvPr id="5" name="Τίτλος 1"/>
          <p:cNvSpPr txBox="1">
            <a:spLocks noGrp="1"/>
          </p:cNvSpPr>
          <p:nvPr>
            <p:ph type="title"/>
          </p:nvPr>
        </p:nvSpPr>
        <p:spPr>
          <a:xfrm>
            <a:off x="457200" y="41176"/>
            <a:ext cx="8229600" cy="1371600"/>
          </a:xfrm>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rmAutofit/>
          </a:bodyPr>
          <a:lstStyle/>
          <a:p>
            <a:pPr lvl="0" fontAlgn="base">
              <a:spcAft>
                <a:spcPct val="0"/>
              </a:spcAft>
              <a:defRPr/>
            </a:pPr>
            <a:r>
              <a:rPr lang="el-GR" sz="3200" dirty="0">
                <a:solidFill>
                  <a:schemeClr val="tx2"/>
                </a:solidFill>
              </a:rPr>
              <a:t>Δυναμική σύγκλειση φυσικού φραγμού Τάξης Ι</a:t>
            </a:r>
            <a:r>
              <a:rPr lang="el-GR" sz="2400" dirty="0"/>
              <a:t/>
            </a:r>
            <a:br>
              <a:rPr lang="el-GR" sz="2400" dirty="0"/>
            </a:br>
            <a:r>
              <a:rPr kumimoji="0" lang="el-GR" sz="2400" b="0" i="0" u="none" strike="noStrike" kern="1200" cap="none" spc="0" normalizeH="0" baseline="0" noProof="0" dirty="0" smtClean="0">
                <a:ln w="6350">
                  <a:noFill/>
                </a:ln>
                <a:solidFill>
                  <a:srgbClr val="004A82"/>
                </a:solidFill>
                <a:effectLst/>
                <a:uLnTx/>
                <a:uFillTx/>
              </a:rPr>
              <a:t>Συγκλεισιακές σχέσεις προσθίων δοντιών κατά τη </a:t>
            </a:r>
            <a:r>
              <a:rPr lang="el-GR" sz="2400" b="0" noProof="0" dirty="0" smtClean="0">
                <a:solidFill>
                  <a:srgbClr val="004A82"/>
                </a:solidFill>
                <a:effectLst/>
              </a:rPr>
              <a:t>προολίσθηση</a:t>
            </a:r>
            <a:endParaRPr kumimoji="0" lang="el-GR" sz="2400" b="0" i="0" u="none" strike="noStrike" kern="1200" cap="none" spc="0" normalizeH="0" baseline="0" noProof="0" dirty="0" smtClean="0">
              <a:ln w="6350">
                <a:noFill/>
              </a:ln>
              <a:solidFill>
                <a:srgbClr val="004A82"/>
              </a:solidFill>
              <a:effectLst/>
              <a:uLnTx/>
              <a:uFillTx/>
            </a:endParaRPr>
          </a:p>
        </p:txBody>
      </p:sp>
      <p:sp>
        <p:nvSpPr>
          <p:cNvPr id="2" name="Θέση αριθμού διαφάνειας 1"/>
          <p:cNvSpPr>
            <a:spLocks noGrp="1"/>
          </p:cNvSpPr>
          <p:nvPr>
            <p:ph type="sldNum" sz="quarter" idx="12"/>
          </p:nvPr>
        </p:nvSpPr>
        <p:spPr/>
        <p:txBody>
          <a:bodyPr/>
          <a:lstStyle/>
          <a:p>
            <a:pPr>
              <a:defRPr/>
            </a:pPr>
            <a:fld id="{27959F34-B96E-49DE-B6B9-B0238B8D74F7}" type="slidenum">
              <a:rPr lang="en-US" smtClean="0"/>
              <a:pPr>
                <a:defRPr/>
              </a:pPr>
              <a:t>63</a:t>
            </a:fld>
            <a:endParaRPr lang="en-US" dirty="0"/>
          </a:p>
        </p:txBody>
      </p:sp>
    </p:spTree>
    <p:extLst>
      <p:ext uri="{BB962C8B-B14F-4D97-AF65-F5344CB8AC3E}">
        <p14:creationId xmlns:p14="http://schemas.microsoft.com/office/powerpoint/2010/main" val="25531019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Rot="1" noChangeArrowheads="1"/>
          </p:cNvSpPr>
          <p:nvPr>
            <p:ph idx="1"/>
          </p:nvPr>
        </p:nvSpPr>
        <p:spPr/>
        <p:txBody>
          <a:bodyPr>
            <a:normAutofit/>
          </a:bodyPr>
          <a:lstStyle/>
          <a:p>
            <a:pPr>
              <a:spcAft>
                <a:spcPts val="1200"/>
              </a:spcAft>
            </a:pPr>
            <a:r>
              <a:rPr lang="el-GR" dirty="0" smtClean="0"/>
              <a:t>Κατά την κίνηση αυτή η γνάθος ξεκινώντας από την κεντρική σχέση οδηγείται προς τη ακραία πλάγια θέση, αριστερά-δεξιά.  </a:t>
            </a:r>
          </a:p>
          <a:p>
            <a:pPr>
              <a:spcAft>
                <a:spcPts val="1200"/>
              </a:spcAft>
            </a:pPr>
            <a:r>
              <a:rPr lang="el-GR" dirty="0" smtClean="0"/>
              <a:t>Η πλευρά προ την οποία η κάτω γνάθος μετακινείται ονομάζεται </a:t>
            </a:r>
            <a:r>
              <a:rPr lang="el-GR" i="1" dirty="0" smtClean="0"/>
              <a:t>εργαζόμενη </a:t>
            </a:r>
            <a:r>
              <a:rPr lang="el-GR" dirty="0" smtClean="0"/>
              <a:t>και ο κόνδυλος αυτής </a:t>
            </a:r>
            <a:r>
              <a:rPr lang="el-GR" i="1" dirty="0" smtClean="0"/>
              <a:t>εργαζόμενος ή λειτουργών</a:t>
            </a:r>
            <a:r>
              <a:rPr lang="el-GR" b="1" dirty="0" smtClean="0">
                <a:solidFill>
                  <a:srgbClr val="004A82"/>
                </a:solidFill>
              </a:rPr>
              <a:t>. </a:t>
            </a:r>
            <a:r>
              <a:rPr lang="el-GR" b="1" dirty="0">
                <a:solidFill>
                  <a:srgbClr val="004A82"/>
                </a:solidFill>
                <a:cs typeface="Arial" pitchFamily="34" charset="0"/>
              </a:rPr>
              <a:t>Εργαζόμενη πλευρά κίνησης</a:t>
            </a:r>
            <a:r>
              <a:rPr lang="en-GB" b="1" dirty="0">
                <a:solidFill>
                  <a:srgbClr val="004A82"/>
                </a:solidFill>
                <a:cs typeface="Arial" pitchFamily="34" charset="0"/>
              </a:rPr>
              <a:t> (working side) </a:t>
            </a:r>
            <a:r>
              <a:rPr lang="el-GR" dirty="0">
                <a:cs typeface="Arial" pitchFamily="34" charset="0"/>
              </a:rPr>
              <a:t>= </a:t>
            </a:r>
            <a:r>
              <a:rPr lang="el-GR" b="1" dirty="0">
                <a:cs typeface="Arial" pitchFamily="34" charset="0"/>
              </a:rPr>
              <a:t>προς τα έξω </a:t>
            </a:r>
            <a:r>
              <a:rPr lang="el-GR" dirty="0">
                <a:cs typeface="Arial" pitchFamily="34" charset="0"/>
              </a:rPr>
              <a:t>πλάγια </a:t>
            </a:r>
            <a:r>
              <a:rPr lang="el-GR" dirty="0" smtClean="0">
                <a:cs typeface="Arial" pitchFamily="34" charset="0"/>
              </a:rPr>
              <a:t>κίνηση</a:t>
            </a:r>
            <a:r>
              <a:rPr lang="en-GB" dirty="0" smtClean="0">
                <a:cs typeface="Arial" pitchFamily="34" charset="0"/>
              </a:rPr>
              <a:t>.</a:t>
            </a:r>
            <a:endParaRPr lang="en-GB" b="1" dirty="0" smtClean="0">
              <a:solidFill>
                <a:srgbClr val="004A82"/>
              </a:solidFill>
            </a:endParaRPr>
          </a:p>
          <a:p>
            <a:pPr>
              <a:spcAft>
                <a:spcPts val="1200"/>
              </a:spcAft>
            </a:pPr>
            <a:r>
              <a:rPr lang="el-GR" dirty="0" smtClean="0"/>
              <a:t>Η αντίθετη προς τη λειτουργούσα πλευρά  ονομάζεται </a:t>
            </a:r>
            <a:r>
              <a:rPr lang="el-GR" i="1" dirty="0" smtClean="0"/>
              <a:t>μη εργαζόμενη ή αντιρροπούσα πλευρά </a:t>
            </a:r>
            <a:r>
              <a:rPr lang="el-GR" dirty="0" smtClean="0"/>
              <a:t>και ο κόνδυλος </a:t>
            </a:r>
            <a:r>
              <a:rPr lang="el-GR" i="1" dirty="0" smtClean="0"/>
              <a:t>μη εργαζόμενος ή αντιρροπών.</a:t>
            </a:r>
            <a:r>
              <a:rPr lang="en-GB" i="1" dirty="0" smtClean="0"/>
              <a:t>                                                                  </a:t>
            </a:r>
            <a:r>
              <a:rPr lang="el-GR" b="1" dirty="0" smtClean="0">
                <a:solidFill>
                  <a:srgbClr val="004A82"/>
                </a:solidFill>
                <a:cs typeface="Arial" pitchFamily="34" charset="0"/>
              </a:rPr>
              <a:t>Μη εργαζόμενη </a:t>
            </a:r>
            <a:r>
              <a:rPr lang="el-GR" b="1" dirty="0">
                <a:solidFill>
                  <a:srgbClr val="004A82"/>
                </a:solidFill>
                <a:cs typeface="Arial" pitchFamily="34" charset="0"/>
              </a:rPr>
              <a:t>πλευρά κίνησης </a:t>
            </a:r>
            <a:r>
              <a:rPr lang="en-GB" b="1" dirty="0">
                <a:solidFill>
                  <a:srgbClr val="004A82"/>
                </a:solidFill>
                <a:cs typeface="Arial" pitchFamily="34" charset="0"/>
              </a:rPr>
              <a:t>(non-working or balancing side)</a:t>
            </a:r>
            <a:r>
              <a:rPr lang="el-GR" b="1" dirty="0">
                <a:solidFill>
                  <a:srgbClr val="004A82"/>
                </a:solidFill>
                <a:cs typeface="Arial" pitchFamily="34" charset="0"/>
              </a:rPr>
              <a:t> </a:t>
            </a:r>
            <a:r>
              <a:rPr lang="el-GR" dirty="0">
                <a:cs typeface="Arial" pitchFamily="34" charset="0"/>
              </a:rPr>
              <a:t>= </a:t>
            </a:r>
            <a:r>
              <a:rPr lang="el-GR" b="1" dirty="0">
                <a:cs typeface="Arial" pitchFamily="34" charset="0"/>
              </a:rPr>
              <a:t>προς τα έσω </a:t>
            </a:r>
            <a:r>
              <a:rPr lang="el-GR" dirty="0">
                <a:cs typeface="Arial" pitchFamily="34" charset="0"/>
              </a:rPr>
              <a:t>πλάγια  </a:t>
            </a:r>
            <a:r>
              <a:rPr lang="el-GR" dirty="0" smtClean="0">
                <a:cs typeface="Arial" pitchFamily="34" charset="0"/>
              </a:rPr>
              <a:t>κίνηση</a:t>
            </a:r>
            <a:r>
              <a:rPr lang="en-GB" dirty="0" smtClean="0">
                <a:cs typeface="Arial" pitchFamily="34" charset="0"/>
              </a:rPr>
              <a:t>.</a:t>
            </a:r>
            <a:r>
              <a:rPr lang="el-GR" dirty="0" smtClean="0">
                <a:cs typeface="Arial" pitchFamily="34" charset="0"/>
              </a:rPr>
              <a:t> </a:t>
            </a:r>
            <a:endParaRPr lang="el-GR" b="1" dirty="0" smtClean="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
        <p:nvSpPr>
          <p:cNvPr id="3" name="Τίτλος 2"/>
          <p:cNvSpPr>
            <a:spLocks noGrp="1"/>
          </p:cNvSpPr>
          <p:nvPr>
            <p:ph type="title"/>
          </p:nvPr>
        </p:nvSpPr>
        <p:spPr/>
        <p:txBody>
          <a:bodyPr/>
          <a:lstStyle/>
          <a:p>
            <a:r>
              <a:rPr lang="el-GR" dirty="0" smtClean="0"/>
              <a:t>Πλαγιολίσθηση </a:t>
            </a:r>
            <a:endParaRPr lang="el-GR" sz="3000" b="0" dirty="0"/>
          </a:p>
        </p:txBody>
      </p:sp>
    </p:spTree>
    <p:extLst>
      <p:ext uri="{BB962C8B-B14F-4D97-AF65-F5344CB8AC3E}">
        <p14:creationId xmlns:p14="http://schemas.microsoft.com/office/powerpoint/2010/main" val="39381596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Πλαγιολίσθηση </a:t>
            </a:r>
          </a:p>
        </p:txBody>
      </p:sp>
      <p:sp>
        <p:nvSpPr>
          <p:cNvPr id="31747" name="Rectangle 5"/>
          <p:cNvSpPr>
            <a:spLocks noGrp="1" noChangeArrowheads="1"/>
          </p:cNvSpPr>
          <p:nvPr>
            <p:ph idx="1"/>
          </p:nvPr>
        </p:nvSpPr>
        <p:spPr/>
        <p:txBody>
          <a:bodyPr>
            <a:normAutofit/>
          </a:bodyPr>
          <a:lstStyle/>
          <a:p>
            <a:pPr marL="461962">
              <a:spcBef>
                <a:spcPct val="0"/>
              </a:spcBef>
              <a:buClr>
                <a:schemeClr val="tx1"/>
              </a:buClr>
              <a:defRPr/>
            </a:pPr>
            <a:r>
              <a:rPr lang="el-GR" sz="2400" dirty="0" smtClean="0"/>
              <a:t>Κατά  την πλαγιολίσθηση ο </a:t>
            </a:r>
            <a:r>
              <a:rPr lang="el-GR" sz="2400" b="1" dirty="0" smtClean="0">
                <a:solidFill>
                  <a:srgbClr val="004A82"/>
                </a:solidFill>
              </a:rPr>
              <a:t>εργαζόμενος</a:t>
            </a:r>
            <a:r>
              <a:rPr lang="el-GR" sz="2400" dirty="0" smtClean="0">
                <a:solidFill>
                  <a:schemeClr val="accent4">
                    <a:lumMod val="50000"/>
                  </a:schemeClr>
                </a:solidFill>
              </a:rPr>
              <a:t> </a:t>
            </a:r>
            <a:r>
              <a:rPr lang="el-GR" sz="2400" dirty="0" smtClean="0"/>
              <a:t>κόνδυλος αρχικά περιστρέφεται οριζόντια στον δίσκο γύρω από τον κάθετο άξονα και μετά μετατοπίζεται</a:t>
            </a:r>
            <a:r>
              <a:rPr lang="en-GB" sz="2400" dirty="0" smtClean="0"/>
              <a:t>.</a:t>
            </a:r>
            <a:r>
              <a:rPr lang="el-GR" sz="2400" dirty="0" smtClean="0"/>
              <a:t> </a:t>
            </a:r>
            <a:endParaRPr lang="en-GB" sz="2400" dirty="0" smtClean="0"/>
          </a:p>
          <a:p>
            <a:pPr marL="461962">
              <a:spcBef>
                <a:spcPct val="0"/>
              </a:spcBef>
              <a:buClr>
                <a:schemeClr val="tx1"/>
              </a:buClr>
              <a:defRPr/>
            </a:pPr>
            <a:endParaRPr lang="en-GB" sz="2400" dirty="0" smtClean="0"/>
          </a:p>
          <a:p>
            <a:pPr marL="461962">
              <a:spcBef>
                <a:spcPct val="0"/>
              </a:spcBef>
              <a:buClr>
                <a:schemeClr val="tx1"/>
              </a:buClr>
              <a:defRPr/>
            </a:pPr>
            <a:r>
              <a:rPr lang="el-GR" sz="2400" dirty="0" smtClean="0"/>
              <a:t>Ο </a:t>
            </a:r>
            <a:r>
              <a:rPr lang="el-GR" sz="2400" b="1" dirty="0" smtClean="0">
                <a:solidFill>
                  <a:srgbClr val="004A82"/>
                </a:solidFill>
              </a:rPr>
              <a:t>μη εργαζόμενος </a:t>
            </a:r>
            <a:r>
              <a:rPr lang="el-GR" sz="2400" dirty="0" smtClean="0"/>
              <a:t>κόνδυλος κινείται προς τα κάτω μέσα και μπροστά περιστρεφόμενος ταυτόχρονα στο διάρθριο δίσκο.</a:t>
            </a:r>
            <a:endParaRPr lang="en-US"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3178143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idx="1"/>
          </p:nvPr>
        </p:nvSpPr>
        <p:spPr/>
        <p:txBody>
          <a:bodyPr>
            <a:normAutofit/>
          </a:bodyPr>
          <a:lstStyle/>
          <a:p>
            <a:pPr>
              <a:spcAft>
                <a:spcPts val="1200"/>
              </a:spcAft>
            </a:pPr>
            <a:r>
              <a:rPr lang="el-GR" sz="2400" dirty="0" smtClean="0"/>
              <a:t>Όταν ο αντιρροπών κόνδυλος κινείται προς τα εμπρός, κάτω και μέσα κατά την πλαγιολίσθηση της κάτω γνάθου, η κίνηση του προς τα μέσα περιορίζεται από το έσω κράσπεδο της κροταφικής γλήνης. </a:t>
            </a:r>
            <a:endParaRPr lang="en-GB" sz="2400" dirty="0" smtClean="0"/>
          </a:p>
          <a:p>
            <a:pPr>
              <a:spcAft>
                <a:spcPts val="1200"/>
              </a:spcAft>
            </a:pPr>
            <a:r>
              <a:rPr lang="el-GR" sz="2400" dirty="0" smtClean="0"/>
              <a:t>Οι πλάγιες κινήσεις του αντιρροπούντος κονδύλου προσδιορίζουν την κίνηση </a:t>
            </a:r>
            <a:r>
              <a:rPr lang="en-GB" sz="2400" dirty="0" smtClean="0"/>
              <a:t>Bennet </a:t>
            </a:r>
            <a:r>
              <a:rPr lang="el-GR" sz="2400" dirty="0" smtClean="0"/>
              <a:t>ή πλάγια μετακίνηση ή αναπήδηση του κονδύλου της εργαζόμενης πλευράς.</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
        <p:nvSpPr>
          <p:cNvPr id="3" name="Τίτλος 2"/>
          <p:cNvSpPr>
            <a:spLocks noGrp="1"/>
          </p:cNvSpPr>
          <p:nvPr>
            <p:ph type="title"/>
          </p:nvPr>
        </p:nvSpPr>
        <p:spPr/>
        <p:txBody>
          <a:bodyPr/>
          <a:lstStyle/>
          <a:p>
            <a:r>
              <a:rPr lang="el-GR" dirty="0" smtClean="0"/>
              <a:t>Πλαγιολίσθηση - </a:t>
            </a:r>
            <a:r>
              <a:rPr lang="el-GR" dirty="0"/>
              <a:t>Κίνηση </a:t>
            </a:r>
            <a:r>
              <a:rPr lang="en-US" dirty="0" smtClean="0"/>
              <a:t>Bennet</a:t>
            </a:r>
            <a:endParaRPr lang="el-GR" sz="3000" b="0" dirty="0"/>
          </a:p>
        </p:txBody>
      </p:sp>
    </p:spTree>
    <p:extLst>
      <p:ext uri="{BB962C8B-B14F-4D97-AF65-F5344CB8AC3E}">
        <p14:creationId xmlns:p14="http://schemas.microsoft.com/office/powerpoint/2010/main" val="18897261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Rot="1" noChangeArrowheads="1"/>
          </p:cNvSpPr>
          <p:nvPr>
            <p:ph idx="1"/>
          </p:nvPr>
        </p:nvSpPr>
        <p:spPr/>
        <p:txBody>
          <a:bodyPr anchor="t">
            <a:normAutofit/>
          </a:bodyPr>
          <a:lstStyle/>
          <a:p>
            <a:pPr eaLnBrk="1" hangingPunct="1">
              <a:spcBef>
                <a:spcPts val="1200"/>
              </a:spcBef>
              <a:spcAft>
                <a:spcPts val="1200"/>
              </a:spcAft>
              <a:buClrTx/>
              <a:buSzPct val="100000"/>
              <a:buFont typeface="Courier New" pitchFamily="49" charset="0"/>
              <a:buChar char="o"/>
            </a:pPr>
            <a:r>
              <a:rPr lang="el-GR" sz="2400" dirty="0" smtClean="0"/>
              <a:t>Όταν η κίνηση της κάτω γνάθου ξεκινά πρώτα με πλάγια παράλληλη μετατόπιση προς τον γίγγλυμο άξονα πριν  καν αρχίσει η πλάγια μετακίνηση του μη εργαζόμενου κονδύλου ορίζεται ως </a:t>
            </a:r>
            <a:r>
              <a:rPr lang="el-GR" sz="2400" b="1" dirty="0" smtClean="0"/>
              <a:t>άμεση πλάγια μετατόπιση</a:t>
            </a:r>
            <a:r>
              <a:rPr lang="el-GR" sz="2400" dirty="0" smtClean="0"/>
              <a:t> </a:t>
            </a:r>
            <a:r>
              <a:rPr lang="el-GR" sz="2400" b="1" dirty="0" smtClean="0">
                <a:solidFill>
                  <a:srgbClr val="004A82"/>
                </a:solidFill>
              </a:rPr>
              <a:t>(</a:t>
            </a:r>
            <a:r>
              <a:rPr lang="en-GB" sz="2400" b="1" dirty="0" smtClean="0">
                <a:solidFill>
                  <a:srgbClr val="004A82"/>
                </a:solidFill>
              </a:rPr>
              <a:t>immediate side shift)</a:t>
            </a:r>
            <a:r>
              <a:rPr lang="el-GR" sz="2400" b="1" dirty="0" smtClean="0">
                <a:solidFill>
                  <a:srgbClr val="004A82"/>
                </a:solidFill>
              </a:rPr>
              <a:t>. </a:t>
            </a:r>
            <a:endParaRPr lang="en-US" sz="2400" b="1" dirty="0" smtClean="0">
              <a:solidFill>
                <a:srgbClr val="004A82"/>
              </a:solidFill>
            </a:endParaRPr>
          </a:p>
          <a:p>
            <a:pPr eaLnBrk="1" hangingPunct="1">
              <a:spcBef>
                <a:spcPts val="1200"/>
              </a:spcBef>
              <a:spcAft>
                <a:spcPts val="1200"/>
              </a:spcAft>
              <a:buClrTx/>
              <a:buSzPct val="100000"/>
              <a:buFont typeface="Courier New" pitchFamily="49" charset="0"/>
              <a:buChar char="o"/>
            </a:pPr>
            <a:r>
              <a:rPr lang="el-GR" sz="2400" dirty="0" smtClean="0"/>
              <a:t>Όταν η μετακίνηση του εργαζόμενου κονδύλου γίνεται ομοιόμορφα και ταυτόχρονα με την πλάγια μετακίνηση της κάτω γνάθου ορίζεται ως </a:t>
            </a:r>
            <a:r>
              <a:rPr lang="el-GR" sz="2400" b="1" dirty="0" smtClean="0"/>
              <a:t>προοδευτική-βαθμιαία πλάγια κίνηση</a:t>
            </a:r>
            <a:r>
              <a:rPr lang="el-GR" sz="2400" dirty="0" smtClean="0"/>
              <a:t> </a:t>
            </a:r>
            <a:r>
              <a:rPr lang="el-GR" sz="2400" b="1" dirty="0" smtClean="0">
                <a:solidFill>
                  <a:srgbClr val="004A82"/>
                </a:solidFill>
              </a:rPr>
              <a:t>(</a:t>
            </a:r>
            <a:r>
              <a:rPr lang="en-US" sz="2400" b="1" dirty="0" smtClean="0">
                <a:solidFill>
                  <a:srgbClr val="004A82"/>
                </a:solidFill>
              </a:rPr>
              <a:t>progressive side shift</a:t>
            </a:r>
            <a:r>
              <a:rPr lang="el-GR" sz="2400" b="1" dirty="0" smtClean="0">
                <a:solidFill>
                  <a:srgbClr val="004A82"/>
                </a:solidFill>
              </a:rPr>
              <a:t>).</a:t>
            </a:r>
            <a:endParaRPr lang="en-US" sz="2400" b="1" dirty="0" smtClean="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
        <p:nvSpPr>
          <p:cNvPr id="3" name="Τίτλος 2"/>
          <p:cNvSpPr>
            <a:spLocks noGrp="1"/>
          </p:cNvSpPr>
          <p:nvPr>
            <p:ph type="title"/>
          </p:nvPr>
        </p:nvSpPr>
        <p:spPr/>
        <p:txBody>
          <a:bodyPr>
            <a:normAutofit fontScale="90000"/>
          </a:bodyPr>
          <a:lstStyle/>
          <a:p>
            <a:r>
              <a:rPr lang="el-GR" dirty="0"/>
              <a:t>Πλαγιολίσθηση - Κίνηση </a:t>
            </a:r>
            <a:r>
              <a:rPr lang="en-US" dirty="0" smtClean="0"/>
              <a:t>Bennet</a:t>
            </a:r>
            <a:r>
              <a:rPr lang="el-GR" dirty="0" smtClean="0"/>
              <a:t/>
            </a:r>
            <a:br>
              <a:rPr lang="el-GR" dirty="0" smtClean="0"/>
            </a:br>
            <a:r>
              <a:rPr lang="el-GR" sz="3100" b="0" dirty="0"/>
              <a:t>Εργαζόμενος κόνδυλος</a:t>
            </a:r>
            <a:r>
              <a:rPr lang="el-GR" sz="3100" dirty="0" smtClean="0"/>
              <a:t> </a:t>
            </a:r>
            <a:endParaRPr lang="el-GR" sz="3100" dirty="0"/>
          </a:p>
        </p:txBody>
      </p:sp>
    </p:spTree>
    <p:extLst>
      <p:ext uri="{BB962C8B-B14F-4D97-AF65-F5344CB8AC3E}">
        <p14:creationId xmlns:p14="http://schemas.microsoft.com/office/powerpoint/2010/main" val="8837872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spcAft>
                <a:spcPts val="1200"/>
              </a:spcAft>
              <a:buClrTx/>
              <a:buSzPct val="100000"/>
              <a:buFont typeface="Courier New" pitchFamily="49" charset="0"/>
              <a:buChar char="o"/>
            </a:pPr>
            <a:r>
              <a:rPr lang="el-GR" dirty="0" smtClean="0"/>
              <a:t>Η</a:t>
            </a:r>
            <a:r>
              <a:rPr lang="el-GR" b="1" dirty="0" smtClean="0"/>
              <a:t> άμεση πλάγια μετατόπιση </a:t>
            </a:r>
            <a:r>
              <a:rPr lang="el-GR" dirty="0" smtClean="0"/>
              <a:t>συμβαίνει μόνο σε μερικά, γενικά ηλικιωμένα άτομα και σε εύρος 4</a:t>
            </a:r>
            <a:r>
              <a:rPr lang="en-GB" dirty="0" smtClean="0"/>
              <a:t>mm</a:t>
            </a:r>
            <a:r>
              <a:rPr lang="el-GR" dirty="0" smtClean="0"/>
              <a:t> από την αρχή της πλαγιολίσθησης.</a:t>
            </a:r>
          </a:p>
          <a:p>
            <a:pPr>
              <a:spcBef>
                <a:spcPts val="1200"/>
              </a:spcBef>
              <a:spcAft>
                <a:spcPts val="1200"/>
              </a:spcAft>
              <a:buClrTx/>
              <a:buSzPct val="100000"/>
              <a:buFont typeface="Courier New" pitchFamily="49" charset="0"/>
              <a:buChar char="o"/>
            </a:pPr>
            <a:r>
              <a:rPr lang="el-GR" dirty="0" smtClean="0"/>
              <a:t>Η </a:t>
            </a:r>
            <a:r>
              <a:rPr lang="el-GR" b="1" dirty="0" smtClean="0"/>
              <a:t>προοδευτική-βαθμιαία πλάγια κίνηση, </a:t>
            </a:r>
            <a:r>
              <a:rPr lang="el-GR" dirty="0" smtClean="0"/>
              <a:t>διαγράφεται σε κυρτή τροχιά και η κατεύθυνση της μπορεί να είναι προς τα έξω και εμπρός ή πίσω, ή προς τα έξω και άνω ή κάτω</a:t>
            </a:r>
            <a:r>
              <a:rPr lang="el-GR" b="1"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
        <p:nvSpPr>
          <p:cNvPr id="5" name="Τίτλος 4"/>
          <p:cNvSpPr>
            <a:spLocks noGrp="1"/>
          </p:cNvSpPr>
          <p:nvPr>
            <p:ph type="title"/>
          </p:nvPr>
        </p:nvSpPr>
        <p:spPr/>
        <p:txBody>
          <a:bodyPr>
            <a:normAutofit fontScale="90000"/>
          </a:bodyPr>
          <a:lstStyle/>
          <a:p>
            <a:r>
              <a:rPr lang="el-GR" dirty="0"/>
              <a:t>Πλαγιολίσθηση - Κίνηση </a:t>
            </a:r>
            <a:r>
              <a:rPr lang="en-US" dirty="0" smtClean="0"/>
              <a:t>Bennet</a:t>
            </a:r>
            <a:r>
              <a:rPr lang="el-GR" dirty="0" smtClean="0"/>
              <a:t/>
            </a:r>
            <a:br>
              <a:rPr lang="el-GR" dirty="0" smtClean="0"/>
            </a:br>
            <a:r>
              <a:rPr lang="el-GR" sz="3100" b="0" dirty="0"/>
              <a:t>Εργαζόμενος κόνδυλος</a:t>
            </a:r>
            <a:endParaRPr lang="el-GR" sz="3100" dirty="0"/>
          </a:p>
        </p:txBody>
      </p:sp>
    </p:spTree>
    <p:extLst>
      <p:ext uri="{BB962C8B-B14F-4D97-AF65-F5344CB8AC3E}">
        <p14:creationId xmlns:p14="http://schemas.microsoft.com/office/powerpoint/2010/main" val="2052298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24136"/>
          </a:xfrm>
        </p:spPr>
        <p:txBody>
          <a:bodyPr anchor="t">
            <a:noAutofit/>
          </a:bodyPr>
          <a:lstStyle/>
          <a:p>
            <a:pPr algn="l"/>
            <a:r>
              <a:rPr lang="el-GR" sz="2400" dirty="0" smtClean="0"/>
              <a:t>Αλληλεπίδραση καθοριστικών παραγόντων </a:t>
            </a:r>
            <a:r>
              <a:rPr lang="el-GR" sz="2400" dirty="0"/>
              <a:t>του </a:t>
            </a:r>
            <a:r>
              <a:rPr lang="el-GR" sz="2400" dirty="0" smtClean="0"/>
              <a:t>Στοματογναθικού Συστήματος </a:t>
            </a:r>
            <a:r>
              <a:rPr lang="el-GR" sz="2400" dirty="0"/>
              <a:t>στις </a:t>
            </a:r>
            <a:r>
              <a:rPr lang="el-GR" sz="2400" dirty="0" smtClean="0"/>
              <a:t>συγκλεισιακές σχέσεις </a:t>
            </a:r>
            <a:r>
              <a:rPr lang="el-GR" sz="2400" dirty="0"/>
              <a:t>των </a:t>
            </a:r>
            <a:r>
              <a:rPr lang="el-GR" sz="2400" dirty="0" smtClean="0"/>
              <a:t>οδοντικών φραγμών</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6" name="Oval 5"/>
          <p:cNvSpPr/>
          <p:nvPr/>
        </p:nvSpPr>
        <p:spPr>
          <a:xfrm>
            <a:off x="3635896" y="2780928"/>
            <a:ext cx="216024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2400" b="1" dirty="0" smtClean="0"/>
              <a:t>σύγκλειση</a:t>
            </a:r>
            <a:endParaRPr lang="el-GR" sz="2400" b="1" dirty="0"/>
          </a:p>
        </p:txBody>
      </p:sp>
      <p:sp>
        <p:nvSpPr>
          <p:cNvPr id="7" name="Rounded Rectangle 6"/>
          <p:cNvSpPr/>
          <p:nvPr/>
        </p:nvSpPr>
        <p:spPr>
          <a:xfrm>
            <a:off x="467544" y="1938536"/>
            <a:ext cx="2592288"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b="1" dirty="0" smtClean="0"/>
              <a:t>Σχέση των γνάθων σε τρία επίπεδα κυρίως οριζόντιο και οβελιαίο</a:t>
            </a:r>
            <a:endParaRPr lang="el-GR" b="1" dirty="0"/>
          </a:p>
        </p:txBody>
      </p:sp>
      <p:sp>
        <p:nvSpPr>
          <p:cNvPr id="9" name="Rounded Rectangle 8"/>
          <p:cNvSpPr/>
          <p:nvPr/>
        </p:nvSpPr>
        <p:spPr>
          <a:xfrm>
            <a:off x="6804248" y="2348880"/>
            <a:ext cx="1728192"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b="1" dirty="0" smtClean="0"/>
              <a:t>Κινήσεις </a:t>
            </a:r>
            <a:r>
              <a:rPr lang="el-GR" b="1" dirty="0"/>
              <a:t>της κάτω </a:t>
            </a:r>
            <a:r>
              <a:rPr lang="el-GR" b="1" dirty="0" smtClean="0"/>
              <a:t>γνάθου</a:t>
            </a:r>
            <a:endParaRPr lang="el-GR" b="1" dirty="0"/>
          </a:p>
        </p:txBody>
      </p:sp>
      <p:sp>
        <p:nvSpPr>
          <p:cNvPr id="10" name="Rounded Rectangle 9"/>
          <p:cNvSpPr/>
          <p:nvPr/>
        </p:nvSpPr>
        <p:spPr>
          <a:xfrm>
            <a:off x="539552" y="3378696"/>
            <a:ext cx="2808312"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b="1" dirty="0" smtClean="0"/>
              <a:t>Συγκλεισιακές καμπύλες</a:t>
            </a:r>
          </a:p>
          <a:p>
            <a:pPr marL="285750" indent="-285750" algn="ctr">
              <a:buFont typeface="Arial" panose="020B0604020202020204" pitchFamily="34" charset="0"/>
              <a:buChar char="•"/>
            </a:pPr>
            <a:r>
              <a:rPr lang="en-GB" b="1" dirty="0"/>
              <a:t>Spee </a:t>
            </a:r>
            <a:endParaRPr lang="el-GR" b="1" dirty="0"/>
          </a:p>
          <a:p>
            <a:pPr marL="285750" indent="-285750" algn="ctr">
              <a:buFont typeface="Arial" panose="020B0604020202020204" pitchFamily="34" charset="0"/>
              <a:buChar char="•"/>
            </a:pPr>
            <a:r>
              <a:rPr lang="en-GB" b="1" dirty="0" smtClean="0"/>
              <a:t>Wilson</a:t>
            </a:r>
          </a:p>
        </p:txBody>
      </p:sp>
      <p:sp>
        <p:nvSpPr>
          <p:cNvPr id="11" name="Rounded Rectangle 10"/>
          <p:cNvSpPr/>
          <p:nvPr/>
        </p:nvSpPr>
        <p:spPr>
          <a:xfrm>
            <a:off x="835968" y="4725144"/>
            <a:ext cx="3015952" cy="16561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b="1" dirty="0" smtClean="0"/>
              <a:t>Συγκλεισιακή μορφολογία</a:t>
            </a:r>
          </a:p>
          <a:p>
            <a:pPr marL="285750" indent="-285750" algn="ctr">
              <a:buFont typeface="Arial" panose="020B0604020202020204" pitchFamily="34" charset="0"/>
              <a:buChar char="•"/>
            </a:pPr>
            <a:r>
              <a:rPr lang="en-GB" b="1" dirty="0" smtClean="0"/>
              <a:t> </a:t>
            </a:r>
            <a:r>
              <a:rPr lang="el-GR" b="1" dirty="0" smtClean="0"/>
              <a:t>ύψος φυμάτων</a:t>
            </a:r>
          </a:p>
          <a:p>
            <a:pPr marL="285750" indent="-285750" algn="ctr">
              <a:buFont typeface="Arial" panose="020B0604020202020204" pitchFamily="34" charset="0"/>
              <a:buChar char="•"/>
            </a:pPr>
            <a:r>
              <a:rPr lang="el-GR" b="1" dirty="0"/>
              <a:t>κ</a:t>
            </a:r>
            <a:r>
              <a:rPr lang="el-GR" b="1" dirty="0" smtClean="0"/>
              <a:t>εντρικά βοθρία</a:t>
            </a:r>
          </a:p>
          <a:p>
            <a:pPr marL="285750" indent="-285750" algn="ctr">
              <a:buFont typeface="Arial" panose="020B0604020202020204" pitchFamily="34" charset="0"/>
              <a:buChar char="•"/>
            </a:pPr>
            <a:r>
              <a:rPr lang="el-GR" b="1" dirty="0"/>
              <a:t>α</a:t>
            </a:r>
            <a:r>
              <a:rPr lang="el-GR" b="1" dirty="0" smtClean="0"/>
              <a:t>κραίες ακρολοφίες</a:t>
            </a:r>
          </a:p>
          <a:p>
            <a:pPr marL="285750" indent="-285750" algn="ctr">
              <a:buFont typeface="Arial" panose="020B0604020202020204" pitchFamily="34" charset="0"/>
              <a:buChar char="•"/>
            </a:pPr>
            <a:r>
              <a:rPr lang="el-GR" b="1" dirty="0" smtClean="0"/>
              <a:t>συγκλεισιακή τράπεζα</a:t>
            </a:r>
            <a:endParaRPr lang="el-GR" b="1" dirty="0"/>
          </a:p>
          <a:p>
            <a:pPr marL="285750" indent="-285750" algn="ctr">
              <a:buFont typeface="Arial" panose="020B0604020202020204" pitchFamily="34" charset="0"/>
              <a:buChar char="•"/>
            </a:pPr>
            <a:endParaRPr lang="en-GB" b="1" dirty="0" smtClean="0"/>
          </a:p>
        </p:txBody>
      </p:sp>
      <p:sp>
        <p:nvSpPr>
          <p:cNvPr id="12" name="Rounded Rectangle 11"/>
          <p:cNvSpPr/>
          <p:nvPr/>
        </p:nvSpPr>
        <p:spPr>
          <a:xfrm>
            <a:off x="5084440" y="5013176"/>
            <a:ext cx="3348000" cy="1620000"/>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l-GR" b="1" dirty="0" smtClean="0"/>
              <a:t>Συγκλεισιακές σχέσεις κατά τις κινήσεις της κάτω γνάθου</a:t>
            </a:r>
          </a:p>
          <a:p>
            <a:pPr marL="285750" indent="-285750" algn="ctr">
              <a:buFont typeface="Arial" panose="020B0604020202020204" pitchFamily="34" charset="0"/>
              <a:buChar char="•"/>
            </a:pPr>
            <a:r>
              <a:rPr lang="en-GB" b="1" dirty="0" smtClean="0"/>
              <a:t> </a:t>
            </a:r>
            <a:r>
              <a:rPr lang="el-GR" b="1" dirty="0" smtClean="0"/>
              <a:t>τομική οδηγός</a:t>
            </a:r>
          </a:p>
          <a:p>
            <a:pPr marL="285750" indent="-285750" algn="ctr">
              <a:buFont typeface="Arial" panose="020B0604020202020204" pitchFamily="34" charset="0"/>
              <a:buChar char="•"/>
            </a:pPr>
            <a:r>
              <a:rPr lang="el-GR" b="1" dirty="0"/>
              <a:t>κ</a:t>
            </a:r>
            <a:r>
              <a:rPr lang="el-GR" b="1" dirty="0" smtClean="0"/>
              <a:t>υνοδοντική προστασία</a:t>
            </a:r>
          </a:p>
          <a:p>
            <a:pPr marL="285750" indent="-285750" algn="ctr">
              <a:buFont typeface="Arial" panose="020B0604020202020204" pitchFamily="34" charset="0"/>
              <a:buChar char="•"/>
            </a:pPr>
            <a:r>
              <a:rPr lang="el-GR" b="1" dirty="0"/>
              <a:t>ο</a:t>
            </a:r>
            <a:r>
              <a:rPr lang="el-GR" b="1" dirty="0" smtClean="0"/>
              <a:t>μαδική συνέργεια</a:t>
            </a:r>
          </a:p>
          <a:p>
            <a:pPr algn="ctr"/>
            <a:endParaRPr lang="el-GR" b="1" dirty="0"/>
          </a:p>
          <a:p>
            <a:pPr marL="285750" indent="-285750" algn="ctr">
              <a:buFont typeface="Arial" panose="020B0604020202020204" pitchFamily="34" charset="0"/>
              <a:buChar char="•"/>
            </a:pPr>
            <a:endParaRPr lang="en-GB" b="1" dirty="0" smtClean="0"/>
          </a:p>
        </p:txBody>
      </p:sp>
      <p:sp>
        <p:nvSpPr>
          <p:cNvPr id="13" name="Rounded Rectangle 12"/>
          <p:cNvSpPr/>
          <p:nvPr/>
        </p:nvSpPr>
        <p:spPr>
          <a:xfrm>
            <a:off x="5354275" y="908720"/>
            <a:ext cx="3250173" cy="1296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l-GR" b="1" dirty="0"/>
              <a:t>Νευρομϋική λειτουργία</a:t>
            </a:r>
          </a:p>
          <a:p>
            <a:pPr marL="285750" indent="-285750" algn="ctr">
              <a:buFont typeface="Arial" panose="020B0604020202020204" pitchFamily="34" charset="0"/>
              <a:buChar char="•"/>
            </a:pPr>
            <a:r>
              <a:rPr lang="el-GR" b="1" dirty="0"/>
              <a:t>μύες της μάσησης</a:t>
            </a:r>
          </a:p>
          <a:p>
            <a:pPr marL="285750" indent="-285750" algn="ctr">
              <a:buFont typeface="Arial" panose="020B0604020202020204" pitchFamily="34" charset="0"/>
              <a:buChar char="•"/>
            </a:pPr>
            <a:r>
              <a:rPr lang="el-GR" b="1" dirty="0"/>
              <a:t>περιοδόντιο</a:t>
            </a:r>
          </a:p>
          <a:p>
            <a:pPr marL="285750" indent="-285750" algn="ctr">
              <a:buFont typeface="Arial" panose="020B0604020202020204" pitchFamily="34" charset="0"/>
              <a:buChar char="•"/>
            </a:pPr>
            <a:r>
              <a:rPr lang="el-GR" b="1" dirty="0"/>
              <a:t>σύνδεσμοι</a:t>
            </a:r>
          </a:p>
          <a:p>
            <a:pPr algn="ctr"/>
            <a:endParaRPr lang="el-GR" b="1" dirty="0" smtClean="0"/>
          </a:p>
          <a:p>
            <a:pPr algn="ctr"/>
            <a:endParaRPr lang="el-GR" b="1" dirty="0" smtClean="0"/>
          </a:p>
        </p:txBody>
      </p:sp>
      <p:sp>
        <p:nvSpPr>
          <p:cNvPr id="14" name="Rounded Rectangle 13"/>
          <p:cNvSpPr/>
          <p:nvPr/>
        </p:nvSpPr>
        <p:spPr>
          <a:xfrm>
            <a:off x="6588224" y="3789040"/>
            <a:ext cx="2016224"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b="1" dirty="0" smtClean="0"/>
              <a:t>Κροταφογναθικές</a:t>
            </a:r>
          </a:p>
          <a:p>
            <a:pPr algn="ctr"/>
            <a:r>
              <a:rPr lang="el-GR" b="1" dirty="0" smtClean="0"/>
              <a:t>Διαρθρώσεις</a:t>
            </a:r>
            <a:endParaRPr lang="el-GR" b="1" dirty="0"/>
          </a:p>
        </p:txBody>
      </p:sp>
      <p:cxnSp>
        <p:nvCxnSpPr>
          <p:cNvPr id="16" name="Straight Arrow Connector 15"/>
          <p:cNvCxnSpPr>
            <a:stCxn id="7" idx="3"/>
          </p:cNvCxnSpPr>
          <p:nvPr/>
        </p:nvCxnSpPr>
        <p:spPr>
          <a:xfrm>
            <a:off x="3059832" y="2395736"/>
            <a:ext cx="3748608" cy="12576"/>
          </a:xfrm>
          <a:prstGeom prst="straightConnector1">
            <a:avLst/>
          </a:prstGeom>
          <a:ln w="28575">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7" idx="3"/>
            <a:endCxn id="6" idx="1"/>
          </p:cNvCxnSpPr>
          <p:nvPr/>
        </p:nvCxnSpPr>
        <p:spPr>
          <a:xfrm>
            <a:off x="3059832" y="2395736"/>
            <a:ext cx="892424" cy="519103"/>
          </a:xfrm>
          <a:prstGeom prst="straightConnector1">
            <a:avLst/>
          </a:prstGeom>
          <a:ln w="28575">
            <a:solidFill>
              <a:srgbClr val="C0000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stCxn id="10" idx="3"/>
            <a:endCxn id="6" idx="3"/>
          </p:cNvCxnSpPr>
          <p:nvPr/>
        </p:nvCxnSpPr>
        <p:spPr>
          <a:xfrm flipV="1">
            <a:off x="3347864" y="3561417"/>
            <a:ext cx="604392" cy="274479"/>
          </a:xfrm>
          <a:prstGeom prst="straightConnector1">
            <a:avLst/>
          </a:prstGeom>
          <a:ln w="28575">
            <a:solidFill>
              <a:srgbClr val="C0000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stCxn id="10" idx="2"/>
            <a:endCxn id="11" idx="0"/>
          </p:cNvCxnSpPr>
          <p:nvPr/>
        </p:nvCxnSpPr>
        <p:spPr>
          <a:xfrm>
            <a:off x="1943708" y="4293096"/>
            <a:ext cx="400236" cy="432048"/>
          </a:xfrm>
          <a:prstGeom prst="straightConnector1">
            <a:avLst/>
          </a:prstGeom>
          <a:ln>
            <a:solidFill>
              <a:srgbClr val="C0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flipV="1">
            <a:off x="3347864" y="4118876"/>
            <a:ext cx="3240360" cy="66836"/>
          </a:xfrm>
          <a:prstGeom prst="straightConnector1">
            <a:avLst/>
          </a:prstGeom>
          <a:ln w="28575">
            <a:solidFill>
              <a:srgbClr val="C00000"/>
            </a:solidFill>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a:stCxn id="11" idx="3"/>
            <a:endCxn id="12" idx="1"/>
          </p:cNvCxnSpPr>
          <p:nvPr/>
        </p:nvCxnSpPr>
        <p:spPr>
          <a:xfrm>
            <a:off x="3851920" y="5553236"/>
            <a:ext cx="1232520" cy="269940"/>
          </a:xfrm>
          <a:prstGeom prst="straightConnector1">
            <a:avLst/>
          </a:prstGeom>
          <a:ln>
            <a:solidFill>
              <a:srgbClr val="C0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a:stCxn id="6" idx="6"/>
            <a:endCxn id="9" idx="1"/>
          </p:cNvCxnSpPr>
          <p:nvPr/>
        </p:nvCxnSpPr>
        <p:spPr>
          <a:xfrm flipV="1">
            <a:off x="5796136" y="2806080"/>
            <a:ext cx="1008112" cy="432048"/>
          </a:xfrm>
          <a:prstGeom prst="straightConnector1">
            <a:avLst/>
          </a:prstGeom>
          <a:ln>
            <a:solidFill>
              <a:srgbClr val="C0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flipH="1">
            <a:off x="3851920" y="4185712"/>
            <a:ext cx="2736304" cy="1306996"/>
          </a:xfrm>
          <a:prstGeom prst="straightConnector1">
            <a:avLst/>
          </a:prstGeom>
          <a:ln w="28575">
            <a:solidFill>
              <a:srgbClr val="C0000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50" name="Straight Arrow Connector 49"/>
          <p:cNvCxnSpPr/>
          <p:nvPr/>
        </p:nvCxnSpPr>
        <p:spPr>
          <a:xfrm flipV="1">
            <a:off x="5354275" y="3224576"/>
            <a:ext cx="1454165" cy="1788600"/>
          </a:xfrm>
          <a:prstGeom prst="straightConnector1">
            <a:avLst/>
          </a:prstGeom>
          <a:ln w="28575">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57" name="Straight Arrow Connector 56"/>
          <p:cNvCxnSpPr/>
          <p:nvPr/>
        </p:nvCxnSpPr>
        <p:spPr>
          <a:xfrm flipV="1">
            <a:off x="3655461" y="3058108"/>
            <a:ext cx="3148787" cy="1667038"/>
          </a:xfrm>
          <a:prstGeom prst="straightConnector1">
            <a:avLst/>
          </a:prstGeom>
          <a:ln w="28575">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64" name="Straight Arrow Connector 63"/>
          <p:cNvCxnSpPr>
            <a:stCxn id="14" idx="0"/>
          </p:cNvCxnSpPr>
          <p:nvPr/>
        </p:nvCxnSpPr>
        <p:spPr>
          <a:xfrm flipV="1">
            <a:off x="7596336" y="3284984"/>
            <a:ext cx="0" cy="504056"/>
          </a:xfrm>
          <a:prstGeom prst="straightConnector1">
            <a:avLst/>
          </a:prstGeom>
          <a:ln w="28575">
            <a:solidFill>
              <a:srgbClr val="C0000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66" name="Straight Arrow Connector 65"/>
          <p:cNvCxnSpPr>
            <a:stCxn id="14" idx="2"/>
            <a:endCxn id="12" idx="0"/>
          </p:cNvCxnSpPr>
          <p:nvPr/>
        </p:nvCxnSpPr>
        <p:spPr>
          <a:xfrm flipH="1">
            <a:off x="6758440" y="4703440"/>
            <a:ext cx="837896" cy="309736"/>
          </a:xfrm>
          <a:prstGeom prst="straightConnector1">
            <a:avLst/>
          </a:prstGeom>
          <a:ln w="28575">
            <a:solidFill>
              <a:srgbClr val="C0000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a:endCxn id="6" idx="4"/>
          </p:cNvCxnSpPr>
          <p:nvPr/>
        </p:nvCxnSpPr>
        <p:spPr>
          <a:xfrm flipV="1">
            <a:off x="3650060" y="3695328"/>
            <a:ext cx="1065956" cy="1008112"/>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8945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Rot="1" noChangeArrowheads="1"/>
          </p:cNvSpPr>
          <p:nvPr>
            <p:ph idx="1"/>
          </p:nvPr>
        </p:nvSpPr>
        <p:spPr>
          <a:xfrm>
            <a:off x="457200" y="1556792"/>
            <a:ext cx="8229600" cy="4680520"/>
          </a:xfrm>
        </p:spPr>
        <p:txBody>
          <a:bodyPr>
            <a:normAutofit/>
          </a:bodyPr>
          <a:lstStyle/>
          <a:p>
            <a:pPr>
              <a:spcAft>
                <a:spcPts val="1200"/>
              </a:spcAft>
              <a:buSzPct val="100000"/>
            </a:pPr>
            <a:r>
              <a:rPr lang="el-GR" sz="2400" dirty="0" smtClean="0"/>
              <a:t>Η φορά της κίνησης του μη εργαζόμενου κονδύλου είναι προς τα κάτω, εμπρός και μέσα.</a:t>
            </a:r>
          </a:p>
          <a:p>
            <a:pPr>
              <a:spcAft>
                <a:spcPts val="1200"/>
              </a:spcAft>
              <a:buSzPct val="100000"/>
            </a:pPr>
            <a:r>
              <a:rPr lang="el-GR" sz="2400" dirty="0" smtClean="0"/>
              <a:t>Η κίνηση του υπαγορεύεται  από την κλίση του έσω τοιχώματος της κροταφικής γλήνης.</a:t>
            </a:r>
          </a:p>
          <a:p>
            <a:pPr>
              <a:spcAft>
                <a:spcPts val="1200"/>
              </a:spcAft>
              <a:buSzPct val="100000"/>
            </a:pPr>
            <a:r>
              <a:rPr lang="el-GR" sz="2400" dirty="0" smtClean="0"/>
              <a:t>Η τροχιά του μη εργαζόμενου κονδύλου σχηματίζει γωνία με το οβελιαίο επίπεδο κατά τη διάρκεια της πλαγιολίσθησης και ονομάζεται  γωνία </a:t>
            </a:r>
            <a:r>
              <a:rPr lang="en-GB" sz="2400" dirty="0" smtClean="0"/>
              <a:t>Bennet</a:t>
            </a:r>
            <a:r>
              <a:rPr 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
        <p:nvSpPr>
          <p:cNvPr id="3" name="Τίτλος 2"/>
          <p:cNvSpPr>
            <a:spLocks noGrp="1"/>
          </p:cNvSpPr>
          <p:nvPr>
            <p:ph type="title"/>
          </p:nvPr>
        </p:nvSpPr>
        <p:spPr/>
        <p:txBody>
          <a:bodyPr>
            <a:noAutofit/>
          </a:bodyPr>
          <a:lstStyle/>
          <a:p>
            <a:r>
              <a:rPr lang="el-GR" dirty="0"/>
              <a:t>Πλαγιολίσθηση- Γωνία Bennet</a:t>
            </a:r>
            <a:br>
              <a:rPr lang="el-GR" dirty="0"/>
            </a:br>
            <a:r>
              <a:rPr lang="el-GR" sz="3000" b="0" dirty="0"/>
              <a:t>Μη Εργαζόμενος κόνδυλος</a:t>
            </a:r>
          </a:p>
        </p:txBody>
      </p:sp>
    </p:spTree>
    <p:extLst>
      <p:ext uri="{BB962C8B-B14F-4D97-AF65-F5344CB8AC3E}">
        <p14:creationId xmlns:p14="http://schemas.microsoft.com/office/powerpoint/2010/main" val="16333665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Πλαγιολίσθηση - </a:t>
            </a:r>
            <a:r>
              <a:rPr lang="el-GR" dirty="0"/>
              <a:t>Κίνηση </a:t>
            </a:r>
            <a:r>
              <a:rPr lang="en-US" dirty="0"/>
              <a:t>Bennet</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grpSp>
        <p:nvGrpSpPr>
          <p:cNvPr id="62" name="Group 56"/>
          <p:cNvGrpSpPr/>
          <p:nvPr/>
        </p:nvGrpSpPr>
        <p:grpSpPr>
          <a:xfrm>
            <a:off x="93696" y="1036037"/>
            <a:ext cx="8942800" cy="5705331"/>
            <a:chOff x="-19368" y="775737"/>
            <a:chExt cx="8942800" cy="5705331"/>
          </a:xfrm>
        </p:grpSpPr>
        <p:sp>
          <p:nvSpPr>
            <p:cNvPr id="64" name="Freeform 5"/>
            <p:cNvSpPr/>
            <p:nvPr/>
          </p:nvSpPr>
          <p:spPr>
            <a:xfrm rot="160376">
              <a:off x="2165571" y="1625628"/>
              <a:ext cx="4332891" cy="3657600"/>
            </a:xfrm>
            <a:custGeom>
              <a:avLst/>
              <a:gdLst>
                <a:gd name="connsiteX0" fmla="*/ 606973 w 4332891"/>
                <a:gd name="connsiteY0" fmla="*/ 564931 h 3657600"/>
                <a:gd name="connsiteX1" fmla="*/ 638504 w 4332891"/>
                <a:gd name="connsiteY1" fmla="*/ 407276 h 3657600"/>
                <a:gd name="connsiteX2" fmla="*/ 654270 w 4332891"/>
                <a:gd name="connsiteY2" fmla="*/ 249621 h 3657600"/>
                <a:gd name="connsiteX3" fmla="*/ 670035 w 4332891"/>
                <a:gd name="connsiteY3" fmla="*/ 218090 h 3657600"/>
                <a:gd name="connsiteX4" fmla="*/ 654270 w 4332891"/>
                <a:gd name="connsiteY4" fmla="*/ 139262 h 3657600"/>
                <a:gd name="connsiteX5" fmla="*/ 591208 w 4332891"/>
                <a:gd name="connsiteY5" fmla="*/ 76200 h 3657600"/>
                <a:gd name="connsiteX6" fmla="*/ 354725 w 4332891"/>
                <a:gd name="connsiteY6" fmla="*/ 91965 h 3657600"/>
                <a:gd name="connsiteX7" fmla="*/ 134008 w 4332891"/>
                <a:gd name="connsiteY7" fmla="*/ 218090 h 3657600"/>
                <a:gd name="connsiteX8" fmla="*/ 23649 w 4332891"/>
                <a:gd name="connsiteY8" fmla="*/ 328448 h 3657600"/>
                <a:gd name="connsiteX9" fmla="*/ 7883 w 4332891"/>
                <a:gd name="connsiteY9" fmla="*/ 423041 h 3657600"/>
                <a:gd name="connsiteX10" fmla="*/ 39414 w 4332891"/>
                <a:gd name="connsiteY10" fmla="*/ 533400 h 3657600"/>
                <a:gd name="connsiteX11" fmla="*/ 244366 w 4332891"/>
                <a:gd name="connsiteY11" fmla="*/ 612227 h 3657600"/>
                <a:gd name="connsiteX12" fmla="*/ 386256 w 4332891"/>
                <a:gd name="connsiteY12" fmla="*/ 801414 h 3657600"/>
                <a:gd name="connsiteX13" fmla="*/ 433552 w 4332891"/>
                <a:gd name="connsiteY13" fmla="*/ 1037896 h 3657600"/>
                <a:gd name="connsiteX14" fmla="*/ 417787 w 4332891"/>
                <a:gd name="connsiteY14" fmla="*/ 1416269 h 3657600"/>
                <a:gd name="connsiteX15" fmla="*/ 465083 w 4332891"/>
                <a:gd name="connsiteY15" fmla="*/ 1794641 h 3657600"/>
                <a:gd name="connsiteX16" fmla="*/ 622739 w 4332891"/>
                <a:gd name="connsiteY16" fmla="*/ 2078421 h 3657600"/>
                <a:gd name="connsiteX17" fmla="*/ 780394 w 4332891"/>
                <a:gd name="connsiteY17" fmla="*/ 2314903 h 3657600"/>
                <a:gd name="connsiteX18" fmla="*/ 827690 w 4332891"/>
                <a:gd name="connsiteY18" fmla="*/ 2393731 h 3657600"/>
                <a:gd name="connsiteX19" fmla="*/ 811925 w 4332891"/>
                <a:gd name="connsiteY19" fmla="*/ 2472558 h 3657600"/>
                <a:gd name="connsiteX20" fmla="*/ 906518 w 4332891"/>
                <a:gd name="connsiteY20" fmla="*/ 2582917 h 3657600"/>
                <a:gd name="connsiteX21" fmla="*/ 1016876 w 4332891"/>
                <a:gd name="connsiteY21" fmla="*/ 2614448 h 3657600"/>
                <a:gd name="connsiteX22" fmla="*/ 969580 w 4332891"/>
                <a:gd name="connsiteY22" fmla="*/ 2724807 h 3657600"/>
                <a:gd name="connsiteX23" fmla="*/ 969580 w 4332891"/>
                <a:gd name="connsiteY23" fmla="*/ 2835165 h 3657600"/>
                <a:gd name="connsiteX24" fmla="*/ 1127235 w 4332891"/>
                <a:gd name="connsiteY24" fmla="*/ 2945524 h 3657600"/>
                <a:gd name="connsiteX25" fmla="*/ 1143001 w 4332891"/>
                <a:gd name="connsiteY25" fmla="*/ 2961290 h 3657600"/>
                <a:gd name="connsiteX26" fmla="*/ 1174532 w 4332891"/>
                <a:gd name="connsiteY26" fmla="*/ 3182007 h 3657600"/>
                <a:gd name="connsiteX27" fmla="*/ 1395249 w 4332891"/>
                <a:gd name="connsiteY27" fmla="*/ 3229303 h 3657600"/>
                <a:gd name="connsiteX28" fmla="*/ 1379483 w 4332891"/>
                <a:gd name="connsiteY28" fmla="*/ 3229303 h 3657600"/>
                <a:gd name="connsiteX29" fmla="*/ 1347952 w 4332891"/>
                <a:gd name="connsiteY29" fmla="*/ 3402724 h 3657600"/>
                <a:gd name="connsiteX30" fmla="*/ 1505608 w 4332891"/>
                <a:gd name="connsiteY30" fmla="*/ 3465786 h 3657600"/>
                <a:gd name="connsiteX31" fmla="*/ 1631732 w 4332891"/>
                <a:gd name="connsiteY31" fmla="*/ 3450021 h 3657600"/>
                <a:gd name="connsiteX32" fmla="*/ 1600201 w 4332891"/>
                <a:gd name="connsiteY32" fmla="*/ 3513083 h 3657600"/>
                <a:gd name="connsiteX33" fmla="*/ 1820918 w 4332891"/>
                <a:gd name="connsiteY33" fmla="*/ 3591910 h 3657600"/>
                <a:gd name="connsiteX34" fmla="*/ 1868214 w 4332891"/>
                <a:gd name="connsiteY34" fmla="*/ 3544614 h 3657600"/>
                <a:gd name="connsiteX35" fmla="*/ 1868214 w 4332891"/>
                <a:gd name="connsiteY35" fmla="*/ 3607676 h 3657600"/>
                <a:gd name="connsiteX36" fmla="*/ 2136228 w 4332891"/>
                <a:gd name="connsiteY36" fmla="*/ 3654972 h 3657600"/>
                <a:gd name="connsiteX37" fmla="*/ 2167759 w 4332891"/>
                <a:gd name="connsiteY37" fmla="*/ 3591910 h 3657600"/>
                <a:gd name="connsiteX38" fmla="*/ 2183525 w 4332891"/>
                <a:gd name="connsiteY38" fmla="*/ 3639207 h 3657600"/>
                <a:gd name="connsiteX39" fmla="*/ 2420008 w 4332891"/>
                <a:gd name="connsiteY39" fmla="*/ 3639207 h 3657600"/>
                <a:gd name="connsiteX40" fmla="*/ 2467304 w 4332891"/>
                <a:gd name="connsiteY40" fmla="*/ 3576145 h 3657600"/>
                <a:gd name="connsiteX41" fmla="*/ 2467304 w 4332891"/>
                <a:gd name="connsiteY41" fmla="*/ 3576145 h 3657600"/>
                <a:gd name="connsiteX42" fmla="*/ 2640725 w 4332891"/>
                <a:gd name="connsiteY42" fmla="*/ 3591910 h 3657600"/>
                <a:gd name="connsiteX43" fmla="*/ 2751083 w 4332891"/>
                <a:gd name="connsiteY43" fmla="*/ 3434255 h 3657600"/>
                <a:gd name="connsiteX44" fmla="*/ 2751083 w 4332891"/>
                <a:gd name="connsiteY44" fmla="*/ 3434255 h 3657600"/>
                <a:gd name="connsiteX45" fmla="*/ 2908739 w 4332891"/>
                <a:gd name="connsiteY45" fmla="*/ 3434255 h 3657600"/>
                <a:gd name="connsiteX46" fmla="*/ 2956035 w 4332891"/>
                <a:gd name="connsiteY46" fmla="*/ 3386958 h 3657600"/>
                <a:gd name="connsiteX47" fmla="*/ 2987566 w 4332891"/>
                <a:gd name="connsiteY47" fmla="*/ 3166241 h 3657600"/>
                <a:gd name="connsiteX48" fmla="*/ 3145221 w 4332891"/>
                <a:gd name="connsiteY48" fmla="*/ 3134710 h 3657600"/>
                <a:gd name="connsiteX49" fmla="*/ 3176752 w 4332891"/>
                <a:gd name="connsiteY49" fmla="*/ 3040117 h 3657600"/>
                <a:gd name="connsiteX50" fmla="*/ 3192518 w 4332891"/>
                <a:gd name="connsiteY50" fmla="*/ 2913993 h 3657600"/>
                <a:gd name="connsiteX51" fmla="*/ 3192518 w 4332891"/>
                <a:gd name="connsiteY51" fmla="*/ 2913993 h 3657600"/>
                <a:gd name="connsiteX52" fmla="*/ 3318642 w 4332891"/>
                <a:gd name="connsiteY52" fmla="*/ 2835165 h 3657600"/>
                <a:gd name="connsiteX53" fmla="*/ 3397470 w 4332891"/>
                <a:gd name="connsiteY53" fmla="*/ 2756338 h 3657600"/>
                <a:gd name="connsiteX54" fmla="*/ 3334408 w 4332891"/>
                <a:gd name="connsiteY54" fmla="*/ 2598683 h 3657600"/>
                <a:gd name="connsiteX55" fmla="*/ 3476297 w 4332891"/>
                <a:gd name="connsiteY55" fmla="*/ 2535621 h 3657600"/>
                <a:gd name="connsiteX56" fmla="*/ 3507828 w 4332891"/>
                <a:gd name="connsiteY56" fmla="*/ 2346434 h 3657600"/>
                <a:gd name="connsiteX57" fmla="*/ 3476297 w 4332891"/>
                <a:gd name="connsiteY57" fmla="*/ 2330669 h 3657600"/>
                <a:gd name="connsiteX58" fmla="*/ 3570890 w 4332891"/>
                <a:gd name="connsiteY58" fmla="*/ 2204545 h 3657600"/>
                <a:gd name="connsiteX59" fmla="*/ 3712780 w 4332891"/>
                <a:gd name="connsiteY59" fmla="*/ 1936531 h 3657600"/>
                <a:gd name="connsiteX60" fmla="*/ 3870435 w 4332891"/>
                <a:gd name="connsiteY60" fmla="*/ 1636986 h 3657600"/>
                <a:gd name="connsiteX61" fmla="*/ 3870435 w 4332891"/>
                <a:gd name="connsiteY61" fmla="*/ 1463565 h 3657600"/>
                <a:gd name="connsiteX62" fmla="*/ 3870435 w 4332891"/>
                <a:gd name="connsiteY62" fmla="*/ 1211317 h 3657600"/>
                <a:gd name="connsiteX63" fmla="*/ 3854670 w 4332891"/>
                <a:gd name="connsiteY63" fmla="*/ 1085193 h 3657600"/>
                <a:gd name="connsiteX64" fmla="*/ 3870435 w 4332891"/>
                <a:gd name="connsiteY64" fmla="*/ 927538 h 3657600"/>
                <a:gd name="connsiteX65" fmla="*/ 3980794 w 4332891"/>
                <a:gd name="connsiteY65" fmla="*/ 706821 h 3657600"/>
                <a:gd name="connsiteX66" fmla="*/ 4154214 w 4332891"/>
                <a:gd name="connsiteY66" fmla="*/ 564931 h 3657600"/>
                <a:gd name="connsiteX67" fmla="*/ 4264573 w 4332891"/>
                <a:gd name="connsiteY67" fmla="*/ 438807 h 3657600"/>
                <a:gd name="connsiteX68" fmla="*/ 4296104 w 4332891"/>
                <a:gd name="connsiteY68" fmla="*/ 359979 h 3657600"/>
                <a:gd name="connsiteX69" fmla="*/ 4280339 w 4332891"/>
                <a:gd name="connsiteY69" fmla="*/ 249621 h 3657600"/>
                <a:gd name="connsiteX70" fmla="*/ 3980794 w 4332891"/>
                <a:gd name="connsiteY70" fmla="*/ 44669 h 3657600"/>
                <a:gd name="connsiteX71" fmla="*/ 3854670 w 4332891"/>
                <a:gd name="connsiteY71" fmla="*/ 13138 h 3657600"/>
                <a:gd name="connsiteX72" fmla="*/ 3649718 w 4332891"/>
                <a:gd name="connsiteY72" fmla="*/ 123496 h 3657600"/>
                <a:gd name="connsiteX73" fmla="*/ 3618187 w 4332891"/>
                <a:gd name="connsiteY73" fmla="*/ 123496 h 3657600"/>
                <a:gd name="connsiteX74" fmla="*/ 3633952 w 4332891"/>
                <a:gd name="connsiteY74" fmla="*/ 375745 h 3657600"/>
                <a:gd name="connsiteX75" fmla="*/ 3649718 w 4332891"/>
                <a:gd name="connsiteY75" fmla="*/ 643758 h 3657600"/>
                <a:gd name="connsiteX76" fmla="*/ 3602421 w 4332891"/>
                <a:gd name="connsiteY76" fmla="*/ 738352 h 3657600"/>
                <a:gd name="connsiteX77" fmla="*/ 3492063 w 4332891"/>
                <a:gd name="connsiteY77" fmla="*/ 848710 h 3657600"/>
                <a:gd name="connsiteX78" fmla="*/ 3381704 w 4332891"/>
                <a:gd name="connsiteY78" fmla="*/ 1069427 h 3657600"/>
                <a:gd name="connsiteX79" fmla="*/ 3334408 w 4332891"/>
                <a:gd name="connsiteY79" fmla="*/ 1353207 h 3657600"/>
                <a:gd name="connsiteX80" fmla="*/ 3192518 w 4332891"/>
                <a:gd name="connsiteY80" fmla="*/ 1589690 h 3657600"/>
                <a:gd name="connsiteX81" fmla="*/ 3003332 w 4332891"/>
                <a:gd name="connsiteY81" fmla="*/ 1810407 h 3657600"/>
                <a:gd name="connsiteX82" fmla="*/ 2861442 w 4332891"/>
                <a:gd name="connsiteY82" fmla="*/ 2314903 h 3657600"/>
                <a:gd name="connsiteX83" fmla="*/ 2861442 w 4332891"/>
                <a:gd name="connsiteY83" fmla="*/ 2614448 h 3657600"/>
                <a:gd name="connsiteX84" fmla="*/ 2688021 w 4332891"/>
                <a:gd name="connsiteY84" fmla="*/ 2992821 h 3657600"/>
                <a:gd name="connsiteX85" fmla="*/ 2325414 w 4332891"/>
                <a:gd name="connsiteY85" fmla="*/ 3245069 h 3657600"/>
                <a:gd name="connsiteX86" fmla="*/ 2041635 w 4332891"/>
                <a:gd name="connsiteY86" fmla="*/ 3245069 h 3657600"/>
                <a:gd name="connsiteX87" fmla="*/ 1820918 w 4332891"/>
                <a:gd name="connsiteY87" fmla="*/ 3166241 h 3657600"/>
                <a:gd name="connsiteX88" fmla="*/ 1600201 w 4332891"/>
                <a:gd name="connsiteY88" fmla="*/ 2945524 h 3657600"/>
                <a:gd name="connsiteX89" fmla="*/ 1489842 w 4332891"/>
                <a:gd name="connsiteY89" fmla="*/ 2772103 h 3657600"/>
                <a:gd name="connsiteX90" fmla="*/ 1426780 w 4332891"/>
                <a:gd name="connsiteY90" fmla="*/ 2504090 h 3657600"/>
                <a:gd name="connsiteX91" fmla="*/ 1395249 w 4332891"/>
                <a:gd name="connsiteY91" fmla="*/ 2236076 h 3657600"/>
                <a:gd name="connsiteX92" fmla="*/ 1379483 w 4332891"/>
                <a:gd name="connsiteY92" fmla="*/ 1983827 h 3657600"/>
                <a:gd name="connsiteX93" fmla="*/ 1253359 w 4332891"/>
                <a:gd name="connsiteY93" fmla="*/ 1700048 h 3657600"/>
                <a:gd name="connsiteX94" fmla="*/ 1032642 w 4332891"/>
                <a:gd name="connsiteY94" fmla="*/ 1526627 h 3657600"/>
                <a:gd name="connsiteX95" fmla="*/ 938049 w 4332891"/>
                <a:gd name="connsiteY95" fmla="*/ 1353207 h 3657600"/>
                <a:gd name="connsiteX96" fmla="*/ 874987 w 4332891"/>
                <a:gd name="connsiteY96" fmla="*/ 1258614 h 3657600"/>
                <a:gd name="connsiteX97" fmla="*/ 843456 w 4332891"/>
                <a:gd name="connsiteY97" fmla="*/ 1069427 h 3657600"/>
                <a:gd name="connsiteX98" fmla="*/ 670035 w 4332891"/>
                <a:gd name="connsiteY98" fmla="*/ 817179 h 3657600"/>
                <a:gd name="connsiteX99" fmla="*/ 606973 w 4332891"/>
                <a:gd name="connsiteY99" fmla="*/ 564931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32891" h="3657600">
                  <a:moveTo>
                    <a:pt x="606973" y="564931"/>
                  </a:moveTo>
                  <a:cubicBezTo>
                    <a:pt x="601718" y="496614"/>
                    <a:pt x="630621" y="459828"/>
                    <a:pt x="638504" y="407276"/>
                  </a:cubicBezTo>
                  <a:cubicBezTo>
                    <a:pt x="646387" y="354724"/>
                    <a:pt x="649015" y="281152"/>
                    <a:pt x="654270" y="249621"/>
                  </a:cubicBezTo>
                  <a:cubicBezTo>
                    <a:pt x="659525" y="218090"/>
                    <a:pt x="670035" y="236483"/>
                    <a:pt x="670035" y="218090"/>
                  </a:cubicBezTo>
                  <a:cubicBezTo>
                    <a:pt x="670035" y="199697"/>
                    <a:pt x="667408" y="162910"/>
                    <a:pt x="654270" y="139262"/>
                  </a:cubicBezTo>
                  <a:cubicBezTo>
                    <a:pt x="641132" y="115614"/>
                    <a:pt x="641132" y="84083"/>
                    <a:pt x="591208" y="76200"/>
                  </a:cubicBezTo>
                  <a:cubicBezTo>
                    <a:pt x="541284" y="68317"/>
                    <a:pt x="430925" y="68317"/>
                    <a:pt x="354725" y="91965"/>
                  </a:cubicBezTo>
                  <a:cubicBezTo>
                    <a:pt x="278525" y="115613"/>
                    <a:pt x="189187" y="178676"/>
                    <a:pt x="134008" y="218090"/>
                  </a:cubicBezTo>
                  <a:cubicBezTo>
                    <a:pt x="78829" y="257504"/>
                    <a:pt x="44670" y="294290"/>
                    <a:pt x="23649" y="328448"/>
                  </a:cubicBezTo>
                  <a:cubicBezTo>
                    <a:pt x="2628" y="362606"/>
                    <a:pt x="5256" y="388882"/>
                    <a:pt x="7883" y="423041"/>
                  </a:cubicBezTo>
                  <a:cubicBezTo>
                    <a:pt x="10510" y="457200"/>
                    <a:pt x="0" y="501869"/>
                    <a:pt x="39414" y="533400"/>
                  </a:cubicBezTo>
                  <a:cubicBezTo>
                    <a:pt x="78828" y="564931"/>
                    <a:pt x="186559" y="567558"/>
                    <a:pt x="244366" y="612227"/>
                  </a:cubicBezTo>
                  <a:cubicBezTo>
                    <a:pt x="302173" y="656896"/>
                    <a:pt x="354725" y="730469"/>
                    <a:pt x="386256" y="801414"/>
                  </a:cubicBezTo>
                  <a:cubicBezTo>
                    <a:pt x="417787" y="872359"/>
                    <a:pt x="428297" y="935420"/>
                    <a:pt x="433552" y="1037896"/>
                  </a:cubicBezTo>
                  <a:cubicBezTo>
                    <a:pt x="438807" y="1140372"/>
                    <a:pt x="412532" y="1290145"/>
                    <a:pt x="417787" y="1416269"/>
                  </a:cubicBezTo>
                  <a:cubicBezTo>
                    <a:pt x="423042" y="1542393"/>
                    <a:pt x="430924" y="1684282"/>
                    <a:pt x="465083" y="1794641"/>
                  </a:cubicBezTo>
                  <a:cubicBezTo>
                    <a:pt x="499242" y="1905000"/>
                    <a:pt x="570187" y="1991711"/>
                    <a:pt x="622739" y="2078421"/>
                  </a:cubicBezTo>
                  <a:cubicBezTo>
                    <a:pt x="675291" y="2165131"/>
                    <a:pt x="746236" y="2262351"/>
                    <a:pt x="780394" y="2314903"/>
                  </a:cubicBezTo>
                  <a:cubicBezTo>
                    <a:pt x="814552" y="2367455"/>
                    <a:pt x="822435" y="2367455"/>
                    <a:pt x="827690" y="2393731"/>
                  </a:cubicBezTo>
                  <a:cubicBezTo>
                    <a:pt x="832945" y="2420007"/>
                    <a:pt x="798787" y="2441027"/>
                    <a:pt x="811925" y="2472558"/>
                  </a:cubicBezTo>
                  <a:cubicBezTo>
                    <a:pt x="825063" y="2504089"/>
                    <a:pt x="872360" y="2559269"/>
                    <a:pt x="906518" y="2582917"/>
                  </a:cubicBezTo>
                  <a:cubicBezTo>
                    <a:pt x="940676" y="2606565"/>
                    <a:pt x="1006366" y="2590800"/>
                    <a:pt x="1016876" y="2614448"/>
                  </a:cubicBezTo>
                  <a:cubicBezTo>
                    <a:pt x="1027386" y="2638096"/>
                    <a:pt x="977463" y="2688021"/>
                    <a:pt x="969580" y="2724807"/>
                  </a:cubicBezTo>
                  <a:cubicBezTo>
                    <a:pt x="961697" y="2761593"/>
                    <a:pt x="943304" y="2798379"/>
                    <a:pt x="969580" y="2835165"/>
                  </a:cubicBezTo>
                  <a:cubicBezTo>
                    <a:pt x="995856" y="2871951"/>
                    <a:pt x="1098332" y="2924503"/>
                    <a:pt x="1127235" y="2945524"/>
                  </a:cubicBezTo>
                  <a:cubicBezTo>
                    <a:pt x="1156138" y="2966545"/>
                    <a:pt x="1135118" y="2921876"/>
                    <a:pt x="1143001" y="2961290"/>
                  </a:cubicBezTo>
                  <a:cubicBezTo>
                    <a:pt x="1150884" y="3000704"/>
                    <a:pt x="1132491" y="3137338"/>
                    <a:pt x="1174532" y="3182007"/>
                  </a:cubicBezTo>
                  <a:cubicBezTo>
                    <a:pt x="1216573" y="3226676"/>
                    <a:pt x="1361091" y="3221420"/>
                    <a:pt x="1395249" y="3229303"/>
                  </a:cubicBezTo>
                  <a:cubicBezTo>
                    <a:pt x="1429407" y="3237186"/>
                    <a:pt x="1387366" y="3200400"/>
                    <a:pt x="1379483" y="3229303"/>
                  </a:cubicBezTo>
                  <a:cubicBezTo>
                    <a:pt x="1371600" y="3258206"/>
                    <a:pt x="1326931" y="3363310"/>
                    <a:pt x="1347952" y="3402724"/>
                  </a:cubicBezTo>
                  <a:cubicBezTo>
                    <a:pt x="1368973" y="3442138"/>
                    <a:pt x="1458311" y="3457903"/>
                    <a:pt x="1505608" y="3465786"/>
                  </a:cubicBezTo>
                  <a:cubicBezTo>
                    <a:pt x="1552905" y="3473669"/>
                    <a:pt x="1615967" y="3442138"/>
                    <a:pt x="1631732" y="3450021"/>
                  </a:cubicBezTo>
                  <a:cubicBezTo>
                    <a:pt x="1647498" y="3457904"/>
                    <a:pt x="1568670" y="3489435"/>
                    <a:pt x="1600201" y="3513083"/>
                  </a:cubicBezTo>
                  <a:cubicBezTo>
                    <a:pt x="1631732" y="3536731"/>
                    <a:pt x="1776249" y="3586655"/>
                    <a:pt x="1820918" y="3591910"/>
                  </a:cubicBezTo>
                  <a:cubicBezTo>
                    <a:pt x="1865587" y="3597165"/>
                    <a:pt x="1860331" y="3541986"/>
                    <a:pt x="1868214" y="3544614"/>
                  </a:cubicBezTo>
                  <a:cubicBezTo>
                    <a:pt x="1876097" y="3547242"/>
                    <a:pt x="1823545" y="3589283"/>
                    <a:pt x="1868214" y="3607676"/>
                  </a:cubicBezTo>
                  <a:cubicBezTo>
                    <a:pt x="1912883" y="3626069"/>
                    <a:pt x="2086304" y="3657600"/>
                    <a:pt x="2136228" y="3654972"/>
                  </a:cubicBezTo>
                  <a:cubicBezTo>
                    <a:pt x="2186152" y="3652344"/>
                    <a:pt x="2159876" y="3594537"/>
                    <a:pt x="2167759" y="3591910"/>
                  </a:cubicBezTo>
                  <a:cubicBezTo>
                    <a:pt x="2175642" y="3589283"/>
                    <a:pt x="2141484" y="3631324"/>
                    <a:pt x="2183525" y="3639207"/>
                  </a:cubicBezTo>
                  <a:cubicBezTo>
                    <a:pt x="2225566" y="3647090"/>
                    <a:pt x="2372712" y="3649717"/>
                    <a:pt x="2420008" y="3639207"/>
                  </a:cubicBezTo>
                  <a:cubicBezTo>
                    <a:pt x="2467304" y="3628697"/>
                    <a:pt x="2467304" y="3576145"/>
                    <a:pt x="2467304" y="3576145"/>
                  </a:cubicBezTo>
                  <a:lnTo>
                    <a:pt x="2467304" y="3576145"/>
                  </a:lnTo>
                  <a:cubicBezTo>
                    <a:pt x="2496207" y="3578772"/>
                    <a:pt x="2593429" y="3615558"/>
                    <a:pt x="2640725" y="3591910"/>
                  </a:cubicBezTo>
                  <a:cubicBezTo>
                    <a:pt x="2688021" y="3568262"/>
                    <a:pt x="2751083" y="3434255"/>
                    <a:pt x="2751083" y="3434255"/>
                  </a:cubicBezTo>
                  <a:lnTo>
                    <a:pt x="2751083" y="3434255"/>
                  </a:lnTo>
                  <a:cubicBezTo>
                    <a:pt x="2777359" y="3434255"/>
                    <a:pt x="2874580" y="3442138"/>
                    <a:pt x="2908739" y="3434255"/>
                  </a:cubicBezTo>
                  <a:cubicBezTo>
                    <a:pt x="2942898" y="3426372"/>
                    <a:pt x="2942897" y="3431627"/>
                    <a:pt x="2956035" y="3386958"/>
                  </a:cubicBezTo>
                  <a:cubicBezTo>
                    <a:pt x="2969173" y="3342289"/>
                    <a:pt x="2956035" y="3208282"/>
                    <a:pt x="2987566" y="3166241"/>
                  </a:cubicBezTo>
                  <a:cubicBezTo>
                    <a:pt x="3019097" y="3124200"/>
                    <a:pt x="3113690" y="3155731"/>
                    <a:pt x="3145221" y="3134710"/>
                  </a:cubicBezTo>
                  <a:cubicBezTo>
                    <a:pt x="3176752" y="3113689"/>
                    <a:pt x="3168869" y="3076903"/>
                    <a:pt x="3176752" y="3040117"/>
                  </a:cubicBezTo>
                  <a:cubicBezTo>
                    <a:pt x="3184635" y="3003331"/>
                    <a:pt x="3192518" y="2913993"/>
                    <a:pt x="3192518" y="2913993"/>
                  </a:cubicBezTo>
                  <a:lnTo>
                    <a:pt x="3192518" y="2913993"/>
                  </a:lnTo>
                  <a:cubicBezTo>
                    <a:pt x="3213539" y="2900855"/>
                    <a:pt x="3284483" y="2861441"/>
                    <a:pt x="3318642" y="2835165"/>
                  </a:cubicBezTo>
                  <a:cubicBezTo>
                    <a:pt x="3352801" y="2808889"/>
                    <a:pt x="3394842" y="2795752"/>
                    <a:pt x="3397470" y="2756338"/>
                  </a:cubicBezTo>
                  <a:cubicBezTo>
                    <a:pt x="3400098" y="2716924"/>
                    <a:pt x="3321270" y="2635469"/>
                    <a:pt x="3334408" y="2598683"/>
                  </a:cubicBezTo>
                  <a:cubicBezTo>
                    <a:pt x="3347546" y="2561897"/>
                    <a:pt x="3447394" y="2577663"/>
                    <a:pt x="3476297" y="2535621"/>
                  </a:cubicBezTo>
                  <a:cubicBezTo>
                    <a:pt x="3505200" y="2493579"/>
                    <a:pt x="3507828" y="2380593"/>
                    <a:pt x="3507828" y="2346434"/>
                  </a:cubicBezTo>
                  <a:cubicBezTo>
                    <a:pt x="3507828" y="2312275"/>
                    <a:pt x="3465787" y="2354317"/>
                    <a:pt x="3476297" y="2330669"/>
                  </a:cubicBezTo>
                  <a:cubicBezTo>
                    <a:pt x="3486807" y="2307021"/>
                    <a:pt x="3531476" y="2270235"/>
                    <a:pt x="3570890" y="2204545"/>
                  </a:cubicBezTo>
                  <a:cubicBezTo>
                    <a:pt x="3610304" y="2138855"/>
                    <a:pt x="3712780" y="1936531"/>
                    <a:pt x="3712780" y="1936531"/>
                  </a:cubicBezTo>
                  <a:cubicBezTo>
                    <a:pt x="3762704" y="1841938"/>
                    <a:pt x="3844159" y="1715814"/>
                    <a:pt x="3870435" y="1636986"/>
                  </a:cubicBezTo>
                  <a:cubicBezTo>
                    <a:pt x="3896711" y="1558158"/>
                    <a:pt x="3870435" y="1463565"/>
                    <a:pt x="3870435" y="1463565"/>
                  </a:cubicBezTo>
                  <a:cubicBezTo>
                    <a:pt x="3870435" y="1392620"/>
                    <a:pt x="3873063" y="1274379"/>
                    <a:pt x="3870435" y="1211317"/>
                  </a:cubicBezTo>
                  <a:cubicBezTo>
                    <a:pt x="3867808" y="1148255"/>
                    <a:pt x="3854670" y="1132489"/>
                    <a:pt x="3854670" y="1085193"/>
                  </a:cubicBezTo>
                  <a:cubicBezTo>
                    <a:pt x="3854670" y="1037897"/>
                    <a:pt x="3849414" y="990600"/>
                    <a:pt x="3870435" y="927538"/>
                  </a:cubicBezTo>
                  <a:cubicBezTo>
                    <a:pt x="3891456" y="864476"/>
                    <a:pt x="3933498" y="767255"/>
                    <a:pt x="3980794" y="706821"/>
                  </a:cubicBezTo>
                  <a:cubicBezTo>
                    <a:pt x="4028090" y="646387"/>
                    <a:pt x="4106918" y="609600"/>
                    <a:pt x="4154214" y="564931"/>
                  </a:cubicBezTo>
                  <a:cubicBezTo>
                    <a:pt x="4201511" y="520262"/>
                    <a:pt x="4240925" y="472966"/>
                    <a:pt x="4264573" y="438807"/>
                  </a:cubicBezTo>
                  <a:cubicBezTo>
                    <a:pt x="4288221" y="404648"/>
                    <a:pt x="4293476" y="391510"/>
                    <a:pt x="4296104" y="359979"/>
                  </a:cubicBezTo>
                  <a:cubicBezTo>
                    <a:pt x="4298732" y="328448"/>
                    <a:pt x="4332891" y="302173"/>
                    <a:pt x="4280339" y="249621"/>
                  </a:cubicBezTo>
                  <a:cubicBezTo>
                    <a:pt x="4227787" y="197069"/>
                    <a:pt x="4051739" y="84083"/>
                    <a:pt x="3980794" y="44669"/>
                  </a:cubicBezTo>
                  <a:cubicBezTo>
                    <a:pt x="3909849" y="5255"/>
                    <a:pt x="3909849" y="0"/>
                    <a:pt x="3854670" y="13138"/>
                  </a:cubicBezTo>
                  <a:cubicBezTo>
                    <a:pt x="3799491" y="26276"/>
                    <a:pt x="3689132" y="105103"/>
                    <a:pt x="3649718" y="123496"/>
                  </a:cubicBezTo>
                  <a:cubicBezTo>
                    <a:pt x="3610304" y="141889"/>
                    <a:pt x="3620815" y="81455"/>
                    <a:pt x="3618187" y="123496"/>
                  </a:cubicBezTo>
                  <a:cubicBezTo>
                    <a:pt x="3615559" y="165537"/>
                    <a:pt x="3628697" y="289035"/>
                    <a:pt x="3633952" y="375745"/>
                  </a:cubicBezTo>
                  <a:cubicBezTo>
                    <a:pt x="3639207" y="462455"/>
                    <a:pt x="3654973" y="583324"/>
                    <a:pt x="3649718" y="643758"/>
                  </a:cubicBezTo>
                  <a:cubicBezTo>
                    <a:pt x="3644463" y="704193"/>
                    <a:pt x="3628697" y="704193"/>
                    <a:pt x="3602421" y="738352"/>
                  </a:cubicBezTo>
                  <a:cubicBezTo>
                    <a:pt x="3576145" y="772511"/>
                    <a:pt x="3528849" y="793531"/>
                    <a:pt x="3492063" y="848710"/>
                  </a:cubicBezTo>
                  <a:cubicBezTo>
                    <a:pt x="3455277" y="903889"/>
                    <a:pt x="3407980" y="985344"/>
                    <a:pt x="3381704" y="1069427"/>
                  </a:cubicBezTo>
                  <a:cubicBezTo>
                    <a:pt x="3355428" y="1153510"/>
                    <a:pt x="3365939" y="1266497"/>
                    <a:pt x="3334408" y="1353207"/>
                  </a:cubicBezTo>
                  <a:cubicBezTo>
                    <a:pt x="3302877" y="1439917"/>
                    <a:pt x="3247697" y="1513490"/>
                    <a:pt x="3192518" y="1589690"/>
                  </a:cubicBezTo>
                  <a:cubicBezTo>
                    <a:pt x="3137339" y="1665890"/>
                    <a:pt x="3058511" y="1689538"/>
                    <a:pt x="3003332" y="1810407"/>
                  </a:cubicBezTo>
                  <a:cubicBezTo>
                    <a:pt x="2948153" y="1931276"/>
                    <a:pt x="2885090" y="2180896"/>
                    <a:pt x="2861442" y="2314903"/>
                  </a:cubicBezTo>
                  <a:cubicBezTo>
                    <a:pt x="2837794" y="2448910"/>
                    <a:pt x="2890346" y="2501462"/>
                    <a:pt x="2861442" y="2614448"/>
                  </a:cubicBezTo>
                  <a:cubicBezTo>
                    <a:pt x="2832539" y="2727434"/>
                    <a:pt x="2777359" y="2887718"/>
                    <a:pt x="2688021" y="2992821"/>
                  </a:cubicBezTo>
                  <a:cubicBezTo>
                    <a:pt x="2598683" y="3097924"/>
                    <a:pt x="2433145" y="3203028"/>
                    <a:pt x="2325414" y="3245069"/>
                  </a:cubicBezTo>
                  <a:cubicBezTo>
                    <a:pt x="2217683" y="3287110"/>
                    <a:pt x="2125718" y="3258207"/>
                    <a:pt x="2041635" y="3245069"/>
                  </a:cubicBezTo>
                  <a:cubicBezTo>
                    <a:pt x="1957552" y="3231931"/>
                    <a:pt x="1894490" y="3216165"/>
                    <a:pt x="1820918" y="3166241"/>
                  </a:cubicBezTo>
                  <a:cubicBezTo>
                    <a:pt x="1747346" y="3116317"/>
                    <a:pt x="1655380" y="3011214"/>
                    <a:pt x="1600201" y="2945524"/>
                  </a:cubicBezTo>
                  <a:cubicBezTo>
                    <a:pt x="1545022" y="2879834"/>
                    <a:pt x="1518745" y="2845675"/>
                    <a:pt x="1489842" y="2772103"/>
                  </a:cubicBezTo>
                  <a:cubicBezTo>
                    <a:pt x="1460939" y="2698531"/>
                    <a:pt x="1442546" y="2593428"/>
                    <a:pt x="1426780" y="2504090"/>
                  </a:cubicBezTo>
                  <a:cubicBezTo>
                    <a:pt x="1411015" y="2414752"/>
                    <a:pt x="1403132" y="2322786"/>
                    <a:pt x="1395249" y="2236076"/>
                  </a:cubicBezTo>
                  <a:cubicBezTo>
                    <a:pt x="1387366" y="2149366"/>
                    <a:pt x="1403131" y="2073165"/>
                    <a:pt x="1379483" y="1983827"/>
                  </a:cubicBezTo>
                  <a:cubicBezTo>
                    <a:pt x="1355835" y="1894489"/>
                    <a:pt x="1311166" y="1776248"/>
                    <a:pt x="1253359" y="1700048"/>
                  </a:cubicBezTo>
                  <a:cubicBezTo>
                    <a:pt x="1195552" y="1623848"/>
                    <a:pt x="1085194" y="1584434"/>
                    <a:pt x="1032642" y="1526627"/>
                  </a:cubicBezTo>
                  <a:cubicBezTo>
                    <a:pt x="980090" y="1468820"/>
                    <a:pt x="964325" y="1397876"/>
                    <a:pt x="938049" y="1353207"/>
                  </a:cubicBezTo>
                  <a:cubicBezTo>
                    <a:pt x="911773" y="1308538"/>
                    <a:pt x="890752" y="1305911"/>
                    <a:pt x="874987" y="1258614"/>
                  </a:cubicBezTo>
                  <a:cubicBezTo>
                    <a:pt x="859222" y="1211317"/>
                    <a:pt x="877615" y="1142999"/>
                    <a:pt x="843456" y="1069427"/>
                  </a:cubicBezTo>
                  <a:cubicBezTo>
                    <a:pt x="809297" y="995855"/>
                    <a:pt x="704194" y="901262"/>
                    <a:pt x="670035" y="817179"/>
                  </a:cubicBezTo>
                  <a:cubicBezTo>
                    <a:pt x="635876" y="733096"/>
                    <a:pt x="612228" y="633248"/>
                    <a:pt x="606973" y="564931"/>
                  </a:cubicBezTo>
                  <a:close/>
                </a:path>
              </a:pathLst>
            </a:custGeom>
            <a:solidFill>
              <a:srgbClr val="CEB966"/>
            </a:solidFill>
            <a:ln w="25400" cap="flat" cmpd="sng" algn="ctr">
              <a:solidFill>
                <a:srgbClr val="CEB9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6" name="Freeform 6"/>
            <p:cNvSpPr/>
            <p:nvPr/>
          </p:nvSpPr>
          <p:spPr>
            <a:xfrm rot="160376">
              <a:off x="2832942" y="3169544"/>
              <a:ext cx="472966" cy="512379"/>
            </a:xfrm>
            <a:custGeom>
              <a:avLst/>
              <a:gdLst>
                <a:gd name="connsiteX0" fmla="*/ 412532 w 472966"/>
                <a:gd name="connsiteY0" fmla="*/ 176048 h 512379"/>
                <a:gd name="connsiteX1" fmla="*/ 396766 w 472966"/>
                <a:gd name="connsiteY1" fmla="*/ 65689 h 512379"/>
                <a:gd name="connsiteX2" fmla="*/ 396766 w 472966"/>
                <a:gd name="connsiteY2" fmla="*/ 65689 h 512379"/>
                <a:gd name="connsiteX3" fmla="*/ 333704 w 472966"/>
                <a:gd name="connsiteY3" fmla="*/ 2627 h 512379"/>
                <a:gd name="connsiteX4" fmla="*/ 239111 w 472966"/>
                <a:gd name="connsiteY4" fmla="*/ 49924 h 512379"/>
                <a:gd name="connsiteX5" fmla="*/ 160283 w 472966"/>
                <a:gd name="connsiteY5" fmla="*/ 34158 h 512379"/>
                <a:gd name="connsiteX6" fmla="*/ 81456 w 472966"/>
                <a:gd name="connsiteY6" fmla="*/ 49924 h 512379"/>
                <a:gd name="connsiteX7" fmla="*/ 2628 w 472966"/>
                <a:gd name="connsiteY7" fmla="*/ 223344 h 512379"/>
                <a:gd name="connsiteX8" fmla="*/ 65690 w 472966"/>
                <a:gd name="connsiteY8" fmla="*/ 333703 h 512379"/>
                <a:gd name="connsiteX9" fmla="*/ 65690 w 472966"/>
                <a:gd name="connsiteY9" fmla="*/ 428296 h 512379"/>
                <a:gd name="connsiteX10" fmla="*/ 97221 w 472966"/>
                <a:gd name="connsiteY10" fmla="*/ 491358 h 512379"/>
                <a:gd name="connsiteX11" fmla="*/ 239111 w 472966"/>
                <a:gd name="connsiteY11" fmla="*/ 507124 h 512379"/>
                <a:gd name="connsiteX12" fmla="*/ 302173 w 472966"/>
                <a:gd name="connsiteY12" fmla="*/ 459827 h 512379"/>
                <a:gd name="connsiteX13" fmla="*/ 412532 w 472966"/>
                <a:gd name="connsiteY13" fmla="*/ 459827 h 512379"/>
                <a:gd name="connsiteX14" fmla="*/ 459828 w 472966"/>
                <a:gd name="connsiteY14" fmla="*/ 333703 h 512379"/>
                <a:gd name="connsiteX15" fmla="*/ 459828 w 472966"/>
                <a:gd name="connsiteY15" fmla="*/ 302172 h 512379"/>
                <a:gd name="connsiteX16" fmla="*/ 412532 w 472966"/>
                <a:gd name="connsiteY16" fmla="*/ 176048 h 5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966" h="512379">
                  <a:moveTo>
                    <a:pt x="412532" y="176048"/>
                  </a:moveTo>
                  <a:lnTo>
                    <a:pt x="396766" y="65689"/>
                  </a:lnTo>
                  <a:lnTo>
                    <a:pt x="396766" y="65689"/>
                  </a:lnTo>
                  <a:cubicBezTo>
                    <a:pt x="386256" y="55179"/>
                    <a:pt x="359980" y="5255"/>
                    <a:pt x="333704" y="2627"/>
                  </a:cubicBezTo>
                  <a:cubicBezTo>
                    <a:pt x="307428" y="0"/>
                    <a:pt x="268015" y="44669"/>
                    <a:pt x="239111" y="49924"/>
                  </a:cubicBezTo>
                  <a:cubicBezTo>
                    <a:pt x="210207" y="55179"/>
                    <a:pt x="186559" y="34158"/>
                    <a:pt x="160283" y="34158"/>
                  </a:cubicBezTo>
                  <a:cubicBezTo>
                    <a:pt x="134007" y="34158"/>
                    <a:pt x="107732" y="18393"/>
                    <a:pt x="81456" y="49924"/>
                  </a:cubicBezTo>
                  <a:cubicBezTo>
                    <a:pt x="55180" y="81455"/>
                    <a:pt x="5256" y="176048"/>
                    <a:pt x="2628" y="223344"/>
                  </a:cubicBezTo>
                  <a:cubicBezTo>
                    <a:pt x="0" y="270641"/>
                    <a:pt x="55180" y="299544"/>
                    <a:pt x="65690" y="333703"/>
                  </a:cubicBezTo>
                  <a:cubicBezTo>
                    <a:pt x="76200" y="367862"/>
                    <a:pt x="60435" y="402020"/>
                    <a:pt x="65690" y="428296"/>
                  </a:cubicBezTo>
                  <a:cubicBezTo>
                    <a:pt x="70945" y="454572"/>
                    <a:pt x="68318" y="478220"/>
                    <a:pt x="97221" y="491358"/>
                  </a:cubicBezTo>
                  <a:cubicBezTo>
                    <a:pt x="126124" y="504496"/>
                    <a:pt x="204952" y="512379"/>
                    <a:pt x="239111" y="507124"/>
                  </a:cubicBezTo>
                  <a:cubicBezTo>
                    <a:pt x="273270" y="501869"/>
                    <a:pt x="273270" y="467710"/>
                    <a:pt x="302173" y="459827"/>
                  </a:cubicBezTo>
                  <a:cubicBezTo>
                    <a:pt x="331076" y="451944"/>
                    <a:pt x="386256" y="480848"/>
                    <a:pt x="412532" y="459827"/>
                  </a:cubicBezTo>
                  <a:cubicBezTo>
                    <a:pt x="438808" y="438806"/>
                    <a:pt x="451945" y="359979"/>
                    <a:pt x="459828" y="333703"/>
                  </a:cubicBezTo>
                  <a:cubicBezTo>
                    <a:pt x="467711" y="307427"/>
                    <a:pt x="472966" y="325820"/>
                    <a:pt x="459828" y="302172"/>
                  </a:cubicBezTo>
                  <a:cubicBezTo>
                    <a:pt x="446690" y="278524"/>
                    <a:pt x="413845" y="235168"/>
                    <a:pt x="412532" y="17604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7" name="Freeform 7"/>
            <p:cNvSpPr/>
            <p:nvPr/>
          </p:nvSpPr>
          <p:spPr>
            <a:xfrm rot="160376">
              <a:off x="3056267" y="3236091"/>
              <a:ext cx="63062" cy="381000"/>
            </a:xfrm>
            <a:custGeom>
              <a:avLst/>
              <a:gdLst>
                <a:gd name="connsiteX0" fmla="*/ 0 w 63062"/>
                <a:gd name="connsiteY0" fmla="*/ 0 h 381000"/>
                <a:gd name="connsiteX1" fmla="*/ 15766 w 63062"/>
                <a:gd name="connsiteY1" fmla="*/ 157655 h 381000"/>
                <a:gd name="connsiteX2" fmla="*/ 31531 w 63062"/>
                <a:gd name="connsiteY2" fmla="*/ 220717 h 381000"/>
                <a:gd name="connsiteX3" fmla="*/ 47297 w 63062"/>
                <a:gd name="connsiteY3" fmla="*/ 299545 h 381000"/>
                <a:gd name="connsiteX4" fmla="*/ 15766 w 63062"/>
                <a:gd name="connsiteY4" fmla="*/ 378373 h 381000"/>
                <a:gd name="connsiteX5" fmla="*/ 31531 w 63062"/>
                <a:gd name="connsiteY5" fmla="*/ 315310 h 381000"/>
                <a:gd name="connsiteX6" fmla="*/ 63062 w 63062"/>
                <a:gd name="connsiteY6" fmla="*/ 378373 h 381000"/>
                <a:gd name="connsiteX7" fmla="*/ 63062 w 63062"/>
                <a:gd name="connsiteY7" fmla="*/ 37837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62" h="381000">
                  <a:moveTo>
                    <a:pt x="0" y="0"/>
                  </a:moveTo>
                  <a:cubicBezTo>
                    <a:pt x="5255" y="60434"/>
                    <a:pt x="10511" y="120869"/>
                    <a:pt x="15766" y="157655"/>
                  </a:cubicBezTo>
                  <a:cubicBezTo>
                    <a:pt x="21021" y="194441"/>
                    <a:pt x="26276" y="197069"/>
                    <a:pt x="31531" y="220717"/>
                  </a:cubicBezTo>
                  <a:cubicBezTo>
                    <a:pt x="36786" y="244365"/>
                    <a:pt x="49925" y="273269"/>
                    <a:pt x="47297" y="299545"/>
                  </a:cubicBezTo>
                  <a:cubicBezTo>
                    <a:pt x="44670" y="325821"/>
                    <a:pt x="18394" y="375746"/>
                    <a:pt x="15766" y="378373"/>
                  </a:cubicBezTo>
                  <a:cubicBezTo>
                    <a:pt x="13138" y="381000"/>
                    <a:pt x="23648" y="315310"/>
                    <a:pt x="31531" y="315310"/>
                  </a:cubicBezTo>
                  <a:cubicBezTo>
                    <a:pt x="39414" y="315310"/>
                    <a:pt x="63062" y="378373"/>
                    <a:pt x="63062" y="378373"/>
                  </a:cubicBezTo>
                  <a:lnTo>
                    <a:pt x="63062" y="378373"/>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0" name="Freeform 8"/>
            <p:cNvSpPr/>
            <p:nvPr/>
          </p:nvSpPr>
          <p:spPr>
            <a:xfrm rot="160376">
              <a:off x="2961568" y="3400944"/>
              <a:ext cx="110359" cy="52551"/>
            </a:xfrm>
            <a:custGeom>
              <a:avLst/>
              <a:gdLst>
                <a:gd name="connsiteX0" fmla="*/ 110359 w 110359"/>
                <a:gd name="connsiteY0" fmla="*/ 21020 h 52551"/>
                <a:gd name="connsiteX1" fmla="*/ 47297 w 110359"/>
                <a:gd name="connsiteY1" fmla="*/ 5255 h 52551"/>
                <a:gd name="connsiteX2" fmla="*/ 0 w 110359"/>
                <a:gd name="connsiteY2" fmla="*/ 52551 h 52551"/>
                <a:gd name="connsiteX3" fmla="*/ 0 w 110359"/>
                <a:gd name="connsiteY3" fmla="*/ 52551 h 52551"/>
                <a:gd name="connsiteX4" fmla="*/ 0 w 110359"/>
                <a:gd name="connsiteY4" fmla="*/ 52551 h 5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9" h="52551">
                  <a:moveTo>
                    <a:pt x="110359" y="21020"/>
                  </a:moveTo>
                  <a:cubicBezTo>
                    <a:pt x="88024" y="10510"/>
                    <a:pt x="65690" y="0"/>
                    <a:pt x="47297" y="5255"/>
                  </a:cubicBezTo>
                  <a:cubicBezTo>
                    <a:pt x="28904" y="10510"/>
                    <a:pt x="0" y="52551"/>
                    <a:pt x="0" y="52551"/>
                  </a:cubicBezTo>
                  <a:lnTo>
                    <a:pt x="0" y="52551"/>
                  </a:lnTo>
                  <a:lnTo>
                    <a:pt x="0" y="52551"/>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1" name="Freeform 9"/>
            <p:cNvSpPr/>
            <p:nvPr/>
          </p:nvSpPr>
          <p:spPr>
            <a:xfrm rot="160376">
              <a:off x="3104344" y="3394509"/>
              <a:ext cx="112986" cy="34158"/>
            </a:xfrm>
            <a:custGeom>
              <a:avLst/>
              <a:gdLst>
                <a:gd name="connsiteX0" fmla="*/ 0 w 112986"/>
                <a:gd name="connsiteY0" fmla="*/ 34158 h 34158"/>
                <a:gd name="connsiteX1" fmla="*/ 94593 w 112986"/>
                <a:gd name="connsiteY1" fmla="*/ 2627 h 34158"/>
                <a:gd name="connsiteX2" fmla="*/ 110359 w 112986"/>
                <a:gd name="connsiteY2" fmla="*/ 18393 h 34158"/>
              </a:gdLst>
              <a:ahLst/>
              <a:cxnLst>
                <a:cxn ang="0">
                  <a:pos x="connsiteX0" y="connsiteY0"/>
                </a:cxn>
                <a:cxn ang="0">
                  <a:pos x="connsiteX1" y="connsiteY1"/>
                </a:cxn>
                <a:cxn ang="0">
                  <a:pos x="connsiteX2" y="connsiteY2"/>
                </a:cxn>
              </a:cxnLst>
              <a:rect l="l" t="t" r="r" b="b"/>
              <a:pathLst>
                <a:path w="112986" h="34158">
                  <a:moveTo>
                    <a:pt x="0" y="34158"/>
                  </a:moveTo>
                  <a:cubicBezTo>
                    <a:pt x="38100" y="19706"/>
                    <a:pt x="76200" y="5254"/>
                    <a:pt x="94593" y="2627"/>
                  </a:cubicBezTo>
                  <a:cubicBezTo>
                    <a:pt x="112986" y="0"/>
                    <a:pt x="111672" y="9196"/>
                    <a:pt x="110359" y="1839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6" name="Freeform 10"/>
            <p:cNvSpPr/>
            <p:nvPr/>
          </p:nvSpPr>
          <p:spPr>
            <a:xfrm rot="160376">
              <a:off x="2902294" y="3629106"/>
              <a:ext cx="525517" cy="567558"/>
            </a:xfrm>
            <a:custGeom>
              <a:avLst/>
              <a:gdLst>
                <a:gd name="connsiteX0" fmla="*/ 336331 w 525517"/>
                <a:gd name="connsiteY0" fmla="*/ 5255 h 567558"/>
                <a:gd name="connsiteX1" fmla="*/ 415159 w 525517"/>
                <a:gd name="connsiteY1" fmla="*/ 52552 h 567558"/>
                <a:gd name="connsiteX2" fmla="*/ 462455 w 525517"/>
                <a:gd name="connsiteY2" fmla="*/ 162910 h 567558"/>
                <a:gd name="connsiteX3" fmla="*/ 446690 w 525517"/>
                <a:gd name="connsiteY3" fmla="*/ 257503 h 567558"/>
                <a:gd name="connsiteX4" fmla="*/ 478221 w 525517"/>
                <a:gd name="connsiteY4" fmla="*/ 304800 h 567558"/>
                <a:gd name="connsiteX5" fmla="*/ 525517 w 525517"/>
                <a:gd name="connsiteY5" fmla="*/ 383627 h 567558"/>
                <a:gd name="connsiteX6" fmla="*/ 478221 w 525517"/>
                <a:gd name="connsiteY6" fmla="*/ 509752 h 567558"/>
                <a:gd name="connsiteX7" fmla="*/ 415159 w 525517"/>
                <a:gd name="connsiteY7" fmla="*/ 525517 h 567558"/>
                <a:gd name="connsiteX8" fmla="*/ 367862 w 525517"/>
                <a:gd name="connsiteY8" fmla="*/ 541283 h 567558"/>
                <a:gd name="connsiteX9" fmla="*/ 257503 w 525517"/>
                <a:gd name="connsiteY9" fmla="*/ 557048 h 567558"/>
                <a:gd name="connsiteX10" fmla="*/ 178676 w 525517"/>
                <a:gd name="connsiteY10" fmla="*/ 557048 h 567558"/>
                <a:gd name="connsiteX11" fmla="*/ 115614 w 525517"/>
                <a:gd name="connsiteY11" fmla="*/ 493986 h 567558"/>
                <a:gd name="connsiteX12" fmla="*/ 52552 w 525517"/>
                <a:gd name="connsiteY12" fmla="*/ 446690 h 567558"/>
                <a:gd name="connsiteX13" fmla="*/ 68317 w 525517"/>
                <a:gd name="connsiteY13" fmla="*/ 304800 h 567558"/>
                <a:gd name="connsiteX14" fmla="*/ 5255 w 525517"/>
                <a:gd name="connsiteY14" fmla="*/ 241738 h 567558"/>
                <a:gd name="connsiteX15" fmla="*/ 36786 w 525517"/>
                <a:gd name="connsiteY15" fmla="*/ 131379 h 567558"/>
                <a:gd name="connsiteX16" fmla="*/ 36786 w 525517"/>
                <a:gd name="connsiteY16" fmla="*/ 131379 h 567558"/>
                <a:gd name="connsiteX17" fmla="*/ 84083 w 525517"/>
                <a:gd name="connsiteY17" fmla="*/ 131379 h 567558"/>
                <a:gd name="connsiteX18" fmla="*/ 68317 w 525517"/>
                <a:gd name="connsiteY18" fmla="*/ 99848 h 567558"/>
                <a:gd name="connsiteX19" fmla="*/ 68317 w 525517"/>
                <a:gd name="connsiteY19" fmla="*/ 52552 h 567558"/>
                <a:gd name="connsiteX20" fmla="*/ 178676 w 525517"/>
                <a:gd name="connsiteY20" fmla="*/ 52552 h 567558"/>
                <a:gd name="connsiteX21" fmla="*/ 241738 w 525517"/>
                <a:gd name="connsiteY21" fmla="*/ 21021 h 567558"/>
                <a:gd name="connsiteX22" fmla="*/ 336331 w 525517"/>
                <a:gd name="connsiteY22" fmla="*/ 5255 h 56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5517" h="567558">
                  <a:moveTo>
                    <a:pt x="336331" y="5255"/>
                  </a:moveTo>
                  <a:cubicBezTo>
                    <a:pt x="365235" y="10510"/>
                    <a:pt x="394138" y="26276"/>
                    <a:pt x="415159" y="52552"/>
                  </a:cubicBezTo>
                  <a:cubicBezTo>
                    <a:pt x="436180" y="78828"/>
                    <a:pt x="457200" y="128752"/>
                    <a:pt x="462455" y="162910"/>
                  </a:cubicBezTo>
                  <a:cubicBezTo>
                    <a:pt x="467710" y="197068"/>
                    <a:pt x="444062" y="233855"/>
                    <a:pt x="446690" y="257503"/>
                  </a:cubicBezTo>
                  <a:cubicBezTo>
                    <a:pt x="449318" y="281151"/>
                    <a:pt x="465083" y="283779"/>
                    <a:pt x="478221" y="304800"/>
                  </a:cubicBezTo>
                  <a:cubicBezTo>
                    <a:pt x="491359" y="325821"/>
                    <a:pt x="525517" y="349468"/>
                    <a:pt x="525517" y="383627"/>
                  </a:cubicBezTo>
                  <a:cubicBezTo>
                    <a:pt x="525517" y="417786"/>
                    <a:pt x="496614" y="486104"/>
                    <a:pt x="478221" y="509752"/>
                  </a:cubicBezTo>
                  <a:cubicBezTo>
                    <a:pt x="459828" y="533400"/>
                    <a:pt x="433552" y="520262"/>
                    <a:pt x="415159" y="525517"/>
                  </a:cubicBezTo>
                  <a:cubicBezTo>
                    <a:pt x="396766" y="530772"/>
                    <a:pt x="394138" y="536028"/>
                    <a:pt x="367862" y="541283"/>
                  </a:cubicBezTo>
                  <a:cubicBezTo>
                    <a:pt x="341586" y="546538"/>
                    <a:pt x="289034" y="554421"/>
                    <a:pt x="257503" y="557048"/>
                  </a:cubicBezTo>
                  <a:cubicBezTo>
                    <a:pt x="225972" y="559675"/>
                    <a:pt x="202324" y="567558"/>
                    <a:pt x="178676" y="557048"/>
                  </a:cubicBezTo>
                  <a:cubicBezTo>
                    <a:pt x="155028" y="546538"/>
                    <a:pt x="136635" y="512379"/>
                    <a:pt x="115614" y="493986"/>
                  </a:cubicBezTo>
                  <a:cubicBezTo>
                    <a:pt x="94593" y="475593"/>
                    <a:pt x="60435" y="478221"/>
                    <a:pt x="52552" y="446690"/>
                  </a:cubicBezTo>
                  <a:cubicBezTo>
                    <a:pt x="44669" y="415159"/>
                    <a:pt x="76200" y="338959"/>
                    <a:pt x="68317" y="304800"/>
                  </a:cubicBezTo>
                  <a:cubicBezTo>
                    <a:pt x="60434" y="270641"/>
                    <a:pt x="10510" y="270642"/>
                    <a:pt x="5255" y="241738"/>
                  </a:cubicBezTo>
                  <a:cubicBezTo>
                    <a:pt x="0" y="212834"/>
                    <a:pt x="36786" y="131379"/>
                    <a:pt x="36786" y="131379"/>
                  </a:cubicBezTo>
                  <a:lnTo>
                    <a:pt x="36786" y="131379"/>
                  </a:lnTo>
                  <a:cubicBezTo>
                    <a:pt x="44669" y="131379"/>
                    <a:pt x="78828" y="136634"/>
                    <a:pt x="84083" y="131379"/>
                  </a:cubicBezTo>
                  <a:cubicBezTo>
                    <a:pt x="89338" y="126124"/>
                    <a:pt x="70945" y="112986"/>
                    <a:pt x="68317" y="99848"/>
                  </a:cubicBezTo>
                  <a:cubicBezTo>
                    <a:pt x="65689" y="86710"/>
                    <a:pt x="49924" y="60435"/>
                    <a:pt x="68317" y="52552"/>
                  </a:cubicBezTo>
                  <a:cubicBezTo>
                    <a:pt x="86710" y="44669"/>
                    <a:pt x="149772" y="57807"/>
                    <a:pt x="178676" y="52552"/>
                  </a:cubicBezTo>
                  <a:cubicBezTo>
                    <a:pt x="207580" y="47297"/>
                    <a:pt x="215462" y="26276"/>
                    <a:pt x="241738" y="21021"/>
                  </a:cubicBezTo>
                  <a:cubicBezTo>
                    <a:pt x="268014" y="15766"/>
                    <a:pt x="307427" y="0"/>
                    <a:pt x="336331" y="5255"/>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8" name="Freeform 11"/>
            <p:cNvSpPr/>
            <p:nvPr/>
          </p:nvSpPr>
          <p:spPr>
            <a:xfrm rot="160376">
              <a:off x="3064515" y="4131773"/>
              <a:ext cx="441433" cy="386254"/>
            </a:xfrm>
            <a:custGeom>
              <a:avLst/>
              <a:gdLst>
                <a:gd name="connsiteX0" fmla="*/ 265386 w 441433"/>
                <a:gd name="connsiteY0" fmla="*/ 13138 h 386254"/>
                <a:gd name="connsiteX1" fmla="*/ 375744 w 441433"/>
                <a:gd name="connsiteY1" fmla="*/ 123496 h 386254"/>
                <a:gd name="connsiteX2" fmla="*/ 344213 w 441433"/>
                <a:gd name="connsiteY2" fmla="*/ 186558 h 386254"/>
                <a:gd name="connsiteX3" fmla="*/ 391510 w 441433"/>
                <a:gd name="connsiteY3" fmla="*/ 202324 h 386254"/>
                <a:gd name="connsiteX4" fmla="*/ 407275 w 441433"/>
                <a:gd name="connsiteY4" fmla="*/ 233855 h 386254"/>
                <a:gd name="connsiteX5" fmla="*/ 407275 w 441433"/>
                <a:gd name="connsiteY5" fmla="*/ 281151 h 386254"/>
                <a:gd name="connsiteX6" fmla="*/ 407275 w 441433"/>
                <a:gd name="connsiteY6" fmla="*/ 344213 h 386254"/>
                <a:gd name="connsiteX7" fmla="*/ 202324 w 441433"/>
                <a:gd name="connsiteY7" fmla="*/ 375744 h 386254"/>
                <a:gd name="connsiteX8" fmla="*/ 28903 w 441433"/>
                <a:gd name="connsiteY8" fmla="*/ 281151 h 386254"/>
                <a:gd name="connsiteX9" fmla="*/ 28903 w 441433"/>
                <a:gd name="connsiteY9" fmla="*/ 155027 h 386254"/>
                <a:gd name="connsiteX10" fmla="*/ 91965 w 441433"/>
                <a:gd name="connsiteY10" fmla="*/ 44669 h 386254"/>
                <a:gd name="connsiteX11" fmla="*/ 265386 w 441433"/>
                <a:gd name="connsiteY11" fmla="*/ 13138 h 38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33" h="386254">
                  <a:moveTo>
                    <a:pt x="265386" y="13138"/>
                  </a:moveTo>
                  <a:cubicBezTo>
                    <a:pt x="312682" y="26276"/>
                    <a:pt x="362606" y="94593"/>
                    <a:pt x="375744" y="123496"/>
                  </a:cubicBezTo>
                  <a:cubicBezTo>
                    <a:pt x="388882" y="152399"/>
                    <a:pt x="341585" y="173420"/>
                    <a:pt x="344213" y="186558"/>
                  </a:cubicBezTo>
                  <a:cubicBezTo>
                    <a:pt x="346841" y="199696"/>
                    <a:pt x="381000" y="194441"/>
                    <a:pt x="391510" y="202324"/>
                  </a:cubicBezTo>
                  <a:cubicBezTo>
                    <a:pt x="402020" y="210207"/>
                    <a:pt x="404648" y="220717"/>
                    <a:pt x="407275" y="233855"/>
                  </a:cubicBezTo>
                  <a:cubicBezTo>
                    <a:pt x="409902" y="246993"/>
                    <a:pt x="407275" y="281151"/>
                    <a:pt x="407275" y="281151"/>
                  </a:cubicBezTo>
                  <a:cubicBezTo>
                    <a:pt x="407275" y="299544"/>
                    <a:pt x="441433" y="328448"/>
                    <a:pt x="407275" y="344213"/>
                  </a:cubicBezTo>
                  <a:cubicBezTo>
                    <a:pt x="373117" y="359978"/>
                    <a:pt x="265386" y="386254"/>
                    <a:pt x="202324" y="375744"/>
                  </a:cubicBezTo>
                  <a:cubicBezTo>
                    <a:pt x="139262" y="365234"/>
                    <a:pt x="57806" y="317937"/>
                    <a:pt x="28903" y="281151"/>
                  </a:cubicBezTo>
                  <a:cubicBezTo>
                    <a:pt x="0" y="244365"/>
                    <a:pt x="18393" y="194441"/>
                    <a:pt x="28903" y="155027"/>
                  </a:cubicBezTo>
                  <a:cubicBezTo>
                    <a:pt x="39413" y="115613"/>
                    <a:pt x="57806" y="65690"/>
                    <a:pt x="91965" y="44669"/>
                  </a:cubicBezTo>
                  <a:cubicBezTo>
                    <a:pt x="126124" y="23648"/>
                    <a:pt x="218090" y="0"/>
                    <a:pt x="265386" y="1313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0" name="Freeform 12"/>
            <p:cNvSpPr/>
            <p:nvPr/>
          </p:nvSpPr>
          <p:spPr>
            <a:xfrm rot="160376">
              <a:off x="3228439" y="4493386"/>
              <a:ext cx="394139" cy="302172"/>
            </a:xfrm>
            <a:custGeom>
              <a:avLst/>
              <a:gdLst>
                <a:gd name="connsiteX0" fmla="*/ 55180 w 394139"/>
                <a:gd name="connsiteY0" fmla="*/ 68317 h 302172"/>
                <a:gd name="connsiteX1" fmla="*/ 212835 w 394139"/>
                <a:gd name="connsiteY1" fmla="*/ 5255 h 302172"/>
                <a:gd name="connsiteX2" fmla="*/ 323193 w 394139"/>
                <a:gd name="connsiteY2" fmla="*/ 36786 h 302172"/>
                <a:gd name="connsiteX3" fmla="*/ 386256 w 394139"/>
                <a:gd name="connsiteY3" fmla="*/ 178676 h 302172"/>
                <a:gd name="connsiteX4" fmla="*/ 275897 w 394139"/>
                <a:gd name="connsiteY4" fmla="*/ 289034 h 302172"/>
                <a:gd name="connsiteX5" fmla="*/ 86711 w 394139"/>
                <a:gd name="connsiteY5" fmla="*/ 257503 h 302172"/>
                <a:gd name="connsiteX6" fmla="*/ 7883 w 394139"/>
                <a:gd name="connsiteY6" fmla="*/ 210207 h 302172"/>
                <a:gd name="connsiteX7" fmla="*/ 55180 w 394139"/>
                <a:gd name="connsiteY7" fmla="*/ 68317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139" h="302172">
                  <a:moveTo>
                    <a:pt x="55180" y="68317"/>
                  </a:moveTo>
                  <a:cubicBezTo>
                    <a:pt x="89339" y="34158"/>
                    <a:pt x="168166" y="10510"/>
                    <a:pt x="212835" y="5255"/>
                  </a:cubicBezTo>
                  <a:cubicBezTo>
                    <a:pt x="257504" y="0"/>
                    <a:pt x="294290" y="7883"/>
                    <a:pt x="323193" y="36786"/>
                  </a:cubicBezTo>
                  <a:cubicBezTo>
                    <a:pt x="352096" y="65689"/>
                    <a:pt x="394139" y="136635"/>
                    <a:pt x="386256" y="178676"/>
                  </a:cubicBezTo>
                  <a:cubicBezTo>
                    <a:pt x="378373" y="220717"/>
                    <a:pt x="325821" y="275896"/>
                    <a:pt x="275897" y="289034"/>
                  </a:cubicBezTo>
                  <a:cubicBezTo>
                    <a:pt x="225973" y="302172"/>
                    <a:pt x="131380" y="270641"/>
                    <a:pt x="86711" y="257503"/>
                  </a:cubicBezTo>
                  <a:cubicBezTo>
                    <a:pt x="42042" y="244365"/>
                    <a:pt x="15766" y="241738"/>
                    <a:pt x="7883" y="210207"/>
                  </a:cubicBezTo>
                  <a:cubicBezTo>
                    <a:pt x="0" y="178676"/>
                    <a:pt x="21021" y="102476"/>
                    <a:pt x="55180" y="6831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1" name="Freeform 13"/>
            <p:cNvSpPr/>
            <p:nvPr/>
          </p:nvSpPr>
          <p:spPr>
            <a:xfrm rot="160376">
              <a:off x="3413632" y="4760727"/>
              <a:ext cx="433552" cy="286408"/>
            </a:xfrm>
            <a:custGeom>
              <a:avLst/>
              <a:gdLst>
                <a:gd name="connsiteX0" fmla="*/ 78828 w 433552"/>
                <a:gd name="connsiteY0" fmla="*/ 47297 h 286408"/>
                <a:gd name="connsiteX1" fmla="*/ 252249 w 433552"/>
                <a:gd name="connsiteY1" fmla="*/ 0 h 286408"/>
                <a:gd name="connsiteX2" fmla="*/ 252249 w 433552"/>
                <a:gd name="connsiteY2" fmla="*/ 0 h 286408"/>
                <a:gd name="connsiteX3" fmla="*/ 394138 w 433552"/>
                <a:gd name="connsiteY3" fmla="*/ 31531 h 286408"/>
                <a:gd name="connsiteX4" fmla="*/ 409904 w 433552"/>
                <a:gd name="connsiteY4" fmla="*/ 189186 h 286408"/>
                <a:gd name="connsiteX5" fmla="*/ 252249 w 433552"/>
                <a:gd name="connsiteY5" fmla="*/ 283780 h 286408"/>
                <a:gd name="connsiteX6" fmla="*/ 31531 w 433552"/>
                <a:gd name="connsiteY6" fmla="*/ 204952 h 286408"/>
                <a:gd name="connsiteX7" fmla="*/ 78828 w 433552"/>
                <a:gd name="connsiteY7" fmla="*/ 47297 h 2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52" h="286408">
                  <a:moveTo>
                    <a:pt x="78828" y="47297"/>
                  </a:moveTo>
                  <a:lnTo>
                    <a:pt x="252249" y="0"/>
                  </a:lnTo>
                  <a:lnTo>
                    <a:pt x="252249" y="0"/>
                  </a:lnTo>
                  <a:cubicBezTo>
                    <a:pt x="275897" y="5255"/>
                    <a:pt x="367862" y="0"/>
                    <a:pt x="394138" y="31531"/>
                  </a:cubicBezTo>
                  <a:cubicBezTo>
                    <a:pt x="420414" y="63062"/>
                    <a:pt x="433552" y="147145"/>
                    <a:pt x="409904" y="189186"/>
                  </a:cubicBezTo>
                  <a:cubicBezTo>
                    <a:pt x="386256" y="231227"/>
                    <a:pt x="315311" y="281152"/>
                    <a:pt x="252249" y="283780"/>
                  </a:cubicBezTo>
                  <a:cubicBezTo>
                    <a:pt x="189187" y="286408"/>
                    <a:pt x="63062" y="241738"/>
                    <a:pt x="31531" y="204952"/>
                  </a:cubicBezTo>
                  <a:cubicBezTo>
                    <a:pt x="0" y="168166"/>
                    <a:pt x="31531" y="115614"/>
                    <a:pt x="78828" y="4729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2" name="Freeform 14"/>
            <p:cNvSpPr/>
            <p:nvPr/>
          </p:nvSpPr>
          <p:spPr>
            <a:xfrm rot="160376">
              <a:off x="3677545" y="4907257"/>
              <a:ext cx="323192" cy="291663"/>
            </a:xfrm>
            <a:custGeom>
              <a:avLst/>
              <a:gdLst>
                <a:gd name="connsiteX0" fmla="*/ 28903 w 323192"/>
                <a:gd name="connsiteY0" fmla="*/ 178677 h 291663"/>
                <a:gd name="connsiteX1" fmla="*/ 76200 w 323192"/>
                <a:gd name="connsiteY1" fmla="*/ 99849 h 291663"/>
                <a:gd name="connsiteX2" fmla="*/ 170793 w 323192"/>
                <a:gd name="connsiteY2" fmla="*/ 36787 h 291663"/>
                <a:gd name="connsiteX3" fmla="*/ 265386 w 323192"/>
                <a:gd name="connsiteY3" fmla="*/ 36787 h 291663"/>
                <a:gd name="connsiteX4" fmla="*/ 281151 w 323192"/>
                <a:gd name="connsiteY4" fmla="*/ 21021 h 291663"/>
                <a:gd name="connsiteX5" fmla="*/ 312682 w 323192"/>
                <a:gd name="connsiteY5" fmla="*/ 162911 h 291663"/>
                <a:gd name="connsiteX6" fmla="*/ 312682 w 323192"/>
                <a:gd name="connsiteY6" fmla="*/ 210208 h 291663"/>
                <a:gd name="connsiteX7" fmla="*/ 249620 w 323192"/>
                <a:gd name="connsiteY7" fmla="*/ 289035 h 291663"/>
                <a:gd name="connsiteX8" fmla="*/ 28903 w 323192"/>
                <a:gd name="connsiteY8" fmla="*/ 178677 h 2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192" h="291663">
                  <a:moveTo>
                    <a:pt x="28903" y="178677"/>
                  </a:moveTo>
                  <a:cubicBezTo>
                    <a:pt x="0" y="147146"/>
                    <a:pt x="52552" y="123497"/>
                    <a:pt x="76200" y="99849"/>
                  </a:cubicBezTo>
                  <a:cubicBezTo>
                    <a:pt x="99848" y="76201"/>
                    <a:pt x="139262" y="47297"/>
                    <a:pt x="170793" y="36787"/>
                  </a:cubicBezTo>
                  <a:cubicBezTo>
                    <a:pt x="202324" y="26277"/>
                    <a:pt x="246993" y="39415"/>
                    <a:pt x="265386" y="36787"/>
                  </a:cubicBezTo>
                  <a:cubicBezTo>
                    <a:pt x="283779" y="34159"/>
                    <a:pt x="273268" y="0"/>
                    <a:pt x="281151" y="21021"/>
                  </a:cubicBezTo>
                  <a:cubicBezTo>
                    <a:pt x="289034" y="42042"/>
                    <a:pt x="307427" y="131380"/>
                    <a:pt x="312682" y="162911"/>
                  </a:cubicBezTo>
                  <a:cubicBezTo>
                    <a:pt x="317937" y="194442"/>
                    <a:pt x="323192" y="189187"/>
                    <a:pt x="312682" y="210208"/>
                  </a:cubicBezTo>
                  <a:cubicBezTo>
                    <a:pt x="302172" y="231229"/>
                    <a:pt x="302172" y="291663"/>
                    <a:pt x="249620" y="289035"/>
                  </a:cubicBezTo>
                  <a:cubicBezTo>
                    <a:pt x="197068" y="286407"/>
                    <a:pt x="57806" y="210208"/>
                    <a:pt x="28903" y="17867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3" name="Freeform 16"/>
            <p:cNvSpPr/>
            <p:nvPr/>
          </p:nvSpPr>
          <p:spPr>
            <a:xfrm rot="160376">
              <a:off x="3932320" y="4979521"/>
              <a:ext cx="317938" cy="275897"/>
            </a:xfrm>
            <a:custGeom>
              <a:avLst/>
              <a:gdLst>
                <a:gd name="connsiteX0" fmla="*/ 23648 w 317938"/>
                <a:gd name="connsiteY0" fmla="*/ 181304 h 275897"/>
                <a:gd name="connsiteX1" fmla="*/ 197069 w 317938"/>
                <a:gd name="connsiteY1" fmla="*/ 23648 h 275897"/>
                <a:gd name="connsiteX2" fmla="*/ 244366 w 317938"/>
                <a:gd name="connsiteY2" fmla="*/ 39414 h 275897"/>
                <a:gd name="connsiteX3" fmla="*/ 244366 w 317938"/>
                <a:gd name="connsiteY3" fmla="*/ 39414 h 275897"/>
                <a:gd name="connsiteX4" fmla="*/ 307428 w 317938"/>
                <a:gd name="connsiteY4" fmla="*/ 165538 h 275897"/>
                <a:gd name="connsiteX5" fmla="*/ 307428 w 317938"/>
                <a:gd name="connsiteY5" fmla="*/ 275897 h 275897"/>
                <a:gd name="connsiteX6" fmla="*/ 307428 w 317938"/>
                <a:gd name="connsiteY6" fmla="*/ 275897 h 275897"/>
                <a:gd name="connsiteX7" fmla="*/ 55179 w 317938"/>
                <a:gd name="connsiteY7" fmla="*/ 228600 h 275897"/>
                <a:gd name="connsiteX8" fmla="*/ 23648 w 317938"/>
                <a:gd name="connsiteY8" fmla="*/ 181304 h 27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38" h="275897">
                  <a:moveTo>
                    <a:pt x="23648" y="181304"/>
                  </a:moveTo>
                  <a:cubicBezTo>
                    <a:pt x="47296" y="147145"/>
                    <a:pt x="160283" y="47296"/>
                    <a:pt x="197069" y="23648"/>
                  </a:cubicBezTo>
                  <a:cubicBezTo>
                    <a:pt x="233855" y="0"/>
                    <a:pt x="244366" y="39414"/>
                    <a:pt x="244366" y="39414"/>
                  </a:cubicBezTo>
                  <a:lnTo>
                    <a:pt x="244366" y="39414"/>
                  </a:lnTo>
                  <a:cubicBezTo>
                    <a:pt x="254876" y="60435"/>
                    <a:pt x="296918" y="126124"/>
                    <a:pt x="307428" y="165538"/>
                  </a:cubicBezTo>
                  <a:cubicBezTo>
                    <a:pt x="317938" y="204952"/>
                    <a:pt x="307428" y="275897"/>
                    <a:pt x="307428" y="275897"/>
                  </a:cubicBezTo>
                  <a:lnTo>
                    <a:pt x="307428" y="275897"/>
                  </a:lnTo>
                  <a:cubicBezTo>
                    <a:pt x="265387" y="268014"/>
                    <a:pt x="105103" y="241738"/>
                    <a:pt x="55179" y="228600"/>
                  </a:cubicBezTo>
                  <a:cubicBezTo>
                    <a:pt x="5255" y="215462"/>
                    <a:pt x="0" y="215463"/>
                    <a:pt x="23648" y="181304"/>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4" name="Freeform 17"/>
            <p:cNvSpPr/>
            <p:nvPr/>
          </p:nvSpPr>
          <p:spPr>
            <a:xfrm rot="160376">
              <a:off x="3018219" y="3689363"/>
              <a:ext cx="286406" cy="433552"/>
            </a:xfrm>
            <a:custGeom>
              <a:avLst/>
              <a:gdLst>
                <a:gd name="connsiteX0" fmla="*/ 31531 w 286406"/>
                <a:gd name="connsiteY0" fmla="*/ 55180 h 433552"/>
                <a:gd name="connsiteX1" fmla="*/ 110358 w 286406"/>
                <a:gd name="connsiteY1" fmla="*/ 86711 h 433552"/>
                <a:gd name="connsiteX2" fmla="*/ 141889 w 286406"/>
                <a:gd name="connsiteY2" fmla="*/ 7883 h 433552"/>
                <a:gd name="connsiteX3" fmla="*/ 173421 w 286406"/>
                <a:gd name="connsiteY3" fmla="*/ 39414 h 433552"/>
                <a:gd name="connsiteX4" fmla="*/ 110358 w 286406"/>
                <a:gd name="connsiteY4" fmla="*/ 55180 h 433552"/>
                <a:gd name="connsiteX5" fmla="*/ 110358 w 286406"/>
                <a:gd name="connsiteY5" fmla="*/ 102476 h 433552"/>
                <a:gd name="connsiteX6" fmla="*/ 126124 w 286406"/>
                <a:gd name="connsiteY6" fmla="*/ 244366 h 433552"/>
                <a:gd name="connsiteX7" fmla="*/ 141889 w 286406"/>
                <a:gd name="connsiteY7" fmla="*/ 244366 h 433552"/>
                <a:gd name="connsiteX8" fmla="*/ 236483 w 286406"/>
                <a:gd name="connsiteY8" fmla="*/ 197069 h 433552"/>
                <a:gd name="connsiteX9" fmla="*/ 283779 w 286406"/>
                <a:gd name="connsiteY9" fmla="*/ 228600 h 433552"/>
                <a:gd name="connsiteX10" fmla="*/ 252248 w 286406"/>
                <a:gd name="connsiteY10" fmla="*/ 212835 h 433552"/>
                <a:gd name="connsiteX11" fmla="*/ 252248 w 286406"/>
                <a:gd name="connsiteY11" fmla="*/ 212835 h 433552"/>
                <a:gd name="connsiteX12" fmla="*/ 141889 w 286406"/>
                <a:gd name="connsiteY12" fmla="*/ 260131 h 433552"/>
                <a:gd name="connsiteX13" fmla="*/ 141889 w 286406"/>
                <a:gd name="connsiteY13" fmla="*/ 260131 h 433552"/>
                <a:gd name="connsiteX14" fmla="*/ 15765 w 286406"/>
                <a:gd name="connsiteY14" fmla="*/ 244366 h 433552"/>
                <a:gd name="connsiteX15" fmla="*/ 15765 w 286406"/>
                <a:gd name="connsiteY15" fmla="*/ 244366 h 433552"/>
                <a:gd name="connsiteX16" fmla="*/ 0 w 286406"/>
                <a:gd name="connsiteY16" fmla="*/ 291662 h 433552"/>
                <a:gd name="connsiteX17" fmla="*/ 0 w 286406"/>
                <a:gd name="connsiteY17" fmla="*/ 260131 h 433552"/>
                <a:gd name="connsiteX18" fmla="*/ 0 w 286406"/>
                <a:gd name="connsiteY18" fmla="*/ 260131 h 433552"/>
                <a:gd name="connsiteX19" fmla="*/ 94593 w 286406"/>
                <a:gd name="connsiteY19" fmla="*/ 260131 h 433552"/>
                <a:gd name="connsiteX20" fmla="*/ 157655 w 286406"/>
                <a:gd name="connsiteY20" fmla="*/ 260131 h 433552"/>
                <a:gd name="connsiteX21" fmla="*/ 173421 w 286406"/>
                <a:gd name="connsiteY21" fmla="*/ 291662 h 433552"/>
                <a:gd name="connsiteX22" fmla="*/ 189186 w 286406"/>
                <a:gd name="connsiteY22" fmla="*/ 402021 h 433552"/>
                <a:gd name="connsiteX23" fmla="*/ 204952 w 286406"/>
                <a:gd name="connsiteY23" fmla="*/ 402021 h 433552"/>
                <a:gd name="connsiteX24" fmla="*/ 204952 w 286406"/>
                <a:gd name="connsiteY24" fmla="*/ 402021 h 433552"/>
                <a:gd name="connsiteX25" fmla="*/ 236483 w 286406"/>
                <a:gd name="connsiteY25" fmla="*/ 433552 h 43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6406" h="433552">
                  <a:moveTo>
                    <a:pt x="31531" y="55180"/>
                  </a:moveTo>
                  <a:cubicBezTo>
                    <a:pt x="61748" y="74887"/>
                    <a:pt x="91965" y="94594"/>
                    <a:pt x="110358" y="86711"/>
                  </a:cubicBezTo>
                  <a:cubicBezTo>
                    <a:pt x="128751" y="78828"/>
                    <a:pt x="131379" y="15766"/>
                    <a:pt x="141889" y="7883"/>
                  </a:cubicBezTo>
                  <a:cubicBezTo>
                    <a:pt x="152399" y="0"/>
                    <a:pt x="178676" y="31531"/>
                    <a:pt x="173421" y="39414"/>
                  </a:cubicBezTo>
                  <a:cubicBezTo>
                    <a:pt x="168166" y="47297"/>
                    <a:pt x="120869" y="44670"/>
                    <a:pt x="110358" y="55180"/>
                  </a:cubicBezTo>
                  <a:cubicBezTo>
                    <a:pt x="99848" y="65690"/>
                    <a:pt x="107730" y="70945"/>
                    <a:pt x="110358" y="102476"/>
                  </a:cubicBezTo>
                  <a:cubicBezTo>
                    <a:pt x="112986" y="134007"/>
                    <a:pt x="120869" y="220718"/>
                    <a:pt x="126124" y="244366"/>
                  </a:cubicBezTo>
                  <a:cubicBezTo>
                    <a:pt x="131379" y="268014"/>
                    <a:pt x="123496" y="252249"/>
                    <a:pt x="141889" y="244366"/>
                  </a:cubicBezTo>
                  <a:cubicBezTo>
                    <a:pt x="160282" y="236483"/>
                    <a:pt x="212835" y="199697"/>
                    <a:pt x="236483" y="197069"/>
                  </a:cubicBezTo>
                  <a:cubicBezTo>
                    <a:pt x="260131" y="194441"/>
                    <a:pt x="281152" y="225972"/>
                    <a:pt x="283779" y="228600"/>
                  </a:cubicBezTo>
                  <a:cubicBezTo>
                    <a:pt x="286406" y="231228"/>
                    <a:pt x="252248" y="212835"/>
                    <a:pt x="252248" y="212835"/>
                  </a:cubicBezTo>
                  <a:lnTo>
                    <a:pt x="252248" y="212835"/>
                  </a:lnTo>
                  <a:lnTo>
                    <a:pt x="141889" y="260131"/>
                  </a:lnTo>
                  <a:lnTo>
                    <a:pt x="141889" y="260131"/>
                  </a:lnTo>
                  <a:lnTo>
                    <a:pt x="15765" y="244366"/>
                  </a:lnTo>
                  <a:lnTo>
                    <a:pt x="15765" y="244366"/>
                  </a:lnTo>
                  <a:cubicBezTo>
                    <a:pt x="13138" y="252249"/>
                    <a:pt x="2627" y="289035"/>
                    <a:pt x="0" y="291662"/>
                  </a:cubicBezTo>
                  <a:lnTo>
                    <a:pt x="0" y="260131"/>
                  </a:lnTo>
                  <a:lnTo>
                    <a:pt x="0" y="260131"/>
                  </a:lnTo>
                  <a:lnTo>
                    <a:pt x="94593" y="260131"/>
                  </a:lnTo>
                  <a:cubicBezTo>
                    <a:pt x="120869" y="260131"/>
                    <a:pt x="144517" y="254876"/>
                    <a:pt x="157655" y="260131"/>
                  </a:cubicBezTo>
                  <a:cubicBezTo>
                    <a:pt x="170793" y="265386"/>
                    <a:pt x="168166" y="268014"/>
                    <a:pt x="173421" y="291662"/>
                  </a:cubicBezTo>
                  <a:cubicBezTo>
                    <a:pt x="178676" y="315310"/>
                    <a:pt x="183931" y="383628"/>
                    <a:pt x="189186" y="402021"/>
                  </a:cubicBezTo>
                  <a:cubicBezTo>
                    <a:pt x="194441" y="420414"/>
                    <a:pt x="204952" y="402021"/>
                    <a:pt x="204952" y="402021"/>
                  </a:cubicBezTo>
                  <a:lnTo>
                    <a:pt x="204952" y="402021"/>
                  </a:lnTo>
                  <a:lnTo>
                    <a:pt x="236483" y="433552"/>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5" name="Freeform 18"/>
            <p:cNvSpPr/>
            <p:nvPr/>
          </p:nvSpPr>
          <p:spPr>
            <a:xfrm rot="160376">
              <a:off x="3194361" y="4207998"/>
              <a:ext cx="181303" cy="299544"/>
            </a:xfrm>
            <a:custGeom>
              <a:avLst/>
              <a:gdLst>
                <a:gd name="connsiteX0" fmla="*/ 70945 w 181303"/>
                <a:gd name="connsiteY0" fmla="*/ 0 h 299544"/>
                <a:gd name="connsiteX1" fmla="*/ 39414 w 181303"/>
                <a:gd name="connsiteY1" fmla="*/ 63062 h 299544"/>
                <a:gd name="connsiteX2" fmla="*/ 7883 w 181303"/>
                <a:gd name="connsiteY2" fmla="*/ 63062 h 299544"/>
                <a:gd name="connsiteX3" fmla="*/ 86710 w 181303"/>
                <a:gd name="connsiteY3" fmla="*/ 126124 h 299544"/>
                <a:gd name="connsiteX4" fmla="*/ 86710 w 181303"/>
                <a:gd name="connsiteY4" fmla="*/ 126124 h 299544"/>
                <a:gd name="connsiteX5" fmla="*/ 86710 w 181303"/>
                <a:gd name="connsiteY5" fmla="*/ 126124 h 299544"/>
                <a:gd name="connsiteX6" fmla="*/ 181303 w 181303"/>
                <a:gd name="connsiteY6" fmla="*/ 126124 h 299544"/>
                <a:gd name="connsiteX7" fmla="*/ 181303 w 181303"/>
                <a:gd name="connsiteY7" fmla="*/ 126124 h 299544"/>
                <a:gd name="connsiteX8" fmla="*/ 118241 w 181303"/>
                <a:gd name="connsiteY8" fmla="*/ 126124 h 299544"/>
                <a:gd name="connsiteX9" fmla="*/ 118241 w 181303"/>
                <a:gd name="connsiteY9" fmla="*/ 126124 h 299544"/>
                <a:gd name="connsiteX10" fmla="*/ 134007 w 181303"/>
                <a:gd name="connsiteY10" fmla="*/ 173420 h 299544"/>
                <a:gd name="connsiteX11" fmla="*/ 134007 w 181303"/>
                <a:gd name="connsiteY11" fmla="*/ 220717 h 299544"/>
                <a:gd name="connsiteX12" fmla="*/ 86710 w 181303"/>
                <a:gd name="connsiteY12" fmla="*/ 299544 h 299544"/>
                <a:gd name="connsiteX13" fmla="*/ 86710 w 181303"/>
                <a:gd name="connsiteY13" fmla="*/ 299544 h 29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303" h="299544">
                  <a:moveTo>
                    <a:pt x="70945" y="0"/>
                  </a:moveTo>
                  <a:cubicBezTo>
                    <a:pt x="60434" y="26276"/>
                    <a:pt x="49924" y="52552"/>
                    <a:pt x="39414" y="63062"/>
                  </a:cubicBezTo>
                  <a:cubicBezTo>
                    <a:pt x="28904" y="73572"/>
                    <a:pt x="0" y="52552"/>
                    <a:pt x="7883" y="63062"/>
                  </a:cubicBezTo>
                  <a:cubicBezTo>
                    <a:pt x="15766" y="73572"/>
                    <a:pt x="86710" y="126124"/>
                    <a:pt x="86710" y="126124"/>
                  </a:cubicBezTo>
                  <a:lnTo>
                    <a:pt x="86710" y="126124"/>
                  </a:lnTo>
                  <a:lnTo>
                    <a:pt x="86710" y="126124"/>
                  </a:lnTo>
                  <a:lnTo>
                    <a:pt x="181303" y="126124"/>
                  </a:lnTo>
                  <a:lnTo>
                    <a:pt x="181303" y="126124"/>
                  </a:lnTo>
                  <a:lnTo>
                    <a:pt x="118241" y="126124"/>
                  </a:lnTo>
                  <a:lnTo>
                    <a:pt x="118241" y="126124"/>
                  </a:lnTo>
                  <a:cubicBezTo>
                    <a:pt x="120869" y="134007"/>
                    <a:pt x="131379" y="157654"/>
                    <a:pt x="134007" y="173420"/>
                  </a:cubicBezTo>
                  <a:cubicBezTo>
                    <a:pt x="136635" y="189186"/>
                    <a:pt x="141890" y="199696"/>
                    <a:pt x="134007" y="220717"/>
                  </a:cubicBezTo>
                  <a:cubicBezTo>
                    <a:pt x="126124" y="241738"/>
                    <a:pt x="86710" y="299544"/>
                    <a:pt x="86710" y="299544"/>
                  </a:cubicBezTo>
                  <a:lnTo>
                    <a:pt x="86710" y="299544"/>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6" name="Freeform 19"/>
            <p:cNvSpPr/>
            <p:nvPr/>
          </p:nvSpPr>
          <p:spPr>
            <a:xfrm rot="160376">
              <a:off x="3331397" y="4546317"/>
              <a:ext cx="204952" cy="176047"/>
            </a:xfrm>
            <a:custGeom>
              <a:avLst/>
              <a:gdLst>
                <a:gd name="connsiteX0" fmla="*/ 0 w 204952"/>
                <a:gd name="connsiteY0" fmla="*/ 47296 h 176047"/>
                <a:gd name="connsiteX1" fmla="*/ 63062 w 204952"/>
                <a:gd name="connsiteY1" fmla="*/ 47296 h 176047"/>
                <a:gd name="connsiteX2" fmla="*/ 78828 w 204952"/>
                <a:gd name="connsiteY2" fmla="*/ 0 h 176047"/>
                <a:gd name="connsiteX3" fmla="*/ 78828 w 204952"/>
                <a:gd name="connsiteY3" fmla="*/ 0 h 176047"/>
                <a:gd name="connsiteX4" fmla="*/ 78828 w 204952"/>
                <a:gd name="connsiteY4" fmla="*/ 63062 h 176047"/>
                <a:gd name="connsiteX5" fmla="*/ 173421 w 204952"/>
                <a:gd name="connsiteY5" fmla="*/ 157655 h 176047"/>
                <a:gd name="connsiteX6" fmla="*/ 173421 w 204952"/>
                <a:gd name="connsiteY6" fmla="*/ 157655 h 176047"/>
                <a:gd name="connsiteX7" fmla="*/ 157655 w 204952"/>
                <a:gd name="connsiteY7" fmla="*/ 173420 h 176047"/>
                <a:gd name="connsiteX8" fmla="*/ 204952 w 204952"/>
                <a:gd name="connsiteY8" fmla="*/ 173420 h 176047"/>
                <a:gd name="connsiteX9" fmla="*/ 204952 w 204952"/>
                <a:gd name="connsiteY9" fmla="*/ 173420 h 176047"/>
                <a:gd name="connsiteX10" fmla="*/ 204952 w 204952"/>
                <a:gd name="connsiteY10" fmla="*/ 173420 h 1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52" h="176047">
                  <a:moveTo>
                    <a:pt x="0" y="47296"/>
                  </a:moveTo>
                  <a:cubicBezTo>
                    <a:pt x="24962" y="51237"/>
                    <a:pt x="49924" y="55179"/>
                    <a:pt x="63062" y="47296"/>
                  </a:cubicBezTo>
                  <a:cubicBezTo>
                    <a:pt x="76200" y="39413"/>
                    <a:pt x="78828" y="0"/>
                    <a:pt x="78828" y="0"/>
                  </a:cubicBezTo>
                  <a:lnTo>
                    <a:pt x="78828" y="0"/>
                  </a:lnTo>
                  <a:cubicBezTo>
                    <a:pt x="78828" y="10510"/>
                    <a:pt x="63063" y="36786"/>
                    <a:pt x="78828" y="63062"/>
                  </a:cubicBezTo>
                  <a:cubicBezTo>
                    <a:pt x="94593" y="89338"/>
                    <a:pt x="173421" y="157655"/>
                    <a:pt x="173421" y="157655"/>
                  </a:cubicBezTo>
                  <a:lnTo>
                    <a:pt x="173421" y="157655"/>
                  </a:lnTo>
                  <a:cubicBezTo>
                    <a:pt x="170793" y="160282"/>
                    <a:pt x="152400" y="170793"/>
                    <a:pt x="157655" y="173420"/>
                  </a:cubicBezTo>
                  <a:cubicBezTo>
                    <a:pt x="162910" y="176047"/>
                    <a:pt x="204952" y="173420"/>
                    <a:pt x="204952" y="173420"/>
                  </a:cubicBezTo>
                  <a:lnTo>
                    <a:pt x="204952" y="173420"/>
                  </a:lnTo>
                  <a:lnTo>
                    <a:pt x="204952" y="17342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7" name="Freeform 20"/>
            <p:cNvSpPr/>
            <p:nvPr/>
          </p:nvSpPr>
          <p:spPr>
            <a:xfrm rot="160376">
              <a:off x="3619446" y="4836772"/>
              <a:ext cx="128752" cy="99848"/>
            </a:xfrm>
            <a:custGeom>
              <a:avLst/>
              <a:gdLst>
                <a:gd name="connsiteX0" fmla="*/ 0 w 128752"/>
                <a:gd name="connsiteY0" fmla="*/ 5255 h 99848"/>
                <a:gd name="connsiteX1" fmla="*/ 78828 w 128752"/>
                <a:gd name="connsiteY1" fmla="*/ 5255 h 99848"/>
                <a:gd name="connsiteX2" fmla="*/ 78828 w 128752"/>
                <a:gd name="connsiteY2" fmla="*/ 36786 h 99848"/>
                <a:gd name="connsiteX3" fmla="*/ 126124 w 128752"/>
                <a:gd name="connsiteY3" fmla="*/ 52551 h 99848"/>
                <a:gd name="connsiteX4" fmla="*/ 94593 w 128752"/>
                <a:gd name="connsiteY4" fmla="*/ 99848 h 99848"/>
                <a:gd name="connsiteX5" fmla="*/ 94593 w 128752"/>
                <a:gd name="connsiteY5" fmla="*/ 99848 h 9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52" h="99848">
                  <a:moveTo>
                    <a:pt x="0" y="5255"/>
                  </a:moveTo>
                  <a:cubicBezTo>
                    <a:pt x="32845" y="2627"/>
                    <a:pt x="65690" y="0"/>
                    <a:pt x="78828" y="5255"/>
                  </a:cubicBezTo>
                  <a:cubicBezTo>
                    <a:pt x="91966" y="10510"/>
                    <a:pt x="70945" y="28903"/>
                    <a:pt x="78828" y="36786"/>
                  </a:cubicBezTo>
                  <a:cubicBezTo>
                    <a:pt x="86711" y="44669"/>
                    <a:pt x="123496" y="42041"/>
                    <a:pt x="126124" y="52551"/>
                  </a:cubicBezTo>
                  <a:cubicBezTo>
                    <a:pt x="128752" y="63061"/>
                    <a:pt x="94593" y="99848"/>
                    <a:pt x="94593" y="99848"/>
                  </a:cubicBezTo>
                  <a:lnTo>
                    <a:pt x="94593" y="99848"/>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8" name="Freeform 21"/>
            <p:cNvSpPr/>
            <p:nvPr/>
          </p:nvSpPr>
          <p:spPr>
            <a:xfrm rot="160376">
              <a:off x="3833753" y="4985385"/>
              <a:ext cx="94593" cy="86711"/>
            </a:xfrm>
            <a:custGeom>
              <a:avLst/>
              <a:gdLst>
                <a:gd name="connsiteX0" fmla="*/ 0 w 94593"/>
                <a:gd name="connsiteY0" fmla="*/ 39415 h 86711"/>
                <a:gd name="connsiteX1" fmla="*/ 63062 w 94593"/>
                <a:gd name="connsiteY1" fmla="*/ 7883 h 86711"/>
                <a:gd name="connsiteX2" fmla="*/ 94593 w 94593"/>
                <a:gd name="connsiteY2" fmla="*/ 86711 h 86711"/>
                <a:gd name="connsiteX3" fmla="*/ 94593 w 94593"/>
                <a:gd name="connsiteY3" fmla="*/ 86711 h 86711"/>
                <a:gd name="connsiteX4" fmla="*/ 94593 w 94593"/>
                <a:gd name="connsiteY4" fmla="*/ 86711 h 8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3" h="86711">
                  <a:moveTo>
                    <a:pt x="0" y="39415"/>
                  </a:moveTo>
                  <a:cubicBezTo>
                    <a:pt x="23648" y="19707"/>
                    <a:pt x="47297" y="0"/>
                    <a:pt x="63062" y="7883"/>
                  </a:cubicBezTo>
                  <a:cubicBezTo>
                    <a:pt x="78828" y="15766"/>
                    <a:pt x="94593" y="86711"/>
                    <a:pt x="94593" y="86711"/>
                  </a:cubicBezTo>
                  <a:lnTo>
                    <a:pt x="94593" y="86711"/>
                  </a:lnTo>
                  <a:lnTo>
                    <a:pt x="94593" y="86711"/>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9" name="Freeform 22"/>
            <p:cNvSpPr/>
            <p:nvPr/>
          </p:nvSpPr>
          <p:spPr>
            <a:xfrm rot="160376">
              <a:off x="4051159" y="5064293"/>
              <a:ext cx="110358" cy="81454"/>
            </a:xfrm>
            <a:custGeom>
              <a:avLst/>
              <a:gdLst>
                <a:gd name="connsiteX0" fmla="*/ 0 w 110358"/>
                <a:gd name="connsiteY0" fmla="*/ 65689 h 81454"/>
                <a:gd name="connsiteX1" fmla="*/ 63062 w 110358"/>
                <a:gd name="connsiteY1" fmla="*/ 2627 h 81454"/>
                <a:gd name="connsiteX2" fmla="*/ 110358 w 110358"/>
                <a:gd name="connsiteY2" fmla="*/ 81454 h 81454"/>
              </a:gdLst>
              <a:ahLst/>
              <a:cxnLst>
                <a:cxn ang="0">
                  <a:pos x="connsiteX0" y="connsiteY0"/>
                </a:cxn>
                <a:cxn ang="0">
                  <a:pos x="connsiteX1" y="connsiteY1"/>
                </a:cxn>
                <a:cxn ang="0">
                  <a:pos x="connsiteX2" y="connsiteY2"/>
                </a:cxn>
              </a:cxnLst>
              <a:rect l="l" t="t" r="r" b="b"/>
              <a:pathLst>
                <a:path w="110358" h="81454">
                  <a:moveTo>
                    <a:pt x="0" y="65689"/>
                  </a:moveTo>
                  <a:cubicBezTo>
                    <a:pt x="22334" y="32844"/>
                    <a:pt x="44669" y="0"/>
                    <a:pt x="63062" y="2627"/>
                  </a:cubicBezTo>
                  <a:cubicBezTo>
                    <a:pt x="81455" y="5254"/>
                    <a:pt x="95906" y="43354"/>
                    <a:pt x="110358" y="81454"/>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0" name="Freeform 23"/>
            <p:cNvSpPr/>
            <p:nvPr/>
          </p:nvSpPr>
          <p:spPr>
            <a:xfrm rot="160376">
              <a:off x="3008570" y="3755608"/>
              <a:ext cx="110359" cy="34159"/>
            </a:xfrm>
            <a:custGeom>
              <a:avLst/>
              <a:gdLst>
                <a:gd name="connsiteX0" fmla="*/ 110359 w 110359"/>
                <a:gd name="connsiteY0" fmla="*/ 31531 h 34159"/>
                <a:gd name="connsiteX1" fmla="*/ 47297 w 110359"/>
                <a:gd name="connsiteY1" fmla="*/ 15766 h 34159"/>
                <a:gd name="connsiteX2" fmla="*/ 15766 w 110359"/>
                <a:gd name="connsiteY2" fmla="*/ 31531 h 34159"/>
                <a:gd name="connsiteX3" fmla="*/ 0 w 110359"/>
                <a:gd name="connsiteY3" fmla="*/ 0 h 34159"/>
              </a:gdLst>
              <a:ahLst/>
              <a:cxnLst>
                <a:cxn ang="0">
                  <a:pos x="connsiteX0" y="connsiteY0"/>
                </a:cxn>
                <a:cxn ang="0">
                  <a:pos x="connsiteX1" y="connsiteY1"/>
                </a:cxn>
                <a:cxn ang="0">
                  <a:pos x="connsiteX2" y="connsiteY2"/>
                </a:cxn>
                <a:cxn ang="0">
                  <a:pos x="connsiteX3" y="connsiteY3"/>
                </a:cxn>
              </a:cxnLst>
              <a:rect l="l" t="t" r="r" b="b"/>
              <a:pathLst>
                <a:path w="110359" h="34159">
                  <a:moveTo>
                    <a:pt x="110359" y="31531"/>
                  </a:moveTo>
                  <a:cubicBezTo>
                    <a:pt x="86710" y="23648"/>
                    <a:pt x="63062" y="15766"/>
                    <a:pt x="47297" y="15766"/>
                  </a:cubicBezTo>
                  <a:cubicBezTo>
                    <a:pt x="31532" y="15766"/>
                    <a:pt x="23649" y="34159"/>
                    <a:pt x="15766" y="31531"/>
                  </a:cubicBezTo>
                  <a:cubicBezTo>
                    <a:pt x="7883" y="28903"/>
                    <a:pt x="3941" y="14451"/>
                    <a:pt x="0" y="0"/>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1" name="Freeform 24"/>
            <p:cNvSpPr/>
            <p:nvPr/>
          </p:nvSpPr>
          <p:spPr>
            <a:xfrm rot="160376">
              <a:off x="4254628" y="5017432"/>
              <a:ext cx="283780" cy="252249"/>
            </a:xfrm>
            <a:custGeom>
              <a:avLst/>
              <a:gdLst>
                <a:gd name="connsiteX0" fmla="*/ 0 w 283780"/>
                <a:gd name="connsiteY0" fmla="*/ 252249 h 252249"/>
                <a:gd name="connsiteX1" fmla="*/ 110359 w 283780"/>
                <a:gd name="connsiteY1" fmla="*/ 0 h 252249"/>
                <a:gd name="connsiteX2" fmla="*/ 110359 w 283780"/>
                <a:gd name="connsiteY2" fmla="*/ 0 h 252249"/>
                <a:gd name="connsiteX3" fmla="*/ 283780 w 283780"/>
                <a:gd name="connsiteY3" fmla="*/ 94594 h 252249"/>
                <a:gd name="connsiteX4" fmla="*/ 283780 w 283780"/>
                <a:gd name="connsiteY4" fmla="*/ 94594 h 252249"/>
                <a:gd name="connsiteX5" fmla="*/ 283780 w 283780"/>
                <a:gd name="connsiteY5" fmla="*/ 220718 h 252249"/>
                <a:gd name="connsiteX6" fmla="*/ 283780 w 283780"/>
                <a:gd name="connsiteY6" fmla="*/ 220718 h 252249"/>
                <a:gd name="connsiteX7" fmla="*/ 0 w 283780"/>
                <a:gd name="connsiteY7" fmla="*/ 252249 h 25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780" h="252249">
                  <a:moveTo>
                    <a:pt x="0" y="252249"/>
                  </a:moveTo>
                  <a:lnTo>
                    <a:pt x="110359" y="0"/>
                  </a:lnTo>
                  <a:lnTo>
                    <a:pt x="110359" y="0"/>
                  </a:lnTo>
                  <a:lnTo>
                    <a:pt x="283780" y="94594"/>
                  </a:lnTo>
                  <a:lnTo>
                    <a:pt x="283780" y="94594"/>
                  </a:lnTo>
                  <a:lnTo>
                    <a:pt x="283780" y="220718"/>
                  </a:lnTo>
                  <a:lnTo>
                    <a:pt x="283780" y="220718"/>
                  </a:lnTo>
                  <a:lnTo>
                    <a:pt x="0" y="252249"/>
                  </a:ln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2" name="Freeform 25"/>
            <p:cNvSpPr/>
            <p:nvPr/>
          </p:nvSpPr>
          <p:spPr>
            <a:xfrm rot="160376">
              <a:off x="4522461" y="4928315"/>
              <a:ext cx="323193" cy="338959"/>
            </a:xfrm>
            <a:custGeom>
              <a:avLst/>
              <a:gdLst>
                <a:gd name="connsiteX0" fmla="*/ 34159 w 323193"/>
                <a:gd name="connsiteY0" fmla="*/ 275897 h 338959"/>
                <a:gd name="connsiteX1" fmla="*/ 2628 w 323193"/>
                <a:gd name="connsiteY1" fmla="*/ 165539 h 338959"/>
                <a:gd name="connsiteX2" fmla="*/ 49925 w 323193"/>
                <a:gd name="connsiteY2" fmla="*/ 39414 h 338959"/>
                <a:gd name="connsiteX3" fmla="*/ 49925 w 323193"/>
                <a:gd name="connsiteY3" fmla="*/ 7883 h 338959"/>
                <a:gd name="connsiteX4" fmla="*/ 239111 w 323193"/>
                <a:gd name="connsiteY4" fmla="*/ 86711 h 338959"/>
                <a:gd name="connsiteX5" fmla="*/ 317938 w 323193"/>
                <a:gd name="connsiteY5" fmla="*/ 181304 h 338959"/>
                <a:gd name="connsiteX6" fmla="*/ 270642 w 323193"/>
                <a:gd name="connsiteY6" fmla="*/ 244366 h 338959"/>
                <a:gd name="connsiteX7" fmla="*/ 160283 w 323193"/>
                <a:gd name="connsiteY7" fmla="*/ 291663 h 338959"/>
                <a:gd name="connsiteX8" fmla="*/ 65690 w 323193"/>
                <a:gd name="connsiteY8" fmla="*/ 323194 h 338959"/>
                <a:gd name="connsiteX9" fmla="*/ 65690 w 323193"/>
                <a:gd name="connsiteY9" fmla="*/ 338959 h 338959"/>
                <a:gd name="connsiteX10" fmla="*/ 34159 w 323193"/>
                <a:gd name="connsiteY10" fmla="*/ 275897 h 33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193" h="338959">
                  <a:moveTo>
                    <a:pt x="34159" y="275897"/>
                  </a:moveTo>
                  <a:cubicBezTo>
                    <a:pt x="23649" y="246994"/>
                    <a:pt x="0" y="204953"/>
                    <a:pt x="2628" y="165539"/>
                  </a:cubicBezTo>
                  <a:cubicBezTo>
                    <a:pt x="5256" y="126125"/>
                    <a:pt x="42042" y="65690"/>
                    <a:pt x="49925" y="39414"/>
                  </a:cubicBezTo>
                  <a:cubicBezTo>
                    <a:pt x="57808" y="13138"/>
                    <a:pt x="18394" y="0"/>
                    <a:pt x="49925" y="7883"/>
                  </a:cubicBezTo>
                  <a:cubicBezTo>
                    <a:pt x="81456" y="15766"/>
                    <a:pt x="194442" y="57808"/>
                    <a:pt x="239111" y="86711"/>
                  </a:cubicBezTo>
                  <a:cubicBezTo>
                    <a:pt x="283780" y="115614"/>
                    <a:pt x="312683" y="155028"/>
                    <a:pt x="317938" y="181304"/>
                  </a:cubicBezTo>
                  <a:cubicBezTo>
                    <a:pt x="323193" y="207580"/>
                    <a:pt x="296918" y="225973"/>
                    <a:pt x="270642" y="244366"/>
                  </a:cubicBezTo>
                  <a:cubicBezTo>
                    <a:pt x="244366" y="262759"/>
                    <a:pt x="194442" y="278525"/>
                    <a:pt x="160283" y="291663"/>
                  </a:cubicBezTo>
                  <a:cubicBezTo>
                    <a:pt x="126124" y="304801"/>
                    <a:pt x="81456" y="315311"/>
                    <a:pt x="65690" y="323194"/>
                  </a:cubicBezTo>
                  <a:cubicBezTo>
                    <a:pt x="49925" y="331077"/>
                    <a:pt x="68317" y="338959"/>
                    <a:pt x="65690" y="338959"/>
                  </a:cubicBezTo>
                  <a:cubicBezTo>
                    <a:pt x="63063" y="338959"/>
                    <a:pt x="44669" y="304800"/>
                    <a:pt x="34159" y="27589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3" name="Freeform 26"/>
            <p:cNvSpPr/>
            <p:nvPr/>
          </p:nvSpPr>
          <p:spPr>
            <a:xfrm rot="160376">
              <a:off x="4732396" y="4759749"/>
              <a:ext cx="344214" cy="359980"/>
            </a:xfrm>
            <a:custGeom>
              <a:avLst/>
              <a:gdLst>
                <a:gd name="connsiteX0" fmla="*/ 131380 w 344214"/>
                <a:gd name="connsiteY0" fmla="*/ 328448 h 359980"/>
                <a:gd name="connsiteX1" fmla="*/ 21021 w 344214"/>
                <a:gd name="connsiteY1" fmla="*/ 233855 h 359980"/>
                <a:gd name="connsiteX2" fmla="*/ 5256 w 344214"/>
                <a:gd name="connsiteY2" fmla="*/ 91965 h 359980"/>
                <a:gd name="connsiteX3" fmla="*/ 36787 w 344214"/>
                <a:gd name="connsiteY3" fmla="*/ 13138 h 359980"/>
                <a:gd name="connsiteX4" fmla="*/ 162911 w 344214"/>
                <a:gd name="connsiteY4" fmla="*/ 13138 h 359980"/>
                <a:gd name="connsiteX5" fmla="*/ 320566 w 344214"/>
                <a:gd name="connsiteY5" fmla="*/ 60434 h 359980"/>
                <a:gd name="connsiteX6" fmla="*/ 304801 w 344214"/>
                <a:gd name="connsiteY6" fmla="*/ 312683 h 359980"/>
                <a:gd name="connsiteX7" fmla="*/ 241739 w 344214"/>
                <a:gd name="connsiteY7" fmla="*/ 344214 h 359980"/>
                <a:gd name="connsiteX8" fmla="*/ 131380 w 344214"/>
                <a:gd name="connsiteY8" fmla="*/ 328448 h 3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14" h="359980">
                  <a:moveTo>
                    <a:pt x="131380" y="328448"/>
                  </a:moveTo>
                  <a:cubicBezTo>
                    <a:pt x="94594" y="310055"/>
                    <a:pt x="42042" y="273269"/>
                    <a:pt x="21021" y="233855"/>
                  </a:cubicBezTo>
                  <a:cubicBezTo>
                    <a:pt x="0" y="194441"/>
                    <a:pt x="2628" y="128751"/>
                    <a:pt x="5256" y="91965"/>
                  </a:cubicBezTo>
                  <a:cubicBezTo>
                    <a:pt x="7884" y="55179"/>
                    <a:pt x="10511" y="26276"/>
                    <a:pt x="36787" y="13138"/>
                  </a:cubicBezTo>
                  <a:cubicBezTo>
                    <a:pt x="63063" y="0"/>
                    <a:pt x="115615" y="5255"/>
                    <a:pt x="162911" y="13138"/>
                  </a:cubicBezTo>
                  <a:cubicBezTo>
                    <a:pt x="210207" y="21021"/>
                    <a:pt x="296918" y="10510"/>
                    <a:pt x="320566" y="60434"/>
                  </a:cubicBezTo>
                  <a:cubicBezTo>
                    <a:pt x="344214" y="110358"/>
                    <a:pt x="317939" y="265386"/>
                    <a:pt x="304801" y="312683"/>
                  </a:cubicBezTo>
                  <a:cubicBezTo>
                    <a:pt x="291663" y="359980"/>
                    <a:pt x="275898" y="344214"/>
                    <a:pt x="241739" y="344214"/>
                  </a:cubicBezTo>
                  <a:cubicBezTo>
                    <a:pt x="207580" y="344214"/>
                    <a:pt x="168166" y="346841"/>
                    <a:pt x="131380" y="32844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4" name="Freeform 27"/>
            <p:cNvSpPr/>
            <p:nvPr/>
          </p:nvSpPr>
          <p:spPr>
            <a:xfrm rot="160376">
              <a:off x="4959445" y="4539028"/>
              <a:ext cx="352096" cy="315311"/>
            </a:xfrm>
            <a:custGeom>
              <a:avLst/>
              <a:gdLst>
                <a:gd name="connsiteX0" fmla="*/ 120869 w 352096"/>
                <a:gd name="connsiteY0" fmla="*/ 307428 h 315311"/>
                <a:gd name="connsiteX1" fmla="*/ 26276 w 352096"/>
                <a:gd name="connsiteY1" fmla="*/ 228600 h 315311"/>
                <a:gd name="connsiteX2" fmla="*/ 10510 w 352096"/>
                <a:gd name="connsiteY2" fmla="*/ 134007 h 315311"/>
                <a:gd name="connsiteX3" fmla="*/ 10510 w 352096"/>
                <a:gd name="connsiteY3" fmla="*/ 70945 h 315311"/>
                <a:gd name="connsiteX4" fmla="*/ 73572 w 352096"/>
                <a:gd name="connsiteY4" fmla="*/ 7883 h 315311"/>
                <a:gd name="connsiteX5" fmla="*/ 246993 w 352096"/>
                <a:gd name="connsiteY5" fmla="*/ 23648 h 315311"/>
                <a:gd name="connsiteX6" fmla="*/ 341586 w 352096"/>
                <a:gd name="connsiteY6" fmla="*/ 55179 h 315311"/>
                <a:gd name="connsiteX7" fmla="*/ 310055 w 352096"/>
                <a:gd name="connsiteY7" fmla="*/ 228600 h 315311"/>
                <a:gd name="connsiteX8" fmla="*/ 310055 w 352096"/>
                <a:gd name="connsiteY8" fmla="*/ 228600 h 315311"/>
                <a:gd name="connsiteX9" fmla="*/ 168165 w 352096"/>
                <a:gd name="connsiteY9" fmla="*/ 275897 h 315311"/>
                <a:gd name="connsiteX10" fmla="*/ 120869 w 352096"/>
                <a:gd name="connsiteY10" fmla="*/ 307428 h 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096" h="315311">
                  <a:moveTo>
                    <a:pt x="120869" y="307428"/>
                  </a:moveTo>
                  <a:cubicBezTo>
                    <a:pt x="97221" y="299545"/>
                    <a:pt x="44669" y="257503"/>
                    <a:pt x="26276" y="228600"/>
                  </a:cubicBezTo>
                  <a:cubicBezTo>
                    <a:pt x="7883" y="199697"/>
                    <a:pt x="13138" y="160283"/>
                    <a:pt x="10510" y="134007"/>
                  </a:cubicBezTo>
                  <a:cubicBezTo>
                    <a:pt x="7882" y="107731"/>
                    <a:pt x="0" y="91966"/>
                    <a:pt x="10510" y="70945"/>
                  </a:cubicBezTo>
                  <a:cubicBezTo>
                    <a:pt x="21020" y="49924"/>
                    <a:pt x="34158" y="15766"/>
                    <a:pt x="73572" y="7883"/>
                  </a:cubicBezTo>
                  <a:cubicBezTo>
                    <a:pt x="112986" y="0"/>
                    <a:pt x="202324" y="15765"/>
                    <a:pt x="246993" y="23648"/>
                  </a:cubicBezTo>
                  <a:cubicBezTo>
                    <a:pt x="291662" y="31531"/>
                    <a:pt x="331076" y="21020"/>
                    <a:pt x="341586" y="55179"/>
                  </a:cubicBezTo>
                  <a:cubicBezTo>
                    <a:pt x="352096" y="89338"/>
                    <a:pt x="310055" y="228600"/>
                    <a:pt x="310055" y="228600"/>
                  </a:cubicBezTo>
                  <a:lnTo>
                    <a:pt x="310055" y="228600"/>
                  </a:lnTo>
                  <a:cubicBezTo>
                    <a:pt x="286407" y="236483"/>
                    <a:pt x="191813" y="260132"/>
                    <a:pt x="168165" y="275897"/>
                  </a:cubicBezTo>
                  <a:cubicBezTo>
                    <a:pt x="144517" y="291662"/>
                    <a:pt x="144517" y="315311"/>
                    <a:pt x="120869" y="307428"/>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5" name="Freeform 28"/>
            <p:cNvSpPr/>
            <p:nvPr/>
          </p:nvSpPr>
          <p:spPr>
            <a:xfrm rot="160376">
              <a:off x="5123675" y="4203122"/>
              <a:ext cx="394137" cy="375744"/>
            </a:xfrm>
            <a:custGeom>
              <a:avLst/>
              <a:gdLst>
                <a:gd name="connsiteX0" fmla="*/ 176047 w 394137"/>
                <a:gd name="connsiteY0" fmla="*/ 367861 h 375744"/>
                <a:gd name="connsiteX1" fmla="*/ 49923 w 394137"/>
                <a:gd name="connsiteY1" fmla="*/ 304799 h 375744"/>
                <a:gd name="connsiteX2" fmla="*/ 2627 w 394137"/>
                <a:gd name="connsiteY2" fmla="*/ 289034 h 375744"/>
                <a:gd name="connsiteX3" fmla="*/ 34158 w 394137"/>
                <a:gd name="connsiteY3" fmla="*/ 178675 h 375744"/>
                <a:gd name="connsiteX4" fmla="*/ 49923 w 394137"/>
                <a:gd name="connsiteY4" fmla="*/ 147144 h 375744"/>
                <a:gd name="connsiteX5" fmla="*/ 49923 w 394137"/>
                <a:gd name="connsiteY5" fmla="*/ 131379 h 375744"/>
                <a:gd name="connsiteX6" fmla="*/ 81454 w 394137"/>
                <a:gd name="connsiteY6" fmla="*/ 36786 h 375744"/>
                <a:gd name="connsiteX7" fmla="*/ 270640 w 394137"/>
                <a:gd name="connsiteY7" fmla="*/ 36786 h 375744"/>
                <a:gd name="connsiteX8" fmla="*/ 380999 w 394137"/>
                <a:gd name="connsiteY8" fmla="*/ 257503 h 375744"/>
                <a:gd name="connsiteX9" fmla="*/ 176047 w 394137"/>
                <a:gd name="connsiteY9" fmla="*/ 367861 h 37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137" h="375744">
                  <a:moveTo>
                    <a:pt x="176047" y="367861"/>
                  </a:moveTo>
                  <a:cubicBezTo>
                    <a:pt x="120868" y="375744"/>
                    <a:pt x="78826" y="317937"/>
                    <a:pt x="49923" y="304799"/>
                  </a:cubicBezTo>
                  <a:cubicBezTo>
                    <a:pt x="21020" y="291661"/>
                    <a:pt x="5254" y="310055"/>
                    <a:pt x="2627" y="289034"/>
                  </a:cubicBezTo>
                  <a:cubicBezTo>
                    <a:pt x="0" y="268013"/>
                    <a:pt x="26275" y="202323"/>
                    <a:pt x="34158" y="178675"/>
                  </a:cubicBezTo>
                  <a:cubicBezTo>
                    <a:pt x="42041" y="155027"/>
                    <a:pt x="47296" y="155027"/>
                    <a:pt x="49923" y="147144"/>
                  </a:cubicBezTo>
                  <a:cubicBezTo>
                    <a:pt x="52550" y="139261"/>
                    <a:pt x="44668" y="149772"/>
                    <a:pt x="49923" y="131379"/>
                  </a:cubicBezTo>
                  <a:cubicBezTo>
                    <a:pt x="55178" y="112986"/>
                    <a:pt x="44668" y="52551"/>
                    <a:pt x="81454" y="36786"/>
                  </a:cubicBezTo>
                  <a:cubicBezTo>
                    <a:pt x="118240" y="21021"/>
                    <a:pt x="220716" y="0"/>
                    <a:pt x="270640" y="36786"/>
                  </a:cubicBezTo>
                  <a:cubicBezTo>
                    <a:pt x="320564" y="73572"/>
                    <a:pt x="394137" y="202324"/>
                    <a:pt x="380999" y="257503"/>
                  </a:cubicBezTo>
                  <a:cubicBezTo>
                    <a:pt x="367861" y="312682"/>
                    <a:pt x="231226" y="359978"/>
                    <a:pt x="176047" y="367861"/>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6" name="Freeform 29"/>
            <p:cNvSpPr/>
            <p:nvPr/>
          </p:nvSpPr>
          <p:spPr>
            <a:xfrm rot="160376">
              <a:off x="5194921" y="3702111"/>
              <a:ext cx="499241" cy="572815"/>
            </a:xfrm>
            <a:custGeom>
              <a:avLst/>
              <a:gdLst>
                <a:gd name="connsiteX0" fmla="*/ 281152 w 499241"/>
                <a:gd name="connsiteY0" fmla="*/ 570187 h 572815"/>
                <a:gd name="connsiteX1" fmla="*/ 186558 w 499241"/>
                <a:gd name="connsiteY1" fmla="*/ 538656 h 572815"/>
                <a:gd name="connsiteX2" fmla="*/ 91965 w 499241"/>
                <a:gd name="connsiteY2" fmla="*/ 522890 h 572815"/>
                <a:gd name="connsiteX3" fmla="*/ 91965 w 499241"/>
                <a:gd name="connsiteY3" fmla="*/ 522890 h 572815"/>
                <a:gd name="connsiteX4" fmla="*/ 13138 w 499241"/>
                <a:gd name="connsiteY4" fmla="*/ 428297 h 572815"/>
                <a:gd name="connsiteX5" fmla="*/ 13138 w 499241"/>
                <a:gd name="connsiteY5" fmla="*/ 349469 h 572815"/>
                <a:gd name="connsiteX6" fmla="*/ 60434 w 499241"/>
                <a:gd name="connsiteY6" fmla="*/ 286407 h 572815"/>
                <a:gd name="connsiteX7" fmla="*/ 44669 w 499241"/>
                <a:gd name="connsiteY7" fmla="*/ 207580 h 572815"/>
                <a:gd name="connsiteX8" fmla="*/ 28903 w 499241"/>
                <a:gd name="connsiteY8" fmla="*/ 144518 h 572815"/>
                <a:gd name="connsiteX9" fmla="*/ 123496 w 499241"/>
                <a:gd name="connsiteY9" fmla="*/ 49925 h 572815"/>
                <a:gd name="connsiteX10" fmla="*/ 218089 w 499241"/>
                <a:gd name="connsiteY10" fmla="*/ 2628 h 572815"/>
                <a:gd name="connsiteX11" fmla="*/ 296917 w 499241"/>
                <a:gd name="connsiteY11" fmla="*/ 34159 h 572815"/>
                <a:gd name="connsiteX12" fmla="*/ 391510 w 499241"/>
                <a:gd name="connsiteY12" fmla="*/ 34159 h 572815"/>
                <a:gd name="connsiteX13" fmla="*/ 438807 w 499241"/>
                <a:gd name="connsiteY13" fmla="*/ 34159 h 572815"/>
                <a:gd name="connsiteX14" fmla="*/ 470338 w 499241"/>
                <a:gd name="connsiteY14" fmla="*/ 112987 h 572815"/>
                <a:gd name="connsiteX15" fmla="*/ 407276 w 499241"/>
                <a:gd name="connsiteY15" fmla="*/ 191814 h 572815"/>
                <a:gd name="connsiteX16" fmla="*/ 438807 w 499241"/>
                <a:gd name="connsiteY16" fmla="*/ 144518 h 572815"/>
                <a:gd name="connsiteX17" fmla="*/ 438807 w 499241"/>
                <a:gd name="connsiteY17" fmla="*/ 144518 h 572815"/>
                <a:gd name="connsiteX18" fmla="*/ 486103 w 499241"/>
                <a:gd name="connsiteY18" fmla="*/ 207580 h 572815"/>
                <a:gd name="connsiteX19" fmla="*/ 486103 w 499241"/>
                <a:gd name="connsiteY19" fmla="*/ 223345 h 572815"/>
                <a:gd name="connsiteX20" fmla="*/ 407276 w 499241"/>
                <a:gd name="connsiteY20" fmla="*/ 302173 h 572815"/>
                <a:gd name="connsiteX21" fmla="*/ 454572 w 499241"/>
                <a:gd name="connsiteY21" fmla="*/ 396766 h 572815"/>
                <a:gd name="connsiteX22" fmla="*/ 423041 w 499241"/>
                <a:gd name="connsiteY22" fmla="*/ 522890 h 572815"/>
                <a:gd name="connsiteX23" fmla="*/ 281152 w 499241"/>
                <a:gd name="connsiteY23" fmla="*/ 570187 h 57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241" h="572815">
                  <a:moveTo>
                    <a:pt x="281152" y="570187"/>
                  </a:moveTo>
                  <a:cubicBezTo>
                    <a:pt x="241738" y="572815"/>
                    <a:pt x="218089" y="546539"/>
                    <a:pt x="186558" y="538656"/>
                  </a:cubicBezTo>
                  <a:cubicBezTo>
                    <a:pt x="155027" y="530773"/>
                    <a:pt x="91965" y="522890"/>
                    <a:pt x="91965" y="522890"/>
                  </a:cubicBezTo>
                  <a:lnTo>
                    <a:pt x="91965" y="522890"/>
                  </a:lnTo>
                  <a:cubicBezTo>
                    <a:pt x="78827" y="507125"/>
                    <a:pt x="26276" y="457200"/>
                    <a:pt x="13138" y="428297"/>
                  </a:cubicBezTo>
                  <a:cubicBezTo>
                    <a:pt x="0" y="399394"/>
                    <a:pt x="5255" y="373117"/>
                    <a:pt x="13138" y="349469"/>
                  </a:cubicBezTo>
                  <a:cubicBezTo>
                    <a:pt x="21021" y="325821"/>
                    <a:pt x="55179" y="310055"/>
                    <a:pt x="60434" y="286407"/>
                  </a:cubicBezTo>
                  <a:cubicBezTo>
                    <a:pt x="65689" y="262759"/>
                    <a:pt x="49924" y="231228"/>
                    <a:pt x="44669" y="207580"/>
                  </a:cubicBezTo>
                  <a:cubicBezTo>
                    <a:pt x="39414" y="183932"/>
                    <a:pt x="15765" y="170794"/>
                    <a:pt x="28903" y="144518"/>
                  </a:cubicBezTo>
                  <a:cubicBezTo>
                    <a:pt x="42041" y="118242"/>
                    <a:pt x="91965" y="73573"/>
                    <a:pt x="123496" y="49925"/>
                  </a:cubicBezTo>
                  <a:cubicBezTo>
                    <a:pt x="155027" y="26277"/>
                    <a:pt x="189186" y="5256"/>
                    <a:pt x="218089" y="2628"/>
                  </a:cubicBezTo>
                  <a:cubicBezTo>
                    <a:pt x="246992" y="0"/>
                    <a:pt x="268013" y="28904"/>
                    <a:pt x="296917" y="34159"/>
                  </a:cubicBezTo>
                  <a:cubicBezTo>
                    <a:pt x="325821" y="39414"/>
                    <a:pt x="391510" y="34159"/>
                    <a:pt x="391510" y="34159"/>
                  </a:cubicBezTo>
                  <a:cubicBezTo>
                    <a:pt x="415158" y="34159"/>
                    <a:pt x="425669" y="21021"/>
                    <a:pt x="438807" y="34159"/>
                  </a:cubicBezTo>
                  <a:cubicBezTo>
                    <a:pt x="451945" y="47297"/>
                    <a:pt x="475593" y="86711"/>
                    <a:pt x="470338" y="112987"/>
                  </a:cubicBezTo>
                  <a:cubicBezTo>
                    <a:pt x="465083" y="139263"/>
                    <a:pt x="412531" y="186559"/>
                    <a:pt x="407276" y="191814"/>
                  </a:cubicBezTo>
                  <a:cubicBezTo>
                    <a:pt x="402021" y="197069"/>
                    <a:pt x="438807" y="144518"/>
                    <a:pt x="438807" y="144518"/>
                  </a:cubicBezTo>
                  <a:lnTo>
                    <a:pt x="438807" y="144518"/>
                  </a:lnTo>
                  <a:cubicBezTo>
                    <a:pt x="446690" y="155028"/>
                    <a:pt x="478220" y="194442"/>
                    <a:pt x="486103" y="207580"/>
                  </a:cubicBezTo>
                  <a:cubicBezTo>
                    <a:pt x="493986" y="220718"/>
                    <a:pt x="499241" y="207580"/>
                    <a:pt x="486103" y="223345"/>
                  </a:cubicBezTo>
                  <a:cubicBezTo>
                    <a:pt x="472965" y="239110"/>
                    <a:pt x="412531" y="273269"/>
                    <a:pt x="407276" y="302173"/>
                  </a:cubicBezTo>
                  <a:cubicBezTo>
                    <a:pt x="402021" y="331077"/>
                    <a:pt x="451945" y="359980"/>
                    <a:pt x="454572" y="396766"/>
                  </a:cubicBezTo>
                  <a:cubicBezTo>
                    <a:pt x="457199" y="433552"/>
                    <a:pt x="454572" y="493987"/>
                    <a:pt x="423041" y="522890"/>
                  </a:cubicBezTo>
                  <a:cubicBezTo>
                    <a:pt x="391510" y="551793"/>
                    <a:pt x="320566" y="567559"/>
                    <a:pt x="281152" y="570187"/>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19050"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7" name="Freeform 30"/>
            <p:cNvSpPr/>
            <p:nvPr/>
          </p:nvSpPr>
          <p:spPr>
            <a:xfrm rot="160376">
              <a:off x="5335835" y="3225627"/>
              <a:ext cx="480849" cy="499241"/>
            </a:xfrm>
            <a:custGeom>
              <a:avLst/>
              <a:gdLst>
                <a:gd name="connsiteX0" fmla="*/ 131379 w 480849"/>
                <a:gd name="connsiteY0" fmla="*/ 486103 h 499241"/>
                <a:gd name="connsiteX1" fmla="*/ 36786 w 480849"/>
                <a:gd name="connsiteY1" fmla="*/ 407275 h 499241"/>
                <a:gd name="connsiteX2" fmla="*/ 5255 w 480849"/>
                <a:gd name="connsiteY2" fmla="*/ 344213 h 499241"/>
                <a:gd name="connsiteX3" fmla="*/ 68317 w 480849"/>
                <a:gd name="connsiteY3" fmla="*/ 202324 h 499241"/>
                <a:gd name="connsiteX4" fmla="*/ 68317 w 480849"/>
                <a:gd name="connsiteY4" fmla="*/ 202324 h 499241"/>
                <a:gd name="connsiteX5" fmla="*/ 84083 w 480849"/>
                <a:gd name="connsiteY5" fmla="*/ 202324 h 499241"/>
                <a:gd name="connsiteX6" fmla="*/ 52552 w 480849"/>
                <a:gd name="connsiteY6" fmla="*/ 91965 h 499241"/>
                <a:gd name="connsiteX7" fmla="*/ 131379 w 480849"/>
                <a:gd name="connsiteY7" fmla="*/ 13138 h 499241"/>
                <a:gd name="connsiteX8" fmla="*/ 178676 w 480849"/>
                <a:gd name="connsiteY8" fmla="*/ 13138 h 499241"/>
                <a:gd name="connsiteX9" fmla="*/ 289035 w 480849"/>
                <a:gd name="connsiteY9" fmla="*/ 76200 h 499241"/>
                <a:gd name="connsiteX10" fmla="*/ 289035 w 480849"/>
                <a:gd name="connsiteY10" fmla="*/ 44669 h 499241"/>
                <a:gd name="connsiteX11" fmla="*/ 352097 w 480849"/>
                <a:gd name="connsiteY11" fmla="*/ 44669 h 499241"/>
                <a:gd name="connsiteX12" fmla="*/ 430924 w 480849"/>
                <a:gd name="connsiteY12" fmla="*/ 76200 h 499241"/>
                <a:gd name="connsiteX13" fmla="*/ 478221 w 480849"/>
                <a:gd name="connsiteY13" fmla="*/ 170793 h 499241"/>
                <a:gd name="connsiteX14" fmla="*/ 415159 w 480849"/>
                <a:gd name="connsiteY14" fmla="*/ 312682 h 499241"/>
                <a:gd name="connsiteX15" fmla="*/ 399393 w 480849"/>
                <a:gd name="connsiteY15" fmla="*/ 296917 h 499241"/>
                <a:gd name="connsiteX16" fmla="*/ 446690 w 480849"/>
                <a:gd name="connsiteY16" fmla="*/ 375744 h 499241"/>
                <a:gd name="connsiteX17" fmla="*/ 446690 w 480849"/>
                <a:gd name="connsiteY17" fmla="*/ 391510 h 499241"/>
                <a:gd name="connsiteX18" fmla="*/ 367862 w 480849"/>
                <a:gd name="connsiteY18" fmla="*/ 470338 h 499241"/>
                <a:gd name="connsiteX19" fmla="*/ 273269 w 480849"/>
                <a:gd name="connsiteY19" fmla="*/ 486103 h 499241"/>
                <a:gd name="connsiteX20" fmla="*/ 241738 w 480849"/>
                <a:gd name="connsiteY20" fmla="*/ 486103 h 499241"/>
                <a:gd name="connsiteX21" fmla="*/ 131379 w 480849"/>
                <a:gd name="connsiteY21" fmla="*/ 486103 h 49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849" h="499241">
                  <a:moveTo>
                    <a:pt x="131379" y="486103"/>
                  </a:moveTo>
                  <a:cubicBezTo>
                    <a:pt x="97220" y="472965"/>
                    <a:pt x="57807" y="430923"/>
                    <a:pt x="36786" y="407275"/>
                  </a:cubicBezTo>
                  <a:cubicBezTo>
                    <a:pt x="15765" y="383627"/>
                    <a:pt x="0" y="378371"/>
                    <a:pt x="5255" y="344213"/>
                  </a:cubicBezTo>
                  <a:cubicBezTo>
                    <a:pt x="10510" y="310055"/>
                    <a:pt x="68317" y="202324"/>
                    <a:pt x="68317" y="202324"/>
                  </a:cubicBezTo>
                  <a:lnTo>
                    <a:pt x="68317" y="202324"/>
                  </a:lnTo>
                  <a:cubicBezTo>
                    <a:pt x="70945" y="202324"/>
                    <a:pt x="86710" y="220717"/>
                    <a:pt x="84083" y="202324"/>
                  </a:cubicBezTo>
                  <a:cubicBezTo>
                    <a:pt x="81456" y="183931"/>
                    <a:pt x="44669" y="123496"/>
                    <a:pt x="52552" y="91965"/>
                  </a:cubicBezTo>
                  <a:cubicBezTo>
                    <a:pt x="60435" y="60434"/>
                    <a:pt x="110358" y="26276"/>
                    <a:pt x="131379" y="13138"/>
                  </a:cubicBezTo>
                  <a:cubicBezTo>
                    <a:pt x="152400" y="0"/>
                    <a:pt x="152400" y="2628"/>
                    <a:pt x="178676" y="13138"/>
                  </a:cubicBezTo>
                  <a:cubicBezTo>
                    <a:pt x="204952" y="23648"/>
                    <a:pt x="270642" y="70945"/>
                    <a:pt x="289035" y="76200"/>
                  </a:cubicBezTo>
                  <a:cubicBezTo>
                    <a:pt x="307428" y="81455"/>
                    <a:pt x="278525" y="49924"/>
                    <a:pt x="289035" y="44669"/>
                  </a:cubicBezTo>
                  <a:cubicBezTo>
                    <a:pt x="299545" y="39414"/>
                    <a:pt x="328449" y="39414"/>
                    <a:pt x="352097" y="44669"/>
                  </a:cubicBezTo>
                  <a:cubicBezTo>
                    <a:pt x="375745" y="49924"/>
                    <a:pt x="409903" y="55179"/>
                    <a:pt x="430924" y="76200"/>
                  </a:cubicBezTo>
                  <a:cubicBezTo>
                    <a:pt x="451945" y="97221"/>
                    <a:pt x="480849" y="131379"/>
                    <a:pt x="478221" y="170793"/>
                  </a:cubicBezTo>
                  <a:cubicBezTo>
                    <a:pt x="475594" y="210207"/>
                    <a:pt x="428297" y="291661"/>
                    <a:pt x="415159" y="312682"/>
                  </a:cubicBezTo>
                  <a:cubicBezTo>
                    <a:pt x="402021" y="333703"/>
                    <a:pt x="394138" y="286407"/>
                    <a:pt x="399393" y="296917"/>
                  </a:cubicBezTo>
                  <a:cubicBezTo>
                    <a:pt x="404648" y="307427"/>
                    <a:pt x="438807" y="359979"/>
                    <a:pt x="446690" y="375744"/>
                  </a:cubicBezTo>
                  <a:cubicBezTo>
                    <a:pt x="454573" y="391510"/>
                    <a:pt x="459828" y="375744"/>
                    <a:pt x="446690" y="391510"/>
                  </a:cubicBezTo>
                  <a:cubicBezTo>
                    <a:pt x="433552" y="407276"/>
                    <a:pt x="396766" y="454573"/>
                    <a:pt x="367862" y="470338"/>
                  </a:cubicBezTo>
                  <a:cubicBezTo>
                    <a:pt x="338959" y="486104"/>
                    <a:pt x="294290" y="483476"/>
                    <a:pt x="273269" y="486103"/>
                  </a:cubicBezTo>
                  <a:cubicBezTo>
                    <a:pt x="252248" y="488730"/>
                    <a:pt x="257503" y="488730"/>
                    <a:pt x="241738" y="486103"/>
                  </a:cubicBezTo>
                  <a:cubicBezTo>
                    <a:pt x="225973" y="483476"/>
                    <a:pt x="165538" y="499241"/>
                    <a:pt x="131379" y="486103"/>
                  </a:cubicBezTo>
                  <a:close/>
                </a:path>
              </a:pathLst>
            </a:custGeom>
            <a:gradFill rotWithShape="1">
              <a:gsLst>
                <a:gs pos="20000">
                  <a:srgbClr val="CEB966">
                    <a:tint val="9000"/>
                  </a:srgbClr>
                </a:gs>
                <a:gs pos="100000">
                  <a:srgbClr val="CEB966">
                    <a:tint val="70000"/>
                    <a:satMod val="100000"/>
                  </a:srgbClr>
                </a:gs>
              </a:gsLst>
              <a:path path="circle">
                <a:fillToRect l="-15000" t="-15000" r="115000" b="115000"/>
              </a:path>
            </a:gradFill>
            <a:ln w="9525" cap="flat" cmpd="sng" algn="ctr">
              <a:solidFill>
                <a:srgbClr val="CEB966">
                  <a:shade val="48000"/>
                  <a:satMod val="110000"/>
                </a:srgbClr>
              </a:solidFill>
              <a:prstDash val="solid"/>
            </a:ln>
            <a:effectLst>
              <a:outerShdw blurRad="130000" dist="101600" dir="2700000" algn="tl"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8" name="Freeform 32"/>
            <p:cNvSpPr/>
            <p:nvPr/>
          </p:nvSpPr>
          <p:spPr>
            <a:xfrm rot="160376">
              <a:off x="5450878" y="3337310"/>
              <a:ext cx="286407" cy="370489"/>
            </a:xfrm>
            <a:custGeom>
              <a:avLst/>
              <a:gdLst>
                <a:gd name="connsiteX0" fmla="*/ 204952 w 286407"/>
                <a:gd name="connsiteY0" fmla="*/ 0 h 370489"/>
                <a:gd name="connsiteX1" fmla="*/ 141890 w 286407"/>
                <a:gd name="connsiteY1" fmla="*/ 31531 h 370489"/>
                <a:gd name="connsiteX2" fmla="*/ 141890 w 286407"/>
                <a:gd name="connsiteY2" fmla="*/ 126124 h 370489"/>
                <a:gd name="connsiteX3" fmla="*/ 126124 w 286407"/>
                <a:gd name="connsiteY3" fmla="*/ 204951 h 370489"/>
                <a:gd name="connsiteX4" fmla="*/ 220717 w 286407"/>
                <a:gd name="connsiteY4" fmla="*/ 220717 h 370489"/>
                <a:gd name="connsiteX5" fmla="*/ 268014 w 286407"/>
                <a:gd name="connsiteY5" fmla="*/ 236482 h 370489"/>
                <a:gd name="connsiteX6" fmla="*/ 110359 w 286407"/>
                <a:gd name="connsiteY6" fmla="*/ 189186 h 370489"/>
                <a:gd name="connsiteX7" fmla="*/ 0 w 286407"/>
                <a:gd name="connsiteY7" fmla="*/ 157655 h 370489"/>
                <a:gd name="connsiteX8" fmla="*/ 110359 w 286407"/>
                <a:gd name="connsiteY8" fmla="*/ 173420 h 370489"/>
                <a:gd name="connsiteX9" fmla="*/ 94593 w 286407"/>
                <a:gd name="connsiteY9" fmla="*/ 252248 h 370489"/>
                <a:gd name="connsiteX10" fmla="*/ 94593 w 286407"/>
                <a:gd name="connsiteY10" fmla="*/ 299544 h 370489"/>
                <a:gd name="connsiteX11" fmla="*/ 110359 w 286407"/>
                <a:gd name="connsiteY11" fmla="*/ 362606 h 370489"/>
                <a:gd name="connsiteX12" fmla="*/ 78828 w 286407"/>
                <a:gd name="connsiteY12" fmla="*/ 346841 h 370489"/>
                <a:gd name="connsiteX13" fmla="*/ 31531 w 286407"/>
                <a:gd name="connsiteY13" fmla="*/ 331075 h 370489"/>
                <a:gd name="connsiteX14" fmla="*/ 31531 w 286407"/>
                <a:gd name="connsiteY14" fmla="*/ 331075 h 370489"/>
                <a:gd name="connsiteX15" fmla="*/ 31531 w 286407"/>
                <a:gd name="connsiteY15" fmla="*/ 331075 h 37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407" h="370489">
                  <a:moveTo>
                    <a:pt x="204952" y="0"/>
                  </a:moveTo>
                  <a:cubicBezTo>
                    <a:pt x="178676" y="5255"/>
                    <a:pt x="152400" y="10510"/>
                    <a:pt x="141890" y="31531"/>
                  </a:cubicBezTo>
                  <a:cubicBezTo>
                    <a:pt x="131380" y="52552"/>
                    <a:pt x="144518" y="97221"/>
                    <a:pt x="141890" y="126124"/>
                  </a:cubicBezTo>
                  <a:cubicBezTo>
                    <a:pt x="139262" y="155027"/>
                    <a:pt x="112986" y="189186"/>
                    <a:pt x="126124" y="204951"/>
                  </a:cubicBezTo>
                  <a:cubicBezTo>
                    <a:pt x="139262" y="220716"/>
                    <a:pt x="197069" y="215462"/>
                    <a:pt x="220717" y="220717"/>
                  </a:cubicBezTo>
                  <a:cubicBezTo>
                    <a:pt x="244365" y="225972"/>
                    <a:pt x="286407" y="241737"/>
                    <a:pt x="268014" y="236482"/>
                  </a:cubicBezTo>
                  <a:cubicBezTo>
                    <a:pt x="249621" y="231227"/>
                    <a:pt x="110359" y="189186"/>
                    <a:pt x="110359" y="189186"/>
                  </a:cubicBezTo>
                  <a:cubicBezTo>
                    <a:pt x="65690" y="176048"/>
                    <a:pt x="0" y="160283"/>
                    <a:pt x="0" y="157655"/>
                  </a:cubicBezTo>
                  <a:cubicBezTo>
                    <a:pt x="0" y="155027"/>
                    <a:pt x="94594" y="157655"/>
                    <a:pt x="110359" y="173420"/>
                  </a:cubicBezTo>
                  <a:cubicBezTo>
                    <a:pt x="126124" y="189185"/>
                    <a:pt x="97221" y="231227"/>
                    <a:pt x="94593" y="252248"/>
                  </a:cubicBezTo>
                  <a:cubicBezTo>
                    <a:pt x="91965" y="273269"/>
                    <a:pt x="91965" y="281151"/>
                    <a:pt x="94593" y="299544"/>
                  </a:cubicBezTo>
                  <a:cubicBezTo>
                    <a:pt x="97221" y="317937"/>
                    <a:pt x="112986" y="354723"/>
                    <a:pt x="110359" y="362606"/>
                  </a:cubicBezTo>
                  <a:cubicBezTo>
                    <a:pt x="107732" y="370489"/>
                    <a:pt x="91966" y="352096"/>
                    <a:pt x="78828" y="346841"/>
                  </a:cubicBezTo>
                  <a:cubicBezTo>
                    <a:pt x="65690" y="341586"/>
                    <a:pt x="31531" y="331075"/>
                    <a:pt x="31531" y="331075"/>
                  </a:cubicBezTo>
                  <a:lnTo>
                    <a:pt x="31531" y="331075"/>
                  </a:lnTo>
                  <a:lnTo>
                    <a:pt x="31531" y="331075"/>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9" name="Freeform 34"/>
            <p:cNvSpPr/>
            <p:nvPr/>
          </p:nvSpPr>
          <p:spPr>
            <a:xfrm rot="160376">
              <a:off x="5297389" y="3772588"/>
              <a:ext cx="307428" cy="441435"/>
            </a:xfrm>
            <a:custGeom>
              <a:avLst/>
              <a:gdLst>
                <a:gd name="connsiteX0" fmla="*/ 147145 w 307428"/>
                <a:gd name="connsiteY0" fmla="*/ 0 h 441435"/>
                <a:gd name="connsiteX1" fmla="*/ 210208 w 307428"/>
                <a:gd name="connsiteY1" fmla="*/ 63062 h 441435"/>
                <a:gd name="connsiteX2" fmla="*/ 225973 w 307428"/>
                <a:gd name="connsiteY2" fmla="*/ 15766 h 441435"/>
                <a:gd name="connsiteX3" fmla="*/ 178677 w 307428"/>
                <a:gd name="connsiteY3" fmla="*/ 110359 h 441435"/>
                <a:gd name="connsiteX4" fmla="*/ 147145 w 307428"/>
                <a:gd name="connsiteY4" fmla="*/ 220717 h 441435"/>
                <a:gd name="connsiteX5" fmla="*/ 21021 w 307428"/>
                <a:gd name="connsiteY5" fmla="*/ 189186 h 441435"/>
                <a:gd name="connsiteX6" fmla="*/ 21021 w 307428"/>
                <a:gd name="connsiteY6" fmla="*/ 204952 h 441435"/>
                <a:gd name="connsiteX7" fmla="*/ 99849 w 307428"/>
                <a:gd name="connsiteY7" fmla="*/ 220717 h 441435"/>
                <a:gd name="connsiteX8" fmla="*/ 194442 w 307428"/>
                <a:gd name="connsiteY8" fmla="*/ 220717 h 441435"/>
                <a:gd name="connsiteX9" fmla="*/ 304801 w 307428"/>
                <a:gd name="connsiteY9" fmla="*/ 252248 h 441435"/>
                <a:gd name="connsiteX10" fmla="*/ 178677 w 307428"/>
                <a:gd name="connsiteY10" fmla="*/ 204952 h 441435"/>
                <a:gd name="connsiteX11" fmla="*/ 115614 w 307428"/>
                <a:gd name="connsiteY11" fmla="*/ 204952 h 441435"/>
                <a:gd name="connsiteX12" fmla="*/ 115614 w 307428"/>
                <a:gd name="connsiteY12" fmla="*/ 268014 h 441435"/>
                <a:gd name="connsiteX13" fmla="*/ 115614 w 307428"/>
                <a:gd name="connsiteY13" fmla="*/ 394138 h 441435"/>
                <a:gd name="connsiteX14" fmla="*/ 36787 w 307428"/>
                <a:gd name="connsiteY14" fmla="*/ 378372 h 441435"/>
                <a:gd name="connsiteX15" fmla="*/ 36787 w 307428"/>
                <a:gd name="connsiteY15" fmla="*/ 378372 h 441435"/>
                <a:gd name="connsiteX16" fmla="*/ 131380 w 307428"/>
                <a:gd name="connsiteY16" fmla="*/ 394138 h 441435"/>
                <a:gd name="connsiteX17" fmla="*/ 178677 w 307428"/>
                <a:gd name="connsiteY17" fmla="*/ 441435 h 441435"/>
                <a:gd name="connsiteX18" fmla="*/ 178677 w 307428"/>
                <a:gd name="connsiteY18" fmla="*/ 441435 h 4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428" h="441435">
                  <a:moveTo>
                    <a:pt x="147145" y="0"/>
                  </a:moveTo>
                  <a:cubicBezTo>
                    <a:pt x="172107" y="30217"/>
                    <a:pt x="197070" y="60434"/>
                    <a:pt x="210208" y="63062"/>
                  </a:cubicBezTo>
                  <a:cubicBezTo>
                    <a:pt x="223346" y="65690"/>
                    <a:pt x="231228" y="7883"/>
                    <a:pt x="225973" y="15766"/>
                  </a:cubicBezTo>
                  <a:cubicBezTo>
                    <a:pt x="220718" y="23649"/>
                    <a:pt x="191815" y="76201"/>
                    <a:pt x="178677" y="110359"/>
                  </a:cubicBezTo>
                  <a:cubicBezTo>
                    <a:pt x="165539" y="144517"/>
                    <a:pt x="173421" y="207579"/>
                    <a:pt x="147145" y="220717"/>
                  </a:cubicBezTo>
                  <a:cubicBezTo>
                    <a:pt x="120869" y="233855"/>
                    <a:pt x="42042" y="191813"/>
                    <a:pt x="21021" y="189186"/>
                  </a:cubicBezTo>
                  <a:cubicBezTo>
                    <a:pt x="0" y="186559"/>
                    <a:pt x="7883" y="199697"/>
                    <a:pt x="21021" y="204952"/>
                  </a:cubicBezTo>
                  <a:cubicBezTo>
                    <a:pt x="34159" y="210207"/>
                    <a:pt x="70946" y="218090"/>
                    <a:pt x="99849" y="220717"/>
                  </a:cubicBezTo>
                  <a:cubicBezTo>
                    <a:pt x="128752" y="223344"/>
                    <a:pt x="160283" y="215462"/>
                    <a:pt x="194442" y="220717"/>
                  </a:cubicBezTo>
                  <a:cubicBezTo>
                    <a:pt x="228601" y="225972"/>
                    <a:pt x="307428" y="254875"/>
                    <a:pt x="304801" y="252248"/>
                  </a:cubicBezTo>
                  <a:cubicBezTo>
                    <a:pt x="302174" y="249621"/>
                    <a:pt x="210208" y="212835"/>
                    <a:pt x="178677" y="204952"/>
                  </a:cubicBezTo>
                  <a:cubicBezTo>
                    <a:pt x="147146" y="197069"/>
                    <a:pt x="126125" y="194442"/>
                    <a:pt x="115614" y="204952"/>
                  </a:cubicBezTo>
                  <a:lnTo>
                    <a:pt x="115614" y="268014"/>
                  </a:lnTo>
                  <a:cubicBezTo>
                    <a:pt x="115614" y="299545"/>
                    <a:pt x="128752" y="375745"/>
                    <a:pt x="115614" y="394138"/>
                  </a:cubicBezTo>
                  <a:cubicBezTo>
                    <a:pt x="102476" y="412531"/>
                    <a:pt x="36787" y="378372"/>
                    <a:pt x="36787" y="378372"/>
                  </a:cubicBezTo>
                  <a:lnTo>
                    <a:pt x="36787" y="378372"/>
                  </a:lnTo>
                  <a:cubicBezTo>
                    <a:pt x="52553" y="381000"/>
                    <a:pt x="107732" y="383628"/>
                    <a:pt x="131380" y="394138"/>
                  </a:cubicBezTo>
                  <a:cubicBezTo>
                    <a:pt x="155028" y="404649"/>
                    <a:pt x="178677" y="441435"/>
                    <a:pt x="178677" y="441435"/>
                  </a:cubicBezTo>
                  <a:lnTo>
                    <a:pt x="178677" y="441435"/>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0" name="Freeform 35"/>
            <p:cNvSpPr/>
            <p:nvPr/>
          </p:nvSpPr>
          <p:spPr>
            <a:xfrm rot="160376">
              <a:off x="5529122" y="3856762"/>
              <a:ext cx="78828" cy="31531"/>
            </a:xfrm>
            <a:custGeom>
              <a:avLst/>
              <a:gdLst>
                <a:gd name="connsiteX0" fmla="*/ 78828 w 78828"/>
                <a:gd name="connsiteY0" fmla="*/ 31531 h 31531"/>
                <a:gd name="connsiteX1" fmla="*/ 0 w 78828"/>
                <a:gd name="connsiteY1" fmla="*/ 0 h 31531"/>
              </a:gdLst>
              <a:ahLst/>
              <a:cxnLst>
                <a:cxn ang="0">
                  <a:pos x="connsiteX0" y="connsiteY0"/>
                </a:cxn>
                <a:cxn ang="0">
                  <a:pos x="connsiteX1" y="connsiteY1"/>
                </a:cxn>
              </a:cxnLst>
              <a:rect l="l" t="t" r="r" b="b"/>
              <a:pathLst>
                <a:path w="78828" h="31531">
                  <a:moveTo>
                    <a:pt x="78828" y="31531"/>
                  </a:moveTo>
                  <a:lnTo>
                    <a:pt x="0" y="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1" name="Freeform 36"/>
            <p:cNvSpPr/>
            <p:nvPr/>
          </p:nvSpPr>
          <p:spPr>
            <a:xfrm rot="160376">
              <a:off x="5204833" y="4286829"/>
              <a:ext cx="215461" cy="220717"/>
            </a:xfrm>
            <a:custGeom>
              <a:avLst/>
              <a:gdLst>
                <a:gd name="connsiteX0" fmla="*/ 126123 w 215461"/>
                <a:gd name="connsiteY0" fmla="*/ 0 h 220717"/>
                <a:gd name="connsiteX1" fmla="*/ 173420 w 215461"/>
                <a:gd name="connsiteY1" fmla="*/ 47297 h 220717"/>
                <a:gd name="connsiteX2" fmla="*/ 204951 w 215461"/>
                <a:gd name="connsiteY2" fmla="*/ 47297 h 220717"/>
                <a:gd name="connsiteX3" fmla="*/ 110358 w 215461"/>
                <a:gd name="connsiteY3" fmla="*/ 94593 h 220717"/>
                <a:gd name="connsiteX4" fmla="*/ 31530 w 215461"/>
                <a:gd name="connsiteY4" fmla="*/ 78828 h 220717"/>
                <a:gd name="connsiteX5" fmla="*/ 31530 w 215461"/>
                <a:gd name="connsiteY5" fmla="*/ 78828 h 220717"/>
                <a:gd name="connsiteX6" fmla="*/ 15765 w 215461"/>
                <a:gd name="connsiteY6" fmla="*/ 94593 h 220717"/>
                <a:gd name="connsiteX7" fmla="*/ 126123 w 215461"/>
                <a:gd name="connsiteY7" fmla="*/ 110359 h 220717"/>
                <a:gd name="connsiteX8" fmla="*/ 110358 w 215461"/>
                <a:gd name="connsiteY8" fmla="*/ 110359 h 220717"/>
                <a:gd name="connsiteX9" fmla="*/ 110358 w 215461"/>
                <a:gd name="connsiteY9" fmla="*/ 189186 h 220717"/>
                <a:gd name="connsiteX10" fmla="*/ 47296 w 215461"/>
                <a:gd name="connsiteY10" fmla="*/ 220717 h 2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61" h="220717">
                  <a:moveTo>
                    <a:pt x="126123" y="0"/>
                  </a:moveTo>
                  <a:cubicBezTo>
                    <a:pt x="143202" y="19707"/>
                    <a:pt x="160282" y="39414"/>
                    <a:pt x="173420" y="47297"/>
                  </a:cubicBezTo>
                  <a:cubicBezTo>
                    <a:pt x="186558" y="55180"/>
                    <a:pt x="215461" y="39414"/>
                    <a:pt x="204951" y="47297"/>
                  </a:cubicBezTo>
                  <a:cubicBezTo>
                    <a:pt x="194441" y="55180"/>
                    <a:pt x="139262" y="89338"/>
                    <a:pt x="110358" y="94593"/>
                  </a:cubicBezTo>
                  <a:cubicBezTo>
                    <a:pt x="81454" y="99848"/>
                    <a:pt x="31530" y="78828"/>
                    <a:pt x="31530" y="78828"/>
                  </a:cubicBezTo>
                  <a:lnTo>
                    <a:pt x="31530" y="78828"/>
                  </a:lnTo>
                  <a:cubicBezTo>
                    <a:pt x="28903" y="81455"/>
                    <a:pt x="0" y="89338"/>
                    <a:pt x="15765" y="94593"/>
                  </a:cubicBezTo>
                  <a:cubicBezTo>
                    <a:pt x="31530" y="99848"/>
                    <a:pt x="110357" y="107731"/>
                    <a:pt x="126123" y="110359"/>
                  </a:cubicBezTo>
                  <a:cubicBezTo>
                    <a:pt x="141889" y="112987"/>
                    <a:pt x="112985" y="97221"/>
                    <a:pt x="110358" y="110359"/>
                  </a:cubicBezTo>
                  <a:cubicBezTo>
                    <a:pt x="107731" y="123497"/>
                    <a:pt x="120868" y="170793"/>
                    <a:pt x="110358" y="189186"/>
                  </a:cubicBezTo>
                  <a:cubicBezTo>
                    <a:pt x="99848" y="207579"/>
                    <a:pt x="73572" y="214148"/>
                    <a:pt x="47296" y="220717"/>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2" name="Freeform 38"/>
            <p:cNvSpPr/>
            <p:nvPr/>
          </p:nvSpPr>
          <p:spPr>
            <a:xfrm rot="160376">
              <a:off x="5013899" y="4593761"/>
              <a:ext cx="223345" cy="236483"/>
            </a:xfrm>
            <a:custGeom>
              <a:avLst/>
              <a:gdLst>
                <a:gd name="connsiteX0" fmla="*/ 112986 w 223345"/>
                <a:gd name="connsiteY0" fmla="*/ 0 h 236483"/>
                <a:gd name="connsiteX1" fmla="*/ 144517 w 223345"/>
                <a:gd name="connsiteY1" fmla="*/ 47297 h 236483"/>
                <a:gd name="connsiteX2" fmla="*/ 191814 w 223345"/>
                <a:gd name="connsiteY2" fmla="*/ 63063 h 236483"/>
                <a:gd name="connsiteX3" fmla="*/ 223345 w 223345"/>
                <a:gd name="connsiteY3" fmla="*/ 63063 h 236483"/>
                <a:gd name="connsiteX4" fmla="*/ 176048 w 223345"/>
                <a:gd name="connsiteY4" fmla="*/ 63063 h 236483"/>
                <a:gd name="connsiteX5" fmla="*/ 160283 w 223345"/>
                <a:gd name="connsiteY5" fmla="*/ 47297 h 236483"/>
                <a:gd name="connsiteX6" fmla="*/ 49924 w 223345"/>
                <a:gd name="connsiteY6" fmla="*/ 141890 h 236483"/>
                <a:gd name="connsiteX7" fmla="*/ 2628 w 223345"/>
                <a:gd name="connsiteY7" fmla="*/ 110359 h 236483"/>
                <a:gd name="connsiteX8" fmla="*/ 65690 w 223345"/>
                <a:gd name="connsiteY8" fmla="*/ 141890 h 236483"/>
                <a:gd name="connsiteX9" fmla="*/ 97221 w 223345"/>
                <a:gd name="connsiteY9" fmla="*/ 236483 h 23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345" h="236483">
                  <a:moveTo>
                    <a:pt x="112986" y="0"/>
                  </a:moveTo>
                  <a:cubicBezTo>
                    <a:pt x="122182" y="18393"/>
                    <a:pt x="131379" y="36787"/>
                    <a:pt x="144517" y="47297"/>
                  </a:cubicBezTo>
                  <a:cubicBezTo>
                    <a:pt x="157655" y="57807"/>
                    <a:pt x="178676" y="60435"/>
                    <a:pt x="191814" y="63063"/>
                  </a:cubicBezTo>
                  <a:cubicBezTo>
                    <a:pt x="204952" y="65691"/>
                    <a:pt x="223345" y="63063"/>
                    <a:pt x="223345" y="63063"/>
                  </a:cubicBezTo>
                  <a:cubicBezTo>
                    <a:pt x="220717" y="63063"/>
                    <a:pt x="186558" y="65691"/>
                    <a:pt x="176048" y="63063"/>
                  </a:cubicBezTo>
                  <a:cubicBezTo>
                    <a:pt x="165538" y="60435"/>
                    <a:pt x="181304" y="34159"/>
                    <a:pt x="160283" y="47297"/>
                  </a:cubicBezTo>
                  <a:cubicBezTo>
                    <a:pt x="139262" y="60435"/>
                    <a:pt x="76200" y="131380"/>
                    <a:pt x="49924" y="141890"/>
                  </a:cubicBezTo>
                  <a:cubicBezTo>
                    <a:pt x="23648" y="152400"/>
                    <a:pt x="0" y="110359"/>
                    <a:pt x="2628" y="110359"/>
                  </a:cubicBezTo>
                  <a:cubicBezTo>
                    <a:pt x="5256" y="110359"/>
                    <a:pt x="49924" y="120869"/>
                    <a:pt x="65690" y="141890"/>
                  </a:cubicBezTo>
                  <a:cubicBezTo>
                    <a:pt x="81456" y="162911"/>
                    <a:pt x="89338" y="199697"/>
                    <a:pt x="97221" y="236483"/>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3" name="Freeform 39"/>
            <p:cNvSpPr/>
            <p:nvPr/>
          </p:nvSpPr>
          <p:spPr>
            <a:xfrm rot="160376">
              <a:off x="4803122" y="4814187"/>
              <a:ext cx="173421" cy="147145"/>
            </a:xfrm>
            <a:custGeom>
              <a:avLst/>
              <a:gdLst>
                <a:gd name="connsiteX0" fmla="*/ 173421 w 173421"/>
                <a:gd name="connsiteY0" fmla="*/ 52552 h 147145"/>
                <a:gd name="connsiteX1" fmla="*/ 94593 w 173421"/>
                <a:gd name="connsiteY1" fmla="*/ 5255 h 147145"/>
                <a:gd name="connsiteX2" fmla="*/ 0 w 173421"/>
                <a:gd name="connsiteY2" fmla="*/ 21021 h 147145"/>
                <a:gd name="connsiteX3" fmla="*/ 0 w 173421"/>
                <a:gd name="connsiteY3" fmla="*/ 21021 h 147145"/>
                <a:gd name="connsiteX4" fmla="*/ 31531 w 173421"/>
                <a:gd name="connsiteY4" fmla="*/ 147145 h 14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21" h="147145">
                  <a:moveTo>
                    <a:pt x="173421" y="52552"/>
                  </a:moveTo>
                  <a:cubicBezTo>
                    <a:pt x="148459" y="31531"/>
                    <a:pt x="123497" y="10510"/>
                    <a:pt x="94593" y="5255"/>
                  </a:cubicBezTo>
                  <a:cubicBezTo>
                    <a:pt x="65689" y="0"/>
                    <a:pt x="0" y="21021"/>
                    <a:pt x="0" y="21021"/>
                  </a:cubicBezTo>
                  <a:lnTo>
                    <a:pt x="0" y="21021"/>
                  </a:lnTo>
                  <a:lnTo>
                    <a:pt x="31531" y="147145"/>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4" name="Freeform 40"/>
            <p:cNvSpPr/>
            <p:nvPr/>
          </p:nvSpPr>
          <p:spPr>
            <a:xfrm rot="160376">
              <a:off x="4605782" y="4990256"/>
              <a:ext cx="110358" cy="134008"/>
            </a:xfrm>
            <a:custGeom>
              <a:avLst/>
              <a:gdLst>
                <a:gd name="connsiteX0" fmla="*/ 110358 w 110358"/>
                <a:gd name="connsiteY0" fmla="*/ 86711 h 134008"/>
                <a:gd name="connsiteX1" fmla="*/ 15765 w 110358"/>
                <a:gd name="connsiteY1" fmla="*/ 7883 h 134008"/>
                <a:gd name="connsiteX2" fmla="*/ 15765 w 110358"/>
                <a:gd name="connsiteY2" fmla="*/ 134008 h 134008"/>
              </a:gdLst>
              <a:ahLst/>
              <a:cxnLst>
                <a:cxn ang="0">
                  <a:pos x="connsiteX0" y="connsiteY0"/>
                </a:cxn>
                <a:cxn ang="0">
                  <a:pos x="connsiteX1" y="connsiteY1"/>
                </a:cxn>
                <a:cxn ang="0">
                  <a:pos x="connsiteX2" y="connsiteY2"/>
                </a:cxn>
              </a:cxnLst>
              <a:rect l="l" t="t" r="r" b="b"/>
              <a:pathLst>
                <a:path w="110358" h="134008">
                  <a:moveTo>
                    <a:pt x="110358" y="86711"/>
                  </a:moveTo>
                  <a:cubicBezTo>
                    <a:pt x="70944" y="43355"/>
                    <a:pt x="31531" y="0"/>
                    <a:pt x="15765" y="7883"/>
                  </a:cubicBezTo>
                  <a:cubicBezTo>
                    <a:pt x="0" y="15766"/>
                    <a:pt x="7882" y="74887"/>
                    <a:pt x="15765" y="134008"/>
                  </a:cubicBez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5" name="Freeform 41"/>
            <p:cNvSpPr/>
            <p:nvPr/>
          </p:nvSpPr>
          <p:spPr>
            <a:xfrm rot="160376">
              <a:off x="4365382" y="5079348"/>
              <a:ext cx="126124" cy="112985"/>
            </a:xfrm>
            <a:custGeom>
              <a:avLst/>
              <a:gdLst>
                <a:gd name="connsiteX0" fmla="*/ 126124 w 126124"/>
                <a:gd name="connsiteY0" fmla="*/ 112985 h 112985"/>
                <a:gd name="connsiteX1" fmla="*/ 31531 w 126124"/>
                <a:gd name="connsiteY1" fmla="*/ 2627 h 112985"/>
                <a:gd name="connsiteX2" fmla="*/ 0 w 126124"/>
                <a:gd name="connsiteY2" fmla="*/ 97220 h 112985"/>
                <a:gd name="connsiteX3" fmla="*/ 0 w 126124"/>
                <a:gd name="connsiteY3" fmla="*/ 97220 h 112985"/>
              </a:gdLst>
              <a:ahLst/>
              <a:cxnLst>
                <a:cxn ang="0">
                  <a:pos x="connsiteX0" y="connsiteY0"/>
                </a:cxn>
                <a:cxn ang="0">
                  <a:pos x="connsiteX1" y="connsiteY1"/>
                </a:cxn>
                <a:cxn ang="0">
                  <a:pos x="connsiteX2" y="connsiteY2"/>
                </a:cxn>
                <a:cxn ang="0">
                  <a:pos x="connsiteX3" y="connsiteY3"/>
                </a:cxn>
              </a:cxnLst>
              <a:rect l="l" t="t" r="r" b="b"/>
              <a:pathLst>
                <a:path w="126124" h="112985">
                  <a:moveTo>
                    <a:pt x="126124" y="112985"/>
                  </a:moveTo>
                  <a:cubicBezTo>
                    <a:pt x="89338" y="59119"/>
                    <a:pt x="52552" y="5254"/>
                    <a:pt x="31531" y="2627"/>
                  </a:cubicBezTo>
                  <a:cubicBezTo>
                    <a:pt x="10510" y="0"/>
                    <a:pt x="0" y="97220"/>
                    <a:pt x="0" y="97220"/>
                  </a:cubicBezTo>
                  <a:lnTo>
                    <a:pt x="0" y="97220"/>
                  </a:lnTo>
                </a:path>
              </a:pathLst>
            </a:custGeom>
            <a:noFill/>
            <a:ln w="9525" cap="flat" cmpd="sng" algn="ctr">
              <a:solidFill>
                <a:srgbClr val="CEB966">
                  <a:shade val="48000"/>
                  <a:satMod val="1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6" name="Freeform 42"/>
            <p:cNvSpPr/>
            <p:nvPr/>
          </p:nvSpPr>
          <p:spPr>
            <a:xfrm rot="160376">
              <a:off x="1900132" y="1446867"/>
              <a:ext cx="1334813" cy="554421"/>
            </a:xfrm>
            <a:custGeom>
              <a:avLst/>
              <a:gdLst>
                <a:gd name="connsiteX0" fmla="*/ 68317 w 1334813"/>
                <a:gd name="connsiteY0" fmla="*/ 91965 h 554421"/>
                <a:gd name="connsiteX1" fmla="*/ 99848 w 1334813"/>
                <a:gd name="connsiteY1" fmla="*/ 139262 h 554421"/>
                <a:gd name="connsiteX2" fmla="*/ 194441 w 1334813"/>
                <a:gd name="connsiteY2" fmla="*/ 139262 h 554421"/>
                <a:gd name="connsiteX3" fmla="*/ 320565 w 1334813"/>
                <a:gd name="connsiteY3" fmla="*/ 91965 h 554421"/>
                <a:gd name="connsiteX4" fmla="*/ 478221 w 1334813"/>
                <a:gd name="connsiteY4" fmla="*/ 13138 h 554421"/>
                <a:gd name="connsiteX5" fmla="*/ 730469 w 1334813"/>
                <a:gd name="connsiteY5" fmla="*/ 13138 h 554421"/>
                <a:gd name="connsiteX6" fmla="*/ 919655 w 1334813"/>
                <a:gd name="connsiteY6" fmla="*/ 13138 h 554421"/>
                <a:gd name="connsiteX7" fmla="*/ 1030014 w 1334813"/>
                <a:gd name="connsiteY7" fmla="*/ 76200 h 554421"/>
                <a:gd name="connsiteX8" fmla="*/ 1124607 w 1334813"/>
                <a:gd name="connsiteY8" fmla="*/ 170793 h 554421"/>
                <a:gd name="connsiteX9" fmla="*/ 1250731 w 1334813"/>
                <a:gd name="connsiteY9" fmla="*/ 486103 h 554421"/>
                <a:gd name="connsiteX10" fmla="*/ 1329558 w 1334813"/>
                <a:gd name="connsiteY10" fmla="*/ 533400 h 554421"/>
                <a:gd name="connsiteX11" fmla="*/ 1219200 w 1334813"/>
                <a:gd name="connsiteY11" fmla="*/ 359979 h 554421"/>
                <a:gd name="connsiteX12" fmla="*/ 1093076 w 1334813"/>
                <a:gd name="connsiteY12" fmla="*/ 139262 h 554421"/>
                <a:gd name="connsiteX13" fmla="*/ 998483 w 1334813"/>
                <a:gd name="connsiteY13" fmla="*/ 91965 h 554421"/>
                <a:gd name="connsiteX14" fmla="*/ 730469 w 1334813"/>
                <a:gd name="connsiteY14" fmla="*/ 76200 h 554421"/>
                <a:gd name="connsiteX15" fmla="*/ 620110 w 1334813"/>
                <a:gd name="connsiteY15" fmla="*/ 76200 h 554421"/>
                <a:gd name="connsiteX16" fmla="*/ 509752 w 1334813"/>
                <a:gd name="connsiteY16" fmla="*/ 107731 h 554421"/>
                <a:gd name="connsiteX17" fmla="*/ 383627 w 1334813"/>
                <a:gd name="connsiteY17" fmla="*/ 139262 h 554421"/>
                <a:gd name="connsiteX18" fmla="*/ 241738 w 1334813"/>
                <a:gd name="connsiteY18" fmla="*/ 186558 h 554421"/>
                <a:gd name="connsiteX19" fmla="*/ 36786 w 1334813"/>
                <a:gd name="connsiteY19" fmla="*/ 202324 h 554421"/>
                <a:gd name="connsiteX20" fmla="*/ 68317 w 1334813"/>
                <a:gd name="connsiteY20" fmla="*/ 91965 h 55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4813" h="554421">
                  <a:moveTo>
                    <a:pt x="68317" y="91965"/>
                  </a:moveTo>
                  <a:cubicBezTo>
                    <a:pt x="78827" y="81455"/>
                    <a:pt x="78827" y="131379"/>
                    <a:pt x="99848" y="139262"/>
                  </a:cubicBezTo>
                  <a:cubicBezTo>
                    <a:pt x="120869" y="147145"/>
                    <a:pt x="157655" y="147145"/>
                    <a:pt x="194441" y="139262"/>
                  </a:cubicBezTo>
                  <a:cubicBezTo>
                    <a:pt x="231227" y="131379"/>
                    <a:pt x="273268" y="112986"/>
                    <a:pt x="320565" y="91965"/>
                  </a:cubicBezTo>
                  <a:cubicBezTo>
                    <a:pt x="367862" y="70944"/>
                    <a:pt x="409904" y="26276"/>
                    <a:pt x="478221" y="13138"/>
                  </a:cubicBezTo>
                  <a:cubicBezTo>
                    <a:pt x="546538" y="0"/>
                    <a:pt x="730469" y="13138"/>
                    <a:pt x="730469" y="13138"/>
                  </a:cubicBezTo>
                  <a:cubicBezTo>
                    <a:pt x="804041" y="13138"/>
                    <a:pt x="869731" y="2628"/>
                    <a:pt x="919655" y="13138"/>
                  </a:cubicBezTo>
                  <a:cubicBezTo>
                    <a:pt x="969579" y="23648"/>
                    <a:pt x="995855" y="49924"/>
                    <a:pt x="1030014" y="76200"/>
                  </a:cubicBezTo>
                  <a:cubicBezTo>
                    <a:pt x="1064173" y="102476"/>
                    <a:pt x="1087821" y="102476"/>
                    <a:pt x="1124607" y="170793"/>
                  </a:cubicBezTo>
                  <a:cubicBezTo>
                    <a:pt x="1161393" y="239110"/>
                    <a:pt x="1216573" y="425669"/>
                    <a:pt x="1250731" y="486103"/>
                  </a:cubicBezTo>
                  <a:cubicBezTo>
                    <a:pt x="1284889" y="546537"/>
                    <a:pt x="1334813" y="554421"/>
                    <a:pt x="1329558" y="533400"/>
                  </a:cubicBezTo>
                  <a:cubicBezTo>
                    <a:pt x="1324303" y="512379"/>
                    <a:pt x="1258614" y="425669"/>
                    <a:pt x="1219200" y="359979"/>
                  </a:cubicBezTo>
                  <a:cubicBezTo>
                    <a:pt x="1179786" y="294289"/>
                    <a:pt x="1129862" y="183931"/>
                    <a:pt x="1093076" y="139262"/>
                  </a:cubicBezTo>
                  <a:cubicBezTo>
                    <a:pt x="1056290" y="94593"/>
                    <a:pt x="1058917" y="102475"/>
                    <a:pt x="998483" y="91965"/>
                  </a:cubicBezTo>
                  <a:cubicBezTo>
                    <a:pt x="938049" y="81455"/>
                    <a:pt x="793531" y="78827"/>
                    <a:pt x="730469" y="76200"/>
                  </a:cubicBezTo>
                  <a:cubicBezTo>
                    <a:pt x="667407" y="73573"/>
                    <a:pt x="656896" y="70945"/>
                    <a:pt x="620110" y="76200"/>
                  </a:cubicBezTo>
                  <a:cubicBezTo>
                    <a:pt x="583324" y="81455"/>
                    <a:pt x="549166" y="97221"/>
                    <a:pt x="509752" y="107731"/>
                  </a:cubicBezTo>
                  <a:cubicBezTo>
                    <a:pt x="470338" y="118241"/>
                    <a:pt x="428296" y="126124"/>
                    <a:pt x="383627" y="139262"/>
                  </a:cubicBezTo>
                  <a:cubicBezTo>
                    <a:pt x="338958" y="152400"/>
                    <a:pt x="299545" y="176048"/>
                    <a:pt x="241738" y="186558"/>
                  </a:cubicBezTo>
                  <a:cubicBezTo>
                    <a:pt x="183931" y="197068"/>
                    <a:pt x="73572" y="218089"/>
                    <a:pt x="36786" y="202324"/>
                  </a:cubicBezTo>
                  <a:cubicBezTo>
                    <a:pt x="0" y="186559"/>
                    <a:pt x="57807" y="102475"/>
                    <a:pt x="68317" y="91965"/>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7" name="Freeform 43"/>
            <p:cNvSpPr/>
            <p:nvPr/>
          </p:nvSpPr>
          <p:spPr>
            <a:xfrm rot="160376">
              <a:off x="5493181" y="1534600"/>
              <a:ext cx="1492470" cy="688427"/>
            </a:xfrm>
            <a:custGeom>
              <a:avLst/>
              <a:gdLst>
                <a:gd name="connsiteX0" fmla="*/ 1487215 w 1492470"/>
                <a:gd name="connsiteY0" fmla="*/ 149772 h 688427"/>
                <a:gd name="connsiteX1" fmla="*/ 1313794 w 1492470"/>
                <a:gd name="connsiteY1" fmla="*/ 197069 h 688427"/>
                <a:gd name="connsiteX2" fmla="*/ 1187670 w 1492470"/>
                <a:gd name="connsiteY2" fmla="*/ 165538 h 688427"/>
                <a:gd name="connsiteX3" fmla="*/ 951187 w 1492470"/>
                <a:gd name="connsiteY3" fmla="*/ 70945 h 688427"/>
                <a:gd name="connsiteX4" fmla="*/ 825063 w 1492470"/>
                <a:gd name="connsiteY4" fmla="*/ 23648 h 688427"/>
                <a:gd name="connsiteX5" fmla="*/ 667408 w 1492470"/>
                <a:gd name="connsiteY5" fmla="*/ 7883 h 688427"/>
                <a:gd name="connsiteX6" fmla="*/ 572815 w 1492470"/>
                <a:gd name="connsiteY6" fmla="*/ 23648 h 688427"/>
                <a:gd name="connsiteX7" fmla="*/ 478221 w 1492470"/>
                <a:gd name="connsiteY7" fmla="*/ 55179 h 688427"/>
                <a:gd name="connsiteX8" fmla="*/ 367863 w 1492470"/>
                <a:gd name="connsiteY8" fmla="*/ 134007 h 688427"/>
                <a:gd name="connsiteX9" fmla="*/ 289035 w 1492470"/>
                <a:gd name="connsiteY9" fmla="*/ 307428 h 688427"/>
                <a:gd name="connsiteX10" fmla="*/ 147146 w 1492470"/>
                <a:gd name="connsiteY10" fmla="*/ 496614 h 688427"/>
                <a:gd name="connsiteX11" fmla="*/ 21021 w 1492470"/>
                <a:gd name="connsiteY11" fmla="*/ 670034 h 688427"/>
                <a:gd name="connsiteX12" fmla="*/ 21021 w 1492470"/>
                <a:gd name="connsiteY12" fmla="*/ 606972 h 688427"/>
                <a:gd name="connsiteX13" fmla="*/ 99849 w 1492470"/>
                <a:gd name="connsiteY13" fmla="*/ 480848 h 688427"/>
                <a:gd name="connsiteX14" fmla="*/ 147146 w 1492470"/>
                <a:gd name="connsiteY14" fmla="*/ 370490 h 688427"/>
                <a:gd name="connsiteX15" fmla="*/ 241739 w 1492470"/>
                <a:gd name="connsiteY15" fmla="*/ 197069 h 688427"/>
                <a:gd name="connsiteX16" fmla="*/ 367863 w 1492470"/>
                <a:gd name="connsiteY16" fmla="*/ 86710 h 688427"/>
                <a:gd name="connsiteX17" fmla="*/ 430925 w 1492470"/>
                <a:gd name="connsiteY17" fmla="*/ 55179 h 688427"/>
                <a:gd name="connsiteX18" fmla="*/ 541283 w 1492470"/>
                <a:gd name="connsiteY18" fmla="*/ 7883 h 688427"/>
                <a:gd name="connsiteX19" fmla="*/ 730470 w 1492470"/>
                <a:gd name="connsiteY19" fmla="*/ 7883 h 688427"/>
                <a:gd name="connsiteX20" fmla="*/ 856594 w 1492470"/>
                <a:gd name="connsiteY20" fmla="*/ 39414 h 688427"/>
                <a:gd name="connsiteX21" fmla="*/ 1077311 w 1492470"/>
                <a:gd name="connsiteY21" fmla="*/ 102476 h 688427"/>
                <a:gd name="connsiteX22" fmla="*/ 1234966 w 1492470"/>
                <a:gd name="connsiteY22" fmla="*/ 181303 h 688427"/>
                <a:gd name="connsiteX23" fmla="*/ 1345325 w 1492470"/>
                <a:gd name="connsiteY23" fmla="*/ 212834 h 688427"/>
                <a:gd name="connsiteX24" fmla="*/ 1487215 w 1492470"/>
                <a:gd name="connsiteY24" fmla="*/ 149772 h 68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2470" h="688427">
                  <a:moveTo>
                    <a:pt x="1487215" y="149772"/>
                  </a:moveTo>
                  <a:cubicBezTo>
                    <a:pt x="1481960" y="147145"/>
                    <a:pt x="1363718" y="194441"/>
                    <a:pt x="1313794" y="197069"/>
                  </a:cubicBezTo>
                  <a:cubicBezTo>
                    <a:pt x="1263870" y="199697"/>
                    <a:pt x="1248104" y="186559"/>
                    <a:pt x="1187670" y="165538"/>
                  </a:cubicBezTo>
                  <a:cubicBezTo>
                    <a:pt x="1127236" y="144517"/>
                    <a:pt x="1011621" y="94593"/>
                    <a:pt x="951187" y="70945"/>
                  </a:cubicBezTo>
                  <a:cubicBezTo>
                    <a:pt x="890753" y="47297"/>
                    <a:pt x="872359" y="34158"/>
                    <a:pt x="825063" y="23648"/>
                  </a:cubicBezTo>
                  <a:cubicBezTo>
                    <a:pt x="777767" y="13138"/>
                    <a:pt x="709449" y="7883"/>
                    <a:pt x="667408" y="7883"/>
                  </a:cubicBezTo>
                  <a:cubicBezTo>
                    <a:pt x="625367" y="7883"/>
                    <a:pt x="604346" y="15765"/>
                    <a:pt x="572815" y="23648"/>
                  </a:cubicBezTo>
                  <a:cubicBezTo>
                    <a:pt x="541284" y="31531"/>
                    <a:pt x="512380" y="36786"/>
                    <a:pt x="478221" y="55179"/>
                  </a:cubicBezTo>
                  <a:cubicBezTo>
                    <a:pt x="444062" y="73572"/>
                    <a:pt x="399394" y="91966"/>
                    <a:pt x="367863" y="134007"/>
                  </a:cubicBezTo>
                  <a:cubicBezTo>
                    <a:pt x="336332" y="176048"/>
                    <a:pt x="325821" y="246994"/>
                    <a:pt x="289035" y="307428"/>
                  </a:cubicBezTo>
                  <a:cubicBezTo>
                    <a:pt x="252249" y="367862"/>
                    <a:pt x="191815" y="436180"/>
                    <a:pt x="147146" y="496614"/>
                  </a:cubicBezTo>
                  <a:cubicBezTo>
                    <a:pt x="102477" y="557048"/>
                    <a:pt x="42042" y="651641"/>
                    <a:pt x="21021" y="670034"/>
                  </a:cubicBezTo>
                  <a:cubicBezTo>
                    <a:pt x="0" y="688427"/>
                    <a:pt x="7883" y="638503"/>
                    <a:pt x="21021" y="606972"/>
                  </a:cubicBezTo>
                  <a:cubicBezTo>
                    <a:pt x="34159" y="575441"/>
                    <a:pt x="78828" y="520262"/>
                    <a:pt x="99849" y="480848"/>
                  </a:cubicBezTo>
                  <a:cubicBezTo>
                    <a:pt x="120870" y="441434"/>
                    <a:pt x="123498" y="417786"/>
                    <a:pt x="147146" y="370490"/>
                  </a:cubicBezTo>
                  <a:cubicBezTo>
                    <a:pt x="170794" y="323194"/>
                    <a:pt x="204953" y="244366"/>
                    <a:pt x="241739" y="197069"/>
                  </a:cubicBezTo>
                  <a:cubicBezTo>
                    <a:pt x="278525" y="149772"/>
                    <a:pt x="336332" y="110358"/>
                    <a:pt x="367863" y="86710"/>
                  </a:cubicBezTo>
                  <a:cubicBezTo>
                    <a:pt x="399394" y="63062"/>
                    <a:pt x="402022" y="68317"/>
                    <a:pt x="430925" y="55179"/>
                  </a:cubicBezTo>
                  <a:cubicBezTo>
                    <a:pt x="459828" y="42041"/>
                    <a:pt x="491359" y="15766"/>
                    <a:pt x="541283" y="7883"/>
                  </a:cubicBezTo>
                  <a:cubicBezTo>
                    <a:pt x="591207" y="0"/>
                    <a:pt x="677918" y="2628"/>
                    <a:pt x="730470" y="7883"/>
                  </a:cubicBezTo>
                  <a:cubicBezTo>
                    <a:pt x="783022" y="13138"/>
                    <a:pt x="798787" y="23649"/>
                    <a:pt x="856594" y="39414"/>
                  </a:cubicBezTo>
                  <a:cubicBezTo>
                    <a:pt x="914401" y="55179"/>
                    <a:pt x="1014249" y="78828"/>
                    <a:pt x="1077311" y="102476"/>
                  </a:cubicBezTo>
                  <a:cubicBezTo>
                    <a:pt x="1140373" y="126124"/>
                    <a:pt x="1190297" y="162910"/>
                    <a:pt x="1234966" y="181303"/>
                  </a:cubicBezTo>
                  <a:cubicBezTo>
                    <a:pt x="1279635" y="199696"/>
                    <a:pt x="1303284" y="220717"/>
                    <a:pt x="1345325" y="212834"/>
                  </a:cubicBezTo>
                  <a:cubicBezTo>
                    <a:pt x="1387367" y="204951"/>
                    <a:pt x="1492470" y="152399"/>
                    <a:pt x="1487215" y="149772"/>
                  </a:cubicBezTo>
                  <a:close/>
                </a:path>
              </a:pathLst>
            </a:custGeom>
            <a:gradFill rotWithShape="1">
              <a:gsLst>
                <a:gs pos="0">
                  <a:sysClr val="windowText" lastClr="000000">
                    <a:shade val="60000"/>
                  </a:sysClr>
                </a:gs>
                <a:gs pos="33000">
                  <a:sysClr val="windowText" lastClr="000000">
                    <a:tint val="86500"/>
                  </a:sysClr>
                </a:gs>
                <a:gs pos="46750">
                  <a:sysClr val="windowText" lastClr="000000">
                    <a:tint val="71000"/>
                    <a:satMod val="112000"/>
                  </a:sysClr>
                </a:gs>
                <a:gs pos="53000">
                  <a:sysClr val="windowText" lastClr="000000">
                    <a:tint val="71000"/>
                    <a:satMod val="112000"/>
                  </a:sysClr>
                </a:gs>
                <a:gs pos="68000">
                  <a:sysClr val="windowText" lastClr="000000">
                    <a:tint val="86000"/>
                  </a:sysClr>
                </a:gs>
                <a:gs pos="100000">
                  <a:sysClr val="windowText" lastClr="000000">
                    <a:shade val="60000"/>
                  </a:sysClr>
                </a:gs>
              </a:gsLst>
              <a:lin ang="8350000" scaled="1"/>
            </a:gradFill>
            <a:ln w="9525" cap="flat" cmpd="sng" algn="ctr">
              <a:solidFill>
                <a:sysClr val="windowText" lastClr="000000">
                  <a:shade val="48000"/>
                  <a:satMod val="110000"/>
                </a:sys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08" name="Straight Arrow Connector 45"/>
            <p:cNvCxnSpPr/>
            <p:nvPr/>
          </p:nvCxnSpPr>
          <p:spPr>
            <a:xfrm rot="10960376">
              <a:off x="2214260" y="1835762"/>
              <a:ext cx="357190" cy="1588"/>
            </a:xfrm>
            <a:prstGeom prst="straightConnector1">
              <a:avLst/>
            </a:prstGeom>
            <a:noFill/>
            <a:ln w="57150" cap="flat" cmpd="sng" algn="ctr">
              <a:solidFill>
                <a:sysClr val="windowText" lastClr="000000"/>
              </a:solidFill>
              <a:prstDash val="solid"/>
              <a:headEnd type="oval" w="med" len="med"/>
              <a:tailEnd type="triangle" w="med" len="med"/>
            </a:ln>
            <a:effectLst>
              <a:outerShdw blurRad="190500" dist="228600" dir="2700000" sy="90000" rotWithShape="0">
                <a:srgbClr val="000000">
                  <a:alpha val="25500"/>
                </a:srgbClr>
              </a:outerShdw>
            </a:effectLst>
          </p:spPr>
        </p:cxnSp>
        <p:cxnSp>
          <p:nvCxnSpPr>
            <p:cNvPr id="109" name="Straight Arrow Connector 47"/>
            <p:cNvCxnSpPr>
              <a:endCxn id="106" idx="15"/>
            </p:cNvCxnSpPr>
            <p:nvPr/>
          </p:nvCxnSpPr>
          <p:spPr>
            <a:xfrm rot="16360376" flipV="1">
              <a:off x="2389291" y="1655057"/>
              <a:ext cx="322307" cy="56644"/>
            </a:xfrm>
            <a:prstGeom prst="straightConnector1">
              <a:avLst/>
            </a:prstGeom>
            <a:noFill/>
            <a:ln w="57150" cap="flat" cmpd="sng" algn="ctr">
              <a:solidFill>
                <a:sysClr val="windowText" lastClr="000000"/>
              </a:solidFill>
              <a:prstDash val="solid"/>
              <a:headEnd type="oval" w="med" len="med"/>
              <a:tailEnd type="triangle" w="med" len="med"/>
            </a:ln>
            <a:effectLst>
              <a:outerShdw blurRad="190500" dist="228600" dir="2700000" sy="90000" rotWithShape="0">
                <a:srgbClr val="000000">
                  <a:alpha val="25500"/>
                </a:srgbClr>
              </a:outerShdw>
            </a:effectLst>
          </p:spPr>
        </p:cxnSp>
        <p:cxnSp>
          <p:nvCxnSpPr>
            <p:cNvPr id="110" name="Straight Arrow Connector 50"/>
            <p:cNvCxnSpPr/>
            <p:nvPr/>
          </p:nvCxnSpPr>
          <p:spPr>
            <a:xfrm rot="16360376" flipH="1">
              <a:off x="2420050" y="1988440"/>
              <a:ext cx="357192" cy="71437"/>
            </a:xfrm>
            <a:prstGeom prst="straightConnector1">
              <a:avLst/>
            </a:prstGeom>
            <a:noFill/>
            <a:ln w="57150" cap="flat" cmpd="sng" algn="ctr">
              <a:solidFill>
                <a:sysClr val="windowText" lastClr="000000"/>
              </a:solidFill>
              <a:prstDash val="solid"/>
              <a:headEnd type="oval" w="med" len="med"/>
              <a:tailEnd type="triangle" w="med" len="med"/>
            </a:ln>
            <a:effectLst>
              <a:outerShdw blurRad="190500" dist="228600" dir="2700000" sy="90000" rotWithShape="0">
                <a:srgbClr val="000000">
                  <a:alpha val="25500"/>
                </a:srgbClr>
              </a:outerShdw>
            </a:effectLst>
          </p:spPr>
        </p:cxnSp>
        <p:cxnSp>
          <p:nvCxnSpPr>
            <p:cNvPr id="111" name="Straight Arrow Connector 57"/>
            <p:cNvCxnSpPr/>
            <p:nvPr/>
          </p:nvCxnSpPr>
          <p:spPr>
            <a:xfrm rot="10800000">
              <a:off x="3071802" y="5929330"/>
              <a:ext cx="1071570" cy="1588"/>
            </a:xfrm>
            <a:prstGeom prst="straightConnector1">
              <a:avLst/>
            </a:prstGeom>
            <a:noFill/>
            <a:ln w="28575" cap="flat" cmpd="sng" algn="ctr">
              <a:solidFill>
                <a:sysClr val="windowText" lastClr="000000">
                  <a:shade val="48000"/>
                  <a:satMod val="110000"/>
                </a:sysClr>
              </a:solidFill>
              <a:prstDash val="solid"/>
              <a:tailEnd type="arrow"/>
            </a:ln>
            <a:effectLst/>
          </p:spPr>
        </p:cxnSp>
        <p:cxnSp>
          <p:nvCxnSpPr>
            <p:cNvPr id="112" name="Straight Arrow Connector 60"/>
            <p:cNvCxnSpPr>
              <a:endCxn id="64" idx="79"/>
            </p:cNvCxnSpPr>
            <p:nvPr/>
          </p:nvCxnSpPr>
          <p:spPr>
            <a:xfrm rot="5400000">
              <a:off x="5315473" y="2205657"/>
              <a:ext cx="1033580" cy="622747"/>
            </a:xfrm>
            <a:prstGeom prst="straightConnector1">
              <a:avLst/>
            </a:prstGeom>
            <a:noFill/>
            <a:ln w="38100" cap="flat" cmpd="sng" algn="ctr">
              <a:solidFill>
                <a:srgbClr val="CEB966">
                  <a:lumMod val="50000"/>
                </a:srgbClr>
              </a:solidFill>
              <a:prstDash val="sysDash"/>
              <a:tailEnd type="arrow"/>
            </a:ln>
            <a:effectLst/>
          </p:spPr>
        </p:cxnSp>
        <p:sp>
          <p:nvSpPr>
            <p:cNvPr id="113" name="TextBox 112"/>
            <p:cNvSpPr txBox="1"/>
            <p:nvPr/>
          </p:nvSpPr>
          <p:spPr>
            <a:xfrm>
              <a:off x="-19368" y="1785926"/>
              <a:ext cx="2204451"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Δεξιός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 εργαζόμενος κόνδυλος</a:t>
              </a:r>
            </a:p>
          </p:txBody>
        </p:sp>
        <p:cxnSp>
          <p:nvCxnSpPr>
            <p:cNvPr id="114" name="Straight Connector 64"/>
            <p:cNvCxnSpPr/>
            <p:nvPr/>
          </p:nvCxnSpPr>
          <p:spPr>
            <a:xfrm rot="5400000">
              <a:off x="5214943" y="2143115"/>
              <a:ext cx="1857389" cy="1"/>
            </a:xfrm>
            <a:prstGeom prst="line">
              <a:avLst/>
            </a:prstGeom>
            <a:noFill/>
            <a:ln w="57150" cap="flat" cmpd="sng" algn="ctr">
              <a:solidFill>
                <a:srgbClr val="69676D">
                  <a:lumMod val="75000"/>
                </a:srgbClr>
              </a:solidFill>
              <a:prstDash val="solid"/>
            </a:ln>
            <a:effectLst>
              <a:outerShdw blurRad="190500" dist="228600" dir="2700000" sy="90000" rotWithShape="0">
                <a:srgbClr val="000000">
                  <a:alpha val="25500"/>
                </a:srgbClr>
              </a:outerShdw>
            </a:effectLst>
          </p:spPr>
        </p:cxnSp>
        <p:sp>
          <p:nvSpPr>
            <p:cNvPr id="115" name="Freeform 67"/>
            <p:cNvSpPr/>
            <p:nvPr/>
          </p:nvSpPr>
          <p:spPr>
            <a:xfrm>
              <a:off x="5943600" y="2396359"/>
              <a:ext cx="189186" cy="55179"/>
            </a:xfrm>
            <a:custGeom>
              <a:avLst/>
              <a:gdLst>
                <a:gd name="connsiteX0" fmla="*/ 0 w 189186"/>
                <a:gd name="connsiteY0" fmla="*/ 0 h 55179"/>
                <a:gd name="connsiteX1" fmla="*/ 63062 w 189186"/>
                <a:gd name="connsiteY1" fmla="*/ 47296 h 55179"/>
                <a:gd name="connsiteX2" fmla="*/ 189186 w 189186"/>
                <a:gd name="connsiteY2" fmla="*/ 47296 h 55179"/>
              </a:gdLst>
              <a:ahLst/>
              <a:cxnLst>
                <a:cxn ang="0">
                  <a:pos x="connsiteX0" y="connsiteY0"/>
                </a:cxn>
                <a:cxn ang="0">
                  <a:pos x="connsiteX1" y="connsiteY1"/>
                </a:cxn>
                <a:cxn ang="0">
                  <a:pos x="connsiteX2" y="connsiteY2"/>
                </a:cxn>
              </a:cxnLst>
              <a:rect l="l" t="t" r="r" b="b"/>
              <a:pathLst>
                <a:path w="189186" h="55179">
                  <a:moveTo>
                    <a:pt x="0" y="0"/>
                  </a:moveTo>
                  <a:cubicBezTo>
                    <a:pt x="15765" y="19706"/>
                    <a:pt x="31531" y="39413"/>
                    <a:pt x="63062" y="47296"/>
                  </a:cubicBezTo>
                  <a:cubicBezTo>
                    <a:pt x="94593" y="55179"/>
                    <a:pt x="141889" y="51237"/>
                    <a:pt x="189186" y="47296"/>
                  </a:cubicBezTo>
                </a:path>
              </a:pathLst>
            </a:custGeom>
            <a:noFill/>
            <a:ln w="38100" cap="flat" cmpd="sng" algn="ctr">
              <a:solidFill>
                <a:sysClr val="windowText" lastClr="000000">
                  <a:shade val="48000"/>
                  <a:satMod val="11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6" name="TextBox 115"/>
            <p:cNvSpPr txBox="1"/>
            <p:nvPr/>
          </p:nvSpPr>
          <p:spPr>
            <a:xfrm>
              <a:off x="389321" y="4357694"/>
              <a:ext cx="1949957"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4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a:rPr>
                <a:t> ΕΡΓΑΖΟΜΕΝΗ  ΠΛΕΥΡΑ</a:t>
              </a:r>
            </a:p>
          </p:txBody>
        </p:sp>
        <p:sp>
          <p:nvSpPr>
            <p:cNvPr id="117" name="TextBox 116"/>
            <p:cNvSpPr txBox="1"/>
            <p:nvPr/>
          </p:nvSpPr>
          <p:spPr>
            <a:xfrm>
              <a:off x="6452638" y="1938326"/>
              <a:ext cx="2432076"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Αριστερός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μη εργαζόμενος κόνδυλος</a:t>
              </a:r>
            </a:p>
          </p:txBody>
        </p:sp>
        <p:sp>
          <p:nvSpPr>
            <p:cNvPr id="118" name="TextBox 117"/>
            <p:cNvSpPr txBox="1"/>
            <p:nvPr/>
          </p:nvSpPr>
          <p:spPr>
            <a:xfrm>
              <a:off x="5321153" y="864444"/>
              <a:ext cx="1733167"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Οβελιαίο επίπεδο</a:t>
              </a:r>
            </a:p>
          </p:txBody>
        </p:sp>
        <p:sp>
          <p:nvSpPr>
            <p:cNvPr id="119" name="TextBox 118"/>
            <p:cNvSpPr txBox="1"/>
            <p:nvPr/>
          </p:nvSpPr>
          <p:spPr>
            <a:xfrm>
              <a:off x="6662492" y="4357694"/>
              <a:ext cx="2260940"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4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latin typeface="Calibri"/>
                </a:rPr>
                <a:t> ΜΗ ΕΡΓΑΖΟΜΕΝΗ  ΠΛΕΥΡΑ</a:t>
              </a:r>
            </a:p>
          </p:txBody>
        </p:sp>
        <p:sp>
          <p:nvSpPr>
            <p:cNvPr id="120" name="TextBox 119"/>
            <p:cNvSpPr txBox="1"/>
            <p:nvPr/>
          </p:nvSpPr>
          <p:spPr>
            <a:xfrm>
              <a:off x="3286116" y="5896293"/>
              <a:ext cx="2194255"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6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Calibri"/>
                </a:rPr>
                <a:t> ΔΕΞΙΑ ΠΛΑΓΙΟΛΙΣΘΗΣΗ</a:t>
              </a:r>
            </a:p>
          </p:txBody>
        </p:sp>
        <p:cxnSp>
          <p:nvCxnSpPr>
            <p:cNvPr id="121" name="Straight Arrow Connector 76"/>
            <p:cNvCxnSpPr/>
            <p:nvPr/>
          </p:nvCxnSpPr>
          <p:spPr>
            <a:xfrm>
              <a:off x="6053840" y="2357430"/>
              <a:ext cx="518424" cy="510653"/>
            </a:xfrm>
            <a:prstGeom prst="straightConnector1">
              <a:avLst/>
            </a:prstGeom>
            <a:noFill/>
            <a:ln w="9525" cap="flat" cmpd="sng" algn="ctr">
              <a:solidFill>
                <a:srgbClr val="000000"/>
              </a:solidFill>
              <a:prstDash val="solid"/>
              <a:headEnd type="oval" w="med" len="med"/>
              <a:tailEnd type="triangle" w="med" len="med"/>
            </a:ln>
            <a:effectLst/>
          </p:spPr>
        </p:cxnSp>
        <p:sp>
          <p:nvSpPr>
            <p:cNvPr id="122" name="TextBox 121"/>
            <p:cNvSpPr txBox="1"/>
            <p:nvPr/>
          </p:nvSpPr>
          <p:spPr>
            <a:xfrm>
              <a:off x="6354152" y="2786058"/>
              <a:ext cx="1351652"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Γωνία </a:t>
              </a:r>
              <a:r>
                <a:rPr kumimoji="0" lang="en-GB" sz="1600" b="1" i="0" u="none" strike="noStrike" kern="0" cap="none" spc="0" normalizeH="0" baseline="0" noProof="0" dirty="0" smtClean="0">
                  <a:ln>
                    <a:noFill/>
                  </a:ln>
                  <a:solidFill>
                    <a:prstClr val="black"/>
                  </a:solidFill>
                  <a:effectLst/>
                  <a:uLnTx/>
                  <a:uFillTx/>
                  <a:latin typeface="+mn-lt"/>
                </a:rPr>
                <a:t>Bennet</a:t>
              </a:r>
              <a:endParaRPr kumimoji="0" lang="el-GR" sz="1600" b="1" i="0" u="none" strike="noStrike" kern="0" cap="none" spc="0" normalizeH="0" baseline="0" noProof="0" dirty="0" smtClean="0">
                <a:ln>
                  <a:noFill/>
                </a:ln>
                <a:solidFill>
                  <a:prstClr val="black"/>
                </a:solidFill>
                <a:effectLst/>
                <a:uLnTx/>
                <a:uFillTx/>
                <a:latin typeface="+mn-lt"/>
              </a:endParaRPr>
            </a:p>
          </p:txBody>
        </p:sp>
        <p:sp>
          <p:nvSpPr>
            <p:cNvPr id="123" name="Oval 51"/>
            <p:cNvSpPr/>
            <p:nvPr/>
          </p:nvSpPr>
          <p:spPr>
            <a:xfrm>
              <a:off x="2195736" y="1412776"/>
              <a:ext cx="792088" cy="1152128"/>
            </a:xfrm>
            <a:prstGeom prst="ellipse">
              <a:avLst/>
            </a:prstGeom>
            <a:noFill/>
            <a:ln w="25400" cap="flat" cmpd="sng" algn="ctr">
              <a:solidFill>
                <a:srgbClr val="E2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24" name="Straight Arrow Connector 55"/>
            <p:cNvCxnSpPr/>
            <p:nvPr/>
          </p:nvCxnSpPr>
          <p:spPr>
            <a:xfrm>
              <a:off x="1691680" y="1052736"/>
              <a:ext cx="576064" cy="648072"/>
            </a:xfrm>
            <a:prstGeom prst="straightConnector1">
              <a:avLst/>
            </a:prstGeom>
            <a:noFill/>
            <a:ln w="9525" cap="flat" cmpd="sng" algn="ctr">
              <a:solidFill>
                <a:sysClr val="windowText" lastClr="000000"/>
              </a:solidFill>
              <a:prstDash val="solid"/>
              <a:headEnd type="oval" w="med" len="med"/>
              <a:tailEnd type="triangle" w="med" len="med"/>
            </a:ln>
            <a:effectLst/>
          </p:spPr>
        </p:cxnSp>
        <p:sp>
          <p:nvSpPr>
            <p:cNvPr id="125" name="TextBox 124"/>
            <p:cNvSpPr txBox="1"/>
            <p:nvPr/>
          </p:nvSpPr>
          <p:spPr>
            <a:xfrm>
              <a:off x="917214" y="775737"/>
              <a:ext cx="149432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smtClean="0">
                  <a:ln>
                    <a:noFill/>
                  </a:ln>
                  <a:solidFill>
                    <a:prstClr val="black"/>
                  </a:solidFill>
                  <a:effectLst/>
                  <a:uLnTx/>
                  <a:uFillTx/>
                  <a:latin typeface="+mn-lt"/>
                </a:rPr>
                <a:t>Κίνηση  </a:t>
              </a:r>
              <a:r>
                <a:rPr kumimoji="0" lang="en-GB" sz="1600" b="1" i="0" u="none" strike="noStrike" kern="0" cap="none" spc="0" normalizeH="0" baseline="0" noProof="0" dirty="0" smtClean="0">
                  <a:ln>
                    <a:noFill/>
                  </a:ln>
                  <a:solidFill>
                    <a:prstClr val="black"/>
                  </a:solidFill>
                  <a:effectLst/>
                  <a:uLnTx/>
                  <a:uFillTx/>
                  <a:latin typeface="+mn-lt"/>
                </a:rPr>
                <a:t>Bennet</a:t>
              </a:r>
              <a:endParaRPr kumimoji="0" lang="el-GR" sz="1600" b="1" i="0" u="none" strike="noStrike" kern="0" cap="none" spc="0" normalizeH="0" baseline="0" noProof="0" dirty="0" smtClean="0">
                <a:ln>
                  <a:noFill/>
                </a:ln>
                <a:solidFill>
                  <a:prstClr val="black"/>
                </a:solidFill>
                <a:effectLst/>
                <a:uLnTx/>
                <a:uFillTx/>
                <a:latin typeface="+mn-lt"/>
              </a:endParaRPr>
            </a:p>
          </p:txBody>
        </p:sp>
      </p:grpSp>
    </p:spTree>
    <p:extLst>
      <p:ext uri="{BB962C8B-B14F-4D97-AF65-F5344CB8AC3E}">
        <p14:creationId xmlns:p14="http://schemas.microsoft.com/office/powerpoint/2010/main" val="19181882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3"/>
          </p:nvPr>
        </p:nvSpPr>
        <p:spPr>
          <a:xfrm>
            <a:off x="457200" y="3717032"/>
            <a:ext cx="8435280" cy="3024336"/>
          </a:xfrm>
        </p:spPr>
        <p:txBody>
          <a:bodyPr>
            <a:normAutofit/>
          </a:bodyPr>
          <a:lstStyle/>
          <a:p>
            <a:pPr marL="288000" indent="-288000">
              <a:lnSpc>
                <a:spcPct val="110000"/>
              </a:lnSpc>
              <a:spcBef>
                <a:spcPts val="600"/>
              </a:spcBef>
              <a:buFont typeface="Wingdings 2" pitchFamily="18" charset="2"/>
              <a:buNone/>
            </a:pPr>
            <a:r>
              <a:rPr lang="el-GR" altLang="el-GR" sz="2000" b="1" dirty="0"/>
              <a:t>Γωνία </a:t>
            </a:r>
            <a:r>
              <a:rPr lang="en-US" altLang="el-GR" sz="2000" b="1" dirty="0"/>
              <a:t>Bennett</a:t>
            </a:r>
            <a:r>
              <a:rPr lang="el-GR" altLang="el-GR" sz="2000" b="1" dirty="0"/>
              <a:t> (</a:t>
            </a:r>
            <a:r>
              <a:rPr lang="en-US" altLang="el-GR" sz="2000" b="1" dirty="0" smtClean="0"/>
              <a:t>Bennet</a:t>
            </a:r>
            <a:r>
              <a:rPr lang="el-GR" altLang="el-GR" sz="2000" b="1" dirty="0" smtClean="0"/>
              <a:t>’</a:t>
            </a:r>
            <a:r>
              <a:rPr lang="en-US" altLang="el-GR" sz="2000" b="1" dirty="0" smtClean="0"/>
              <a:t>s </a:t>
            </a:r>
            <a:r>
              <a:rPr lang="en-US" altLang="el-GR" sz="2000" b="1" dirty="0"/>
              <a:t>angle</a:t>
            </a:r>
            <a:r>
              <a:rPr lang="el-GR" altLang="el-GR" sz="2000" b="1" dirty="0"/>
              <a:t>).</a:t>
            </a:r>
          </a:p>
          <a:p>
            <a:pPr marL="288000" indent="-288000">
              <a:lnSpc>
                <a:spcPct val="110000"/>
              </a:lnSpc>
              <a:spcBef>
                <a:spcPts val="600"/>
              </a:spcBef>
            </a:pPr>
            <a:r>
              <a:rPr lang="el-GR" altLang="el-GR" sz="2000" dirty="0"/>
              <a:t>Η γωνία που καταγράφει ο μη εργαζόμενος κόνδυλος </a:t>
            </a:r>
            <a:r>
              <a:rPr lang="en-GB" altLang="el-GR" sz="2000" dirty="0" smtClean="0"/>
              <a:t>(balancing condyle) </a:t>
            </a:r>
            <a:r>
              <a:rPr lang="el-GR" altLang="el-GR" sz="2000" dirty="0" smtClean="0"/>
              <a:t>κατά </a:t>
            </a:r>
            <a:r>
              <a:rPr lang="el-GR" altLang="el-GR" sz="2000" dirty="0"/>
              <a:t>τις πλάγιες κινήσεις τις κάτω γνάθου, ως προς το οβελιαίο επίπεδο</a:t>
            </a:r>
            <a:r>
              <a:rPr lang="el-GR" altLang="el-GR" sz="2000" dirty="0" smtClean="0"/>
              <a:t>.</a:t>
            </a:r>
            <a:endParaRPr lang="en-GB" altLang="el-GR" sz="2000" dirty="0" smtClean="0"/>
          </a:p>
          <a:p>
            <a:pPr marL="288000" indent="-288000">
              <a:lnSpc>
                <a:spcPct val="110000"/>
              </a:lnSpc>
              <a:spcBef>
                <a:spcPts val="600"/>
              </a:spcBef>
              <a:buFont typeface="Wingdings 2" pitchFamily="18" charset="2"/>
              <a:buNone/>
            </a:pPr>
            <a:r>
              <a:rPr lang="el-GR" altLang="el-GR" sz="2000" b="1" dirty="0"/>
              <a:t>Γωνία </a:t>
            </a:r>
            <a:r>
              <a:rPr lang="en-US" altLang="el-GR" sz="2000" b="1" dirty="0"/>
              <a:t>Fisher</a:t>
            </a:r>
            <a:r>
              <a:rPr lang="el-GR" altLang="el-GR" sz="2000" b="1" dirty="0"/>
              <a:t> (</a:t>
            </a:r>
            <a:r>
              <a:rPr lang="en-US" altLang="el-GR" sz="2000" b="1" dirty="0"/>
              <a:t>Fisher</a:t>
            </a:r>
            <a:r>
              <a:rPr lang="el-GR" altLang="el-GR" sz="2000" b="1" dirty="0"/>
              <a:t>’</a:t>
            </a:r>
            <a:r>
              <a:rPr lang="en-US" altLang="el-GR" sz="2000" b="1" dirty="0"/>
              <a:t>s angle</a:t>
            </a:r>
            <a:r>
              <a:rPr lang="el-GR" altLang="el-GR" sz="2000" b="1" dirty="0"/>
              <a:t>).</a:t>
            </a:r>
          </a:p>
          <a:p>
            <a:pPr marL="288000" indent="-288000">
              <a:lnSpc>
                <a:spcPct val="110000"/>
              </a:lnSpc>
              <a:spcBef>
                <a:spcPts val="600"/>
              </a:spcBef>
            </a:pPr>
            <a:r>
              <a:rPr lang="el-GR" altLang="el-GR" sz="2000" dirty="0"/>
              <a:t>Είναι αντίστοιχη της γωνίας </a:t>
            </a:r>
            <a:r>
              <a:rPr lang="en-US" altLang="el-GR" sz="2000" dirty="0" smtClean="0"/>
              <a:t>Bennet</a:t>
            </a:r>
            <a:r>
              <a:rPr lang="el-GR" altLang="el-GR" sz="2000" dirty="0" smtClean="0"/>
              <a:t> </a:t>
            </a:r>
            <a:r>
              <a:rPr lang="el-GR" altLang="el-GR" sz="2000" dirty="0"/>
              <a:t>στο οριζόντιο επίπεδο, και σχηματίζεται από τη διαφορά της απόκλισης της διαδρομής της προολίσθησης </a:t>
            </a:r>
            <a:r>
              <a:rPr lang="en-GB" altLang="el-GR" sz="2000" dirty="0" smtClean="0"/>
              <a:t>(protrusive path) </a:t>
            </a:r>
            <a:r>
              <a:rPr lang="el-GR" altLang="el-GR" sz="2000" dirty="0" smtClean="0"/>
              <a:t>με </a:t>
            </a:r>
            <a:r>
              <a:rPr lang="el-GR" altLang="el-GR" sz="2000" dirty="0"/>
              <a:t>την απόκλιση της διαδρομής της  μη εργαζόμενης </a:t>
            </a:r>
            <a:r>
              <a:rPr lang="el-GR" altLang="el-GR" sz="2000" dirty="0" smtClean="0"/>
              <a:t>πλευράς</a:t>
            </a:r>
            <a:r>
              <a:rPr lang="en-GB" altLang="el-GR" sz="2000" dirty="0" smtClean="0"/>
              <a:t> (balancing path)</a:t>
            </a:r>
            <a:r>
              <a:rPr lang="el-GR" altLang="el-GR" sz="2000" dirty="0" smtClean="0"/>
              <a:t>. </a:t>
            </a:r>
            <a:endParaRPr lang="el-GR" altLang="el-GR" sz="2000" dirty="0"/>
          </a:p>
          <a:p>
            <a:pPr marL="288000" indent="-288000">
              <a:lnSpc>
                <a:spcPct val="110000"/>
              </a:lnSpc>
              <a:spcBef>
                <a:spcPts val="600"/>
              </a:spcBef>
            </a:pPr>
            <a:endParaRPr lang="en-GB" altLang="el-GR" sz="2000" dirty="0" smtClean="0"/>
          </a:p>
          <a:p>
            <a:pPr marL="288000" indent="-288000">
              <a:lnSpc>
                <a:spcPct val="110000"/>
              </a:lnSpc>
              <a:spcBef>
                <a:spcPts val="600"/>
              </a:spcBef>
            </a:pPr>
            <a:endParaRPr lang="el-GR" altLang="el-GR" sz="2000" dirty="0" smtClean="0"/>
          </a:p>
          <a:p>
            <a:pPr marL="288000" indent="-288000">
              <a:lnSpc>
                <a:spcPct val="110000"/>
              </a:lnSpc>
              <a:spcBef>
                <a:spcPts val="600"/>
              </a:spcBef>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
        <p:nvSpPr>
          <p:cNvPr id="9" name="Title 1"/>
          <p:cNvSpPr>
            <a:spLocks noGrp="1"/>
          </p:cNvSpPr>
          <p:nvPr>
            <p:ph type="title"/>
          </p:nvPr>
        </p:nvSpPr>
        <p:spPr>
          <a:xfrm>
            <a:off x="457200" y="0"/>
            <a:ext cx="8229600" cy="1196752"/>
          </a:xfrm>
        </p:spPr>
        <p:txBody>
          <a:bodyPr anchor="t">
            <a:noAutofit/>
          </a:bodyPr>
          <a:lstStyle/>
          <a:p>
            <a:r>
              <a:rPr lang="el-GR" sz="3200" dirty="0" smtClean="0">
                <a:solidFill>
                  <a:schemeClr val="tx2"/>
                </a:solidFill>
              </a:rPr>
              <a:t>Δυναμική σύγκλειση </a:t>
            </a:r>
            <a:r>
              <a:rPr lang="el-GR" sz="3200" dirty="0">
                <a:solidFill>
                  <a:schemeClr val="tx2"/>
                </a:solidFill>
              </a:rPr>
              <a:t>φυσικού φραγμού </a:t>
            </a:r>
            <a:r>
              <a:rPr lang="el-GR" sz="3200" dirty="0" smtClean="0">
                <a:solidFill>
                  <a:schemeClr val="tx2"/>
                </a:solidFill>
              </a:rPr>
              <a:t>Τάξης Ι</a:t>
            </a:r>
            <a:r>
              <a:rPr lang="el-GR" sz="3200" dirty="0">
                <a:solidFill>
                  <a:schemeClr val="tx2"/>
                </a:solidFill>
              </a:rPr>
              <a:t/>
            </a:r>
            <a:br>
              <a:rPr lang="el-GR" sz="3200" dirty="0">
                <a:solidFill>
                  <a:schemeClr val="tx2"/>
                </a:solidFill>
              </a:rPr>
            </a:br>
            <a:r>
              <a:rPr lang="el-GR" sz="2800" b="0" dirty="0">
                <a:solidFill>
                  <a:schemeClr val="tx2"/>
                </a:solidFill>
              </a:rPr>
              <a:t>Ορολογία </a:t>
            </a:r>
            <a:r>
              <a:rPr lang="el-GR" sz="2800" b="0" dirty="0" smtClean="0">
                <a:solidFill>
                  <a:schemeClr val="tx2"/>
                </a:solidFill>
              </a:rPr>
              <a:t>συγκλεισιακών παραμέτρων </a:t>
            </a:r>
            <a:endParaRPr lang="el-GR" sz="2800" b="0" dirty="0">
              <a:solidFill>
                <a:schemeClr val="tx2"/>
              </a:solidFill>
            </a:endParaRPr>
          </a:p>
        </p:txBody>
      </p:sp>
      <p:pic>
        <p:nvPicPr>
          <p:cNvPr id="10" name="Picture 3"/>
          <p:cNvPicPr>
            <a:picLocks noGrp="1" noChangeAspect="1" noChangeArrowheads="1"/>
          </p:cNvPicPr>
          <p:nvPr>
            <p:ph sz="quarter"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a:xfrm>
            <a:off x="1077463" y="1196752"/>
            <a:ext cx="3355642" cy="2376000"/>
          </a:xfrm>
          <a:noFill/>
          <a:ln w="3175">
            <a:solidFill>
              <a:schemeClr val="accent1"/>
            </a:solidFill>
            <a:miter lim="800000"/>
            <a:headEnd/>
            <a:tailEnd/>
          </a:ln>
        </p:spPr>
      </p:pic>
      <p:pic>
        <p:nvPicPr>
          <p:cNvPr id="11" name="Picture 2"/>
          <p:cNvPicPr>
            <a:picLocks noGrp="1" noChangeAspect="1" noChangeArrowheads="1"/>
          </p:cNvPicPr>
          <p:nvPr>
            <p:ph sz="quarter" idx="2"/>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a:xfrm>
            <a:off x="5429250" y="1196752"/>
            <a:ext cx="2970000" cy="2376000"/>
          </a:xfrm>
          <a:noFill/>
          <a:ln w="3175">
            <a:solidFill>
              <a:schemeClr val="accent1"/>
            </a:solidFill>
            <a:miter lim="800000"/>
            <a:headEnd/>
            <a:tailEnd/>
          </a:ln>
        </p:spPr>
      </p:pic>
    </p:spTree>
    <p:extLst>
      <p:ext uri="{BB962C8B-B14F-4D97-AF65-F5344CB8AC3E}">
        <p14:creationId xmlns:p14="http://schemas.microsoft.com/office/powerpoint/2010/main" val="4696146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77697" y="1772816"/>
            <a:ext cx="4038600" cy="3168352"/>
          </a:xfrm>
          <a:ln>
            <a:solidFill>
              <a:schemeClr val="tx2"/>
            </a:solidFill>
          </a:ln>
        </p:spPr>
        <p:txBody>
          <a:bodyPr anchor="ctr">
            <a:normAutofit/>
          </a:bodyPr>
          <a:lstStyle/>
          <a:p>
            <a:pPr marL="0" indent="0">
              <a:spcAft>
                <a:spcPts val="1200"/>
              </a:spcAft>
              <a:buNone/>
            </a:pPr>
            <a:r>
              <a:rPr lang="el-GR" dirty="0" smtClean="0"/>
              <a:t>Τροχιές ολίσθησης των λειτουργικών φυμάτων των κάτω οπισθίων δοντιών  </a:t>
            </a:r>
            <a:r>
              <a:rPr lang="el-GR" b="1" dirty="0" smtClean="0"/>
              <a:t>επί των άνω οπισθίων δοντιών</a:t>
            </a:r>
            <a:r>
              <a:rPr lang="el-GR" dirty="0" smtClean="0"/>
              <a:t> κατά τη διάρκεια δεξιάς και αριστερής πλαγιολίσθησης της κάτω γνάθου.</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pic>
        <p:nvPicPr>
          <p:cNvPr id="81" name="Εικόνα 79" descr="C:\Users\NEW\AppData\Local\Temp\SNAGHTML2d69cb.PNG"/>
          <p:cNvPicPr/>
          <p:nvPr/>
        </p:nvPicPr>
        <p:blipFill rotWithShape="1">
          <a:blip r:embed="rId2" cstate="print"/>
          <a:srcRect l="6266" t="8987" r="2926" b="15677"/>
          <a:stretch/>
        </p:blipFill>
        <p:spPr bwMode="auto">
          <a:xfrm rot="16200000">
            <a:off x="3831700" y="2616446"/>
            <a:ext cx="4104000" cy="1697572"/>
          </a:xfrm>
          <a:prstGeom prst="rect">
            <a:avLst/>
          </a:prstGeom>
          <a:noFill/>
          <a:ln w="9525">
            <a:noFill/>
            <a:miter lim="800000"/>
            <a:headEnd/>
            <a:tailEnd/>
          </a:ln>
        </p:spPr>
      </p:pic>
      <p:pic>
        <p:nvPicPr>
          <p:cNvPr id="82" name="Εικόνα 79" descr="C:\Users\NEW\AppData\Local\Temp\SNAGHTML2d69cb.PNG"/>
          <p:cNvPicPr/>
          <p:nvPr/>
        </p:nvPicPr>
        <p:blipFill rotWithShape="1">
          <a:blip r:embed="rId2" cstate="print"/>
          <a:srcRect l="6266" t="8987" r="2926" b="15677"/>
          <a:stretch/>
        </p:blipFill>
        <p:spPr bwMode="auto">
          <a:xfrm rot="5400000" flipH="1">
            <a:off x="5529406" y="2616446"/>
            <a:ext cx="4104000" cy="1697572"/>
          </a:xfrm>
          <a:prstGeom prst="rect">
            <a:avLst/>
          </a:prstGeom>
          <a:noFill/>
          <a:ln w="9525">
            <a:noFill/>
            <a:miter lim="800000"/>
            <a:headEnd/>
            <a:tailEnd/>
          </a:ln>
        </p:spPr>
      </p:pic>
      <p:cxnSp>
        <p:nvCxnSpPr>
          <p:cNvPr id="84" name="Straight Arrow Connector 83"/>
          <p:cNvCxnSpPr/>
          <p:nvPr/>
        </p:nvCxnSpPr>
        <p:spPr>
          <a:xfrm flipH="1">
            <a:off x="5034746" y="2315175"/>
            <a:ext cx="666903"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7" name="Straight Arrow Connector 86"/>
          <p:cNvCxnSpPr/>
          <p:nvPr/>
        </p:nvCxnSpPr>
        <p:spPr>
          <a:xfrm flipH="1">
            <a:off x="5065066" y="3072025"/>
            <a:ext cx="666903"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8" name="Straight Arrow Connector 87"/>
          <p:cNvCxnSpPr/>
          <p:nvPr/>
        </p:nvCxnSpPr>
        <p:spPr>
          <a:xfrm flipH="1">
            <a:off x="5004432" y="3654217"/>
            <a:ext cx="697217" cy="5821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9" name="Straight Arrow Connector 88"/>
          <p:cNvCxnSpPr/>
          <p:nvPr/>
        </p:nvCxnSpPr>
        <p:spPr>
          <a:xfrm rot="21480000" flipH="1" flipV="1">
            <a:off x="5155940" y="4311961"/>
            <a:ext cx="727531" cy="4088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0" name="Straight Arrow Connector 89"/>
          <p:cNvCxnSpPr/>
          <p:nvPr/>
        </p:nvCxnSpPr>
        <p:spPr>
          <a:xfrm flipH="1">
            <a:off x="5186335" y="4876820"/>
            <a:ext cx="697217" cy="17465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3" name="Straight Arrow Connector 92"/>
          <p:cNvCxnSpPr/>
          <p:nvPr/>
        </p:nvCxnSpPr>
        <p:spPr>
          <a:xfrm>
            <a:off x="7702581" y="2315175"/>
            <a:ext cx="666903"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4" name="Straight Arrow Connector 93"/>
          <p:cNvCxnSpPr/>
          <p:nvPr/>
        </p:nvCxnSpPr>
        <p:spPr>
          <a:xfrm>
            <a:off x="7702581" y="3072025"/>
            <a:ext cx="666903"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5" name="Straight Arrow Connector 94"/>
          <p:cNvCxnSpPr/>
          <p:nvPr/>
        </p:nvCxnSpPr>
        <p:spPr>
          <a:xfrm>
            <a:off x="7763215" y="3654217"/>
            <a:ext cx="697217" cy="5821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6" name="Straight Arrow Connector 95"/>
          <p:cNvCxnSpPr/>
          <p:nvPr/>
        </p:nvCxnSpPr>
        <p:spPr>
          <a:xfrm rot="60000">
            <a:off x="7581393" y="4352848"/>
            <a:ext cx="727531"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7" name="Straight Arrow Connector 96"/>
          <p:cNvCxnSpPr/>
          <p:nvPr/>
        </p:nvCxnSpPr>
        <p:spPr>
          <a:xfrm>
            <a:off x="7581312" y="4876820"/>
            <a:ext cx="697217" cy="17465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0" name="Straight Arrow Connector 99"/>
          <p:cNvCxnSpPr/>
          <p:nvPr/>
        </p:nvCxnSpPr>
        <p:spPr>
          <a:xfrm flipV="1">
            <a:off x="5701568" y="1965898"/>
            <a:ext cx="363765" cy="3492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2" name="Straight Arrow Connector 101"/>
          <p:cNvCxnSpPr/>
          <p:nvPr/>
        </p:nvCxnSpPr>
        <p:spPr>
          <a:xfrm rot="21300000" flipV="1">
            <a:off x="5701568" y="2789018"/>
            <a:ext cx="363765" cy="2830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3" name="Straight Arrow Connector 102"/>
          <p:cNvCxnSpPr/>
          <p:nvPr/>
        </p:nvCxnSpPr>
        <p:spPr>
          <a:xfrm flipV="1">
            <a:off x="5701730" y="3304901"/>
            <a:ext cx="424393" cy="3412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9" name="Straight Arrow Connector 108"/>
          <p:cNvCxnSpPr/>
          <p:nvPr/>
        </p:nvCxnSpPr>
        <p:spPr>
          <a:xfrm flipV="1">
            <a:off x="5883552" y="3945313"/>
            <a:ext cx="333452" cy="4075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2" name="Straight Arrow Connector 111"/>
          <p:cNvCxnSpPr/>
          <p:nvPr/>
        </p:nvCxnSpPr>
        <p:spPr>
          <a:xfrm flipV="1">
            <a:off x="5883552" y="4585724"/>
            <a:ext cx="367208" cy="2910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6" name="Straight Arrow Connector 115"/>
          <p:cNvCxnSpPr/>
          <p:nvPr/>
        </p:nvCxnSpPr>
        <p:spPr>
          <a:xfrm flipH="1" flipV="1">
            <a:off x="7338775" y="1965898"/>
            <a:ext cx="363765" cy="3492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7" name="Straight Arrow Connector 116"/>
          <p:cNvCxnSpPr/>
          <p:nvPr/>
        </p:nvCxnSpPr>
        <p:spPr>
          <a:xfrm rot="300000" flipH="1" flipV="1">
            <a:off x="7326663" y="2774335"/>
            <a:ext cx="363765" cy="2830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8" name="Straight Arrow Connector 117"/>
          <p:cNvCxnSpPr/>
          <p:nvPr/>
        </p:nvCxnSpPr>
        <p:spPr>
          <a:xfrm flipH="1" flipV="1">
            <a:off x="7338775" y="3304901"/>
            <a:ext cx="424393" cy="3412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9" name="Straight Arrow Connector 118"/>
          <p:cNvCxnSpPr/>
          <p:nvPr/>
        </p:nvCxnSpPr>
        <p:spPr>
          <a:xfrm flipH="1" flipV="1">
            <a:off x="7247861" y="3945313"/>
            <a:ext cx="333452" cy="4075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0" name="Straight Arrow Connector 119"/>
          <p:cNvCxnSpPr/>
          <p:nvPr/>
        </p:nvCxnSpPr>
        <p:spPr>
          <a:xfrm flipH="1" flipV="1">
            <a:off x="7217506" y="4585724"/>
            <a:ext cx="367208" cy="2910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5" name="Rectangle 124"/>
          <p:cNvSpPr/>
          <p:nvPr/>
        </p:nvSpPr>
        <p:spPr>
          <a:xfrm>
            <a:off x="366830" y="4437113"/>
            <a:ext cx="3780000" cy="871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04048" y="5553320"/>
            <a:ext cx="2379672" cy="75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9" name="Τίτλος 1"/>
          <p:cNvSpPr txBox="1">
            <a:spLocks noGrp="1"/>
          </p:cNvSpPr>
          <p:nvPr>
            <p:ph type="title"/>
          </p:nvPr>
        </p:nvSpPr>
        <p:spPr>
          <a:xfrm>
            <a:off x="72000" y="116632"/>
            <a:ext cx="9000000" cy="908720"/>
          </a:xfrm>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rmAutofit fontScale="90000"/>
          </a:bodyPr>
          <a:lstStyle/>
          <a:p>
            <a:pPr lvl="0" fontAlgn="base">
              <a:spcAft>
                <a:spcPct val="0"/>
              </a:spcAft>
              <a:defRPr/>
            </a:pPr>
            <a:r>
              <a:rPr lang="el-GR" dirty="0">
                <a:solidFill>
                  <a:schemeClr val="tx2"/>
                </a:solidFill>
              </a:rPr>
              <a:t>Δυναμική σύγκλειση φυσικού φραγμού Τάξης Ι</a:t>
            </a:r>
            <a:r>
              <a:rPr lang="el-GR" dirty="0"/>
              <a:t/>
            </a:r>
            <a:br>
              <a:rPr lang="el-GR" dirty="0"/>
            </a:br>
            <a:r>
              <a:rPr kumimoji="0" lang="el-GR" sz="2700" b="0" i="0" u="none" strike="noStrike" kern="1200" cap="none" spc="0" normalizeH="0" baseline="0" noProof="0" dirty="0" smtClean="0">
                <a:ln w="6350">
                  <a:noFill/>
                </a:ln>
                <a:solidFill>
                  <a:srgbClr val="004A82"/>
                </a:solidFill>
                <a:effectLst/>
                <a:uLnTx/>
                <a:uFillTx/>
              </a:rPr>
              <a:t>Συγκλεισιακές σχέσεις </a:t>
            </a:r>
            <a:r>
              <a:rPr lang="el-GR" sz="2700" b="0" dirty="0" smtClean="0">
                <a:ln w="6350">
                  <a:noFill/>
                </a:ln>
              </a:rPr>
              <a:t>οπισθίων</a:t>
            </a:r>
            <a:r>
              <a:rPr kumimoji="0" lang="el-GR" sz="2700" b="0" i="0" u="none" strike="noStrike" kern="1200" cap="none" spc="0" normalizeH="0" baseline="0" noProof="0" dirty="0" smtClean="0">
                <a:ln w="6350">
                  <a:noFill/>
                </a:ln>
                <a:solidFill>
                  <a:srgbClr val="004A82"/>
                </a:solidFill>
                <a:effectLst/>
                <a:uLnTx/>
                <a:uFillTx/>
              </a:rPr>
              <a:t> δοντιών κατά τη </a:t>
            </a:r>
            <a:r>
              <a:rPr lang="el-GR" sz="2700" b="0" dirty="0" smtClean="0"/>
              <a:t>πλαγιολίσθηση</a:t>
            </a:r>
            <a:endParaRPr kumimoji="0" lang="el-GR" sz="2700" b="0" i="0" u="none" strike="noStrike" kern="1200" cap="none" spc="0" normalizeH="0" baseline="0" noProof="0" dirty="0" smtClean="0">
              <a:ln w="6350">
                <a:noFill/>
              </a:ln>
              <a:solidFill>
                <a:srgbClr val="004A82"/>
              </a:solidFill>
              <a:effectLst/>
              <a:uLnTx/>
              <a:uFillTx/>
            </a:endParaRPr>
          </a:p>
        </p:txBody>
      </p:sp>
      <p:sp>
        <p:nvSpPr>
          <p:cNvPr id="155" name="Left-Right Arrow 154"/>
          <p:cNvSpPr/>
          <p:nvPr/>
        </p:nvSpPr>
        <p:spPr>
          <a:xfrm>
            <a:off x="4212048" y="3249016"/>
            <a:ext cx="792000" cy="324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extBox 1"/>
          <p:cNvSpPr txBox="1"/>
          <p:nvPr/>
        </p:nvSpPr>
        <p:spPr>
          <a:xfrm>
            <a:off x="5004048" y="1124744"/>
            <a:ext cx="1451038" cy="276999"/>
          </a:xfrm>
          <a:prstGeom prst="rect">
            <a:avLst/>
          </a:prstGeom>
          <a:noFill/>
        </p:spPr>
        <p:txBody>
          <a:bodyPr wrap="none" rtlCol="0">
            <a:spAutoFit/>
          </a:bodyPr>
          <a:lstStyle/>
          <a:p>
            <a:r>
              <a:rPr lang="el-GR" sz="1200" b="1" dirty="0" smtClean="0"/>
              <a:t>Δεξιά </a:t>
            </a:r>
            <a:r>
              <a:rPr lang="el-GR" sz="1200" b="1" dirty="0"/>
              <a:t>ά</a:t>
            </a:r>
            <a:r>
              <a:rPr lang="el-GR" sz="1200" b="1" dirty="0" smtClean="0"/>
              <a:t>νω δόντια</a:t>
            </a:r>
            <a:endParaRPr lang="el-GR" sz="1200" b="1" dirty="0"/>
          </a:p>
        </p:txBody>
      </p:sp>
      <p:sp>
        <p:nvSpPr>
          <p:cNvPr id="32" name="TextBox 31"/>
          <p:cNvSpPr txBox="1"/>
          <p:nvPr/>
        </p:nvSpPr>
        <p:spPr>
          <a:xfrm>
            <a:off x="6804248" y="1124744"/>
            <a:ext cx="1745991" cy="276999"/>
          </a:xfrm>
          <a:prstGeom prst="rect">
            <a:avLst/>
          </a:prstGeom>
          <a:noFill/>
        </p:spPr>
        <p:txBody>
          <a:bodyPr wrap="none" rtlCol="0">
            <a:spAutoFit/>
          </a:bodyPr>
          <a:lstStyle/>
          <a:p>
            <a:pPr algn="ctr"/>
            <a:r>
              <a:rPr lang="el-GR" sz="1200" b="1" dirty="0" smtClean="0"/>
              <a:t>Αριστερά </a:t>
            </a:r>
            <a:r>
              <a:rPr lang="el-GR" sz="1200" b="1" dirty="0"/>
              <a:t>ά</a:t>
            </a:r>
            <a:r>
              <a:rPr lang="el-GR" sz="1200" b="1" dirty="0" smtClean="0"/>
              <a:t>νω δόντια</a:t>
            </a:r>
            <a:endParaRPr lang="el-GR" sz="1200" b="1" dirty="0"/>
          </a:p>
        </p:txBody>
      </p:sp>
    </p:spTree>
    <p:extLst>
      <p:ext uri="{BB962C8B-B14F-4D97-AF65-F5344CB8AC3E}">
        <p14:creationId xmlns:p14="http://schemas.microsoft.com/office/powerpoint/2010/main" val="15821876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chor="ctr"/>
          <a:lstStyle/>
          <a:p>
            <a:r>
              <a:rPr lang="el-GR" dirty="0" smtClean="0"/>
              <a:t>Τροχιές ολίσθησης των βοθρίων και των ομόρων οριακών ακρολοφιών </a:t>
            </a:r>
            <a:r>
              <a:rPr lang="el-GR" b="1" dirty="0" smtClean="0"/>
              <a:t>των κάτω οπισθίων δοντιών  </a:t>
            </a:r>
            <a:r>
              <a:rPr lang="el-GR" dirty="0"/>
              <a:t>κατά τη διάρκεια δεξιάς και αριστερής πλαγιολίσθησης της κάτω γνάθου.</a:t>
            </a:r>
          </a:p>
          <a:p>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pic>
        <p:nvPicPr>
          <p:cNvPr id="6" name="Εικόνα 76" descr="C:\Users\NEW\AppData\Local\Temp\SNAGHTML2cbb4b.PNG"/>
          <p:cNvPicPr>
            <a:picLocks noGrp="1"/>
          </p:cNvPicPr>
          <p:nvPr>
            <p:ph sz="half" idx="2"/>
          </p:nvPr>
        </p:nvPicPr>
        <p:blipFill>
          <a:blip r:embed="rId2" cstate="print"/>
          <a:srcRect t="4167" r="1138" b="16657"/>
          <a:stretch>
            <a:fillRect/>
          </a:stretch>
        </p:blipFill>
        <p:spPr bwMode="auto">
          <a:xfrm rot="5400000">
            <a:off x="3949361" y="2827503"/>
            <a:ext cx="4038600" cy="1497178"/>
          </a:xfrm>
          <a:prstGeom prst="rect">
            <a:avLst/>
          </a:prstGeom>
          <a:noFill/>
          <a:ln w="9525">
            <a:noFill/>
            <a:miter lim="800000"/>
            <a:headEnd/>
            <a:tailEnd/>
          </a:ln>
        </p:spPr>
      </p:pic>
      <p:pic>
        <p:nvPicPr>
          <p:cNvPr id="7" name="Εικόνα 76" descr="C:\Users\NEW\AppData\Local\Temp\SNAGHTML2cbb4b.PNG"/>
          <p:cNvPicPr>
            <a:picLocks/>
          </p:cNvPicPr>
          <p:nvPr/>
        </p:nvPicPr>
        <p:blipFill>
          <a:blip r:embed="rId2" cstate="print"/>
          <a:srcRect t="4167" r="1138" b="16657"/>
          <a:stretch>
            <a:fillRect/>
          </a:stretch>
        </p:blipFill>
        <p:spPr bwMode="auto">
          <a:xfrm rot="16200000" flipH="1">
            <a:off x="5764551" y="2830480"/>
            <a:ext cx="4038600" cy="1497178"/>
          </a:xfrm>
          <a:prstGeom prst="rect">
            <a:avLst/>
          </a:prstGeom>
          <a:noFill/>
          <a:ln w="9525">
            <a:noFill/>
            <a:miter lim="800000"/>
            <a:headEnd/>
            <a:tailEnd/>
          </a:ln>
        </p:spPr>
      </p:pic>
      <p:sp>
        <p:nvSpPr>
          <p:cNvPr id="23" name="Τίτλος 1"/>
          <p:cNvSpPr txBox="1">
            <a:spLocks noGrp="1"/>
          </p:cNvSpPr>
          <p:nvPr>
            <p:ph type="title"/>
          </p:nvPr>
        </p:nvSpPr>
        <p:spPr>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rmAutofit fontScale="90000"/>
          </a:bodyPr>
          <a:lstStyle/>
          <a:p>
            <a:pPr lvl="0" fontAlgn="base">
              <a:spcAft>
                <a:spcPct val="0"/>
              </a:spcAft>
              <a:defRPr/>
            </a:pPr>
            <a:r>
              <a:rPr lang="el-GR" dirty="0">
                <a:solidFill>
                  <a:schemeClr val="tx2"/>
                </a:solidFill>
              </a:rPr>
              <a:t>Δυναμική σύγκλειση φυσικού φραγμού Τάξης Ι</a:t>
            </a:r>
            <a:r>
              <a:rPr lang="el-GR" dirty="0"/>
              <a:t/>
            </a:r>
            <a:br>
              <a:rPr lang="el-GR" dirty="0"/>
            </a:br>
            <a:r>
              <a:rPr kumimoji="0" lang="el-GR" sz="2700" b="0" i="0" u="none" strike="noStrike" kern="1200" cap="none" spc="0" normalizeH="0" baseline="0" noProof="0" dirty="0" smtClean="0">
                <a:ln w="6350">
                  <a:noFill/>
                </a:ln>
                <a:solidFill>
                  <a:srgbClr val="004A82"/>
                </a:solidFill>
                <a:effectLst/>
                <a:uLnTx/>
                <a:uFillTx/>
              </a:rPr>
              <a:t>Συγκλεισιακές σχέσεις </a:t>
            </a:r>
            <a:r>
              <a:rPr lang="el-GR" sz="2700" b="0" dirty="0" smtClean="0">
                <a:ln w="6350">
                  <a:noFill/>
                </a:ln>
              </a:rPr>
              <a:t>οπισθίων</a:t>
            </a:r>
            <a:r>
              <a:rPr kumimoji="0" lang="el-GR" sz="2700" b="0" i="0" u="none" strike="noStrike" kern="1200" cap="none" spc="0" normalizeH="0" baseline="0" noProof="0" dirty="0" smtClean="0">
                <a:ln w="6350">
                  <a:noFill/>
                </a:ln>
                <a:solidFill>
                  <a:srgbClr val="004A82"/>
                </a:solidFill>
                <a:effectLst/>
                <a:uLnTx/>
                <a:uFillTx/>
              </a:rPr>
              <a:t> δοντιών κατά τη </a:t>
            </a:r>
            <a:r>
              <a:rPr lang="el-GR" sz="2700" b="0" dirty="0" smtClean="0"/>
              <a:t>πλαγιολίσθηση</a:t>
            </a:r>
            <a:endParaRPr kumimoji="0" lang="el-GR" sz="2700" b="0" i="0" u="none" strike="noStrike" kern="1200" cap="none" spc="0" normalizeH="0" baseline="0" noProof="0" dirty="0" smtClean="0">
              <a:ln w="6350">
                <a:noFill/>
              </a:ln>
              <a:solidFill>
                <a:srgbClr val="004A82"/>
              </a:solidFill>
              <a:effectLst/>
              <a:uLnTx/>
              <a:uFillTx/>
            </a:endParaRPr>
          </a:p>
        </p:txBody>
      </p:sp>
      <p:grpSp>
        <p:nvGrpSpPr>
          <p:cNvPr id="4" name="Group 3"/>
          <p:cNvGrpSpPr/>
          <p:nvPr/>
        </p:nvGrpSpPr>
        <p:grpSpPr>
          <a:xfrm>
            <a:off x="5328160" y="2279849"/>
            <a:ext cx="3026074" cy="2922345"/>
            <a:chOff x="5328160" y="2420888"/>
            <a:chExt cx="3026074" cy="2922345"/>
          </a:xfrm>
        </p:grpSpPr>
        <p:cxnSp>
          <p:nvCxnSpPr>
            <p:cNvPr id="8" name="Straight Arrow Connector 7"/>
            <p:cNvCxnSpPr/>
            <p:nvPr/>
          </p:nvCxnSpPr>
          <p:spPr>
            <a:xfrm rot="16200000" flipH="1">
              <a:off x="6075048" y="2358003"/>
              <a:ext cx="378282" cy="5040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rot="180000">
              <a:off x="7669760" y="2472069"/>
              <a:ext cx="684000"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rot="180000" flipH="1">
              <a:off x="5328160" y="2420888"/>
              <a:ext cx="684000" cy="12601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p:nvPr/>
          </p:nvCxnSpPr>
          <p:spPr>
            <a:xfrm rot="-60000" flipH="1">
              <a:off x="5364088" y="3002593"/>
              <a:ext cx="648000" cy="183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Straight Arrow Connector 24"/>
            <p:cNvCxnSpPr/>
            <p:nvPr/>
          </p:nvCxnSpPr>
          <p:spPr>
            <a:xfrm rot="-780000">
              <a:off x="6069503" y="2966970"/>
              <a:ext cx="324000" cy="5040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rot="-60000" flipH="1">
              <a:off x="5365637" y="3600303"/>
              <a:ext cx="648000" cy="183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 name="Straight Arrow Connector 27"/>
            <p:cNvCxnSpPr/>
            <p:nvPr/>
          </p:nvCxnSpPr>
          <p:spPr>
            <a:xfrm rot="-780000">
              <a:off x="6064702" y="3543034"/>
              <a:ext cx="324000" cy="5040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rot="-60000" flipH="1">
              <a:off x="5365637" y="4176367"/>
              <a:ext cx="648000" cy="183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a:xfrm rot="-780000">
              <a:off x="6064702" y="4119098"/>
              <a:ext cx="324000" cy="5040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rot="-60000" flipH="1">
              <a:off x="5365637" y="4896447"/>
              <a:ext cx="648000" cy="183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3" name="Straight Arrow Connector 32"/>
            <p:cNvCxnSpPr/>
            <p:nvPr/>
          </p:nvCxnSpPr>
          <p:spPr>
            <a:xfrm rot="-780000">
              <a:off x="6064702" y="4839178"/>
              <a:ext cx="324000" cy="5040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rot="360000">
              <a:off x="7670234" y="3039289"/>
              <a:ext cx="684000"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5" name="Straight Arrow Connector 34"/>
            <p:cNvCxnSpPr/>
            <p:nvPr/>
          </p:nvCxnSpPr>
          <p:spPr>
            <a:xfrm rot="480000">
              <a:off x="7630733" y="3627174"/>
              <a:ext cx="684000"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6" name="Straight Arrow Connector 35"/>
            <p:cNvCxnSpPr/>
            <p:nvPr/>
          </p:nvCxnSpPr>
          <p:spPr>
            <a:xfrm rot="480000">
              <a:off x="7630733" y="4196327"/>
              <a:ext cx="684000"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7" name="Straight Arrow Connector 36"/>
            <p:cNvCxnSpPr/>
            <p:nvPr/>
          </p:nvCxnSpPr>
          <p:spPr>
            <a:xfrm rot="720000">
              <a:off x="7596349" y="4942856"/>
              <a:ext cx="684000"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p:nvPr/>
          </p:nvCxnSpPr>
          <p:spPr>
            <a:xfrm rot="5400000">
              <a:off x="7227174" y="2408791"/>
              <a:ext cx="378282" cy="5040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rot="5280000">
              <a:off x="7233622" y="2942747"/>
              <a:ext cx="378282" cy="5040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rot="5280000">
              <a:off x="7220728" y="3528292"/>
              <a:ext cx="378282" cy="5040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rot="5280000">
              <a:off x="7220728" y="4094875"/>
              <a:ext cx="378282" cy="5040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rot="5280000">
              <a:off x="7161614" y="4814955"/>
              <a:ext cx="378282" cy="5040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43" name="TextBox 42"/>
          <p:cNvSpPr txBox="1"/>
          <p:nvPr/>
        </p:nvSpPr>
        <p:spPr>
          <a:xfrm>
            <a:off x="5209194" y="1268760"/>
            <a:ext cx="1512145" cy="276999"/>
          </a:xfrm>
          <a:prstGeom prst="rect">
            <a:avLst/>
          </a:prstGeom>
          <a:noFill/>
        </p:spPr>
        <p:txBody>
          <a:bodyPr wrap="none" rtlCol="0">
            <a:spAutoFit/>
          </a:bodyPr>
          <a:lstStyle/>
          <a:p>
            <a:r>
              <a:rPr lang="el-GR" sz="1200" b="1" dirty="0" smtClean="0"/>
              <a:t>Δεξιά κάτω δόντια</a:t>
            </a:r>
            <a:endParaRPr lang="el-GR" sz="1200" b="1" dirty="0"/>
          </a:p>
        </p:txBody>
      </p:sp>
      <p:sp>
        <p:nvSpPr>
          <p:cNvPr id="44" name="TextBox 43"/>
          <p:cNvSpPr txBox="1"/>
          <p:nvPr/>
        </p:nvSpPr>
        <p:spPr>
          <a:xfrm>
            <a:off x="6869358" y="1268760"/>
            <a:ext cx="1807098" cy="276999"/>
          </a:xfrm>
          <a:prstGeom prst="rect">
            <a:avLst/>
          </a:prstGeom>
          <a:noFill/>
        </p:spPr>
        <p:txBody>
          <a:bodyPr wrap="none" rtlCol="0">
            <a:spAutoFit/>
          </a:bodyPr>
          <a:lstStyle/>
          <a:p>
            <a:pPr algn="ctr"/>
            <a:r>
              <a:rPr lang="el-GR" sz="1200" b="1" dirty="0" smtClean="0"/>
              <a:t>Αριστερά κάτω δόντια</a:t>
            </a:r>
            <a:endParaRPr lang="el-GR" sz="1200" b="1" dirty="0"/>
          </a:p>
        </p:txBody>
      </p:sp>
      <p:pic>
        <p:nvPicPr>
          <p:cNvPr id="4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220072" y="5625328"/>
            <a:ext cx="2379672" cy="75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72656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l-GR" dirty="0"/>
              <a:t>Στην </a:t>
            </a:r>
            <a:r>
              <a:rPr lang="el-GR" b="1" dirty="0"/>
              <a:t>εργαζόμενη πλευρά </a:t>
            </a:r>
            <a:r>
              <a:rPr lang="el-GR" dirty="0"/>
              <a:t>κίνησης της </a:t>
            </a:r>
            <a:r>
              <a:rPr lang="el-GR" dirty="0" smtClean="0"/>
              <a:t>κάτω </a:t>
            </a:r>
            <a:r>
              <a:rPr lang="el-GR" dirty="0"/>
              <a:t>γνάθου τα παρειακά φύματα των κάτω δοντιών ελαύνουν διαμέσου των παρειακών φυμάτων των άνω δοντιών. </a:t>
            </a:r>
            <a:endParaRPr lang="el-GR" dirty="0" smtClean="0"/>
          </a:p>
          <a:p>
            <a:r>
              <a:rPr lang="el-GR" dirty="0" smtClean="0"/>
              <a:t>Οι </a:t>
            </a:r>
            <a:r>
              <a:rPr lang="el-GR" dirty="0"/>
              <a:t>υποτιθέμενες επαφές είναι μεταξύ των  </a:t>
            </a:r>
            <a:r>
              <a:rPr lang="el-GR" b="1" dirty="0"/>
              <a:t>κάτω </a:t>
            </a:r>
            <a:r>
              <a:rPr lang="el-GR" dirty="0"/>
              <a:t>λειτουργικών παρειακών εξωτερικών ακρολοφιών και των </a:t>
            </a:r>
            <a:r>
              <a:rPr lang="el-GR" b="1" dirty="0"/>
              <a:t>άνω </a:t>
            </a:r>
            <a:r>
              <a:rPr lang="el-GR" dirty="0"/>
              <a:t>εσωτερικών οδηγών επικλινών επιπέδων .</a:t>
            </a:r>
          </a:p>
          <a:p>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pic>
        <p:nvPicPr>
          <p:cNvPr id="6" name="Εικόνα 79" descr="C:\Users\NEW\AppData\Local\Temp\SNAGHTML2d69cb.PNG"/>
          <p:cNvPicPr>
            <a:picLocks noGrp="1"/>
          </p:cNvPicPr>
          <p:nvPr>
            <p:ph sz="half" idx="2"/>
          </p:nvPr>
        </p:nvPicPr>
        <p:blipFill rotWithShape="1">
          <a:blip r:embed="rId2" cstate="print"/>
          <a:srcRect l="6266" t="8987" r="2926" b="15677"/>
          <a:stretch/>
        </p:blipFill>
        <p:spPr bwMode="auto">
          <a:xfrm rot="16200000">
            <a:off x="4257151" y="2948784"/>
            <a:ext cx="4038600" cy="1536694"/>
          </a:xfrm>
          <a:prstGeom prst="rect">
            <a:avLst/>
          </a:prstGeom>
          <a:noFill/>
          <a:ln w="9525">
            <a:noFill/>
            <a:miter lim="800000"/>
            <a:headEnd/>
            <a:tailEnd/>
          </a:ln>
        </p:spPr>
      </p:pic>
      <p:pic>
        <p:nvPicPr>
          <p:cNvPr id="7" name="Εικόνα 76" descr="C:\Users\NEW\AppData\Local\Temp\SNAGHTML2cbb4b.PNG"/>
          <p:cNvPicPr>
            <a:picLocks/>
          </p:cNvPicPr>
          <p:nvPr/>
        </p:nvPicPr>
        <p:blipFill>
          <a:blip r:embed="rId3" cstate="print"/>
          <a:srcRect t="4167" r="1138" b="16657"/>
          <a:stretch>
            <a:fillRect/>
          </a:stretch>
        </p:blipFill>
        <p:spPr bwMode="auto">
          <a:xfrm rot="5400000" flipH="1" flipV="1">
            <a:off x="6196599" y="2971519"/>
            <a:ext cx="4038600" cy="1497178"/>
          </a:xfrm>
          <a:prstGeom prst="rect">
            <a:avLst/>
          </a:prstGeom>
          <a:noFill/>
          <a:ln w="9525">
            <a:noFill/>
            <a:miter lim="800000"/>
            <a:headEnd/>
            <a:tailEnd/>
          </a:ln>
        </p:spPr>
      </p:pic>
      <p:sp>
        <p:nvSpPr>
          <p:cNvPr id="8" name="Freeform 7"/>
          <p:cNvSpPr/>
          <p:nvPr/>
        </p:nvSpPr>
        <p:spPr>
          <a:xfrm>
            <a:off x="5871927" y="1786365"/>
            <a:ext cx="297117" cy="314359"/>
          </a:xfrm>
          <a:custGeom>
            <a:avLst/>
            <a:gdLst>
              <a:gd name="connsiteX0" fmla="*/ 103870 w 297117"/>
              <a:gd name="connsiteY0" fmla="*/ 3798 h 314359"/>
              <a:gd name="connsiteX1" fmla="*/ 839 w 297117"/>
              <a:gd name="connsiteY1" fmla="*/ 261376 h 314359"/>
              <a:gd name="connsiteX2" fmla="*/ 52355 w 297117"/>
              <a:gd name="connsiteY2" fmla="*/ 274255 h 314359"/>
              <a:gd name="connsiteX3" fmla="*/ 206901 w 297117"/>
              <a:gd name="connsiteY3" fmla="*/ 312891 h 314359"/>
              <a:gd name="connsiteX4" fmla="*/ 297053 w 297117"/>
              <a:gd name="connsiteY4" fmla="*/ 287134 h 314359"/>
              <a:gd name="connsiteX5" fmla="*/ 219780 w 297117"/>
              <a:gd name="connsiteY5" fmla="*/ 119708 h 314359"/>
              <a:gd name="connsiteX6" fmla="*/ 103870 w 297117"/>
              <a:gd name="connsiteY6" fmla="*/ 3798 h 31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17" h="314359">
                <a:moveTo>
                  <a:pt x="103870" y="3798"/>
                </a:moveTo>
                <a:cubicBezTo>
                  <a:pt x="67380" y="27409"/>
                  <a:pt x="9425" y="216300"/>
                  <a:pt x="839" y="261376"/>
                </a:cubicBezTo>
                <a:cubicBezTo>
                  <a:pt x="-7747" y="306452"/>
                  <a:pt x="52355" y="274255"/>
                  <a:pt x="52355" y="274255"/>
                </a:cubicBezTo>
                <a:cubicBezTo>
                  <a:pt x="86699" y="282841"/>
                  <a:pt x="166118" y="310745"/>
                  <a:pt x="206901" y="312891"/>
                </a:cubicBezTo>
                <a:cubicBezTo>
                  <a:pt x="247684" y="315037"/>
                  <a:pt x="294907" y="319331"/>
                  <a:pt x="297053" y="287134"/>
                </a:cubicBezTo>
                <a:cubicBezTo>
                  <a:pt x="299199" y="254937"/>
                  <a:pt x="247684" y="166931"/>
                  <a:pt x="219780" y="119708"/>
                </a:cubicBezTo>
                <a:cubicBezTo>
                  <a:pt x="191876" y="72485"/>
                  <a:pt x="140360" y="-19813"/>
                  <a:pt x="103870" y="3798"/>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12" name="Freeform 11"/>
          <p:cNvSpPr/>
          <p:nvPr/>
        </p:nvSpPr>
        <p:spPr>
          <a:xfrm>
            <a:off x="5988676" y="3204868"/>
            <a:ext cx="160190" cy="79870"/>
          </a:xfrm>
          <a:custGeom>
            <a:avLst/>
            <a:gdLst>
              <a:gd name="connsiteX0" fmla="*/ 0 w 160190"/>
              <a:gd name="connsiteY0" fmla="*/ 27729 h 79870"/>
              <a:gd name="connsiteX1" fmla="*/ 141668 w 160190"/>
              <a:gd name="connsiteY1" fmla="*/ 1971 h 79870"/>
              <a:gd name="connsiteX2" fmla="*/ 141668 w 160190"/>
              <a:gd name="connsiteY2" fmla="*/ 79245 h 79870"/>
              <a:gd name="connsiteX3" fmla="*/ 0 w 160190"/>
              <a:gd name="connsiteY3" fmla="*/ 27729 h 79870"/>
            </a:gdLst>
            <a:ahLst/>
            <a:cxnLst>
              <a:cxn ang="0">
                <a:pos x="connsiteX0" y="connsiteY0"/>
              </a:cxn>
              <a:cxn ang="0">
                <a:pos x="connsiteX1" y="connsiteY1"/>
              </a:cxn>
              <a:cxn ang="0">
                <a:pos x="connsiteX2" y="connsiteY2"/>
              </a:cxn>
              <a:cxn ang="0">
                <a:pos x="connsiteX3" y="connsiteY3"/>
              </a:cxn>
            </a:cxnLst>
            <a:rect l="l" t="t" r="r" b="b"/>
            <a:pathLst>
              <a:path w="160190" h="79870">
                <a:moveTo>
                  <a:pt x="0" y="27729"/>
                </a:moveTo>
                <a:cubicBezTo>
                  <a:pt x="0" y="14850"/>
                  <a:pt x="118057" y="-6615"/>
                  <a:pt x="141668" y="1971"/>
                </a:cubicBezTo>
                <a:cubicBezTo>
                  <a:pt x="165279" y="10557"/>
                  <a:pt x="167426" y="72806"/>
                  <a:pt x="141668" y="79245"/>
                </a:cubicBezTo>
                <a:cubicBezTo>
                  <a:pt x="115910" y="85684"/>
                  <a:pt x="0" y="40608"/>
                  <a:pt x="0" y="27729"/>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13" name="Freeform 12"/>
          <p:cNvSpPr/>
          <p:nvPr/>
        </p:nvSpPr>
        <p:spPr>
          <a:xfrm>
            <a:off x="5889604" y="2302710"/>
            <a:ext cx="214982" cy="158591"/>
          </a:xfrm>
          <a:custGeom>
            <a:avLst/>
            <a:gdLst>
              <a:gd name="connsiteX0" fmla="*/ 214982 w 214982"/>
              <a:gd name="connsiteY0" fmla="*/ 67003 h 158591"/>
              <a:gd name="connsiteX1" fmla="*/ 21799 w 214982"/>
              <a:gd name="connsiteY1" fmla="*/ 2608 h 158591"/>
              <a:gd name="connsiteX2" fmla="*/ 21799 w 214982"/>
              <a:gd name="connsiteY2" fmla="*/ 157155 h 158591"/>
              <a:gd name="connsiteX3" fmla="*/ 214982 w 214982"/>
              <a:gd name="connsiteY3" fmla="*/ 67003 h 158591"/>
            </a:gdLst>
            <a:ahLst/>
            <a:cxnLst>
              <a:cxn ang="0">
                <a:pos x="connsiteX0" y="connsiteY0"/>
              </a:cxn>
              <a:cxn ang="0">
                <a:pos x="connsiteX1" y="connsiteY1"/>
              </a:cxn>
              <a:cxn ang="0">
                <a:pos x="connsiteX2" y="connsiteY2"/>
              </a:cxn>
              <a:cxn ang="0">
                <a:pos x="connsiteX3" y="connsiteY3"/>
              </a:cxn>
            </a:cxnLst>
            <a:rect l="l" t="t" r="r" b="b"/>
            <a:pathLst>
              <a:path w="214982" h="158591">
                <a:moveTo>
                  <a:pt x="214982" y="67003"/>
                </a:moveTo>
                <a:cubicBezTo>
                  <a:pt x="214982" y="41245"/>
                  <a:pt x="53996" y="-12417"/>
                  <a:pt x="21799" y="2608"/>
                </a:cubicBezTo>
                <a:cubicBezTo>
                  <a:pt x="-10398" y="17633"/>
                  <a:pt x="-3959" y="144276"/>
                  <a:pt x="21799" y="157155"/>
                </a:cubicBezTo>
                <a:cubicBezTo>
                  <a:pt x="47557" y="170034"/>
                  <a:pt x="214982" y="92761"/>
                  <a:pt x="214982" y="67003"/>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17" name="Freeform 16"/>
          <p:cNvSpPr/>
          <p:nvPr/>
        </p:nvSpPr>
        <p:spPr>
          <a:xfrm>
            <a:off x="6082433" y="5215691"/>
            <a:ext cx="294591" cy="262793"/>
          </a:xfrm>
          <a:custGeom>
            <a:avLst/>
            <a:gdLst>
              <a:gd name="connsiteX0" fmla="*/ 292609 w 294591"/>
              <a:gd name="connsiteY0" fmla="*/ 154799 h 262793"/>
              <a:gd name="connsiteX1" fmla="*/ 163821 w 294591"/>
              <a:gd name="connsiteY1" fmla="*/ 253 h 262793"/>
              <a:gd name="connsiteX2" fmla="*/ 9274 w 294591"/>
              <a:gd name="connsiteY2" fmla="*/ 193436 h 262793"/>
              <a:gd name="connsiteX3" fmla="*/ 22153 w 294591"/>
              <a:gd name="connsiteY3" fmla="*/ 244951 h 262793"/>
              <a:gd name="connsiteX4" fmla="*/ 60790 w 294591"/>
              <a:gd name="connsiteY4" fmla="*/ 257830 h 262793"/>
              <a:gd name="connsiteX5" fmla="*/ 292609 w 294591"/>
              <a:gd name="connsiteY5" fmla="*/ 154799 h 2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591" h="262793">
                <a:moveTo>
                  <a:pt x="292609" y="154799"/>
                </a:moveTo>
                <a:cubicBezTo>
                  <a:pt x="309781" y="111869"/>
                  <a:pt x="211043" y="-6187"/>
                  <a:pt x="163821" y="253"/>
                </a:cubicBezTo>
                <a:cubicBezTo>
                  <a:pt x="116598" y="6692"/>
                  <a:pt x="32885" y="152653"/>
                  <a:pt x="9274" y="193436"/>
                </a:cubicBezTo>
                <a:cubicBezTo>
                  <a:pt x="-14337" y="234219"/>
                  <a:pt x="13567" y="234219"/>
                  <a:pt x="22153" y="244951"/>
                </a:cubicBezTo>
                <a:cubicBezTo>
                  <a:pt x="30739" y="255683"/>
                  <a:pt x="15714" y="270709"/>
                  <a:pt x="60790" y="257830"/>
                </a:cubicBezTo>
                <a:cubicBezTo>
                  <a:pt x="105866" y="244951"/>
                  <a:pt x="275437" y="197729"/>
                  <a:pt x="292609" y="154799"/>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19" name="Freeform 18"/>
          <p:cNvSpPr/>
          <p:nvPr/>
        </p:nvSpPr>
        <p:spPr>
          <a:xfrm>
            <a:off x="8292023" y="2240705"/>
            <a:ext cx="79326" cy="217224"/>
          </a:xfrm>
          <a:custGeom>
            <a:avLst/>
            <a:gdLst>
              <a:gd name="connsiteX0" fmla="*/ 27729 w 79326"/>
              <a:gd name="connsiteY0" fmla="*/ 219 h 217224"/>
              <a:gd name="connsiteX1" fmla="*/ 1971 w 79326"/>
              <a:gd name="connsiteY1" fmla="*/ 206281 h 217224"/>
              <a:gd name="connsiteX2" fmla="*/ 79245 w 79326"/>
              <a:gd name="connsiteY2" fmla="*/ 167644 h 217224"/>
              <a:gd name="connsiteX3" fmla="*/ 27729 w 79326"/>
              <a:gd name="connsiteY3" fmla="*/ 219 h 217224"/>
            </a:gdLst>
            <a:ahLst/>
            <a:cxnLst>
              <a:cxn ang="0">
                <a:pos x="connsiteX0" y="connsiteY0"/>
              </a:cxn>
              <a:cxn ang="0">
                <a:pos x="connsiteX1" y="connsiteY1"/>
              </a:cxn>
              <a:cxn ang="0">
                <a:pos x="connsiteX2" y="connsiteY2"/>
              </a:cxn>
              <a:cxn ang="0">
                <a:pos x="connsiteX3" y="connsiteY3"/>
              </a:cxn>
            </a:cxnLst>
            <a:rect l="l" t="t" r="r" b="b"/>
            <a:pathLst>
              <a:path w="79326" h="217224">
                <a:moveTo>
                  <a:pt x="27729" y="219"/>
                </a:moveTo>
                <a:cubicBezTo>
                  <a:pt x="14850" y="6658"/>
                  <a:pt x="-6615" y="178377"/>
                  <a:pt x="1971" y="206281"/>
                </a:cubicBezTo>
                <a:cubicBezTo>
                  <a:pt x="10557" y="234185"/>
                  <a:pt x="77099" y="204134"/>
                  <a:pt x="79245" y="167644"/>
                </a:cubicBezTo>
                <a:cubicBezTo>
                  <a:pt x="81392" y="131154"/>
                  <a:pt x="40608" y="-6220"/>
                  <a:pt x="27729" y="219"/>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20" name="Freeform 19"/>
          <p:cNvSpPr/>
          <p:nvPr/>
        </p:nvSpPr>
        <p:spPr>
          <a:xfrm>
            <a:off x="8314704" y="2652639"/>
            <a:ext cx="121004" cy="214328"/>
          </a:xfrm>
          <a:custGeom>
            <a:avLst/>
            <a:gdLst>
              <a:gd name="connsiteX0" fmla="*/ 5048 w 121004"/>
              <a:gd name="connsiteY0" fmla="*/ 409 h 214328"/>
              <a:gd name="connsiteX1" fmla="*/ 30806 w 121004"/>
              <a:gd name="connsiteY1" fmla="*/ 206471 h 214328"/>
              <a:gd name="connsiteX2" fmla="*/ 120958 w 121004"/>
              <a:gd name="connsiteY2" fmla="*/ 154955 h 214328"/>
              <a:gd name="connsiteX3" fmla="*/ 5048 w 121004"/>
              <a:gd name="connsiteY3" fmla="*/ 409 h 214328"/>
            </a:gdLst>
            <a:ahLst/>
            <a:cxnLst>
              <a:cxn ang="0">
                <a:pos x="connsiteX0" y="connsiteY0"/>
              </a:cxn>
              <a:cxn ang="0">
                <a:pos x="connsiteX1" y="connsiteY1"/>
              </a:cxn>
              <a:cxn ang="0">
                <a:pos x="connsiteX2" y="connsiteY2"/>
              </a:cxn>
              <a:cxn ang="0">
                <a:pos x="connsiteX3" y="connsiteY3"/>
              </a:cxn>
            </a:cxnLst>
            <a:rect l="l" t="t" r="r" b="b"/>
            <a:pathLst>
              <a:path w="121004" h="214328">
                <a:moveTo>
                  <a:pt x="5048" y="409"/>
                </a:moveTo>
                <a:cubicBezTo>
                  <a:pt x="-9977" y="8995"/>
                  <a:pt x="11488" y="180713"/>
                  <a:pt x="30806" y="206471"/>
                </a:cubicBezTo>
                <a:cubicBezTo>
                  <a:pt x="50124" y="232229"/>
                  <a:pt x="123104" y="189299"/>
                  <a:pt x="120958" y="154955"/>
                </a:cubicBezTo>
                <a:cubicBezTo>
                  <a:pt x="118812" y="120611"/>
                  <a:pt x="20073" y="-8177"/>
                  <a:pt x="5048" y="409"/>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21" name="Freeform 20"/>
          <p:cNvSpPr/>
          <p:nvPr/>
        </p:nvSpPr>
        <p:spPr>
          <a:xfrm>
            <a:off x="8354544" y="2988001"/>
            <a:ext cx="96114" cy="224975"/>
          </a:xfrm>
          <a:custGeom>
            <a:avLst/>
            <a:gdLst>
              <a:gd name="connsiteX0" fmla="*/ 68239 w 96114"/>
              <a:gd name="connsiteY0" fmla="*/ 69912 h 224975"/>
              <a:gd name="connsiteX1" fmla="*/ 3845 w 96114"/>
              <a:gd name="connsiteY1" fmla="*/ 5518 h 224975"/>
              <a:gd name="connsiteX2" fmla="*/ 16724 w 96114"/>
              <a:gd name="connsiteY2" fmla="*/ 211580 h 224975"/>
              <a:gd name="connsiteX3" fmla="*/ 93997 w 96114"/>
              <a:gd name="connsiteY3" fmla="*/ 185822 h 224975"/>
              <a:gd name="connsiteX4" fmla="*/ 68239 w 96114"/>
              <a:gd name="connsiteY4" fmla="*/ 69912 h 22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14" h="224975">
                <a:moveTo>
                  <a:pt x="68239" y="69912"/>
                </a:moveTo>
                <a:cubicBezTo>
                  <a:pt x="53214" y="39861"/>
                  <a:pt x="12431" y="-18093"/>
                  <a:pt x="3845" y="5518"/>
                </a:cubicBezTo>
                <a:cubicBezTo>
                  <a:pt x="-4741" y="29129"/>
                  <a:pt x="1699" y="181529"/>
                  <a:pt x="16724" y="211580"/>
                </a:cubicBezTo>
                <a:cubicBezTo>
                  <a:pt x="31749" y="241631"/>
                  <a:pt x="85411" y="215873"/>
                  <a:pt x="93997" y="185822"/>
                </a:cubicBezTo>
                <a:cubicBezTo>
                  <a:pt x="102583" y="155771"/>
                  <a:pt x="83264" y="99963"/>
                  <a:pt x="68239" y="69912"/>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22" name="Freeform 21"/>
          <p:cNvSpPr/>
          <p:nvPr/>
        </p:nvSpPr>
        <p:spPr>
          <a:xfrm>
            <a:off x="8319752" y="3357129"/>
            <a:ext cx="115910" cy="185483"/>
          </a:xfrm>
          <a:custGeom>
            <a:avLst/>
            <a:gdLst>
              <a:gd name="connsiteX0" fmla="*/ 0 w 115910"/>
              <a:gd name="connsiteY0" fmla="*/ 17136 h 185483"/>
              <a:gd name="connsiteX1" fmla="*/ 77273 w 115910"/>
              <a:gd name="connsiteY1" fmla="*/ 184561 h 185483"/>
              <a:gd name="connsiteX2" fmla="*/ 115910 w 115910"/>
              <a:gd name="connsiteY2" fmla="*/ 81530 h 185483"/>
              <a:gd name="connsiteX3" fmla="*/ 77273 w 115910"/>
              <a:gd name="connsiteY3" fmla="*/ 17136 h 185483"/>
              <a:gd name="connsiteX4" fmla="*/ 0 w 115910"/>
              <a:gd name="connsiteY4" fmla="*/ 17136 h 18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10" h="185483">
                <a:moveTo>
                  <a:pt x="0" y="17136"/>
                </a:moveTo>
                <a:cubicBezTo>
                  <a:pt x="0" y="45040"/>
                  <a:pt x="57955" y="173829"/>
                  <a:pt x="77273" y="184561"/>
                </a:cubicBezTo>
                <a:cubicBezTo>
                  <a:pt x="96591" y="195293"/>
                  <a:pt x="115910" y="109434"/>
                  <a:pt x="115910" y="81530"/>
                </a:cubicBezTo>
                <a:cubicBezTo>
                  <a:pt x="115910" y="53626"/>
                  <a:pt x="98738" y="34308"/>
                  <a:pt x="77273" y="17136"/>
                </a:cubicBezTo>
                <a:cubicBezTo>
                  <a:pt x="55808" y="-36"/>
                  <a:pt x="0" y="-10768"/>
                  <a:pt x="0" y="17136"/>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24" name="Freeform 23"/>
          <p:cNvSpPr/>
          <p:nvPr/>
        </p:nvSpPr>
        <p:spPr>
          <a:xfrm>
            <a:off x="8392238" y="3629597"/>
            <a:ext cx="108022" cy="210552"/>
          </a:xfrm>
          <a:custGeom>
            <a:avLst/>
            <a:gdLst>
              <a:gd name="connsiteX0" fmla="*/ 30545 w 108022"/>
              <a:gd name="connsiteY0" fmla="*/ 2245 h 210552"/>
              <a:gd name="connsiteX1" fmla="*/ 107818 w 108022"/>
              <a:gd name="connsiteY1" fmla="*/ 105276 h 210552"/>
              <a:gd name="connsiteX2" fmla="*/ 4787 w 108022"/>
              <a:gd name="connsiteY2" fmla="*/ 208307 h 210552"/>
              <a:gd name="connsiteX3" fmla="*/ 30545 w 108022"/>
              <a:gd name="connsiteY3" fmla="*/ 2245 h 210552"/>
            </a:gdLst>
            <a:ahLst/>
            <a:cxnLst>
              <a:cxn ang="0">
                <a:pos x="connsiteX0" y="connsiteY0"/>
              </a:cxn>
              <a:cxn ang="0">
                <a:pos x="connsiteX1" y="connsiteY1"/>
              </a:cxn>
              <a:cxn ang="0">
                <a:pos x="connsiteX2" y="connsiteY2"/>
              </a:cxn>
              <a:cxn ang="0">
                <a:pos x="connsiteX3" y="connsiteY3"/>
              </a:cxn>
            </a:cxnLst>
            <a:rect l="l" t="t" r="r" b="b"/>
            <a:pathLst>
              <a:path w="108022" h="210552">
                <a:moveTo>
                  <a:pt x="30545" y="2245"/>
                </a:moveTo>
                <a:cubicBezTo>
                  <a:pt x="47717" y="-14927"/>
                  <a:pt x="112111" y="70932"/>
                  <a:pt x="107818" y="105276"/>
                </a:cubicBezTo>
                <a:cubicBezTo>
                  <a:pt x="103525" y="139620"/>
                  <a:pt x="19812" y="225479"/>
                  <a:pt x="4787" y="208307"/>
                </a:cubicBezTo>
                <a:cubicBezTo>
                  <a:pt x="-10238" y="191135"/>
                  <a:pt x="13373" y="19417"/>
                  <a:pt x="30545" y="2245"/>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26" name="Freeform 25"/>
          <p:cNvSpPr/>
          <p:nvPr/>
        </p:nvSpPr>
        <p:spPr>
          <a:xfrm>
            <a:off x="8420419" y="4089352"/>
            <a:ext cx="132748" cy="160989"/>
          </a:xfrm>
          <a:custGeom>
            <a:avLst/>
            <a:gdLst>
              <a:gd name="connsiteX0" fmla="*/ 53880 w 132748"/>
              <a:gd name="connsiteY0" fmla="*/ 6130 h 160989"/>
              <a:gd name="connsiteX1" fmla="*/ 2364 w 132748"/>
              <a:gd name="connsiteY1" fmla="*/ 160676 h 160989"/>
              <a:gd name="connsiteX2" fmla="*/ 131153 w 132748"/>
              <a:gd name="connsiteY2" fmla="*/ 44766 h 160989"/>
              <a:gd name="connsiteX3" fmla="*/ 53880 w 132748"/>
              <a:gd name="connsiteY3" fmla="*/ 6130 h 160989"/>
            </a:gdLst>
            <a:ahLst/>
            <a:cxnLst>
              <a:cxn ang="0">
                <a:pos x="connsiteX0" y="connsiteY0"/>
              </a:cxn>
              <a:cxn ang="0">
                <a:pos x="connsiteX1" y="connsiteY1"/>
              </a:cxn>
              <a:cxn ang="0">
                <a:pos x="connsiteX2" y="connsiteY2"/>
              </a:cxn>
              <a:cxn ang="0">
                <a:pos x="connsiteX3" y="connsiteY3"/>
              </a:cxn>
            </a:cxnLst>
            <a:rect l="l" t="t" r="r" b="b"/>
            <a:pathLst>
              <a:path w="132748" h="160989">
                <a:moveTo>
                  <a:pt x="53880" y="6130"/>
                </a:moveTo>
                <a:cubicBezTo>
                  <a:pt x="32415" y="25448"/>
                  <a:pt x="-10515" y="154237"/>
                  <a:pt x="2364" y="160676"/>
                </a:cubicBezTo>
                <a:cubicBezTo>
                  <a:pt x="15243" y="167115"/>
                  <a:pt x="118274" y="72670"/>
                  <a:pt x="131153" y="44766"/>
                </a:cubicBezTo>
                <a:cubicBezTo>
                  <a:pt x="144032" y="16862"/>
                  <a:pt x="75345" y="-13188"/>
                  <a:pt x="53880" y="6130"/>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29" name="Left Arrow 28"/>
          <p:cNvSpPr/>
          <p:nvPr/>
        </p:nvSpPr>
        <p:spPr>
          <a:xfrm rot="21057791">
            <a:off x="4959342" y="3186574"/>
            <a:ext cx="612000" cy="396000"/>
          </a:xfrm>
          <a:prstGeom prst="leftArrow">
            <a:avLst>
              <a:gd name="adj1" fmla="val 42050"/>
              <a:gd name="adj2" fmla="val 50000"/>
            </a:avLst>
          </a:prstGeom>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dirty="0"/>
          </a:p>
        </p:txBody>
      </p:sp>
      <p:sp>
        <p:nvSpPr>
          <p:cNvPr id="31" name="Left Arrow 30"/>
          <p:cNvSpPr/>
          <p:nvPr/>
        </p:nvSpPr>
        <p:spPr>
          <a:xfrm rot="21057791">
            <a:off x="4959342" y="2394486"/>
            <a:ext cx="612000" cy="396000"/>
          </a:xfrm>
          <a:prstGeom prst="leftArrow">
            <a:avLst>
              <a:gd name="adj1" fmla="val 42050"/>
              <a:gd name="adj2" fmla="val 50000"/>
            </a:avLst>
          </a:prstGeom>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dirty="0"/>
          </a:p>
        </p:txBody>
      </p:sp>
      <p:sp>
        <p:nvSpPr>
          <p:cNvPr id="32" name="Left Arrow 31"/>
          <p:cNvSpPr/>
          <p:nvPr/>
        </p:nvSpPr>
        <p:spPr>
          <a:xfrm rot="21057791">
            <a:off x="5111742" y="4427554"/>
            <a:ext cx="612000" cy="396000"/>
          </a:xfrm>
          <a:prstGeom prst="leftArrow">
            <a:avLst>
              <a:gd name="adj1" fmla="val 42050"/>
              <a:gd name="adj2" fmla="val 50000"/>
            </a:avLst>
          </a:prstGeom>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dirty="0"/>
          </a:p>
        </p:txBody>
      </p:sp>
      <p:sp>
        <p:nvSpPr>
          <p:cNvPr id="34" name="TextBox 33"/>
          <p:cNvSpPr txBox="1"/>
          <p:nvPr/>
        </p:nvSpPr>
        <p:spPr>
          <a:xfrm>
            <a:off x="6524124" y="5733256"/>
            <a:ext cx="1460528" cy="369332"/>
          </a:xfrm>
          <a:prstGeom prst="rect">
            <a:avLst/>
          </a:prstGeom>
          <a:noFill/>
        </p:spPr>
        <p:txBody>
          <a:bodyPr wrap="none" rtlCol="0">
            <a:spAutoFit/>
          </a:bodyPr>
          <a:lstStyle/>
          <a:p>
            <a:r>
              <a:rPr lang="el-GR" b="1" dirty="0" smtClean="0"/>
              <a:t>εργαζόμενη</a:t>
            </a:r>
            <a:endParaRPr lang="el-GR" b="1" dirty="0"/>
          </a:p>
        </p:txBody>
      </p:sp>
      <p:sp>
        <p:nvSpPr>
          <p:cNvPr id="35" name="TextBox 34"/>
          <p:cNvSpPr txBox="1"/>
          <p:nvPr/>
        </p:nvSpPr>
        <p:spPr>
          <a:xfrm>
            <a:off x="5559742" y="1331476"/>
            <a:ext cx="1388522" cy="369332"/>
          </a:xfrm>
          <a:prstGeom prst="rect">
            <a:avLst/>
          </a:prstGeom>
          <a:noFill/>
        </p:spPr>
        <p:txBody>
          <a:bodyPr wrap="none" rtlCol="0">
            <a:spAutoFit/>
          </a:bodyPr>
          <a:lstStyle/>
          <a:p>
            <a:pPr algn="ctr"/>
            <a:r>
              <a:rPr lang="el-GR" dirty="0" smtClean="0"/>
              <a:t>άνω  δόντια</a:t>
            </a:r>
            <a:endParaRPr lang="el-GR" dirty="0"/>
          </a:p>
        </p:txBody>
      </p:sp>
      <p:sp>
        <p:nvSpPr>
          <p:cNvPr id="36" name="TextBox 35"/>
          <p:cNvSpPr txBox="1"/>
          <p:nvPr/>
        </p:nvSpPr>
        <p:spPr>
          <a:xfrm>
            <a:off x="7461318" y="1331476"/>
            <a:ext cx="1473801" cy="369332"/>
          </a:xfrm>
          <a:prstGeom prst="rect">
            <a:avLst/>
          </a:prstGeom>
          <a:noFill/>
        </p:spPr>
        <p:txBody>
          <a:bodyPr wrap="none" rtlCol="0">
            <a:spAutoFit/>
          </a:bodyPr>
          <a:lstStyle/>
          <a:p>
            <a:pPr algn="ctr"/>
            <a:r>
              <a:rPr lang="el-GR" dirty="0" smtClean="0"/>
              <a:t>κάτω  δόντια</a:t>
            </a:r>
            <a:endParaRPr lang="el-GR" dirty="0"/>
          </a:p>
        </p:txBody>
      </p:sp>
      <p:sp>
        <p:nvSpPr>
          <p:cNvPr id="39" name="Freeform 38"/>
          <p:cNvSpPr/>
          <p:nvPr/>
        </p:nvSpPr>
        <p:spPr>
          <a:xfrm>
            <a:off x="5863145" y="4637255"/>
            <a:ext cx="404128" cy="372713"/>
          </a:xfrm>
          <a:custGeom>
            <a:avLst/>
            <a:gdLst>
              <a:gd name="connsiteX0" fmla="*/ 292956 w 404128"/>
              <a:gd name="connsiteY0" fmla="*/ 179444 h 372713"/>
              <a:gd name="connsiteX1" fmla="*/ 177047 w 404128"/>
              <a:gd name="connsiteY1" fmla="*/ 37776 h 372713"/>
              <a:gd name="connsiteX2" fmla="*/ 125531 w 404128"/>
              <a:gd name="connsiteY2" fmla="*/ 12018 h 372713"/>
              <a:gd name="connsiteX3" fmla="*/ 9621 w 404128"/>
              <a:gd name="connsiteY3" fmla="*/ 205201 h 372713"/>
              <a:gd name="connsiteX4" fmla="*/ 9621 w 404128"/>
              <a:gd name="connsiteY4" fmla="*/ 321111 h 372713"/>
              <a:gd name="connsiteX5" fmla="*/ 35379 w 404128"/>
              <a:gd name="connsiteY5" fmla="*/ 372627 h 372713"/>
              <a:gd name="connsiteX6" fmla="*/ 151289 w 404128"/>
              <a:gd name="connsiteY6" fmla="*/ 333990 h 372713"/>
              <a:gd name="connsiteX7" fmla="*/ 383109 w 404128"/>
              <a:gd name="connsiteY7" fmla="*/ 359748 h 372713"/>
              <a:gd name="connsiteX8" fmla="*/ 383109 w 404128"/>
              <a:gd name="connsiteY8" fmla="*/ 230959 h 372713"/>
              <a:gd name="connsiteX9" fmla="*/ 292956 w 404128"/>
              <a:gd name="connsiteY9" fmla="*/ 179444 h 37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128" h="372713">
                <a:moveTo>
                  <a:pt x="292956" y="179444"/>
                </a:moveTo>
                <a:cubicBezTo>
                  <a:pt x="258612" y="147247"/>
                  <a:pt x="204951" y="65680"/>
                  <a:pt x="177047" y="37776"/>
                </a:cubicBezTo>
                <a:cubicBezTo>
                  <a:pt x="149143" y="9872"/>
                  <a:pt x="153435" y="-15886"/>
                  <a:pt x="125531" y="12018"/>
                </a:cubicBezTo>
                <a:cubicBezTo>
                  <a:pt x="97627" y="39922"/>
                  <a:pt x="28939" y="153686"/>
                  <a:pt x="9621" y="205201"/>
                </a:cubicBezTo>
                <a:cubicBezTo>
                  <a:pt x="-9697" y="256716"/>
                  <a:pt x="5328" y="293207"/>
                  <a:pt x="9621" y="321111"/>
                </a:cubicBezTo>
                <a:cubicBezTo>
                  <a:pt x="13914" y="349015"/>
                  <a:pt x="11768" y="370481"/>
                  <a:pt x="35379" y="372627"/>
                </a:cubicBezTo>
                <a:cubicBezTo>
                  <a:pt x="58990" y="374773"/>
                  <a:pt x="93334" y="336137"/>
                  <a:pt x="151289" y="333990"/>
                </a:cubicBezTo>
                <a:cubicBezTo>
                  <a:pt x="209244" y="331843"/>
                  <a:pt x="344472" y="376920"/>
                  <a:pt x="383109" y="359748"/>
                </a:cubicBezTo>
                <a:cubicBezTo>
                  <a:pt x="421746" y="342576"/>
                  <a:pt x="398135" y="258863"/>
                  <a:pt x="383109" y="230959"/>
                </a:cubicBezTo>
                <a:cubicBezTo>
                  <a:pt x="368084" y="203055"/>
                  <a:pt x="327300" y="211641"/>
                  <a:pt x="292956" y="179444"/>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40" name="Freeform 39"/>
          <p:cNvSpPr/>
          <p:nvPr/>
        </p:nvSpPr>
        <p:spPr>
          <a:xfrm>
            <a:off x="8126269" y="1858721"/>
            <a:ext cx="167901" cy="241760"/>
          </a:xfrm>
          <a:custGeom>
            <a:avLst/>
            <a:gdLst>
              <a:gd name="connsiteX0" fmla="*/ 51816 w 167901"/>
              <a:gd name="connsiteY0" fmla="*/ 8716 h 241760"/>
              <a:gd name="connsiteX1" fmla="*/ 167725 w 167901"/>
              <a:gd name="connsiteY1" fmla="*/ 150383 h 241760"/>
              <a:gd name="connsiteX2" fmla="*/ 77573 w 167901"/>
              <a:gd name="connsiteY2" fmla="*/ 240535 h 241760"/>
              <a:gd name="connsiteX3" fmla="*/ 51816 w 167901"/>
              <a:gd name="connsiteY3" fmla="*/ 85989 h 241760"/>
              <a:gd name="connsiteX4" fmla="*/ 300 w 167901"/>
              <a:gd name="connsiteY4" fmla="*/ 21594 h 241760"/>
              <a:gd name="connsiteX5" fmla="*/ 51816 w 167901"/>
              <a:gd name="connsiteY5" fmla="*/ 8716 h 24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901" h="241760">
                <a:moveTo>
                  <a:pt x="51816" y="8716"/>
                </a:moveTo>
                <a:cubicBezTo>
                  <a:pt x="79720" y="30181"/>
                  <a:pt x="163432" y="111747"/>
                  <a:pt x="167725" y="150383"/>
                </a:cubicBezTo>
                <a:cubicBezTo>
                  <a:pt x="172018" y="189019"/>
                  <a:pt x="96891" y="251267"/>
                  <a:pt x="77573" y="240535"/>
                </a:cubicBezTo>
                <a:cubicBezTo>
                  <a:pt x="58255" y="229803"/>
                  <a:pt x="64695" y="122479"/>
                  <a:pt x="51816" y="85989"/>
                </a:cubicBezTo>
                <a:cubicBezTo>
                  <a:pt x="38937" y="49499"/>
                  <a:pt x="-3993" y="32326"/>
                  <a:pt x="300" y="21594"/>
                </a:cubicBezTo>
                <a:cubicBezTo>
                  <a:pt x="4593" y="10862"/>
                  <a:pt x="23912" y="-12749"/>
                  <a:pt x="51816" y="8716"/>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41" name="Freeform 40"/>
          <p:cNvSpPr/>
          <p:nvPr/>
        </p:nvSpPr>
        <p:spPr>
          <a:xfrm>
            <a:off x="8419273" y="3898262"/>
            <a:ext cx="107819" cy="146613"/>
          </a:xfrm>
          <a:custGeom>
            <a:avLst/>
            <a:gdLst>
              <a:gd name="connsiteX0" fmla="*/ 3510 w 107819"/>
              <a:gd name="connsiteY0" fmla="*/ 4037 h 146613"/>
              <a:gd name="connsiteX1" fmla="*/ 29268 w 107819"/>
              <a:gd name="connsiteY1" fmla="*/ 132825 h 146613"/>
              <a:gd name="connsiteX2" fmla="*/ 80783 w 107819"/>
              <a:gd name="connsiteY2" fmla="*/ 132825 h 146613"/>
              <a:gd name="connsiteX3" fmla="*/ 106541 w 107819"/>
              <a:gd name="connsiteY3" fmla="*/ 42673 h 146613"/>
              <a:gd name="connsiteX4" fmla="*/ 3510 w 107819"/>
              <a:gd name="connsiteY4" fmla="*/ 4037 h 14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19" h="146613">
                <a:moveTo>
                  <a:pt x="3510" y="4037"/>
                </a:moveTo>
                <a:cubicBezTo>
                  <a:pt x="-9369" y="19062"/>
                  <a:pt x="16389" y="111360"/>
                  <a:pt x="29268" y="132825"/>
                </a:cubicBezTo>
                <a:cubicBezTo>
                  <a:pt x="42147" y="154290"/>
                  <a:pt x="67904" y="147850"/>
                  <a:pt x="80783" y="132825"/>
                </a:cubicBezTo>
                <a:cubicBezTo>
                  <a:pt x="93662" y="117800"/>
                  <a:pt x="112980" y="66284"/>
                  <a:pt x="106541" y="42673"/>
                </a:cubicBezTo>
                <a:cubicBezTo>
                  <a:pt x="100102" y="19062"/>
                  <a:pt x="16389" y="-10988"/>
                  <a:pt x="3510" y="4037"/>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42" name="Freeform 41"/>
          <p:cNvSpPr/>
          <p:nvPr/>
        </p:nvSpPr>
        <p:spPr>
          <a:xfrm>
            <a:off x="5863226" y="2614514"/>
            <a:ext cx="271024" cy="291363"/>
          </a:xfrm>
          <a:custGeom>
            <a:avLst/>
            <a:gdLst>
              <a:gd name="connsiteX0" fmla="*/ 189844 w 271024"/>
              <a:gd name="connsiteY0" fmla="*/ 154444 h 291363"/>
              <a:gd name="connsiteX1" fmla="*/ 138329 w 271024"/>
              <a:gd name="connsiteY1" fmla="*/ 12776 h 291363"/>
              <a:gd name="connsiteX2" fmla="*/ 9540 w 271024"/>
              <a:gd name="connsiteY2" fmla="*/ 25655 h 291363"/>
              <a:gd name="connsiteX3" fmla="*/ 9540 w 271024"/>
              <a:gd name="connsiteY3" fmla="*/ 180201 h 291363"/>
              <a:gd name="connsiteX4" fmla="*/ 9540 w 271024"/>
              <a:gd name="connsiteY4" fmla="*/ 283232 h 291363"/>
              <a:gd name="connsiteX5" fmla="*/ 86813 w 271024"/>
              <a:gd name="connsiteY5" fmla="*/ 283232 h 291363"/>
              <a:gd name="connsiteX6" fmla="*/ 241360 w 271024"/>
              <a:gd name="connsiteY6" fmla="*/ 270354 h 291363"/>
              <a:gd name="connsiteX7" fmla="*/ 267118 w 271024"/>
              <a:gd name="connsiteY7" fmla="*/ 218838 h 291363"/>
              <a:gd name="connsiteX8" fmla="*/ 189844 w 271024"/>
              <a:gd name="connsiteY8" fmla="*/ 154444 h 2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24" h="291363">
                <a:moveTo>
                  <a:pt x="189844" y="154444"/>
                </a:moveTo>
                <a:cubicBezTo>
                  <a:pt x="168379" y="120100"/>
                  <a:pt x="168380" y="34241"/>
                  <a:pt x="138329" y="12776"/>
                </a:cubicBezTo>
                <a:cubicBezTo>
                  <a:pt x="108278" y="-8689"/>
                  <a:pt x="31005" y="-2249"/>
                  <a:pt x="9540" y="25655"/>
                </a:cubicBezTo>
                <a:cubicBezTo>
                  <a:pt x="-11925" y="53559"/>
                  <a:pt x="9540" y="180201"/>
                  <a:pt x="9540" y="180201"/>
                </a:cubicBezTo>
                <a:cubicBezTo>
                  <a:pt x="9540" y="223130"/>
                  <a:pt x="-3339" y="266060"/>
                  <a:pt x="9540" y="283232"/>
                </a:cubicBezTo>
                <a:cubicBezTo>
                  <a:pt x="22419" y="300404"/>
                  <a:pt x="48176" y="285378"/>
                  <a:pt x="86813" y="283232"/>
                </a:cubicBezTo>
                <a:cubicBezTo>
                  <a:pt x="125450" y="281086"/>
                  <a:pt x="211309" y="281086"/>
                  <a:pt x="241360" y="270354"/>
                </a:cubicBezTo>
                <a:cubicBezTo>
                  <a:pt x="271411" y="259622"/>
                  <a:pt x="275704" y="240303"/>
                  <a:pt x="267118" y="218838"/>
                </a:cubicBezTo>
                <a:cubicBezTo>
                  <a:pt x="258532" y="197373"/>
                  <a:pt x="211309" y="188788"/>
                  <a:pt x="189844" y="154444"/>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43" name="Freeform 42"/>
          <p:cNvSpPr/>
          <p:nvPr/>
        </p:nvSpPr>
        <p:spPr>
          <a:xfrm>
            <a:off x="5756706" y="3416055"/>
            <a:ext cx="339471" cy="434790"/>
          </a:xfrm>
          <a:custGeom>
            <a:avLst/>
            <a:gdLst>
              <a:gd name="connsiteX0" fmla="*/ 322122 w 339471"/>
              <a:gd name="connsiteY0" fmla="*/ 344576 h 434790"/>
              <a:gd name="connsiteX1" fmla="*/ 322122 w 339471"/>
              <a:gd name="connsiteY1" fmla="*/ 177151 h 434790"/>
              <a:gd name="connsiteX2" fmla="*/ 231970 w 339471"/>
              <a:gd name="connsiteY2" fmla="*/ 99877 h 434790"/>
              <a:gd name="connsiteX3" fmla="*/ 128939 w 339471"/>
              <a:gd name="connsiteY3" fmla="*/ 9725 h 434790"/>
              <a:gd name="connsiteX4" fmla="*/ 103181 w 339471"/>
              <a:gd name="connsiteY4" fmla="*/ 9725 h 434790"/>
              <a:gd name="connsiteX5" fmla="*/ 38787 w 339471"/>
              <a:gd name="connsiteY5" fmla="*/ 74120 h 434790"/>
              <a:gd name="connsiteX6" fmla="*/ 150 w 339471"/>
              <a:gd name="connsiteY6" fmla="*/ 202908 h 434790"/>
              <a:gd name="connsiteX7" fmla="*/ 25908 w 339471"/>
              <a:gd name="connsiteY7" fmla="*/ 344576 h 434790"/>
              <a:gd name="connsiteX8" fmla="*/ 38787 w 339471"/>
              <a:gd name="connsiteY8" fmla="*/ 434728 h 434790"/>
              <a:gd name="connsiteX9" fmla="*/ 141818 w 339471"/>
              <a:gd name="connsiteY9" fmla="*/ 331697 h 434790"/>
              <a:gd name="connsiteX10" fmla="*/ 322122 w 339471"/>
              <a:gd name="connsiteY10" fmla="*/ 344576 h 43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471" h="434790">
                <a:moveTo>
                  <a:pt x="322122" y="344576"/>
                </a:moveTo>
                <a:cubicBezTo>
                  <a:pt x="352173" y="318818"/>
                  <a:pt x="337147" y="217934"/>
                  <a:pt x="322122" y="177151"/>
                </a:cubicBezTo>
                <a:cubicBezTo>
                  <a:pt x="307097" y="136368"/>
                  <a:pt x="231970" y="99877"/>
                  <a:pt x="231970" y="99877"/>
                </a:cubicBezTo>
                <a:cubicBezTo>
                  <a:pt x="199773" y="71973"/>
                  <a:pt x="150404" y="24750"/>
                  <a:pt x="128939" y="9725"/>
                </a:cubicBezTo>
                <a:cubicBezTo>
                  <a:pt x="107474" y="-5300"/>
                  <a:pt x="118206" y="-1008"/>
                  <a:pt x="103181" y="9725"/>
                </a:cubicBezTo>
                <a:cubicBezTo>
                  <a:pt x="88156" y="20457"/>
                  <a:pt x="55959" y="41923"/>
                  <a:pt x="38787" y="74120"/>
                </a:cubicBezTo>
                <a:cubicBezTo>
                  <a:pt x="21615" y="106317"/>
                  <a:pt x="2296" y="157832"/>
                  <a:pt x="150" y="202908"/>
                </a:cubicBezTo>
                <a:cubicBezTo>
                  <a:pt x="-1997" y="247984"/>
                  <a:pt x="19468" y="305939"/>
                  <a:pt x="25908" y="344576"/>
                </a:cubicBezTo>
                <a:cubicBezTo>
                  <a:pt x="32347" y="383213"/>
                  <a:pt x="19469" y="436874"/>
                  <a:pt x="38787" y="434728"/>
                </a:cubicBezTo>
                <a:cubicBezTo>
                  <a:pt x="58105" y="432582"/>
                  <a:pt x="98888" y="348869"/>
                  <a:pt x="141818" y="331697"/>
                </a:cubicBezTo>
                <a:cubicBezTo>
                  <a:pt x="184748" y="314525"/>
                  <a:pt x="292071" y="370334"/>
                  <a:pt x="322122" y="344576"/>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44" name="Freeform 43"/>
          <p:cNvSpPr/>
          <p:nvPr/>
        </p:nvSpPr>
        <p:spPr>
          <a:xfrm>
            <a:off x="5804045" y="3964319"/>
            <a:ext cx="409989" cy="337225"/>
          </a:xfrm>
          <a:custGeom>
            <a:avLst/>
            <a:gdLst>
              <a:gd name="connsiteX0" fmla="*/ 339178 w 409989"/>
              <a:gd name="connsiteY0" fmla="*/ 105405 h 337225"/>
              <a:gd name="connsiteX1" fmla="*/ 274783 w 409989"/>
              <a:gd name="connsiteY1" fmla="*/ 2374 h 337225"/>
              <a:gd name="connsiteX2" fmla="*/ 120237 w 409989"/>
              <a:gd name="connsiteY2" fmla="*/ 41011 h 337225"/>
              <a:gd name="connsiteX3" fmla="*/ 4327 w 409989"/>
              <a:gd name="connsiteY3" fmla="*/ 131163 h 337225"/>
              <a:gd name="connsiteX4" fmla="*/ 30085 w 409989"/>
              <a:gd name="connsiteY4" fmla="*/ 285709 h 337225"/>
              <a:gd name="connsiteX5" fmla="*/ 81600 w 409989"/>
              <a:gd name="connsiteY5" fmla="*/ 337225 h 337225"/>
              <a:gd name="connsiteX6" fmla="*/ 184631 w 409989"/>
              <a:gd name="connsiteY6" fmla="*/ 285709 h 337225"/>
              <a:gd name="connsiteX7" fmla="*/ 403572 w 409989"/>
              <a:gd name="connsiteY7" fmla="*/ 247073 h 337225"/>
              <a:gd name="connsiteX8" fmla="*/ 339178 w 409989"/>
              <a:gd name="connsiteY8" fmla="*/ 105405 h 3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89" h="337225">
                <a:moveTo>
                  <a:pt x="339178" y="105405"/>
                </a:moveTo>
                <a:cubicBezTo>
                  <a:pt x="317713" y="64622"/>
                  <a:pt x="311273" y="13106"/>
                  <a:pt x="274783" y="2374"/>
                </a:cubicBezTo>
                <a:cubicBezTo>
                  <a:pt x="238293" y="-8358"/>
                  <a:pt x="165313" y="19546"/>
                  <a:pt x="120237" y="41011"/>
                </a:cubicBezTo>
                <a:cubicBezTo>
                  <a:pt x="75161" y="62476"/>
                  <a:pt x="19352" y="90380"/>
                  <a:pt x="4327" y="131163"/>
                </a:cubicBezTo>
                <a:cubicBezTo>
                  <a:pt x="-10698" y="171946"/>
                  <a:pt x="17206" y="251365"/>
                  <a:pt x="30085" y="285709"/>
                </a:cubicBezTo>
                <a:cubicBezTo>
                  <a:pt x="42964" y="320053"/>
                  <a:pt x="55842" y="337225"/>
                  <a:pt x="81600" y="337225"/>
                </a:cubicBezTo>
                <a:cubicBezTo>
                  <a:pt x="107358" y="337225"/>
                  <a:pt x="130969" y="300734"/>
                  <a:pt x="184631" y="285709"/>
                </a:cubicBezTo>
                <a:cubicBezTo>
                  <a:pt x="238293" y="270684"/>
                  <a:pt x="375668" y="281417"/>
                  <a:pt x="403572" y="247073"/>
                </a:cubicBezTo>
                <a:cubicBezTo>
                  <a:pt x="431476" y="212729"/>
                  <a:pt x="360643" y="146188"/>
                  <a:pt x="339178" y="105405"/>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45" name="Freeform 44"/>
          <p:cNvSpPr/>
          <p:nvPr/>
        </p:nvSpPr>
        <p:spPr>
          <a:xfrm>
            <a:off x="8268129" y="4543572"/>
            <a:ext cx="151500" cy="226041"/>
          </a:xfrm>
          <a:custGeom>
            <a:avLst/>
            <a:gdLst>
              <a:gd name="connsiteX0" fmla="*/ 108 w 151500"/>
              <a:gd name="connsiteY0" fmla="*/ 15549 h 226041"/>
              <a:gd name="connsiteX1" fmla="*/ 64502 w 151500"/>
              <a:gd name="connsiteY1" fmla="*/ 170096 h 226041"/>
              <a:gd name="connsiteX2" fmla="*/ 77381 w 151500"/>
              <a:gd name="connsiteY2" fmla="*/ 221611 h 226041"/>
              <a:gd name="connsiteX3" fmla="*/ 141775 w 151500"/>
              <a:gd name="connsiteY3" fmla="*/ 208732 h 226041"/>
              <a:gd name="connsiteX4" fmla="*/ 141775 w 151500"/>
              <a:gd name="connsiteY4" fmla="*/ 92822 h 226041"/>
              <a:gd name="connsiteX5" fmla="*/ 51623 w 151500"/>
              <a:gd name="connsiteY5" fmla="*/ 15549 h 226041"/>
              <a:gd name="connsiteX6" fmla="*/ 108 w 151500"/>
              <a:gd name="connsiteY6" fmla="*/ 15549 h 22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0" h="226041">
                <a:moveTo>
                  <a:pt x="108" y="15549"/>
                </a:moveTo>
                <a:cubicBezTo>
                  <a:pt x="2255" y="41307"/>
                  <a:pt x="51623" y="135752"/>
                  <a:pt x="64502" y="170096"/>
                </a:cubicBezTo>
                <a:cubicBezTo>
                  <a:pt x="77381" y="204440"/>
                  <a:pt x="64502" y="215172"/>
                  <a:pt x="77381" y="221611"/>
                </a:cubicBezTo>
                <a:cubicBezTo>
                  <a:pt x="90260" y="228050"/>
                  <a:pt x="131043" y="230197"/>
                  <a:pt x="141775" y="208732"/>
                </a:cubicBezTo>
                <a:cubicBezTo>
                  <a:pt x="152507" y="187267"/>
                  <a:pt x="156800" y="125019"/>
                  <a:pt x="141775" y="92822"/>
                </a:cubicBezTo>
                <a:cubicBezTo>
                  <a:pt x="126750" y="60625"/>
                  <a:pt x="75234" y="30574"/>
                  <a:pt x="51623" y="15549"/>
                </a:cubicBezTo>
                <a:cubicBezTo>
                  <a:pt x="28012" y="524"/>
                  <a:pt x="-2039" y="-10209"/>
                  <a:pt x="108" y="15549"/>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49" name="Freeform 48"/>
          <p:cNvSpPr/>
          <p:nvPr/>
        </p:nvSpPr>
        <p:spPr>
          <a:xfrm>
            <a:off x="8331395" y="4816260"/>
            <a:ext cx="130577" cy="175513"/>
          </a:xfrm>
          <a:custGeom>
            <a:avLst/>
            <a:gdLst>
              <a:gd name="connsiteX0" fmla="*/ 52751 w 130577"/>
              <a:gd name="connsiteY0" fmla="*/ 439 h 175513"/>
              <a:gd name="connsiteX1" fmla="*/ 39873 w 130577"/>
              <a:gd name="connsiteY1" fmla="*/ 51954 h 175513"/>
              <a:gd name="connsiteX2" fmla="*/ 1236 w 130577"/>
              <a:gd name="connsiteY2" fmla="*/ 167864 h 175513"/>
              <a:gd name="connsiteX3" fmla="*/ 91388 w 130577"/>
              <a:gd name="connsiteY3" fmla="*/ 154985 h 175513"/>
              <a:gd name="connsiteX4" fmla="*/ 130025 w 130577"/>
              <a:gd name="connsiteY4" fmla="*/ 77712 h 175513"/>
              <a:gd name="connsiteX5" fmla="*/ 52751 w 130577"/>
              <a:gd name="connsiteY5" fmla="*/ 439 h 1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577" h="175513">
                <a:moveTo>
                  <a:pt x="52751" y="439"/>
                </a:moveTo>
                <a:cubicBezTo>
                  <a:pt x="37726" y="-3854"/>
                  <a:pt x="48459" y="24050"/>
                  <a:pt x="39873" y="51954"/>
                </a:cubicBezTo>
                <a:cubicBezTo>
                  <a:pt x="31287" y="79858"/>
                  <a:pt x="-7350" y="150692"/>
                  <a:pt x="1236" y="167864"/>
                </a:cubicBezTo>
                <a:cubicBezTo>
                  <a:pt x="9822" y="185036"/>
                  <a:pt x="69923" y="170010"/>
                  <a:pt x="91388" y="154985"/>
                </a:cubicBezTo>
                <a:cubicBezTo>
                  <a:pt x="112853" y="139960"/>
                  <a:pt x="134318" y="105616"/>
                  <a:pt x="130025" y="77712"/>
                </a:cubicBezTo>
                <a:cubicBezTo>
                  <a:pt x="125732" y="49808"/>
                  <a:pt x="67776" y="4732"/>
                  <a:pt x="52751" y="439"/>
                </a:cubicBez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33" name="Τίτλος 1"/>
          <p:cNvSpPr txBox="1">
            <a:spLocks noGrp="1"/>
          </p:cNvSpPr>
          <p:nvPr>
            <p:ph type="title"/>
          </p:nvPr>
        </p:nvSpPr>
        <p:spPr>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rmAutofit fontScale="90000"/>
          </a:bodyPr>
          <a:lstStyle/>
          <a:p>
            <a:pPr lvl="0" fontAlgn="base">
              <a:spcAft>
                <a:spcPct val="0"/>
              </a:spcAft>
              <a:defRPr/>
            </a:pPr>
            <a:r>
              <a:rPr lang="el-GR" sz="3200" dirty="0">
                <a:solidFill>
                  <a:schemeClr val="tx2"/>
                </a:solidFill>
              </a:rPr>
              <a:t>Δυναμική σύγκλειση φυσικού φραγμού Τάξης Ι</a:t>
            </a:r>
            <a:r>
              <a:rPr lang="el-GR" sz="2400" dirty="0"/>
              <a:t/>
            </a:r>
            <a:br>
              <a:rPr lang="el-GR" sz="2400" dirty="0"/>
            </a:br>
            <a:r>
              <a:rPr kumimoji="0" lang="el-GR" sz="2700" b="0" i="0" u="none" strike="noStrike" kern="1200" cap="none" spc="0" normalizeH="0" baseline="0" noProof="0" dirty="0" smtClean="0">
                <a:ln w="6350">
                  <a:noFill/>
                </a:ln>
                <a:solidFill>
                  <a:srgbClr val="004A82"/>
                </a:solidFill>
                <a:effectLst/>
                <a:uLnTx/>
                <a:uFillTx/>
              </a:rPr>
              <a:t>Συγκλεισιακές σχέσεις </a:t>
            </a:r>
            <a:r>
              <a:rPr lang="el-GR" sz="2700" b="0" dirty="0" smtClean="0">
                <a:ln w="6350">
                  <a:noFill/>
                </a:ln>
              </a:rPr>
              <a:t>οπισθίων</a:t>
            </a:r>
            <a:r>
              <a:rPr kumimoji="0" lang="el-GR" sz="2700" b="0" i="0" u="none" strike="noStrike" kern="1200" cap="none" spc="0" normalizeH="0" baseline="0" noProof="0" dirty="0" smtClean="0">
                <a:ln w="6350">
                  <a:noFill/>
                </a:ln>
                <a:solidFill>
                  <a:srgbClr val="004A82"/>
                </a:solidFill>
                <a:effectLst/>
                <a:uLnTx/>
                <a:uFillTx/>
              </a:rPr>
              <a:t> δοντιών κατά τη </a:t>
            </a:r>
            <a:r>
              <a:rPr lang="el-GR" sz="2700" b="0" dirty="0" smtClean="0"/>
              <a:t>πλαγιολίσθηση</a:t>
            </a:r>
            <a:endParaRPr kumimoji="0" lang="el-GR" sz="2700" b="0" i="0" u="none" strike="noStrike" kern="1200" cap="none" spc="0" normalizeH="0" baseline="0" noProof="0" dirty="0" smtClean="0">
              <a:ln w="6350">
                <a:noFill/>
              </a:ln>
              <a:solidFill>
                <a:srgbClr val="004A82"/>
              </a:solidFill>
              <a:effectLst/>
              <a:uLnTx/>
              <a:uFillTx/>
            </a:endParaRPr>
          </a:p>
        </p:txBody>
      </p:sp>
    </p:spTree>
    <p:extLst>
      <p:ext uri="{BB962C8B-B14F-4D97-AF65-F5344CB8AC3E}">
        <p14:creationId xmlns:p14="http://schemas.microsoft.com/office/powerpoint/2010/main" val="26473958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6752"/>
            <a:ext cx="4690864" cy="5040560"/>
          </a:xfrm>
        </p:spPr>
        <p:txBody>
          <a:bodyPr anchor="t">
            <a:normAutofit lnSpcReduction="10000"/>
          </a:bodyPr>
          <a:lstStyle/>
          <a:p>
            <a:r>
              <a:rPr lang="el-GR" dirty="0" smtClean="0"/>
              <a:t>Στη μη </a:t>
            </a:r>
            <a:r>
              <a:rPr lang="el-GR" b="1" dirty="0" smtClean="0"/>
              <a:t>εργαζόμενη</a:t>
            </a:r>
            <a:r>
              <a:rPr lang="el-GR" dirty="0" smtClean="0"/>
              <a:t> </a:t>
            </a:r>
            <a:r>
              <a:rPr lang="el-GR" b="1" dirty="0" smtClean="0"/>
              <a:t>πλευρά</a:t>
            </a:r>
            <a:r>
              <a:rPr lang="el-GR" dirty="0" smtClean="0"/>
              <a:t> κίνησης της κάτω γνάθου οι υποτιθέμενες επαφές των πίσω δοντιών θα πραγματοποιηθούν μεταξύ των </a:t>
            </a:r>
            <a:r>
              <a:rPr lang="el-GR" dirty="0"/>
              <a:t>έ</a:t>
            </a:r>
            <a:r>
              <a:rPr lang="el-GR" dirty="0" smtClean="0"/>
              <a:t>σω επικλινών επίπεδων των λειτουργικών φυμάτων  άνω και κάτω οπισθίων δοντιών.</a:t>
            </a:r>
          </a:p>
          <a:p>
            <a:r>
              <a:rPr lang="el-GR" dirty="0" smtClean="0"/>
              <a:t>Στη </a:t>
            </a:r>
            <a:r>
              <a:rPr lang="el-GR" b="1" dirty="0" smtClean="0"/>
              <a:t>Τάξη Ι </a:t>
            </a:r>
            <a:r>
              <a:rPr lang="el-GR" dirty="0" smtClean="0"/>
              <a:t>η εργαζόμενη πλευρά καθοδήγησης της κάτω γνάθου του συγκλεισιακού σχήματος </a:t>
            </a:r>
            <a:r>
              <a:rPr lang="el-GR" i="1" dirty="0" smtClean="0"/>
              <a:t>κυνοδοντικής προστασίας και ομαδικής συνέργειας </a:t>
            </a:r>
            <a:r>
              <a:rPr lang="el-GR" dirty="0" smtClean="0"/>
              <a:t>διαχωρίζει τα οπίσθια δόντια της μη εργαζόμενης πλευράς. </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pic>
        <p:nvPicPr>
          <p:cNvPr id="12" name="Εικόνα 79" descr="C:\Users\NEW\AppData\Local\Temp\SNAGHTML2d69cb.PNG"/>
          <p:cNvPicPr>
            <a:picLocks noGrp="1"/>
          </p:cNvPicPr>
          <p:nvPr>
            <p:ph sz="half" idx="2"/>
          </p:nvPr>
        </p:nvPicPr>
        <p:blipFill rotWithShape="1">
          <a:blip r:embed="rId2" cstate="print"/>
          <a:srcRect l="6266" t="8987" r="2926" b="15677"/>
          <a:stretch/>
        </p:blipFill>
        <p:spPr bwMode="auto">
          <a:xfrm rot="16200000">
            <a:off x="4473175" y="2948784"/>
            <a:ext cx="4038600" cy="1536694"/>
          </a:xfrm>
          <a:prstGeom prst="rect">
            <a:avLst/>
          </a:prstGeom>
          <a:noFill/>
          <a:ln w="9525">
            <a:noFill/>
            <a:miter lim="800000"/>
            <a:headEnd/>
            <a:tailEnd/>
          </a:ln>
        </p:spPr>
      </p:pic>
      <p:pic>
        <p:nvPicPr>
          <p:cNvPr id="13" name="Εικόνα 76" descr="C:\Users\NEW\AppData\Local\Temp\SNAGHTML2cbb4b.PNG"/>
          <p:cNvPicPr>
            <a:picLocks/>
          </p:cNvPicPr>
          <p:nvPr/>
        </p:nvPicPr>
        <p:blipFill>
          <a:blip r:embed="rId3" cstate="print"/>
          <a:srcRect t="4167" r="1138" b="16657"/>
          <a:stretch>
            <a:fillRect/>
          </a:stretch>
        </p:blipFill>
        <p:spPr bwMode="auto">
          <a:xfrm rot="5400000" flipH="1" flipV="1">
            <a:off x="6196599" y="2971519"/>
            <a:ext cx="4038600" cy="1497178"/>
          </a:xfrm>
          <a:prstGeom prst="rect">
            <a:avLst/>
          </a:prstGeom>
          <a:noFill/>
          <a:ln w="9525">
            <a:noFill/>
            <a:miter lim="800000"/>
            <a:headEnd/>
            <a:tailEnd/>
          </a:ln>
        </p:spPr>
      </p:pic>
      <p:sp>
        <p:nvSpPr>
          <p:cNvPr id="21" name="Freeform 20"/>
          <p:cNvSpPr/>
          <p:nvPr/>
        </p:nvSpPr>
        <p:spPr>
          <a:xfrm>
            <a:off x="6373682" y="2944413"/>
            <a:ext cx="230942" cy="259208"/>
          </a:xfrm>
          <a:custGeom>
            <a:avLst/>
            <a:gdLst>
              <a:gd name="connsiteX0" fmla="*/ 78633 w 230942"/>
              <a:gd name="connsiteY0" fmla="*/ 30607 h 259208"/>
              <a:gd name="connsiteX1" fmla="*/ 39997 w 230942"/>
              <a:gd name="connsiteY1" fmla="*/ 185153 h 259208"/>
              <a:gd name="connsiteX2" fmla="*/ 1360 w 230942"/>
              <a:gd name="connsiteY2" fmla="*/ 236669 h 259208"/>
              <a:gd name="connsiteX3" fmla="*/ 91512 w 230942"/>
              <a:gd name="connsiteY3" fmla="*/ 249548 h 259208"/>
              <a:gd name="connsiteX4" fmla="*/ 220301 w 230942"/>
              <a:gd name="connsiteY4" fmla="*/ 95001 h 259208"/>
              <a:gd name="connsiteX5" fmla="*/ 207422 w 230942"/>
              <a:gd name="connsiteY5" fmla="*/ 4849 h 259208"/>
              <a:gd name="connsiteX6" fmla="*/ 78633 w 230942"/>
              <a:gd name="connsiteY6" fmla="*/ 30607 h 25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42" h="259208">
                <a:moveTo>
                  <a:pt x="78633" y="30607"/>
                </a:moveTo>
                <a:cubicBezTo>
                  <a:pt x="50729" y="60658"/>
                  <a:pt x="52876" y="150809"/>
                  <a:pt x="39997" y="185153"/>
                </a:cubicBezTo>
                <a:cubicBezTo>
                  <a:pt x="27118" y="219497"/>
                  <a:pt x="-7226" y="225937"/>
                  <a:pt x="1360" y="236669"/>
                </a:cubicBezTo>
                <a:cubicBezTo>
                  <a:pt x="9946" y="247401"/>
                  <a:pt x="55022" y="273159"/>
                  <a:pt x="91512" y="249548"/>
                </a:cubicBezTo>
                <a:cubicBezTo>
                  <a:pt x="128002" y="225937"/>
                  <a:pt x="200983" y="135784"/>
                  <a:pt x="220301" y="95001"/>
                </a:cubicBezTo>
                <a:cubicBezTo>
                  <a:pt x="239619" y="54218"/>
                  <a:pt x="231033" y="15581"/>
                  <a:pt x="207422" y="4849"/>
                </a:cubicBezTo>
                <a:cubicBezTo>
                  <a:pt x="183811" y="-5883"/>
                  <a:pt x="106537" y="556"/>
                  <a:pt x="78633" y="30607"/>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22" name="Freeform 21"/>
          <p:cNvSpPr/>
          <p:nvPr/>
        </p:nvSpPr>
        <p:spPr>
          <a:xfrm>
            <a:off x="6413578" y="2097141"/>
            <a:ext cx="216671" cy="306489"/>
          </a:xfrm>
          <a:custGeom>
            <a:avLst/>
            <a:gdLst>
              <a:gd name="connsiteX0" fmla="*/ 206163 w 216671"/>
              <a:gd name="connsiteY0" fmla="*/ 40752 h 306489"/>
              <a:gd name="connsiteX1" fmla="*/ 64495 w 216671"/>
              <a:gd name="connsiteY1" fmla="*/ 14994 h 306489"/>
              <a:gd name="connsiteX2" fmla="*/ 101 w 216671"/>
              <a:gd name="connsiteY2" fmla="*/ 259693 h 306489"/>
              <a:gd name="connsiteX3" fmla="*/ 77374 w 216671"/>
              <a:gd name="connsiteY3" fmla="*/ 298329 h 306489"/>
              <a:gd name="connsiteX4" fmla="*/ 193284 w 216671"/>
              <a:gd name="connsiteY4" fmla="*/ 156662 h 306489"/>
              <a:gd name="connsiteX5" fmla="*/ 206163 w 216671"/>
              <a:gd name="connsiteY5" fmla="*/ 40752 h 3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71" h="306489">
                <a:moveTo>
                  <a:pt x="206163" y="40752"/>
                </a:moveTo>
                <a:cubicBezTo>
                  <a:pt x="184698" y="17141"/>
                  <a:pt x="98839" y="-21496"/>
                  <a:pt x="64495" y="14994"/>
                </a:cubicBezTo>
                <a:cubicBezTo>
                  <a:pt x="30151" y="51484"/>
                  <a:pt x="-2045" y="212471"/>
                  <a:pt x="101" y="259693"/>
                </a:cubicBezTo>
                <a:cubicBezTo>
                  <a:pt x="2247" y="306915"/>
                  <a:pt x="45177" y="315501"/>
                  <a:pt x="77374" y="298329"/>
                </a:cubicBezTo>
                <a:cubicBezTo>
                  <a:pt x="109571" y="281157"/>
                  <a:pt x="173966" y="206031"/>
                  <a:pt x="193284" y="156662"/>
                </a:cubicBezTo>
                <a:cubicBezTo>
                  <a:pt x="212602" y="107293"/>
                  <a:pt x="227628" y="64363"/>
                  <a:pt x="206163" y="40752"/>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26" name="Freeform 25"/>
          <p:cNvSpPr/>
          <p:nvPr/>
        </p:nvSpPr>
        <p:spPr>
          <a:xfrm>
            <a:off x="6334892" y="3489379"/>
            <a:ext cx="286192" cy="465006"/>
          </a:xfrm>
          <a:custGeom>
            <a:avLst/>
            <a:gdLst>
              <a:gd name="connsiteX0" fmla="*/ 104545 w 286192"/>
              <a:gd name="connsiteY0" fmla="*/ 796 h 465006"/>
              <a:gd name="connsiteX1" fmla="*/ 78787 w 286192"/>
              <a:gd name="connsiteY1" fmla="*/ 181100 h 465006"/>
              <a:gd name="connsiteX2" fmla="*/ 53029 w 286192"/>
              <a:gd name="connsiteY2" fmla="*/ 258373 h 465006"/>
              <a:gd name="connsiteX3" fmla="*/ 1514 w 286192"/>
              <a:gd name="connsiteY3" fmla="*/ 387162 h 465006"/>
              <a:gd name="connsiteX4" fmla="*/ 117423 w 286192"/>
              <a:gd name="connsiteY4" fmla="*/ 464435 h 465006"/>
              <a:gd name="connsiteX5" fmla="*/ 271970 w 286192"/>
              <a:gd name="connsiteY5" fmla="*/ 348525 h 465006"/>
              <a:gd name="connsiteX6" fmla="*/ 271970 w 286192"/>
              <a:gd name="connsiteY6" fmla="*/ 168221 h 465006"/>
              <a:gd name="connsiteX7" fmla="*/ 207576 w 286192"/>
              <a:gd name="connsiteY7" fmla="*/ 116706 h 465006"/>
              <a:gd name="connsiteX8" fmla="*/ 104545 w 286192"/>
              <a:gd name="connsiteY8" fmla="*/ 796 h 46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92" h="465006">
                <a:moveTo>
                  <a:pt x="104545" y="796"/>
                </a:moveTo>
                <a:cubicBezTo>
                  <a:pt x="83080" y="11528"/>
                  <a:pt x="87373" y="138171"/>
                  <a:pt x="78787" y="181100"/>
                </a:cubicBezTo>
                <a:cubicBezTo>
                  <a:pt x="70201" y="224029"/>
                  <a:pt x="65908" y="224029"/>
                  <a:pt x="53029" y="258373"/>
                </a:cubicBezTo>
                <a:cubicBezTo>
                  <a:pt x="40150" y="292717"/>
                  <a:pt x="-9218" y="352818"/>
                  <a:pt x="1514" y="387162"/>
                </a:cubicBezTo>
                <a:cubicBezTo>
                  <a:pt x="12246" y="421506"/>
                  <a:pt x="72347" y="470875"/>
                  <a:pt x="117423" y="464435"/>
                </a:cubicBezTo>
                <a:cubicBezTo>
                  <a:pt x="162499" y="457995"/>
                  <a:pt x="246212" y="397894"/>
                  <a:pt x="271970" y="348525"/>
                </a:cubicBezTo>
                <a:cubicBezTo>
                  <a:pt x="297728" y="299156"/>
                  <a:pt x="282702" y="206857"/>
                  <a:pt x="271970" y="168221"/>
                </a:cubicBezTo>
                <a:cubicBezTo>
                  <a:pt x="261238" y="129585"/>
                  <a:pt x="231187" y="142464"/>
                  <a:pt x="207576" y="116706"/>
                </a:cubicBezTo>
                <a:cubicBezTo>
                  <a:pt x="183965" y="90948"/>
                  <a:pt x="126010" y="-9936"/>
                  <a:pt x="104545" y="796"/>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27" name="Freeform 26"/>
          <p:cNvSpPr/>
          <p:nvPr/>
        </p:nvSpPr>
        <p:spPr>
          <a:xfrm>
            <a:off x="6468003" y="3988342"/>
            <a:ext cx="255601" cy="437097"/>
          </a:xfrm>
          <a:custGeom>
            <a:avLst/>
            <a:gdLst>
              <a:gd name="connsiteX0" fmla="*/ 229011 w 255601"/>
              <a:gd name="connsiteY0" fmla="*/ 16988 h 437097"/>
              <a:gd name="connsiteX1" fmla="*/ 151738 w 255601"/>
              <a:gd name="connsiteY1" fmla="*/ 16988 h 437097"/>
              <a:gd name="connsiteX2" fmla="*/ 87343 w 255601"/>
              <a:gd name="connsiteY2" fmla="*/ 132897 h 437097"/>
              <a:gd name="connsiteX3" fmla="*/ 22949 w 255601"/>
              <a:gd name="connsiteY3" fmla="*/ 235928 h 437097"/>
              <a:gd name="connsiteX4" fmla="*/ 10070 w 255601"/>
              <a:gd name="connsiteY4" fmla="*/ 429112 h 437097"/>
              <a:gd name="connsiteX5" fmla="*/ 164617 w 255601"/>
              <a:gd name="connsiteY5" fmla="*/ 377596 h 437097"/>
              <a:gd name="connsiteX6" fmla="*/ 254769 w 255601"/>
              <a:gd name="connsiteY6" fmla="*/ 171534 h 437097"/>
              <a:gd name="connsiteX7" fmla="*/ 229011 w 255601"/>
              <a:gd name="connsiteY7" fmla="*/ 16988 h 43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601" h="437097">
                <a:moveTo>
                  <a:pt x="229011" y="16988"/>
                </a:moveTo>
                <a:cubicBezTo>
                  <a:pt x="211839" y="-8770"/>
                  <a:pt x="175349" y="-2330"/>
                  <a:pt x="151738" y="16988"/>
                </a:cubicBezTo>
                <a:cubicBezTo>
                  <a:pt x="128127" y="36306"/>
                  <a:pt x="108808" y="96407"/>
                  <a:pt x="87343" y="132897"/>
                </a:cubicBezTo>
                <a:cubicBezTo>
                  <a:pt x="65878" y="169387"/>
                  <a:pt x="35828" y="186559"/>
                  <a:pt x="22949" y="235928"/>
                </a:cubicBezTo>
                <a:cubicBezTo>
                  <a:pt x="10070" y="285297"/>
                  <a:pt x="-13541" y="405501"/>
                  <a:pt x="10070" y="429112"/>
                </a:cubicBezTo>
                <a:cubicBezTo>
                  <a:pt x="33681" y="452723"/>
                  <a:pt x="123834" y="420526"/>
                  <a:pt x="164617" y="377596"/>
                </a:cubicBezTo>
                <a:cubicBezTo>
                  <a:pt x="205400" y="334666"/>
                  <a:pt x="250476" y="233782"/>
                  <a:pt x="254769" y="171534"/>
                </a:cubicBezTo>
                <a:cubicBezTo>
                  <a:pt x="259062" y="109286"/>
                  <a:pt x="246183" y="42746"/>
                  <a:pt x="229011" y="16988"/>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30" name="Freeform 29"/>
          <p:cNvSpPr/>
          <p:nvPr/>
        </p:nvSpPr>
        <p:spPr>
          <a:xfrm>
            <a:off x="6514678" y="4713573"/>
            <a:ext cx="310918" cy="502512"/>
          </a:xfrm>
          <a:custGeom>
            <a:avLst/>
            <a:gdLst>
              <a:gd name="connsiteX0" fmla="*/ 40668 w 310918"/>
              <a:gd name="connsiteY0" fmla="*/ 38731 h 502512"/>
              <a:gd name="connsiteX1" fmla="*/ 66426 w 310918"/>
              <a:gd name="connsiteY1" fmla="*/ 257672 h 502512"/>
              <a:gd name="connsiteX2" fmla="*/ 2032 w 310918"/>
              <a:gd name="connsiteY2" fmla="*/ 334945 h 502512"/>
              <a:gd name="connsiteX3" fmla="*/ 156578 w 310918"/>
              <a:gd name="connsiteY3" fmla="*/ 502371 h 502512"/>
              <a:gd name="connsiteX4" fmla="*/ 298246 w 310918"/>
              <a:gd name="connsiteY4" fmla="*/ 360703 h 502512"/>
              <a:gd name="connsiteX5" fmla="*/ 298246 w 310918"/>
              <a:gd name="connsiteY5" fmla="*/ 193278 h 502512"/>
              <a:gd name="connsiteX6" fmla="*/ 246730 w 310918"/>
              <a:gd name="connsiteY6" fmla="*/ 64489 h 502512"/>
              <a:gd name="connsiteX7" fmla="*/ 117942 w 310918"/>
              <a:gd name="connsiteY7" fmla="*/ 95 h 502512"/>
              <a:gd name="connsiteX8" fmla="*/ 40668 w 310918"/>
              <a:gd name="connsiteY8" fmla="*/ 38731 h 50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918" h="502512">
                <a:moveTo>
                  <a:pt x="40668" y="38731"/>
                </a:moveTo>
                <a:cubicBezTo>
                  <a:pt x="32082" y="81660"/>
                  <a:pt x="72865" y="208303"/>
                  <a:pt x="66426" y="257672"/>
                </a:cubicBezTo>
                <a:cubicBezTo>
                  <a:pt x="59987" y="307041"/>
                  <a:pt x="-12993" y="294162"/>
                  <a:pt x="2032" y="334945"/>
                </a:cubicBezTo>
                <a:cubicBezTo>
                  <a:pt x="17057" y="375728"/>
                  <a:pt x="107209" y="498078"/>
                  <a:pt x="156578" y="502371"/>
                </a:cubicBezTo>
                <a:cubicBezTo>
                  <a:pt x="205947" y="506664"/>
                  <a:pt x="274635" y="412219"/>
                  <a:pt x="298246" y="360703"/>
                </a:cubicBezTo>
                <a:cubicBezTo>
                  <a:pt x="321857" y="309188"/>
                  <a:pt x="306832" y="242647"/>
                  <a:pt x="298246" y="193278"/>
                </a:cubicBezTo>
                <a:cubicBezTo>
                  <a:pt x="289660" y="143909"/>
                  <a:pt x="276781" y="96686"/>
                  <a:pt x="246730" y="64489"/>
                </a:cubicBezTo>
                <a:cubicBezTo>
                  <a:pt x="216679" y="32292"/>
                  <a:pt x="150139" y="-2051"/>
                  <a:pt x="117942" y="95"/>
                </a:cubicBezTo>
                <a:cubicBezTo>
                  <a:pt x="85745" y="2241"/>
                  <a:pt x="49254" y="-4198"/>
                  <a:pt x="40668" y="38731"/>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31" name="Freeform 30"/>
          <p:cNvSpPr/>
          <p:nvPr/>
        </p:nvSpPr>
        <p:spPr>
          <a:xfrm>
            <a:off x="6604471" y="5278097"/>
            <a:ext cx="239184" cy="332999"/>
          </a:xfrm>
          <a:custGeom>
            <a:avLst/>
            <a:gdLst>
              <a:gd name="connsiteX0" fmla="*/ 221332 w 239184"/>
              <a:gd name="connsiteY0" fmla="*/ 2241 h 332999"/>
              <a:gd name="connsiteX1" fmla="*/ 53906 w 239184"/>
              <a:gd name="connsiteY1" fmla="*/ 79514 h 332999"/>
              <a:gd name="connsiteX2" fmla="*/ 41028 w 239184"/>
              <a:gd name="connsiteY2" fmla="*/ 169666 h 332999"/>
              <a:gd name="connsiteX3" fmla="*/ 2391 w 239184"/>
              <a:gd name="connsiteY3" fmla="*/ 324213 h 332999"/>
              <a:gd name="connsiteX4" fmla="*/ 118301 w 239184"/>
              <a:gd name="connsiteY4" fmla="*/ 298455 h 332999"/>
              <a:gd name="connsiteX5" fmla="*/ 221332 w 239184"/>
              <a:gd name="connsiteY5" fmla="*/ 169666 h 332999"/>
              <a:gd name="connsiteX6" fmla="*/ 221332 w 239184"/>
              <a:gd name="connsiteY6" fmla="*/ 2241 h 33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84" h="332999">
                <a:moveTo>
                  <a:pt x="221332" y="2241"/>
                </a:moveTo>
                <a:cubicBezTo>
                  <a:pt x="193428" y="-12784"/>
                  <a:pt x="83957" y="51610"/>
                  <a:pt x="53906" y="79514"/>
                </a:cubicBezTo>
                <a:cubicBezTo>
                  <a:pt x="23855" y="107418"/>
                  <a:pt x="49614" y="128883"/>
                  <a:pt x="41028" y="169666"/>
                </a:cubicBezTo>
                <a:cubicBezTo>
                  <a:pt x="32442" y="210449"/>
                  <a:pt x="-10488" y="302748"/>
                  <a:pt x="2391" y="324213"/>
                </a:cubicBezTo>
                <a:cubicBezTo>
                  <a:pt x="15270" y="345678"/>
                  <a:pt x="81811" y="324213"/>
                  <a:pt x="118301" y="298455"/>
                </a:cubicBezTo>
                <a:cubicBezTo>
                  <a:pt x="154791" y="272697"/>
                  <a:pt x="202014" y="221181"/>
                  <a:pt x="221332" y="169666"/>
                </a:cubicBezTo>
                <a:cubicBezTo>
                  <a:pt x="240650" y="118151"/>
                  <a:pt x="249236" y="17266"/>
                  <a:pt x="221332" y="2241"/>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33" name="Freeform 32"/>
          <p:cNvSpPr/>
          <p:nvPr/>
        </p:nvSpPr>
        <p:spPr>
          <a:xfrm>
            <a:off x="8083064" y="2691685"/>
            <a:ext cx="260835" cy="211308"/>
          </a:xfrm>
          <a:custGeom>
            <a:avLst/>
            <a:gdLst>
              <a:gd name="connsiteX0" fmla="*/ 146536 w 260835"/>
              <a:gd name="connsiteY0" fmla="*/ 0 h 211308"/>
              <a:gd name="connsiteX1" fmla="*/ 69263 w 260835"/>
              <a:gd name="connsiteY1" fmla="*/ 103030 h 211308"/>
              <a:gd name="connsiteX2" fmla="*/ 4868 w 260835"/>
              <a:gd name="connsiteY2" fmla="*/ 128788 h 211308"/>
              <a:gd name="connsiteX3" fmla="*/ 30626 w 260835"/>
              <a:gd name="connsiteY3" fmla="*/ 206061 h 211308"/>
              <a:gd name="connsiteX4" fmla="*/ 236688 w 260835"/>
              <a:gd name="connsiteY4" fmla="*/ 193183 h 211308"/>
              <a:gd name="connsiteX5" fmla="*/ 249567 w 260835"/>
              <a:gd name="connsiteY5" fmla="*/ 103030 h 211308"/>
              <a:gd name="connsiteX6" fmla="*/ 146536 w 260835"/>
              <a:gd name="connsiteY6" fmla="*/ 0 h 21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835" h="211308">
                <a:moveTo>
                  <a:pt x="146536" y="0"/>
                </a:moveTo>
                <a:cubicBezTo>
                  <a:pt x="116485" y="0"/>
                  <a:pt x="92874" y="81565"/>
                  <a:pt x="69263" y="103030"/>
                </a:cubicBezTo>
                <a:cubicBezTo>
                  <a:pt x="45652" y="124495"/>
                  <a:pt x="11307" y="111616"/>
                  <a:pt x="4868" y="128788"/>
                </a:cubicBezTo>
                <a:cubicBezTo>
                  <a:pt x="-1572" y="145960"/>
                  <a:pt x="-8011" y="195329"/>
                  <a:pt x="30626" y="206061"/>
                </a:cubicBezTo>
                <a:cubicBezTo>
                  <a:pt x="69263" y="216794"/>
                  <a:pt x="200198" y="210355"/>
                  <a:pt x="236688" y="193183"/>
                </a:cubicBezTo>
                <a:cubicBezTo>
                  <a:pt x="273178" y="176011"/>
                  <a:pt x="260299" y="128788"/>
                  <a:pt x="249567" y="103030"/>
                </a:cubicBezTo>
                <a:cubicBezTo>
                  <a:pt x="238835" y="77272"/>
                  <a:pt x="176587" y="0"/>
                  <a:pt x="146536" y="0"/>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34" name="Freeform 33"/>
          <p:cNvSpPr/>
          <p:nvPr/>
        </p:nvSpPr>
        <p:spPr>
          <a:xfrm>
            <a:off x="8175784" y="3380402"/>
            <a:ext cx="211818" cy="305514"/>
          </a:xfrm>
          <a:custGeom>
            <a:avLst/>
            <a:gdLst>
              <a:gd name="connsiteX0" fmla="*/ 208362 w 211818"/>
              <a:gd name="connsiteY0" fmla="*/ 187046 h 305514"/>
              <a:gd name="connsiteX1" fmla="*/ 143968 w 211818"/>
              <a:gd name="connsiteY1" fmla="*/ 32499 h 305514"/>
              <a:gd name="connsiteX2" fmla="*/ 40937 w 211818"/>
              <a:gd name="connsiteY2" fmla="*/ 6742 h 305514"/>
              <a:gd name="connsiteX3" fmla="*/ 40937 w 211818"/>
              <a:gd name="connsiteY3" fmla="*/ 122652 h 305514"/>
              <a:gd name="connsiteX4" fmla="*/ 2301 w 211818"/>
              <a:gd name="connsiteY4" fmla="*/ 174167 h 305514"/>
              <a:gd name="connsiteX5" fmla="*/ 118210 w 211818"/>
              <a:gd name="connsiteY5" fmla="*/ 302956 h 305514"/>
              <a:gd name="connsiteX6" fmla="*/ 195484 w 211818"/>
              <a:gd name="connsiteY6" fmla="*/ 251440 h 305514"/>
              <a:gd name="connsiteX7" fmla="*/ 208362 w 211818"/>
              <a:gd name="connsiteY7" fmla="*/ 187046 h 30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8" h="305514">
                <a:moveTo>
                  <a:pt x="208362" y="187046"/>
                </a:moveTo>
                <a:cubicBezTo>
                  <a:pt x="199776" y="150556"/>
                  <a:pt x="171872" y="62550"/>
                  <a:pt x="143968" y="32499"/>
                </a:cubicBezTo>
                <a:cubicBezTo>
                  <a:pt x="116064" y="2448"/>
                  <a:pt x="58109" y="-8283"/>
                  <a:pt x="40937" y="6742"/>
                </a:cubicBezTo>
                <a:cubicBezTo>
                  <a:pt x="23765" y="21767"/>
                  <a:pt x="47376" y="94748"/>
                  <a:pt x="40937" y="122652"/>
                </a:cubicBezTo>
                <a:cubicBezTo>
                  <a:pt x="34498" y="150556"/>
                  <a:pt x="-10578" y="144116"/>
                  <a:pt x="2301" y="174167"/>
                </a:cubicBezTo>
                <a:cubicBezTo>
                  <a:pt x="15180" y="204218"/>
                  <a:pt x="86013" y="290077"/>
                  <a:pt x="118210" y="302956"/>
                </a:cubicBezTo>
                <a:cubicBezTo>
                  <a:pt x="150407" y="315835"/>
                  <a:pt x="182605" y="277198"/>
                  <a:pt x="195484" y="251440"/>
                </a:cubicBezTo>
                <a:cubicBezTo>
                  <a:pt x="208363" y="225682"/>
                  <a:pt x="216948" y="223536"/>
                  <a:pt x="208362" y="187046"/>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35" name="Freeform 34"/>
          <p:cNvSpPr/>
          <p:nvPr/>
        </p:nvSpPr>
        <p:spPr>
          <a:xfrm>
            <a:off x="8152327" y="3825025"/>
            <a:ext cx="348647" cy="258042"/>
          </a:xfrm>
          <a:custGeom>
            <a:avLst/>
            <a:gdLst>
              <a:gd name="connsiteX0" fmla="*/ 309093 w 348647"/>
              <a:gd name="connsiteY0" fmla="*/ 128789 h 258042"/>
              <a:gd name="connsiteX1" fmla="*/ 154546 w 348647"/>
              <a:gd name="connsiteY1" fmla="*/ 25758 h 258042"/>
              <a:gd name="connsiteX2" fmla="*/ 154546 w 348647"/>
              <a:gd name="connsiteY2" fmla="*/ 25758 h 258042"/>
              <a:gd name="connsiteX3" fmla="*/ 77273 w 348647"/>
              <a:gd name="connsiteY3" fmla="*/ 0 h 258042"/>
              <a:gd name="connsiteX4" fmla="*/ 0 w 348647"/>
              <a:gd name="connsiteY4" fmla="*/ 25758 h 258042"/>
              <a:gd name="connsiteX5" fmla="*/ 77273 w 348647"/>
              <a:gd name="connsiteY5" fmla="*/ 141668 h 258042"/>
              <a:gd name="connsiteX6" fmla="*/ 257577 w 348647"/>
              <a:gd name="connsiteY6" fmla="*/ 257578 h 258042"/>
              <a:gd name="connsiteX7" fmla="*/ 347729 w 348647"/>
              <a:gd name="connsiteY7" fmla="*/ 180305 h 258042"/>
              <a:gd name="connsiteX8" fmla="*/ 309093 w 348647"/>
              <a:gd name="connsiteY8" fmla="*/ 128789 h 2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647" h="258042">
                <a:moveTo>
                  <a:pt x="309093" y="128789"/>
                </a:moveTo>
                <a:lnTo>
                  <a:pt x="154546" y="25758"/>
                </a:lnTo>
                <a:lnTo>
                  <a:pt x="154546" y="25758"/>
                </a:lnTo>
                <a:cubicBezTo>
                  <a:pt x="141667" y="21465"/>
                  <a:pt x="103031" y="0"/>
                  <a:pt x="77273" y="0"/>
                </a:cubicBezTo>
                <a:cubicBezTo>
                  <a:pt x="51515" y="0"/>
                  <a:pt x="0" y="2147"/>
                  <a:pt x="0" y="25758"/>
                </a:cubicBezTo>
                <a:cubicBezTo>
                  <a:pt x="0" y="49369"/>
                  <a:pt x="34344" y="103031"/>
                  <a:pt x="77273" y="141668"/>
                </a:cubicBezTo>
                <a:cubicBezTo>
                  <a:pt x="120202" y="180305"/>
                  <a:pt x="212501" y="251138"/>
                  <a:pt x="257577" y="257578"/>
                </a:cubicBezTo>
                <a:cubicBezTo>
                  <a:pt x="302653" y="264018"/>
                  <a:pt x="341290" y="201770"/>
                  <a:pt x="347729" y="180305"/>
                </a:cubicBezTo>
                <a:cubicBezTo>
                  <a:pt x="354168" y="158840"/>
                  <a:pt x="325191" y="143814"/>
                  <a:pt x="309093" y="128789"/>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37" name="Freeform 36"/>
          <p:cNvSpPr/>
          <p:nvPr/>
        </p:nvSpPr>
        <p:spPr>
          <a:xfrm>
            <a:off x="8197165" y="4559121"/>
            <a:ext cx="202855" cy="315583"/>
          </a:xfrm>
          <a:custGeom>
            <a:avLst/>
            <a:gdLst>
              <a:gd name="connsiteX0" fmla="*/ 19556 w 202855"/>
              <a:gd name="connsiteY0" fmla="*/ 0 h 315583"/>
              <a:gd name="connsiteX1" fmla="*/ 161224 w 202855"/>
              <a:gd name="connsiteY1" fmla="*/ 141668 h 315583"/>
              <a:gd name="connsiteX2" fmla="*/ 199860 w 202855"/>
              <a:gd name="connsiteY2" fmla="*/ 296214 h 315583"/>
              <a:gd name="connsiteX3" fmla="*/ 96829 w 202855"/>
              <a:gd name="connsiteY3" fmla="*/ 309093 h 315583"/>
              <a:gd name="connsiteX4" fmla="*/ 6677 w 202855"/>
              <a:gd name="connsiteY4" fmla="*/ 257578 h 315583"/>
              <a:gd name="connsiteX5" fmla="*/ 6677 w 202855"/>
              <a:gd name="connsiteY5" fmla="*/ 141668 h 315583"/>
              <a:gd name="connsiteX6" fmla="*/ 19556 w 202855"/>
              <a:gd name="connsiteY6" fmla="*/ 0 h 3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55" h="315583">
                <a:moveTo>
                  <a:pt x="19556" y="0"/>
                </a:moveTo>
                <a:cubicBezTo>
                  <a:pt x="75364" y="46149"/>
                  <a:pt x="131173" y="92299"/>
                  <a:pt x="161224" y="141668"/>
                </a:cubicBezTo>
                <a:cubicBezTo>
                  <a:pt x="191275" y="191037"/>
                  <a:pt x="210593" y="268310"/>
                  <a:pt x="199860" y="296214"/>
                </a:cubicBezTo>
                <a:cubicBezTo>
                  <a:pt x="189128" y="324118"/>
                  <a:pt x="129026" y="315532"/>
                  <a:pt x="96829" y="309093"/>
                </a:cubicBezTo>
                <a:cubicBezTo>
                  <a:pt x="64632" y="302654"/>
                  <a:pt x="21702" y="285482"/>
                  <a:pt x="6677" y="257578"/>
                </a:cubicBezTo>
                <a:cubicBezTo>
                  <a:pt x="-8348" y="229674"/>
                  <a:pt x="6677" y="141668"/>
                  <a:pt x="6677" y="141668"/>
                </a:cubicBezTo>
                <a:lnTo>
                  <a:pt x="19556"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38" name="Freeform 37"/>
          <p:cNvSpPr/>
          <p:nvPr/>
        </p:nvSpPr>
        <p:spPr>
          <a:xfrm>
            <a:off x="8100392" y="5043166"/>
            <a:ext cx="348647" cy="258042"/>
          </a:xfrm>
          <a:custGeom>
            <a:avLst/>
            <a:gdLst>
              <a:gd name="connsiteX0" fmla="*/ 309093 w 348647"/>
              <a:gd name="connsiteY0" fmla="*/ 128789 h 258042"/>
              <a:gd name="connsiteX1" fmla="*/ 154546 w 348647"/>
              <a:gd name="connsiteY1" fmla="*/ 25758 h 258042"/>
              <a:gd name="connsiteX2" fmla="*/ 154546 w 348647"/>
              <a:gd name="connsiteY2" fmla="*/ 25758 h 258042"/>
              <a:gd name="connsiteX3" fmla="*/ 77273 w 348647"/>
              <a:gd name="connsiteY3" fmla="*/ 0 h 258042"/>
              <a:gd name="connsiteX4" fmla="*/ 0 w 348647"/>
              <a:gd name="connsiteY4" fmla="*/ 25758 h 258042"/>
              <a:gd name="connsiteX5" fmla="*/ 77273 w 348647"/>
              <a:gd name="connsiteY5" fmla="*/ 141668 h 258042"/>
              <a:gd name="connsiteX6" fmla="*/ 257577 w 348647"/>
              <a:gd name="connsiteY6" fmla="*/ 257578 h 258042"/>
              <a:gd name="connsiteX7" fmla="*/ 347729 w 348647"/>
              <a:gd name="connsiteY7" fmla="*/ 180305 h 258042"/>
              <a:gd name="connsiteX8" fmla="*/ 309093 w 348647"/>
              <a:gd name="connsiteY8" fmla="*/ 128789 h 2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647" h="258042">
                <a:moveTo>
                  <a:pt x="309093" y="128789"/>
                </a:moveTo>
                <a:lnTo>
                  <a:pt x="154546" y="25758"/>
                </a:lnTo>
                <a:lnTo>
                  <a:pt x="154546" y="25758"/>
                </a:lnTo>
                <a:cubicBezTo>
                  <a:pt x="141667" y="21465"/>
                  <a:pt x="103031" y="0"/>
                  <a:pt x="77273" y="0"/>
                </a:cubicBezTo>
                <a:cubicBezTo>
                  <a:pt x="51515" y="0"/>
                  <a:pt x="0" y="2147"/>
                  <a:pt x="0" y="25758"/>
                </a:cubicBezTo>
                <a:cubicBezTo>
                  <a:pt x="0" y="49369"/>
                  <a:pt x="34344" y="103031"/>
                  <a:pt x="77273" y="141668"/>
                </a:cubicBezTo>
                <a:cubicBezTo>
                  <a:pt x="120202" y="180305"/>
                  <a:pt x="212501" y="251138"/>
                  <a:pt x="257577" y="257578"/>
                </a:cubicBezTo>
                <a:cubicBezTo>
                  <a:pt x="302653" y="264018"/>
                  <a:pt x="341290" y="201770"/>
                  <a:pt x="347729" y="180305"/>
                </a:cubicBezTo>
                <a:cubicBezTo>
                  <a:pt x="354168" y="158840"/>
                  <a:pt x="325191" y="143814"/>
                  <a:pt x="309093" y="128789"/>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sp>
        <p:nvSpPr>
          <p:cNvPr id="39" name="Left Arrow 38"/>
          <p:cNvSpPr/>
          <p:nvPr/>
        </p:nvSpPr>
        <p:spPr>
          <a:xfrm rot="12420333">
            <a:off x="8459330" y="2941297"/>
            <a:ext cx="504000" cy="252000"/>
          </a:xfrm>
          <a:prstGeom prst="leftArrow">
            <a:avLst>
              <a:gd name="adj1" fmla="val 4205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dirty="0"/>
          </a:p>
        </p:txBody>
      </p:sp>
      <p:sp>
        <p:nvSpPr>
          <p:cNvPr id="40" name="Left Arrow 39"/>
          <p:cNvSpPr/>
          <p:nvPr/>
        </p:nvSpPr>
        <p:spPr>
          <a:xfrm rot="12420333">
            <a:off x="8502759" y="3618044"/>
            <a:ext cx="504000" cy="252000"/>
          </a:xfrm>
          <a:prstGeom prst="leftArrow">
            <a:avLst>
              <a:gd name="adj1" fmla="val 4205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dirty="0"/>
          </a:p>
        </p:txBody>
      </p:sp>
      <p:sp>
        <p:nvSpPr>
          <p:cNvPr id="41" name="Left Arrow 40"/>
          <p:cNvSpPr/>
          <p:nvPr/>
        </p:nvSpPr>
        <p:spPr>
          <a:xfrm rot="12420333">
            <a:off x="8524206" y="4113926"/>
            <a:ext cx="468000" cy="252000"/>
          </a:xfrm>
          <a:prstGeom prst="leftArrow">
            <a:avLst>
              <a:gd name="adj1" fmla="val 4205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dirty="0"/>
          </a:p>
        </p:txBody>
      </p:sp>
      <p:sp>
        <p:nvSpPr>
          <p:cNvPr id="42" name="Left Arrow 41"/>
          <p:cNvSpPr/>
          <p:nvPr/>
        </p:nvSpPr>
        <p:spPr>
          <a:xfrm rot="12420333">
            <a:off x="8490169" y="4897841"/>
            <a:ext cx="504000" cy="252000"/>
          </a:xfrm>
          <a:prstGeom prst="leftArrow">
            <a:avLst>
              <a:gd name="adj1" fmla="val 4205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dirty="0"/>
          </a:p>
        </p:txBody>
      </p:sp>
      <p:sp>
        <p:nvSpPr>
          <p:cNvPr id="43" name="Left Arrow 42"/>
          <p:cNvSpPr/>
          <p:nvPr/>
        </p:nvSpPr>
        <p:spPr>
          <a:xfrm rot="12420333">
            <a:off x="8490169" y="5346236"/>
            <a:ext cx="504000" cy="252000"/>
          </a:xfrm>
          <a:prstGeom prst="leftArrow">
            <a:avLst>
              <a:gd name="adj1" fmla="val 4205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dirty="0"/>
          </a:p>
        </p:txBody>
      </p:sp>
      <p:sp>
        <p:nvSpPr>
          <p:cNvPr id="44" name="TextBox 43"/>
          <p:cNvSpPr txBox="1"/>
          <p:nvPr/>
        </p:nvSpPr>
        <p:spPr>
          <a:xfrm>
            <a:off x="5796136" y="1331476"/>
            <a:ext cx="1388522" cy="369332"/>
          </a:xfrm>
          <a:prstGeom prst="rect">
            <a:avLst/>
          </a:prstGeom>
          <a:noFill/>
        </p:spPr>
        <p:txBody>
          <a:bodyPr wrap="none" rtlCol="0">
            <a:spAutoFit/>
          </a:bodyPr>
          <a:lstStyle/>
          <a:p>
            <a:pPr algn="ctr"/>
            <a:r>
              <a:rPr lang="el-GR" dirty="0" smtClean="0"/>
              <a:t>άνω  δόντια</a:t>
            </a:r>
            <a:endParaRPr lang="el-GR" dirty="0"/>
          </a:p>
        </p:txBody>
      </p:sp>
      <p:sp>
        <p:nvSpPr>
          <p:cNvPr id="45" name="TextBox 44"/>
          <p:cNvSpPr txBox="1"/>
          <p:nvPr/>
        </p:nvSpPr>
        <p:spPr>
          <a:xfrm>
            <a:off x="7490687" y="1331476"/>
            <a:ext cx="1473801" cy="369332"/>
          </a:xfrm>
          <a:prstGeom prst="rect">
            <a:avLst/>
          </a:prstGeom>
          <a:noFill/>
        </p:spPr>
        <p:txBody>
          <a:bodyPr wrap="none" rtlCol="0">
            <a:spAutoFit/>
          </a:bodyPr>
          <a:lstStyle/>
          <a:p>
            <a:pPr algn="ctr"/>
            <a:r>
              <a:rPr lang="el-GR" dirty="0" smtClean="0"/>
              <a:t>κάτω  δόντια</a:t>
            </a:r>
            <a:endParaRPr lang="el-GR" dirty="0"/>
          </a:p>
        </p:txBody>
      </p:sp>
      <p:sp>
        <p:nvSpPr>
          <p:cNvPr id="46" name="TextBox 45"/>
          <p:cNvSpPr txBox="1"/>
          <p:nvPr/>
        </p:nvSpPr>
        <p:spPr>
          <a:xfrm>
            <a:off x="6444208" y="5733256"/>
            <a:ext cx="1858073" cy="369332"/>
          </a:xfrm>
          <a:prstGeom prst="rect">
            <a:avLst/>
          </a:prstGeom>
          <a:noFill/>
        </p:spPr>
        <p:txBody>
          <a:bodyPr wrap="none" rtlCol="0">
            <a:spAutoFit/>
          </a:bodyPr>
          <a:lstStyle/>
          <a:p>
            <a:r>
              <a:rPr lang="el-GR" b="1" dirty="0" smtClean="0"/>
              <a:t>Μη εργαζόμενη</a:t>
            </a:r>
            <a:endParaRPr lang="el-GR" b="1" dirty="0"/>
          </a:p>
        </p:txBody>
      </p:sp>
      <p:sp>
        <p:nvSpPr>
          <p:cNvPr id="28" name="Τίτλος 1"/>
          <p:cNvSpPr txBox="1">
            <a:spLocks noGrp="1"/>
          </p:cNvSpPr>
          <p:nvPr>
            <p:ph type="title"/>
          </p:nvPr>
        </p:nvSpPr>
        <p:spPr>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rmAutofit fontScale="90000"/>
          </a:bodyPr>
          <a:lstStyle/>
          <a:p>
            <a:pPr lvl="0" fontAlgn="base">
              <a:spcAft>
                <a:spcPct val="0"/>
              </a:spcAft>
              <a:defRPr/>
            </a:pPr>
            <a:r>
              <a:rPr lang="el-GR" dirty="0">
                <a:solidFill>
                  <a:schemeClr val="tx2"/>
                </a:solidFill>
              </a:rPr>
              <a:t>Δυναμική σύγκλειση φυσικού φραγμού Τάξης Ι</a:t>
            </a:r>
            <a:r>
              <a:rPr lang="el-GR" dirty="0"/>
              <a:t/>
            </a:r>
            <a:br>
              <a:rPr lang="el-GR" dirty="0"/>
            </a:br>
            <a:r>
              <a:rPr kumimoji="0" lang="el-GR" sz="2700" b="0" i="0" u="none" strike="noStrike" kern="1200" cap="none" spc="0" normalizeH="0" baseline="0" noProof="0" dirty="0" smtClean="0">
                <a:ln w="6350">
                  <a:noFill/>
                </a:ln>
                <a:solidFill>
                  <a:srgbClr val="004A82"/>
                </a:solidFill>
                <a:effectLst/>
                <a:uLnTx/>
                <a:uFillTx/>
              </a:rPr>
              <a:t>Συγκλεισιακές σχέσεις </a:t>
            </a:r>
            <a:r>
              <a:rPr lang="el-GR" sz="2700" b="0" dirty="0" smtClean="0">
                <a:ln w="6350">
                  <a:noFill/>
                </a:ln>
              </a:rPr>
              <a:t>οπισθίων</a:t>
            </a:r>
            <a:r>
              <a:rPr kumimoji="0" lang="el-GR" sz="2700" b="0" i="0" u="none" strike="noStrike" kern="1200" cap="none" spc="0" normalizeH="0" baseline="0" noProof="0" dirty="0" smtClean="0">
                <a:ln w="6350">
                  <a:noFill/>
                </a:ln>
                <a:solidFill>
                  <a:srgbClr val="004A82"/>
                </a:solidFill>
                <a:effectLst/>
                <a:uLnTx/>
                <a:uFillTx/>
              </a:rPr>
              <a:t> δοντιών κατά τη </a:t>
            </a:r>
            <a:r>
              <a:rPr lang="el-GR" sz="2700" b="0" dirty="0" smtClean="0"/>
              <a:t>πλαγιολίσθηση</a:t>
            </a:r>
            <a:endParaRPr kumimoji="0" lang="el-GR" sz="2700" b="0" i="0" u="none" strike="noStrike" kern="1200" cap="none" spc="0" normalizeH="0" baseline="0" noProof="0" dirty="0" smtClean="0">
              <a:ln w="6350">
                <a:noFill/>
              </a:ln>
              <a:solidFill>
                <a:srgbClr val="004A82"/>
              </a:solidFill>
              <a:effectLst/>
              <a:uLnTx/>
              <a:uFillTx/>
            </a:endParaRPr>
          </a:p>
        </p:txBody>
      </p:sp>
    </p:spTree>
    <p:extLst>
      <p:ext uri="{BB962C8B-B14F-4D97-AF65-F5344CB8AC3E}">
        <p14:creationId xmlns:p14="http://schemas.microsoft.com/office/powerpoint/2010/main" val="19717379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96752"/>
            <a:ext cx="4244280" cy="5040560"/>
          </a:xfrm>
        </p:spPr>
        <p:txBody>
          <a:bodyPr>
            <a:normAutofit lnSpcReduction="10000"/>
          </a:bodyPr>
          <a:lstStyle/>
          <a:p>
            <a:pPr marL="0" indent="0">
              <a:buNone/>
            </a:pPr>
            <a:r>
              <a:rPr lang="el-GR" sz="2400" b="1" dirty="0" smtClean="0"/>
              <a:t>Κυνοδοντική καθοδήγηση</a:t>
            </a:r>
          </a:p>
          <a:p>
            <a:pPr marL="0" indent="0">
              <a:spcBef>
                <a:spcPts val="600"/>
              </a:spcBef>
              <a:buNone/>
            </a:pPr>
            <a:r>
              <a:rPr lang="en-GB" sz="2400" dirty="0" smtClean="0"/>
              <a:t>Canine guidance</a:t>
            </a:r>
            <a:endParaRPr lang="el-GR" sz="2400" dirty="0" smtClean="0"/>
          </a:p>
          <a:p>
            <a:r>
              <a:rPr lang="el-GR" dirty="0" smtClean="0"/>
              <a:t>Στην συγκλεισιακή Τάξη Ι κυνοδοντικής προστασίας ή καθοδήγησης κατά τις πλαγιολισθήσεις δεν υπάρχουν επαφές στα πίσω δόντια στην εργαζομένη και μη εργαζομένη πλευρά κίνησης.</a:t>
            </a:r>
          </a:p>
          <a:p>
            <a:r>
              <a:rPr lang="el-GR" dirty="0" smtClean="0"/>
              <a:t>Μπορεί όμως να συμμετέχουν και οι πλάγιοι και κεντρικοί τομείς, πρόσθια προστασία ή καθοδήγηση.</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81218" y="3936732"/>
            <a:ext cx="2895238" cy="2228572"/>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3" cstate="print"/>
          <a:srcRect l="4954" t="868" b="-868"/>
          <a:stretch/>
        </p:blipFill>
        <p:spPr bwMode="auto">
          <a:xfrm>
            <a:off x="5058480" y="1412776"/>
            <a:ext cx="3401952" cy="1872000"/>
          </a:xfrm>
          <a:prstGeom prst="ellipse">
            <a:avLst/>
          </a:prstGeom>
          <a:noFill/>
          <a:ln w="9525">
            <a:solidFill>
              <a:schemeClr val="accent1">
                <a:lumMod val="50000"/>
              </a:schemeClr>
            </a:solidFill>
            <a:miter lim="800000"/>
            <a:headEnd/>
            <a:tailEnd/>
          </a:ln>
        </p:spPr>
      </p:pic>
      <p:cxnSp>
        <p:nvCxnSpPr>
          <p:cNvPr id="8" name="Straight Arrow Connector 7"/>
          <p:cNvCxnSpPr>
            <a:endCxn id="7" idx="2"/>
          </p:cNvCxnSpPr>
          <p:nvPr/>
        </p:nvCxnSpPr>
        <p:spPr>
          <a:xfrm>
            <a:off x="2699792" y="1988788"/>
            <a:ext cx="2358688" cy="359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endCxn id="1026" idx="1"/>
          </p:cNvCxnSpPr>
          <p:nvPr/>
        </p:nvCxnSpPr>
        <p:spPr>
          <a:xfrm flipV="1">
            <a:off x="4120028" y="5051018"/>
            <a:ext cx="1661190" cy="5382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Τίτλος 1"/>
          <p:cNvSpPr txBox="1">
            <a:spLocks noGrp="1"/>
          </p:cNvSpPr>
          <p:nvPr>
            <p:ph type="title"/>
          </p:nvPr>
        </p:nvSpPr>
        <p:spPr>
          <a:xfrm>
            <a:off x="-36000" y="116632"/>
            <a:ext cx="9216000" cy="908720"/>
          </a:xfrm>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rmAutofit fontScale="90000"/>
          </a:bodyPr>
          <a:lstStyle/>
          <a:p>
            <a:pPr lvl="0" fontAlgn="base">
              <a:spcAft>
                <a:spcPct val="0"/>
              </a:spcAft>
              <a:defRPr/>
            </a:pPr>
            <a:r>
              <a:rPr lang="el-GR" dirty="0">
                <a:solidFill>
                  <a:schemeClr val="tx2"/>
                </a:solidFill>
              </a:rPr>
              <a:t>Δυναμική σύγκλειση φυσικού φραγμού Τάξης Ι</a:t>
            </a:r>
            <a:r>
              <a:rPr lang="el-GR" dirty="0"/>
              <a:t/>
            </a:r>
            <a:br>
              <a:rPr lang="el-GR" dirty="0"/>
            </a:br>
            <a:r>
              <a:rPr kumimoji="0" lang="el-GR" sz="2700" b="0" i="0" u="none" strike="noStrike" kern="1200" cap="none" spc="0" normalizeH="0" baseline="0" noProof="0" dirty="0" smtClean="0">
                <a:ln w="6350">
                  <a:noFill/>
                </a:ln>
                <a:solidFill>
                  <a:srgbClr val="004A82"/>
                </a:solidFill>
                <a:effectLst/>
                <a:uLnTx/>
                <a:uFillTx/>
              </a:rPr>
              <a:t>Συγκλεισιακές σχέσεις δοντιών κατά τις </a:t>
            </a:r>
            <a:r>
              <a:rPr lang="el-GR" sz="2700" b="0" dirty="0" smtClean="0"/>
              <a:t>πλαγιολισθήσεις</a:t>
            </a:r>
            <a:endParaRPr kumimoji="0" lang="el-GR" sz="2700" b="0" i="0" u="none" strike="noStrike" kern="1200" cap="none" spc="0" normalizeH="0" baseline="0" noProof="0" dirty="0" smtClean="0">
              <a:ln w="6350">
                <a:noFill/>
              </a:ln>
              <a:solidFill>
                <a:srgbClr val="004A82"/>
              </a:solidFill>
              <a:effectLst/>
              <a:uLnTx/>
              <a:uFillTx/>
            </a:endParaRPr>
          </a:p>
        </p:txBody>
      </p:sp>
      <p:sp>
        <p:nvSpPr>
          <p:cNvPr id="9" name="Ορθογώνιο 8"/>
          <p:cNvSpPr/>
          <p:nvPr/>
        </p:nvSpPr>
        <p:spPr>
          <a:xfrm>
            <a:off x="5724128" y="6237312"/>
            <a:ext cx="3096343" cy="461665"/>
          </a:xfrm>
          <a:prstGeom prst="rect">
            <a:avLst/>
          </a:prstGeom>
        </p:spPr>
        <p:txBody>
          <a:bodyPr wrap="square">
            <a:spAutoFit/>
          </a:bodyPr>
          <a:lstStyle/>
          <a:p>
            <a:r>
              <a:rPr lang="en-GB" sz="1200" i="1" dirty="0" smtClean="0">
                <a:latin typeface="Calibri"/>
              </a:rPr>
              <a:t>©</a:t>
            </a:r>
            <a:r>
              <a:rPr lang="en-GB" sz="1200" i="1" dirty="0" smtClean="0"/>
              <a:t>Gross </a:t>
            </a:r>
            <a:r>
              <a:rPr lang="en-GB" sz="1200" i="1" dirty="0"/>
              <a:t>M. The science and art of occlusion and oral </a:t>
            </a:r>
            <a:r>
              <a:rPr lang="en-GB" sz="1200" i="1" dirty="0" smtClean="0"/>
              <a:t>rehabilitation, 2015</a:t>
            </a:r>
            <a:endParaRPr lang="el-GR" sz="1200" i="1" dirty="0"/>
          </a:p>
        </p:txBody>
      </p:sp>
    </p:spTree>
    <p:extLst>
      <p:ext uri="{BB962C8B-B14F-4D97-AF65-F5344CB8AC3E}">
        <p14:creationId xmlns:p14="http://schemas.microsoft.com/office/powerpoint/2010/main" val="10529280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l-GR" sz="2400" b="1" dirty="0" smtClean="0"/>
              <a:t>Ομαδική συνέργεια</a:t>
            </a:r>
          </a:p>
          <a:p>
            <a:pPr marL="0" indent="0">
              <a:spcBef>
                <a:spcPts val="600"/>
              </a:spcBef>
              <a:buNone/>
            </a:pPr>
            <a:r>
              <a:rPr lang="en-GB" sz="2400" dirty="0" smtClean="0"/>
              <a:t>Group function</a:t>
            </a:r>
            <a:endParaRPr lang="el-GR" sz="2400" dirty="0" smtClean="0"/>
          </a:p>
          <a:p>
            <a:pPr>
              <a:spcBef>
                <a:spcPts val="600"/>
              </a:spcBef>
            </a:pPr>
            <a:r>
              <a:rPr lang="el-GR" dirty="0"/>
              <a:t>Στην συγκλεισιακή Τάξη Ι </a:t>
            </a:r>
            <a:r>
              <a:rPr lang="el-GR" dirty="0" smtClean="0"/>
              <a:t>ομαδικής συνέργειας </a:t>
            </a:r>
            <a:r>
              <a:rPr lang="el-GR" dirty="0"/>
              <a:t>ή </a:t>
            </a:r>
            <a:r>
              <a:rPr lang="el-GR" dirty="0" smtClean="0"/>
              <a:t>καθοδήγησης, οι τομείς διαχωρίζουν τα οπίσθια  δόντια κατά τη προολίσθηση.</a:t>
            </a:r>
          </a:p>
          <a:p>
            <a:pPr>
              <a:spcBef>
                <a:spcPts val="600"/>
              </a:spcBef>
            </a:pPr>
            <a:r>
              <a:rPr lang="el-GR" dirty="0"/>
              <a:t>Κ</a:t>
            </a:r>
            <a:r>
              <a:rPr lang="el-GR" dirty="0" smtClean="0"/>
              <a:t>ατά τις πλαγιολισθήσεις τα δόντια της </a:t>
            </a:r>
            <a:r>
              <a:rPr lang="el-GR" i="1" dirty="0" smtClean="0"/>
              <a:t>εργαζόμενης πλευράς </a:t>
            </a:r>
            <a:r>
              <a:rPr lang="el-GR" dirty="0" smtClean="0"/>
              <a:t>κίνησης διαχωρίζουν  τα δόντια της μη εργαζόμενης πλευράς.</a:t>
            </a:r>
          </a:p>
          <a:p>
            <a:pPr>
              <a:spcBef>
                <a:spcPts val="600"/>
              </a:spcBef>
            </a:pPr>
            <a:endParaRPr lang="en-GB" sz="2400" dirty="0" smtClean="0"/>
          </a:p>
          <a:p>
            <a:pPr>
              <a:spcBef>
                <a:spcPts val="600"/>
              </a:spcBef>
            </a:pPr>
            <a:endParaRPr lang="el-GR" sz="2400" dirty="0" smtClean="0"/>
          </a:p>
          <a:p>
            <a:pPr marL="0" indent="0">
              <a:buNone/>
            </a:pPr>
            <a:endParaRPr lang="el-GR" sz="2400" b="1"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0112" y="3573280"/>
            <a:ext cx="2745600" cy="2376000"/>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6" name="Τίτλος 1"/>
          <p:cNvSpPr txBox="1">
            <a:spLocks noGrp="1"/>
          </p:cNvSpPr>
          <p:nvPr>
            <p:ph type="title"/>
          </p:nvPr>
        </p:nvSpPr>
        <p:spPr>
          <a:prstGeom prst="rect">
            <a:avLst/>
          </a:prstGeom>
          <a:scene3d>
            <a:camera prst="orthographicFront"/>
            <a:lightRig rig="threePt" dir="t"/>
          </a:scene3d>
          <a:sp3d>
            <a:bevelT w="165100" prst="coolSlant"/>
          </a:sp3d>
        </p:spPr>
        <p:txBody>
          <a:bodyPr wrap="square" lIns="91440" tIns="45720" rIns="91440" bIns="45720" numCol="1" anchor="t" anchorCtr="0" compatLnSpc="1">
            <a:prstTxWarp prst="textNoShape">
              <a:avLst/>
            </a:prstTxWarp>
            <a:normAutofit fontScale="90000"/>
          </a:bodyPr>
          <a:lstStyle/>
          <a:p>
            <a:pPr lvl="0" fontAlgn="base">
              <a:spcAft>
                <a:spcPct val="0"/>
              </a:spcAft>
              <a:defRPr/>
            </a:pPr>
            <a:r>
              <a:rPr lang="el-GR" dirty="0">
                <a:solidFill>
                  <a:schemeClr val="tx2"/>
                </a:solidFill>
              </a:rPr>
              <a:t>Δυναμική σύγκλειση φυσικού φραγμού Τάξης Ι</a:t>
            </a:r>
            <a:r>
              <a:rPr lang="el-GR" dirty="0"/>
              <a:t/>
            </a:r>
            <a:br>
              <a:rPr lang="el-GR" dirty="0"/>
            </a:br>
            <a:r>
              <a:rPr kumimoji="0" lang="el-GR" sz="2700" b="0" i="0" u="none" strike="noStrike" kern="1200" cap="none" spc="0" normalizeH="0" baseline="0" noProof="0" dirty="0" smtClean="0">
                <a:ln w="6350">
                  <a:noFill/>
                </a:ln>
                <a:solidFill>
                  <a:srgbClr val="004A82"/>
                </a:solidFill>
                <a:effectLst/>
                <a:uLnTx/>
                <a:uFillTx/>
              </a:rPr>
              <a:t>Συγκλεισιακές σχέσεις δοντιών κατά τις </a:t>
            </a:r>
            <a:r>
              <a:rPr lang="el-GR" sz="2700" b="0" dirty="0" smtClean="0"/>
              <a:t>πλαγιολισθήσεις</a:t>
            </a:r>
            <a:endParaRPr kumimoji="0" lang="el-GR" sz="2700" b="0" i="0" u="none" strike="noStrike" kern="1200" cap="none" spc="0" normalizeH="0" baseline="0" noProof="0" dirty="0" smtClean="0">
              <a:ln w="6350">
                <a:noFill/>
              </a:ln>
              <a:solidFill>
                <a:srgbClr val="004A82"/>
              </a:solidFill>
              <a:effectLst/>
              <a:uLnTx/>
              <a:uFillTx/>
            </a:endParaRPr>
          </a:p>
        </p:txBody>
      </p:sp>
      <p:pic>
        <p:nvPicPr>
          <p:cNvPr id="7" name="Picture 2"/>
          <p:cNvPicPr>
            <a:picLocks noChangeAspect="1" noChangeArrowheads="1"/>
          </p:cNvPicPr>
          <p:nvPr/>
        </p:nvPicPr>
        <p:blipFill>
          <a:blip r:embed="rId3" cstate="print"/>
          <a:stretch>
            <a:fillRect/>
          </a:stretch>
        </p:blipFill>
        <p:spPr bwMode="auto">
          <a:xfrm>
            <a:off x="4990830" y="1484992"/>
            <a:ext cx="3973658" cy="1872000"/>
          </a:xfrm>
          <a:prstGeom prst="roundRect">
            <a:avLst/>
          </a:prstGeom>
          <a:ln>
            <a:solidFill>
              <a:srgbClr val="002060"/>
            </a:solidFill>
          </a:ln>
          <a:effectLst/>
        </p:spPr>
      </p:pic>
      <p:sp>
        <p:nvSpPr>
          <p:cNvPr id="8" name="Ορθογώνιο 7"/>
          <p:cNvSpPr/>
          <p:nvPr/>
        </p:nvSpPr>
        <p:spPr>
          <a:xfrm>
            <a:off x="5580113" y="6093296"/>
            <a:ext cx="3096343" cy="461665"/>
          </a:xfrm>
          <a:prstGeom prst="rect">
            <a:avLst/>
          </a:prstGeom>
        </p:spPr>
        <p:txBody>
          <a:bodyPr wrap="square">
            <a:spAutoFit/>
          </a:bodyPr>
          <a:lstStyle/>
          <a:p>
            <a:r>
              <a:rPr lang="en-GB" sz="1200" i="1" dirty="0" smtClean="0">
                <a:latin typeface="Calibri"/>
              </a:rPr>
              <a:t>©</a:t>
            </a:r>
            <a:r>
              <a:rPr lang="en-GB" sz="1200" i="1" dirty="0" smtClean="0"/>
              <a:t>Gross </a:t>
            </a:r>
            <a:r>
              <a:rPr lang="en-GB" sz="1200" i="1" dirty="0"/>
              <a:t>M. The science and art of occlusion and oral </a:t>
            </a:r>
            <a:r>
              <a:rPr lang="en-GB" sz="1200" i="1" dirty="0" smtClean="0"/>
              <a:t>rehabilitation, 2015</a:t>
            </a:r>
            <a:endParaRPr lang="el-GR" sz="1200" i="1" dirty="0"/>
          </a:p>
        </p:txBody>
      </p:sp>
    </p:spTree>
    <p:extLst>
      <p:ext uri="{BB962C8B-B14F-4D97-AF65-F5344CB8AC3E}">
        <p14:creationId xmlns:p14="http://schemas.microsoft.com/office/powerpoint/2010/main" val="19118231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4214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2400"/>
              </a:spcBef>
              <a:buClr>
                <a:schemeClr val="tx1"/>
              </a:buClr>
              <a:buSzPct val="95000"/>
              <a:buFont typeface="Arial" pitchFamily="34" charset="0"/>
              <a:buChar char="•"/>
            </a:pPr>
            <a:r>
              <a:rPr lang="el-GR" sz="2400" dirty="0" smtClean="0"/>
              <a:t>Σύγκλειση λειτουργικά ισορροπημένη, ανεξάρτητα από τα ιδεώδη μορφολογικά πρότυπα.</a:t>
            </a:r>
          </a:p>
          <a:p>
            <a:pPr>
              <a:spcBef>
                <a:spcPts val="2400"/>
              </a:spcBef>
              <a:buClr>
                <a:schemeClr val="tx1"/>
              </a:buClr>
              <a:buSzPct val="95000"/>
              <a:buFont typeface="Arial" pitchFamily="34" charset="0"/>
              <a:buChar char="•"/>
            </a:pPr>
            <a:r>
              <a:rPr lang="el-GR" sz="2400" dirty="0" smtClean="0"/>
              <a:t>Σταθερές συγκλεισιακές επαφές στη μέγιστη συγγόμφωση. </a:t>
            </a:r>
          </a:p>
          <a:p>
            <a:pPr>
              <a:spcBef>
                <a:spcPts val="2400"/>
              </a:spcBef>
              <a:buClr>
                <a:schemeClr val="tx1"/>
              </a:buClr>
              <a:buSzPct val="95000"/>
              <a:buFont typeface="Arial" pitchFamily="34" charset="0"/>
              <a:buChar char="•"/>
            </a:pPr>
            <a:r>
              <a:rPr lang="el-GR" sz="2400" dirty="0" smtClean="0"/>
              <a:t>Λειτουργικές διαδρομές χωρίς παρεμβολές.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Τίτλος 4"/>
          <p:cNvSpPr>
            <a:spLocks noGrp="1"/>
          </p:cNvSpPr>
          <p:nvPr>
            <p:ph type="title"/>
          </p:nvPr>
        </p:nvSpPr>
        <p:spPr>
          <a:xfrm>
            <a:off x="0" y="116632"/>
            <a:ext cx="9144000" cy="908720"/>
          </a:xfrm>
        </p:spPr>
        <p:txBody>
          <a:bodyPr/>
          <a:lstStyle/>
          <a:p>
            <a:r>
              <a:rPr lang="el-GR" dirty="0"/>
              <a:t>Κριτήρια  φυσιολογικά αποδεκτής σύγκλεισης</a:t>
            </a:r>
          </a:p>
        </p:txBody>
      </p:sp>
    </p:spTree>
    <p:extLst>
      <p:ext uri="{BB962C8B-B14F-4D97-AF65-F5344CB8AC3E}">
        <p14:creationId xmlns:p14="http://schemas.microsoft.com/office/powerpoint/2010/main" val="5382087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9799433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Παναγιώτα </a:t>
            </a:r>
            <a:r>
              <a:rPr lang="el-GR" sz="2000" dirty="0" err="1" smtClean="0"/>
              <a:t>Τσόλκα</a:t>
            </a:r>
            <a:r>
              <a:rPr lang="el-GR" sz="2000" dirty="0" smtClean="0"/>
              <a:t> 2014. </a:t>
            </a:r>
            <a:r>
              <a:rPr lang="el-GR" sz="2000" dirty="0"/>
              <a:t>Παναγιώτα </a:t>
            </a:r>
            <a:r>
              <a:rPr lang="el-GR" sz="2000" dirty="0" err="1"/>
              <a:t>Τσόλκα</a:t>
            </a:r>
            <a:r>
              <a:rPr lang="el-GR" sz="2000" dirty="0"/>
              <a:t>. «</a:t>
            </a:r>
            <a:r>
              <a:rPr lang="el-GR" sz="2000" dirty="0" smtClean="0"/>
              <a:t>Αποκατάσταση</a:t>
            </a:r>
            <a:r>
              <a:rPr lang="en-US" sz="2000" dirty="0" smtClean="0"/>
              <a:t> </a:t>
            </a:r>
            <a:r>
              <a:rPr lang="el-GR" sz="2000" dirty="0" smtClean="0"/>
              <a:t>Δυσλειτουργιών </a:t>
            </a:r>
            <a:r>
              <a:rPr lang="el-GR" sz="2000" dirty="0"/>
              <a:t>Σύγκλεισης. </a:t>
            </a:r>
            <a:r>
              <a:rPr lang="el-GR" sz="2000" dirty="0" smtClean="0"/>
              <a:t>Ενότητα 2</a:t>
            </a:r>
            <a:r>
              <a:rPr lang="en-US" sz="2000" dirty="0" smtClean="0"/>
              <a:t>:</a:t>
            </a:r>
            <a:r>
              <a:rPr lang="el-GR" sz="2000" dirty="0"/>
              <a:t> Σύγκλειση φυσικού φραγμού - </a:t>
            </a:r>
            <a:r>
              <a:rPr lang="el-GR" sz="2000" dirty="0" err="1"/>
              <a:t>Συγκλεισιακή</a:t>
            </a:r>
            <a:r>
              <a:rPr lang="el-GR" sz="2000" dirty="0"/>
              <a:t> ορολογία».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9867134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556297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982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9155057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50301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idx="1"/>
          </p:nvPr>
        </p:nvSpPr>
        <p:spPr/>
        <p:txBody>
          <a:bodyPr rtlCol="0">
            <a:normAutofit/>
          </a:bodyPr>
          <a:lstStyle/>
          <a:p>
            <a:pPr marL="461772">
              <a:buClr>
                <a:schemeClr val="tx1">
                  <a:shade val="95000"/>
                </a:schemeClr>
              </a:buClr>
              <a:defRPr/>
            </a:pPr>
            <a:r>
              <a:rPr lang="el-GR" sz="2400" dirty="0"/>
              <a:t>Ετερόπλευρα ισορροπημένη </a:t>
            </a:r>
            <a:r>
              <a:rPr lang="el-GR" sz="2400" dirty="0" smtClean="0"/>
              <a:t>σύγκλειση ή σύγκλειση τύπου ομαδικών επαφών ή ομαδική συνέργεια (</a:t>
            </a:r>
            <a:r>
              <a:rPr lang="en-GB" sz="2400" dirty="0" smtClean="0"/>
              <a:t>group function)</a:t>
            </a:r>
            <a:r>
              <a:rPr lang="el-GR" sz="2400" dirty="0" smtClean="0"/>
              <a:t>.</a:t>
            </a:r>
            <a:endParaRPr lang="en-GB" sz="2400" dirty="0" smtClean="0"/>
          </a:p>
          <a:p>
            <a:pPr marL="461772">
              <a:buClr>
                <a:schemeClr val="tx1">
                  <a:shade val="95000"/>
                </a:schemeClr>
              </a:buClr>
              <a:defRPr/>
            </a:pPr>
            <a:r>
              <a:rPr lang="el-GR" sz="2400" dirty="0" smtClean="0"/>
              <a:t>Διαχωρίζουσα σύγκλειση ή αμοιβαία προστατευόμενη </a:t>
            </a:r>
            <a:r>
              <a:rPr lang="en-GB" sz="2400" dirty="0" smtClean="0"/>
              <a:t>(</a:t>
            </a:r>
            <a:r>
              <a:rPr lang="el-GR" sz="2400" dirty="0"/>
              <a:t>mutually protected </a:t>
            </a:r>
            <a:r>
              <a:rPr lang="el-GR" sz="2400" dirty="0" smtClean="0"/>
              <a:t>occlusion</a:t>
            </a:r>
            <a:r>
              <a:rPr lang="en-GB" sz="2400" dirty="0" smtClean="0"/>
              <a:t> or canine guidance)</a:t>
            </a:r>
            <a:endParaRPr lang="el-GR" sz="2400" dirty="0"/>
          </a:p>
          <a:p>
            <a:pPr marL="461772">
              <a:buClr>
                <a:schemeClr val="tx1">
                  <a:shade val="95000"/>
                </a:schemeClr>
              </a:buClr>
              <a:buNone/>
              <a:defRPr/>
            </a:pPr>
            <a:endParaRPr lang="el-GR" sz="2400" dirty="0"/>
          </a:p>
        </p:txBody>
      </p:sp>
      <p:sp>
        <p:nvSpPr>
          <p:cNvPr id="2" name="Τίτλος 1"/>
          <p:cNvSpPr>
            <a:spLocks noGrp="1"/>
          </p:cNvSpPr>
          <p:nvPr>
            <p:ph type="title"/>
          </p:nvPr>
        </p:nvSpPr>
        <p:spPr/>
        <p:txBody>
          <a:bodyPr/>
          <a:lstStyle/>
          <a:p>
            <a:r>
              <a:rPr lang="el-GR" dirty="0"/>
              <a:t>Τύποι </a:t>
            </a:r>
            <a:r>
              <a:rPr lang="el-GR" dirty="0" smtClean="0"/>
              <a:t>σύγκλεισης φυσικού φραγμού</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1828557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a:themeElements>
    <a:clrScheme name="Προσαρμοσμένο 1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2988</TotalTime>
  <Words>5539</Words>
  <Application>Microsoft Office PowerPoint</Application>
  <PresentationFormat>Προβολή στην οθόνη (4:3)</PresentationFormat>
  <Paragraphs>654</Paragraphs>
  <Slides>85</Slides>
  <Notes>37</Notes>
  <HiddenSlides>0</HiddenSlides>
  <MMClips>0</MMClips>
  <ScaleCrop>false</ScaleCrop>
  <HeadingPairs>
    <vt:vector size="4" baseType="variant">
      <vt:variant>
        <vt:lpstr>Θέμα</vt:lpstr>
      </vt:variant>
      <vt:variant>
        <vt:i4>3</vt:i4>
      </vt:variant>
      <vt:variant>
        <vt:lpstr>Τίτλοι διαφανειών</vt:lpstr>
      </vt:variant>
      <vt:variant>
        <vt:i4>85</vt:i4>
      </vt:variant>
    </vt:vector>
  </HeadingPairs>
  <TitlesOfParts>
    <vt:vector size="88" baseType="lpstr">
      <vt:lpstr>template</vt:lpstr>
      <vt:lpstr>1_template</vt:lpstr>
      <vt:lpstr>OC_template_updated</vt:lpstr>
      <vt:lpstr>Αποκατάσταση Δυσλειτουργιών Σύγκλεισης</vt:lpstr>
      <vt:lpstr>Σύγκλειση </vt:lpstr>
      <vt:lpstr>Σύγκλειση </vt:lpstr>
      <vt:lpstr>Φυσιολογία σύγκλεισης φυσικού φραγμού </vt:lpstr>
      <vt:lpstr>Φυσιολογία σύγκλεισης φυσικού φραγμού </vt:lpstr>
      <vt:lpstr>Φυσιολογία σύγκλεισης φυσικού φραγμού </vt:lpstr>
      <vt:lpstr>Αλληλεπίδραση καθοριστικών παραγόντων του Στοματογναθικού Συστήματος στις συγκλεισιακές σχέσεις των οδοντικών φραγμών</vt:lpstr>
      <vt:lpstr>Κριτήρια  φυσιολογικά αποδεκτής σύγκλεισης</vt:lpstr>
      <vt:lpstr>Τύποι σύγκλεισης φυσικού φραγμού</vt:lpstr>
      <vt:lpstr>Ετερόπλευρα ισορροπημένη σύγκλειση</vt:lpstr>
      <vt:lpstr>Ετερόπλευρα ισορροπημένη σύγκλειση   Σύγκλειση τύπου ομαδικών επαφών ή Ομαδική συνέργεια  Group function</vt:lpstr>
      <vt:lpstr>Διαχωρίζουσα σύγκλειση </vt:lpstr>
      <vt:lpstr>Διαχωρίζουσα σύγκλειση </vt:lpstr>
      <vt:lpstr>Διαχωρίζουσα σύγκλειση </vt:lpstr>
      <vt:lpstr>Κυνοδοντική προστασία canine guidance </vt:lpstr>
      <vt:lpstr>Παρουσίαση του PowerPoint</vt:lpstr>
      <vt:lpstr>Συγκλεισιακές σχέσεις προσθίων δοντιών κατά τη μέγιστη συγγόμφωση </vt:lpstr>
      <vt:lpstr>Συγκλεισιακές σχέσεις προσθίων δοντιών κατά τη μέγιστη συγγόμφωση </vt:lpstr>
      <vt:lpstr>Συγκλεισιακές σχέσεις προσθίων δοντιών κατά τη μέγιστη συγγόμφωση </vt:lpstr>
      <vt:lpstr>Συγκλεισιακές σχέσεις προσθίων δοντιών  Σκελετικές τάξεις κατά  Angle</vt:lpstr>
      <vt:lpstr>Συγκλεισιακές σχέσεις οπισθίων δοντιών  κατά την μέγιστη συγγόμφωση</vt:lpstr>
      <vt:lpstr>Σύγκλειση φύματος προς  βοθρίο (ένα δόντι προς ένα δόντι)</vt:lpstr>
      <vt:lpstr>Σύγκλειση φύματος προς μασητική αγκάλη (ένα δόντι προς δύο δόντια)</vt:lpstr>
      <vt:lpstr>Τύπος συγκλεισιακών επαφών οπισθίων δοντιών κατά την μέγιστη συγγόμφωση</vt:lpstr>
      <vt:lpstr>Συγκλεισιακές σχέσεις οπισθίων δοντιών Σκελετική Τάξη Angle  Ι </vt:lpstr>
      <vt:lpstr>Συγκλεισιακές σχέσεις οπισθίων δοντιών Σκελετική Τάξη Angle  Ι </vt:lpstr>
      <vt:lpstr>Συγκλεισιακές σχέσεις οπισθίων δοντιών Σκελετική Τάξη Angle ΙΙ</vt:lpstr>
      <vt:lpstr>Συγκλεισιακές σχέσεις οπισθίων δοντιών Σκελετική Τάξη Angle  ΙΙ</vt:lpstr>
      <vt:lpstr>Συγκλεισιακές σχέσεις οπισθίων δοντιών Σκελετική Τάξη Angle ΙΙΙ </vt:lpstr>
      <vt:lpstr>Συγκλεισιακές σχέσεις οπισθίων δοντιών Σκελετική Τάξη Angle ΙΙΙ </vt:lpstr>
      <vt:lpstr>Συγκλεισιακές σχέσεις προσθίων δοντιών κατά τη προολίσθηση</vt:lpstr>
      <vt:lpstr> Συγκλεισιακές σχέσεις οπισθίων δοντιών κατά τη διάρκεια των κινήσεων της κάτω γνάθου </vt:lpstr>
      <vt:lpstr> Συγκλεισιακές σχέσεις οπισθίων δοντιών κατά τη διάρκεια των κινήσεων της κάτω γνάθου </vt:lpstr>
      <vt:lpstr> Συγκλεισιακές σχέσεις οπισθίων δοντιών κατά τη διάρκεια των κινήσεων της κάτω γνάθου </vt:lpstr>
      <vt:lpstr> Συγκλεισιακές σχέσεις οπισθίων δοντιών κατά τη διάρκεια των κινήσεων της κάτω γνάθου </vt:lpstr>
      <vt:lpstr>Παραγοντεσ που επηρεαζουν τη συγκλεισιακη μορφολογια </vt:lpstr>
      <vt:lpstr>Παράγοντες που επηρεάζουν την συγκλεισιακή μορφολογία των οπισθίων δοντιών   Οβελιαίο επίπεδο</vt:lpstr>
      <vt:lpstr>Παράγοντες που επηρεάζουν την συγκλεισιακή μορφολογία των οπισθίων δοντιών   Οριζόντιο επίπεδο</vt:lpstr>
      <vt:lpstr>Σύγκλειση φυσικού φραγμού Τάξης  Ι Ορολογία σκελετικών και συγκλεισιακών παραμέτρων </vt:lpstr>
      <vt:lpstr>Σύγκλειση φυσικού φραγμού Τάξης  Ι Ορολογία σκελετικών και συγκλεισιακών παραμέτρων </vt:lpstr>
      <vt:lpstr>Σύγκλειση φυσικού φραγμού Τάξης  Ι Σκελετικά αναφορικά επίπεδα </vt:lpstr>
      <vt:lpstr>Σύγκλειση φυσικού φραγμού Τάξης Angle  Ι Ύψος προσώπου και αναλογίες  </vt:lpstr>
      <vt:lpstr>Σύγκλειση φυσικού φραγμού Τάξης Angle  Ι Ύψος προσώπου και αναλογίες </vt:lpstr>
      <vt:lpstr>Διάταξη δοντιών στα οδοντικά τόξα  Συγκλεισιακά αναφορικά επίπεδα</vt:lpstr>
      <vt:lpstr>Διάταξη δοντιών στα οδοντικά τόξα Συγκλεισιακά αναφορικά επίπεδα </vt:lpstr>
      <vt:lpstr>Διάταξη δοντιών στα οδοντικά τόξα  Συγκλεισιακά αναφορικά επίπεδα</vt:lpstr>
      <vt:lpstr>Θέση Μεγίστης Συναρμογής ή Συγγόμφωσης (ΘΜΣ)  (Maximum intercuspation (MI) or Intercuspal Position (ICP)</vt:lpstr>
      <vt:lpstr>Στατική σύγκλειση φυσικού φραγμού Τάξης Ι Επαφές σε θέση μέγιστης συναρμογής (ΜΣ)</vt:lpstr>
      <vt:lpstr>Σύγκλειση φυσικού φραγμού Τάξης Ι Ορολογία συγκλεισιακών παραμέτρων </vt:lpstr>
      <vt:lpstr>Σύγκλειση φυσικού φραγμού Τάξης Ι Ορολογία συγκλεισιακών παραμέτρων </vt:lpstr>
      <vt:lpstr>Σύγκλειση φυσικού φραγμού Τάξης Ι Ορολογία συγκλεισιακών παραμέτρων </vt:lpstr>
      <vt:lpstr>Σύγκλειση φυσικού φραγμού Τάξης Ι Ορολογία συγκλεισιακών παραμέτρων </vt:lpstr>
      <vt:lpstr>Στατική σύγκλειση φυσικού φραγμού Τάξης  Ι Οβελιαία σχέση των προσθίων δοντιών σε μέγιστη συναρμογή </vt:lpstr>
      <vt:lpstr>Στατική σύγκλειση φυσικού φραγμού Τάξης  Ι Οβελιαία σχέση των προσθίων δοντιών σε μέγιστη συναρμογή </vt:lpstr>
      <vt:lpstr>Κεντρική σχέση centric relation </vt:lpstr>
      <vt:lpstr>Κεντρική σχέση </vt:lpstr>
      <vt:lpstr>Κεντρική σχέση  Ορολογία συγκλεισιακών παραμέτρων </vt:lpstr>
      <vt:lpstr>Δυναμική σύγκλειση φυσικού φραγμού Τάξης Ι Ορολογία συγκλεισιακών παραμέτρων </vt:lpstr>
      <vt:lpstr>Προολίσθηση</vt:lpstr>
      <vt:lpstr> </vt:lpstr>
      <vt:lpstr>Δυναμική σύγκλειση φυσικού φραγμού Τάξης Ι Ορολογία συγκλεισιακών παραμέτρων  κατά την προολίσθηση</vt:lpstr>
      <vt:lpstr>Δυναμική σύγκλειση φυσικού φραγμού Τάξης Ι Ορολογία συγκλεισιακών παραμέτρων  κατά την προολίσθηση</vt:lpstr>
      <vt:lpstr>Δυναμική σύγκλειση φυσικού φραγμού Τάξης Ι Ορολογία συγκλεισιακών παραμέτρων </vt:lpstr>
      <vt:lpstr>Δυναμική σύγκλειση φυσικού φραγμού Τάξης Ι Συγκλεισιακές σχέσεις προσθίων δοντιών κατά τη προολίσθηση</vt:lpstr>
      <vt:lpstr>Πλαγιολίσθηση </vt:lpstr>
      <vt:lpstr>Πλαγιολίσθηση </vt:lpstr>
      <vt:lpstr>Πλαγιολίσθηση - Κίνηση Bennet</vt:lpstr>
      <vt:lpstr>Πλαγιολίσθηση - Κίνηση Bennet Εργαζόμενος κόνδυλος </vt:lpstr>
      <vt:lpstr>Πλαγιολίσθηση - Κίνηση Bennet Εργαζόμενος κόνδυλος</vt:lpstr>
      <vt:lpstr>Πλαγιολίσθηση- Γωνία Bennet Μη Εργαζόμενος κόνδυλος</vt:lpstr>
      <vt:lpstr>Πλαγιολίσθηση - Κίνηση Bennet </vt:lpstr>
      <vt:lpstr>Δυναμική σύγκλειση φυσικού φραγμού Τάξης Ι Ορολογία συγκλεισιακών παραμέτρων </vt:lpstr>
      <vt:lpstr>Δυναμική σύγκλειση φυσικού φραγμού Τάξης Ι Συγκλεισιακές σχέσεις οπισθίων δοντιών κατά τη πλαγιολίσθηση</vt:lpstr>
      <vt:lpstr>Δυναμική σύγκλειση φυσικού φραγμού Τάξης Ι Συγκλεισιακές σχέσεις οπισθίων δοντιών κατά τη πλαγιολίσθηση</vt:lpstr>
      <vt:lpstr>Δυναμική σύγκλειση φυσικού φραγμού Τάξης Ι Συγκλεισιακές σχέσεις οπισθίων δοντιών κατά τη πλαγιολίσθηση</vt:lpstr>
      <vt:lpstr>Δυναμική σύγκλειση φυσικού φραγμού Τάξης Ι Συγκλεισιακές σχέσεις οπισθίων δοντιών κατά τη πλαγιολίσθηση</vt:lpstr>
      <vt:lpstr>Δυναμική σύγκλειση φυσικού φραγμού Τάξης Ι Συγκλεισιακές σχέσεις δοντιών κατά τις πλαγιολισθήσεις</vt:lpstr>
      <vt:lpstr>Δυναμική σύγκλειση φυσικού φραγμού Τάξης Ι Συγκλεισιακές σχέσεις δοντιών κατά τις πλαγιολισθήσεις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Στοματογναθικού Συστήματος - Συγκλεισιολογία</dc:title>
  <dc:creator>opencourses@teiath.gr; fkaram2</dc:creator>
  <cp:lastModifiedBy>fkaram2</cp:lastModifiedBy>
  <cp:revision>235</cp:revision>
  <dcterms:created xsi:type="dcterms:W3CDTF">2015-01-19T10:18:52Z</dcterms:created>
  <dcterms:modified xsi:type="dcterms:W3CDTF">2015-11-26T07:34:19Z</dcterms:modified>
</cp:coreProperties>
</file>