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Lst>
  <p:notesMasterIdLst>
    <p:notesMasterId r:id="rId31"/>
  </p:notesMasterIdLst>
  <p:handoutMasterIdLst>
    <p:handoutMasterId r:id="rId32"/>
  </p:handoutMasterIdLst>
  <p:sldIdLst>
    <p:sldId id="256" r:id="rId3"/>
    <p:sldId id="267" r:id="rId4"/>
    <p:sldId id="268" r:id="rId5"/>
    <p:sldId id="269" r:id="rId6"/>
    <p:sldId id="270" r:id="rId7"/>
    <p:sldId id="271" r:id="rId8"/>
    <p:sldId id="272" r:id="rId9"/>
    <p:sldId id="273" r:id="rId10"/>
    <p:sldId id="274" r:id="rId11"/>
    <p:sldId id="275" r:id="rId12"/>
    <p:sldId id="276" r:id="rId13"/>
    <p:sldId id="277" r:id="rId14"/>
    <p:sldId id="278" r:id="rId15"/>
    <p:sldId id="279" r:id="rId16"/>
    <p:sldId id="280" r:id="rId17"/>
    <p:sldId id="281" r:id="rId18"/>
    <p:sldId id="282" r:id="rId19"/>
    <p:sldId id="283" r:id="rId20"/>
    <p:sldId id="284" r:id="rId21"/>
    <p:sldId id="285" r:id="rId22"/>
    <p:sldId id="286" r:id="rId23"/>
    <p:sldId id="287" r:id="rId24"/>
    <p:sldId id="257" r:id="rId25"/>
    <p:sldId id="262" r:id="rId26"/>
    <p:sldId id="264" r:id="rId27"/>
    <p:sldId id="265" r:id="rId28"/>
    <p:sldId id="266" r:id="rId29"/>
    <p:sldId id="261" r:id="rId30"/>
  </p:sldIdLst>
  <p:sldSz cx="9144000" cy="6858000" type="screen4x3"/>
  <p:notesSz cx="7104063" cy="10234613"/>
  <p:custDataLst>
    <p:tags r:id="rId33"/>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5" autoAdjust="0"/>
    <p:restoredTop sz="94660"/>
  </p:normalViewPr>
  <p:slideViewPr>
    <p:cSldViewPr>
      <p:cViewPr>
        <p:scale>
          <a:sx n="114" d="100"/>
          <a:sy n="114" d="100"/>
        </p:scale>
        <p:origin x="-1632" y="18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image" Target="../media/image1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image" Target="../media/image2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28/1/2015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28/1/2015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26</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27</a:t>
            </a:fld>
            <a:endParaRPr lang="el-GR"/>
          </a:p>
        </p:txBody>
      </p:sp>
    </p:spTree>
    <p:extLst>
      <p:ext uri="{BB962C8B-B14F-4D97-AF65-F5344CB8AC3E}">
        <p14:creationId xmlns:p14="http://schemas.microsoft.com/office/powerpoint/2010/main" val="2445984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AEB2DD1C-8CBF-445F-847B-A08FF23D5346}" type="slidenum">
              <a:rPr lang="el-GR" smtClean="0">
                <a:solidFill>
                  <a:prstClr val="black"/>
                </a:solidFill>
              </a:rPr>
              <a:pPr>
                <a:defRPr/>
              </a:pPr>
              <a:t>1</a:t>
            </a:fld>
            <a:endParaRPr lang="el-GR">
              <a:solidFill>
                <a:prstClr val="black"/>
              </a:solidFill>
            </a:endParaRPr>
          </a:p>
        </p:txBody>
      </p:sp>
    </p:spTree>
    <p:extLst>
      <p:ext uri="{BB962C8B-B14F-4D97-AF65-F5344CB8AC3E}">
        <p14:creationId xmlns:p14="http://schemas.microsoft.com/office/powerpoint/2010/main" val="29624359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AEB2DD1C-8CBF-445F-847B-A08FF23D5346}" type="slidenum">
              <a:rPr lang="el-GR" smtClean="0">
                <a:solidFill>
                  <a:prstClr val="black"/>
                </a:solidFill>
              </a:rPr>
              <a:pPr>
                <a:defRPr/>
              </a:pPr>
              <a:t>4</a:t>
            </a:fld>
            <a:endParaRPr lang="el-GR">
              <a:solidFill>
                <a:prstClr val="black"/>
              </a:solidFill>
            </a:endParaRPr>
          </a:p>
        </p:txBody>
      </p:sp>
    </p:spTree>
    <p:extLst>
      <p:ext uri="{BB962C8B-B14F-4D97-AF65-F5344CB8AC3E}">
        <p14:creationId xmlns:p14="http://schemas.microsoft.com/office/powerpoint/2010/main" val="23669578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AEB2DD1C-8CBF-445F-847B-A08FF23D5346}" type="slidenum">
              <a:rPr lang="el-GR" smtClean="0">
                <a:solidFill>
                  <a:prstClr val="black"/>
                </a:solidFill>
              </a:rPr>
              <a:pPr>
                <a:defRPr/>
              </a:pPr>
              <a:t>5</a:t>
            </a:fld>
            <a:endParaRPr lang="el-GR">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AEB2DD1C-8CBF-445F-847B-A08FF23D5346}" type="slidenum">
              <a:rPr lang="el-GR" smtClean="0">
                <a:solidFill>
                  <a:prstClr val="black"/>
                </a:solidFill>
              </a:rPr>
              <a:pPr>
                <a:defRPr/>
              </a:pPr>
              <a:t>8</a:t>
            </a:fld>
            <a:endParaRPr lang="el-GR">
              <a:solidFill>
                <a:prstClr val="black"/>
              </a:solidFill>
            </a:endParaRPr>
          </a:p>
        </p:txBody>
      </p:sp>
    </p:spTree>
    <p:extLst>
      <p:ext uri="{BB962C8B-B14F-4D97-AF65-F5344CB8AC3E}">
        <p14:creationId xmlns:p14="http://schemas.microsoft.com/office/powerpoint/2010/main" val="33378346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22</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23</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24</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25</a:t>
            </a:fld>
            <a:endParaRPr lang="el-GR"/>
          </a:p>
        </p:txBody>
      </p:sp>
    </p:spTree>
    <p:extLst>
      <p:ext uri="{BB962C8B-B14F-4D97-AF65-F5344CB8AC3E}">
        <p14:creationId xmlns:p14="http://schemas.microsoft.com/office/powerpoint/2010/main" val="33101659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lvl1pPr>
              <a:defRPr/>
            </a:lvl1p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C63C945-2847-4049-9CBE-6020C4F2F2DB}" type="slidenum">
              <a:rPr lang="el-GR">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0107971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A82"/>
                </a:solidFill>
              </a:defRPr>
            </a:lvl1pPr>
          </a:lstStyle>
          <a:p>
            <a:r>
              <a:rPr lang="el-GR" dirty="0" smtClean="0"/>
              <a:t>Στυλ κύριου τίτλου</a:t>
            </a:r>
            <a:endParaRPr lang="el-GR"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lvl1pPr>
              <a:defRPr/>
            </a:lvl1p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3E7186E-D60B-4CDD-9FD8-A6DE36940F32}" type="slidenum">
              <a:rPr lang="el-GR">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9552405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lvl1pPr>
              <a:defRPr/>
            </a:lvl1p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4F3B2D0-66B7-4D3E-BEFA-3A5749DB5A91}" type="slidenum">
              <a:rPr lang="el-GR">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6604676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3"/>
          <p:cNvSpPr>
            <a:spLocks noGrp="1"/>
          </p:cNvSpPr>
          <p:nvPr>
            <p:ph type="dt" sz="half" idx="10"/>
          </p:nvPr>
        </p:nvSpPr>
        <p:spPr/>
        <p:txBody>
          <a:bodyPr/>
          <a:lstStyle>
            <a:lvl1pPr>
              <a:defRPr/>
            </a:lvl1pPr>
          </a:lstStyle>
          <a:p>
            <a:pPr>
              <a:defRPr/>
            </a:pPr>
            <a:endParaRPr lang="el-GR">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EA9588E-C273-4551-A61E-70770FDC1B10}" type="slidenum">
              <a:rPr lang="el-GR">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1509253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3"/>
          <p:cNvSpPr>
            <a:spLocks noGrp="1"/>
          </p:cNvSpPr>
          <p:nvPr>
            <p:ph type="dt" sz="half" idx="10"/>
          </p:nvPr>
        </p:nvSpPr>
        <p:spPr/>
        <p:txBody>
          <a:bodyPr/>
          <a:lstStyle>
            <a:lvl1pPr>
              <a:defRPr/>
            </a:lvl1pPr>
          </a:lstStyle>
          <a:p>
            <a:pPr>
              <a:defRPr/>
            </a:pPr>
            <a:endParaRPr lang="el-GR">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BE4DCBAF-4289-4E97-B8FE-D38388B28545}" type="slidenum">
              <a:rPr lang="el-GR">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6407321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rgbClr val="004A82"/>
                </a:solidFill>
              </a:defRPr>
            </a:lvl1pPr>
          </a:lstStyle>
          <a:p>
            <a:r>
              <a:rPr lang="el-GR" dirty="0" smtClean="0"/>
              <a:t>Στυλ κύριου τίτλου</a:t>
            </a:r>
            <a:endParaRPr lang="el-GR" dirty="0"/>
          </a:p>
        </p:txBody>
      </p:sp>
      <p:sp>
        <p:nvSpPr>
          <p:cNvPr id="3" name="Date Placeholder 3"/>
          <p:cNvSpPr>
            <a:spLocks noGrp="1"/>
          </p:cNvSpPr>
          <p:nvPr>
            <p:ph type="dt" sz="half" idx="10"/>
          </p:nvPr>
        </p:nvSpPr>
        <p:spPr/>
        <p:txBody>
          <a:bodyPr/>
          <a:lstStyle>
            <a:lvl1pPr>
              <a:defRPr/>
            </a:lvl1pPr>
          </a:lstStyle>
          <a:p>
            <a:pPr>
              <a:defRPr/>
            </a:pPr>
            <a:endParaRPr lang="el-GR">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E60E3256-C28D-4585-A84E-B5EA5447E679}" type="slidenum">
              <a:rPr lang="el-GR">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0225555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3"/>
          <p:cNvSpPr>
            <a:spLocks noGrp="1"/>
          </p:cNvSpPr>
          <p:nvPr>
            <p:ph type="dt" sz="half" idx="10"/>
          </p:nvPr>
        </p:nvSpPr>
        <p:spPr/>
        <p:txBody>
          <a:bodyPr/>
          <a:lstStyle>
            <a:lvl1pPr>
              <a:defRPr/>
            </a:lvl1pPr>
          </a:lstStyle>
          <a:p>
            <a:pPr>
              <a:defRPr/>
            </a:pPr>
            <a:endParaRPr lang="el-GR">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1FDC37D-F420-40C5-A708-E2DBA986A6C4}" type="slidenum">
              <a:rPr lang="el-GR">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8900341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l-GR" noProof="0" smtClean="0"/>
              <a:t>Κάντε κλικ στο εικονίδιο για να προσθέσετε μια εικόνα</a:t>
            </a:r>
            <a:endParaRPr lang="el-GR"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3"/>
          <p:cNvSpPr>
            <a:spLocks noGrp="1"/>
          </p:cNvSpPr>
          <p:nvPr>
            <p:ph type="dt" sz="half" idx="10"/>
          </p:nvPr>
        </p:nvSpPr>
        <p:spPr/>
        <p:txBody>
          <a:bodyPr/>
          <a:lstStyle>
            <a:lvl1pPr>
              <a:defRPr/>
            </a:lvl1pPr>
          </a:lstStyle>
          <a:p>
            <a:pPr>
              <a:defRPr/>
            </a:pPr>
            <a:endParaRPr lang="el-GR">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A54AA404-5686-4959-B81B-38DF6B9F889F}" type="slidenum">
              <a:rPr lang="el-GR">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0985807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lvl1pPr>
              <a:defRPr/>
            </a:lvl1p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B1C3A3F-F673-4AC3-A4F7-E7489CBDB55B}" type="slidenum">
              <a:rPr lang="el-GR">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9169688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lvl1pPr>
              <a:defRPr/>
            </a:lvl1p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42E47C7-DD63-4868-AE31-298FDA5F29AE}" type="slidenum">
              <a:rPr lang="el-GR">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0786801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68313" y="115888"/>
            <a:ext cx="8229600" cy="90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l-GR" altLang="el-GR" dirty="0" smtClean="0"/>
              <a:t>Στυλ κύριου τίτλου</a:t>
            </a:r>
          </a:p>
        </p:txBody>
      </p:sp>
      <p:sp>
        <p:nvSpPr>
          <p:cNvPr id="1027" name="Text Placeholder 2"/>
          <p:cNvSpPr>
            <a:spLocks noGrp="1"/>
          </p:cNvSpPr>
          <p:nvPr>
            <p:ph type="body" idx="1"/>
          </p:nvPr>
        </p:nvSpPr>
        <p:spPr bwMode="auto">
          <a:xfrm>
            <a:off x="457200" y="1196975"/>
            <a:ext cx="8229600" cy="504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l-GR" altLang="el-GR" smtClean="0"/>
              <a:t>Στυλ υποδείγματος κειμένου</a:t>
            </a:r>
          </a:p>
          <a:p>
            <a:pPr lvl="1"/>
            <a:r>
              <a:rPr lang="el-GR" altLang="el-GR" smtClean="0"/>
              <a:t>Δεύτερου επιπέδου</a:t>
            </a:r>
          </a:p>
          <a:p>
            <a:pPr lvl="2"/>
            <a:r>
              <a:rPr lang="el-GR" altLang="el-GR" smtClean="0"/>
              <a:t>Τρίτου επιπέδου</a:t>
            </a:r>
          </a:p>
          <a:p>
            <a:pPr lvl="3"/>
            <a:r>
              <a:rPr lang="el-GR" altLang="el-GR" smtClean="0"/>
              <a:t>Τέταρτου επιπέδου</a:t>
            </a:r>
          </a:p>
          <a:p>
            <a:pPr lvl="4"/>
            <a:r>
              <a:rPr lang="el-GR" altLang="el-GR" smtClean="0"/>
              <a:t>Πέμπτου επιπέδου</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cs typeface="+mn-cs"/>
              </a:defRPr>
            </a:lvl1pPr>
          </a:lstStyle>
          <a:p>
            <a:pPr>
              <a:defRPr/>
            </a:pPr>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cs typeface="+mn-cs"/>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cs typeface="+mn-cs"/>
              </a:defRPr>
            </a:lvl1pPr>
          </a:lstStyle>
          <a:p>
            <a:pPr>
              <a:defRPr/>
            </a:pPr>
            <a:fld id="{F0A24D2A-0851-435F-A906-0013047BCCF1}" type="slidenum">
              <a:rPr lang="el-GR">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88515052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hdr="0" ftr="0" dt="0"/>
  <p:txStyles>
    <p:titleStyle>
      <a:lvl1pPr algn="ctr" rtl="0" eaLnBrk="1" fontAlgn="base" hangingPunct="1">
        <a:spcBef>
          <a:spcPct val="0"/>
        </a:spcBef>
        <a:spcAft>
          <a:spcPct val="0"/>
        </a:spcAft>
        <a:defRPr sz="4000" b="1" kern="1200">
          <a:solidFill>
            <a:srgbClr val="004A82"/>
          </a:solidFill>
          <a:latin typeface="+mj-lt"/>
          <a:ea typeface="+mj-ea"/>
          <a:cs typeface="+mj-cs"/>
        </a:defRPr>
      </a:lvl1pPr>
      <a:lvl2pPr algn="ctr" rtl="0" eaLnBrk="1" fontAlgn="base" hangingPunct="1">
        <a:spcBef>
          <a:spcPct val="0"/>
        </a:spcBef>
        <a:spcAft>
          <a:spcPct val="0"/>
        </a:spcAft>
        <a:defRPr sz="4000" b="1">
          <a:solidFill>
            <a:schemeClr val="tx1"/>
          </a:solidFill>
          <a:latin typeface="Calibri" pitchFamily="34" charset="0"/>
        </a:defRPr>
      </a:lvl2pPr>
      <a:lvl3pPr algn="ctr" rtl="0" eaLnBrk="1" fontAlgn="base" hangingPunct="1">
        <a:spcBef>
          <a:spcPct val="0"/>
        </a:spcBef>
        <a:spcAft>
          <a:spcPct val="0"/>
        </a:spcAft>
        <a:defRPr sz="4000" b="1">
          <a:solidFill>
            <a:schemeClr val="tx1"/>
          </a:solidFill>
          <a:latin typeface="Calibri" pitchFamily="34" charset="0"/>
        </a:defRPr>
      </a:lvl3pPr>
      <a:lvl4pPr algn="ctr" rtl="0" eaLnBrk="1" fontAlgn="base" hangingPunct="1">
        <a:spcBef>
          <a:spcPct val="0"/>
        </a:spcBef>
        <a:spcAft>
          <a:spcPct val="0"/>
        </a:spcAft>
        <a:defRPr sz="4000" b="1">
          <a:solidFill>
            <a:schemeClr val="tx1"/>
          </a:solidFill>
          <a:latin typeface="Calibri" pitchFamily="34" charset="0"/>
        </a:defRPr>
      </a:lvl4pPr>
      <a:lvl5pPr algn="ctr" rtl="0" eaLnBrk="1" fontAlgn="base" hangingPunct="1">
        <a:spcBef>
          <a:spcPct val="0"/>
        </a:spcBef>
        <a:spcAft>
          <a:spcPct val="0"/>
        </a:spcAft>
        <a:defRPr sz="4000" b="1">
          <a:solidFill>
            <a:schemeClr val="tx1"/>
          </a:solidFill>
          <a:latin typeface="Calibri" pitchFamily="34" charset="0"/>
        </a:defRPr>
      </a:lvl5pPr>
      <a:lvl6pPr marL="457200" algn="ctr" rtl="0" eaLnBrk="1" fontAlgn="base" hangingPunct="1">
        <a:spcBef>
          <a:spcPct val="0"/>
        </a:spcBef>
        <a:spcAft>
          <a:spcPct val="0"/>
        </a:spcAft>
        <a:defRPr sz="4000" b="1">
          <a:solidFill>
            <a:schemeClr val="tx1"/>
          </a:solidFill>
          <a:latin typeface="Calibri" pitchFamily="34" charset="0"/>
        </a:defRPr>
      </a:lvl6pPr>
      <a:lvl7pPr marL="914400" algn="ctr" rtl="0" eaLnBrk="1" fontAlgn="base" hangingPunct="1">
        <a:spcBef>
          <a:spcPct val="0"/>
        </a:spcBef>
        <a:spcAft>
          <a:spcPct val="0"/>
        </a:spcAft>
        <a:defRPr sz="4000" b="1">
          <a:solidFill>
            <a:schemeClr val="tx1"/>
          </a:solidFill>
          <a:latin typeface="Calibri" pitchFamily="34" charset="0"/>
        </a:defRPr>
      </a:lvl7pPr>
      <a:lvl8pPr marL="1371600" algn="ctr" rtl="0" eaLnBrk="1" fontAlgn="base" hangingPunct="1">
        <a:spcBef>
          <a:spcPct val="0"/>
        </a:spcBef>
        <a:spcAft>
          <a:spcPct val="0"/>
        </a:spcAft>
        <a:defRPr sz="4000" b="1">
          <a:solidFill>
            <a:schemeClr val="tx1"/>
          </a:solidFill>
          <a:latin typeface="Calibri" pitchFamily="34" charset="0"/>
        </a:defRPr>
      </a:lvl8pPr>
      <a:lvl9pPr marL="1828800" algn="ctr" rtl="0" eaLnBrk="1" fontAlgn="base" hangingPunct="1">
        <a:spcBef>
          <a:spcPct val="0"/>
        </a:spcBef>
        <a:spcAft>
          <a:spcPct val="0"/>
        </a:spcAft>
        <a:defRPr sz="4000" b="1">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hyperlink" Target="http://commons.wikimedia.org/wiki/File:Benzene_Representations.svg" TargetMode="External"/><Relationship Id="rId2" Type="http://schemas.openxmlformats.org/officeDocument/2006/relationships/image" Target="../media/image12.png"/><Relationship Id="rId1" Type="http://schemas.openxmlformats.org/officeDocument/2006/relationships/slideLayout" Target="../slideLayouts/slideLayout12.xml"/><Relationship Id="rId5" Type="http://schemas.openxmlformats.org/officeDocument/2006/relationships/hyperlink" Target="http://creativecommons.org/licenses/by-sa/3.0/deed.en" TargetMode="External"/><Relationship Id="rId4" Type="http://schemas.openxmlformats.org/officeDocument/2006/relationships/hyperlink" Target="http://commons.wikimedia.org/wiki/User:Matthias_M."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 Id="rId4" Type="http://schemas.openxmlformats.org/officeDocument/2006/relationships/image" Target="../media/image13.emf"/></Relationships>
</file>

<file path=ppt/slides/_rels/slide15.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oleObject" Target="../embeddings/oleObject2.bin"/><Relationship Id="rId7" Type="http://schemas.openxmlformats.org/officeDocument/2006/relationships/oleObject" Target="../embeddings/oleObject4.bin"/><Relationship Id="rId2" Type="http://schemas.openxmlformats.org/officeDocument/2006/relationships/slideLayout" Target="../slideLayouts/slideLayout12.xml"/><Relationship Id="rId1" Type="http://schemas.openxmlformats.org/officeDocument/2006/relationships/vmlDrawing" Target="../drawings/vmlDrawing2.vml"/><Relationship Id="rId6" Type="http://schemas.openxmlformats.org/officeDocument/2006/relationships/image" Target="../media/image15.emf"/><Relationship Id="rId5" Type="http://schemas.openxmlformats.org/officeDocument/2006/relationships/oleObject" Target="../embeddings/oleObject3.bin"/><Relationship Id="rId4" Type="http://schemas.openxmlformats.org/officeDocument/2006/relationships/image" Target="../media/image14.e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2.xml"/><Relationship Id="rId1" Type="http://schemas.openxmlformats.org/officeDocument/2006/relationships/vmlDrawing" Target="../drawings/vmlDrawing3.vml"/><Relationship Id="rId4" Type="http://schemas.openxmlformats.org/officeDocument/2006/relationships/image" Target="../media/image17.e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2.xml"/><Relationship Id="rId1" Type="http://schemas.openxmlformats.org/officeDocument/2006/relationships/vmlDrawing" Target="../drawings/vmlDrawing4.vml"/><Relationship Id="rId4" Type="http://schemas.openxmlformats.org/officeDocument/2006/relationships/image" Target="../media/image18.emf"/></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12.xml"/><Relationship Id="rId1" Type="http://schemas.openxmlformats.org/officeDocument/2006/relationships/vmlDrawing" Target="../drawings/vmlDrawing5.vml"/><Relationship Id="rId5" Type="http://schemas.openxmlformats.org/officeDocument/2006/relationships/image" Target="../media/image19.emf"/><Relationship Id="rId4" Type="http://schemas.openxmlformats.org/officeDocument/2006/relationships/oleObject" Target="../embeddings/oleObject7.bin"/></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2.xml"/><Relationship Id="rId1" Type="http://schemas.openxmlformats.org/officeDocument/2006/relationships/vmlDrawing" Target="../drawings/vmlDrawing6.vml"/><Relationship Id="rId6" Type="http://schemas.openxmlformats.org/officeDocument/2006/relationships/image" Target="../media/image22.emf"/><Relationship Id="rId5" Type="http://schemas.openxmlformats.org/officeDocument/2006/relationships/oleObject" Target="../embeddings/oleObject9.bin"/><Relationship Id="rId4" Type="http://schemas.openxmlformats.org/officeDocument/2006/relationships/image" Target="../media/image21.emf"/></Relationships>
</file>

<file path=ppt/slides/_rels/slide2.xml.rels><?xml version="1.0" encoding="UTF-8" standalone="yes"?>
<Relationships xmlns="http://schemas.openxmlformats.org/package/2006/relationships"><Relationship Id="rId8" Type="http://schemas.openxmlformats.org/officeDocument/2006/relationships/hyperlink" Target="http://commons.wikimedia.org/wiki/File:Hentriacontane.svg" TargetMode="External"/><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hyperlink" Target="http://commons.wikimedia.org/wiki/User:Benjah-bmm27" TargetMode="External"/><Relationship Id="rId5" Type="http://schemas.openxmlformats.org/officeDocument/2006/relationships/hyperlink" Target="http://commons.wikimedia.org/wiki/File:Methane-2D-stereo.svg" TargetMode="External"/><Relationship Id="rId4" Type="http://schemas.openxmlformats.org/officeDocument/2006/relationships/image" Target="../media/image6.png"/><Relationship Id="rId9" Type="http://schemas.openxmlformats.org/officeDocument/2006/relationships/hyperlink" Target="http://commons.wikimedia.org/wiki/User:ZooFari" TargetMode="External"/></Relationships>
</file>

<file path=ppt/slides/_rels/slide20.xml.rels><?xml version="1.0" encoding="UTF-8" standalone="yes"?>
<Relationships xmlns="http://schemas.openxmlformats.org/package/2006/relationships"><Relationship Id="rId8" Type="http://schemas.openxmlformats.org/officeDocument/2006/relationships/hyperlink" Target="http://commons.wikimedia.org/wiki/File:Indigo.svg" TargetMode="External"/><Relationship Id="rId13" Type="http://schemas.openxmlformats.org/officeDocument/2006/relationships/hyperlink" Target="http://creativecommons.org/licenses/by-sa/2.0/deed.en" TargetMode="External"/><Relationship Id="rId3" Type="http://schemas.openxmlformats.org/officeDocument/2006/relationships/hyperlink" Target="http://commons.wikimedia.org/wiki/File:Indian_indigo_dye_lump.jpg" TargetMode="External"/><Relationship Id="rId7" Type="http://schemas.microsoft.com/office/2007/relationships/hdphoto" Target="../media/hdphoto1.wdp"/><Relationship Id="rId12" Type="http://schemas.openxmlformats.org/officeDocument/2006/relationships/hyperlink" Target="http://commons.wikimedia.org/wiki/User:Nihiltres" TargetMode="External"/><Relationship Id="rId2" Type="http://schemas.openxmlformats.org/officeDocument/2006/relationships/image" Target="../media/image23.jpeg"/><Relationship Id="rId16" Type="http://schemas.openxmlformats.org/officeDocument/2006/relationships/hyperlink" Target="http://commons.wikimedia.org/wiki/User:Calvero" TargetMode="External"/><Relationship Id="rId1" Type="http://schemas.openxmlformats.org/officeDocument/2006/relationships/slideLayout" Target="../slideLayouts/slideLayout12.xml"/><Relationship Id="rId6" Type="http://schemas.openxmlformats.org/officeDocument/2006/relationships/image" Target="../media/image24.png"/><Relationship Id="rId11" Type="http://schemas.openxmlformats.org/officeDocument/2006/relationships/hyperlink" Target="http://commons.wikimedia.org/wiki/File:Reflections_in_a_flask_of_Methylene_Blue.jpg" TargetMode="External"/><Relationship Id="rId5" Type="http://schemas.openxmlformats.org/officeDocument/2006/relationships/hyperlink" Target="http://creativecommons.org/licenses/by-sa/2.5/deed.en" TargetMode="External"/><Relationship Id="rId15" Type="http://schemas.openxmlformats.org/officeDocument/2006/relationships/hyperlink" Target="http://commons.wikimedia.org/wiki/File:Methylene_blue.svg" TargetMode="External"/><Relationship Id="rId10" Type="http://schemas.openxmlformats.org/officeDocument/2006/relationships/image" Target="../media/image25.jpeg"/><Relationship Id="rId4" Type="http://schemas.openxmlformats.org/officeDocument/2006/relationships/hyperlink" Target="http://commons.wikimedia.org/wiki/User:Palladian" TargetMode="External"/><Relationship Id="rId9" Type="http://schemas.openxmlformats.org/officeDocument/2006/relationships/hyperlink" Target="http://commons.wikimedia.org/wiki/User:Edgar181" TargetMode="External"/><Relationship Id="rId14" Type="http://schemas.openxmlformats.org/officeDocument/2006/relationships/image" Target="../media/image26.png"/></Relationships>
</file>

<file path=ppt/slides/_rels/slide21.xml.rels><?xml version="1.0" encoding="UTF-8" standalone="yes"?>
<Relationships xmlns="http://schemas.openxmlformats.org/package/2006/relationships"><Relationship Id="rId8" Type="http://schemas.openxmlformats.org/officeDocument/2006/relationships/hyperlink" Target="http://commons.wikimedia.org/wiki/User:Capaccio" TargetMode="External"/><Relationship Id="rId13" Type="http://schemas.openxmlformats.org/officeDocument/2006/relationships/hyperlink" Target="http://commons.wikimedia.org/wiki/File:Malachite_green_structure.svg" TargetMode="External"/><Relationship Id="rId3" Type="http://schemas.openxmlformats.org/officeDocument/2006/relationships/hyperlink" Target="http://commons.wikimedia.org/wiki/File:Haustellum_brandaris_000.jpg" TargetMode="External"/><Relationship Id="rId7" Type="http://schemas.openxmlformats.org/officeDocument/2006/relationships/hyperlink" Target="http://commons.wikimedia.org/wiki/File:Tyrian-Purple-2D-skeletal.png" TargetMode="External"/><Relationship Id="rId12" Type="http://schemas.openxmlformats.org/officeDocument/2006/relationships/image" Target="../media/image30.png"/><Relationship Id="rId2" Type="http://schemas.openxmlformats.org/officeDocument/2006/relationships/image" Target="../media/image27.jpeg"/><Relationship Id="rId1" Type="http://schemas.openxmlformats.org/officeDocument/2006/relationships/slideLayout" Target="../slideLayouts/slideLayout12.xml"/><Relationship Id="rId6" Type="http://schemas.openxmlformats.org/officeDocument/2006/relationships/image" Target="../media/image28.png"/><Relationship Id="rId11" Type="http://schemas.openxmlformats.org/officeDocument/2006/relationships/hyperlink" Target="http://commons.wikimedia.org/wiki/User:Chemicalinterest" TargetMode="External"/><Relationship Id="rId5" Type="http://schemas.openxmlformats.org/officeDocument/2006/relationships/hyperlink" Target="http://creativecommons.org/licenses/by-sa/3.0/deed.en" TargetMode="External"/><Relationship Id="rId10" Type="http://schemas.openxmlformats.org/officeDocument/2006/relationships/hyperlink" Target="http://commons.wikimedia.org/wiki/File:Malachite_green_oxalate.jpg" TargetMode="External"/><Relationship Id="rId4" Type="http://schemas.openxmlformats.org/officeDocument/2006/relationships/hyperlink" Target="http://commons.wikimedia.org/wiki/User:M.violante" TargetMode="External"/><Relationship Id="rId9" Type="http://schemas.openxmlformats.org/officeDocument/2006/relationships/image" Target="../media/image29.jpeg"/><Relationship Id="rId14" Type="http://schemas.openxmlformats.org/officeDocument/2006/relationships/hyperlink" Target="http://commons.wikimedia.org/wiki/User:Yikrazuul"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8" Type="http://schemas.openxmlformats.org/officeDocument/2006/relationships/hyperlink" Target="http://creativecommons.org/licenses/by-sa/3.0/deed.en" TargetMode="External"/><Relationship Id="rId3" Type="http://schemas.openxmlformats.org/officeDocument/2006/relationships/hyperlink" Target="http://commons.wikimedia.org/wiki/File:Paraffin.jpg" TargetMode="External"/><Relationship Id="rId7" Type="http://schemas.openxmlformats.org/officeDocument/2006/relationships/hyperlink" Target="http://commons.wikimedia.org/wiki/User:Kiyok" TargetMode="External"/><Relationship Id="rId2" Type="http://schemas.openxmlformats.org/officeDocument/2006/relationships/image" Target="../media/image8.jpeg"/><Relationship Id="rId1" Type="http://schemas.openxmlformats.org/officeDocument/2006/relationships/slideLayout" Target="../slideLayouts/slideLayout12.xml"/><Relationship Id="rId6" Type="http://schemas.openxmlformats.org/officeDocument/2006/relationships/hyperlink" Target="http://commons.wikimedia.org/wiki/File:White_Petrolatum1.jpg" TargetMode="External"/><Relationship Id="rId5" Type="http://schemas.openxmlformats.org/officeDocument/2006/relationships/image" Target="../media/image9.jpeg"/><Relationship Id="rId4" Type="http://schemas.openxmlformats.org/officeDocument/2006/relationships/hyperlink" Target="http://commons.wikimedia.org/wiki/User:Gmhofmann"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hyperlink" Target="http://commons.wikimedia.org/wiki/User:Novalia" TargetMode="External"/><Relationship Id="rId4" Type="http://schemas.openxmlformats.org/officeDocument/2006/relationships/hyperlink" Target="http://commons.wikimedia.org/wiki/File:White_spirit.JP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kumimoji="0" lang="el-GR" sz="4400" b="1" i="0" u="none" strike="noStrike" kern="0" cap="none" spc="0" normalizeH="0" baseline="0" noProof="0" dirty="0" smtClean="0">
                <a:ln>
                  <a:noFill/>
                </a:ln>
                <a:solidFill>
                  <a:prstClr val="black"/>
                </a:solidFill>
                <a:effectLst/>
                <a:uLnTx/>
                <a:uFillTx/>
                <a:latin typeface="Calibri"/>
              </a:rPr>
              <a:t>Χημεία Γραφικών Τεχνών</a:t>
            </a:r>
            <a:endParaRPr lang="el-GR" sz="3600" b="1" dirty="0">
              <a:solidFill>
                <a:schemeClr val="tx1"/>
              </a:solidFill>
              <a:latin typeface="+mn-lt"/>
            </a:endParaRPr>
          </a:p>
        </p:txBody>
      </p:sp>
      <p:sp>
        <p:nvSpPr>
          <p:cNvPr id="3" name="Υπότιτλος 2"/>
          <p:cNvSpPr>
            <a:spLocks noGrp="1"/>
          </p:cNvSpPr>
          <p:nvPr>
            <p:ph type="subTitle" idx="1"/>
          </p:nvPr>
        </p:nvSpPr>
        <p:spPr>
          <a:xfrm>
            <a:off x="0" y="3096543"/>
            <a:ext cx="9144000" cy="1752600"/>
          </a:xfrm>
        </p:spPr>
        <p:txBody>
          <a:bodyPr>
            <a:normAutofit/>
          </a:bodyPr>
          <a:lstStyle/>
          <a:p>
            <a:r>
              <a:rPr lang="el-GR" sz="2600" b="1" dirty="0">
                <a:solidFill>
                  <a:prstClr val="black"/>
                </a:solidFill>
              </a:rPr>
              <a:t>Ενότητα </a:t>
            </a:r>
            <a:r>
              <a:rPr lang="en-US" sz="2600" b="1" dirty="0" smtClean="0">
                <a:solidFill>
                  <a:prstClr val="black"/>
                </a:solidFill>
              </a:rPr>
              <a:t>10</a:t>
            </a:r>
            <a:r>
              <a:rPr lang="el-GR" sz="2600" dirty="0" smtClean="0">
                <a:solidFill>
                  <a:prstClr val="black"/>
                </a:solidFill>
              </a:rPr>
              <a:t>:</a:t>
            </a:r>
            <a:r>
              <a:rPr lang="en-US" sz="2600" dirty="0" smtClean="0">
                <a:solidFill>
                  <a:prstClr val="black"/>
                </a:solidFill>
              </a:rPr>
              <a:t> </a:t>
            </a:r>
            <a:r>
              <a:rPr lang="el-GR" altLang="el-GR" sz="2600" dirty="0"/>
              <a:t>Οργανική Χημεία - Ειδικό μέρος</a:t>
            </a:r>
            <a:r>
              <a:rPr lang="en-US" altLang="el-GR" sz="2600" dirty="0"/>
              <a:t> </a:t>
            </a:r>
            <a:r>
              <a:rPr lang="en-US" altLang="el-GR" sz="2600" dirty="0" smtClean="0"/>
              <a:t>I</a:t>
            </a:r>
            <a:endParaRPr lang="en-US" sz="2600" dirty="0" smtClean="0">
              <a:solidFill>
                <a:prstClr val="black"/>
              </a:solidFill>
            </a:endParaRPr>
          </a:p>
          <a:p>
            <a:pPr lvl="0"/>
            <a:endParaRPr lang="en-US" sz="2200" dirty="0">
              <a:solidFill>
                <a:prstClr val="black"/>
              </a:solidFill>
            </a:endParaRPr>
          </a:p>
          <a:p>
            <a:pPr lvl="0"/>
            <a:r>
              <a:rPr lang="el-GR" altLang="el-GR" sz="2200" dirty="0">
                <a:solidFill>
                  <a:prstClr val="black"/>
                </a:solidFill>
              </a:rPr>
              <a:t>Δρ. </a:t>
            </a:r>
            <a:r>
              <a:rPr lang="el-GR" altLang="el-GR" sz="2200" dirty="0" err="1">
                <a:solidFill>
                  <a:prstClr val="black"/>
                </a:solidFill>
              </a:rPr>
              <a:t>Σταματίνα</a:t>
            </a:r>
            <a:r>
              <a:rPr lang="el-GR" altLang="el-GR" sz="2200" dirty="0">
                <a:solidFill>
                  <a:prstClr val="black"/>
                </a:solidFill>
              </a:rPr>
              <a:t> Θεοχάρη Καθηγήτρια Εφαρμογών</a:t>
            </a:r>
          </a:p>
          <a:p>
            <a:pPr lvl="0"/>
            <a:r>
              <a:rPr lang="el-GR" altLang="el-GR" sz="2200" dirty="0">
                <a:solidFill>
                  <a:prstClr val="black"/>
                </a:solidFill>
              </a:rPr>
              <a:t>Τμήμα Γραφιστικής/Κατεύθυνση Τεχνολογίας Γραφικών Τεχνών</a:t>
            </a:r>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1"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err="1" smtClean="0"/>
              <a:t>Αλκαδιένια</a:t>
            </a:r>
            <a:r>
              <a:rPr lang="el-GR" dirty="0" smtClean="0"/>
              <a:t> </a:t>
            </a:r>
            <a:endParaRPr lang="el-GR" dirty="0"/>
          </a:p>
        </p:txBody>
      </p:sp>
      <p:sp>
        <p:nvSpPr>
          <p:cNvPr id="3" name="Θέση περιεχομένου 2"/>
          <p:cNvSpPr>
            <a:spLocks noGrp="1"/>
          </p:cNvSpPr>
          <p:nvPr>
            <p:ph idx="1"/>
          </p:nvPr>
        </p:nvSpPr>
        <p:spPr/>
        <p:txBody>
          <a:bodyPr/>
          <a:lstStyle/>
          <a:p>
            <a:pPr marL="0" indent="0">
              <a:lnSpc>
                <a:spcPct val="114000"/>
              </a:lnSpc>
              <a:spcBef>
                <a:spcPts val="1200"/>
              </a:spcBef>
              <a:buNone/>
            </a:pPr>
            <a:r>
              <a:rPr lang="el-GR" sz="2400" dirty="0"/>
              <a:t>Από τα </a:t>
            </a:r>
            <a:r>
              <a:rPr lang="el-GR" sz="2400" dirty="0" err="1"/>
              <a:t>αλκαδιένια</a:t>
            </a:r>
            <a:r>
              <a:rPr lang="el-GR" sz="2400" dirty="0"/>
              <a:t> ξεχωρίζουν το </a:t>
            </a:r>
            <a:r>
              <a:rPr lang="el-GR" sz="2400" dirty="0" smtClean="0"/>
              <a:t>1,3-βουταδιένιο </a:t>
            </a:r>
            <a:r>
              <a:rPr lang="el-GR" sz="2400" dirty="0"/>
              <a:t>και το </a:t>
            </a:r>
            <a:r>
              <a:rPr lang="el-GR" sz="2400" dirty="0" err="1"/>
              <a:t>ισοπρένιο</a:t>
            </a:r>
            <a:r>
              <a:rPr lang="el-GR" sz="2400" dirty="0"/>
              <a:t>, από τα οποία παράγονται με πολυμερισμό το τεχνητό και το συνθετικό καουτσούκ αντίστοιχα. Με πολυμερισμό του </a:t>
            </a:r>
            <a:r>
              <a:rPr lang="el-GR" sz="2400" dirty="0" err="1"/>
              <a:t>χλωροπρένιου</a:t>
            </a:r>
            <a:r>
              <a:rPr lang="el-GR" sz="2400" dirty="0"/>
              <a:t> παράγεται το </a:t>
            </a:r>
            <a:r>
              <a:rPr lang="el-GR" sz="2400" dirty="0" err="1"/>
              <a:t>νεοπρένιο</a:t>
            </a:r>
            <a:r>
              <a:rPr lang="el-GR" sz="2400" dirty="0"/>
              <a:t>, ενώ από τον </a:t>
            </a:r>
            <a:r>
              <a:rPr lang="el-GR" sz="2400" dirty="0" err="1"/>
              <a:t>συμπολυμερισμό</a:t>
            </a:r>
            <a:r>
              <a:rPr lang="el-GR" sz="2400" dirty="0"/>
              <a:t> του 1,3-βουταδιενίου με </a:t>
            </a:r>
            <a:r>
              <a:rPr lang="el-GR" sz="2400" dirty="0" err="1"/>
              <a:t>στυρόλιο</a:t>
            </a:r>
            <a:r>
              <a:rPr lang="el-GR" sz="2400" dirty="0"/>
              <a:t> παράγεται το </a:t>
            </a:r>
            <a:r>
              <a:rPr lang="en-US" sz="2400" dirty="0"/>
              <a:t>Buna</a:t>
            </a:r>
            <a:r>
              <a:rPr lang="el-GR" sz="2400" dirty="0"/>
              <a:t>-</a:t>
            </a:r>
            <a:r>
              <a:rPr lang="en-US" sz="2400" dirty="0"/>
              <a:t>S</a:t>
            </a:r>
            <a:r>
              <a:rPr lang="el-GR" sz="2400" dirty="0"/>
              <a:t>.</a:t>
            </a:r>
          </a:p>
          <a:p>
            <a:pPr marL="0" indent="0">
              <a:lnSpc>
                <a:spcPct val="114000"/>
              </a:lnSpc>
              <a:spcBef>
                <a:spcPts val="1200"/>
              </a:spcBef>
              <a:buNone/>
            </a:pPr>
            <a:r>
              <a:rPr lang="el-GR" sz="2400" dirty="0"/>
              <a:t>Με πολυμερισμό του ακετυλενίου (τριμερισμός) παρασκευάζεται το βενζόλιο, στο οποίο θα γίνει </a:t>
            </a:r>
            <a:r>
              <a:rPr lang="el-GR" sz="2400" dirty="0" smtClean="0"/>
              <a:t>αναφορά </a:t>
            </a:r>
            <a:r>
              <a:rPr lang="el-GR" sz="2400" dirty="0"/>
              <a:t>στη συνέχεια.</a:t>
            </a:r>
          </a:p>
        </p:txBody>
      </p:sp>
      <p:sp>
        <p:nvSpPr>
          <p:cNvPr id="4" name="Θέση αριθμού διαφάνειας 3"/>
          <p:cNvSpPr>
            <a:spLocks noGrp="1"/>
          </p:cNvSpPr>
          <p:nvPr>
            <p:ph type="sldNum" sz="quarter" idx="12"/>
          </p:nvPr>
        </p:nvSpPr>
        <p:spPr/>
        <p:txBody>
          <a:bodyPr/>
          <a:lstStyle/>
          <a:p>
            <a:pPr>
              <a:defRPr/>
            </a:pPr>
            <a:fld id="{93E7186E-D60B-4CDD-9FD8-A6DE36940F32}" type="slidenum">
              <a:rPr lang="el-GR" smtClean="0">
                <a:solidFill>
                  <a:prstClr val="black"/>
                </a:solidFill>
              </a:rPr>
              <a:pPr>
                <a:defRPr/>
              </a:pPr>
              <a:t>9</a:t>
            </a:fld>
            <a:endParaRPr lang="el-GR">
              <a:solidFill>
                <a:prstClr val="black"/>
              </a:solidFill>
            </a:endParaRPr>
          </a:p>
        </p:txBody>
      </p:sp>
    </p:spTree>
    <p:extLst>
      <p:ext uri="{BB962C8B-B14F-4D97-AF65-F5344CB8AC3E}">
        <p14:creationId xmlns:p14="http://schemas.microsoft.com/office/powerpoint/2010/main" val="17621580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5888"/>
            <a:ext cx="9143999" cy="909637"/>
          </a:xfrm>
        </p:spPr>
        <p:txBody>
          <a:bodyPr/>
          <a:lstStyle/>
          <a:p>
            <a:r>
              <a:rPr lang="el-GR" dirty="0" smtClean="0"/>
              <a:t>Αρωματικοί υδρογονάνθρακες </a:t>
            </a:r>
            <a:r>
              <a:rPr lang="el-GR" sz="3200" b="0" dirty="0" smtClean="0"/>
              <a:t>(1 από 2)</a:t>
            </a:r>
            <a:endParaRPr lang="el-GR" sz="3200" b="0" dirty="0"/>
          </a:p>
        </p:txBody>
      </p:sp>
      <p:sp>
        <p:nvSpPr>
          <p:cNvPr id="3" name="Θέση περιεχομένου 2"/>
          <p:cNvSpPr>
            <a:spLocks noGrp="1"/>
          </p:cNvSpPr>
          <p:nvPr>
            <p:ph idx="1"/>
          </p:nvPr>
        </p:nvSpPr>
        <p:spPr/>
        <p:txBody>
          <a:bodyPr/>
          <a:lstStyle/>
          <a:p>
            <a:pPr marL="0" indent="0">
              <a:lnSpc>
                <a:spcPct val="114000"/>
              </a:lnSpc>
              <a:spcBef>
                <a:spcPts val="1200"/>
              </a:spcBef>
              <a:buNone/>
            </a:pPr>
            <a:r>
              <a:rPr lang="el-GR" sz="2400" dirty="0"/>
              <a:t>Αποτελούν μια ξεχωριστή κατηγορία υδρογονανθράκων με εντελώς διαφορετικές ιδιότητες από τους </a:t>
            </a:r>
            <a:r>
              <a:rPr lang="el-GR" sz="2400" dirty="0" err="1"/>
              <a:t>αλειφατικούς</a:t>
            </a:r>
            <a:r>
              <a:rPr lang="el-GR" sz="2400" dirty="0"/>
              <a:t> υδρογονάνθρακες. Είναι ακόρεστα </a:t>
            </a:r>
            <a:r>
              <a:rPr lang="el-GR" sz="2400" dirty="0" err="1"/>
              <a:t>συζυγιακά</a:t>
            </a:r>
            <a:r>
              <a:rPr lang="el-GR" sz="2400" dirty="0"/>
              <a:t> κυκλικά συστήματα με επίπεδη δομή, έχουν ιδιαίτερες χημικές ιδιότητες, που αποδίδονται στον </a:t>
            </a:r>
            <a:r>
              <a:rPr lang="el-GR" sz="2400" b="1" dirty="0"/>
              <a:t>αρωματικό χαρακτήρα </a:t>
            </a:r>
            <a:r>
              <a:rPr lang="el-GR" sz="2400" dirty="0"/>
              <a:t>των </a:t>
            </a:r>
            <a:r>
              <a:rPr lang="el-GR" sz="2400" dirty="0" smtClean="0"/>
              <a:t>ενώσεων: παρουσιάζουν </a:t>
            </a:r>
            <a:r>
              <a:rPr lang="el-GR" sz="2400" dirty="0"/>
              <a:t>εξαιρετική σταθερότητα και δίνουν αντιδράσεις υποκατάστασης κι όχι προσθήκης. Επίσης, η εισαγωγή άλλων χαρακτηριστικών ομάδων στο μόριο τους επηρεάζει την δραστικότητά τους</a:t>
            </a:r>
            <a:r>
              <a:rPr lang="el-GR" sz="2400" dirty="0" smtClean="0"/>
              <a:t>.</a:t>
            </a:r>
            <a:endParaRPr lang="el-GR" sz="2400" dirty="0"/>
          </a:p>
        </p:txBody>
      </p:sp>
      <p:sp>
        <p:nvSpPr>
          <p:cNvPr id="4" name="Θέση αριθμού διαφάνειας 3"/>
          <p:cNvSpPr>
            <a:spLocks noGrp="1"/>
          </p:cNvSpPr>
          <p:nvPr>
            <p:ph type="sldNum" sz="quarter" idx="12"/>
          </p:nvPr>
        </p:nvSpPr>
        <p:spPr/>
        <p:txBody>
          <a:bodyPr/>
          <a:lstStyle/>
          <a:p>
            <a:pPr>
              <a:defRPr/>
            </a:pPr>
            <a:fld id="{93E7186E-D60B-4CDD-9FD8-A6DE36940F32}" type="slidenum">
              <a:rPr lang="el-GR" smtClean="0">
                <a:solidFill>
                  <a:prstClr val="black"/>
                </a:solidFill>
              </a:rPr>
              <a:pPr>
                <a:defRPr/>
              </a:pPr>
              <a:t>10</a:t>
            </a:fld>
            <a:endParaRPr lang="el-GR">
              <a:solidFill>
                <a:prstClr val="black"/>
              </a:solidFill>
            </a:endParaRPr>
          </a:p>
        </p:txBody>
      </p:sp>
    </p:spTree>
    <p:extLst>
      <p:ext uri="{BB962C8B-B14F-4D97-AF65-F5344CB8AC3E}">
        <p14:creationId xmlns:p14="http://schemas.microsoft.com/office/powerpoint/2010/main" val="17715126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Βενζόλιο</a:t>
            </a:r>
            <a:endParaRPr lang="el-GR" dirty="0"/>
          </a:p>
        </p:txBody>
      </p:sp>
      <p:sp>
        <p:nvSpPr>
          <p:cNvPr id="3" name="Θέση περιεχομένου 2"/>
          <p:cNvSpPr>
            <a:spLocks noGrp="1"/>
          </p:cNvSpPr>
          <p:nvPr>
            <p:ph idx="1"/>
          </p:nvPr>
        </p:nvSpPr>
        <p:spPr>
          <a:xfrm>
            <a:off x="431540" y="1196753"/>
            <a:ext cx="8280920" cy="1008112"/>
          </a:xfrm>
        </p:spPr>
        <p:txBody>
          <a:bodyPr/>
          <a:lstStyle/>
          <a:p>
            <a:pPr marL="0" indent="0">
              <a:lnSpc>
                <a:spcPct val="114000"/>
              </a:lnSpc>
              <a:buNone/>
            </a:pPr>
            <a:r>
              <a:rPr lang="el-GR" sz="2400" dirty="0"/>
              <a:t>Η πιο απλή ένωση αυτής της κατηγορίας θεωρείται το </a:t>
            </a:r>
            <a:r>
              <a:rPr lang="el-GR" sz="2400" b="1" dirty="0" smtClean="0"/>
              <a:t>βενζόλιο.</a:t>
            </a:r>
            <a:endParaRPr lang="el-GR" sz="2400" dirty="0"/>
          </a:p>
        </p:txBody>
      </p:sp>
      <p:pic>
        <p:nvPicPr>
          <p:cNvPr id="8194" name="Picture 2" descr="βενζόλιο"/>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4247" y="1772816"/>
            <a:ext cx="7620000" cy="428625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8" name="Rectangle 8"/>
          <p:cNvSpPr/>
          <p:nvPr/>
        </p:nvSpPr>
        <p:spPr>
          <a:xfrm>
            <a:off x="2902116" y="6237312"/>
            <a:ext cx="3339768" cy="461665"/>
          </a:xfrm>
          <a:prstGeom prst="rect">
            <a:avLst/>
          </a:prstGeom>
        </p:spPr>
        <p:txBody>
          <a:bodyPr wrap="square">
            <a:spAutoFit/>
          </a:bodyPr>
          <a:lstStyle/>
          <a:p>
            <a:pPr algn="ctr"/>
            <a:r>
              <a:rPr lang="en-US" sz="1200" dirty="0" smtClean="0">
                <a:solidFill>
                  <a:prstClr val="black">
                    <a:lumMod val="65000"/>
                    <a:lumOff val="35000"/>
                  </a:prstClr>
                </a:solidFill>
                <a:latin typeface="Calibri"/>
                <a:cs typeface="Arial" charset="0"/>
              </a:rPr>
              <a:t>“</a:t>
            </a:r>
            <a:r>
              <a:rPr lang="en-US" sz="1200" dirty="0">
                <a:solidFill>
                  <a:prstClr val="black"/>
                </a:solidFill>
                <a:latin typeface="Calibri"/>
                <a:cs typeface="Arial" charset="0"/>
                <a:hlinkClick r:id="rId3"/>
              </a:rPr>
              <a:t>Benzene </a:t>
            </a:r>
            <a:r>
              <a:rPr lang="en-US" sz="1200" dirty="0" smtClean="0">
                <a:solidFill>
                  <a:prstClr val="black"/>
                </a:solidFill>
                <a:latin typeface="Calibri"/>
                <a:cs typeface="Arial" charset="0"/>
                <a:hlinkClick r:id="rId3"/>
              </a:rPr>
              <a:t>Representations</a:t>
            </a:r>
            <a:r>
              <a:rPr lang="en-US" sz="1200" dirty="0" smtClean="0">
                <a:solidFill>
                  <a:prstClr val="black">
                    <a:lumMod val="65000"/>
                    <a:lumOff val="35000"/>
                  </a:prstClr>
                </a:solidFill>
                <a:latin typeface="Calibri"/>
                <a:cs typeface="Arial" charset="0"/>
              </a:rPr>
              <a:t>”,</a:t>
            </a:r>
            <a:r>
              <a:rPr lang="el-GR" sz="1200" dirty="0" smtClean="0">
                <a:solidFill>
                  <a:prstClr val="black">
                    <a:lumMod val="65000"/>
                    <a:lumOff val="35000"/>
                  </a:prstClr>
                </a:solidFill>
                <a:latin typeface="Calibri"/>
                <a:cs typeface="Arial" charset="0"/>
              </a:rPr>
              <a:t> </a:t>
            </a:r>
            <a:r>
              <a:rPr lang="el-GR" sz="1200" dirty="0" smtClean="0">
                <a:solidFill>
                  <a:prstClr val="black">
                    <a:lumMod val="65000"/>
                    <a:lumOff val="35000"/>
                  </a:prstClr>
                </a:solidFill>
                <a:latin typeface="Calibri"/>
                <a:cs typeface="Arial" charset="0"/>
              </a:rPr>
              <a:t>από</a:t>
            </a:r>
            <a:r>
              <a:rPr lang="en-US" sz="1200" dirty="0" smtClean="0">
                <a:solidFill>
                  <a:prstClr val="black">
                    <a:lumMod val="65000"/>
                    <a:lumOff val="35000"/>
                  </a:prstClr>
                </a:solidFill>
                <a:latin typeface="Calibri"/>
                <a:cs typeface="Arial" charset="0"/>
              </a:rPr>
              <a:t> </a:t>
            </a:r>
            <a:r>
              <a:rPr lang="en-US" sz="1200" dirty="0">
                <a:solidFill>
                  <a:prstClr val="black"/>
                </a:solidFill>
                <a:latin typeface="Calibri"/>
                <a:cs typeface="Arial" charset="0"/>
                <a:hlinkClick r:id="rId4" tooltip="User:Matthias M."/>
              </a:rPr>
              <a:t>Matthias M.</a:t>
            </a:r>
            <a:r>
              <a:rPr lang="en-US" sz="1200" dirty="0" smtClean="0">
                <a:solidFill>
                  <a:prstClr val="black"/>
                </a:solidFill>
                <a:latin typeface="Calibri"/>
                <a:cs typeface="Arial" charset="0"/>
              </a:rPr>
              <a:t> </a:t>
            </a:r>
            <a:r>
              <a:rPr lang="el-GR" sz="1200" dirty="0" smtClean="0">
                <a:solidFill>
                  <a:prstClr val="black">
                    <a:lumMod val="65000"/>
                    <a:lumOff val="35000"/>
                  </a:prstClr>
                </a:solidFill>
                <a:latin typeface="Calibri"/>
                <a:cs typeface="Arial" charset="0"/>
              </a:rPr>
              <a:t>διαθέσιμο με άδεια</a:t>
            </a:r>
            <a:r>
              <a:rPr lang="en-US" sz="1200" dirty="0" smtClean="0">
                <a:solidFill>
                  <a:prstClr val="black">
                    <a:lumMod val="65000"/>
                    <a:lumOff val="35000"/>
                  </a:prstClr>
                </a:solidFill>
                <a:latin typeface="Calibri"/>
                <a:cs typeface="Arial" charset="0"/>
              </a:rPr>
              <a:t> </a:t>
            </a:r>
            <a:r>
              <a:rPr lang="en-US" sz="1200" dirty="0">
                <a:solidFill>
                  <a:prstClr val="black"/>
                </a:solidFill>
                <a:latin typeface="Calibri"/>
                <a:cs typeface="Arial" charset="0"/>
                <a:hlinkClick r:id="rId5"/>
              </a:rPr>
              <a:t>CC </a:t>
            </a:r>
            <a:r>
              <a:rPr lang="en-US" sz="1200" dirty="0" smtClean="0">
                <a:solidFill>
                  <a:prstClr val="black"/>
                </a:solidFill>
                <a:latin typeface="Calibri"/>
                <a:cs typeface="Arial" charset="0"/>
                <a:hlinkClick r:id="rId5"/>
              </a:rPr>
              <a:t>BY-SA </a:t>
            </a:r>
            <a:r>
              <a:rPr lang="en-US" sz="1200" dirty="0">
                <a:solidFill>
                  <a:prstClr val="black"/>
                </a:solidFill>
                <a:latin typeface="Calibri"/>
                <a:cs typeface="Arial" charset="0"/>
                <a:hlinkClick r:id="rId5"/>
              </a:rPr>
              <a:t>3.0</a:t>
            </a:r>
            <a:endParaRPr lang="en-US" sz="1200" dirty="0">
              <a:solidFill>
                <a:prstClr val="black"/>
              </a:solidFill>
              <a:latin typeface="Calibri"/>
              <a:cs typeface="Arial" charset="0"/>
            </a:endParaRPr>
          </a:p>
        </p:txBody>
      </p:sp>
      <p:sp>
        <p:nvSpPr>
          <p:cNvPr id="4" name="Θέση αριθμού διαφάνειας 3"/>
          <p:cNvSpPr>
            <a:spLocks noGrp="1"/>
          </p:cNvSpPr>
          <p:nvPr>
            <p:ph type="sldNum" sz="quarter" idx="12"/>
          </p:nvPr>
        </p:nvSpPr>
        <p:spPr/>
        <p:txBody>
          <a:bodyPr/>
          <a:lstStyle/>
          <a:p>
            <a:pPr>
              <a:defRPr/>
            </a:pPr>
            <a:fld id="{93E7186E-D60B-4CDD-9FD8-A6DE36940F32}" type="slidenum">
              <a:rPr lang="el-GR" smtClean="0">
                <a:solidFill>
                  <a:prstClr val="black"/>
                </a:solidFill>
              </a:rPr>
              <a:pPr>
                <a:defRPr/>
              </a:pPr>
              <a:t>11</a:t>
            </a:fld>
            <a:endParaRPr lang="el-GR">
              <a:solidFill>
                <a:prstClr val="black"/>
              </a:solidFill>
            </a:endParaRPr>
          </a:p>
        </p:txBody>
      </p:sp>
    </p:spTree>
    <p:extLst>
      <p:ext uri="{BB962C8B-B14F-4D97-AF65-F5344CB8AC3E}">
        <p14:creationId xmlns:p14="http://schemas.microsoft.com/office/powerpoint/2010/main" val="26012937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p:cNvSpPr>
          <p:nvPr>
            <p:ph type="title"/>
          </p:nvPr>
        </p:nvSpPr>
        <p:spPr>
          <a:xfrm>
            <a:off x="0" y="115888"/>
            <a:ext cx="9143999" cy="909637"/>
          </a:xfrm>
        </p:spPr>
        <p:txBody>
          <a:bodyPr/>
          <a:lstStyle/>
          <a:p>
            <a:r>
              <a:rPr lang="el-GR" dirty="0" smtClean="0"/>
              <a:t>Αρωματικοί υδρογονάνθρακες </a:t>
            </a:r>
            <a:r>
              <a:rPr lang="el-GR" sz="3200" b="0" dirty="0" smtClean="0"/>
              <a:t>(2 από 2)</a:t>
            </a:r>
            <a:endParaRPr lang="el-GR" sz="3200" b="0" dirty="0"/>
          </a:p>
        </p:txBody>
      </p:sp>
      <p:sp>
        <p:nvSpPr>
          <p:cNvPr id="3" name="Θέση περιεχομένου 2"/>
          <p:cNvSpPr>
            <a:spLocks noGrp="1"/>
          </p:cNvSpPr>
          <p:nvPr>
            <p:ph idx="1"/>
          </p:nvPr>
        </p:nvSpPr>
        <p:spPr/>
        <p:txBody>
          <a:bodyPr/>
          <a:lstStyle/>
          <a:p>
            <a:pPr marL="0" indent="0">
              <a:lnSpc>
                <a:spcPct val="114000"/>
              </a:lnSpc>
              <a:spcBef>
                <a:spcPts val="1200"/>
              </a:spcBef>
              <a:buNone/>
            </a:pPr>
            <a:r>
              <a:rPr lang="el-GR" sz="2400" dirty="0"/>
              <a:t>Οι αρωματικοί υδρογονάνθρακες προέρχονται από το</a:t>
            </a:r>
            <a:r>
              <a:rPr lang="el-GR" sz="2400" b="1" dirty="0"/>
              <a:t> </a:t>
            </a:r>
            <a:r>
              <a:rPr lang="el-GR" sz="2400" dirty="0"/>
              <a:t>κάρβουνο και το πετρέλαιο. Από το κάρβουνο με θερμική διάσπαση </a:t>
            </a:r>
            <a:r>
              <a:rPr lang="el-GR" sz="2400" dirty="0" smtClean="0"/>
              <a:t>στους </a:t>
            </a:r>
            <a:r>
              <a:rPr lang="el-GR" sz="2400" dirty="0"/>
              <a:t>1000°</a:t>
            </a:r>
            <a:r>
              <a:rPr lang="en-US" sz="2400" dirty="0"/>
              <a:t>C</a:t>
            </a:r>
            <a:r>
              <a:rPr lang="el-GR" sz="2400" dirty="0"/>
              <a:t> παράγεται η λιθανθρακόπισσα, η οποία με κλασματική απόσταξη δίνει βενζόλιο, τολουόλιο, </a:t>
            </a:r>
            <a:r>
              <a:rPr lang="el-GR" sz="2400" dirty="0" err="1"/>
              <a:t>ξυλόλιο</a:t>
            </a:r>
            <a:r>
              <a:rPr lang="el-GR" sz="2400" dirty="0"/>
              <a:t>, </a:t>
            </a:r>
            <a:r>
              <a:rPr lang="el-GR" sz="2400" dirty="0" err="1"/>
              <a:t>ναφθαλένιο</a:t>
            </a:r>
            <a:r>
              <a:rPr lang="el-GR" sz="2400" dirty="0"/>
              <a:t>, κτλ. </a:t>
            </a:r>
            <a:r>
              <a:rPr lang="el-GR" sz="2400" dirty="0" smtClean="0"/>
              <a:t>(που είναι αρωματικές ενώσεις).</a:t>
            </a:r>
            <a:endParaRPr lang="el-GR" sz="2400" dirty="0"/>
          </a:p>
          <a:p>
            <a:pPr marL="0" indent="0">
              <a:lnSpc>
                <a:spcPct val="114000"/>
              </a:lnSpc>
              <a:spcBef>
                <a:spcPts val="1200"/>
              </a:spcBef>
              <a:buNone/>
            </a:pPr>
            <a:r>
              <a:rPr lang="el-GR" sz="2400" dirty="0"/>
              <a:t>Το βενζόλιο μπορεί, επίσης, να παρασκευαστεί κι από τον πολυμερισμό του ακετυλενίου</a:t>
            </a:r>
            <a:r>
              <a:rPr lang="el-GR" sz="2400" dirty="0" smtClean="0"/>
              <a:t>.</a:t>
            </a:r>
            <a:endParaRPr lang="el-GR" sz="2400" dirty="0"/>
          </a:p>
        </p:txBody>
      </p:sp>
      <p:sp>
        <p:nvSpPr>
          <p:cNvPr id="4" name="Θέση αριθμού διαφάνειας 3"/>
          <p:cNvSpPr>
            <a:spLocks noGrp="1"/>
          </p:cNvSpPr>
          <p:nvPr>
            <p:ph type="sldNum" sz="quarter" idx="12"/>
          </p:nvPr>
        </p:nvSpPr>
        <p:spPr/>
        <p:txBody>
          <a:bodyPr/>
          <a:lstStyle/>
          <a:p>
            <a:pPr>
              <a:defRPr/>
            </a:pPr>
            <a:fld id="{93E7186E-D60B-4CDD-9FD8-A6DE36940F32}" type="slidenum">
              <a:rPr lang="el-GR" smtClean="0">
                <a:solidFill>
                  <a:prstClr val="black"/>
                </a:solidFill>
              </a:rPr>
              <a:pPr>
                <a:defRPr/>
              </a:pPr>
              <a:t>12</a:t>
            </a:fld>
            <a:endParaRPr lang="el-GR">
              <a:solidFill>
                <a:prstClr val="black"/>
              </a:solidFill>
            </a:endParaRPr>
          </a:p>
        </p:txBody>
      </p:sp>
    </p:spTree>
    <p:extLst>
      <p:ext uri="{BB962C8B-B14F-4D97-AF65-F5344CB8AC3E}">
        <p14:creationId xmlns:p14="http://schemas.microsoft.com/office/powerpoint/2010/main" val="34497729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Τολουόλιο </a:t>
            </a:r>
            <a:endParaRPr lang="el-GR" dirty="0"/>
          </a:p>
        </p:txBody>
      </p:sp>
      <p:sp>
        <p:nvSpPr>
          <p:cNvPr id="3" name="Θέση περιεχομένου 2"/>
          <p:cNvSpPr>
            <a:spLocks noGrp="1"/>
          </p:cNvSpPr>
          <p:nvPr>
            <p:ph idx="1"/>
          </p:nvPr>
        </p:nvSpPr>
        <p:spPr>
          <a:xfrm>
            <a:off x="457200" y="1196975"/>
            <a:ext cx="5770984" cy="5040313"/>
          </a:xfrm>
        </p:spPr>
        <p:txBody>
          <a:bodyPr/>
          <a:lstStyle/>
          <a:p>
            <a:pPr marL="0" indent="0">
              <a:lnSpc>
                <a:spcPct val="114000"/>
              </a:lnSpc>
              <a:buNone/>
            </a:pPr>
            <a:r>
              <a:rPr lang="el-GR" sz="2400" dirty="0"/>
              <a:t>Το </a:t>
            </a:r>
            <a:r>
              <a:rPr lang="el-GR" sz="2400" b="1" dirty="0"/>
              <a:t>τολουόλιο ή </a:t>
            </a:r>
            <a:r>
              <a:rPr lang="el-GR" sz="2400" b="1" dirty="0" err="1"/>
              <a:t>τολουένιο</a:t>
            </a:r>
            <a:r>
              <a:rPr lang="el-GR" sz="2400" b="1" dirty="0"/>
              <a:t> ή </a:t>
            </a:r>
            <a:r>
              <a:rPr lang="el-GR" sz="2400" b="1" dirty="0" err="1"/>
              <a:t>μεθυλο</a:t>
            </a:r>
            <a:r>
              <a:rPr lang="el-GR" sz="2400" b="1" dirty="0"/>
              <a:t>-βενζόλιο</a:t>
            </a:r>
            <a:r>
              <a:rPr lang="el-GR" sz="2400" dirty="0"/>
              <a:t> είναι υγρό άχρωμο, με </a:t>
            </a:r>
            <a:r>
              <a:rPr lang="el-GR" sz="2400" dirty="0" err="1"/>
              <a:t>σ.ζ</a:t>
            </a:r>
            <a:r>
              <a:rPr lang="el-GR" sz="2400" dirty="0"/>
              <a:t>. 110°</a:t>
            </a:r>
            <a:r>
              <a:rPr lang="en-US" sz="2400" dirty="0"/>
              <a:t>C</a:t>
            </a:r>
            <a:r>
              <a:rPr lang="el-GR" sz="2400" dirty="0"/>
              <a:t>. Χρησιμοποιείται στη χημική βιομηχανία για την παρασκευή άλλων αρωματικών </a:t>
            </a:r>
            <a:r>
              <a:rPr lang="el-GR" sz="2400" dirty="0" smtClean="0"/>
              <a:t>ενώσεων και βρίσκει εφαρμογή </a:t>
            </a:r>
            <a:r>
              <a:rPr lang="el-GR" sz="2400" dirty="0"/>
              <a:t>στη βιομηχανία των </a:t>
            </a:r>
            <a:r>
              <a:rPr lang="el-GR" sz="2400" dirty="0" smtClean="0"/>
              <a:t>χρωμάτων και των μελανιών, ενώ χρησιμοποιείται και ως </a:t>
            </a:r>
            <a:r>
              <a:rPr lang="el-GR" sz="2400" dirty="0"/>
              <a:t>διαλύτης στο χώρο των εκτυπώσεων</a:t>
            </a:r>
            <a:r>
              <a:rPr lang="el-GR" sz="2400" dirty="0" smtClean="0"/>
              <a:t>.</a:t>
            </a:r>
            <a:endParaRPr lang="el-GR" sz="2400" dirty="0"/>
          </a:p>
        </p:txBody>
      </p:sp>
      <p:graphicFrame>
        <p:nvGraphicFramePr>
          <p:cNvPr id="6" name="Αντικείμενο 5" descr="τολούλιο"/>
          <p:cNvGraphicFramePr>
            <a:graphicFrameLocks noChangeAspect="1"/>
          </p:cNvGraphicFramePr>
          <p:nvPr>
            <p:extLst>
              <p:ext uri="{D42A27DB-BD31-4B8C-83A1-F6EECF244321}">
                <p14:modId xmlns:p14="http://schemas.microsoft.com/office/powerpoint/2010/main" val="389745101"/>
              </p:ext>
            </p:extLst>
          </p:nvPr>
        </p:nvGraphicFramePr>
        <p:xfrm>
          <a:off x="6444208" y="1268760"/>
          <a:ext cx="2236068" cy="3854275"/>
        </p:xfrm>
        <a:graphic>
          <a:graphicData uri="http://schemas.openxmlformats.org/presentationml/2006/ole">
            <mc:AlternateContent xmlns:mc="http://schemas.openxmlformats.org/markup-compatibility/2006">
              <mc:Choice xmlns:v="urn:schemas-microsoft-com:vml" Requires="v">
                <p:oleObj spid="_x0000_s1031" r:id="rId3" imgW="964440" imgH="1670400" progId="">
                  <p:embed/>
                </p:oleObj>
              </mc:Choice>
              <mc:Fallback>
                <p:oleObj r:id="rId3" imgW="964440" imgH="167040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44208" y="1268760"/>
                        <a:ext cx="2236068" cy="3854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Θέση αριθμού διαφάνειας 3"/>
          <p:cNvSpPr>
            <a:spLocks noGrp="1"/>
          </p:cNvSpPr>
          <p:nvPr>
            <p:ph type="sldNum" sz="quarter" idx="12"/>
          </p:nvPr>
        </p:nvSpPr>
        <p:spPr/>
        <p:txBody>
          <a:bodyPr/>
          <a:lstStyle/>
          <a:p>
            <a:pPr>
              <a:defRPr/>
            </a:pPr>
            <a:fld id="{93E7186E-D60B-4CDD-9FD8-A6DE36940F32}" type="slidenum">
              <a:rPr lang="el-GR" smtClean="0">
                <a:solidFill>
                  <a:prstClr val="black"/>
                </a:solidFill>
              </a:rPr>
              <a:pPr>
                <a:defRPr/>
              </a:pPr>
              <a:t>13</a:t>
            </a:fld>
            <a:endParaRPr lang="el-GR">
              <a:solidFill>
                <a:prstClr val="black"/>
              </a:solidFill>
            </a:endParaRPr>
          </a:p>
        </p:txBody>
      </p:sp>
    </p:spTree>
    <p:extLst>
      <p:ext uri="{BB962C8B-B14F-4D97-AF65-F5344CB8AC3E}">
        <p14:creationId xmlns:p14="http://schemas.microsoft.com/office/powerpoint/2010/main" val="1174414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err="1" smtClean="0"/>
              <a:t>Ξυλόλιο</a:t>
            </a:r>
            <a:r>
              <a:rPr lang="el-GR" dirty="0" smtClean="0"/>
              <a:t> </a:t>
            </a:r>
            <a:endParaRPr lang="el-GR" dirty="0"/>
          </a:p>
        </p:txBody>
      </p:sp>
      <p:sp>
        <p:nvSpPr>
          <p:cNvPr id="3" name="Θέση περιεχομένου 2"/>
          <p:cNvSpPr>
            <a:spLocks noGrp="1"/>
          </p:cNvSpPr>
          <p:nvPr>
            <p:ph idx="1"/>
          </p:nvPr>
        </p:nvSpPr>
        <p:spPr>
          <a:xfrm>
            <a:off x="457200" y="1196975"/>
            <a:ext cx="8229600" cy="2376041"/>
          </a:xfrm>
        </p:spPr>
        <p:txBody>
          <a:bodyPr/>
          <a:lstStyle/>
          <a:p>
            <a:pPr marL="0" indent="0">
              <a:lnSpc>
                <a:spcPct val="114000"/>
              </a:lnSpc>
              <a:spcBef>
                <a:spcPts val="1200"/>
              </a:spcBef>
              <a:buNone/>
            </a:pPr>
            <a:r>
              <a:rPr lang="el-GR" sz="2400" dirty="0"/>
              <a:t>Το </a:t>
            </a:r>
            <a:r>
              <a:rPr lang="el-GR" sz="2400" b="1" dirty="0" err="1"/>
              <a:t>ξυλόλιο</a:t>
            </a:r>
            <a:r>
              <a:rPr lang="el-GR" sz="2400" b="1" dirty="0"/>
              <a:t> ή ξυλένιο ή διμεθυλοβενζόλιο</a:t>
            </a:r>
            <a:r>
              <a:rPr lang="el-GR" sz="2400" dirty="0"/>
              <a:t> βρίσκεται σε τρεις ισομερείς μορφές (</a:t>
            </a:r>
            <a:r>
              <a:rPr lang="el-GR" sz="2400" dirty="0" smtClean="0"/>
              <a:t>ο-</a:t>
            </a:r>
            <a:r>
              <a:rPr lang="el-GR" sz="2400" dirty="0"/>
              <a:t>, </a:t>
            </a:r>
            <a:r>
              <a:rPr lang="el-GR" sz="2400" dirty="0" smtClean="0"/>
              <a:t>μ-</a:t>
            </a:r>
            <a:r>
              <a:rPr lang="el-GR" sz="2400" dirty="0"/>
              <a:t>, </a:t>
            </a:r>
            <a:r>
              <a:rPr lang="el-GR" sz="2400" dirty="0" smtClean="0"/>
              <a:t>π-</a:t>
            </a:r>
            <a:r>
              <a:rPr lang="el-GR" sz="2400" dirty="0"/>
              <a:t>). Χρησιμοποιείται ως πρώτη ύλη για την παρασκευή χρωμάτων. Είναι καλός διαλύτης και χρησιμοποιείται σε ορισμένα μελάνια βαθυτυπίας και μεταξοτυπίας</a:t>
            </a:r>
            <a:r>
              <a:rPr lang="el-GR" sz="2400" dirty="0" smtClean="0"/>
              <a:t>.</a:t>
            </a:r>
            <a:endParaRPr lang="el-GR" sz="2400" dirty="0"/>
          </a:p>
        </p:txBody>
      </p:sp>
      <p:graphicFrame>
        <p:nvGraphicFramePr>
          <p:cNvPr id="6" name="Αντικείμενο 5" descr="ο-ξυλόλιο"/>
          <p:cNvGraphicFramePr>
            <a:graphicFrameLocks noChangeAspect="1"/>
          </p:cNvGraphicFramePr>
          <p:nvPr>
            <p:extLst>
              <p:ext uri="{D42A27DB-BD31-4B8C-83A1-F6EECF244321}">
                <p14:modId xmlns:p14="http://schemas.microsoft.com/office/powerpoint/2010/main" val="1540530811"/>
              </p:ext>
            </p:extLst>
          </p:nvPr>
        </p:nvGraphicFramePr>
        <p:xfrm>
          <a:off x="827584" y="3501008"/>
          <a:ext cx="2160240" cy="2176857"/>
        </p:xfrm>
        <a:graphic>
          <a:graphicData uri="http://schemas.openxmlformats.org/presentationml/2006/ole">
            <mc:AlternateContent xmlns:mc="http://schemas.openxmlformats.org/markup-compatibility/2006">
              <mc:Choice xmlns:v="urn:schemas-microsoft-com:vml" Requires="v">
                <p:oleObj spid="_x0000_s2065" r:id="rId3" imgW="1649520" imgH="1670400" progId="">
                  <p:embed/>
                </p:oleObj>
              </mc:Choice>
              <mc:Fallback>
                <p:oleObj r:id="rId3" imgW="1649520" imgH="167040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584" y="3501008"/>
                        <a:ext cx="2160240" cy="217685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TextBox 10"/>
          <p:cNvSpPr txBox="1"/>
          <p:nvPr/>
        </p:nvSpPr>
        <p:spPr>
          <a:xfrm>
            <a:off x="899592" y="5877272"/>
            <a:ext cx="1096006" cy="369332"/>
          </a:xfrm>
          <a:prstGeom prst="rect">
            <a:avLst/>
          </a:prstGeom>
          <a:noFill/>
        </p:spPr>
        <p:txBody>
          <a:bodyPr wrap="none" rtlCol="0">
            <a:spAutoFit/>
          </a:bodyPr>
          <a:lstStyle/>
          <a:p>
            <a:pPr algn="ctr"/>
            <a:r>
              <a:rPr lang="el-GR" dirty="0" smtClean="0">
                <a:solidFill>
                  <a:prstClr val="black"/>
                </a:solidFill>
                <a:latin typeface="Calibri"/>
                <a:cs typeface="Arial" charset="0"/>
              </a:rPr>
              <a:t>ο-</a:t>
            </a:r>
            <a:r>
              <a:rPr lang="el-GR" dirty="0" err="1" smtClean="0">
                <a:solidFill>
                  <a:prstClr val="black"/>
                </a:solidFill>
                <a:latin typeface="Calibri"/>
                <a:cs typeface="Arial" charset="0"/>
              </a:rPr>
              <a:t>ξυλόλιο</a:t>
            </a:r>
            <a:endParaRPr lang="el-GR" dirty="0">
              <a:solidFill>
                <a:prstClr val="black"/>
              </a:solidFill>
              <a:latin typeface="Calibri"/>
              <a:cs typeface="Arial" charset="0"/>
            </a:endParaRPr>
          </a:p>
        </p:txBody>
      </p:sp>
      <p:graphicFrame>
        <p:nvGraphicFramePr>
          <p:cNvPr id="8" name="Αντικείμενο 7" descr="μ-ξυλόλιο"/>
          <p:cNvGraphicFramePr>
            <a:graphicFrameLocks noChangeAspect="1"/>
          </p:cNvGraphicFramePr>
          <p:nvPr>
            <p:extLst>
              <p:ext uri="{D42A27DB-BD31-4B8C-83A1-F6EECF244321}">
                <p14:modId xmlns:p14="http://schemas.microsoft.com/office/powerpoint/2010/main" val="728699649"/>
              </p:ext>
            </p:extLst>
          </p:nvPr>
        </p:nvGraphicFramePr>
        <p:xfrm>
          <a:off x="3635896" y="3573016"/>
          <a:ext cx="2304256" cy="2188214"/>
        </p:xfrm>
        <a:graphic>
          <a:graphicData uri="http://schemas.openxmlformats.org/presentationml/2006/ole">
            <mc:AlternateContent xmlns:mc="http://schemas.openxmlformats.org/markup-compatibility/2006">
              <mc:Choice xmlns:v="urn:schemas-microsoft-com:vml" Requires="v">
                <p:oleObj spid="_x0000_s2066" r:id="rId5" imgW="1761480" imgH="1677600" progId="">
                  <p:embed/>
                </p:oleObj>
              </mc:Choice>
              <mc:Fallback>
                <p:oleObj r:id="rId5" imgW="1761480" imgH="167760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35896" y="3573016"/>
                        <a:ext cx="2304256" cy="218821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TextBox 11"/>
          <p:cNvSpPr txBox="1"/>
          <p:nvPr/>
        </p:nvSpPr>
        <p:spPr>
          <a:xfrm>
            <a:off x="3707904" y="5920358"/>
            <a:ext cx="1100814" cy="369332"/>
          </a:xfrm>
          <a:prstGeom prst="rect">
            <a:avLst/>
          </a:prstGeom>
          <a:noFill/>
        </p:spPr>
        <p:txBody>
          <a:bodyPr wrap="none" rtlCol="0">
            <a:spAutoFit/>
          </a:bodyPr>
          <a:lstStyle/>
          <a:p>
            <a:pPr algn="ctr"/>
            <a:r>
              <a:rPr lang="el-GR" dirty="0" smtClean="0">
                <a:solidFill>
                  <a:prstClr val="black"/>
                </a:solidFill>
                <a:latin typeface="Calibri"/>
                <a:cs typeface="Arial" charset="0"/>
              </a:rPr>
              <a:t>μ-</a:t>
            </a:r>
            <a:r>
              <a:rPr lang="el-GR" dirty="0" err="1" smtClean="0">
                <a:solidFill>
                  <a:prstClr val="black"/>
                </a:solidFill>
                <a:latin typeface="Calibri"/>
                <a:cs typeface="Arial" charset="0"/>
              </a:rPr>
              <a:t>ξυλόλιο</a:t>
            </a:r>
            <a:endParaRPr lang="el-GR" dirty="0">
              <a:solidFill>
                <a:prstClr val="black"/>
              </a:solidFill>
              <a:latin typeface="Calibri"/>
              <a:cs typeface="Arial" charset="0"/>
            </a:endParaRPr>
          </a:p>
        </p:txBody>
      </p:sp>
      <p:graphicFrame>
        <p:nvGraphicFramePr>
          <p:cNvPr id="10" name="Αντικείμενο 9" descr="π-ξυλόλιο"/>
          <p:cNvGraphicFramePr>
            <a:graphicFrameLocks noChangeAspect="1"/>
          </p:cNvGraphicFramePr>
          <p:nvPr>
            <p:extLst>
              <p:ext uri="{D42A27DB-BD31-4B8C-83A1-F6EECF244321}">
                <p14:modId xmlns:p14="http://schemas.microsoft.com/office/powerpoint/2010/main" val="67814351"/>
              </p:ext>
            </p:extLst>
          </p:nvPr>
        </p:nvGraphicFramePr>
        <p:xfrm>
          <a:off x="6496630" y="3042982"/>
          <a:ext cx="1429622" cy="3447912"/>
        </p:xfrm>
        <a:graphic>
          <a:graphicData uri="http://schemas.openxmlformats.org/presentationml/2006/ole">
            <mc:AlternateContent xmlns:mc="http://schemas.openxmlformats.org/markup-compatibility/2006">
              <mc:Choice xmlns:v="urn:schemas-microsoft-com:vml" Requires="v">
                <p:oleObj spid="_x0000_s2067" r:id="rId7" imgW="1082880" imgH="2606400" progId="">
                  <p:embed/>
                </p:oleObj>
              </mc:Choice>
              <mc:Fallback>
                <p:oleObj r:id="rId7" imgW="1082880" imgH="2606400"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96630" y="3042982"/>
                        <a:ext cx="1429622" cy="34479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TextBox 12"/>
          <p:cNvSpPr txBox="1"/>
          <p:nvPr/>
        </p:nvSpPr>
        <p:spPr>
          <a:xfrm>
            <a:off x="6680956" y="6453336"/>
            <a:ext cx="1102418" cy="369332"/>
          </a:xfrm>
          <a:prstGeom prst="rect">
            <a:avLst/>
          </a:prstGeom>
          <a:noFill/>
        </p:spPr>
        <p:txBody>
          <a:bodyPr wrap="none" rtlCol="0">
            <a:spAutoFit/>
          </a:bodyPr>
          <a:lstStyle/>
          <a:p>
            <a:pPr algn="ctr"/>
            <a:r>
              <a:rPr lang="el-GR" dirty="0" smtClean="0">
                <a:solidFill>
                  <a:prstClr val="black"/>
                </a:solidFill>
                <a:latin typeface="Calibri"/>
                <a:cs typeface="Arial" charset="0"/>
              </a:rPr>
              <a:t>π-</a:t>
            </a:r>
            <a:r>
              <a:rPr lang="el-GR" dirty="0" err="1" smtClean="0">
                <a:solidFill>
                  <a:prstClr val="black"/>
                </a:solidFill>
                <a:latin typeface="Calibri"/>
                <a:cs typeface="Arial" charset="0"/>
              </a:rPr>
              <a:t>ξυλόλιο</a:t>
            </a:r>
            <a:endParaRPr lang="el-GR" dirty="0">
              <a:solidFill>
                <a:prstClr val="black"/>
              </a:solidFill>
              <a:latin typeface="Calibri"/>
              <a:cs typeface="Arial" charset="0"/>
            </a:endParaRPr>
          </a:p>
        </p:txBody>
      </p:sp>
      <p:sp>
        <p:nvSpPr>
          <p:cNvPr id="4" name="Θέση αριθμού διαφάνειας 3"/>
          <p:cNvSpPr>
            <a:spLocks noGrp="1"/>
          </p:cNvSpPr>
          <p:nvPr>
            <p:ph type="sldNum" sz="quarter" idx="12"/>
          </p:nvPr>
        </p:nvSpPr>
        <p:spPr/>
        <p:txBody>
          <a:bodyPr/>
          <a:lstStyle/>
          <a:p>
            <a:pPr>
              <a:defRPr/>
            </a:pPr>
            <a:fld id="{93E7186E-D60B-4CDD-9FD8-A6DE36940F32}" type="slidenum">
              <a:rPr lang="el-GR" smtClean="0">
                <a:solidFill>
                  <a:prstClr val="black"/>
                </a:solidFill>
              </a:rPr>
              <a:pPr>
                <a:defRPr/>
              </a:pPr>
              <a:t>14</a:t>
            </a:fld>
            <a:endParaRPr lang="el-GR">
              <a:solidFill>
                <a:prstClr val="black"/>
              </a:solidFill>
            </a:endParaRPr>
          </a:p>
        </p:txBody>
      </p:sp>
    </p:spTree>
    <p:extLst>
      <p:ext uri="{BB962C8B-B14F-4D97-AF65-F5344CB8AC3E}">
        <p14:creationId xmlns:p14="http://schemas.microsoft.com/office/powerpoint/2010/main" val="26738982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err="1" smtClean="0"/>
              <a:t>Ναφθαλένιο</a:t>
            </a:r>
            <a:r>
              <a:rPr lang="el-GR" dirty="0" smtClean="0"/>
              <a:t> </a:t>
            </a:r>
            <a:endParaRPr lang="el-GR" dirty="0"/>
          </a:p>
        </p:txBody>
      </p:sp>
      <p:sp>
        <p:nvSpPr>
          <p:cNvPr id="3" name="Θέση περιεχομένου 2"/>
          <p:cNvSpPr>
            <a:spLocks noGrp="1"/>
          </p:cNvSpPr>
          <p:nvPr>
            <p:ph idx="1"/>
          </p:nvPr>
        </p:nvSpPr>
        <p:spPr>
          <a:xfrm>
            <a:off x="457200" y="1196975"/>
            <a:ext cx="8229600" cy="2016001"/>
          </a:xfrm>
        </p:spPr>
        <p:txBody>
          <a:bodyPr/>
          <a:lstStyle/>
          <a:p>
            <a:pPr marL="0" indent="0">
              <a:lnSpc>
                <a:spcPct val="114000"/>
              </a:lnSpc>
              <a:buNone/>
            </a:pPr>
            <a:r>
              <a:rPr lang="el-GR" sz="2400" dirty="0"/>
              <a:t>Το </a:t>
            </a:r>
            <a:r>
              <a:rPr lang="el-GR" sz="2400" b="1" dirty="0" err="1" smtClean="0"/>
              <a:t>ναφθαλένιο</a:t>
            </a:r>
            <a:r>
              <a:rPr lang="el-GR" sz="2400" dirty="0"/>
              <a:t>, εκτός των άλλων εφαρμογών του (π.χ. </a:t>
            </a:r>
            <a:r>
              <a:rPr lang="el-GR" sz="2400" dirty="0" smtClean="0"/>
              <a:t>ως </a:t>
            </a:r>
            <a:r>
              <a:rPr lang="el-GR" sz="2400" dirty="0" err="1" smtClean="0"/>
              <a:t>αντισκωριακό</a:t>
            </a:r>
            <a:r>
              <a:rPr lang="el-GR" sz="2400" dirty="0"/>
              <a:t>), χρησιμοποιείται για την παρασκευή βερνικιών και χρωμάτων</a:t>
            </a:r>
            <a:r>
              <a:rPr lang="el-GR" sz="2400" dirty="0" smtClean="0"/>
              <a:t>.</a:t>
            </a:r>
            <a:endParaRPr lang="el-GR" sz="2400" dirty="0"/>
          </a:p>
        </p:txBody>
      </p:sp>
      <p:graphicFrame>
        <p:nvGraphicFramePr>
          <p:cNvPr id="6" name="Αντικείμενο 5" descr="ναφθαλίνιο"/>
          <p:cNvGraphicFramePr>
            <a:graphicFrameLocks noChangeAspect="1"/>
          </p:cNvGraphicFramePr>
          <p:nvPr>
            <p:extLst>
              <p:ext uri="{D42A27DB-BD31-4B8C-83A1-F6EECF244321}">
                <p14:modId xmlns:p14="http://schemas.microsoft.com/office/powerpoint/2010/main" val="2478291874"/>
              </p:ext>
            </p:extLst>
          </p:nvPr>
        </p:nvGraphicFramePr>
        <p:xfrm>
          <a:off x="3311860" y="3284984"/>
          <a:ext cx="2520280" cy="1512168"/>
        </p:xfrm>
        <a:graphic>
          <a:graphicData uri="http://schemas.openxmlformats.org/presentationml/2006/ole">
            <mc:AlternateContent xmlns:mc="http://schemas.openxmlformats.org/markup-compatibility/2006">
              <mc:Choice xmlns:v="urn:schemas-microsoft-com:vml" Requires="v">
                <p:oleObj spid="_x0000_s3079" r:id="rId3" imgW="1843560" imgH="1105560" progId="">
                  <p:embed/>
                </p:oleObj>
              </mc:Choice>
              <mc:Fallback>
                <p:oleObj r:id="rId3" imgW="1843560" imgH="110556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11860" y="3284984"/>
                        <a:ext cx="2520280" cy="151216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Θέση αριθμού διαφάνειας 3"/>
          <p:cNvSpPr>
            <a:spLocks noGrp="1"/>
          </p:cNvSpPr>
          <p:nvPr>
            <p:ph type="sldNum" sz="quarter" idx="12"/>
          </p:nvPr>
        </p:nvSpPr>
        <p:spPr/>
        <p:txBody>
          <a:bodyPr/>
          <a:lstStyle/>
          <a:p>
            <a:pPr>
              <a:defRPr/>
            </a:pPr>
            <a:fld id="{93E7186E-D60B-4CDD-9FD8-A6DE36940F32}" type="slidenum">
              <a:rPr lang="el-GR" smtClean="0">
                <a:solidFill>
                  <a:prstClr val="black"/>
                </a:solidFill>
              </a:rPr>
              <a:pPr>
                <a:defRPr/>
              </a:pPr>
              <a:t>15</a:t>
            </a:fld>
            <a:endParaRPr lang="el-GR">
              <a:solidFill>
                <a:prstClr val="black"/>
              </a:solidFill>
            </a:endParaRPr>
          </a:p>
        </p:txBody>
      </p:sp>
    </p:spTree>
    <p:extLst>
      <p:ext uri="{BB962C8B-B14F-4D97-AF65-F5344CB8AC3E}">
        <p14:creationId xmlns:p14="http://schemas.microsoft.com/office/powerpoint/2010/main" val="31863405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err="1" smtClean="0"/>
              <a:t>Ανθρακένιο</a:t>
            </a:r>
            <a:endParaRPr lang="el-GR" dirty="0"/>
          </a:p>
        </p:txBody>
      </p:sp>
      <p:sp>
        <p:nvSpPr>
          <p:cNvPr id="3" name="Θέση περιεχομένου 2"/>
          <p:cNvSpPr>
            <a:spLocks noGrp="1"/>
          </p:cNvSpPr>
          <p:nvPr>
            <p:ph idx="1"/>
          </p:nvPr>
        </p:nvSpPr>
        <p:spPr>
          <a:xfrm>
            <a:off x="457200" y="1196975"/>
            <a:ext cx="8229600" cy="2376041"/>
          </a:xfrm>
        </p:spPr>
        <p:txBody>
          <a:bodyPr/>
          <a:lstStyle/>
          <a:p>
            <a:pPr marL="0" indent="0">
              <a:lnSpc>
                <a:spcPct val="114000"/>
              </a:lnSpc>
              <a:buNone/>
            </a:pPr>
            <a:r>
              <a:rPr lang="el-GR" sz="2400" dirty="0"/>
              <a:t>Το </a:t>
            </a:r>
            <a:r>
              <a:rPr lang="el-GR" sz="2400" b="1" dirty="0" err="1"/>
              <a:t>ανθρακένιο</a:t>
            </a:r>
            <a:r>
              <a:rPr lang="el-GR" sz="2400" dirty="0"/>
              <a:t> αποτελείται από ελαφρά, άχρωμα </a:t>
            </a:r>
            <a:r>
              <a:rPr lang="el-GR" sz="2400" dirty="0" err="1"/>
              <a:t>φυλλίδια</a:t>
            </a:r>
            <a:r>
              <a:rPr lang="el-GR" sz="2400" dirty="0"/>
              <a:t>. Είναι αδιάλυτο στα συνηθισμένα διαλυτικά μέσα. Χρησιμοποιείται για την παρασκευή χρωμάτων, όπως η </a:t>
            </a:r>
            <a:r>
              <a:rPr lang="el-GR" sz="2400" dirty="0" err="1"/>
              <a:t>αλιζαρίνη</a:t>
            </a:r>
            <a:r>
              <a:rPr lang="el-GR" sz="2400" dirty="0"/>
              <a:t>.</a:t>
            </a:r>
          </a:p>
        </p:txBody>
      </p:sp>
      <p:graphicFrame>
        <p:nvGraphicFramePr>
          <p:cNvPr id="6" name="Αντικείμενο 5" descr="ανθρακένιο"/>
          <p:cNvGraphicFramePr>
            <a:graphicFrameLocks noChangeAspect="1"/>
          </p:cNvGraphicFramePr>
          <p:nvPr>
            <p:extLst>
              <p:ext uri="{D42A27DB-BD31-4B8C-83A1-F6EECF244321}">
                <p14:modId xmlns:p14="http://schemas.microsoft.com/office/powerpoint/2010/main" val="2696849257"/>
              </p:ext>
            </p:extLst>
          </p:nvPr>
        </p:nvGraphicFramePr>
        <p:xfrm>
          <a:off x="2703517" y="3429000"/>
          <a:ext cx="3736967" cy="1512168"/>
        </p:xfrm>
        <a:graphic>
          <a:graphicData uri="http://schemas.openxmlformats.org/presentationml/2006/ole">
            <mc:AlternateContent xmlns:mc="http://schemas.openxmlformats.org/markup-compatibility/2006">
              <mc:Choice xmlns:v="urn:schemas-microsoft-com:vml" Requires="v">
                <p:oleObj spid="_x0000_s4103" r:id="rId3" imgW="2723040" imgH="1105560" progId="">
                  <p:embed/>
                </p:oleObj>
              </mc:Choice>
              <mc:Fallback>
                <p:oleObj r:id="rId3" imgW="2723040" imgH="110556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03517" y="3429000"/>
                        <a:ext cx="3736967" cy="151216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Θέση αριθμού διαφάνειας 3"/>
          <p:cNvSpPr>
            <a:spLocks noGrp="1"/>
          </p:cNvSpPr>
          <p:nvPr>
            <p:ph type="sldNum" sz="quarter" idx="12"/>
          </p:nvPr>
        </p:nvSpPr>
        <p:spPr/>
        <p:txBody>
          <a:bodyPr/>
          <a:lstStyle/>
          <a:p>
            <a:pPr>
              <a:defRPr/>
            </a:pPr>
            <a:fld id="{93E7186E-D60B-4CDD-9FD8-A6DE36940F32}" type="slidenum">
              <a:rPr lang="el-GR" smtClean="0">
                <a:solidFill>
                  <a:prstClr val="black"/>
                </a:solidFill>
              </a:rPr>
              <a:pPr>
                <a:defRPr/>
              </a:pPr>
              <a:t>16</a:t>
            </a:fld>
            <a:endParaRPr lang="el-GR">
              <a:solidFill>
                <a:prstClr val="black"/>
              </a:solidFill>
            </a:endParaRPr>
          </a:p>
        </p:txBody>
      </p:sp>
    </p:spTree>
    <p:extLst>
      <p:ext uri="{BB962C8B-B14F-4D97-AF65-F5344CB8AC3E}">
        <p14:creationId xmlns:p14="http://schemas.microsoft.com/office/powerpoint/2010/main" val="35640591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Φαινόλη και Ανιλίνη</a:t>
            </a:r>
            <a:endParaRPr lang="el-GR" dirty="0"/>
          </a:p>
        </p:txBody>
      </p:sp>
      <p:sp>
        <p:nvSpPr>
          <p:cNvPr id="3" name="Θέση περιεχομένου 2"/>
          <p:cNvSpPr>
            <a:spLocks noGrp="1"/>
          </p:cNvSpPr>
          <p:nvPr>
            <p:ph idx="1"/>
          </p:nvPr>
        </p:nvSpPr>
        <p:spPr>
          <a:xfrm>
            <a:off x="457200" y="1196975"/>
            <a:ext cx="8229600" cy="2808089"/>
          </a:xfrm>
        </p:spPr>
        <p:txBody>
          <a:bodyPr/>
          <a:lstStyle/>
          <a:p>
            <a:pPr marL="0" indent="0">
              <a:lnSpc>
                <a:spcPct val="114000"/>
              </a:lnSpc>
              <a:buNone/>
            </a:pPr>
            <a:r>
              <a:rPr lang="el-GR" sz="2400" dirty="0" smtClean="0"/>
              <a:t>Άλλα σημαντικά παράγωγα </a:t>
            </a:r>
            <a:r>
              <a:rPr lang="el-GR" sz="2400" dirty="0"/>
              <a:t>του βενζολίου είναι η </a:t>
            </a:r>
            <a:r>
              <a:rPr lang="el-GR" sz="2400" b="1" dirty="0"/>
              <a:t>φαινόλη</a:t>
            </a:r>
            <a:r>
              <a:rPr lang="el-GR" sz="2400" dirty="0"/>
              <a:t>, η οποία θα αναφερθεί </a:t>
            </a:r>
            <a:r>
              <a:rPr lang="el-GR" sz="2400" dirty="0" smtClean="0"/>
              <a:t>σε επόμενο σημείο της παρουσίασης και </a:t>
            </a:r>
            <a:r>
              <a:rPr lang="el-GR" sz="2400" dirty="0"/>
              <a:t>η </a:t>
            </a:r>
            <a:r>
              <a:rPr lang="el-GR" sz="2400" b="1" dirty="0"/>
              <a:t>ανιλίνη </a:t>
            </a:r>
            <a:r>
              <a:rPr lang="el-GR" sz="2400" dirty="0"/>
              <a:t>(ή </a:t>
            </a:r>
            <a:r>
              <a:rPr lang="el-GR" sz="2400" dirty="0" err="1"/>
              <a:t>φαινυλαμίνη</a:t>
            </a:r>
            <a:r>
              <a:rPr lang="el-GR" sz="2400" dirty="0"/>
              <a:t>), που είναι η βάση για την παρασκευή των </a:t>
            </a:r>
            <a:r>
              <a:rPr lang="el-GR" sz="2400" b="1" dirty="0" err="1"/>
              <a:t>αζωχρωμάτων</a:t>
            </a:r>
            <a:r>
              <a:rPr lang="el-GR" sz="2400" b="1" dirty="0"/>
              <a:t> ή χρωμάτων της ανιλίνης</a:t>
            </a:r>
            <a:r>
              <a:rPr lang="el-GR" sz="2400" dirty="0"/>
              <a:t>, τα οποία θα αναφερθούν </a:t>
            </a:r>
            <a:r>
              <a:rPr lang="el-GR" sz="2400" dirty="0" smtClean="0"/>
              <a:t>πιο αναλυτικά στο μάθημα </a:t>
            </a:r>
            <a:r>
              <a:rPr lang="el-GR" sz="2400" dirty="0"/>
              <a:t>«</a:t>
            </a:r>
            <a:r>
              <a:rPr lang="el-GR" sz="2400" dirty="0" smtClean="0"/>
              <a:t>Μελάνια &amp; </a:t>
            </a:r>
            <a:r>
              <a:rPr lang="el-GR" sz="2400" dirty="0" err="1" smtClean="0"/>
              <a:t>επικαλυπτικά</a:t>
            </a:r>
            <a:r>
              <a:rPr lang="el-GR" sz="2400" dirty="0" smtClean="0"/>
              <a:t>».</a:t>
            </a:r>
            <a:endParaRPr lang="el-GR" sz="2400" dirty="0"/>
          </a:p>
        </p:txBody>
      </p:sp>
      <p:pic>
        <p:nvPicPr>
          <p:cNvPr id="6148" name="Picture 4" descr="φαινόλη"/>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83768" y="3717032"/>
            <a:ext cx="1279355" cy="217708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605322" y="6124654"/>
            <a:ext cx="1036246" cy="369332"/>
          </a:xfrm>
          <a:prstGeom prst="rect">
            <a:avLst/>
          </a:prstGeom>
          <a:noFill/>
        </p:spPr>
        <p:txBody>
          <a:bodyPr wrap="none" rtlCol="0">
            <a:spAutoFit/>
          </a:bodyPr>
          <a:lstStyle/>
          <a:p>
            <a:pPr algn="ctr"/>
            <a:r>
              <a:rPr lang="el-GR" dirty="0" smtClean="0">
                <a:solidFill>
                  <a:prstClr val="black"/>
                </a:solidFill>
                <a:latin typeface="Calibri"/>
                <a:cs typeface="Arial" charset="0"/>
              </a:rPr>
              <a:t>Φαινόλη</a:t>
            </a:r>
            <a:endParaRPr lang="el-GR" dirty="0">
              <a:solidFill>
                <a:prstClr val="black"/>
              </a:solidFill>
              <a:latin typeface="Calibri"/>
              <a:cs typeface="Arial" charset="0"/>
            </a:endParaRPr>
          </a:p>
        </p:txBody>
      </p:sp>
      <p:graphicFrame>
        <p:nvGraphicFramePr>
          <p:cNvPr id="6" name="Αντικείμενο 5" descr="ανιλίνη"/>
          <p:cNvGraphicFramePr>
            <a:graphicFrameLocks noChangeAspect="1"/>
          </p:cNvGraphicFramePr>
          <p:nvPr>
            <p:extLst>
              <p:ext uri="{D42A27DB-BD31-4B8C-83A1-F6EECF244321}">
                <p14:modId xmlns:p14="http://schemas.microsoft.com/office/powerpoint/2010/main" val="2260521034"/>
              </p:ext>
            </p:extLst>
          </p:nvPr>
        </p:nvGraphicFramePr>
        <p:xfrm>
          <a:off x="5004048" y="3752781"/>
          <a:ext cx="1224136" cy="2110023"/>
        </p:xfrm>
        <a:graphic>
          <a:graphicData uri="http://schemas.openxmlformats.org/presentationml/2006/ole">
            <mc:AlternateContent xmlns:mc="http://schemas.openxmlformats.org/markup-compatibility/2006">
              <mc:Choice xmlns:v="urn:schemas-microsoft-com:vml" Requires="v">
                <p:oleObj spid="_x0000_s5127" r:id="rId4" imgW="964440" imgH="1670400" progId="">
                  <p:embed/>
                </p:oleObj>
              </mc:Choice>
              <mc:Fallback>
                <p:oleObj r:id="rId4" imgW="964440" imgH="167040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04048" y="3752781"/>
                        <a:ext cx="1224136" cy="211002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extBox 7"/>
          <p:cNvSpPr txBox="1"/>
          <p:nvPr/>
        </p:nvSpPr>
        <p:spPr>
          <a:xfrm>
            <a:off x="5220072" y="6124654"/>
            <a:ext cx="911468" cy="369332"/>
          </a:xfrm>
          <a:prstGeom prst="rect">
            <a:avLst/>
          </a:prstGeom>
          <a:noFill/>
        </p:spPr>
        <p:txBody>
          <a:bodyPr wrap="none" rtlCol="0">
            <a:spAutoFit/>
          </a:bodyPr>
          <a:lstStyle/>
          <a:p>
            <a:pPr algn="ctr"/>
            <a:r>
              <a:rPr lang="el-GR" dirty="0" smtClean="0">
                <a:solidFill>
                  <a:prstClr val="black"/>
                </a:solidFill>
                <a:latin typeface="Calibri"/>
                <a:cs typeface="Arial" charset="0"/>
              </a:rPr>
              <a:t>Ανιλίνη</a:t>
            </a:r>
            <a:endParaRPr lang="el-GR" dirty="0">
              <a:solidFill>
                <a:prstClr val="black"/>
              </a:solidFill>
              <a:latin typeface="Calibri"/>
              <a:cs typeface="Arial" charset="0"/>
            </a:endParaRPr>
          </a:p>
        </p:txBody>
      </p:sp>
      <p:sp>
        <p:nvSpPr>
          <p:cNvPr id="4" name="Θέση αριθμού διαφάνειας 3"/>
          <p:cNvSpPr>
            <a:spLocks noGrp="1"/>
          </p:cNvSpPr>
          <p:nvPr>
            <p:ph type="sldNum" sz="quarter" idx="12"/>
          </p:nvPr>
        </p:nvSpPr>
        <p:spPr/>
        <p:txBody>
          <a:bodyPr/>
          <a:lstStyle/>
          <a:p>
            <a:pPr>
              <a:defRPr/>
            </a:pPr>
            <a:fld id="{93E7186E-D60B-4CDD-9FD8-A6DE36940F32}" type="slidenum">
              <a:rPr lang="el-GR" smtClean="0">
                <a:solidFill>
                  <a:prstClr val="black"/>
                </a:solidFill>
              </a:rPr>
              <a:pPr>
                <a:defRPr/>
              </a:pPr>
              <a:t>17</a:t>
            </a:fld>
            <a:endParaRPr lang="el-GR">
              <a:solidFill>
                <a:prstClr val="black"/>
              </a:solidFill>
            </a:endParaRPr>
          </a:p>
        </p:txBody>
      </p:sp>
    </p:spTree>
    <p:extLst>
      <p:ext uri="{BB962C8B-B14F-4D97-AF65-F5344CB8AC3E}">
        <p14:creationId xmlns:p14="http://schemas.microsoft.com/office/powerpoint/2010/main" val="41048882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err="1" smtClean="0"/>
              <a:t>Διαζωνικό</a:t>
            </a:r>
            <a:r>
              <a:rPr lang="el-GR" dirty="0" smtClean="0"/>
              <a:t> άλας και </a:t>
            </a:r>
            <a:r>
              <a:rPr lang="el-GR" dirty="0" err="1" smtClean="0"/>
              <a:t>Αζώχρωμα</a:t>
            </a:r>
            <a:endParaRPr lang="el-GR" dirty="0"/>
          </a:p>
        </p:txBody>
      </p:sp>
      <p:graphicFrame>
        <p:nvGraphicFramePr>
          <p:cNvPr id="6" name="Αντικείμενο 5" descr="διαζωνικό άλας"/>
          <p:cNvGraphicFramePr>
            <a:graphicFrameLocks noChangeAspect="1"/>
          </p:cNvGraphicFramePr>
          <p:nvPr>
            <p:extLst>
              <p:ext uri="{D42A27DB-BD31-4B8C-83A1-F6EECF244321}">
                <p14:modId xmlns:p14="http://schemas.microsoft.com/office/powerpoint/2010/main" val="2018906414"/>
              </p:ext>
            </p:extLst>
          </p:nvPr>
        </p:nvGraphicFramePr>
        <p:xfrm>
          <a:off x="683568" y="1916832"/>
          <a:ext cx="3467844" cy="1155948"/>
        </p:xfrm>
        <a:graphic>
          <a:graphicData uri="http://schemas.openxmlformats.org/presentationml/2006/ole">
            <mc:AlternateContent xmlns:mc="http://schemas.openxmlformats.org/markup-compatibility/2006">
              <mc:Choice xmlns:v="urn:schemas-microsoft-com:vml" Requires="v">
                <p:oleObj spid="_x0000_s6156" r:id="rId3" imgW="2907720" imgH="967680" progId="">
                  <p:embed/>
                </p:oleObj>
              </mc:Choice>
              <mc:Fallback>
                <p:oleObj r:id="rId3" imgW="2907720" imgH="96768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568" y="1916832"/>
                        <a:ext cx="3467844" cy="115594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TextBox 8"/>
          <p:cNvSpPr txBox="1"/>
          <p:nvPr/>
        </p:nvSpPr>
        <p:spPr>
          <a:xfrm>
            <a:off x="1547664" y="3356592"/>
            <a:ext cx="1643848" cy="369332"/>
          </a:xfrm>
          <a:prstGeom prst="rect">
            <a:avLst/>
          </a:prstGeom>
          <a:noFill/>
        </p:spPr>
        <p:txBody>
          <a:bodyPr wrap="none" rtlCol="0">
            <a:spAutoFit/>
          </a:bodyPr>
          <a:lstStyle/>
          <a:p>
            <a:r>
              <a:rPr lang="el-GR" dirty="0" err="1" smtClean="0">
                <a:solidFill>
                  <a:prstClr val="black"/>
                </a:solidFill>
                <a:latin typeface="Calibri"/>
                <a:cs typeface="Arial" charset="0"/>
              </a:rPr>
              <a:t>Διαζωνικό</a:t>
            </a:r>
            <a:r>
              <a:rPr lang="el-GR" dirty="0" smtClean="0">
                <a:solidFill>
                  <a:prstClr val="black"/>
                </a:solidFill>
                <a:latin typeface="Calibri"/>
                <a:cs typeface="Arial" charset="0"/>
              </a:rPr>
              <a:t> άλας</a:t>
            </a:r>
            <a:endParaRPr lang="el-GR" dirty="0">
              <a:solidFill>
                <a:prstClr val="black"/>
              </a:solidFill>
              <a:latin typeface="Calibri"/>
              <a:cs typeface="Arial" charset="0"/>
            </a:endParaRPr>
          </a:p>
        </p:txBody>
      </p:sp>
      <p:graphicFrame>
        <p:nvGraphicFramePr>
          <p:cNvPr id="8" name="Αντικείμενο 7" descr="αζώχρωμα"/>
          <p:cNvGraphicFramePr>
            <a:graphicFrameLocks noChangeAspect="1"/>
          </p:cNvGraphicFramePr>
          <p:nvPr>
            <p:extLst>
              <p:ext uri="{D42A27DB-BD31-4B8C-83A1-F6EECF244321}">
                <p14:modId xmlns:p14="http://schemas.microsoft.com/office/powerpoint/2010/main" val="1280989076"/>
              </p:ext>
            </p:extLst>
          </p:nvPr>
        </p:nvGraphicFramePr>
        <p:xfrm>
          <a:off x="3347864" y="4221088"/>
          <a:ext cx="5429912" cy="1201577"/>
        </p:xfrm>
        <a:graphic>
          <a:graphicData uri="http://schemas.openxmlformats.org/presentationml/2006/ole">
            <mc:AlternateContent xmlns:mc="http://schemas.openxmlformats.org/markup-compatibility/2006">
              <mc:Choice xmlns:v="urn:schemas-microsoft-com:vml" Requires="v">
                <p:oleObj spid="_x0000_s6157" r:id="rId5" imgW="4521600" imgH="992520" progId="">
                  <p:embed/>
                </p:oleObj>
              </mc:Choice>
              <mc:Fallback>
                <p:oleObj r:id="rId5" imgW="4521600" imgH="99252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47864" y="4221088"/>
                        <a:ext cx="5429912" cy="120157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TextBox 9"/>
          <p:cNvSpPr txBox="1"/>
          <p:nvPr/>
        </p:nvSpPr>
        <p:spPr>
          <a:xfrm>
            <a:off x="5220072" y="5723964"/>
            <a:ext cx="1182183" cy="369332"/>
          </a:xfrm>
          <a:prstGeom prst="rect">
            <a:avLst/>
          </a:prstGeom>
          <a:noFill/>
        </p:spPr>
        <p:txBody>
          <a:bodyPr wrap="none" rtlCol="0">
            <a:spAutoFit/>
          </a:bodyPr>
          <a:lstStyle/>
          <a:p>
            <a:r>
              <a:rPr lang="el-GR" dirty="0" err="1" smtClean="0">
                <a:solidFill>
                  <a:prstClr val="black"/>
                </a:solidFill>
                <a:latin typeface="Calibri"/>
                <a:cs typeface="Arial" charset="0"/>
              </a:rPr>
              <a:t>Αζώχρωμα</a:t>
            </a:r>
            <a:endParaRPr lang="el-GR" dirty="0">
              <a:solidFill>
                <a:prstClr val="black"/>
              </a:solidFill>
              <a:latin typeface="Calibri"/>
              <a:cs typeface="Arial" charset="0"/>
            </a:endParaRPr>
          </a:p>
        </p:txBody>
      </p:sp>
      <p:sp>
        <p:nvSpPr>
          <p:cNvPr id="4" name="Θέση αριθμού διαφάνειας 3"/>
          <p:cNvSpPr>
            <a:spLocks noGrp="1"/>
          </p:cNvSpPr>
          <p:nvPr>
            <p:ph type="sldNum" sz="quarter" idx="12"/>
          </p:nvPr>
        </p:nvSpPr>
        <p:spPr/>
        <p:txBody>
          <a:bodyPr/>
          <a:lstStyle/>
          <a:p>
            <a:pPr>
              <a:defRPr/>
            </a:pPr>
            <a:fld id="{93E7186E-D60B-4CDD-9FD8-A6DE36940F32}" type="slidenum">
              <a:rPr lang="el-GR" smtClean="0">
                <a:solidFill>
                  <a:prstClr val="black"/>
                </a:solidFill>
              </a:rPr>
              <a:pPr>
                <a:defRPr/>
              </a:pPr>
              <a:t>18</a:t>
            </a:fld>
            <a:endParaRPr lang="el-GR">
              <a:solidFill>
                <a:prstClr val="black"/>
              </a:solidFill>
            </a:endParaRPr>
          </a:p>
        </p:txBody>
      </p:sp>
    </p:spTree>
    <p:extLst>
      <p:ext uri="{BB962C8B-B14F-4D97-AF65-F5344CB8AC3E}">
        <p14:creationId xmlns:p14="http://schemas.microsoft.com/office/powerpoint/2010/main" val="37949046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8313" y="115888"/>
            <a:ext cx="8229600" cy="1080864"/>
          </a:xfrm>
        </p:spPr>
        <p:txBody>
          <a:bodyPr/>
          <a:lstStyle/>
          <a:p>
            <a:r>
              <a:rPr lang="el-GR" dirty="0"/>
              <a:t>Κορεσμένοι υδρογονάνθρακες - </a:t>
            </a:r>
            <a:r>
              <a:rPr lang="el-GR" dirty="0" err="1"/>
              <a:t>αλκάνια</a:t>
            </a:r>
            <a:r>
              <a:rPr lang="el-GR" dirty="0"/>
              <a:t> </a:t>
            </a:r>
            <a:r>
              <a:rPr lang="el-GR" dirty="0" smtClean="0"/>
              <a:t>– παραφίνες </a:t>
            </a:r>
            <a:r>
              <a:rPr lang="el-GR" sz="3200" b="0" dirty="0" smtClean="0"/>
              <a:t>(1 από 4)</a:t>
            </a:r>
            <a:endParaRPr lang="el-GR" sz="3200" b="0"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457200" y="1484784"/>
                <a:ext cx="6131024" cy="4752504"/>
              </a:xfrm>
            </p:spPr>
            <p:txBody>
              <a:bodyPr/>
              <a:lstStyle/>
              <a:p>
                <a:pPr marL="0" indent="0">
                  <a:lnSpc>
                    <a:spcPct val="114000"/>
                  </a:lnSpc>
                  <a:spcBef>
                    <a:spcPts val="1800"/>
                  </a:spcBef>
                  <a:buNone/>
                </a:pPr>
                <a:r>
                  <a:rPr lang="el-GR" sz="2400" dirty="0" smtClean="0"/>
                  <a:t>Τα </a:t>
                </a:r>
                <a:r>
                  <a:rPr lang="el-GR" sz="2400" b="1" dirty="0" err="1"/>
                  <a:t>αλκάνια</a:t>
                </a:r>
                <a:r>
                  <a:rPr lang="el-GR" sz="2400" b="1" dirty="0"/>
                  <a:t> ή παραφίνες </a:t>
                </a:r>
                <a:r>
                  <a:rPr lang="el-GR" sz="2400" dirty="0"/>
                  <a:t>είναι κορεσμένοι υδρογονάνθρακες. Έχουν γενικό τύπο </a:t>
                </a:r>
                <a14:m>
                  <m:oMath xmlns:m="http://schemas.openxmlformats.org/officeDocument/2006/math">
                    <m:sSub>
                      <m:sSubPr>
                        <m:ctrlPr>
                          <a:rPr lang="el-GR" sz="2400" b="1" i="1" smtClean="0">
                            <a:latin typeface="Cambria Math"/>
                          </a:rPr>
                        </m:ctrlPr>
                      </m:sSubPr>
                      <m:e>
                        <m:r>
                          <a:rPr lang="en-US" sz="2400" b="1" i="1" smtClean="0">
                            <a:latin typeface="Cambria Math"/>
                          </a:rPr>
                          <m:t>𝑪</m:t>
                        </m:r>
                      </m:e>
                      <m:sub>
                        <m:r>
                          <a:rPr lang="el-GR" sz="2400" b="1" i="1" smtClean="0">
                            <a:latin typeface="Cambria Math"/>
                          </a:rPr>
                          <m:t>𝝂</m:t>
                        </m:r>
                      </m:sub>
                    </m:sSub>
                    <m:sSub>
                      <m:sSubPr>
                        <m:ctrlPr>
                          <a:rPr lang="el-GR" sz="2400" b="1" i="1" smtClean="0">
                            <a:latin typeface="Cambria Math"/>
                          </a:rPr>
                        </m:ctrlPr>
                      </m:sSubPr>
                      <m:e>
                        <m:r>
                          <a:rPr lang="en-US" sz="2400" b="1" i="1" smtClean="0">
                            <a:latin typeface="Cambria Math"/>
                          </a:rPr>
                          <m:t>𝑯</m:t>
                        </m:r>
                      </m:e>
                      <m:sub>
                        <m:r>
                          <a:rPr lang="el-GR" sz="2400" b="1" i="1" smtClean="0">
                            <a:latin typeface="Cambria Math"/>
                          </a:rPr>
                          <m:t>𝟐</m:t>
                        </m:r>
                        <m:r>
                          <a:rPr lang="el-GR" sz="2400" b="1" i="1" smtClean="0">
                            <a:latin typeface="Cambria Math"/>
                          </a:rPr>
                          <m:t>𝝂</m:t>
                        </m:r>
                        <m:r>
                          <a:rPr lang="el-GR" sz="2400" b="1" i="1" smtClean="0">
                            <a:latin typeface="Cambria Math"/>
                          </a:rPr>
                          <m:t>+</m:t>
                        </m:r>
                        <m:r>
                          <a:rPr lang="el-GR" sz="2400" b="1" i="1" smtClean="0">
                            <a:latin typeface="Cambria Math"/>
                          </a:rPr>
                          <m:t>𝟐</m:t>
                        </m:r>
                      </m:sub>
                    </m:sSub>
                    <m:r>
                      <a:rPr lang="en-US" sz="2400" b="1" i="1" smtClean="0">
                        <a:latin typeface="Cambria Math"/>
                      </a:rPr>
                      <m:t>,</m:t>
                    </m:r>
                    <m:r>
                      <a:rPr lang="el-GR" sz="2400" b="1" i="1" smtClean="0">
                        <a:latin typeface="Cambria Math"/>
                      </a:rPr>
                      <m:t>𝝂</m:t>
                    </m:r>
                    <m:r>
                      <a:rPr lang="en-US" sz="2400" b="1" i="1" smtClean="0">
                        <a:latin typeface="Cambria Math"/>
                        <a:ea typeface="Cambria Math"/>
                      </a:rPr>
                      <m:t>≥</m:t>
                    </m:r>
                    <m:r>
                      <a:rPr lang="en-US" sz="2400" b="1" i="1" smtClean="0">
                        <a:latin typeface="Cambria Math"/>
                        <a:ea typeface="Cambria Math"/>
                      </a:rPr>
                      <m:t>𝟏</m:t>
                    </m:r>
                  </m:oMath>
                </a14:m>
                <a:r>
                  <a:rPr lang="el-GR" sz="2400" dirty="0" smtClean="0"/>
                  <a:t>.</a:t>
                </a:r>
                <a:endParaRPr lang="el-GR" sz="2400" dirty="0"/>
              </a:p>
              <a:p>
                <a:pPr marL="0" indent="0">
                  <a:lnSpc>
                    <a:spcPct val="114000"/>
                  </a:lnSpc>
                  <a:spcBef>
                    <a:spcPts val="1800"/>
                  </a:spcBef>
                  <a:buNone/>
                </a:pPr>
                <a:r>
                  <a:rPr lang="el-GR" sz="2400" dirty="0" smtClean="0"/>
                  <a:t>Είναι </a:t>
                </a:r>
                <a:r>
                  <a:rPr lang="el-GR" sz="2400" dirty="0"/>
                  <a:t>μη πολικές ενώσεις, αδιάλυτες σε πολικούς διαλύτες (π.χ. νερό, αλκοόλες) και διαλυτές σε μη πολικούς διαλύτες. Τα υγρά μέλη των </a:t>
                </a:r>
                <a:r>
                  <a:rPr lang="el-GR" sz="2400" dirty="0" err="1"/>
                  <a:t>αλκανίων</a:t>
                </a:r>
                <a:r>
                  <a:rPr lang="el-GR" sz="2400" dirty="0"/>
                  <a:t> διαλύουν τις μη πολικές ενώσεις</a:t>
                </a:r>
                <a:r>
                  <a:rPr lang="el-GR" sz="2400" dirty="0" smtClean="0"/>
                  <a:t>.</a:t>
                </a:r>
                <a:endParaRPr lang="el-GR" sz="2400"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457200" y="1484784"/>
                <a:ext cx="6131024" cy="4752504"/>
              </a:xfrm>
              <a:blipFill rotWithShape="1">
                <a:blip r:embed="rId3" cstate="print"/>
                <a:stretch>
                  <a:fillRect l="-1491" t="-513"/>
                </a:stretch>
              </a:blipFill>
            </p:spPr>
            <p:txBody>
              <a:bodyPr/>
              <a:lstStyle/>
              <a:p>
                <a:r>
                  <a:rPr lang="el-GR">
                    <a:noFill/>
                  </a:rPr>
                  <a:t> </a:t>
                </a:r>
              </a:p>
            </p:txBody>
          </p:sp>
        </mc:Fallback>
      </mc:AlternateContent>
      <p:pic>
        <p:nvPicPr>
          <p:cNvPr id="8196" name="Picture 4" descr="μεθάνιο"/>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89081" y="1586631"/>
            <a:ext cx="2554624" cy="2634457"/>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6229764" y="4365103"/>
            <a:ext cx="2873258" cy="461665"/>
          </a:xfrm>
          <a:prstGeom prst="rect">
            <a:avLst/>
          </a:prstGeom>
        </p:spPr>
        <p:txBody>
          <a:bodyPr wrap="square">
            <a:spAutoFit/>
          </a:bodyPr>
          <a:lstStyle/>
          <a:p>
            <a:pPr algn="ctr">
              <a:defRPr/>
            </a:pPr>
            <a:r>
              <a:rPr lang="en-US" sz="1200" dirty="0" smtClean="0">
                <a:solidFill>
                  <a:prstClr val="black">
                    <a:lumMod val="65000"/>
                    <a:lumOff val="35000"/>
                  </a:prstClr>
                </a:solidFill>
                <a:latin typeface="Calibri"/>
                <a:cs typeface="Arial" charset="0"/>
              </a:rPr>
              <a:t>“</a:t>
            </a:r>
            <a:r>
              <a:rPr lang="en-US" sz="1200" dirty="0" smtClean="0">
                <a:solidFill>
                  <a:prstClr val="black"/>
                </a:solidFill>
                <a:latin typeface="Calibri"/>
                <a:cs typeface="Arial" charset="0"/>
                <a:hlinkClick r:id="rId5"/>
              </a:rPr>
              <a:t>Methane-2D-stereo</a:t>
            </a:r>
            <a:r>
              <a:rPr lang="en-US" sz="1200" dirty="0" smtClean="0">
                <a:solidFill>
                  <a:prstClr val="black">
                    <a:lumMod val="65000"/>
                    <a:lumOff val="35000"/>
                  </a:prstClr>
                </a:solidFill>
                <a:latin typeface="Calibri"/>
                <a:cs typeface="Arial" charset="0"/>
              </a:rPr>
              <a:t>”,</a:t>
            </a:r>
            <a:r>
              <a:rPr lang="el-GR" sz="1200" dirty="0" smtClean="0">
                <a:solidFill>
                  <a:prstClr val="black">
                    <a:lumMod val="65000"/>
                    <a:lumOff val="35000"/>
                  </a:prstClr>
                </a:solidFill>
                <a:latin typeface="Calibri"/>
                <a:cs typeface="Arial" charset="0"/>
              </a:rPr>
              <a:t> </a:t>
            </a:r>
            <a:r>
              <a:rPr lang="el-GR" sz="1200" dirty="0" smtClean="0">
                <a:solidFill>
                  <a:prstClr val="black">
                    <a:lumMod val="65000"/>
                    <a:lumOff val="35000"/>
                  </a:prstClr>
                </a:solidFill>
                <a:latin typeface="Calibri"/>
                <a:cs typeface="Arial" charset="0"/>
              </a:rPr>
              <a:t>από</a:t>
            </a:r>
            <a:r>
              <a:rPr lang="en-US" sz="1200" dirty="0" smtClean="0">
                <a:solidFill>
                  <a:prstClr val="black">
                    <a:lumMod val="65000"/>
                    <a:lumOff val="35000"/>
                  </a:prstClr>
                </a:solidFill>
                <a:latin typeface="Calibri"/>
                <a:cs typeface="Arial" charset="0"/>
              </a:rPr>
              <a:t> </a:t>
            </a:r>
            <a:r>
              <a:rPr lang="en-US" sz="1200" dirty="0" smtClean="0">
                <a:solidFill>
                  <a:prstClr val="black"/>
                </a:solidFill>
                <a:latin typeface="Calibri"/>
                <a:cs typeface="Arial" charset="0"/>
                <a:hlinkClick r:id="rId6" tooltip="User:Benjah-bmm27"/>
              </a:rPr>
              <a:t>Benjah-bmm27</a:t>
            </a:r>
            <a:r>
              <a:rPr lang="en-US" sz="1200" dirty="0" smtClean="0">
                <a:solidFill>
                  <a:prstClr val="black"/>
                </a:solidFill>
                <a:latin typeface="Calibri"/>
                <a:cs typeface="Arial" charset="0"/>
              </a:rPr>
              <a:t> </a:t>
            </a:r>
            <a:r>
              <a:rPr lang="el-GR" sz="1200" dirty="0" smtClean="0">
                <a:solidFill>
                  <a:prstClr val="black">
                    <a:lumMod val="65000"/>
                    <a:lumOff val="35000"/>
                  </a:prstClr>
                </a:solidFill>
                <a:latin typeface="Calibri"/>
                <a:cs typeface="Arial" charset="0"/>
              </a:rPr>
              <a:t>διαθέσιμο ως κοινό κτήμα</a:t>
            </a:r>
            <a:endParaRPr lang="en-US" sz="1200" dirty="0">
              <a:solidFill>
                <a:prstClr val="black"/>
              </a:solidFill>
              <a:latin typeface="Calibri"/>
              <a:cs typeface="Arial" charset="0"/>
            </a:endParaRPr>
          </a:p>
        </p:txBody>
      </p:sp>
      <p:pic>
        <p:nvPicPr>
          <p:cNvPr id="8194"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87624" y="5085184"/>
            <a:ext cx="7372350" cy="1152526"/>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8"/>
          <p:cNvSpPr/>
          <p:nvPr/>
        </p:nvSpPr>
        <p:spPr>
          <a:xfrm>
            <a:off x="3356506" y="6395130"/>
            <a:ext cx="2873258" cy="461665"/>
          </a:xfrm>
          <a:prstGeom prst="rect">
            <a:avLst/>
          </a:prstGeom>
        </p:spPr>
        <p:txBody>
          <a:bodyPr wrap="square">
            <a:spAutoFit/>
          </a:bodyPr>
          <a:lstStyle/>
          <a:p>
            <a:pPr algn="ctr">
              <a:defRPr/>
            </a:pPr>
            <a:r>
              <a:rPr lang="en-US" sz="1200" dirty="0" smtClean="0">
                <a:solidFill>
                  <a:prstClr val="black">
                    <a:lumMod val="65000"/>
                    <a:lumOff val="35000"/>
                  </a:prstClr>
                </a:solidFill>
                <a:latin typeface="Calibri"/>
                <a:cs typeface="Arial" charset="0"/>
              </a:rPr>
              <a:t>“</a:t>
            </a:r>
            <a:r>
              <a:rPr lang="en-US" sz="1200" dirty="0" smtClean="0">
                <a:solidFill>
                  <a:prstClr val="black"/>
                </a:solidFill>
                <a:latin typeface="Calibri"/>
                <a:cs typeface="Arial" charset="0"/>
                <a:hlinkClick r:id="rId8"/>
              </a:rPr>
              <a:t>Hentriacontane</a:t>
            </a:r>
            <a:r>
              <a:rPr lang="en-US" sz="1200" dirty="0" smtClean="0">
                <a:solidFill>
                  <a:prstClr val="black">
                    <a:lumMod val="65000"/>
                    <a:lumOff val="35000"/>
                  </a:prstClr>
                </a:solidFill>
                <a:latin typeface="Calibri"/>
                <a:cs typeface="Arial" charset="0"/>
              </a:rPr>
              <a:t>”,</a:t>
            </a:r>
            <a:r>
              <a:rPr lang="el-GR" sz="1200" dirty="0" smtClean="0">
                <a:solidFill>
                  <a:prstClr val="black">
                    <a:lumMod val="65000"/>
                    <a:lumOff val="35000"/>
                  </a:prstClr>
                </a:solidFill>
                <a:latin typeface="Calibri"/>
                <a:cs typeface="Arial" charset="0"/>
              </a:rPr>
              <a:t> </a:t>
            </a:r>
            <a:r>
              <a:rPr lang="el-GR" sz="1200" dirty="0" smtClean="0">
                <a:solidFill>
                  <a:prstClr val="black">
                    <a:lumMod val="65000"/>
                    <a:lumOff val="35000"/>
                  </a:prstClr>
                </a:solidFill>
                <a:latin typeface="Calibri"/>
                <a:cs typeface="Arial" charset="0"/>
              </a:rPr>
              <a:t>από</a:t>
            </a:r>
            <a:r>
              <a:rPr lang="en-US" sz="1200" dirty="0" smtClean="0">
                <a:solidFill>
                  <a:prstClr val="black">
                    <a:lumMod val="65000"/>
                    <a:lumOff val="35000"/>
                  </a:prstClr>
                </a:solidFill>
                <a:latin typeface="Calibri"/>
                <a:cs typeface="Arial" charset="0"/>
              </a:rPr>
              <a:t> </a:t>
            </a:r>
            <a:r>
              <a:rPr lang="en-US" sz="1200" dirty="0" err="1">
                <a:solidFill>
                  <a:prstClr val="black"/>
                </a:solidFill>
                <a:latin typeface="Calibri"/>
                <a:cs typeface="Arial" charset="0"/>
                <a:hlinkClick r:id="rId9" tooltip="User:ZooFari"/>
              </a:rPr>
              <a:t>ZooFari</a:t>
            </a:r>
            <a:r>
              <a:rPr lang="en-US" sz="1200" dirty="0" smtClean="0">
                <a:solidFill>
                  <a:prstClr val="black"/>
                </a:solidFill>
                <a:latin typeface="Calibri"/>
                <a:cs typeface="Arial" charset="0"/>
              </a:rPr>
              <a:t> </a:t>
            </a:r>
            <a:r>
              <a:rPr lang="el-GR" sz="1200" dirty="0">
                <a:solidFill>
                  <a:prstClr val="black">
                    <a:lumMod val="65000"/>
                    <a:lumOff val="35000"/>
                  </a:prstClr>
                </a:solidFill>
                <a:latin typeface="Calibri"/>
                <a:cs typeface="Arial" charset="0"/>
              </a:rPr>
              <a:t>διαθέσιμο ως κοινό κτήμα</a:t>
            </a:r>
            <a:endParaRPr lang="en-US" sz="1200" dirty="0">
              <a:solidFill>
                <a:prstClr val="black"/>
              </a:solidFill>
              <a:latin typeface="Calibri"/>
              <a:cs typeface="Arial" charset="0"/>
            </a:endParaRPr>
          </a:p>
        </p:txBody>
      </p:sp>
      <p:sp>
        <p:nvSpPr>
          <p:cNvPr id="4" name="Θέση αριθμού διαφάνειας 3"/>
          <p:cNvSpPr>
            <a:spLocks noGrp="1"/>
          </p:cNvSpPr>
          <p:nvPr>
            <p:ph type="sldNum" sz="quarter" idx="12"/>
          </p:nvPr>
        </p:nvSpPr>
        <p:spPr/>
        <p:txBody>
          <a:bodyPr/>
          <a:lstStyle/>
          <a:p>
            <a:pPr>
              <a:defRPr/>
            </a:pPr>
            <a:fld id="{93E7186E-D60B-4CDD-9FD8-A6DE36940F32}" type="slidenum">
              <a:rPr lang="el-GR" smtClean="0">
                <a:solidFill>
                  <a:prstClr val="black"/>
                </a:solidFill>
              </a:rPr>
              <a:pPr>
                <a:defRPr/>
              </a:pPr>
              <a:t>1</a:t>
            </a:fld>
            <a:endParaRPr lang="el-GR">
              <a:solidFill>
                <a:prstClr val="black"/>
              </a:solidFill>
            </a:endParaRPr>
          </a:p>
        </p:txBody>
      </p:sp>
    </p:spTree>
    <p:extLst>
      <p:ext uri="{BB962C8B-B14F-4D97-AF65-F5344CB8AC3E}">
        <p14:creationId xmlns:p14="http://schemas.microsoft.com/office/powerpoint/2010/main" val="2844268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5888"/>
            <a:ext cx="9144000" cy="1152872"/>
          </a:xfrm>
        </p:spPr>
        <p:txBody>
          <a:bodyPr/>
          <a:lstStyle/>
          <a:p>
            <a:r>
              <a:rPr lang="el-GR" sz="3200" dirty="0"/>
              <a:t>Παραδείγματα χημικών τύπων </a:t>
            </a:r>
            <a:r>
              <a:rPr lang="el-GR" sz="3200" dirty="0" err="1"/>
              <a:t>πιγμέντων</a:t>
            </a:r>
            <a:r>
              <a:rPr lang="el-GR" sz="3200" dirty="0"/>
              <a:t> </a:t>
            </a:r>
            <a:br>
              <a:rPr lang="el-GR" sz="3200" dirty="0"/>
            </a:br>
            <a:r>
              <a:rPr lang="el-GR" sz="3200" dirty="0"/>
              <a:t>που χρησιμοποιούνται σε μελάνια </a:t>
            </a:r>
            <a:r>
              <a:rPr lang="el-GR" sz="3200" dirty="0" smtClean="0"/>
              <a:t>εκτυπώσεων</a:t>
            </a:r>
            <a:r>
              <a:rPr lang="en-US" sz="3200" dirty="0" smtClean="0"/>
              <a:t> </a:t>
            </a:r>
            <a:r>
              <a:rPr lang="el-GR" sz="3200" dirty="0" smtClean="0"/>
              <a:t/>
            </a:r>
            <a:br>
              <a:rPr lang="el-GR" sz="3200" dirty="0" smtClean="0"/>
            </a:br>
            <a:r>
              <a:rPr lang="el-GR" sz="2800" b="0" dirty="0" smtClean="0"/>
              <a:t>(1 από 2)</a:t>
            </a:r>
            <a:endParaRPr lang="el-GR" sz="2800" b="0" dirty="0"/>
          </a:p>
        </p:txBody>
      </p:sp>
      <p:pic>
        <p:nvPicPr>
          <p:cNvPr id="11268" name="Picture 4" descr="βαφη indigo"/>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4615" t="4242" r="17579" b="4884"/>
          <a:stretch/>
        </p:blipFill>
        <p:spPr bwMode="auto">
          <a:xfrm>
            <a:off x="666855" y="1412776"/>
            <a:ext cx="2005884" cy="201622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7" name="Rectangle 8"/>
          <p:cNvSpPr/>
          <p:nvPr/>
        </p:nvSpPr>
        <p:spPr>
          <a:xfrm>
            <a:off x="265641" y="3399383"/>
            <a:ext cx="2808312" cy="461665"/>
          </a:xfrm>
          <a:prstGeom prst="rect">
            <a:avLst/>
          </a:prstGeom>
        </p:spPr>
        <p:txBody>
          <a:bodyPr wrap="square">
            <a:spAutoFit/>
          </a:bodyPr>
          <a:lstStyle/>
          <a:p>
            <a:pPr algn="ctr"/>
            <a:r>
              <a:rPr lang="en-US" sz="1200" dirty="0" smtClean="0">
                <a:solidFill>
                  <a:prstClr val="black">
                    <a:lumMod val="65000"/>
                    <a:lumOff val="35000"/>
                  </a:prstClr>
                </a:solidFill>
                <a:latin typeface="Calibri"/>
                <a:cs typeface="Arial" charset="0"/>
              </a:rPr>
              <a:t>“</a:t>
            </a:r>
            <a:r>
              <a:rPr lang="en-US" sz="1200" dirty="0">
                <a:solidFill>
                  <a:prstClr val="black"/>
                </a:solidFill>
                <a:latin typeface="Calibri"/>
                <a:cs typeface="Arial" charset="0"/>
                <a:hlinkClick r:id="rId3"/>
              </a:rPr>
              <a:t>Indian indigo dye </a:t>
            </a:r>
            <a:r>
              <a:rPr lang="en-US" sz="1200" dirty="0" smtClean="0">
                <a:solidFill>
                  <a:prstClr val="black"/>
                </a:solidFill>
                <a:latin typeface="Calibri"/>
                <a:cs typeface="Arial" charset="0"/>
                <a:hlinkClick r:id="rId3"/>
              </a:rPr>
              <a:t>lump</a:t>
            </a:r>
            <a:r>
              <a:rPr lang="en-US" sz="1200" dirty="0" smtClean="0">
                <a:solidFill>
                  <a:prstClr val="black">
                    <a:lumMod val="65000"/>
                    <a:lumOff val="35000"/>
                  </a:prstClr>
                </a:solidFill>
                <a:latin typeface="Calibri"/>
                <a:cs typeface="Arial" charset="0"/>
              </a:rPr>
              <a:t>”,</a:t>
            </a:r>
            <a:r>
              <a:rPr lang="el-GR" sz="1200" dirty="0" smtClean="0">
                <a:solidFill>
                  <a:prstClr val="black">
                    <a:lumMod val="65000"/>
                    <a:lumOff val="35000"/>
                  </a:prstClr>
                </a:solidFill>
                <a:latin typeface="Calibri"/>
                <a:cs typeface="Arial" charset="0"/>
              </a:rPr>
              <a:t> </a:t>
            </a:r>
            <a:r>
              <a:rPr lang="el-GR" sz="1200" dirty="0" smtClean="0">
                <a:solidFill>
                  <a:prstClr val="black">
                    <a:lumMod val="65000"/>
                    <a:lumOff val="35000"/>
                  </a:prstClr>
                </a:solidFill>
                <a:latin typeface="Calibri"/>
                <a:cs typeface="Arial" charset="0"/>
              </a:rPr>
              <a:t>από</a:t>
            </a:r>
            <a:r>
              <a:rPr lang="en-US" sz="1200" dirty="0" smtClean="0">
                <a:solidFill>
                  <a:prstClr val="black">
                    <a:lumMod val="65000"/>
                    <a:lumOff val="35000"/>
                  </a:prstClr>
                </a:solidFill>
                <a:latin typeface="Calibri"/>
                <a:cs typeface="Arial" charset="0"/>
              </a:rPr>
              <a:t> </a:t>
            </a:r>
            <a:r>
              <a:rPr lang="en-US" sz="1200" dirty="0">
                <a:solidFill>
                  <a:prstClr val="black"/>
                </a:solidFill>
                <a:latin typeface="Calibri"/>
                <a:cs typeface="Arial" charset="0"/>
                <a:hlinkClick r:id="rId4" tooltip="User:Palladian"/>
              </a:rPr>
              <a:t>Palladian</a:t>
            </a:r>
            <a:r>
              <a:rPr lang="en-US" sz="1200" dirty="0" smtClean="0">
                <a:solidFill>
                  <a:prstClr val="black"/>
                </a:solidFill>
                <a:latin typeface="Calibri"/>
                <a:cs typeface="Arial" charset="0"/>
              </a:rPr>
              <a:t> </a:t>
            </a:r>
            <a:r>
              <a:rPr lang="el-GR" sz="1200" dirty="0" smtClean="0">
                <a:solidFill>
                  <a:prstClr val="black">
                    <a:lumMod val="65000"/>
                    <a:lumOff val="35000"/>
                  </a:prstClr>
                </a:solidFill>
                <a:latin typeface="Calibri"/>
                <a:cs typeface="Arial" charset="0"/>
              </a:rPr>
              <a:t>διαθέσιμο με άδεια</a:t>
            </a:r>
            <a:r>
              <a:rPr lang="en-US" sz="1200" dirty="0" smtClean="0">
                <a:solidFill>
                  <a:prstClr val="black">
                    <a:lumMod val="65000"/>
                    <a:lumOff val="35000"/>
                  </a:prstClr>
                </a:solidFill>
                <a:latin typeface="Calibri"/>
                <a:cs typeface="Arial" charset="0"/>
              </a:rPr>
              <a:t> </a:t>
            </a:r>
            <a:r>
              <a:rPr lang="en-US" sz="1200" dirty="0">
                <a:solidFill>
                  <a:prstClr val="black"/>
                </a:solidFill>
                <a:latin typeface="Calibri"/>
                <a:cs typeface="Arial" charset="0"/>
                <a:hlinkClick r:id="rId5"/>
              </a:rPr>
              <a:t>CC </a:t>
            </a:r>
            <a:r>
              <a:rPr lang="en-US" sz="1200" dirty="0" smtClean="0">
                <a:solidFill>
                  <a:prstClr val="black"/>
                </a:solidFill>
                <a:latin typeface="Calibri"/>
                <a:cs typeface="Arial" charset="0"/>
                <a:hlinkClick r:id="rId5"/>
              </a:rPr>
              <a:t>BY-SA </a:t>
            </a:r>
            <a:r>
              <a:rPr lang="en-US" sz="1200" dirty="0">
                <a:solidFill>
                  <a:prstClr val="black"/>
                </a:solidFill>
                <a:latin typeface="Calibri"/>
                <a:cs typeface="Arial" charset="0"/>
                <a:hlinkClick r:id="rId5"/>
              </a:rPr>
              <a:t>2.5</a:t>
            </a:r>
            <a:endParaRPr lang="en-US" sz="1200" dirty="0">
              <a:solidFill>
                <a:prstClr val="black"/>
              </a:solidFill>
              <a:latin typeface="Calibri"/>
              <a:cs typeface="Arial" charset="0"/>
            </a:endParaRPr>
          </a:p>
        </p:txBody>
      </p:sp>
      <p:pic>
        <p:nvPicPr>
          <p:cNvPr id="11266" name="Picture 2" descr="χημική δομή indigo"/>
          <p:cNvPicPr>
            <a:picLocks noChangeAspect="1" noChangeArrowheads="1"/>
          </p:cNvPicPr>
          <p:nvPr/>
        </p:nvPicPr>
        <p:blipFill>
          <a:blip r:embed="rId6" cstate="print">
            <a:extLst>
              <a:ext uri="{BEBA8EAE-BF5A-486C-A8C5-ECC9F3942E4B}">
                <a14:imgProps xmlns:a14="http://schemas.microsoft.com/office/drawing/2010/main">
                  <a14:imgLayer r:embed="rId7">
                    <a14:imgEffect>
                      <a14:sharpenSoften amount="50000"/>
                    </a14:imgEffect>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4211960" y="1412776"/>
            <a:ext cx="3600400" cy="207451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6" name="Rectangle 8"/>
          <p:cNvSpPr/>
          <p:nvPr/>
        </p:nvSpPr>
        <p:spPr>
          <a:xfrm>
            <a:off x="4169106" y="3469700"/>
            <a:ext cx="3686108" cy="276999"/>
          </a:xfrm>
          <a:prstGeom prst="rect">
            <a:avLst/>
          </a:prstGeom>
        </p:spPr>
        <p:txBody>
          <a:bodyPr wrap="square">
            <a:spAutoFit/>
          </a:bodyPr>
          <a:lstStyle/>
          <a:p>
            <a:pPr algn="ctr">
              <a:defRPr/>
            </a:pPr>
            <a:r>
              <a:rPr lang="en-US" sz="1200" dirty="0" smtClean="0">
                <a:solidFill>
                  <a:prstClr val="black">
                    <a:lumMod val="65000"/>
                    <a:lumOff val="35000"/>
                  </a:prstClr>
                </a:solidFill>
                <a:latin typeface="Calibri"/>
                <a:cs typeface="Arial" charset="0"/>
              </a:rPr>
              <a:t>“</a:t>
            </a:r>
            <a:r>
              <a:rPr lang="en-US" sz="1200" dirty="0" smtClean="0">
                <a:solidFill>
                  <a:prstClr val="black"/>
                </a:solidFill>
                <a:latin typeface="Calibri"/>
                <a:cs typeface="Arial" charset="0"/>
                <a:hlinkClick r:id="rId8"/>
              </a:rPr>
              <a:t>Indigo</a:t>
            </a:r>
            <a:r>
              <a:rPr lang="en-US" sz="1200" dirty="0" smtClean="0">
                <a:solidFill>
                  <a:prstClr val="black">
                    <a:lumMod val="65000"/>
                    <a:lumOff val="35000"/>
                  </a:prstClr>
                </a:solidFill>
                <a:latin typeface="Calibri"/>
                <a:cs typeface="Arial" charset="0"/>
              </a:rPr>
              <a:t>”,</a:t>
            </a:r>
            <a:r>
              <a:rPr lang="el-GR" sz="1200" dirty="0" smtClean="0">
                <a:solidFill>
                  <a:prstClr val="black">
                    <a:lumMod val="65000"/>
                    <a:lumOff val="35000"/>
                  </a:prstClr>
                </a:solidFill>
                <a:latin typeface="Calibri"/>
                <a:cs typeface="Arial" charset="0"/>
              </a:rPr>
              <a:t> </a:t>
            </a:r>
            <a:r>
              <a:rPr lang="el-GR" sz="1200" dirty="0" smtClean="0">
                <a:solidFill>
                  <a:prstClr val="black">
                    <a:lumMod val="65000"/>
                    <a:lumOff val="35000"/>
                  </a:prstClr>
                </a:solidFill>
                <a:latin typeface="Calibri"/>
                <a:cs typeface="Arial" charset="0"/>
              </a:rPr>
              <a:t>από</a:t>
            </a:r>
            <a:r>
              <a:rPr lang="en-US" sz="1200" dirty="0" smtClean="0">
                <a:solidFill>
                  <a:prstClr val="black">
                    <a:lumMod val="65000"/>
                    <a:lumOff val="35000"/>
                  </a:prstClr>
                </a:solidFill>
                <a:latin typeface="Calibri"/>
                <a:cs typeface="Arial" charset="0"/>
              </a:rPr>
              <a:t> </a:t>
            </a:r>
            <a:r>
              <a:rPr lang="en-US" sz="1200" dirty="0">
                <a:solidFill>
                  <a:prstClr val="black"/>
                </a:solidFill>
                <a:latin typeface="Calibri"/>
                <a:cs typeface="Arial" charset="0"/>
                <a:hlinkClick r:id="rId9" tooltip="User:Edgar181"/>
              </a:rPr>
              <a:t>Edgar181</a:t>
            </a:r>
            <a:r>
              <a:rPr lang="en-US" sz="1200" dirty="0" smtClean="0">
                <a:solidFill>
                  <a:prstClr val="black"/>
                </a:solidFill>
                <a:latin typeface="Calibri"/>
                <a:cs typeface="Arial" charset="0"/>
              </a:rPr>
              <a:t> </a:t>
            </a:r>
            <a:r>
              <a:rPr lang="el-GR" sz="1200" dirty="0">
                <a:solidFill>
                  <a:prstClr val="black">
                    <a:lumMod val="65000"/>
                    <a:lumOff val="35000"/>
                  </a:prstClr>
                </a:solidFill>
                <a:latin typeface="Calibri"/>
                <a:cs typeface="Arial" charset="0"/>
              </a:rPr>
              <a:t>διαθέσιμο ως κοινό κτήμα</a:t>
            </a:r>
            <a:endParaRPr lang="en-US" sz="1200" dirty="0">
              <a:solidFill>
                <a:prstClr val="black"/>
              </a:solidFill>
              <a:latin typeface="Calibri"/>
              <a:cs typeface="Arial" charset="0"/>
            </a:endParaRPr>
          </a:p>
        </p:txBody>
      </p:sp>
      <p:pic>
        <p:nvPicPr>
          <p:cNvPr id="11272" name="Picture 8" descr="μπλέ του μεθυλενίου"/>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19571" y="3861048"/>
            <a:ext cx="1900451" cy="253393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9" name="Rectangle 8"/>
          <p:cNvSpPr/>
          <p:nvPr/>
        </p:nvSpPr>
        <p:spPr>
          <a:xfrm>
            <a:off x="-11197" y="6407076"/>
            <a:ext cx="3361985" cy="461665"/>
          </a:xfrm>
          <a:prstGeom prst="rect">
            <a:avLst/>
          </a:prstGeom>
        </p:spPr>
        <p:txBody>
          <a:bodyPr wrap="square">
            <a:spAutoFit/>
          </a:bodyPr>
          <a:lstStyle/>
          <a:p>
            <a:pPr algn="ctr"/>
            <a:r>
              <a:rPr lang="en-US" sz="1200" dirty="0" smtClean="0">
                <a:solidFill>
                  <a:prstClr val="black">
                    <a:lumMod val="65000"/>
                    <a:lumOff val="35000"/>
                  </a:prstClr>
                </a:solidFill>
                <a:latin typeface="Calibri"/>
                <a:cs typeface="Arial" charset="0"/>
              </a:rPr>
              <a:t>“</a:t>
            </a:r>
            <a:r>
              <a:rPr lang="en-US" sz="1200" dirty="0">
                <a:solidFill>
                  <a:prstClr val="black"/>
                </a:solidFill>
                <a:latin typeface="Calibri"/>
                <a:cs typeface="Arial" charset="0"/>
                <a:hlinkClick r:id="rId11"/>
              </a:rPr>
              <a:t>Reflections in a flask of Methylene </a:t>
            </a:r>
            <a:r>
              <a:rPr lang="en-US" sz="1200" dirty="0" smtClean="0">
                <a:solidFill>
                  <a:prstClr val="black"/>
                </a:solidFill>
                <a:latin typeface="Calibri"/>
                <a:cs typeface="Arial" charset="0"/>
                <a:hlinkClick r:id="rId11"/>
              </a:rPr>
              <a:t>Blue</a:t>
            </a:r>
            <a:r>
              <a:rPr lang="en-US" sz="1200" dirty="0" smtClean="0">
                <a:solidFill>
                  <a:prstClr val="black">
                    <a:lumMod val="65000"/>
                    <a:lumOff val="35000"/>
                  </a:prstClr>
                </a:solidFill>
                <a:latin typeface="Calibri"/>
                <a:cs typeface="Arial" charset="0"/>
              </a:rPr>
              <a:t>”,</a:t>
            </a:r>
            <a:r>
              <a:rPr lang="el-GR" sz="1200" dirty="0" smtClean="0">
                <a:solidFill>
                  <a:prstClr val="black">
                    <a:lumMod val="65000"/>
                    <a:lumOff val="35000"/>
                  </a:prstClr>
                </a:solidFill>
                <a:latin typeface="Calibri"/>
                <a:cs typeface="Arial" charset="0"/>
              </a:rPr>
              <a:t> </a:t>
            </a:r>
            <a:r>
              <a:rPr lang="el-GR" sz="1200" dirty="0" smtClean="0">
                <a:solidFill>
                  <a:prstClr val="black">
                    <a:lumMod val="65000"/>
                    <a:lumOff val="35000"/>
                  </a:prstClr>
                </a:solidFill>
                <a:latin typeface="Calibri"/>
                <a:cs typeface="Arial" charset="0"/>
              </a:rPr>
              <a:t>από</a:t>
            </a:r>
            <a:r>
              <a:rPr lang="en-US" sz="1200" dirty="0" smtClean="0">
                <a:solidFill>
                  <a:prstClr val="black">
                    <a:lumMod val="65000"/>
                    <a:lumOff val="35000"/>
                  </a:prstClr>
                </a:solidFill>
                <a:latin typeface="Calibri"/>
                <a:cs typeface="Arial" charset="0"/>
              </a:rPr>
              <a:t> </a:t>
            </a:r>
            <a:r>
              <a:rPr lang="en-US" sz="1200" dirty="0" err="1">
                <a:solidFill>
                  <a:prstClr val="black"/>
                </a:solidFill>
                <a:latin typeface="Calibri"/>
                <a:cs typeface="Arial" charset="0"/>
                <a:hlinkClick r:id="rId12" tooltip="User:Nihiltres"/>
              </a:rPr>
              <a:t>Nihiltres</a:t>
            </a:r>
            <a:r>
              <a:rPr lang="en-US" sz="1200" dirty="0" smtClean="0">
                <a:solidFill>
                  <a:prstClr val="black"/>
                </a:solidFill>
                <a:latin typeface="Calibri"/>
                <a:cs typeface="Arial" charset="0"/>
              </a:rPr>
              <a:t> </a:t>
            </a:r>
            <a:r>
              <a:rPr lang="el-GR" sz="1200" dirty="0" smtClean="0">
                <a:solidFill>
                  <a:prstClr val="black">
                    <a:lumMod val="65000"/>
                    <a:lumOff val="35000"/>
                  </a:prstClr>
                </a:solidFill>
                <a:latin typeface="Calibri"/>
                <a:cs typeface="Arial" charset="0"/>
              </a:rPr>
              <a:t>διαθέσιμο με άδεια</a:t>
            </a:r>
            <a:r>
              <a:rPr lang="en-US" sz="1200" dirty="0" smtClean="0">
                <a:solidFill>
                  <a:prstClr val="black">
                    <a:lumMod val="65000"/>
                    <a:lumOff val="35000"/>
                  </a:prstClr>
                </a:solidFill>
                <a:latin typeface="Calibri"/>
                <a:cs typeface="Arial" charset="0"/>
              </a:rPr>
              <a:t> </a:t>
            </a:r>
            <a:r>
              <a:rPr lang="en-US" sz="1200" dirty="0">
                <a:solidFill>
                  <a:prstClr val="black"/>
                </a:solidFill>
                <a:latin typeface="Calibri"/>
                <a:cs typeface="Arial" charset="0"/>
                <a:hlinkClick r:id="rId13"/>
              </a:rPr>
              <a:t>CC </a:t>
            </a:r>
            <a:r>
              <a:rPr lang="en-US" sz="1200" dirty="0" smtClean="0">
                <a:solidFill>
                  <a:prstClr val="black"/>
                </a:solidFill>
                <a:latin typeface="Calibri"/>
                <a:cs typeface="Arial" charset="0"/>
                <a:hlinkClick r:id="rId13"/>
              </a:rPr>
              <a:t>BY-SA </a:t>
            </a:r>
            <a:r>
              <a:rPr lang="en-US" sz="1200" dirty="0">
                <a:solidFill>
                  <a:prstClr val="black"/>
                </a:solidFill>
                <a:latin typeface="Calibri"/>
                <a:cs typeface="Arial" charset="0"/>
                <a:hlinkClick r:id="rId13"/>
              </a:rPr>
              <a:t>2.0</a:t>
            </a:r>
            <a:endParaRPr lang="en-US" sz="1200" dirty="0">
              <a:solidFill>
                <a:prstClr val="black"/>
              </a:solidFill>
              <a:latin typeface="Calibri"/>
              <a:cs typeface="Arial" charset="0"/>
            </a:endParaRPr>
          </a:p>
        </p:txBody>
      </p:sp>
      <p:pic>
        <p:nvPicPr>
          <p:cNvPr id="11270" name="Picture 6" descr="χημική δομή του μπλε του μεθυλενίου"/>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275856" y="3861048"/>
            <a:ext cx="5184576" cy="197662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8" name="Rectangle 8"/>
          <p:cNvSpPr/>
          <p:nvPr/>
        </p:nvSpPr>
        <p:spPr>
          <a:xfrm>
            <a:off x="3779912" y="5840700"/>
            <a:ext cx="4176464" cy="276999"/>
          </a:xfrm>
          <a:prstGeom prst="rect">
            <a:avLst/>
          </a:prstGeom>
        </p:spPr>
        <p:txBody>
          <a:bodyPr wrap="square">
            <a:spAutoFit/>
          </a:bodyPr>
          <a:lstStyle/>
          <a:p>
            <a:pPr algn="ctr">
              <a:defRPr/>
            </a:pPr>
            <a:r>
              <a:rPr lang="en-US" sz="1200" dirty="0" smtClean="0">
                <a:solidFill>
                  <a:prstClr val="black">
                    <a:lumMod val="65000"/>
                    <a:lumOff val="35000"/>
                  </a:prstClr>
                </a:solidFill>
                <a:latin typeface="Calibri"/>
                <a:cs typeface="Arial" charset="0"/>
              </a:rPr>
              <a:t>“</a:t>
            </a:r>
            <a:r>
              <a:rPr lang="en-US" sz="1200" dirty="0">
                <a:solidFill>
                  <a:prstClr val="black"/>
                </a:solidFill>
                <a:latin typeface="Calibri"/>
                <a:cs typeface="Arial" charset="0"/>
                <a:hlinkClick r:id="rId15"/>
              </a:rPr>
              <a:t>Methylene </a:t>
            </a:r>
            <a:r>
              <a:rPr lang="en-US" sz="1200" dirty="0" smtClean="0">
                <a:solidFill>
                  <a:prstClr val="black"/>
                </a:solidFill>
                <a:latin typeface="Calibri"/>
                <a:cs typeface="Arial" charset="0"/>
                <a:hlinkClick r:id="rId15"/>
              </a:rPr>
              <a:t>blue</a:t>
            </a:r>
            <a:r>
              <a:rPr lang="en-US" sz="1200" dirty="0" smtClean="0">
                <a:solidFill>
                  <a:prstClr val="black">
                    <a:lumMod val="65000"/>
                    <a:lumOff val="35000"/>
                  </a:prstClr>
                </a:solidFill>
                <a:latin typeface="Calibri"/>
                <a:cs typeface="Arial" charset="0"/>
              </a:rPr>
              <a:t>”,</a:t>
            </a:r>
            <a:r>
              <a:rPr lang="el-GR" sz="1200" dirty="0" smtClean="0">
                <a:solidFill>
                  <a:prstClr val="black">
                    <a:lumMod val="65000"/>
                    <a:lumOff val="35000"/>
                  </a:prstClr>
                </a:solidFill>
                <a:latin typeface="Calibri"/>
                <a:cs typeface="Arial" charset="0"/>
              </a:rPr>
              <a:t> </a:t>
            </a:r>
            <a:r>
              <a:rPr lang="el-GR" sz="1200" dirty="0" smtClean="0">
                <a:solidFill>
                  <a:prstClr val="black">
                    <a:lumMod val="65000"/>
                    <a:lumOff val="35000"/>
                  </a:prstClr>
                </a:solidFill>
                <a:latin typeface="Calibri"/>
                <a:cs typeface="Arial" charset="0"/>
              </a:rPr>
              <a:t>από</a:t>
            </a:r>
            <a:r>
              <a:rPr lang="en-US" sz="1200" dirty="0" smtClean="0">
                <a:solidFill>
                  <a:prstClr val="black">
                    <a:lumMod val="65000"/>
                    <a:lumOff val="35000"/>
                  </a:prstClr>
                </a:solidFill>
                <a:latin typeface="Calibri"/>
                <a:cs typeface="Arial" charset="0"/>
              </a:rPr>
              <a:t> </a:t>
            </a:r>
            <a:r>
              <a:rPr lang="en-US" sz="1200" dirty="0" err="1" smtClean="0">
                <a:solidFill>
                  <a:prstClr val="black"/>
                </a:solidFill>
                <a:latin typeface="Calibri"/>
                <a:cs typeface="Arial" charset="0"/>
                <a:hlinkClick r:id="rId16" tooltip="User:Calvero"/>
              </a:rPr>
              <a:t>Calvero</a:t>
            </a:r>
            <a:r>
              <a:rPr lang="en-US" sz="1200" dirty="0" smtClean="0">
                <a:solidFill>
                  <a:prstClr val="black"/>
                </a:solidFill>
                <a:latin typeface="Calibri"/>
                <a:cs typeface="Arial" charset="0"/>
              </a:rPr>
              <a:t> </a:t>
            </a:r>
            <a:r>
              <a:rPr lang="el-GR" sz="1200" dirty="0">
                <a:solidFill>
                  <a:prstClr val="black">
                    <a:lumMod val="65000"/>
                    <a:lumOff val="35000"/>
                  </a:prstClr>
                </a:solidFill>
                <a:latin typeface="Calibri"/>
                <a:cs typeface="Arial" charset="0"/>
              </a:rPr>
              <a:t>διαθέσιμο ως κοινό κτήμα</a:t>
            </a:r>
            <a:endParaRPr lang="en-US" sz="1200" dirty="0">
              <a:solidFill>
                <a:prstClr val="black"/>
              </a:solidFill>
              <a:latin typeface="Calibri"/>
              <a:cs typeface="Arial" charset="0"/>
            </a:endParaRPr>
          </a:p>
        </p:txBody>
      </p:sp>
      <p:sp>
        <p:nvSpPr>
          <p:cNvPr id="4" name="Θέση αριθμού διαφάνειας 3"/>
          <p:cNvSpPr>
            <a:spLocks noGrp="1"/>
          </p:cNvSpPr>
          <p:nvPr>
            <p:ph type="sldNum" sz="quarter" idx="12"/>
          </p:nvPr>
        </p:nvSpPr>
        <p:spPr/>
        <p:txBody>
          <a:bodyPr/>
          <a:lstStyle/>
          <a:p>
            <a:pPr>
              <a:defRPr/>
            </a:pPr>
            <a:fld id="{93E7186E-D60B-4CDD-9FD8-A6DE36940F32}" type="slidenum">
              <a:rPr lang="el-GR" smtClean="0">
                <a:solidFill>
                  <a:prstClr val="black"/>
                </a:solidFill>
              </a:rPr>
              <a:pPr>
                <a:defRPr/>
              </a:pPr>
              <a:t>19</a:t>
            </a:fld>
            <a:endParaRPr lang="el-GR">
              <a:solidFill>
                <a:prstClr val="black"/>
              </a:solidFill>
            </a:endParaRPr>
          </a:p>
        </p:txBody>
      </p:sp>
    </p:spTree>
    <p:extLst>
      <p:ext uri="{BB962C8B-B14F-4D97-AF65-F5344CB8AC3E}">
        <p14:creationId xmlns:p14="http://schemas.microsoft.com/office/powerpoint/2010/main" val="24706333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5888"/>
            <a:ext cx="9144000" cy="1152872"/>
          </a:xfrm>
        </p:spPr>
        <p:txBody>
          <a:bodyPr/>
          <a:lstStyle/>
          <a:p>
            <a:r>
              <a:rPr lang="el-GR" sz="3200" dirty="0"/>
              <a:t>Παραδείγματα χημικών τύπων </a:t>
            </a:r>
            <a:r>
              <a:rPr lang="el-GR" sz="3200" dirty="0" err="1"/>
              <a:t>πιγμέντων</a:t>
            </a:r>
            <a:r>
              <a:rPr lang="el-GR" sz="3200" dirty="0"/>
              <a:t> </a:t>
            </a:r>
            <a:br>
              <a:rPr lang="el-GR" sz="3200" dirty="0"/>
            </a:br>
            <a:r>
              <a:rPr lang="el-GR" sz="3200" dirty="0"/>
              <a:t>που χρησιμοποιούνται σε μελάνια </a:t>
            </a:r>
            <a:r>
              <a:rPr lang="el-GR" sz="3200" dirty="0" smtClean="0"/>
              <a:t>εκτυπώσεων</a:t>
            </a:r>
            <a:r>
              <a:rPr lang="en-US" sz="3200" dirty="0" smtClean="0"/>
              <a:t> </a:t>
            </a:r>
            <a:r>
              <a:rPr lang="el-GR" sz="3200" dirty="0" smtClean="0"/>
              <a:t/>
            </a:r>
            <a:br>
              <a:rPr lang="el-GR" sz="3200" dirty="0" smtClean="0"/>
            </a:br>
            <a:r>
              <a:rPr lang="el-GR" sz="2800" b="0" dirty="0" smtClean="0"/>
              <a:t>(2 από 2)</a:t>
            </a:r>
            <a:endParaRPr lang="el-GR" sz="2800" b="0" dirty="0"/>
          </a:p>
        </p:txBody>
      </p:sp>
      <p:pic>
        <p:nvPicPr>
          <p:cNvPr id="13314" name="Picture 2" descr="όστρακα Haustellum brandari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1915" y="1350990"/>
            <a:ext cx="2156691" cy="236604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7" name="Rectangle 8"/>
          <p:cNvSpPr/>
          <p:nvPr/>
        </p:nvSpPr>
        <p:spPr>
          <a:xfrm>
            <a:off x="461156" y="3717031"/>
            <a:ext cx="2938207" cy="461665"/>
          </a:xfrm>
          <a:prstGeom prst="rect">
            <a:avLst/>
          </a:prstGeom>
        </p:spPr>
        <p:txBody>
          <a:bodyPr wrap="square">
            <a:spAutoFit/>
          </a:bodyPr>
          <a:lstStyle/>
          <a:p>
            <a:pPr algn="ctr"/>
            <a:r>
              <a:rPr lang="en-US" sz="1200" dirty="0" smtClean="0">
                <a:solidFill>
                  <a:prstClr val="black">
                    <a:lumMod val="65000"/>
                    <a:lumOff val="35000"/>
                  </a:prstClr>
                </a:solidFill>
                <a:latin typeface="Calibri"/>
                <a:cs typeface="Arial" charset="0"/>
              </a:rPr>
              <a:t>“</a:t>
            </a:r>
            <a:r>
              <a:rPr lang="en-US" sz="1200" dirty="0">
                <a:solidFill>
                  <a:prstClr val="black"/>
                </a:solidFill>
                <a:latin typeface="Calibri"/>
                <a:cs typeface="Arial" charset="0"/>
                <a:hlinkClick r:id="rId3"/>
              </a:rPr>
              <a:t>Haustellum </a:t>
            </a:r>
            <a:r>
              <a:rPr lang="en-US" sz="1200" dirty="0" err="1">
                <a:solidFill>
                  <a:prstClr val="black"/>
                </a:solidFill>
                <a:latin typeface="Calibri"/>
                <a:cs typeface="Arial" charset="0"/>
                <a:hlinkClick r:id="rId3"/>
              </a:rPr>
              <a:t>brandaris</a:t>
            </a:r>
            <a:r>
              <a:rPr lang="en-US" sz="1200" dirty="0">
                <a:solidFill>
                  <a:prstClr val="black"/>
                </a:solidFill>
                <a:latin typeface="Calibri"/>
                <a:cs typeface="Arial" charset="0"/>
                <a:hlinkClick r:id="rId3"/>
              </a:rPr>
              <a:t> </a:t>
            </a:r>
            <a:r>
              <a:rPr lang="en-US" sz="1200" dirty="0" smtClean="0">
                <a:solidFill>
                  <a:prstClr val="black"/>
                </a:solidFill>
                <a:latin typeface="Calibri"/>
                <a:cs typeface="Arial" charset="0"/>
                <a:hlinkClick r:id="rId3"/>
              </a:rPr>
              <a:t>000</a:t>
            </a:r>
            <a:r>
              <a:rPr lang="en-US" sz="1200" dirty="0" smtClean="0">
                <a:solidFill>
                  <a:prstClr val="black">
                    <a:lumMod val="65000"/>
                    <a:lumOff val="35000"/>
                  </a:prstClr>
                </a:solidFill>
                <a:latin typeface="Calibri"/>
                <a:cs typeface="Arial" charset="0"/>
              </a:rPr>
              <a:t>”,</a:t>
            </a:r>
            <a:r>
              <a:rPr lang="el-GR" sz="1200" dirty="0" smtClean="0">
                <a:solidFill>
                  <a:prstClr val="black">
                    <a:lumMod val="65000"/>
                    <a:lumOff val="35000"/>
                  </a:prstClr>
                </a:solidFill>
                <a:latin typeface="Calibri"/>
                <a:cs typeface="Arial" charset="0"/>
              </a:rPr>
              <a:t> </a:t>
            </a:r>
            <a:r>
              <a:rPr lang="el-GR" sz="1200" dirty="0" smtClean="0">
                <a:solidFill>
                  <a:prstClr val="black">
                    <a:lumMod val="65000"/>
                    <a:lumOff val="35000"/>
                  </a:prstClr>
                </a:solidFill>
                <a:latin typeface="Calibri"/>
                <a:cs typeface="Arial" charset="0"/>
              </a:rPr>
              <a:t>από</a:t>
            </a:r>
            <a:r>
              <a:rPr lang="en-US" sz="1200" dirty="0" smtClean="0">
                <a:solidFill>
                  <a:prstClr val="black">
                    <a:lumMod val="65000"/>
                    <a:lumOff val="35000"/>
                  </a:prstClr>
                </a:solidFill>
                <a:latin typeface="Calibri"/>
                <a:cs typeface="Arial" charset="0"/>
              </a:rPr>
              <a:t> </a:t>
            </a:r>
            <a:r>
              <a:rPr lang="en-US" sz="1200" dirty="0" err="1">
                <a:solidFill>
                  <a:prstClr val="black"/>
                </a:solidFill>
                <a:latin typeface="Calibri"/>
                <a:cs typeface="Arial" charset="0"/>
                <a:hlinkClick r:id="rId4" tooltip="User:M.violante"/>
              </a:rPr>
              <a:t>M.violante</a:t>
            </a:r>
            <a:r>
              <a:rPr lang="en-US" sz="1200" dirty="0" smtClean="0">
                <a:solidFill>
                  <a:prstClr val="black"/>
                </a:solidFill>
                <a:latin typeface="Calibri"/>
                <a:cs typeface="Arial" charset="0"/>
              </a:rPr>
              <a:t> </a:t>
            </a:r>
            <a:r>
              <a:rPr lang="el-GR" sz="1200" dirty="0" smtClean="0">
                <a:solidFill>
                  <a:prstClr val="black">
                    <a:lumMod val="65000"/>
                    <a:lumOff val="35000"/>
                  </a:prstClr>
                </a:solidFill>
                <a:latin typeface="Calibri"/>
                <a:cs typeface="Arial" charset="0"/>
              </a:rPr>
              <a:t>διαθέσιμο με άδεια</a:t>
            </a:r>
            <a:r>
              <a:rPr lang="en-US" sz="1200" dirty="0" smtClean="0">
                <a:solidFill>
                  <a:prstClr val="black">
                    <a:lumMod val="65000"/>
                    <a:lumOff val="35000"/>
                  </a:prstClr>
                </a:solidFill>
                <a:latin typeface="Calibri"/>
                <a:cs typeface="Arial" charset="0"/>
              </a:rPr>
              <a:t> </a:t>
            </a:r>
            <a:r>
              <a:rPr lang="en-US" sz="1200" dirty="0">
                <a:solidFill>
                  <a:prstClr val="black"/>
                </a:solidFill>
                <a:latin typeface="Calibri"/>
                <a:cs typeface="Arial" charset="0"/>
                <a:hlinkClick r:id="rId5"/>
              </a:rPr>
              <a:t>CC </a:t>
            </a:r>
            <a:r>
              <a:rPr lang="en-US" sz="1200" dirty="0" smtClean="0">
                <a:solidFill>
                  <a:prstClr val="black"/>
                </a:solidFill>
                <a:latin typeface="Calibri"/>
                <a:cs typeface="Arial" charset="0"/>
                <a:hlinkClick r:id="rId5"/>
              </a:rPr>
              <a:t>BY-SA </a:t>
            </a:r>
            <a:r>
              <a:rPr lang="en-US" sz="1200" dirty="0">
                <a:solidFill>
                  <a:prstClr val="black"/>
                </a:solidFill>
                <a:latin typeface="Calibri"/>
                <a:cs typeface="Arial" charset="0"/>
                <a:hlinkClick r:id="rId5"/>
              </a:rPr>
              <a:t>3.0</a:t>
            </a:r>
            <a:endParaRPr lang="en-US" sz="1200" dirty="0">
              <a:solidFill>
                <a:prstClr val="black"/>
              </a:solidFill>
              <a:latin typeface="Calibri"/>
              <a:cs typeface="Arial" charset="0"/>
            </a:endParaRPr>
          </a:p>
        </p:txBody>
      </p:sp>
      <p:pic>
        <p:nvPicPr>
          <p:cNvPr id="13316" name="Picture 4" descr="χημική δομη πορφύρας"/>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39952" y="1639008"/>
            <a:ext cx="4211778" cy="179000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6" name="Rectangle 8"/>
          <p:cNvSpPr/>
          <p:nvPr/>
        </p:nvSpPr>
        <p:spPr>
          <a:xfrm>
            <a:off x="4793082" y="3578532"/>
            <a:ext cx="2905518" cy="461665"/>
          </a:xfrm>
          <a:prstGeom prst="rect">
            <a:avLst/>
          </a:prstGeom>
        </p:spPr>
        <p:txBody>
          <a:bodyPr wrap="square">
            <a:spAutoFit/>
          </a:bodyPr>
          <a:lstStyle/>
          <a:p>
            <a:pPr algn="ctr">
              <a:defRPr/>
            </a:pPr>
            <a:r>
              <a:rPr lang="en-US" sz="1200" dirty="0" smtClean="0">
                <a:solidFill>
                  <a:prstClr val="black">
                    <a:lumMod val="65000"/>
                    <a:lumOff val="35000"/>
                  </a:prstClr>
                </a:solidFill>
                <a:latin typeface="Calibri"/>
                <a:cs typeface="Arial" charset="0"/>
              </a:rPr>
              <a:t>“</a:t>
            </a:r>
            <a:r>
              <a:rPr lang="en-US" sz="1200" dirty="0" smtClean="0">
                <a:solidFill>
                  <a:prstClr val="black"/>
                </a:solidFill>
                <a:latin typeface="Calibri"/>
                <a:cs typeface="Arial" charset="0"/>
                <a:hlinkClick r:id="rId7"/>
              </a:rPr>
              <a:t>Tyrian-Purple-2D-skeletal</a:t>
            </a:r>
            <a:r>
              <a:rPr lang="en-US" sz="1200" dirty="0" smtClean="0">
                <a:solidFill>
                  <a:prstClr val="black">
                    <a:lumMod val="65000"/>
                    <a:lumOff val="35000"/>
                  </a:prstClr>
                </a:solidFill>
                <a:latin typeface="Calibri"/>
                <a:cs typeface="Arial" charset="0"/>
              </a:rPr>
              <a:t>”,</a:t>
            </a:r>
            <a:r>
              <a:rPr lang="el-GR" sz="1200" dirty="0" smtClean="0">
                <a:solidFill>
                  <a:prstClr val="black">
                    <a:lumMod val="65000"/>
                    <a:lumOff val="35000"/>
                  </a:prstClr>
                </a:solidFill>
                <a:latin typeface="Calibri"/>
                <a:cs typeface="Arial" charset="0"/>
              </a:rPr>
              <a:t> </a:t>
            </a:r>
            <a:r>
              <a:rPr lang="el-GR" sz="1200" dirty="0" smtClean="0">
                <a:solidFill>
                  <a:prstClr val="black">
                    <a:lumMod val="65000"/>
                    <a:lumOff val="35000"/>
                  </a:prstClr>
                </a:solidFill>
                <a:latin typeface="Calibri"/>
                <a:cs typeface="Arial" charset="0"/>
              </a:rPr>
              <a:t>από</a:t>
            </a:r>
            <a:r>
              <a:rPr lang="en-US" sz="1200" dirty="0" smtClean="0">
                <a:solidFill>
                  <a:prstClr val="black">
                    <a:lumMod val="65000"/>
                    <a:lumOff val="35000"/>
                  </a:prstClr>
                </a:solidFill>
                <a:latin typeface="Calibri"/>
                <a:cs typeface="Arial" charset="0"/>
              </a:rPr>
              <a:t> </a:t>
            </a:r>
            <a:r>
              <a:rPr lang="en-US" sz="1200" dirty="0" err="1">
                <a:solidFill>
                  <a:prstClr val="black"/>
                </a:solidFill>
                <a:latin typeface="Calibri"/>
                <a:cs typeface="Arial" charset="0"/>
                <a:hlinkClick r:id="rId8" tooltip="User:Capaccio"/>
              </a:rPr>
              <a:t>Capaccio</a:t>
            </a:r>
            <a:r>
              <a:rPr lang="en-US" sz="1200" dirty="0" smtClean="0">
                <a:solidFill>
                  <a:prstClr val="black"/>
                </a:solidFill>
                <a:latin typeface="Calibri"/>
                <a:cs typeface="Arial" charset="0"/>
              </a:rPr>
              <a:t> </a:t>
            </a:r>
            <a:r>
              <a:rPr lang="el-GR" sz="1200" dirty="0">
                <a:solidFill>
                  <a:prstClr val="black">
                    <a:lumMod val="65000"/>
                    <a:lumOff val="35000"/>
                  </a:prstClr>
                </a:solidFill>
                <a:latin typeface="Calibri"/>
                <a:cs typeface="Arial" charset="0"/>
              </a:rPr>
              <a:t>διαθέσιμο ως κοινό κτήμα</a:t>
            </a:r>
            <a:endParaRPr lang="en-US" sz="1200" dirty="0">
              <a:solidFill>
                <a:prstClr val="black"/>
              </a:solidFill>
              <a:latin typeface="Calibri"/>
              <a:cs typeface="Arial" charset="0"/>
            </a:endParaRPr>
          </a:p>
        </p:txBody>
      </p:sp>
      <p:pic>
        <p:nvPicPr>
          <p:cNvPr id="13318" name="Picture 6" descr="μαλαχίτης"/>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91451" y="4278180"/>
            <a:ext cx="2677617" cy="200821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0" name="Rectangle 8"/>
          <p:cNvSpPr/>
          <p:nvPr/>
        </p:nvSpPr>
        <p:spPr>
          <a:xfrm>
            <a:off x="248662" y="6314742"/>
            <a:ext cx="3363196" cy="461665"/>
          </a:xfrm>
          <a:prstGeom prst="rect">
            <a:avLst/>
          </a:prstGeom>
        </p:spPr>
        <p:txBody>
          <a:bodyPr wrap="square">
            <a:spAutoFit/>
          </a:bodyPr>
          <a:lstStyle/>
          <a:p>
            <a:pPr algn="ctr"/>
            <a:r>
              <a:rPr lang="en-US" sz="1200" dirty="0" smtClean="0">
                <a:solidFill>
                  <a:prstClr val="black">
                    <a:lumMod val="65000"/>
                    <a:lumOff val="35000"/>
                  </a:prstClr>
                </a:solidFill>
                <a:latin typeface="Calibri"/>
                <a:cs typeface="Arial" charset="0"/>
              </a:rPr>
              <a:t>“</a:t>
            </a:r>
            <a:r>
              <a:rPr lang="en-US" sz="1200" dirty="0" smtClean="0">
                <a:solidFill>
                  <a:prstClr val="black"/>
                </a:solidFill>
                <a:latin typeface="Calibri"/>
                <a:cs typeface="Arial" charset="0"/>
                <a:hlinkClick r:id="rId10"/>
              </a:rPr>
              <a:t>Malachite green oxalate</a:t>
            </a:r>
            <a:r>
              <a:rPr lang="en-US" sz="1200" dirty="0" smtClean="0">
                <a:solidFill>
                  <a:prstClr val="black">
                    <a:lumMod val="65000"/>
                    <a:lumOff val="35000"/>
                  </a:prstClr>
                </a:solidFill>
                <a:latin typeface="Calibri"/>
                <a:cs typeface="Arial" charset="0"/>
              </a:rPr>
              <a:t>”,</a:t>
            </a:r>
            <a:r>
              <a:rPr lang="el-GR" sz="1200" dirty="0" smtClean="0">
                <a:solidFill>
                  <a:prstClr val="black">
                    <a:lumMod val="65000"/>
                    <a:lumOff val="35000"/>
                  </a:prstClr>
                </a:solidFill>
                <a:latin typeface="Calibri"/>
                <a:cs typeface="Arial" charset="0"/>
              </a:rPr>
              <a:t> </a:t>
            </a:r>
            <a:r>
              <a:rPr lang="el-GR" sz="1200" dirty="0" smtClean="0">
                <a:solidFill>
                  <a:prstClr val="black">
                    <a:lumMod val="65000"/>
                    <a:lumOff val="35000"/>
                  </a:prstClr>
                </a:solidFill>
                <a:latin typeface="Calibri"/>
                <a:cs typeface="Arial" charset="0"/>
              </a:rPr>
              <a:t>από</a:t>
            </a:r>
            <a:r>
              <a:rPr lang="en-US" sz="1200" dirty="0" smtClean="0">
                <a:solidFill>
                  <a:prstClr val="black">
                    <a:lumMod val="65000"/>
                    <a:lumOff val="35000"/>
                  </a:prstClr>
                </a:solidFill>
                <a:latin typeface="Calibri"/>
                <a:cs typeface="Arial" charset="0"/>
              </a:rPr>
              <a:t> </a:t>
            </a:r>
            <a:r>
              <a:rPr lang="en-US" sz="1200" dirty="0" err="1" smtClean="0">
                <a:solidFill>
                  <a:prstClr val="black"/>
                </a:solidFill>
                <a:latin typeface="Calibri"/>
                <a:cs typeface="Arial" charset="0"/>
                <a:hlinkClick r:id="rId11" tooltip="User:Chemicalinterest"/>
              </a:rPr>
              <a:t>Chemicalinterest</a:t>
            </a:r>
            <a:r>
              <a:rPr lang="en-US" sz="1200" dirty="0" smtClean="0">
                <a:solidFill>
                  <a:prstClr val="black"/>
                </a:solidFill>
                <a:latin typeface="Calibri"/>
                <a:cs typeface="Arial" charset="0"/>
              </a:rPr>
              <a:t> </a:t>
            </a:r>
            <a:r>
              <a:rPr lang="el-GR" sz="1200" dirty="0" smtClean="0">
                <a:solidFill>
                  <a:prstClr val="black">
                    <a:lumMod val="65000"/>
                    <a:lumOff val="35000"/>
                  </a:prstClr>
                </a:solidFill>
                <a:latin typeface="Calibri"/>
                <a:cs typeface="Arial" charset="0"/>
              </a:rPr>
              <a:t>διαθέσιμο με άδεια</a:t>
            </a:r>
            <a:r>
              <a:rPr lang="en-US" sz="1200" dirty="0" smtClean="0">
                <a:solidFill>
                  <a:prstClr val="black">
                    <a:lumMod val="65000"/>
                    <a:lumOff val="35000"/>
                  </a:prstClr>
                </a:solidFill>
                <a:latin typeface="Calibri"/>
                <a:cs typeface="Arial" charset="0"/>
              </a:rPr>
              <a:t> </a:t>
            </a:r>
            <a:r>
              <a:rPr lang="en-US" sz="1200" dirty="0" smtClean="0">
                <a:solidFill>
                  <a:prstClr val="black"/>
                </a:solidFill>
                <a:latin typeface="Calibri"/>
                <a:cs typeface="Arial" charset="0"/>
                <a:hlinkClick r:id="rId5"/>
              </a:rPr>
              <a:t>CC </a:t>
            </a:r>
            <a:r>
              <a:rPr lang="en-US" sz="1200" dirty="0" smtClean="0">
                <a:solidFill>
                  <a:prstClr val="black"/>
                </a:solidFill>
                <a:latin typeface="Calibri"/>
                <a:cs typeface="Arial" charset="0"/>
                <a:hlinkClick r:id="rId5"/>
              </a:rPr>
              <a:t>BY-SA </a:t>
            </a:r>
            <a:r>
              <a:rPr lang="en-US" sz="1200" dirty="0" smtClean="0">
                <a:solidFill>
                  <a:prstClr val="black"/>
                </a:solidFill>
                <a:latin typeface="Calibri"/>
                <a:cs typeface="Arial" charset="0"/>
                <a:hlinkClick r:id="rId5"/>
              </a:rPr>
              <a:t>3.0</a:t>
            </a:r>
            <a:endParaRPr lang="en-US" sz="1200" dirty="0">
              <a:solidFill>
                <a:prstClr val="black"/>
              </a:solidFill>
              <a:latin typeface="Calibri"/>
              <a:cs typeface="Arial" charset="0"/>
            </a:endParaRPr>
          </a:p>
        </p:txBody>
      </p:sp>
      <p:pic>
        <p:nvPicPr>
          <p:cNvPr id="13320" name="Picture 8" descr="χημική δομή μαλαχίτη"/>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716016" y="4278181"/>
            <a:ext cx="3198688" cy="209462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8" name="Rectangle 8"/>
          <p:cNvSpPr/>
          <p:nvPr/>
        </p:nvSpPr>
        <p:spPr>
          <a:xfrm>
            <a:off x="4866547" y="6392791"/>
            <a:ext cx="2897626" cy="461665"/>
          </a:xfrm>
          <a:prstGeom prst="rect">
            <a:avLst/>
          </a:prstGeom>
        </p:spPr>
        <p:txBody>
          <a:bodyPr wrap="square">
            <a:spAutoFit/>
          </a:bodyPr>
          <a:lstStyle/>
          <a:p>
            <a:pPr algn="ctr">
              <a:defRPr/>
            </a:pPr>
            <a:r>
              <a:rPr lang="en-US" sz="1200" dirty="0" smtClean="0">
                <a:solidFill>
                  <a:prstClr val="black">
                    <a:lumMod val="65000"/>
                    <a:lumOff val="35000"/>
                  </a:prstClr>
                </a:solidFill>
                <a:latin typeface="Calibri"/>
                <a:cs typeface="Arial" charset="0"/>
              </a:rPr>
              <a:t>“</a:t>
            </a:r>
            <a:r>
              <a:rPr lang="en-US" sz="1200" dirty="0">
                <a:solidFill>
                  <a:prstClr val="black"/>
                </a:solidFill>
                <a:latin typeface="Calibri"/>
                <a:cs typeface="Arial" charset="0"/>
                <a:hlinkClick r:id="rId13"/>
              </a:rPr>
              <a:t>Malachite green </a:t>
            </a:r>
            <a:r>
              <a:rPr lang="en-US" sz="1200" dirty="0" smtClean="0">
                <a:solidFill>
                  <a:prstClr val="black"/>
                </a:solidFill>
                <a:latin typeface="Calibri"/>
                <a:cs typeface="Arial" charset="0"/>
                <a:hlinkClick r:id="rId13"/>
              </a:rPr>
              <a:t>structure</a:t>
            </a:r>
            <a:r>
              <a:rPr lang="en-US" sz="1200" dirty="0" smtClean="0">
                <a:solidFill>
                  <a:prstClr val="black">
                    <a:lumMod val="65000"/>
                    <a:lumOff val="35000"/>
                  </a:prstClr>
                </a:solidFill>
                <a:latin typeface="Calibri"/>
                <a:cs typeface="Arial" charset="0"/>
              </a:rPr>
              <a:t>”,</a:t>
            </a:r>
            <a:r>
              <a:rPr lang="el-GR" sz="1200" dirty="0" smtClean="0">
                <a:solidFill>
                  <a:prstClr val="black">
                    <a:lumMod val="65000"/>
                    <a:lumOff val="35000"/>
                  </a:prstClr>
                </a:solidFill>
                <a:latin typeface="Calibri"/>
                <a:cs typeface="Arial" charset="0"/>
              </a:rPr>
              <a:t> </a:t>
            </a:r>
            <a:r>
              <a:rPr lang="el-GR" sz="1200" dirty="0" smtClean="0">
                <a:solidFill>
                  <a:prstClr val="black">
                    <a:lumMod val="65000"/>
                    <a:lumOff val="35000"/>
                  </a:prstClr>
                </a:solidFill>
                <a:latin typeface="Calibri"/>
                <a:cs typeface="Arial" charset="0"/>
              </a:rPr>
              <a:t>από</a:t>
            </a:r>
            <a:r>
              <a:rPr lang="en-US" sz="1200" dirty="0" smtClean="0">
                <a:solidFill>
                  <a:prstClr val="black">
                    <a:lumMod val="65000"/>
                    <a:lumOff val="35000"/>
                  </a:prstClr>
                </a:solidFill>
                <a:latin typeface="Calibri"/>
                <a:cs typeface="Arial" charset="0"/>
              </a:rPr>
              <a:t> </a:t>
            </a:r>
            <a:r>
              <a:rPr lang="en-US" sz="1200" dirty="0" err="1">
                <a:solidFill>
                  <a:prstClr val="black"/>
                </a:solidFill>
                <a:latin typeface="Calibri"/>
                <a:cs typeface="Arial" charset="0"/>
                <a:hlinkClick r:id="rId14" tooltip="User:Yikrazuul"/>
              </a:rPr>
              <a:t>Yikrazuul</a:t>
            </a:r>
            <a:r>
              <a:rPr lang="en-US" sz="1200" dirty="0" smtClean="0">
                <a:solidFill>
                  <a:prstClr val="black"/>
                </a:solidFill>
                <a:latin typeface="Calibri"/>
                <a:cs typeface="Arial" charset="0"/>
              </a:rPr>
              <a:t> </a:t>
            </a:r>
            <a:r>
              <a:rPr lang="el-GR" sz="1200" dirty="0">
                <a:solidFill>
                  <a:prstClr val="black">
                    <a:lumMod val="65000"/>
                    <a:lumOff val="35000"/>
                  </a:prstClr>
                </a:solidFill>
                <a:latin typeface="Calibri"/>
                <a:cs typeface="Arial" charset="0"/>
              </a:rPr>
              <a:t>διαθέσιμο ως κοινό κτήμα</a:t>
            </a:r>
            <a:endParaRPr lang="en-US" sz="1200" dirty="0">
              <a:solidFill>
                <a:prstClr val="black"/>
              </a:solidFill>
              <a:latin typeface="Calibri"/>
              <a:cs typeface="Arial" charset="0"/>
            </a:endParaRPr>
          </a:p>
        </p:txBody>
      </p:sp>
      <p:sp>
        <p:nvSpPr>
          <p:cNvPr id="4" name="Θέση αριθμού διαφάνειας 3"/>
          <p:cNvSpPr>
            <a:spLocks noGrp="1"/>
          </p:cNvSpPr>
          <p:nvPr>
            <p:ph type="sldNum" sz="quarter" idx="12"/>
          </p:nvPr>
        </p:nvSpPr>
        <p:spPr/>
        <p:txBody>
          <a:bodyPr/>
          <a:lstStyle/>
          <a:p>
            <a:pPr>
              <a:defRPr/>
            </a:pPr>
            <a:fld id="{93E7186E-D60B-4CDD-9FD8-A6DE36940F32}" type="slidenum">
              <a:rPr lang="el-GR" smtClean="0">
                <a:solidFill>
                  <a:prstClr val="black"/>
                </a:solidFill>
              </a:rPr>
              <a:pPr>
                <a:defRPr/>
              </a:pPr>
              <a:t>20</a:t>
            </a:fld>
            <a:endParaRPr lang="el-GR">
              <a:solidFill>
                <a:prstClr val="black"/>
              </a:solidFill>
            </a:endParaRPr>
          </a:p>
        </p:txBody>
      </p:sp>
    </p:spTree>
    <p:extLst>
      <p:ext uri="{BB962C8B-B14F-4D97-AF65-F5344CB8AC3E}">
        <p14:creationId xmlns:p14="http://schemas.microsoft.com/office/powerpoint/2010/main" val="38341327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Τίτλος 1"/>
          <p:cNvSpPr>
            <a:spLocks noGrp="1"/>
          </p:cNvSpPr>
          <p:nvPr>
            <p:ph type="title"/>
          </p:nvPr>
        </p:nvSpPr>
        <p:spPr/>
        <p:txBody>
          <a:bodyPr/>
          <a:lstStyle/>
          <a:p>
            <a:pPr eaLnBrk="1" hangingPunct="1"/>
            <a:r>
              <a:rPr lang="el-GR" altLang="el-GR" smtClean="0"/>
              <a:t>Βιβλιογραφία </a:t>
            </a:r>
          </a:p>
        </p:txBody>
      </p:sp>
      <p:sp>
        <p:nvSpPr>
          <p:cNvPr id="14339" name="Θέση περιεχομένου 2"/>
          <p:cNvSpPr>
            <a:spLocks noGrp="1"/>
          </p:cNvSpPr>
          <p:nvPr>
            <p:ph idx="1"/>
          </p:nvPr>
        </p:nvSpPr>
        <p:spPr/>
        <p:txBody>
          <a:bodyPr/>
          <a:lstStyle/>
          <a:p>
            <a:pPr lvl="0"/>
            <a:r>
              <a:rPr lang="el-GR" sz="2400" dirty="0" smtClean="0"/>
              <a:t>Γενική Χημεία, </a:t>
            </a:r>
            <a:r>
              <a:rPr lang="en-US" sz="2400" dirty="0" smtClean="0"/>
              <a:t>D</a:t>
            </a:r>
            <a:r>
              <a:rPr lang="el-GR" sz="2400" dirty="0" smtClean="0"/>
              <a:t>. </a:t>
            </a:r>
            <a:r>
              <a:rPr lang="en-US" sz="2400" dirty="0" smtClean="0"/>
              <a:t>Ebbing</a:t>
            </a:r>
            <a:r>
              <a:rPr lang="el-GR" sz="2400" dirty="0" smtClean="0"/>
              <a:t>, </a:t>
            </a:r>
            <a:r>
              <a:rPr lang="en-US" sz="2400" dirty="0" smtClean="0"/>
              <a:t>S</a:t>
            </a:r>
            <a:r>
              <a:rPr lang="el-GR" sz="2400" dirty="0" smtClean="0"/>
              <a:t>. </a:t>
            </a:r>
            <a:r>
              <a:rPr lang="en-US" sz="2400" dirty="0" smtClean="0"/>
              <a:t>Gammon</a:t>
            </a:r>
            <a:r>
              <a:rPr lang="el-GR" sz="2400" dirty="0" smtClean="0"/>
              <a:t>, </a:t>
            </a:r>
            <a:r>
              <a:rPr lang="el-GR" sz="2400" dirty="0" err="1" smtClean="0"/>
              <a:t>εκδ</a:t>
            </a:r>
            <a:r>
              <a:rPr lang="el-GR" sz="2400" dirty="0" smtClean="0"/>
              <a:t>. Τραυλός, Αθήνα, 2011.</a:t>
            </a:r>
          </a:p>
          <a:p>
            <a:pPr lvl="0"/>
            <a:r>
              <a:rPr lang="el-GR" sz="2400" dirty="0" smtClean="0"/>
              <a:t>Χημεία Γραφικών Τεχνών, Ν. </a:t>
            </a:r>
            <a:r>
              <a:rPr lang="el-GR" sz="2400" dirty="0" err="1" smtClean="0"/>
              <a:t>Καρακασίδη</a:t>
            </a:r>
            <a:r>
              <a:rPr lang="el-GR" sz="2400" dirty="0" smtClean="0"/>
              <a:t>, </a:t>
            </a:r>
            <a:r>
              <a:rPr lang="el-GR" sz="2400" dirty="0" err="1" smtClean="0"/>
              <a:t>εκδ</a:t>
            </a:r>
            <a:r>
              <a:rPr lang="el-GR" sz="2400" dirty="0" smtClean="0"/>
              <a:t>. ΙΩΝ, Αθήνα 2005.</a:t>
            </a:r>
          </a:p>
          <a:p>
            <a:pPr lvl="0"/>
            <a:r>
              <a:rPr lang="el-GR" sz="2400" dirty="0" smtClean="0"/>
              <a:t>Χημεία, Εισαγωγικές Έννοιες, Ε. Λυμπεράκη, </a:t>
            </a:r>
            <a:r>
              <a:rPr lang="el-GR" sz="2400" dirty="0" err="1" smtClean="0"/>
              <a:t>εκδ</a:t>
            </a:r>
            <a:r>
              <a:rPr lang="el-GR" sz="2400" dirty="0" smtClean="0"/>
              <a:t>. </a:t>
            </a:r>
            <a:r>
              <a:rPr lang="el-GR" sz="2400" dirty="0" err="1" smtClean="0"/>
              <a:t>Αλτιντζή</a:t>
            </a:r>
            <a:r>
              <a:rPr lang="el-GR" sz="2400" dirty="0" smtClean="0"/>
              <a:t>, </a:t>
            </a:r>
            <a:r>
              <a:rPr lang="el-GR" sz="2400" dirty="0" err="1" smtClean="0"/>
              <a:t>Σίνδος</a:t>
            </a:r>
            <a:r>
              <a:rPr lang="el-GR" sz="2400" dirty="0" smtClean="0"/>
              <a:t>, 2009.</a:t>
            </a:r>
          </a:p>
          <a:p>
            <a:pPr lvl="0"/>
            <a:r>
              <a:rPr lang="el-GR" sz="2400" dirty="0" smtClean="0"/>
              <a:t>Χημεία Εκτυπώσεων, </a:t>
            </a:r>
            <a:r>
              <a:rPr lang="en-GB" sz="2400" dirty="0" smtClean="0"/>
              <a:t>Thompson</a:t>
            </a:r>
            <a:r>
              <a:rPr lang="el-GR" sz="2400" dirty="0" smtClean="0"/>
              <a:t>, </a:t>
            </a:r>
            <a:r>
              <a:rPr lang="en-GB" sz="2400" dirty="0" smtClean="0"/>
              <a:t>B</a:t>
            </a:r>
            <a:r>
              <a:rPr lang="el-GR" sz="2400" dirty="0" smtClean="0"/>
              <a:t>, </a:t>
            </a:r>
            <a:r>
              <a:rPr lang="el-GR" sz="2400" dirty="0" err="1" smtClean="0"/>
              <a:t>Εκδ</a:t>
            </a:r>
            <a:r>
              <a:rPr lang="el-GR" sz="2400" dirty="0" smtClean="0"/>
              <a:t>. ΙΩΝ, 1998. </a:t>
            </a:r>
          </a:p>
          <a:p>
            <a:pPr lvl="0"/>
            <a:r>
              <a:rPr lang="el-GR" sz="2400" dirty="0" smtClean="0"/>
              <a:t>Οργανική Χημεία, </a:t>
            </a:r>
            <a:r>
              <a:rPr lang="en-US" sz="2400" dirty="0" smtClean="0"/>
              <a:t>H</a:t>
            </a:r>
            <a:r>
              <a:rPr lang="el-GR" sz="2400" dirty="0" smtClean="0"/>
              <a:t>. </a:t>
            </a:r>
            <a:r>
              <a:rPr lang="en-US" sz="2400" dirty="0" err="1" smtClean="0"/>
              <a:t>Meislich</a:t>
            </a:r>
            <a:r>
              <a:rPr lang="el-GR" sz="2400" dirty="0" smtClean="0"/>
              <a:t>, </a:t>
            </a:r>
            <a:r>
              <a:rPr lang="en-US" sz="2400" dirty="0" smtClean="0"/>
              <a:t>H</a:t>
            </a:r>
            <a:r>
              <a:rPr lang="el-GR" sz="2400" dirty="0" smtClean="0"/>
              <a:t>. </a:t>
            </a:r>
            <a:r>
              <a:rPr lang="en-US" sz="2400" dirty="0" err="1" smtClean="0"/>
              <a:t>Nechamkin</a:t>
            </a:r>
            <a:r>
              <a:rPr lang="el-GR" sz="2400" dirty="0" smtClean="0"/>
              <a:t>, </a:t>
            </a:r>
            <a:r>
              <a:rPr lang="en-US" sz="2400" dirty="0" smtClean="0"/>
              <a:t>J</a:t>
            </a:r>
            <a:r>
              <a:rPr lang="el-GR" sz="2400" dirty="0" smtClean="0"/>
              <a:t>. </a:t>
            </a:r>
            <a:r>
              <a:rPr lang="en-US" sz="2400" dirty="0" err="1" smtClean="0"/>
              <a:t>Shrefkin</a:t>
            </a:r>
            <a:r>
              <a:rPr lang="el-GR" sz="2400" dirty="0" smtClean="0"/>
              <a:t>, ΕΣΠΙ Εκδοτική, Αθήνα, 1999. </a:t>
            </a:r>
          </a:p>
          <a:p>
            <a:pPr lvl="0"/>
            <a:r>
              <a:rPr lang="el-GR" sz="2400" dirty="0" smtClean="0"/>
              <a:t>Χημεία, Κ. </a:t>
            </a:r>
            <a:r>
              <a:rPr lang="el-GR" sz="2400" dirty="0" err="1" smtClean="0"/>
              <a:t>Σαλτερής</a:t>
            </a:r>
            <a:r>
              <a:rPr lang="el-GR" sz="2400" dirty="0" smtClean="0"/>
              <a:t>, </a:t>
            </a:r>
            <a:r>
              <a:rPr lang="el-GR" sz="2400" dirty="0" err="1" smtClean="0"/>
              <a:t>εκδ</a:t>
            </a:r>
            <a:r>
              <a:rPr lang="el-GR" sz="2400" dirty="0" smtClean="0"/>
              <a:t>. Σαββάλας, Αθήνα, 2001.</a:t>
            </a:r>
            <a:endParaRPr lang="el-GR" sz="2400" dirty="0"/>
          </a:p>
        </p:txBody>
      </p:sp>
      <p:sp>
        <p:nvSpPr>
          <p:cNvPr id="4" name="Θέση αριθμού διαφάνειας 3"/>
          <p:cNvSpPr>
            <a:spLocks noGrp="1"/>
          </p:cNvSpPr>
          <p:nvPr>
            <p:ph type="sldNum" sz="quarter" idx="12"/>
          </p:nvPr>
        </p:nvSpPr>
        <p:spPr/>
        <p:txBody>
          <a:bodyPr/>
          <a:lstStyle/>
          <a:p>
            <a:pPr>
              <a:defRPr/>
            </a:pPr>
            <a:fld id="{44880E5B-78ED-4525-A392-0373376B8024}" type="slidenum">
              <a:rPr lang="el-GR" smtClean="0">
                <a:solidFill>
                  <a:prstClr val="black"/>
                </a:solidFill>
              </a:rPr>
              <a:pPr>
                <a:defRPr/>
              </a:pPr>
              <a:t>21</a:t>
            </a:fld>
            <a:endParaRPr lang="el-GR">
              <a:solidFill>
                <a:prstClr val="black"/>
              </a:solidFill>
            </a:endParaRPr>
          </a:p>
        </p:txBody>
      </p:sp>
    </p:spTree>
    <p:extLst>
      <p:ext uri="{BB962C8B-B14F-4D97-AF65-F5344CB8AC3E}">
        <p14:creationId xmlns:p14="http://schemas.microsoft.com/office/powerpoint/2010/main" val="36172616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9" name="Ομάδα 8"/>
          <p:cNvGrpSpPr/>
          <p:nvPr/>
        </p:nvGrpSpPr>
        <p:grpSpPr>
          <a:xfrm>
            <a:off x="1767633" y="5931169"/>
            <a:ext cx="5828703" cy="768532"/>
            <a:chOff x="1767633" y="5931169"/>
            <a:chExt cx="5828703" cy="768532"/>
          </a:xfrm>
        </p:grpSpPr>
        <p:pic>
          <p:nvPicPr>
            <p:cNvPr id="10"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12"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err="1" smtClean="0"/>
              <a:t>Copyright</a:t>
            </a:r>
            <a:r>
              <a:rPr lang="el-GR" sz="2000" dirty="0" smtClean="0"/>
              <a:t> Τεχνολογικό Εκπαιδευτικό Ίδρυμα Αθήνας</a:t>
            </a:r>
            <a:r>
              <a:rPr lang="en-US" sz="2000" dirty="0" smtClean="0"/>
              <a:t>, </a:t>
            </a:r>
            <a:r>
              <a:rPr lang="el-GR" sz="2000" dirty="0" err="1" smtClean="0"/>
              <a:t>Σταματίνα</a:t>
            </a:r>
            <a:r>
              <a:rPr lang="el-GR" sz="2000" dirty="0" smtClean="0"/>
              <a:t> Θεοχάρη 2014. </a:t>
            </a:r>
            <a:r>
              <a:rPr lang="el-GR" sz="2000" dirty="0" err="1" smtClean="0"/>
              <a:t>Σταματίνα</a:t>
            </a:r>
            <a:r>
              <a:rPr lang="el-GR" sz="2000" dirty="0" smtClean="0"/>
              <a:t> Θεοχάρη</a:t>
            </a:r>
            <a:r>
              <a:rPr lang="el-GR" sz="2000" dirty="0"/>
              <a:t>. </a:t>
            </a:r>
            <a:r>
              <a:rPr lang="el-GR" sz="2000" dirty="0" smtClean="0"/>
              <a:t>«</a:t>
            </a:r>
            <a:r>
              <a:rPr lang="el-GR" sz="2000" dirty="0"/>
              <a:t>Χημεία Γραφικών </a:t>
            </a:r>
            <a:r>
              <a:rPr lang="el-GR" sz="2000" dirty="0" smtClean="0"/>
              <a:t>Τεχνών (</a:t>
            </a:r>
            <a:r>
              <a:rPr lang="el-GR" sz="2000" dirty="0"/>
              <a:t>Θ</a:t>
            </a:r>
            <a:r>
              <a:rPr lang="el-GR" sz="2000" dirty="0" smtClean="0"/>
              <a:t>). Ενότητα 1</a:t>
            </a:r>
            <a:r>
              <a:rPr lang="en-US" sz="2000" dirty="0" smtClean="0"/>
              <a:t>0: </a:t>
            </a:r>
            <a:r>
              <a:rPr lang="el-GR" altLang="el-GR" sz="2000" dirty="0"/>
              <a:t>Οργανική Χημεία - Ειδικό μέρος</a:t>
            </a:r>
            <a:r>
              <a:rPr lang="en-US" altLang="el-GR" sz="2000" dirty="0"/>
              <a:t> </a:t>
            </a:r>
            <a:r>
              <a:rPr lang="en-US" altLang="el-GR" sz="2000" dirty="0" smtClean="0"/>
              <a:t>I</a:t>
            </a:r>
            <a:r>
              <a:rPr lang="el-GR" sz="2000" dirty="0" smtClean="0"/>
              <a:t>». </a:t>
            </a:r>
            <a:r>
              <a:rPr lang="el-GR" sz="2000" dirty="0"/>
              <a:t>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1728192"/>
          </a:xfrm>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τα οποία εμπεριέχονται σε αυτό και τα οποία αναφέρονται μαζί με τους όρους χρήσης τους στο «Σημείωμα Χρήσης Έργων Τρίτων</a:t>
            </a:r>
            <a:r>
              <a:rPr lang="el-GR" sz="1800" dirty="0" smtClean="0"/>
              <a:t>».                     </a:t>
            </a:r>
          </a:p>
          <a:p>
            <a:pPr marL="0" indent="0">
              <a:buNone/>
            </a:pPr>
            <a:endParaRPr lang="el-GR" sz="1800" dirty="0"/>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35896" y="2555008"/>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155448"/>
            <a:ext cx="9036496" cy="3456384"/>
          </a:xfrm>
          <a:prstGeom prst="rect">
            <a:avLst/>
          </a:prstGeom>
        </p:spPr>
        <p:txBody>
          <a:bodyPr vert="horz" wrap="square" lIns="91440" tIns="45720" rIns="91440" bIns="45720" rtlCol="0" anchor="ctr">
            <a:normAutofit/>
          </a:bodyPr>
          <a:lstStyle/>
          <a:p>
            <a:r>
              <a:rPr lang="el-GR" dirty="0">
                <a:latin typeface="+mn-lt"/>
              </a:rPr>
              <a:t>[1] http://</a:t>
            </a:r>
            <a:r>
              <a:rPr lang="el-GR" dirty="0" smtClean="0">
                <a:latin typeface="+mn-lt"/>
              </a:rPr>
              <a:t>creativecommons.org/licenses/από-nc-sa/4.0</a:t>
            </a:r>
            <a:r>
              <a:rPr lang="el-GR" dirty="0">
                <a:latin typeface="+mn-lt"/>
              </a:rPr>
              <a:t>/ </a:t>
            </a:r>
            <a:endParaRPr lang="en-US" dirty="0" smtClean="0">
              <a:latin typeface="+mn-lt"/>
            </a:endParaRPr>
          </a:p>
          <a:p>
            <a:endParaRPr lang="el-GR" dirty="0">
              <a:latin typeface="+mn-lt"/>
            </a:endParaRPr>
          </a:p>
          <a:p>
            <a:r>
              <a:rPr lang="el-GR" dirty="0">
                <a:latin typeface="+mn-lt"/>
              </a:rPr>
              <a:t>Ως </a:t>
            </a:r>
            <a:r>
              <a:rPr lang="el-GR" b="1" dirty="0">
                <a:latin typeface="+mn-lt"/>
              </a:rPr>
              <a:t>Μη Εμπορική</a:t>
            </a:r>
            <a:r>
              <a:rPr lang="el-GR" dirty="0">
                <a:latin typeface="+mn-lt"/>
              </a:rPr>
              <a:t> ορίζεται η χρήση:</a:t>
            </a:r>
          </a:p>
          <a:p>
            <a:pPr marL="342900" lvl="0" indent="-342900">
              <a:buFont typeface="Arial" panose="020B0604020202020204" pitchFamily="34" charset="0"/>
              <a:buChar char="•"/>
            </a:pPr>
            <a:r>
              <a:rPr lang="el-GR" dirty="0">
                <a:latin typeface="+mn-lt"/>
              </a:rPr>
              <a:t>που δεν περιλαμβάνει άμεσο ή έμμεσο οικονομικό όφελος από την χρήση του έργου, για το διανομέα του έργου και </a:t>
            </a:r>
            <a:r>
              <a:rPr lang="el-GR" dirty="0" err="1">
                <a:latin typeface="+mn-lt"/>
              </a:rPr>
              <a:t>αδειοδόχο</a:t>
            </a:r>
            <a:endParaRPr lang="el-GR" dirty="0">
              <a:latin typeface="+mn-lt"/>
            </a:endParaRPr>
          </a:p>
          <a:p>
            <a:pPr marL="342900" lvl="0" indent="-342900">
              <a:buFont typeface="Arial" panose="020B0604020202020204" pitchFamily="34" charset="0"/>
              <a:buChar cha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lvl="0" indent="-342900">
              <a:buFont typeface="Arial" panose="020B0604020202020204" pitchFamily="34" charset="0"/>
              <a:buChar char="•"/>
            </a:pPr>
            <a:r>
              <a:rPr lang="el-GR" dirty="0">
                <a:latin typeface="+mn-lt"/>
              </a:rPr>
              <a:t>που</a:t>
            </a:r>
            <a:r>
              <a:rPr lang="en-GB" dirty="0">
                <a:latin typeface="+mn-lt"/>
              </a:rPr>
              <a:t> </a:t>
            </a:r>
            <a:r>
              <a:rPr lang="el-GR" dirty="0">
                <a:latin typeface="+mn-lt"/>
              </a:rPr>
              <a:t>δεν προσπορίζει στο διανομέα του έργου και</a:t>
            </a:r>
            <a:r>
              <a:rPr lang="en-GB" dirty="0">
                <a:latin typeface="+mn-lt"/>
              </a:rPr>
              <a:t> </a:t>
            </a:r>
            <a:r>
              <a:rPr lang="el-GR" dirty="0" err="1">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a:t>
            </a:r>
            <a:r>
              <a:rPr lang="el-GR" dirty="0" smtClean="0">
                <a:latin typeface="+mn-lt"/>
              </a:rPr>
              <a:t>τόπο</a:t>
            </a:r>
            <a:endParaRPr lang="en-US" dirty="0" smtClean="0">
              <a:latin typeface="+mn-lt"/>
            </a:endParaRPr>
          </a:p>
          <a:p>
            <a:pPr marL="342900" lvl="0" indent="-342900">
              <a:buFont typeface="Arial" panose="020B0604020202020204" pitchFamily="34" charset="0"/>
              <a:buChar char="•"/>
            </a:pPr>
            <a:endParaRPr lang="el-GR" dirty="0">
              <a:latin typeface="+mn-lt"/>
            </a:endParaRPr>
          </a:p>
          <a:p>
            <a:r>
              <a:rPr lang="el-GR" dirty="0" smtClean="0">
                <a:latin typeface="+mn-lt"/>
              </a:rPr>
              <a:t>Ο </a:t>
            </a:r>
            <a:r>
              <a:rPr lang="el-GR" dirty="0">
                <a:latin typeface="+mn-lt"/>
              </a:rPr>
              <a:t>δικαιούχος μπορεί να παρέχει στον </a:t>
            </a:r>
            <a:r>
              <a:rPr lang="el-GR" dirty="0" err="1">
                <a:latin typeface="+mn-lt"/>
              </a:rPr>
              <a:t>αδειοδόχο</a:t>
            </a:r>
            <a:r>
              <a:rPr lang="el-GR" dirty="0">
                <a:latin typeface="+mn-lt"/>
              </a:rPr>
              <a:t> ξεχωριστή άδεια να χρησιμοποιεί το έργο για εμπορική χρήση, εφόσον αυτό του ζητηθεί</a:t>
            </a:r>
            <a:r>
              <a:rPr lang="el-GR" dirty="0" smtClean="0">
                <a:latin typeface="+mn-lt"/>
              </a:rPr>
              <a:t>.</a:t>
            </a:r>
            <a:endParaRPr lang="el-GR" dirty="0">
              <a:latin typeface="+mn-lt"/>
            </a:endParaRPr>
          </a:p>
        </p:txBody>
      </p:sp>
    </p:spTree>
    <p:extLst>
      <p:ext uri="{BB962C8B-B14F-4D97-AF65-F5344CB8AC3E}">
        <p14:creationId xmlns:p14="http://schemas.microsoft.com/office/powerpoint/2010/main" val="49371588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a:t>
            </a:r>
            <a:r>
              <a:rPr lang="el-GR" sz="2000" b="1" smtClean="0"/>
              <a:t>ΤΕΙ Αθηνών</a:t>
            </a:r>
            <a:r>
              <a:rPr lang="el-GR" sz="2000" smtClean="0"/>
              <a:t>» </a:t>
            </a:r>
            <a:r>
              <a:rPr lang="el-GR" sz="2000" dirty="0" smtClean="0"/>
              <a:t>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57200" y="1484784"/>
            <a:ext cx="8229600" cy="4752504"/>
          </a:xfrm>
        </p:spPr>
        <p:txBody>
          <a:bodyPr/>
          <a:lstStyle/>
          <a:p>
            <a:pPr marL="0" indent="0">
              <a:lnSpc>
                <a:spcPct val="114000"/>
              </a:lnSpc>
              <a:spcBef>
                <a:spcPts val="1200"/>
              </a:spcBef>
              <a:buNone/>
            </a:pPr>
            <a:r>
              <a:rPr lang="el-GR" sz="2400" dirty="0"/>
              <a:t>Τα πρώτα μέλη της ομόλογης σειράς είναι αέρια (</a:t>
            </a:r>
            <a:r>
              <a:rPr lang="el-GR" sz="2400" b="1" dirty="0"/>
              <a:t>C</a:t>
            </a:r>
            <a:r>
              <a:rPr lang="el-GR" sz="2400" b="1" baseline="-25000" dirty="0"/>
              <a:t>1</a:t>
            </a:r>
            <a:r>
              <a:rPr lang="el-GR" sz="2400" b="1" dirty="0"/>
              <a:t>-C</a:t>
            </a:r>
            <a:r>
              <a:rPr lang="el-GR" sz="2400" b="1" baseline="-25000" dirty="0"/>
              <a:t>4</a:t>
            </a:r>
            <a:r>
              <a:rPr lang="el-GR" sz="2400" dirty="0"/>
              <a:t>), τα επόμενα υγρά (</a:t>
            </a:r>
            <a:r>
              <a:rPr lang="el-GR" sz="2400" b="1" dirty="0"/>
              <a:t>C</a:t>
            </a:r>
            <a:r>
              <a:rPr lang="el-GR" sz="2400" b="1" baseline="-25000" dirty="0"/>
              <a:t>5</a:t>
            </a:r>
            <a:r>
              <a:rPr lang="el-GR" sz="2400" b="1" dirty="0"/>
              <a:t>-C</a:t>
            </a:r>
            <a:r>
              <a:rPr lang="el-GR" sz="2400" b="1" baseline="-25000" dirty="0"/>
              <a:t>15</a:t>
            </a:r>
            <a:r>
              <a:rPr lang="el-GR" sz="2400" dirty="0"/>
              <a:t>) και τα ανώτερα μέλη </a:t>
            </a:r>
            <a:r>
              <a:rPr lang="el-GR" sz="2400" dirty="0" smtClean="0"/>
              <a:t>(περισσότερα </a:t>
            </a:r>
            <a:r>
              <a:rPr lang="el-GR" sz="2400" dirty="0"/>
              <a:t>από </a:t>
            </a:r>
            <a:r>
              <a:rPr lang="el-GR" sz="2400" b="1" dirty="0"/>
              <a:t>C</a:t>
            </a:r>
            <a:r>
              <a:rPr lang="el-GR" sz="2400" b="1" baseline="-25000" dirty="0"/>
              <a:t>16</a:t>
            </a:r>
            <a:r>
              <a:rPr lang="el-GR" sz="2400" dirty="0" smtClean="0"/>
              <a:t>) είναι </a:t>
            </a:r>
            <a:r>
              <a:rPr lang="el-GR" sz="2400" dirty="0" smtClean="0"/>
              <a:t>στερεά.</a:t>
            </a:r>
            <a:endParaRPr lang="el-GR" sz="2400" dirty="0"/>
          </a:p>
          <a:p>
            <a:pPr marL="0" indent="0">
              <a:lnSpc>
                <a:spcPct val="114000"/>
              </a:lnSpc>
              <a:spcBef>
                <a:spcPts val="1200"/>
              </a:spcBef>
              <a:buNone/>
            </a:pPr>
            <a:r>
              <a:rPr lang="el-GR" sz="2400" dirty="0"/>
              <a:t>Προέρχονται κυρίως από το φυσικό αέριο και το πετρέλαιο, ενώ σχηματίστηκαν από την αποικοδόμηση της φυτικής και ζωικής ύλης.  Στο </a:t>
            </a:r>
            <a:r>
              <a:rPr lang="el-GR" sz="2400" b="1" dirty="0"/>
              <a:t>φυσικό αέριο </a:t>
            </a:r>
            <a:r>
              <a:rPr lang="el-GR" sz="2400" dirty="0"/>
              <a:t>περιέχεται κυρίως μεθάνιο και μικρές ποσότητες </a:t>
            </a:r>
            <a:r>
              <a:rPr lang="el-GR" sz="2400" dirty="0" err="1"/>
              <a:t>αιθανίου</a:t>
            </a:r>
            <a:r>
              <a:rPr lang="el-GR" sz="2400" dirty="0"/>
              <a:t>, προπανίου, βουτανίου και </a:t>
            </a:r>
            <a:r>
              <a:rPr lang="el-GR" sz="2400" dirty="0" err="1"/>
              <a:t>ισοβουτανίου</a:t>
            </a:r>
            <a:r>
              <a:rPr lang="el-GR" sz="2400" dirty="0"/>
              <a:t>. </a:t>
            </a:r>
          </a:p>
        </p:txBody>
      </p:sp>
      <p:sp>
        <p:nvSpPr>
          <p:cNvPr id="5" name="Τίτλος 1"/>
          <p:cNvSpPr>
            <a:spLocks noGrp="1"/>
          </p:cNvSpPr>
          <p:nvPr>
            <p:ph type="title"/>
          </p:nvPr>
        </p:nvSpPr>
        <p:spPr>
          <a:xfrm>
            <a:off x="468313" y="115888"/>
            <a:ext cx="8229600" cy="1080864"/>
          </a:xfrm>
        </p:spPr>
        <p:txBody>
          <a:bodyPr/>
          <a:lstStyle/>
          <a:p>
            <a:r>
              <a:rPr lang="el-GR" dirty="0"/>
              <a:t>Κορεσμένοι υδρογονάνθρακες - </a:t>
            </a:r>
            <a:r>
              <a:rPr lang="el-GR" dirty="0" err="1"/>
              <a:t>αλκάνια</a:t>
            </a:r>
            <a:r>
              <a:rPr lang="el-GR" dirty="0"/>
              <a:t> </a:t>
            </a:r>
            <a:r>
              <a:rPr lang="el-GR" dirty="0" smtClean="0"/>
              <a:t>– παραφίνες </a:t>
            </a:r>
            <a:r>
              <a:rPr lang="el-GR" sz="3200" b="0" dirty="0" smtClean="0"/>
              <a:t>(2 από 4)</a:t>
            </a:r>
            <a:endParaRPr lang="el-GR" sz="3200" b="0" dirty="0"/>
          </a:p>
        </p:txBody>
      </p:sp>
      <p:sp>
        <p:nvSpPr>
          <p:cNvPr id="4" name="Θέση αριθμού διαφάνειας 3"/>
          <p:cNvSpPr>
            <a:spLocks noGrp="1"/>
          </p:cNvSpPr>
          <p:nvPr>
            <p:ph type="sldNum" sz="quarter" idx="12"/>
          </p:nvPr>
        </p:nvSpPr>
        <p:spPr/>
        <p:txBody>
          <a:bodyPr/>
          <a:lstStyle/>
          <a:p>
            <a:pPr>
              <a:defRPr/>
            </a:pPr>
            <a:fld id="{93E7186E-D60B-4CDD-9FD8-A6DE36940F32}" type="slidenum">
              <a:rPr lang="el-GR" smtClean="0">
                <a:solidFill>
                  <a:prstClr val="black"/>
                </a:solidFill>
              </a:rPr>
              <a:pPr>
                <a:defRPr/>
              </a:pPr>
              <a:t>2</a:t>
            </a:fld>
            <a:endParaRPr lang="el-GR" dirty="0">
              <a:solidFill>
                <a:prstClr val="black"/>
              </a:solidFill>
            </a:endParaRPr>
          </a:p>
        </p:txBody>
      </p:sp>
    </p:spTree>
    <p:extLst>
      <p:ext uri="{BB962C8B-B14F-4D97-AF65-F5344CB8AC3E}">
        <p14:creationId xmlns:p14="http://schemas.microsoft.com/office/powerpoint/2010/main" val="24712098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p:cNvSpPr>
          <p:nvPr>
            <p:ph type="title"/>
          </p:nvPr>
        </p:nvSpPr>
        <p:spPr>
          <a:xfrm>
            <a:off x="468313" y="115888"/>
            <a:ext cx="8229600" cy="1080864"/>
          </a:xfrm>
        </p:spPr>
        <p:txBody>
          <a:bodyPr/>
          <a:lstStyle/>
          <a:p>
            <a:r>
              <a:rPr lang="el-GR" dirty="0"/>
              <a:t>Κορεσμένοι υδρογονάνθρακες - </a:t>
            </a:r>
            <a:r>
              <a:rPr lang="el-GR" dirty="0" err="1"/>
              <a:t>αλκάνια</a:t>
            </a:r>
            <a:r>
              <a:rPr lang="el-GR" dirty="0"/>
              <a:t> </a:t>
            </a:r>
            <a:r>
              <a:rPr lang="el-GR" dirty="0" smtClean="0"/>
              <a:t>– παραφίνες </a:t>
            </a:r>
            <a:r>
              <a:rPr lang="el-GR" sz="3200" b="0" dirty="0" smtClean="0"/>
              <a:t>(3 από 4)</a:t>
            </a:r>
            <a:endParaRPr lang="el-GR" sz="3200" b="0" dirty="0"/>
          </a:p>
        </p:txBody>
      </p:sp>
      <p:sp>
        <p:nvSpPr>
          <p:cNvPr id="3" name="Θέση περιεχομένου 2"/>
          <p:cNvSpPr>
            <a:spLocks noGrp="1"/>
          </p:cNvSpPr>
          <p:nvPr>
            <p:ph idx="1"/>
          </p:nvPr>
        </p:nvSpPr>
        <p:spPr>
          <a:xfrm>
            <a:off x="457200" y="1484784"/>
            <a:ext cx="8229600" cy="2088232"/>
          </a:xfrm>
        </p:spPr>
        <p:txBody>
          <a:bodyPr/>
          <a:lstStyle/>
          <a:p>
            <a:pPr marL="0" indent="0">
              <a:lnSpc>
                <a:spcPct val="114000"/>
              </a:lnSpc>
              <a:spcBef>
                <a:spcPts val="1200"/>
              </a:spcBef>
              <a:buNone/>
            </a:pPr>
            <a:r>
              <a:rPr lang="el-GR" sz="2400" dirty="0" smtClean="0"/>
              <a:t>Στο </a:t>
            </a:r>
            <a:r>
              <a:rPr lang="el-GR" sz="2400" b="1" dirty="0"/>
              <a:t>πετρέλαιο</a:t>
            </a:r>
            <a:r>
              <a:rPr lang="el-GR" sz="2400" dirty="0"/>
              <a:t> περιέχεται μίγμα υδρογονανθράκων, το οποίο πρέπει να υποστεί κλασματική απόσταξη για να μας δώσει τα συστατικά του. Από το πετρέλαιο παραλαμβάνουμε επίσης, τη βενζίνη, την κηροζίνη, τα ορυκτέλαια κτλ</a:t>
            </a:r>
            <a:r>
              <a:rPr lang="el-GR" sz="2400" dirty="0" smtClean="0"/>
              <a:t>.</a:t>
            </a:r>
            <a:endParaRPr lang="el-GR" sz="2400" dirty="0"/>
          </a:p>
        </p:txBody>
      </p:sp>
      <p:pic>
        <p:nvPicPr>
          <p:cNvPr id="9220" name="Picture 4" descr="παραφίνη"/>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9592" y="3550196"/>
            <a:ext cx="3538538" cy="28575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9" name="Rectangle 8"/>
          <p:cNvSpPr/>
          <p:nvPr/>
        </p:nvSpPr>
        <p:spPr>
          <a:xfrm>
            <a:off x="1431025" y="6390674"/>
            <a:ext cx="2475672" cy="461665"/>
          </a:xfrm>
          <a:prstGeom prst="rect">
            <a:avLst/>
          </a:prstGeom>
        </p:spPr>
        <p:txBody>
          <a:bodyPr wrap="square">
            <a:spAutoFit/>
          </a:bodyPr>
          <a:lstStyle/>
          <a:p>
            <a:pPr algn="ctr">
              <a:defRPr/>
            </a:pPr>
            <a:r>
              <a:rPr lang="en-US" sz="1200" dirty="0" smtClean="0">
                <a:solidFill>
                  <a:prstClr val="black">
                    <a:lumMod val="65000"/>
                    <a:lumOff val="35000"/>
                  </a:prstClr>
                </a:solidFill>
                <a:latin typeface="Calibri"/>
                <a:cs typeface="Arial" charset="0"/>
              </a:rPr>
              <a:t>“</a:t>
            </a:r>
            <a:r>
              <a:rPr lang="en-US" sz="1200" dirty="0" smtClean="0">
                <a:solidFill>
                  <a:prstClr val="black"/>
                </a:solidFill>
                <a:latin typeface="Calibri"/>
                <a:cs typeface="Arial" charset="0"/>
                <a:hlinkClick r:id="rId3"/>
              </a:rPr>
              <a:t>Paraffin</a:t>
            </a:r>
            <a:r>
              <a:rPr lang="en-US" sz="1200" dirty="0" smtClean="0">
                <a:solidFill>
                  <a:prstClr val="black">
                    <a:lumMod val="65000"/>
                    <a:lumOff val="35000"/>
                  </a:prstClr>
                </a:solidFill>
                <a:latin typeface="Calibri"/>
                <a:cs typeface="Arial" charset="0"/>
              </a:rPr>
              <a:t>”,</a:t>
            </a:r>
            <a:r>
              <a:rPr lang="el-GR" sz="1200" dirty="0" smtClean="0">
                <a:solidFill>
                  <a:prstClr val="black">
                    <a:lumMod val="65000"/>
                    <a:lumOff val="35000"/>
                  </a:prstClr>
                </a:solidFill>
                <a:latin typeface="Calibri"/>
                <a:cs typeface="Arial" charset="0"/>
              </a:rPr>
              <a:t> </a:t>
            </a:r>
            <a:r>
              <a:rPr lang="el-GR" sz="1200" dirty="0" smtClean="0">
                <a:solidFill>
                  <a:prstClr val="black">
                    <a:lumMod val="65000"/>
                    <a:lumOff val="35000"/>
                  </a:prstClr>
                </a:solidFill>
                <a:latin typeface="Calibri"/>
                <a:cs typeface="Arial" charset="0"/>
              </a:rPr>
              <a:t>από</a:t>
            </a:r>
            <a:r>
              <a:rPr lang="en-US" sz="1200" dirty="0" smtClean="0">
                <a:solidFill>
                  <a:prstClr val="black">
                    <a:lumMod val="65000"/>
                    <a:lumOff val="35000"/>
                  </a:prstClr>
                </a:solidFill>
                <a:latin typeface="Calibri"/>
                <a:cs typeface="Arial" charset="0"/>
              </a:rPr>
              <a:t> </a:t>
            </a:r>
            <a:r>
              <a:rPr lang="en-US" sz="1200" dirty="0" err="1">
                <a:solidFill>
                  <a:prstClr val="black"/>
                </a:solidFill>
                <a:latin typeface="Calibri"/>
                <a:cs typeface="Arial" charset="0"/>
                <a:hlinkClick r:id="rId4" tooltip="User:Gmhofmann"/>
              </a:rPr>
              <a:t>Gmhofmann</a:t>
            </a:r>
            <a:r>
              <a:rPr lang="en-US" sz="1200" dirty="0" smtClean="0">
                <a:solidFill>
                  <a:prstClr val="black"/>
                </a:solidFill>
                <a:latin typeface="Calibri"/>
                <a:cs typeface="Arial" charset="0"/>
              </a:rPr>
              <a:t> </a:t>
            </a:r>
            <a:r>
              <a:rPr lang="el-GR" sz="1200" dirty="0">
                <a:solidFill>
                  <a:prstClr val="black">
                    <a:lumMod val="65000"/>
                    <a:lumOff val="35000"/>
                  </a:prstClr>
                </a:solidFill>
                <a:latin typeface="Calibri"/>
                <a:cs typeface="Arial" charset="0"/>
              </a:rPr>
              <a:t>διαθέσιμο ως κοινό κτήμα</a:t>
            </a:r>
            <a:endParaRPr lang="en-US" sz="1200" dirty="0">
              <a:solidFill>
                <a:prstClr val="black"/>
              </a:solidFill>
              <a:latin typeface="Calibri"/>
              <a:cs typeface="Arial" charset="0"/>
            </a:endParaRPr>
          </a:p>
        </p:txBody>
      </p:sp>
      <p:pic>
        <p:nvPicPr>
          <p:cNvPr id="9218" name="Picture 2" descr="βαζελίνη"/>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0162" r="12478"/>
          <a:stretch/>
        </p:blipFill>
        <p:spPr bwMode="auto">
          <a:xfrm>
            <a:off x="5292080" y="3550196"/>
            <a:ext cx="2947388" cy="28575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0" name="Rectangle 8"/>
          <p:cNvSpPr/>
          <p:nvPr/>
        </p:nvSpPr>
        <p:spPr>
          <a:xfrm>
            <a:off x="5527938" y="6382028"/>
            <a:ext cx="2475672" cy="461665"/>
          </a:xfrm>
          <a:prstGeom prst="rect">
            <a:avLst/>
          </a:prstGeom>
        </p:spPr>
        <p:txBody>
          <a:bodyPr wrap="square">
            <a:spAutoFit/>
          </a:bodyPr>
          <a:lstStyle/>
          <a:p>
            <a:pPr algn="ctr"/>
            <a:r>
              <a:rPr lang="en-US" sz="1200" dirty="0" smtClean="0">
                <a:solidFill>
                  <a:prstClr val="black">
                    <a:lumMod val="65000"/>
                    <a:lumOff val="35000"/>
                  </a:prstClr>
                </a:solidFill>
                <a:latin typeface="Calibri"/>
                <a:cs typeface="Arial" charset="0"/>
              </a:rPr>
              <a:t>“</a:t>
            </a:r>
            <a:r>
              <a:rPr lang="en-US" sz="1200" dirty="0" smtClean="0">
                <a:solidFill>
                  <a:prstClr val="black"/>
                </a:solidFill>
                <a:latin typeface="Calibri"/>
                <a:cs typeface="Arial" charset="0"/>
                <a:hlinkClick r:id="rId6"/>
              </a:rPr>
              <a:t>White Petrolatum1</a:t>
            </a:r>
            <a:r>
              <a:rPr lang="en-US" sz="1200" dirty="0" smtClean="0">
                <a:solidFill>
                  <a:prstClr val="black">
                    <a:lumMod val="65000"/>
                    <a:lumOff val="35000"/>
                  </a:prstClr>
                </a:solidFill>
                <a:latin typeface="Calibri"/>
                <a:cs typeface="Arial" charset="0"/>
              </a:rPr>
              <a:t>”,</a:t>
            </a:r>
            <a:r>
              <a:rPr lang="el-GR" sz="1200" dirty="0" smtClean="0">
                <a:solidFill>
                  <a:prstClr val="black">
                    <a:lumMod val="65000"/>
                    <a:lumOff val="35000"/>
                  </a:prstClr>
                </a:solidFill>
                <a:latin typeface="Calibri"/>
                <a:cs typeface="Arial" charset="0"/>
              </a:rPr>
              <a:t> </a:t>
            </a:r>
            <a:r>
              <a:rPr lang="el-GR" sz="1200" dirty="0" smtClean="0">
                <a:solidFill>
                  <a:prstClr val="black">
                    <a:lumMod val="65000"/>
                    <a:lumOff val="35000"/>
                  </a:prstClr>
                </a:solidFill>
                <a:latin typeface="Calibri"/>
                <a:cs typeface="Arial" charset="0"/>
              </a:rPr>
              <a:t>από</a:t>
            </a:r>
            <a:r>
              <a:rPr lang="en-US" sz="1200" dirty="0" smtClean="0">
                <a:solidFill>
                  <a:prstClr val="black">
                    <a:lumMod val="65000"/>
                    <a:lumOff val="35000"/>
                  </a:prstClr>
                </a:solidFill>
                <a:latin typeface="Calibri"/>
                <a:cs typeface="Arial" charset="0"/>
              </a:rPr>
              <a:t> </a:t>
            </a:r>
            <a:r>
              <a:rPr lang="en-US" sz="1200" dirty="0" err="1" smtClean="0">
                <a:solidFill>
                  <a:prstClr val="black"/>
                </a:solidFill>
                <a:latin typeface="Calibri"/>
                <a:cs typeface="Arial" charset="0"/>
                <a:hlinkClick r:id="rId7" tooltip="User:Kiyok"/>
              </a:rPr>
              <a:t>Kiyok</a:t>
            </a:r>
            <a:r>
              <a:rPr lang="en-US" sz="1200" dirty="0" smtClean="0">
                <a:solidFill>
                  <a:prstClr val="black"/>
                </a:solidFill>
                <a:latin typeface="Calibri"/>
                <a:cs typeface="Arial" charset="0"/>
              </a:rPr>
              <a:t> </a:t>
            </a:r>
            <a:r>
              <a:rPr lang="el-GR" sz="1200" dirty="0" smtClean="0">
                <a:solidFill>
                  <a:prstClr val="black">
                    <a:lumMod val="65000"/>
                    <a:lumOff val="35000"/>
                  </a:prstClr>
                </a:solidFill>
                <a:latin typeface="Calibri"/>
                <a:cs typeface="Arial" charset="0"/>
              </a:rPr>
              <a:t>διαθέσιμο με άδεια</a:t>
            </a:r>
            <a:r>
              <a:rPr lang="en-US" sz="1200" dirty="0" smtClean="0">
                <a:solidFill>
                  <a:prstClr val="black">
                    <a:lumMod val="65000"/>
                    <a:lumOff val="35000"/>
                  </a:prstClr>
                </a:solidFill>
                <a:latin typeface="Calibri"/>
                <a:cs typeface="Arial" charset="0"/>
              </a:rPr>
              <a:t> </a:t>
            </a:r>
            <a:r>
              <a:rPr lang="en-US" sz="1200" dirty="0">
                <a:solidFill>
                  <a:prstClr val="black"/>
                </a:solidFill>
                <a:latin typeface="Calibri"/>
                <a:cs typeface="Arial" charset="0"/>
                <a:hlinkClick r:id="rId8"/>
              </a:rPr>
              <a:t>CC </a:t>
            </a:r>
            <a:r>
              <a:rPr lang="en-US" sz="1200" dirty="0" smtClean="0">
                <a:solidFill>
                  <a:prstClr val="black"/>
                </a:solidFill>
                <a:latin typeface="Calibri"/>
                <a:cs typeface="Arial" charset="0"/>
                <a:hlinkClick r:id="rId8"/>
              </a:rPr>
              <a:t>BY-SA </a:t>
            </a:r>
            <a:r>
              <a:rPr lang="en-US" sz="1200" dirty="0">
                <a:solidFill>
                  <a:prstClr val="black"/>
                </a:solidFill>
                <a:latin typeface="Calibri"/>
                <a:cs typeface="Arial" charset="0"/>
                <a:hlinkClick r:id="rId8"/>
              </a:rPr>
              <a:t>3.0</a:t>
            </a:r>
            <a:endParaRPr lang="en-US" sz="1200" dirty="0">
              <a:solidFill>
                <a:prstClr val="black"/>
              </a:solidFill>
              <a:latin typeface="Calibri"/>
              <a:cs typeface="Arial" charset="0"/>
            </a:endParaRPr>
          </a:p>
        </p:txBody>
      </p:sp>
      <p:sp>
        <p:nvSpPr>
          <p:cNvPr id="4" name="Θέση αριθμού διαφάνειας 3"/>
          <p:cNvSpPr>
            <a:spLocks noGrp="1"/>
          </p:cNvSpPr>
          <p:nvPr>
            <p:ph type="sldNum" sz="quarter" idx="12"/>
          </p:nvPr>
        </p:nvSpPr>
        <p:spPr/>
        <p:txBody>
          <a:bodyPr/>
          <a:lstStyle/>
          <a:p>
            <a:pPr>
              <a:defRPr/>
            </a:pPr>
            <a:fld id="{93E7186E-D60B-4CDD-9FD8-A6DE36940F32}" type="slidenum">
              <a:rPr lang="el-GR" smtClean="0">
                <a:solidFill>
                  <a:prstClr val="black"/>
                </a:solidFill>
              </a:rPr>
              <a:pPr>
                <a:defRPr/>
              </a:pPr>
              <a:t>3</a:t>
            </a:fld>
            <a:endParaRPr lang="el-GR" dirty="0">
              <a:solidFill>
                <a:prstClr val="black"/>
              </a:solidFill>
            </a:endParaRPr>
          </a:p>
        </p:txBody>
      </p:sp>
    </p:spTree>
    <p:extLst>
      <p:ext uri="{BB962C8B-B14F-4D97-AF65-F5344CB8AC3E}">
        <p14:creationId xmlns:p14="http://schemas.microsoft.com/office/powerpoint/2010/main" val="2484640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p:cNvSpPr>
          <p:nvPr>
            <p:ph type="title"/>
          </p:nvPr>
        </p:nvSpPr>
        <p:spPr>
          <a:xfrm>
            <a:off x="468313" y="115888"/>
            <a:ext cx="8229600" cy="1080864"/>
          </a:xfrm>
        </p:spPr>
        <p:txBody>
          <a:bodyPr/>
          <a:lstStyle/>
          <a:p>
            <a:r>
              <a:rPr lang="el-GR" dirty="0"/>
              <a:t>Κορεσμένοι υδρογονάνθρακες - </a:t>
            </a:r>
            <a:r>
              <a:rPr lang="el-GR" dirty="0" err="1"/>
              <a:t>αλκάνια</a:t>
            </a:r>
            <a:r>
              <a:rPr lang="el-GR" dirty="0"/>
              <a:t> </a:t>
            </a:r>
            <a:r>
              <a:rPr lang="el-GR" dirty="0" smtClean="0"/>
              <a:t>– παραφίνες </a:t>
            </a:r>
            <a:r>
              <a:rPr lang="el-GR" sz="3200" b="0" dirty="0" smtClean="0"/>
              <a:t>(4 από 4)</a:t>
            </a:r>
            <a:endParaRPr lang="el-GR" sz="3200" b="0" dirty="0"/>
          </a:p>
        </p:txBody>
      </p:sp>
      <p:sp>
        <p:nvSpPr>
          <p:cNvPr id="3" name="Θέση περιεχομένου 2"/>
          <p:cNvSpPr>
            <a:spLocks noGrp="1"/>
          </p:cNvSpPr>
          <p:nvPr>
            <p:ph idx="1"/>
          </p:nvPr>
        </p:nvSpPr>
        <p:spPr>
          <a:xfrm>
            <a:off x="179512" y="1556792"/>
            <a:ext cx="5842992" cy="4680496"/>
          </a:xfrm>
        </p:spPr>
        <p:txBody>
          <a:bodyPr/>
          <a:lstStyle/>
          <a:p>
            <a:pPr marL="0" indent="0">
              <a:lnSpc>
                <a:spcPct val="114000"/>
              </a:lnSpc>
              <a:spcBef>
                <a:spcPts val="1200"/>
              </a:spcBef>
              <a:buNone/>
            </a:pPr>
            <a:r>
              <a:rPr lang="el-GR" sz="2400" dirty="0"/>
              <a:t>Οι πιο χαρακτηριστικές αντιδράσεις στις οποίες συμμετέχουν είναι οι αντιδράσεις αντικατάστασης και καύσης. </a:t>
            </a:r>
          </a:p>
          <a:p>
            <a:pPr marL="0" indent="0">
              <a:lnSpc>
                <a:spcPct val="114000"/>
              </a:lnSpc>
              <a:spcBef>
                <a:spcPts val="1200"/>
              </a:spcBef>
              <a:buNone/>
            </a:pPr>
            <a:r>
              <a:rPr lang="el-GR" sz="2400" dirty="0"/>
              <a:t>Χημικές ενώσεις από την τάξη των </a:t>
            </a:r>
            <a:r>
              <a:rPr lang="el-GR" sz="2400" dirty="0" err="1"/>
              <a:t>αλκανίων</a:t>
            </a:r>
            <a:r>
              <a:rPr lang="el-GR" sz="2400" dirty="0"/>
              <a:t> (όπως </a:t>
            </a:r>
            <a:r>
              <a:rPr lang="el-GR" sz="2400" dirty="0" err="1"/>
              <a:t>εξάνιο</a:t>
            </a:r>
            <a:r>
              <a:rPr lang="el-GR" sz="2400" dirty="0"/>
              <a:t>, </a:t>
            </a:r>
            <a:r>
              <a:rPr lang="el-GR" sz="2400" dirty="0" err="1"/>
              <a:t>επτάνιο</a:t>
            </a:r>
            <a:r>
              <a:rPr lang="el-GR" sz="2400" dirty="0"/>
              <a:t>, κτλ) χρησιμοποιούνται κυρίως ως διαλύτες στα μελάνια εκτυπώσεων (</a:t>
            </a:r>
            <a:r>
              <a:rPr lang="el-GR" sz="2400" dirty="0" err="1"/>
              <a:t>φλεξογραφίας</a:t>
            </a:r>
            <a:r>
              <a:rPr lang="el-GR" sz="2400" dirty="0"/>
              <a:t>, μεταξοτυπίας και βαθυτυπίας) και ως υγρά καθαρισμού. Περιέχονται στη βενζίνη και το </a:t>
            </a:r>
            <a:r>
              <a:rPr lang="en-US" sz="2400" dirty="0"/>
              <a:t>white spirit </a:t>
            </a:r>
            <a:r>
              <a:rPr lang="el-GR" sz="2400" dirty="0"/>
              <a:t>ως συστατικά μιγμάτων</a:t>
            </a:r>
            <a:r>
              <a:rPr lang="el-GR" sz="2400" dirty="0" smtClean="0"/>
              <a:t>.</a:t>
            </a:r>
            <a:endParaRPr lang="el-GR" sz="2400" dirty="0"/>
          </a:p>
        </p:txBody>
      </p:sp>
      <p:pic>
        <p:nvPicPr>
          <p:cNvPr id="10242" name="Picture 2" descr="White spiri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56176" y="1754326"/>
            <a:ext cx="2433804" cy="363553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7" name="Rectangle 8"/>
          <p:cNvSpPr/>
          <p:nvPr/>
        </p:nvSpPr>
        <p:spPr>
          <a:xfrm>
            <a:off x="6132499" y="5517232"/>
            <a:ext cx="2475672" cy="461665"/>
          </a:xfrm>
          <a:prstGeom prst="rect">
            <a:avLst/>
          </a:prstGeom>
        </p:spPr>
        <p:txBody>
          <a:bodyPr wrap="square">
            <a:spAutoFit/>
          </a:bodyPr>
          <a:lstStyle/>
          <a:p>
            <a:pPr algn="ctr">
              <a:defRPr/>
            </a:pPr>
            <a:r>
              <a:rPr lang="en-US" sz="1200" dirty="0" smtClean="0">
                <a:solidFill>
                  <a:prstClr val="black">
                    <a:lumMod val="65000"/>
                    <a:lumOff val="35000"/>
                  </a:prstClr>
                </a:solidFill>
                <a:latin typeface="Calibri"/>
                <a:cs typeface="Arial" charset="0"/>
              </a:rPr>
              <a:t>“</a:t>
            </a:r>
            <a:r>
              <a:rPr lang="en-US" sz="1200" dirty="0">
                <a:solidFill>
                  <a:prstClr val="black"/>
                </a:solidFill>
                <a:latin typeface="Calibri"/>
                <a:cs typeface="Arial" charset="0"/>
                <a:hlinkClick r:id="rId4"/>
              </a:rPr>
              <a:t>White </a:t>
            </a:r>
            <a:r>
              <a:rPr lang="en-US" sz="1200" dirty="0" smtClean="0">
                <a:solidFill>
                  <a:prstClr val="black"/>
                </a:solidFill>
                <a:latin typeface="Calibri"/>
                <a:cs typeface="Arial" charset="0"/>
                <a:hlinkClick r:id="rId4"/>
              </a:rPr>
              <a:t>spirit</a:t>
            </a:r>
            <a:r>
              <a:rPr lang="en-US" sz="1200" dirty="0" smtClean="0">
                <a:solidFill>
                  <a:prstClr val="black">
                    <a:lumMod val="65000"/>
                    <a:lumOff val="35000"/>
                  </a:prstClr>
                </a:solidFill>
                <a:latin typeface="Calibri"/>
                <a:cs typeface="Arial" charset="0"/>
              </a:rPr>
              <a:t>”,</a:t>
            </a:r>
            <a:r>
              <a:rPr lang="el-GR" sz="1200" dirty="0" smtClean="0">
                <a:solidFill>
                  <a:prstClr val="black">
                    <a:lumMod val="65000"/>
                    <a:lumOff val="35000"/>
                  </a:prstClr>
                </a:solidFill>
                <a:latin typeface="Calibri"/>
                <a:cs typeface="Arial" charset="0"/>
              </a:rPr>
              <a:t> </a:t>
            </a:r>
            <a:r>
              <a:rPr lang="el-GR" sz="1200" dirty="0" smtClean="0">
                <a:solidFill>
                  <a:prstClr val="black">
                    <a:lumMod val="65000"/>
                    <a:lumOff val="35000"/>
                  </a:prstClr>
                </a:solidFill>
                <a:latin typeface="Calibri"/>
                <a:cs typeface="Arial" charset="0"/>
              </a:rPr>
              <a:t>από</a:t>
            </a:r>
            <a:r>
              <a:rPr lang="en-US" sz="1200" dirty="0" smtClean="0">
                <a:solidFill>
                  <a:prstClr val="black">
                    <a:lumMod val="65000"/>
                    <a:lumOff val="35000"/>
                  </a:prstClr>
                </a:solidFill>
                <a:latin typeface="Calibri"/>
                <a:cs typeface="Arial" charset="0"/>
              </a:rPr>
              <a:t> </a:t>
            </a:r>
            <a:r>
              <a:rPr lang="en-US" sz="1200" dirty="0" err="1">
                <a:solidFill>
                  <a:prstClr val="black"/>
                </a:solidFill>
                <a:latin typeface="Calibri"/>
                <a:cs typeface="Arial" charset="0"/>
                <a:hlinkClick r:id="rId5" tooltip="User:Novalia"/>
              </a:rPr>
              <a:t>Novalia</a:t>
            </a:r>
            <a:r>
              <a:rPr lang="en-US" sz="1200" dirty="0" smtClean="0">
                <a:solidFill>
                  <a:prstClr val="black"/>
                </a:solidFill>
                <a:latin typeface="Calibri"/>
                <a:cs typeface="Arial" charset="0"/>
              </a:rPr>
              <a:t> </a:t>
            </a:r>
            <a:r>
              <a:rPr lang="el-GR" sz="1200" dirty="0">
                <a:solidFill>
                  <a:prstClr val="black">
                    <a:lumMod val="65000"/>
                    <a:lumOff val="35000"/>
                  </a:prstClr>
                </a:solidFill>
                <a:latin typeface="Calibri"/>
                <a:cs typeface="Arial" charset="0"/>
              </a:rPr>
              <a:t>διαθέσιμο ως κοινό κτήμα</a:t>
            </a:r>
            <a:endParaRPr lang="en-US" sz="1200" dirty="0">
              <a:solidFill>
                <a:prstClr val="black"/>
              </a:solidFill>
              <a:latin typeface="Calibri"/>
              <a:cs typeface="Arial" charset="0"/>
            </a:endParaRPr>
          </a:p>
        </p:txBody>
      </p:sp>
      <p:sp>
        <p:nvSpPr>
          <p:cNvPr id="4" name="Θέση αριθμού διαφάνειας 3"/>
          <p:cNvSpPr>
            <a:spLocks noGrp="1"/>
          </p:cNvSpPr>
          <p:nvPr>
            <p:ph type="sldNum" sz="quarter" idx="12"/>
          </p:nvPr>
        </p:nvSpPr>
        <p:spPr/>
        <p:txBody>
          <a:bodyPr/>
          <a:lstStyle/>
          <a:p>
            <a:pPr>
              <a:defRPr/>
            </a:pPr>
            <a:fld id="{93E7186E-D60B-4CDD-9FD8-A6DE36940F32}" type="slidenum">
              <a:rPr lang="el-GR" smtClean="0">
                <a:solidFill>
                  <a:prstClr val="black"/>
                </a:solidFill>
              </a:rPr>
              <a:pPr>
                <a:defRPr/>
              </a:pPr>
              <a:t>4</a:t>
            </a:fld>
            <a:endParaRPr lang="el-GR" dirty="0">
              <a:solidFill>
                <a:prstClr val="black"/>
              </a:solidFill>
            </a:endParaRPr>
          </a:p>
        </p:txBody>
      </p:sp>
    </p:spTree>
    <p:extLst>
      <p:ext uri="{BB962C8B-B14F-4D97-AF65-F5344CB8AC3E}">
        <p14:creationId xmlns:p14="http://schemas.microsoft.com/office/powerpoint/2010/main" val="22122680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Ακόρεστοι υδρογονάνθρακες </a:t>
            </a:r>
            <a:r>
              <a:rPr lang="el-GR" sz="3200" b="0" dirty="0" smtClean="0"/>
              <a:t>(1 </a:t>
            </a:r>
            <a:r>
              <a:rPr lang="el-GR" sz="3200" b="0" dirty="0"/>
              <a:t>από </a:t>
            </a:r>
            <a:r>
              <a:rPr lang="el-GR" sz="3200" b="0" dirty="0" smtClean="0"/>
              <a:t>3)</a:t>
            </a:r>
            <a:endParaRPr lang="el-GR"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457200" y="1196975"/>
                <a:ext cx="8507288" cy="5040313"/>
              </a:xfrm>
            </p:spPr>
            <p:txBody>
              <a:bodyPr/>
              <a:lstStyle/>
              <a:p>
                <a:pPr marL="457200" lvl="0" indent="-457200">
                  <a:lnSpc>
                    <a:spcPct val="114000"/>
                  </a:lnSpc>
                  <a:spcBef>
                    <a:spcPts val="1800"/>
                  </a:spcBef>
                  <a:buFont typeface="+mj-lt"/>
                  <a:buAutoNum type="arabicPeriod"/>
                </a:pPr>
                <a:r>
                  <a:rPr lang="el-GR" sz="2400" dirty="0" smtClean="0">
                    <a:solidFill>
                      <a:prstClr val="black"/>
                    </a:solidFill>
                  </a:rPr>
                  <a:t>Τα </a:t>
                </a:r>
                <a:r>
                  <a:rPr lang="el-GR" sz="2400" b="1" dirty="0" smtClean="0">
                    <a:solidFill>
                      <a:prstClr val="black"/>
                    </a:solidFill>
                  </a:rPr>
                  <a:t>αλκένια ή ολεφίνες </a:t>
                </a:r>
                <a:r>
                  <a:rPr lang="el-GR" sz="2400" dirty="0" smtClean="0">
                    <a:solidFill>
                      <a:prstClr val="black"/>
                    </a:solidFill>
                  </a:rPr>
                  <a:t>είναι ακόρεστοι υδρογονάνθρακες με 1 διπλό δεσμό στο μόριό τους. Έχουν γενικό τύπο </a:t>
                </a:r>
                <a14:m>
                  <m:oMath xmlns:m="http://schemas.openxmlformats.org/officeDocument/2006/math">
                    <m:sSub>
                      <m:sSubPr>
                        <m:ctrlPr>
                          <a:rPr lang="el-GR" sz="2400" b="1" i="1" smtClean="0">
                            <a:solidFill>
                              <a:prstClr val="black"/>
                            </a:solidFill>
                            <a:latin typeface="Cambria Math"/>
                          </a:rPr>
                        </m:ctrlPr>
                      </m:sSubPr>
                      <m:e>
                        <m:r>
                          <a:rPr lang="en-US" sz="2400" b="1" i="1" smtClean="0">
                            <a:solidFill>
                              <a:prstClr val="black"/>
                            </a:solidFill>
                            <a:latin typeface="Cambria Math"/>
                          </a:rPr>
                          <m:t>𝑪</m:t>
                        </m:r>
                      </m:e>
                      <m:sub>
                        <m:r>
                          <a:rPr lang="el-GR" sz="2400" b="1" i="1" smtClean="0">
                            <a:solidFill>
                              <a:prstClr val="black"/>
                            </a:solidFill>
                            <a:latin typeface="Cambria Math"/>
                          </a:rPr>
                          <m:t>𝝂</m:t>
                        </m:r>
                      </m:sub>
                    </m:sSub>
                    <m:sSub>
                      <m:sSubPr>
                        <m:ctrlPr>
                          <a:rPr lang="el-GR" sz="2400" b="1" i="1" smtClean="0">
                            <a:solidFill>
                              <a:prstClr val="black"/>
                            </a:solidFill>
                            <a:latin typeface="Cambria Math"/>
                          </a:rPr>
                        </m:ctrlPr>
                      </m:sSubPr>
                      <m:e>
                        <m:r>
                          <a:rPr lang="en-US" sz="2400" b="1" i="1" smtClean="0">
                            <a:solidFill>
                              <a:prstClr val="black"/>
                            </a:solidFill>
                            <a:latin typeface="Cambria Math"/>
                          </a:rPr>
                          <m:t>𝑯</m:t>
                        </m:r>
                      </m:e>
                      <m:sub>
                        <m:r>
                          <a:rPr lang="el-GR" sz="2400" b="1" i="1" smtClean="0">
                            <a:solidFill>
                              <a:prstClr val="black"/>
                            </a:solidFill>
                            <a:latin typeface="Cambria Math"/>
                          </a:rPr>
                          <m:t>𝟐</m:t>
                        </m:r>
                        <m:r>
                          <a:rPr lang="el-GR" sz="2400" b="1" i="1" smtClean="0">
                            <a:solidFill>
                              <a:prstClr val="black"/>
                            </a:solidFill>
                            <a:latin typeface="Cambria Math"/>
                          </a:rPr>
                          <m:t>𝝂</m:t>
                        </m:r>
                      </m:sub>
                    </m:sSub>
                    <m:r>
                      <a:rPr lang="en-US" sz="2400" b="1" i="1" smtClean="0">
                        <a:solidFill>
                          <a:prstClr val="black"/>
                        </a:solidFill>
                        <a:latin typeface="Cambria Math"/>
                      </a:rPr>
                      <m:t>, </m:t>
                    </m:r>
                    <m:r>
                      <a:rPr lang="el-GR" sz="2400" b="1" i="1" smtClean="0">
                        <a:solidFill>
                          <a:prstClr val="black"/>
                        </a:solidFill>
                        <a:latin typeface="Cambria Math"/>
                      </a:rPr>
                      <m:t>𝝂</m:t>
                    </m:r>
                    <m:r>
                      <a:rPr lang="el-GR" sz="2400" b="1" i="1" smtClean="0">
                        <a:solidFill>
                          <a:prstClr val="black"/>
                        </a:solidFill>
                        <a:latin typeface="Cambria Math"/>
                        <a:ea typeface="Cambria Math"/>
                      </a:rPr>
                      <m:t>≥</m:t>
                    </m:r>
                    <m:r>
                      <a:rPr lang="el-GR" sz="2400" b="1" i="1" smtClean="0">
                        <a:solidFill>
                          <a:prstClr val="black"/>
                        </a:solidFill>
                        <a:latin typeface="Cambria Math"/>
                        <a:ea typeface="Cambria Math"/>
                      </a:rPr>
                      <m:t>𝟐</m:t>
                    </m:r>
                  </m:oMath>
                </a14:m>
                <a:endParaRPr lang="el-GR" sz="2400" b="1" dirty="0" smtClean="0">
                  <a:solidFill>
                    <a:prstClr val="black"/>
                  </a:solidFill>
                </a:endParaRPr>
              </a:p>
              <a:p>
                <a:pPr marL="457200" indent="-457200">
                  <a:lnSpc>
                    <a:spcPct val="114000"/>
                  </a:lnSpc>
                  <a:spcBef>
                    <a:spcPts val="1800"/>
                  </a:spcBef>
                  <a:buFont typeface="+mj-lt"/>
                  <a:buAutoNum type="arabicPeriod"/>
                </a:pPr>
                <a:r>
                  <a:rPr lang="el-GR" sz="2400" dirty="0" smtClean="0">
                    <a:solidFill>
                      <a:prstClr val="black"/>
                    </a:solidFill>
                  </a:rPr>
                  <a:t>Τα </a:t>
                </a:r>
                <a:r>
                  <a:rPr lang="el-GR" sz="2400" b="1" dirty="0" err="1">
                    <a:solidFill>
                      <a:prstClr val="black"/>
                    </a:solidFill>
                  </a:rPr>
                  <a:t>αλκαδιένια</a:t>
                </a:r>
                <a:r>
                  <a:rPr lang="el-GR" sz="2400" dirty="0">
                    <a:solidFill>
                      <a:prstClr val="black"/>
                    </a:solidFill>
                  </a:rPr>
                  <a:t> είναι ακόρεστοι υδρογονάνθρακες με 2 διπλούς δεσμούς στο μόριό τους. Έχουν γενικό </a:t>
                </a:r>
                <a:r>
                  <a:rPr lang="el-GR" sz="2400" dirty="0" smtClean="0">
                    <a:solidFill>
                      <a:prstClr val="black"/>
                    </a:solidFill>
                  </a:rPr>
                  <a:t>τύπο </a:t>
                </a:r>
                <a14:m>
                  <m:oMath xmlns:m="http://schemas.openxmlformats.org/officeDocument/2006/math">
                    <m:sSub>
                      <m:sSubPr>
                        <m:ctrlPr>
                          <a:rPr lang="el-GR" sz="2400" b="1" i="1">
                            <a:solidFill>
                              <a:prstClr val="black"/>
                            </a:solidFill>
                            <a:latin typeface="Cambria Math"/>
                          </a:rPr>
                        </m:ctrlPr>
                      </m:sSubPr>
                      <m:e>
                        <m:r>
                          <a:rPr lang="en-US" sz="2400" b="1" i="1">
                            <a:solidFill>
                              <a:prstClr val="black"/>
                            </a:solidFill>
                            <a:latin typeface="Cambria Math"/>
                          </a:rPr>
                          <m:t>𝑪</m:t>
                        </m:r>
                      </m:e>
                      <m:sub>
                        <m:r>
                          <a:rPr lang="el-GR" sz="2400" b="1" i="1">
                            <a:solidFill>
                              <a:prstClr val="black"/>
                            </a:solidFill>
                            <a:latin typeface="Cambria Math"/>
                          </a:rPr>
                          <m:t>𝝂</m:t>
                        </m:r>
                      </m:sub>
                    </m:sSub>
                    <m:sSub>
                      <m:sSubPr>
                        <m:ctrlPr>
                          <a:rPr lang="el-GR" sz="2400" b="1" i="1">
                            <a:solidFill>
                              <a:prstClr val="black"/>
                            </a:solidFill>
                            <a:latin typeface="Cambria Math"/>
                          </a:rPr>
                        </m:ctrlPr>
                      </m:sSubPr>
                      <m:e>
                        <m:r>
                          <a:rPr lang="en-US" sz="2400" b="1" i="1">
                            <a:solidFill>
                              <a:prstClr val="black"/>
                            </a:solidFill>
                            <a:latin typeface="Cambria Math"/>
                          </a:rPr>
                          <m:t>𝑯</m:t>
                        </m:r>
                      </m:e>
                      <m:sub>
                        <m:r>
                          <a:rPr lang="el-GR" sz="2400" b="1" i="1">
                            <a:solidFill>
                              <a:prstClr val="black"/>
                            </a:solidFill>
                            <a:latin typeface="Cambria Math"/>
                          </a:rPr>
                          <m:t>𝟐</m:t>
                        </m:r>
                        <m:r>
                          <a:rPr lang="el-GR" sz="2400" b="1" i="1">
                            <a:solidFill>
                              <a:prstClr val="black"/>
                            </a:solidFill>
                            <a:latin typeface="Cambria Math"/>
                          </a:rPr>
                          <m:t>𝝂</m:t>
                        </m:r>
                        <m:r>
                          <a:rPr lang="el-GR" sz="2400" b="1" i="1" smtClean="0">
                            <a:solidFill>
                              <a:prstClr val="black"/>
                            </a:solidFill>
                            <a:latin typeface="Cambria Math"/>
                          </a:rPr>
                          <m:t>−</m:t>
                        </m:r>
                        <m:r>
                          <a:rPr lang="el-GR" sz="2400" b="1" i="1" smtClean="0">
                            <a:solidFill>
                              <a:prstClr val="black"/>
                            </a:solidFill>
                            <a:latin typeface="Cambria Math"/>
                          </a:rPr>
                          <m:t>𝟐</m:t>
                        </m:r>
                      </m:sub>
                    </m:sSub>
                    <m:r>
                      <a:rPr lang="en-US" sz="2400" b="1" i="1">
                        <a:solidFill>
                          <a:prstClr val="black"/>
                        </a:solidFill>
                        <a:latin typeface="Cambria Math"/>
                      </a:rPr>
                      <m:t>, </m:t>
                    </m:r>
                    <m:r>
                      <a:rPr lang="el-GR" sz="2400" b="1" i="1">
                        <a:solidFill>
                          <a:prstClr val="black"/>
                        </a:solidFill>
                        <a:latin typeface="Cambria Math"/>
                      </a:rPr>
                      <m:t>𝝂</m:t>
                    </m:r>
                    <m:r>
                      <a:rPr lang="el-GR" sz="2400" b="1" i="1">
                        <a:solidFill>
                          <a:prstClr val="black"/>
                        </a:solidFill>
                        <a:latin typeface="Cambria Math"/>
                        <a:ea typeface="Cambria Math"/>
                      </a:rPr>
                      <m:t>≥</m:t>
                    </m:r>
                    <m:r>
                      <a:rPr lang="el-GR" sz="2400" b="1" i="1" smtClean="0">
                        <a:solidFill>
                          <a:prstClr val="black"/>
                        </a:solidFill>
                        <a:latin typeface="Cambria Math"/>
                        <a:ea typeface="Cambria Math"/>
                      </a:rPr>
                      <m:t>𝟑</m:t>
                    </m:r>
                  </m:oMath>
                </a14:m>
                <a:r>
                  <a:rPr lang="el-GR" sz="2400" dirty="0" smtClean="0">
                    <a:solidFill>
                      <a:prstClr val="black"/>
                    </a:solidFill>
                  </a:rPr>
                  <a:t>.</a:t>
                </a:r>
                <a:endParaRPr lang="el-GR" sz="2400" dirty="0">
                  <a:solidFill>
                    <a:prstClr val="black"/>
                  </a:solidFill>
                </a:endParaRPr>
              </a:p>
              <a:p>
                <a:pPr marL="457200" indent="-457200">
                  <a:lnSpc>
                    <a:spcPct val="114000"/>
                  </a:lnSpc>
                  <a:spcBef>
                    <a:spcPts val="1800"/>
                  </a:spcBef>
                  <a:buFont typeface="+mj-lt"/>
                  <a:buAutoNum type="arabicPeriod"/>
                </a:pPr>
                <a:r>
                  <a:rPr lang="el-GR" sz="2400" dirty="0">
                    <a:solidFill>
                      <a:prstClr val="black"/>
                    </a:solidFill>
                  </a:rPr>
                  <a:t>Τα </a:t>
                </a:r>
                <a:r>
                  <a:rPr lang="el-GR" sz="2400" b="1" dirty="0" err="1">
                    <a:solidFill>
                      <a:prstClr val="black"/>
                    </a:solidFill>
                  </a:rPr>
                  <a:t>αλκίνια</a:t>
                </a:r>
                <a:r>
                  <a:rPr lang="el-GR" sz="2400" b="1" dirty="0">
                    <a:solidFill>
                      <a:prstClr val="black"/>
                    </a:solidFill>
                  </a:rPr>
                  <a:t> </a:t>
                </a:r>
                <a:r>
                  <a:rPr lang="el-GR" sz="2400" dirty="0">
                    <a:solidFill>
                      <a:prstClr val="black"/>
                    </a:solidFill>
                  </a:rPr>
                  <a:t>είναι ακόρεστοι υδρογονάνθρακες με 1 τριπλό δεσμό στο μόριό τους κι έχουν γενικό μοριακό τύπο  </a:t>
                </a:r>
                <a14:m>
                  <m:oMath xmlns:m="http://schemas.openxmlformats.org/officeDocument/2006/math">
                    <m:sSub>
                      <m:sSubPr>
                        <m:ctrlPr>
                          <a:rPr lang="el-GR" sz="2400" b="1" i="1">
                            <a:solidFill>
                              <a:prstClr val="black"/>
                            </a:solidFill>
                            <a:latin typeface="Cambria Math"/>
                          </a:rPr>
                        </m:ctrlPr>
                      </m:sSubPr>
                      <m:e>
                        <m:r>
                          <a:rPr lang="en-US" sz="2400" b="1" i="1">
                            <a:solidFill>
                              <a:prstClr val="black"/>
                            </a:solidFill>
                            <a:latin typeface="Cambria Math"/>
                          </a:rPr>
                          <m:t>𝑪</m:t>
                        </m:r>
                      </m:e>
                      <m:sub>
                        <m:r>
                          <a:rPr lang="el-GR" sz="2400" b="1" i="1">
                            <a:solidFill>
                              <a:prstClr val="black"/>
                            </a:solidFill>
                            <a:latin typeface="Cambria Math"/>
                          </a:rPr>
                          <m:t>𝝂</m:t>
                        </m:r>
                      </m:sub>
                    </m:sSub>
                    <m:sSub>
                      <m:sSubPr>
                        <m:ctrlPr>
                          <a:rPr lang="el-GR" sz="2400" b="1" i="1">
                            <a:solidFill>
                              <a:prstClr val="black"/>
                            </a:solidFill>
                            <a:latin typeface="Cambria Math"/>
                          </a:rPr>
                        </m:ctrlPr>
                      </m:sSubPr>
                      <m:e>
                        <m:r>
                          <a:rPr lang="en-US" sz="2400" b="1" i="1">
                            <a:solidFill>
                              <a:prstClr val="black"/>
                            </a:solidFill>
                            <a:latin typeface="Cambria Math"/>
                          </a:rPr>
                          <m:t>𝑯</m:t>
                        </m:r>
                      </m:e>
                      <m:sub>
                        <m:r>
                          <a:rPr lang="el-GR" sz="2400" b="1" i="1">
                            <a:solidFill>
                              <a:prstClr val="black"/>
                            </a:solidFill>
                            <a:latin typeface="Cambria Math"/>
                          </a:rPr>
                          <m:t>𝟐</m:t>
                        </m:r>
                        <m:r>
                          <a:rPr lang="el-GR" sz="2400" b="1" i="1">
                            <a:solidFill>
                              <a:prstClr val="black"/>
                            </a:solidFill>
                            <a:latin typeface="Cambria Math"/>
                          </a:rPr>
                          <m:t>𝝂</m:t>
                        </m:r>
                        <m:r>
                          <a:rPr lang="el-GR" sz="2400" b="1" i="1" smtClean="0">
                            <a:solidFill>
                              <a:prstClr val="black"/>
                            </a:solidFill>
                            <a:latin typeface="Cambria Math"/>
                          </a:rPr>
                          <m:t>−</m:t>
                        </m:r>
                        <m:r>
                          <a:rPr lang="el-GR" sz="2400" b="1" i="1" smtClean="0">
                            <a:solidFill>
                              <a:prstClr val="black"/>
                            </a:solidFill>
                            <a:latin typeface="Cambria Math"/>
                          </a:rPr>
                          <m:t>𝟐</m:t>
                        </m:r>
                      </m:sub>
                    </m:sSub>
                    <m:r>
                      <a:rPr lang="en-US" sz="2400" b="1" i="1">
                        <a:solidFill>
                          <a:prstClr val="black"/>
                        </a:solidFill>
                        <a:latin typeface="Cambria Math"/>
                      </a:rPr>
                      <m:t>, </m:t>
                    </m:r>
                    <m:r>
                      <a:rPr lang="el-GR" sz="2400" b="1" i="1">
                        <a:solidFill>
                          <a:prstClr val="black"/>
                        </a:solidFill>
                        <a:latin typeface="Cambria Math"/>
                      </a:rPr>
                      <m:t>𝝂</m:t>
                    </m:r>
                    <m:r>
                      <a:rPr lang="el-GR" sz="2400" b="1" i="1">
                        <a:solidFill>
                          <a:prstClr val="black"/>
                        </a:solidFill>
                        <a:latin typeface="Cambria Math"/>
                        <a:ea typeface="Cambria Math"/>
                      </a:rPr>
                      <m:t>≥</m:t>
                    </m:r>
                    <m:r>
                      <a:rPr lang="el-GR" sz="2400" b="1" i="1">
                        <a:solidFill>
                          <a:prstClr val="black"/>
                        </a:solidFill>
                        <a:latin typeface="Cambria Math"/>
                        <a:ea typeface="Cambria Math"/>
                      </a:rPr>
                      <m:t>𝟐</m:t>
                    </m:r>
                  </m:oMath>
                </a14:m>
                <a:r>
                  <a:rPr lang="el-GR" sz="2400" dirty="0" smtClean="0">
                    <a:solidFill>
                      <a:prstClr val="black"/>
                    </a:solidFill>
                  </a:rPr>
                  <a:t>. Είναι </a:t>
                </a:r>
                <a:r>
                  <a:rPr lang="el-GR" sz="2400" dirty="0">
                    <a:solidFill>
                      <a:prstClr val="black"/>
                    </a:solidFill>
                  </a:rPr>
                  <a:t>ισομερείς ενώσεις με τα </a:t>
                </a:r>
                <a:r>
                  <a:rPr lang="el-GR" sz="2400" dirty="0" err="1">
                    <a:solidFill>
                      <a:prstClr val="black"/>
                    </a:solidFill>
                  </a:rPr>
                  <a:t>αλκαδιένια</a:t>
                </a:r>
                <a:r>
                  <a:rPr lang="el-GR" sz="2400" dirty="0">
                    <a:solidFill>
                      <a:prstClr val="black"/>
                    </a:solidFill>
                  </a:rPr>
                  <a:t>. Χαρακτηριστικό παράδειγμα </a:t>
                </a:r>
                <a:r>
                  <a:rPr lang="el-GR" sz="2400" dirty="0" err="1">
                    <a:solidFill>
                      <a:prstClr val="black"/>
                    </a:solidFill>
                  </a:rPr>
                  <a:t>αλκινίου</a:t>
                </a:r>
                <a:r>
                  <a:rPr lang="el-GR" sz="2400" dirty="0">
                    <a:solidFill>
                      <a:prstClr val="black"/>
                    </a:solidFill>
                  </a:rPr>
                  <a:t> αποτελεί το ακετυλένιο</a:t>
                </a:r>
                <a:r>
                  <a:rPr lang="el-GR" sz="2400" dirty="0" smtClean="0">
                    <a:solidFill>
                      <a:prstClr val="black"/>
                    </a:solidFill>
                  </a:rPr>
                  <a:t>.</a:t>
                </a:r>
                <a:endParaRPr lang="el-GR" sz="2400" dirty="0">
                  <a:solidFill>
                    <a:prstClr val="black"/>
                  </a:solidFill>
                </a:endParaRPr>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457200" y="1196975"/>
                <a:ext cx="8507288" cy="5040313"/>
              </a:xfrm>
              <a:blipFill rotWithShape="1">
                <a:blip r:embed="rId3" cstate="print"/>
                <a:stretch>
                  <a:fillRect l="-1074" t="-605" r="-1791"/>
                </a:stretch>
              </a:blipFill>
            </p:spPr>
            <p:txBody>
              <a:bodyPr/>
              <a:lstStyle/>
              <a:p>
                <a:r>
                  <a:rPr lang="el-GR">
                    <a:noFill/>
                  </a:rPr>
                  <a:t> </a:t>
                </a:r>
              </a:p>
            </p:txBody>
          </p:sp>
        </mc:Fallback>
      </mc:AlternateContent>
      <p:sp>
        <p:nvSpPr>
          <p:cNvPr id="4" name="Θέση αριθμού διαφάνειας 3"/>
          <p:cNvSpPr>
            <a:spLocks noGrp="1"/>
          </p:cNvSpPr>
          <p:nvPr>
            <p:ph type="sldNum" sz="quarter" idx="12"/>
          </p:nvPr>
        </p:nvSpPr>
        <p:spPr/>
        <p:txBody>
          <a:bodyPr/>
          <a:lstStyle/>
          <a:p>
            <a:pPr>
              <a:defRPr/>
            </a:pPr>
            <a:fld id="{93E7186E-D60B-4CDD-9FD8-A6DE36940F32}" type="slidenum">
              <a:rPr lang="el-GR" smtClean="0">
                <a:solidFill>
                  <a:prstClr val="black"/>
                </a:solidFill>
              </a:rPr>
              <a:pPr>
                <a:defRPr/>
              </a:pPr>
              <a:t>5</a:t>
            </a:fld>
            <a:endParaRPr lang="el-GR">
              <a:solidFill>
                <a:prstClr val="black"/>
              </a:solidFill>
            </a:endParaRPr>
          </a:p>
        </p:txBody>
      </p:sp>
    </p:spTree>
    <p:extLst>
      <p:ext uri="{BB962C8B-B14F-4D97-AF65-F5344CB8AC3E}">
        <p14:creationId xmlns:p14="http://schemas.microsoft.com/office/powerpoint/2010/main" val="33206248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Ακόρεστοι υδρογονάνθρακες </a:t>
            </a:r>
            <a:r>
              <a:rPr lang="el-GR" sz="3200" b="0" dirty="0" smtClean="0"/>
              <a:t>(2 </a:t>
            </a:r>
            <a:r>
              <a:rPr lang="el-GR" sz="3200" b="0" dirty="0"/>
              <a:t>από </a:t>
            </a:r>
            <a:r>
              <a:rPr lang="el-GR" sz="3200" b="0" dirty="0" smtClean="0"/>
              <a:t>3)</a:t>
            </a:r>
            <a:endParaRPr lang="el-GR" dirty="0"/>
          </a:p>
        </p:txBody>
      </p:sp>
      <p:sp>
        <p:nvSpPr>
          <p:cNvPr id="3" name="Θέση περιεχομένου 2"/>
          <p:cNvSpPr>
            <a:spLocks noGrp="1"/>
          </p:cNvSpPr>
          <p:nvPr>
            <p:ph idx="1"/>
          </p:nvPr>
        </p:nvSpPr>
        <p:spPr/>
        <p:txBody>
          <a:bodyPr/>
          <a:lstStyle/>
          <a:p>
            <a:pPr>
              <a:lnSpc>
                <a:spcPct val="114000"/>
              </a:lnSpc>
              <a:spcBef>
                <a:spcPts val="1200"/>
              </a:spcBef>
            </a:pPr>
            <a:r>
              <a:rPr lang="el-GR" sz="2400" dirty="0"/>
              <a:t>Όλες οι παραπάνω ενώσεις είναι μη πολικές, αδιάλυτες σε πολικούς διαλύτες (π.χ. νερό, αλκοόλες) και διαλυτές σε μη πολικούς διαλύτες (όπως π.χ. το βενζόλιο, ο αιθέρας και το χλωροφόρμιο). </a:t>
            </a:r>
          </a:p>
          <a:p>
            <a:pPr>
              <a:lnSpc>
                <a:spcPct val="114000"/>
              </a:lnSpc>
              <a:spcBef>
                <a:spcPts val="1200"/>
              </a:spcBef>
            </a:pPr>
            <a:r>
              <a:rPr lang="el-GR" sz="2400" dirty="0"/>
              <a:t>Τα πρώτα μέλη της ομόλογης σειράς των αλκενίων είναι αέρια (</a:t>
            </a:r>
            <a:r>
              <a:rPr lang="en-US" sz="2400" dirty="0"/>
              <a:t>C</a:t>
            </a:r>
            <a:r>
              <a:rPr lang="el-GR" sz="2400" baseline="-25000" dirty="0"/>
              <a:t>2</a:t>
            </a:r>
            <a:r>
              <a:rPr lang="el-GR" sz="2400" dirty="0"/>
              <a:t>-</a:t>
            </a:r>
            <a:r>
              <a:rPr lang="en-US" sz="2400" dirty="0"/>
              <a:t>C</a:t>
            </a:r>
            <a:r>
              <a:rPr lang="el-GR" sz="2400" baseline="-25000" dirty="0"/>
              <a:t>4</a:t>
            </a:r>
            <a:r>
              <a:rPr lang="el-GR" sz="2400" dirty="0"/>
              <a:t>), τα επόμενα υγρά (</a:t>
            </a:r>
            <a:r>
              <a:rPr lang="en-US" sz="2400" dirty="0"/>
              <a:t>C</a:t>
            </a:r>
            <a:r>
              <a:rPr lang="el-GR" sz="2400" baseline="-25000" dirty="0"/>
              <a:t>5</a:t>
            </a:r>
            <a:r>
              <a:rPr lang="el-GR" sz="2400" dirty="0"/>
              <a:t>-</a:t>
            </a:r>
            <a:r>
              <a:rPr lang="en-US" sz="2400" dirty="0"/>
              <a:t>C</a:t>
            </a:r>
            <a:r>
              <a:rPr lang="el-GR" sz="2400" baseline="-25000" dirty="0"/>
              <a:t>14</a:t>
            </a:r>
            <a:r>
              <a:rPr lang="el-GR" sz="2400" dirty="0"/>
              <a:t>) και τα ανώτερα μέλη </a:t>
            </a:r>
            <a:r>
              <a:rPr lang="el-GR" sz="2400" dirty="0" smtClean="0"/>
              <a:t>στερεά.</a:t>
            </a:r>
            <a:endParaRPr lang="el-GR" sz="2400" dirty="0"/>
          </a:p>
        </p:txBody>
      </p:sp>
      <p:sp>
        <p:nvSpPr>
          <p:cNvPr id="4" name="Θέση αριθμού διαφάνειας 3"/>
          <p:cNvSpPr>
            <a:spLocks noGrp="1"/>
          </p:cNvSpPr>
          <p:nvPr>
            <p:ph type="sldNum" sz="quarter" idx="12"/>
          </p:nvPr>
        </p:nvSpPr>
        <p:spPr/>
        <p:txBody>
          <a:bodyPr/>
          <a:lstStyle/>
          <a:p>
            <a:pPr>
              <a:defRPr/>
            </a:pPr>
            <a:fld id="{93E7186E-D60B-4CDD-9FD8-A6DE36940F32}" type="slidenum">
              <a:rPr lang="el-GR" smtClean="0">
                <a:solidFill>
                  <a:prstClr val="black"/>
                </a:solidFill>
              </a:rPr>
              <a:pPr>
                <a:defRPr/>
              </a:pPr>
              <a:t>6</a:t>
            </a:fld>
            <a:endParaRPr lang="el-GR">
              <a:solidFill>
                <a:prstClr val="black"/>
              </a:solidFill>
            </a:endParaRPr>
          </a:p>
        </p:txBody>
      </p:sp>
    </p:spTree>
    <p:extLst>
      <p:ext uri="{BB962C8B-B14F-4D97-AF65-F5344CB8AC3E}">
        <p14:creationId xmlns:p14="http://schemas.microsoft.com/office/powerpoint/2010/main" val="19973063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Ακόρεστοι υδρογονάνθρακες </a:t>
            </a:r>
            <a:r>
              <a:rPr lang="el-GR" sz="3200" b="0" dirty="0" smtClean="0"/>
              <a:t>(3 </a:t>
            </a:r>
            <a:r>
              <a:rPr lang="el-GR" sz="3200" b="0" dirty="0"/>
              <a:t>από </a:t>
            </a:r>
            <a:r>
              <a:rPr lang="el-GR" sz="3200" b="0" dirty="0" smtClean="0"/>
              <a:t>3)</a:t>
            </a:r>
            <a:endParaRPr lang="el-GR" dirty="0"/>
          </a:p>
        </p:txBody>
      </p:sp>
      <p:sp>
        <p:nvSpPr>
          <p:cNvPr id="3" name="Θέση περιεχομένου 2"/>
          <p:cNvSpPr>
            <a:spLocks noGrp="1"/>
          </p:cNvSpPr>
          <p:nvPr>
            <p:ph idx="1"/>
          </p:nvPr>
        </p:nvSpPr>
        <p:spPr/>
        <p:txBody>
          <a:bodyPr/>
          <a:lstStyle/>
          <a:p>
            <a:pPr>
              <a:lnSpc>
                <a:spcPct val="114000"/>
              </a:lnSpc>
              <a:spcBef>
                <a:spcPts val="1200"/>
              </a:spcBef>
            </a:pPr>
            <a:r>
              <a:rPr lang="el-GR" sz="2400" dirty="0" smtClean="0"/>
              <a:t>Πολλοί </a:t>
            </a:r>
            <a:r>
              <a:rPr lang="el-GR" sz="2400" dirty="0"/>
              <a:t>ακόρεστοι υδρογονάνθρακες με 1 ή 2 </a:t>
            </a:r>
            <a:r>
              <a:rPr lang="el-GR" sz="2400" dirty="0" err="1"/>
              <a:t>δ.δ</a:t>
            </a:r>
            <a:r>
              <a:rPr lang="el-GR" sz="2400" dirty="0"/>
              <a:t>. υπάρχουν στη φύση, όπως για παράδειγμα το συστατικό του </a:t>
            </a:r>
            <a:r>
              <a:rPr lang="el-GR" sz="2400" dirty="0" err="1"/>
              <a:t>τερβινθέλαιου</a:t>
            </a:r>
            <a:r>
              <a:rPr lang="el-GR" sz="2400" dirty="0"/>
              <a:t> (νέφτι). Βιομηχανικά παρασκευάζονται με πυρόλυση του φυσικού αερίου και της βενζίνης. </a:t>
            </a:r>
          </a:p>
          <a:p>
            <a:pPr>
              <a:lnSpc>
                <a:spcPct val="114000"/>
              </a:lnSpc>
              <a:spcBef>
                <a:spcPts val="1200"/>
              </a:spcBef>
            </a:pPr>
            <a:r>
              <a:rPr lang="el-GR" sz="2400" dirty="0"/>
              <a:t>Οι πιο χαρακτηριστικές αντιδράσεις στις οποίες συμμετέχουν είναι οι αντιδράσεις προσθήκης (με ταυτόχρονη ανόρθωση του διπλού δεσμού), οι αντιδράσεις πολυμερισμού και καύσης</a:t>
            </a:r>
            <a:r>
              <a:rPr lang="el-GR" sz="2400" dirty="0" smtClean="0"/>
              <a:t>.</a:t>
            </a:r>
            <a:endParaRPr lang="el-GR" sz="2400" dirty="0"/>
          </a:p>
        </p:txBody>
      </p:sp>
      <p:sp>
        <p:nvSpPr>
          <p:cNvPr id="4" name="Θέση αριθμού διαφάνειας 3"/>
          <p:cNvSpPr>
            <a:spLocks noGrp="1"/>
          </p:cNvSpPr>
          <p:nvPr>
            <p:ph type="sldNum" sz="quarter" idx="12"/>
          </p:nvPr>
        </p:nvSpPr>
        <p:spPr/>
        <p:txBody>
          <a:bodyPr/>
          <a:lstStyle/>
          <a:p>
            <a:pPr>
              <a:defRPr/>
            </a:pPr>
            <a:fld id="{93E7186E-D60B-4CDD-9FD8-A6DE36940F32}" type="slidenum">
              <a:rPr lang="el-GR" smtClean="0">
                <a:solidFill>
                  <a:prstClr val="black"/>
                </a:solidFill>
              </a:rPr>
              <a:pPr>
                <a:defRPr/>
              </a:pPr>
              <a:t>7</a:t>
            </a:fld>
            <a:endParaRPr lang="el-GR">
              <a:solidFill>
                <a:prstClr val="black"/>
              </a:solidFill>
            </a:endParaRPr>
          </a:p>
        </p:txBody>
      </p:sp>
    </p:spTree>
    <p:extLst>
      <p:ext uri="{BB962C8B-B14F-4D97-AF65-F5344CB8AC3E}">
        <p14:creationId xmlns:p14="http://schemas.microsoft.com/office/powerpoint/2010/main" val="29766838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Παράγωγα αλκενίων </a:t>
            </a:r>
            <a:endParaRPr lang="el-GR" dirty="0"/>
          </a:p>
        </p:txBody>
      </p:sp>
      <p:sp>
        <p:nvSpPr>
          <p:cNvPr id="3" name="Θέση περιεχομένου 2"/>
          <p:cNvSpPr>
            <a:spLocks noGrp="1"/>
          </p:cNvSpPr>
          <p:nvPr>
            <p:ph idx="1"/>
          </p:nvPr>
        </p:nvSpPr>
        <p:spPr/>
        <p:txBody>
          <a:bodyPr/>
          <a:lstStyle/>
          <a:p>
            <a:pPr marL="0" indent="0">
              <a:lnSpc>
                <a:spcPct val="114000"/>
              </a:lnSpc>
              <a:spcBef>
                <a:spcPts val="1200"/>
              </a:spcBef>
              <a:buNone/>
            </a:pPr>
            <a:r>
              <a:rPr lang="el-GR" sz="2400" dirty="0"/>
              <a:t>Από χημικές ενώσεις που ανήκουν στην τάξη των αλκενίων παρασκευάζονται πολλά χρήσιμα υλικά, όπως αιθανόλη, οξικό οξύ, </a:t>
            </a:r>
            <a:r>
              <a:rPr lang="el-GR" sz="2400" dirty="0" err="1"/>
              <a:t>ακεταλδεϋδη</a:t>
            </a:r>
            <a:r>
              <a:rPr lang="el-GR" sz="2400" dirty="0"/>
              <a:t>, </a:t>
            </a:r>
            <a:r>
              <a:rPr lang="el-GR" sz="2400" dirty="0" err="1"/>
              <a:t>αιθυλενογλυκόλη</a:t>
            </a:r>
            <a:r>
              <a:rPr lang="el-GR" sz="2400" dirty="0"/>
              <a:t>, καθώς και είδη που βρίσκουν εφαρμογές στο χώρο των Γραφικών Τεχνών, όπως τα πολυμερή και τα πλαστικά για την κατασκευή υλικών συσκευασίας, επενδύσεις κυλίνδρων, ελαστικά κλισέ, κόλλες κτλ., που έχουν ως βάση το πολυαιθυλένιο </a:t>
            </a:r>
            <a:r>
              <a:rPr lang="en-US" sz="2400" dirty="0" smtClean="0"/>
              <a:t>PE</a:t>
            </a:r>
            <a:r>
              <a:rPr lang="el-GR" sz="2400" dirty="0" smtClean="0"/>
              <a:t>, </a:t>
            </a:r>
            <a:r>
              <a:rPr lang="el-GR" sz="2400" dirty="0"/>
              <a:t>το πολυπροπυλένιο </a:t>
            </a:r>
            <a:r>
              <a:rPr lang="en-US" sz="2400" dirty="0"/>
              <a:t>PP</a:t>
            </a:r>
            <a:r>
              <a:rPr lang="el-GR" sz="2400" dirty="0"/>
              <a:t>, το </a:t>
            </a:r>
            <a:r>
              <a:rPr lang="el-GR" sz="2400" dirty="0" err="1"/>
              <a:t>πολυβινυλοχλωρίδιο</a:t>
            </a:r>
            <a:r>
              <a:rPr lang="el-GR" sz="2400" dirty="0"/>
              <a:t> </a:t>
            </a:r>
            <a:r>
              <a:rPr lang="en-US" sz="2400" dirty="0"/>
              <a:t>PVC</a:t>
            </a:r>
            <a:r>
              <a:rPr lang="el-GR" sz="2400" dirty="0"/>
              <a:t> </a:t>
            </a:r>
            <a:r>
              <a:rPr lang="el-GR" sz="2400" dirty="0" err="1"/>
              <a:t>κά</a:t>
            </a:r>
            <a:r>
              <a:rPr lang="el-GR" sz="2400" dirty="0"/>
              <a:t>. </a:t>
            </a:r>
          </a:p>
        </p:txBody>
      </p:sp>
      <p:sp>
        <p:nvSpPr>
          <p:cNvPr id="4" name="Θέση αριθμού διαφάνειας 3"/>
          <p:cNvSpPr>
            <a:spLocks noGrp="1"/>
          </p:cNvSpPr>
          <p:nvPr>
            <p:ph type="sldNum" sz="quarter" idx="12"/>
          </p:nvPr>
        </p:nvSpPr>
        <p:spPr/>
        <p:txBody>
          <a:bodyPr/>
          <a:lstStyle/>
          <a:p>
            <a:pPr>
              <a:defRPr/>
            </a:pPr>
            <a:fld id="{93E7186E-D60B-4CDD-9FD8-A6DE36940F32}" type="slidenum">
              <a:rPr lang="el-GR" smtClean="0">
                <a:solidFill>
                  <a:prstClr val="black"/>
                </a:solidFill>
              </a:rPr>
              <a:pPr>
                <a:defRPr/>
              </a:pPr>
              <a:t>8</a:t>
            </a:fld>
            <a:endParaRPr lang="el-GR">
              <a:solidFill>
                <a:prstClr val="black"/>
              </a:solidFill>
            </a:endParaRPr>
          </a:p>
        </p:txBody>
      </p:sp>
    </p:spTree>
    <p:extLst>
      <p:ext uri="{BB962C8B-B14F-4D97-AF65-F5344CB8AC3E}">
        <p14:creationId xmlns:p14="http://schemas.microsoft.com/office/powerpoint/2010/main" val="190371485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 name="ISPRING_RESOURCE_PATHS_HASH_PRESENTER" val="9a9488121270f7b840ed12c7fee4944c97d99a"/>
</p:tagLst>
</file>

<file path=ppt/theme/theme1.xml><?xml version="1.0" encoding="utf-8"?>
<a:theme xmlns:a="http://schemas.openxmlformats.org/drawingml/2006/main" name="OC_template_update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plate">
  <a:themeElements>
    <a:clrScheme name="Προσαρμοσμένο 9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OC_template_updated</Template>
  <TotalTime>4</TotalTime>
  <Words>1658</Words>
  <Application>Microsoft Office PowerPoint</Application>
  <PresentationFormat>On-screen Show (4:3)</PresentationFormat>
  <Paragraphs>139</Paragraphs>
  <Slides>28</Slides>
  <Notes>11</Notes>
  <HiddenSlides>0</HiddenSlides>
  <MMClips>0</MMClips>
  <ScaleCrop>false</ScaleCrop>
  <HeadingPairs>
    <vt:vector size="6" baseType="variant">
      <vt:variant>
        <vt:lpstr>Theme</vt:lpstr>
      </vt:variant>
      <vt:variant>
        <vt:i4>2</vt:i4>
      </vt:variant>
      <vt:variant>
        <vt:lpstr>Embedded OLE Servers</vt:lpstr>
      </vt:variant>
      <vt:variant>
        <vt:i4>0</vt:i4>
      </vt:variant>
      <vt:variant>
        <vt:lpstr>Slide Titles</vt:lpstr>
      </vt:variant>
      <vt:variant>
        <vt:i4>28</vt:i4>
      </vt:variant>
    </vt:vector>
  </HeadingPairs>
  <TitlesOfParts>
    <vt:vector size="30" baseType="lpstr">
      <vt:lpstr>OC_template_updated</vt:lpstr>
      <vt:lpstr>template</vt:lpstr>
      <vt:lpstr>Χημεία Γραφικών Τεχνών</vt:lpstr>
      <vt:lpstr>Κορεσμένοι υδρογονάνθρακες - αλκάνια – παραφίνες (1 από 4)</vt:lpstr>
      <vt:lpstr>Κορεσμένοι υδρογονάνθρακες - αλκάνια – παραφίνες (2 από 4)</vt:lpstr>
      <vt:lpstr>Κορεσμένοι υδρογονάνθρακες - αλκάνια – παραφίνες (3 από 4)</vt:lpstr>
      <vt:lpstr>Κορεσμένοι υδρογονάνθρακες - αλκάνια – παραφίνες (4 από 4)</vt:lpstr>
      <vt:lpstr>Ακόρεστοι υδρογονάνθρακες (1 από 3)</vt:lpstr>
      <vt:lpstr>Ακόρεστοι υδρογονάνθρακες (2 από 3)</vt:lpstr>
      <vt:lpstr>Ακόρεστοι υδρογονάνθρακες (3 από 3)</vt:lpstr>
      <vt:lpstr>Παράγωγα αλκενίων </vt:lpstr>
      <vt:lpstr>Αλκαδιένια </vt:lpstr>
      <vt:lpstr>Αρωματικοί υδρογονάνθρακες (1 από 2)</vt:lpstr>
      <vt:lpstr>Βενζόλιο</vt:lpstr>
      <vt:lpstr>Αρωματικοί υδρογονάνθρακες (2 από 2)</vt:lpstr>
      <vt:lpstr>Τολουόλιο </vt:lpstr>
      <vt:lpstr>Ξυλόλιο </vt:lpstr>
      <vt:lpstr>Ναφθαλένιο </vt:lpstr>
      <vt:lpstr>Ανθρακένιο</vt:lpstr>
      <vt:lpstr>Φαινόλη και Ανιλίνη</vt:lpstr>
      <vt:lpstr>Διαζωνικό άλας και Αζώχρωμα</vt:lpstr>
      <vt:lpstr>Παραδείγματα χημικών τύπων πιγμέντων  που χρησιμοποιούνται σε μελάνια εκτυπώσεων  (1 από 2)</vt:lpstr>
      <vt:lpstr>Παραδείγματα χημικών τύπων πιγμέντων  που χρησιμοποιούνται σε μελάνια εκτυπώσεων  (2 από 2)</vt:lpstr>
      <vt:lpstr>Βιβλιογραφία </vt:lpstr>
      <vt:lpstr>Τέλος Ενότητας</vt:lpstr>
      <vt:lpstr>Σημειώματα</vt:lpstr>
      <vt:lpstr>Σημείωμα Αναφοράς</vt:lpstr>
      <vt:lpstr>Σημείωμα Αδειοδότησης</vt:lpstr>
      <vt:lpstr>Διατήρηση Σημειωμάτων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Χημεία Γραφικών Τεχνών</dc:title>
  <dc:creator>opencourses@teiath.gr</dc:creator>
  <cp:lastModifiedBy>alex</cp:lastModifiedBy>
  <cp:revision>5</cp:revision>
  <dcterms:created xsi:type="dcterms:W3CDTF">2014-09-26T13:13:19Z</dcterms:created>
  <dcterms:modified xsi:type="dcterms:W3CDTF">2015-01-28T12:47:59Z</dcterms:modified>
</cp:coreProperties>
</file>