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59"/>
  </p:notesMasterIdLst>
  <p:handoutMasterIdLst>
    <p:handoutMasterId r:id="rId60"/>
  </p:handoutMasterIdLst>
  <p:sldIdLst>
    <p:sldId id="256"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257" r:id="rId52"/>
    <p:sldId id="262" r:id="rId53"/>
    <p:sldId id="264" r:id="rId54"/>
    <p:sldId id="316" r:id="rId55"/>
    <p:sldId id="317" r:id="rId56"/>
    <p:sldId id="266" r:id="rId57"/>
    <p:sldId id="261" r:id="rId58"/>
  </p:sldIdLst>
  <p:sldSz cx="9144000" cy="6858000" type="screen4x3"/>
  <p:notesSz cx="7104063" cy="10234613"/>
  <p:custDataLst>
    <p:tags r:id="rId6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81" d="100"/>
          <a:sy n="81" d="100"/>
        </p:scale>
        <p:origin x="-84" y="-6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tags" Target="tags/tag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49</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50</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51</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52</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54</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55</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solidFill>
                  <a:srgbClr val="000000"/>
                </a:solidFill>
              </a:defRPr>
            </a:lvl1pPr>
          </a:lstStyle>
          <a:p>
            <a:pPr lvl="0"/>
            <a:r>
              <a:rPr lang="el-GR"/>
              <a:t>Στυλ κύριου τίτλου</a:t>
            </a:r>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lvl1pPr>
          </a:lstStyle>
          <a:p>
            <a:pPr lvl="0"/>
            <a:r>
              <a:rPr lang="el-GR"/>
              <a:t>Στυλ κύριου υπότιτλου</a:t>
            </a:r>
          </a:p>
        </p:txBody>
      </p:sp>
      <p:sp>
        <p:nvSpPr>
          <p:cNvPr id="4" name="Date Placeholder 3"/>
          <p:cNvSpPr txBox="1">
            <a:spLocks noGrp="1"/>
          </p:cNvSpPr>
          <p:nvPr>
            <p:ph type="dt" sz="half" idx="7"/>
          </p:nvPr>
        </p:nvSpPr>
        <p:spPr/>
        <p:txBody>
          <a:bodyPr/>
          <a:lstStyle>
            <a:lvl1pPr>
              <a:defRPr/>
            </a:lvl1pPr>
          </a:lstStyle>
          <a:p>
            <a:endParaRPr dirty="0"/>
          </a:p>
        </p:txBody>
      </p:sp>
      <p:sp>
        <p:nvSpPr>
          <p:cNvPr id="5" name="Footer Placeholder 4"/>
          <p:cNvSpPr txBox="1">
            <a:spLocks noGrp="1"/>
          </p:cNvSpPr>
          <p:nvPr>
            <p:ph type="ftr" sz="quarter" idx="9"/>
          </p:nvPr>
        </p:nvSpPr>
        <p:spPr/>
        <p:txBody>
          <a:bodyPr/>
          <a:lstStyle>
            <a:lvl1pPr>
              <a:defRPr/>
            </a:lvl1pPr>
          </a:lstStyle>
          <a:p>
            <a:endParaRPr dirty="0"/>
          </a:p>
        </p:txBody>
      </p:sp>
      <p:sp>
        <p:nvSpPr>
          <p:cNvPr id="6" name="Slide Number Placeholder 5"/>
          <p:cNvSpPr txBox="1">
            <a:spLocks noGrp="1"/>
          </p:cNvSpPr>
          <p:nvPr>
            <p:ph type="sldNum" sz="quarter" idx="8"/>
          </p:nvPr>
        </p:nvSpPr>
        <p:spPr/>
        <p:txBody>
          <a:bodyPr/>
          <a:lstStyle>
            <a:lvl1pPr>
              <a:defRPr/>
            </a:lvl1pPr>
          </a:lstStyle>
          <a:p>
            <a:fld id="{03419150-EAEE-4DB3-9DC9-4D9B057D1782}" type="slidenum">
              <a:rPr/>
              <a:pPr/>
              <a:t>‹#›</a:t>
            </a:fld>
            <a:endParaRPr dirty="0"/>
          </a:p>
        </p:txBody>
      </p:sp>
    </p:spTree>
    <p:extLst>
      <p:ext uri="{BB962C8B-B14F-4D97-AF65-F5344CB8AC3E}">
        <p14:creationId xmlns:p14="http://schemas.microsoft.com/office/powerpoint/2010/main" val="784251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l-GR"/>
              <a:t>Στυλ κύριου τίτλου</a:t>
            </a:r>
          </a:p>
        </p:txBody>
      </p:sp>
      <p:sp>
        <p:nvSpPr>
          <p:cNvPr id="3" name="Content Placeholder 2"/>
          <p:cNvSpPr txBox="1">
            <a:spLocks noGrp="1"/>
          </p:cNvSpPr>
          <p:nvPr>
            <p:ph idx="1"/>
          </p:nvPr>
        </p:nvSpPr>
        <p:spPr/>
        <p:txBody>
          <a:bodyPr/>
          <a:lstStyle>
            <a:lvl1pPr>
              <a:lnSpc>
                <a:spcPct val="114000"/>
              </a:lnSpc>
              <a:spcBef>
                <a:spcPts val="1200"/>
              </a:spcBef>
              <a:defRPr/>
            </a:lvl1pPr>
            <a:lvl2pPr>
              <a:lnSpc>
                <a:spcPct val="114000"/>
              </a:lnSpc>
              <a:spcBef>
                <a:spcPts val="1200"/>
              </a:spcBef>
              <a:defRPr/>
            </a:lvl2pPr>
            <a:lvl3pPr>
              <a:lnSpc>
                <a:spcPct val="114000"/>
              </a:lnSpc>
              <a:spcBef>
                <a:spcPts val="1200"/>
              </a:spcBef>
              <a:defRPr/>
            </a:lvl3pPr>
            <a:lvl4pPr>
              <a:lnSpc>
                <a:spcPct val="114000"/>
              </a:lnSpc>
              <a:spcBef>
                <a:spcPts val="1200"/>
              </a:spcBef>
              <a:defRPr/>
            </a:lvl4pPr>
            <a:lvl5pPr>
              <a:lnSpc>
                <a:spcPct val="114000"/>
              </a:lnSpc>
              <a:spcBef>
                <a:spcPts val="1200"/>
              </a:spcBef>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Date Placeholder 3"/>
          <p:cNvSpPr txBox="1">
            <a:spLocks noGrp="1"/>
          </p:cNvSpPr>
          <p:nvPr>
            <p:ph type="dt" sz="half" idx="7"/>
          </p:nvPr>
        </p:nvSpPr>
        <p:spPr/>
        <p:txBody>
          <a:bodyPr/>
          <a:lstStyle>
            <a:lvl1pPr>
              <a:defRPr/>
            </a:lvl1pPr>
          </a:lstStyle>
          <a:p>
            <a:endParaRPr dirty="0"/>
          </a:p>
        </p:txBody>
      </p:sp>
      <p:sp>
        <p:nvSpPr>
          <p:cNvPr id="5" name="Footer Placeholder 4"/>
          <p:cNvSpPr txBox="1">
            <a:spLocks noGrp="1"/>
          </p:cNvSpPr>
          <p:nvPr>
            <p:ph type="ftr" sz="quarter" idx="9"/>
          </p:nvPr>
        </p:nvSpPr>
        <p:spPr/>
        <p:txBody>
          <a:bodyPr/>
          <a:lstStyle>
            <a:lvl1pPr>
              <a:defRPr/>
            </a:lvl1pPr>
          </a:lstStyle>
          <a:p>
            <a:endParaRPr dirty="0"/>
          </a:p>
        </p:txBody>
      </p:sp>
      <p:sp>
        <p:nvSpPr>
          <p:cNvPr id="6" name="Slide Number Placeholder 5"/>
          <p:cNvSpPr txBox="1">
            <a:spLocks noGrp="1"/>
          </p:cNvSpPr>
          <p:nvPr>
            <p:ph type="sldNum" sz="quarter" idx="8"/>
          </p:nvPr>
        </p:nvSpPr>
        <p:spPr/>
        <p:txBody>
          <a:bodyPr/>
          <a:lstStyle>
            <a:lvl1pPr>
              <a:defRPr/>
            </a:lvl1pPr>
          </a:lstStyle>
          <a:p>
            <a:fld id="{48D0020C-F9F1-4CD1-A6E8-E109DED3F975}" type="slidenum">
              <a:rPr/>
              <a:pPr/>
              <a:t>‹#›</a:t>
            </a:fld>
            <a:endParaRPr dirty="0"/>
          </a:p>
        </p:txBody>
      </p:sp>
    </p:spTree>
    <p:extLst>
      <p:ext uri="{BB962C8B-B14F-4D97-AF65-F5344CB8AC3E}">
        <p14:creationId xmlns:p14="http://schemas.microsoft.com/office/powerpoint/2010/main" val="1607380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cap="all">
                <a:solidFill>
                  <a:srgbClr val="000000"/>
                </a:solidFill>
              </a:defRPr>
            </a:lvl1pPr>
          </a:lstStyle>
          <a:p>
            <a:pPr lvl="0"/>
            <a:r>
              <a:rPr lang="el-GR"/>
              <a:t>Στυλ κύριου τίτλου</a:t>
            </a:r>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l-GR"/>
              <a:t>Στυλ υποδείγματος κειμένου</a:t>
            </a:r>
          </a:p>
        </p:txBody>
      </p:sp>
      <p:sp>
        <p:nvSpPr>
          <p:cNvPr id="4" name="Date Placeholder 3"/>
          <p:cNvSpPr txBox="1">
            <a:spLocks noGrp="1"/>
          </p:cNvSpPr>
          <p:nvPr>
            <p:ph type="dt" sz="half" idx="7"/>
          </p:nvPr>
        </p:nvSpPr>
        <p:spPr/>
        <p:txBody>
          <a:bodyPr/>
          <a:lstStyle>
            <a:lvl1pPr>
              <a:defRPr/>
            </a:lvl1pPr>
          </a:lstStyle>
          <a:p>
            <a:endParaRPr dirty="0"/>
          </a:p>
        </p:txBody>
      </p:sp>
      <p:sp>
        <p:nvSpPr>
          <p:cNvPr id="5" name="Footer Placeholder 4"/>
          <p:cNvSpPr txBox="1">
            <a:spLocks noGrp="1"/>
          </p:cNvSpPr>
          <p:nvPr>
            <p:ph type="ftr" sz="quarter" idx="9"/>
          </p:nvPr>
        </p:nvSpPr>
        <p:spPr/>
        <p:txBody>
          <a:bodyPr/>
          <a:lstStyle>
            <a:lvl1pPr>
              <a:defRPr/>
            </a:lvl1pPr>
          </a:lstStyle>
          <a:p>
            <a:endParaRPr dirty="0"/>
          </a:p>
        </p:txBody>
      </p:sp>
      <p:sp>
        <p:nvSpPr>
          <p:cNvPr id="6" name="Slide Number Placeholder 5"/>
          <p:cNvSpPr txBox="1">
            <a:spLocks noGrp="1"/>
          </p:cNvSpPr>
          <p:nvPr>
            <p:ph type="sldNum" sz="quarter" idx="8"/>
          </p:nvPr>
        </p:nvSpPr>
        <p:spPr/>
        <p:txBody>
          <a:bodyPr/>
          <a:lstStyle>
            <a:lvl1pPr>
              <a:defRPr/>
            </a:lvl1pPr>
          </a:lstStyle>
          <a:p>
            <a:fld id="{EA44C105-E5B4-424D-A3F2-37DB01B31D19}" type="slidenum">
              <a:rPr/>
              <a:pPr/>
              <a:t>‹#›</a:t>
            </a:fld>
            <a:endParaRPr dirty="0"/>
          </a:p>
        </p:txBody>
      </p:sp>
    </p:spTree>
    <p:extLst>
      <p:ext uri="{BB962C8B-B14F-4D97-AF65-F5344CB8AC3E}">
        <p14:creationId xmlns:p14="http://schemas.microsoft.com/office/powerpoint/2010/main" val="1119669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l-GR"/>
              <a:t>Στυλ κύριου τίτλου</a:t>
            </a:r>
          </a:p>
        </p:txBody>
      </p:sp>
      <p:sp>
        <p:nvSpPr>
          <p:cNvPr id="3" name="Content Placeholder 2"/>
          <p:cNvSpPr txBox="1">
            <a:spLocks noGrp="1"/>
          </p:cNvSpPr>
          <p:nvPr>
            <p:ph idx="1"/>
          </p:nvPr>
        </p:nvSpPr>
        <p:spPr>
          <a:xfrm>
            <a:off x="457200" y="1196748"/>
            <a:ext cx="4038603" cy="5040556"/>
          </a:xfrm>
        </p:spPr>
        <p:txBody>
          <a:bodyPr/>
          <a:lstStyle>
            <a:lvl1pPr>
              <a:spcBef>
                <a:spcPts val="700"/>
              </a:spcBef>
              <a:defRPr sz="2800"/>
            </a:lvl1pPr>
            <a:lvl2pPr>
              <a:defRPr/>
            </a:lvl2pPr>
            <a:lvl3pPr>
              <a:spcBef>
                <a:spcPts val="500"/>
              </a:spcBef>
              <a:defRPr sz="2000"/>
            </a:lvl3pPr>
            <a:lvl4pPr>
              <a:spcBef>
                <a:spcPts val="400"/>
              </a:spcBef>
              <a:defRPr sz="1800"/>
            </a:lvl4pPr>
            <a:lvl5pPr>
              <a:spcBef>
                <a:spcPts val="400"/>
              </a:spcBef>
              <a:defRPr sz="1800"/>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Content Placeholder 3"/>
          <p:cNvSpPr txBox="1">
            <a:spLocks noGrp="1"/>
          </p:cNvSpPr>
          <p:nvPr>
            <p:ph idx="2"/>
          </p:nvPr>
        </p:nvSpPr>
        <p:spPr>
          <a:xfrm>
            <a:off x="4648196" y="1196748"/>
            <a:ext cx="4038603" cy="5040556"/>
          </a:xfrm>
        </p:spPr>
        <p:txBody>
          <a:bodyPr/>
          <a:lstStyle>
            <a:lvl1pPr>
              <a:spcBef>
                <a:spcPts val="700"/>
              </a:spcBef>
              <a:defRPr sz="2800"/>
            </a:lvl1pPr>
            <a:lvl2pPr>
              <a:defRPr/>
            </a:lvl2pPr>
            <a:lvl3pPr>
              <a:spcBef>
                <a:spcPts val="500"/>
              </a:spcBef>
              <a:defRPr sz="2000"/>
            </a:lvl3pPr>
            <a:lvl4pPr>
              <a:spcBef>
                <a:spcPts val="400"/>
              </a:spcBef>
              <a:defRPr sz="1800"/>
            </a:lvl4pPr>
            <a:lvl5pPr>
              <a:spcBef>
                <a:spcPts val="400"/>
              </a:spcBef>
              <a:defRPr sz="1800"/>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Date Placeholder 4"/>
          <p:cNvSpPr txBox="1">
            <a:spLocks noGrp="1"/>
          </p:cNvSpPr>
          <p:nvPr>
            <p:ph type="dt" sz="half" idx="7"/>
          </p:nvPr>
        </p:nvSpPr>
        <p:spPr/>
        <p:txBody>
          <a:bodyPr/>
          <a:lstStyle>
            <a:lvl1pPr>
              <a:defRPr/>
            </a:lvl1pPr>
          </a:lstStyle>
          <a:p>
            <a:endParaRPr dirty="0"/>
          </a:p>
        </p:txBody>
      </p:sp>
      <p:sp>
        <p:nvSpPr>
          <p:cNvPr id="6" name="Footer Placeholder 5"/>
          <p:cNvSpPr txBox="1">
            <a:spLocks noGrp="1"/>
          </p:cNvSpPr>
          <p:nvPr>
            <p:ph type="ftr" sz="quarter" idx="9"/>
          </p:nvPr>
        </p:nvSpPr>
        <p:spPr/>
        <p:txBody>
          <a:bodyPr/>
          <a:lstStyle>
            <a:lvl1pPr>
              <a:defRPr/>
            </a:lvl1pPr>
          </a:lstStyle>
          <a:p>
            <a:endParaRPr dirty="0"/>
          </a:p>
        </p:txBody>
      </p:sp>
      <p:sp>
        <p:nvSpPr>
          <p:cNvPr id="7" name="Slide Number Placeholder 6"/>
          <p:cNvSpPr txBox="1">
            <a:spLocks noGrp="1"/>
          </p:cNvSpPr>
          <p:nvPr>
            <p:ph type="sldNum" sz="quarter" idx="8"/>
          </p:nvPr>
        </p:nvSpPr>
        <p:spPr/>
        <p:txBody>
          <a:bodyPr/>
          <a:lstStyle>
            <a:lvl1pPr>
              <a:defRPr/>
            </a:lvl1pPr>
          </a:lstStyle>
          <a:p>
            <a:fld id="{89ED5002-46E6-4A53-BBD3-6C7863362E46}" type="slidenum">
              <a:rPr/>
              <a:pPr/>
              <a:t>‹#›</a:t>
            </a:fld>
            <a:endParaRPr dirty="0"/>
          </a:p>
        </p:txBody>
      </p:sp>
    </p:spTree>
    <p:extLst>
      <p:ext uri="{BB962C8B-B14F-4D97-AF65-F5344CB8AC3E}">
        <p14:creationId xmlns:p14="http://schemas.microsoft.com/office/powerpoint/2010/main" val="3676262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l-GR"/>
              <a:t>Στυλ κύριου τίτλου</a:t>
            </a:r>
          </a:p>
        </p:txBody>
      </p:sp>
      <p:sp>
        <p:nvSpPr>
          <p:cNvPr id="3" name="Text Placeholder 2"/>
          <p:cNvSpPr txBox="1">
            <a:spLocks noGrp="1"/>
          </p:cNvSpPr>
          <p:nvPr>
            <p:ph type="body" idx="1"/>
          </p:nvPr>
        </p:nvSpPr>
        <p:spPr>
          <a:xfrm>
            <a:off x="457200" y="1196748"/>
            <a:ext cx="4040184" cy="978124"/>
          </a:xfrm>
        </p:spPr>
        <p:txBody>
          <a:bodyPr anchor="b"/>
          <a:lstStyle>
            <a:lvl1pPr marL="0" indent="0">
              <a:buNone/>
              <a:defRPr b="1"/>
            </a:lvl1pPr>
          </a:lstStyle>
          <a:p>
            <a:pPr lvl="0"/>
            <a:r>
              <a:rPr lang="el-GR"/>
              <a:t>Στυλ υποδείγματος κειμένου</a:t>
            </a:r>
          </a:p>
        </p:txBody>
      </p:sp>
      <p:sp>
        <p:nvSpPr>
          <p:cNvPr id="4" name="Content Placeholder 3"/>
          <p:cNvSpPr txBox="1">
            <a:spLocks noGrp="1"/>
          </p:cNvSpPr>
          <p:nvPr>
            <p:ph idx="2"/>
          </p:nvPr>
        </p:nvSpPr>
        <p:spPr>
          <a:xfrm>
            <a:off x="457200" y="2174872"/>
            <a:ext cx="4040184" cy="4062441"/>
          </a:xfrm>
        </p:spPr>
        <p:txBody>
          <a:bodyPr/>
          <a:lstStyle>
            <a:lvl1pPr>
              <a:defRPr/>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Text Placeholder 4"/>
          <p:cNvSpPr txBox="1">
            <a:spLocks noGrp="1"/>
          </p:cNvSpPr>
          <p:nvPr>
            <p:ph type="body" idx="3"/>
          </p:nvPr>
        </p:nvSpPr>
        <p:spPr>
          <a:xfrm>
            <a:off x="4645023" y="1196748"/>
            <a:ext cx="4041776" cy="978124"/>
          </a:xfrm>
        </p:spPr>
        <p:txBody>
          <a:bodyPr anchor="b"/>
          <a:lstStyle>
            <a:lvl1pPr marL="0" indent="0">
              <a:buNone/>
              <a:defRPr b="1"/>
            </a:lvl1pPr>
          </a:lstStyle>
          <a:p>
            <a:pPr lvl="0"/>
            <a:r>
              <a:rPr lang="el-GR"/>
              <a:t>Στυλ υποδείγματος κειμένου</a:t>
            </a:r>
          </a:p>
        </p:txBody>
      </p:sp>
      <p:sp>
        <p:nvSpPr>
          <p:cNvPr id="6" name="Content Placeholder 5"/>
          <p:cNvSpPr txBox="1">
            <a:spLocks noGrp="1"/>
          </p:cNvSpPr>
          <p:nvPr>
            <p:ph idx="4"/>
          </p:nvPr>
        </p:nvSpPr>
        <p:spPr>
          <a:xfrm>
            <a:off x="4645023" y="2174872"/>
            <a:ext cx="4041776" cy="4062441"/>
          </a:xfrm>
        </p:spPr>
        <p:txBody>
          <a:bodyPr/>
          <a:lstStyle>
            <a:lvl1pPr>
              <a:defRPr/>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Date Placeholder 6"/>
          <p:cNvSpPr txBox="1">
            <a:spLocks noGrp="1"/>
          </p:cNvSpPr>
          <p:nvPr>
            <p:ph type="dt" sz="half" idx="7"/>
          </p:nvPr>
        </p:nvSpPr>
        <p:spPr/>
        <p:txBody>
          <a:bodyPr/>
          <a:lstStyle>
            <a:lvl1pPr>
              <a:defRPr/>
            </a:lvl1pPr>
          </a:lstStyle>
          <a:p>
            <a:endParaRPr dirty="0"/>
          </a:p>
        </p:txBody>
      </p:sp>
      <p:sp>
        <p:nvSpPr>
          <p:cNvPr id="8" name="Footer Placeholder 7"/>
          <p:cNvSpPr txBox="1">
            <a:spLocks noGrp="1"/>
          </p:cNvSpPr>
          <p:nvPr>
            <p:ph type="ftr" sz="quarter" idx="9"/>
          </p:nvPr>
        </p:nvSpPr>
        <p:spPr/>
        <p:txBody>
          <a:bodyPr/>
          <a:lstStyle>
            <a:lvl1pPr>
              <a:defRPr/>
            </a:lvl1pPr>
          </a:lstStyle>
          <a:p>
            <a:endParaRPr dirty="0"/>
          </a:p>
        </p:txBody>
      </p:sp>
      <p:sp>
        <p:nvSpPr>
          <p:cNvPr id="9" name="Slide Number Placeholder 8"/>
          <p:cNvSpPr txBox="1">
            <a:spLocks noGrp="1"/>
          </p:cNvSpPr>
          <p:nvPr>
            <p:ph type="sldNum" sz="quarter" idx="8"/>
          </p:nvPr>
        </p:nvSpPr>
        <p:spPr/>
        <p:txBody>
          <a:bodyPr/>
          <a:lstStyle>
            <a:lvl1pPr>
              <a:defRPr/>
            </a:lvl1pPr>
          </a:lstStyle>
          <a:p>
            <a:fld id="{B28DEB93-FFFE-491E-A4D9-B2274EAD9357}" type="slidenum">
              <a:rPr/>
              <a:pPr/>
              <a:t>‹#›</a:t>
            </a:fld>
            <a:endParaRPr dirty="0"/>
          </a:p>
        </p:txBody>
      </p:sp>
    </p:spTree>
    <p:extLst>
      <p:ext uri="{BB962C8B-B14F-4D97-AF65-F5344CB8AC3E}">
        <p14:creationId xmlns:p14="http://schemas.microsoft.com/office/powerpoint/2010/main" val="711118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txBox="1">
            <a:spLocks noGrp="1"/>
          </p:cNvSpPr>
          <p:nvPr>
            <p:ph type="title"/>
          </p:nvPr>
        </p:nvSpPr>
        <p:spPr>
          <a:xfrm>
            <a:off x="467541" y="116631"/>
            <a:ext cx="8229600" cy="907203"/>
          </a:xfrm>
        </p:spPr>
        <p:txBody>
          <a:bodyPr/>
          <a:lstStyle>
            <a:lvl1pPr>
              <a:defRPr/>
            </a:lvl1pPr>
          </a:lstStyle>
          <a:p>
            <a:pPr lvl="0"/>
            <a:r>
              <a:rPr lang="el-GR"/>
              <a:t>Στυλ κύριου τίτλου</a:t>
            </a:r>
          </a:p>
        </p:txBody>
      </p:sp>
      <p:sp>
        <p:nvSpPr>
          <p:cNvPr id="3" name="Date Placeholder 2"/>
          <p:cNvSpPr txBox="1">
            <a:spLocks noGrp="1"/>
          </p:cNvSpPr>
          <p:nvPr>
            <p:ph type="dt" sz="half" idx="7"/>
          </p:nvPr>
        </p:nvSpPr>
        <p:spPr/>
        <p:txBody>
          <a:bodyPr/>
          <a:lstStyle>
            <a:lvl1pPr>
              <a:defRPr/>
            </a:lvl1pPr>
          </a:lstStyle>
          <a:p>
            <a:endParaRPr dirty="0"/>
          </a:p>
        </p:txBody>
      </p:sp>
      <p:sp>
        <p:nvSpPr>
          <p:cNvPr id="4" name="Footer Placeholder 3"/>
          <p:cNvSpPr txBox="1">
            <a:spLocks noGrp="1"/>
          </p:cNvSpPr>
          <p:nvPr>
            <p:ph type="ftr" sz="quarter" idx="9"/>
          </p:nvPr>
        </p:nvSpPr>
        <p:spPr/>
        <p:txBody>
          <a:bodyPr/>
          <a:lstStyle>
            <a:lvl1pPr>
              <a:defRPr/>
            </a:lvl1pPr>
          </a:lstStyle>
          <a:p>
            <a:endParaRPr dirty="0"/>
          </a:p>
        </p:txBody>
      </p:sp>
      <p:sp>
        <p:nvSpPr>
          <p:cNvPr id="5" name="Slide Number Placeholder 4"/>
          <p:cNvSpPr txBox="1">
            <a:spLocks noGrp="1"/>
          </p:cNvSpPr>
          <p:nvPr>
            <p:ph type="sldNum" sz="quarter" idx="8"/>
          </p:nvPr>
        </p:nvSpPr>
        <p:spPr/>
        <p:txBody>
          <a:bodyPr/>
          <a:lstStyle>
            <a:lvl1pPr>
              <a:defRPr/>
            </a:lvl1pPr>
          </a:lstStyle>
          <a:p>
            <a:fld id="{9DC30F2F-E503-4BA0-A276-02D36D8C6AEF}" type="slidenum">
              <a:rPr/>
              <a:pPr/>
              <a:t>‹#›</a:t>
            </a:fld>
            <a:endParaRPr dirty="0"/>
          </a:p>
        </p:txBody>
      </p:sp>
    </p:spTree>
    <p:extLst>
      <p:ext uri="{BB962C8B-B14F-4D97-AF65-F5344CB8AC3E}">
        <p14:creationId xmlns:p14="http://schemas.microsoft.com/office/powerpoint/2010/main" val="769524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a:lvl1pPr>
          </a:lstStyle>
          <a:p>
            <a:pPr lvl="0"/>
            <a:r>
              <a:rPr lang="el-GR"/>
              <a:t>Στυλ κύριου τίτλου</a:t>
            </a:r>
          </a:p>
        </p:txBody>
      </p:sp>
      <p:sp>
        <p:nvSpPr>
          <p:cNvPr id="3" name="Content Placeholder 2"/>
          <p:cNvSpPr txBox="1">
            <a:spLocks noGrp="1"/>
          </p:cNvSpPr>
          <p:nvPr>
            <p:ph idx="1"/>
          </p:nvPr>
        </p:nvSpPr>
        <p:spPr>
          <a:xfrm>
            <a:off x="3575047" y="273048"/>
            <a:ext cx="5111752" cy="5853110"/>
          </a:xfrm>
        </p:spPr>
        <p:txBody>
          <a:bodyPr/>
          <a:lstStyle>
            <a:lvl1pPr>
              <a:spcBef>
                <a:spcPts val="800"/>
              </a:spcBef>
              <a:defRPr sz="3200"/>
            </a:lvl1pPr>
            <a:lvl2pPr>
              <a:spcBef>
                <a:spcPts val="700"/>
              </a:spcBef>
              <a:defRPr sz="2800"/>
            </a:lvl2pPr>
            <a:lvl3pPr>
              <a:defRPr/>
            </a:lvl3pPr>
            <a:lvl4pPr>
              <a:spcBef>
                <a:spcPts val="500"/>
              </a:spcBef>
              <a:defRPr sz="2000"/>
            </a:lvl4pPr>
            <a:lvl5pPr>
              <a:spcBef>
                <a:spcPts val="500"/>
              </a:spcBef>
              <a:defRPr sz="2000"/>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l-GR"/>
              <a:t>Στυλ υποδείγματος κειμένου</a:t>
            </a:r>
          </a:p>
        </p:txBody>
      </p:sp>
      <p:sp>
        <p:nvSpPr>
          <p:cNvPr id="5" name="Date Placeholder 4"/>
          <p:cNvSpPr txBox="1">
            <a:spLocks noGrp="1"/>
          </p:cNvSpPr>
          <p:nvPr>
            <p:ph type="dt" sz="half" idx="7"/>
          </p:nvPr>
        </p:nvSpPr>
        <p:spPr/>
        <p:txBody>
          <a:bodyPr/>
          <a:lstStyle>
            <a:lvl1pPr>
              <a:defRPr/>
            </a:lvl1pPr>
          </a:lstStyle>
          <a:p>
            <a:endParaRPr dirty="0"/>
          </a:p>
        </p:txBody>
      </p:sp>
      <p:sp>
        <p:nvSpPr>
          <p:cNvPr id="6" name="Footer Placeholder 5"/>
          <p:cNvSpPr txBox="1">
            <a:spLocks noGrp="1"/>
          </p:cNvSpPr>
          <p:nvPr>
            <p:ph type="ftr" sz="quarter" idx="9"/>
          </p:nvPr>
        </p:nvSpPr>
        <p:spPr/>
        <p:txBody>
          <a:bodyPr/>
          <a:lstStyle>
            <a:lvl1pPr>
              <a:defRPr/>
            </a:lvl1pPr>
          </a:lstStyle>
          <a:p>
            <a:endParaRPr dirty="0"/>
          </a:p>
        </p:txBody>
      </p:sp>
      <p:sp>
        <p:nvSpPr>
          <p:cNvPr id="7" name="Slide Number Placeholder 6"/>
          <p:cNvSpPr txBox="1">
            <a:spLocks noGrp="1"/>
          </p:cNvSpPr>
          <p:nvPr>
            <p:ph type="sldNum" sz="quarter" idx="8"/>
          </p:nvPr>
        </p:nvSpPr>
        <p:spPr/>
        <p:txBody>
          <a:bodyPr/>
          <a:lstStyle>
            <a:lvl1pPr>
              <a:defRPr/>
            </a:lvl1pPr>
          </a:lstStyle>
          <a:p>
            <a:fld id="{D0243AE5-2629-401F-8A22-D0F4D81821B9}" type="slidenum">
              <a:rPr/>
              <a:pPr/>
              <a:t>‹#›</a:t>
            </a:fld>
            <a:endParaRPr dirty="0"/>
          </a:p>
        </p:txBody>
      </p:sp>
    </p:spTree>
    <p:extLst>
      <p:ext uri="{BB962C8B-B14F-4D97-AF65-F5344CB8AC3E}">
        <p14:creationId xmlns:p14="http://schemas.microsoft.com/office/powerpoint/2010/main" val="1058609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a:lvl1pPr>
          </a:lstStyle>
          <a:p>
            <a:pPr lvl="0"/>
            <a:r>
              <a:rPr lang="el-GR"/>
              <a:t>Στυλ κύριου τίτλου</a:t>
            </a:r>
          </a:p>
        </p:txBody>
      </p:sp>
      <p:sp>
        <p:nvSpPr>
          <p:cNvPr id="3" name="Picture Placeholder 2"/>
          <p:cNvSpPr txBox="1">
            <a:spLocks noGrp="1"/>
          </p:cNvSpPr>
          <p:nvPr>
            <p:ph type="pic" idx="1"/>
          </p:nvPr>
        </p:nvSpPr>
        <p:spPr>
          <a:xfrm>
            <a:off x="1792288" y="612776"/>
            <a:ext cx="5486400" cy="4114800"/>
          </a:xfrm>
        </p:spPr>
        <p:txBody>
          <a:bodyPr/>
          <a:lstStyle>
            <a:lvl1pPr marL="0" indent="0">
              <a:spcBef>
                <a:spcPts val="800"/>
              </a:spcBef>
              <a:buNone/>
              <a:defRPr sz="3200"/>
            </a:lvl1pPr>
          </a:lstStyle>
          <a:p>
            <a:pPr lvl="0"/>
            <a:r>
              <a:rPr lang="el-GR" dirty="0"/>
              <a:t>Κάντε κλικ στο εικονίδιο για να προσθέσετε εικόνα</a:t>
            </a:r>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l-GR"/>
              <a:t>Στυλ υποδείγματος κειμένου</a:t>
            </a:r>
          </a:p>
        </p:txBody>
      </p:sp>
      <p:sp>
        <p:nvSpPr>
          <p:cNvPr id="5" name="Date Placeholder 4"/>
          <p:cNvSpPr txBox="1">
            <a:spLocks noGrp="1"/>
          </p:cNvSpPr>
          <p:nvPr>
            <p:ph type="dt" sz="half" idx="7"/>
          </p:nvPr>
        </p:nvSpPr>
        <p:spPr/>
        <p:txBody>
          <a:bodyPr/>
          <a:lstStyle>
            <a:lvl1pPr>
              <a:defRPr/>
            </a:lvl1pPr>
          </a:lstStyle>
          <a:p>
            <a:endParaRPr dirty="0"/>
          </a:p>
        </p:txBody>
      </p:sp>
      <p:sp>
        <p:nvSpPr>
          <p:cNvPr id="6" name="Footer Placeholder 5"/>
          <p:cNvSpPr txBox="1">
            <a:spLocks noGrp="1"/>
          </p:cNvSpPr>
          <p:nvPr>
            <p:ph type="ftr" sz="quarter" idx="9"/>
          </p:nvPr>
        </p:nvSpPr>
        <p:spPr/>
        <p:txBody>
          <a:bodyPr/>
          <a:lstStyle>
            <a:lvl1pPr>
              <a:defRPr/>
            </a:lvl1pPr>
          </a:lstStyle>
          <a:p>
            <a:endParaRPr dirty="0"/>
          </a:p>
        </p:txBody>
      </p:sp>
      <p:sp>
        <p:nvSpPr>
          <p:cNvPr id="7" name="Slide Number Placeholder 6"/>
          <p:cNvSpPr txBox="1">
            <a:spLocks noGrp="1"/>
          </p:cNvSpPr>
          <p:nvPr>
            <p:ph type="sldNum" sz="quarter" idx="8"/>
          </p:nvPr>
        </p:nvSpPr>
        <p:spPr/>
        <p:txBody>
          <a:bodyPr/>
          <a:lstStyle>
            <a:lvl1pPr>
              <a:defRPr/>
            </a:lvl1pPr>
          </a:lstStyle>
          <a:p>
            <a:fld id="{2EE1C6A9-ADB2-4DD1-A4BF-B4CF633B9864}" type="slidenum">
              <a:rPr/>
              <a:pPr/>
              <a:t>‹#›</a:t>
            </a:fld>
            <a:endParaRPr dirty="0"/>
          </a:p>
        </p:txBody>
      </p:sp>
    </p:spTree>
    <p:extLst>
      <p:ext uri="{BB962C8B-B14F-4D97-AF65-F5344CB8AC3E}">
        <p14:creationId xmlns:p14="http://schemas.microsoft.com/office/powerpoint/2010/main" val="3502002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l-GR"/>
              <a:t>Στυλ κύριου τίτλου</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Date Placeholder 3"/>
          <p:cNvSpPr txBox="1">
            <a:spLocks noGrp="1"/>
          </p:cNvSpPr>
          <p:nvPr>
            <p:ph type="dt" sz="half" idx="7"/>
          </p:nvPr>
        </p:nvSpPr>
        <p:spPr/>
        <p:txBody>
          <a:bodyPr/>
          <a:lstStyle>
            <a:lvl1pPr>
              <a:defRPr/>
            </a:lvl1pPr>
          </a:lstStyle>
          <a:p>
            <a:endParaRPr dirty="0"/>
          </a:p>
        </p:txBody>
      </p:sp>
      <p:sp>
        <p:nvSpPr>
          <p:cNvPr id="5" name="Footer Placeholder 4"/>
          <p:cNvSpPr txBox="1">
            <a:spLocks noGrp="1"/>
          </p:cNvSpPr>
          <p:nvPr>
            <p:ph type="ftr" sz="quarter" idx="9"/>
          </p:nvPr>
        </p:nvSpPr>
        <p:spPr/>
        <p:txBody>
          <a:bodyPr/>
          <a:lstStyle>
            <a:lvl1pPr>
              <a:defRPr/>
            </a:lvl1pPr>
          </a:lstStyle>
          <a:p>
            <a:endParaRPr dirty="0"/>
          </a:p>
        </p:txBody>
      </p:sp>
      <p:sp>
        <p:nvSpPr>
          <p:cNvPr id="6" name="Slide Number Placeholder 5"/>
          <p:cNvSpPr txBox="1">
            <a:spLocks noGrp="1"/>
          </p:cNvSpPr>
          <p:nvPr>
            <p:ph type="sldNum" sz="quarter" idx="8"/>
          </p:nvPr>
        </p:nvSpPr>
        <p:spPr/>
        <p:txBody>
          <a:bodyPr/>
          <a:lstStyle>
            <a:lvl1pPr>
              <a:defRPr/>
            </a:lvl1pPr>
          </a:lstStyle>
          <a:p>
            <a:fld id="{FF1EB758-0C70-4198-A3AA-DAB2BC9052F6}" type="slidenum">
              <a:rPr/>
              <a:pPr/>
              <a:t>‹#›</a:t>
            </a:fld>
            <a:endParaRPr dirty="0"/>
          </a:p>
        </p:txBody>
      </p:sp>
    </p:spTree>
    <p:extLst>
      <p:ext uri="{BB962C8B-B14F-4D97-AF65-F5344CB8AC3E}">
        <p14:creationId xmlns:p14="http://schemas.microsoft.com/office/powerpoint/2010/main" val="4059386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l-GR"/>
              <a:t>Στυλ κύριου τίτλου</a:t>
            </a:r>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Date Placeholder 3"/>
          <p:cNvSpPr txBox="1">
            <a:spLocks noGrp="1"/>
          </p:cNvSpPr>
          <p:nvPr>
            <p:ph type="dt" sz="half" idx="7"/>
          </p:nvPr>
        </p:nvSpPr>
        <p:spPr/>
        <p:txBody>
          <a:bodyPr/>
          <a:lstStyle>
            <a:lvl1pPr>
              <a:defRPr/>
            </a:lvl1pPr>
          </a:lstStyle>
          <a:p>
            <a:endParaRPr dirty="0"/>
          </a:p>
        </p:txBody>
      </p:sp>
      <p:sp>
        <p:nvSpPr>
          <p:cNvPr id="5" name="Footer Placeholder 4"/>
          <p:cNvSpPr txBox="1">
            <a:spLocks noGrp="1"/>
          </p:cNvSpPr>
          <p:nvPr>
            <p:ph type="ftr" sz="quarter" idx="9"/>
          </p:nvPr>
        </p:nvSpPr>
        <p:spPr/>
        <p:txBody>
          <a:bodyPr/>
          <a:lstStyle>
            <a:lvl1pPr>
              <a:defRPr/>
            </a:lvl1pPr>
          </a:lstStyle>
          <a:p>
            <a:endParaRPr dirty="0"/>
          </a:p>
        </p:txBody>
      </p:sp>
      <p:sp>
        <p:nvSpPr>
          <p:cNvPr id="6" name="Slide Number Placeholder 5"/>
          <p:cNvSpPr txBox="1">
            <a:spLocks noGrp="1"/>
          </p:cNvSpPr>
          <p:nvPr>
            <p:ph type="sldNum" sz="quarter" idx="8"/>
          </p:nvPr>
        </p:nvSpPr>
        <p:spPr/>
        <p:txBody>
          <a:bodyPr/>
          <a:lstStyle>
            <a:lvl1pPr>
              <a:defRPr/>
            </a:lvl1pPr>
          </a:lstStyle>
          <a:p>
            <a:fld id="{482CF755-EE78-4C7C-963D-4CB772197756}" type="slidenum">
              <a:rPr/>
              <a:pPr/>
              <a:t>‹#›</a:t>
            </a:fld>
            <a:endParaRPr dirty="0"/>
          </a:p>
        </p:txBody>
      </p:sp>
    </p:spTree>
    <p:extLst>
      <p:ext uri="{BB962C8B-B14F-4D97-AF65-F5344CB8AC3E}">
        <p14:creationId xmlns:p14="http://schemas.microsoft.com/office/powerpoint/2010/main" val="671400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67541" y="116631"/>
            <a:ext cx="8229600" cy="908721"/>
          </a:xfrm>
          <a:prstGeom prst="rect">
            <a:avLst/>
          </a:prstGeom>
          <a:noFill/>
          <a:ln>
            <a:noFill/>
          </a:ln>
        </p:spPr>
        <p:txBody>
          <a:bodyPr vert="horz" wrap="square" lIns="91440" tIns="45720" rIns="91440" bIns="45720" anchor="ctr" anchorCtr="1" compatLnSpc="1">
            <a:normAutofit/>
          </a:bodyPr>
          <a:lstStyle/>
          <a:p>
            <a:pPr lvl="0"/>
            <a:r>
              <a:rPr lang="el-GR"/>
              <a:t>Στυλ κύριου τίτλου</a:t>
            </a:r>
          </a:p>
        </p:txBody>
      </p:sp>
      <p:sp>
        <p:nvSpPr>
          <p:cNvPr id="3" name="Text Placeholder 2"/>
          <p:cNvSpPr txBox="1">
            <a:spLocks noGrp="1"/>
          </p:cNvSpPr>
          <p:nvPr>
            <p:ph type="body" idx="1"/>
          </p:nvPr>
        </p:nvSpPr>
        <p:spPr>
          <a:xfrm>
            <a:off x="457200" y="1196748"/>
            <a:ext cx="8229600" cy="5040556"/>
          </a:xfrm>
          <a:prstGeom prst="rect">
            <a:avLst/>
          </a:prstGeom>
          <a:noFill/>
          <a:ln>
            <a:noFill/>
          </a:ln>
        </p:spPr>
        <p:txBody>
          <a:bodyPr vert="horz" wrap="square" lIns="91440" tIns="45720" rIns="91440" bIns="45720" anchor="t" anchorCtr="0" compatLnSpc="1">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Date Placeholder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l-GR" sz="1200" b="0" i="0" u="none" strike="noStrike" kern="1200" cap="none" spc="0" baseline="0">
                <a:solidFill>
                  <a:srgbClr val="898989"/>
                </a:solidFill>
                <a:uFillTx/>
                <a:latin typeface="Arial"/>
              </a:defRPr>
            </a:lvl1pPr>
          </a:lstStyle>
          <a:p>
            <a:endParaRPr dirty="0"/>
          </a:p>
        </p:txBody>
      </p:sp>
      <p:sp>
        <p:nvSpPr>
          <p:cNvPr id="5" name="Footer Placeholder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l-GR" sz="1200" b="0" i="0" u="none" strike="noStrike" kern="1200" cap="none" spc="0" baseline="0">
                <a:solidFill>
                  <a:srgbClr val="898989"/>
                </a:solidFill>
                <a:uFillTx/>
                <a:latin typeface="Arial"/>
              </a:defRPr>
            </a:lvl1pPr>
          </a:lstStyle>
          <a:p>
            <a:endParaRPr dirty="0"/>
          </a:p>
        </p:txBody>
      </p:sp>
      <p:sp>
        <p:nvSpPr>
          <p:cNvPr id="6" name="Slide Number Placeholder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l-GR" sz="1200" b="0" i="0" u="none" strike="noStrike" kern="1200" cap="none" spc="0" baseline="0">
                <a:solidFill>
                  <a:srgbClr val="000000"/>
                </a:solidFill>
                <a:uFillTx/>
                <a:latin typeface="Arial"/>
              </a:defRPr>
            </a:lvl1pPr>
          </a:lstStyle>
          <a:p>
            <a:fld id="{47BBAA9A-06CC-42E2-A448-CB451BE85F20}" type="slidenum">
              <a:rPr/>
              <a:pPr/>
              <a:t>‹#›</a:t>
            </a:fld>
            <a:endParaRPr dirty="0"/>
          </a:p>
        </p:txBody>
      </p:sp>
    </p:spTree>
    <p:extLst>
      <p:ext uri="{BB962C8B-B14F-4D97-AF65-F5344CB8AC3E}">
        <p14:creationId xmlns:p14="http://schemas.microsoft.com/office/powerpoint/2010/main" val="15101333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marL="0" marR="0" lvl="0" indent="0" algn="ctr" defTabSz="914400" rtl="0" fontAlgn="auto" hangingPunct="1">
        <a:lnSpc>
          <a:spcPct val="100000"/>
        </a:lnSpc>
        <a:spcBef>
          <a:spcPts val="0"/>
        </a:spcBef>
        <a:spcAft>
          <a:spcPts val="0"/>
        </a:spcAft>
        <a:buNone/>
        <a:tabLst/>
        <a:defRPr lang="el-GR" sz="4000" b="1" i="0" u="none" strike="noStrike" kern="1200" cap="none" spc="0" baseline="0">
          <a:solidFill>
            <a:srgbClr val="002060"/>
          </a:solidFill>
          <a:uFillTx/>
          <a:latin typeface="Calibri"/>
        </a:defRPr>
      </a:lvl1pPr>
    </p:titleStyle>
    <p:bodyStyle>
      <a:lvl1pPr marL="342900" marR="0" lvl="0" indent="-342900" algn="l" defTabSz="914400" rtl="0" fontAlgn="auto" hangingPunct="1">
        <a:lnSpc>
          <a:spcPct val="100000"/>
        </a:lnSpc>
        <a:spcBef>
          <a:spcPts val="600"/>
        </a:spcBef>
        <a:spcAft>
          <a:spcPts val="0"/>
        </a:spcAft>
        <a:buSzPct val="100000"/>
        <a:buFont typeface="Arial" pitchFamily="34"/>
        <a:buChar char="•"/>
        <a:tabLst/>
        <a:defRPr lang="el-GR" sz="24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600"/>
        </a:spcBef>
        <a:spcAft>
          <a:spcPts val="0"/>
        </a:spcAft>
        <a:buSzPct val="100000"/>
        <a:buFont typeface="Arial" pitchFamily="34"/>
        <a:buChar char="–"/>
        <a:tabLst/>
        <a:defRPr lang="el-GR" sz="24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l-GR"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600"/>
        </a:spcBef>
        <a:spcAft>
          <a:spcPts val="0"/>
        </a:spcAft>
        <a:buSzPct val="100000"/>
        <a:buFont typeface="Arial" pitchFamily="34"/>
        <a:buChar char="–"/>
        <a:tabLst/>
        <a:defRPr lang="el-GR" sz="24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600"/>
        </a:spcBef>
        <a:spcAft>
          <a:spcPts val="0"/>
        </a:spcAft>
        <a:buSzPct val="100000"/>
        <a:buFont typeface="Arial" pitchFamily="34"/>
        <a:buChar char="»"/>
        <a:tabLst/>
        <a:defRPr lang="el-GR" sz="24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commons.wikimedia.org/wiki/User:Badseed" TargetMode="External"/><Relationship Id="rId2" Type="http://schemas.openxmlformats.org/officeDocument/2006/relationships/hyperlink" Target="http://commons.wikimedia.org/wiki/File:Basal_Ganglia_lateral-el.svg" TargetMode="Externa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hyperlink" Target="http://el.wikipedia.org/wiki/&#913;&#961;&#967;&#949;&#943;&#959;:Basal_Ganglia_lateral-el.svg"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el.wikipedia.org/w/index.php?title=&#922;&#953;&#957;&#951;&#964;&#953;&#954;&#972;&#962;_&#941;&#955;&#949;&#947;&#967;&#959;&#962;&amp;action=edit&amp;redlink=1" TargetMode="External"/><Relationship Id="rId13" Type="http://schemas.openxmlformats.org/officeDocument/2006/relationships/hyperlink" Target="http://el.wikipedia.org/w/index.php?title=&#913;&#965;&#964;&#972;&#957;&#959;&#956;&#959;_&#957;&#949;&#965;&#961;&#953;&#954;&#972;_&#963;&#973;&#963;&#964;&#951;&#956;&#945;&amp;action=edit&amp;redlink=1" TargetMode="External"/><Relationship Id="rId3" Type="http://schemas.openxmlformats.org/officeDocument/2006/relationships/hyperlink" Target="http://el.wikipedia.org/wiki/&#917;&#947;&#954;&#941;&#966;&#945;&#955;&#959;&#962;" TargetMode="External"/><Relationship Id="rId7" Type="http://schemas.openxmlformats.org/officeDocument/2006/relationships/hyperlink" Target="http://el.wikipedia.org/wiki/&#920;&#951;&#955;&#945;&#963;&#964;&#953;&#954;&#972;" TargetMode="External"/><Relationship Id="rId12" Type="http://schemas.openxmlformats.org/officeDocument/2006/relationships/hyperlink" Target="http://el.wikipedia.org/w/index.php?title=&#915;&#940;&#947;&#947;&#955;&#953;&#959;&amp;action=edit&amp;redlink=1" TargetMode="External"/><Relationship Id="rId2" Type="http://schemas.openxmlformats.org/officeDocument/2006/relationships/hyperlink" Target="http://el.wikipedia.org/w/index.php?title=&#928;&#965;&#961;&#942;&#957;&#945;&#962;_(&#945;&#957;&#945;&#964;&#959;&#956;&#943;&#945;)&amp;action=edit&amp;redlink=1" TargetMode="External"/><Relationship Id="rId1" Type="http://schemas.openxmlformats.org/officeDocument/2006/relationships/slideLayout" Target="../slideLayouts/slideLayout12.xml"/><Relationship Id="rId6" Type="http://schemas.openxmlformats.org/officeDocument/2006/relationships/hyperlink" Target="http://el.wikipedia.org/w/index.php?title=&#917;&#947;&#954;&#949;&#966;&#945;&#955;&#953;&#954;&#972;_&#963;&#964;&#941;&#955;&#949;&#967;&#959;&#962;&amp;action=edit&amp;redlink=1" TargetMode="External"/><Relationship Id="rId11" Type="http://schemas.openxmlformats.org/officeDocument/2006/relationships/hyperlink" Target="http://el.wikipedia.org/wiki/&#924;&#940;&#952;&#951;&#963;&#951;" TargetMode="External"/><Relationship Id="rId5" Type="http://schemas.openxmlformats.org/officeDocument/2006/relationships/hyperlink" Target="http://el.wikipedia.org/wiki/&#920;&#940;&#955;&#945;&#956;&#959;&#962;_(&#949;&#947;&#954;&#941;&#966;&#945;&#955;&#959;&#962;)" TargetMode="External"/><Relationship Id="rId10" Type="http://schemas.openxmlformats.org/officeDocument/2006/relationships/hyperlink" Target="http://el.wikipedia.org/wiki/&#931;&#965;&#957;&#945;&#943;&#963;&#952;&#951;&#956;&#945;" TargetMode="External"/><Relationship Id="rId4" Type="http://schemas.openxmlformats.org/officeDocument/2006/relationships/hyperlink" Target="http://el.wikipedia.org/wiki/&#917;&#947;&#954;&#949;&#966;&#945;&#955;&#953;&#954;&#972;&#962;_&#966;&#955;&#959;&#953;&#972;&#962;" TargetMode="External"/><Relationship Id="rId9" Type="http://schemas.openxmlformats.org/officeDocument/2006/relationships/hyperlink" Target="http://el.wikipedia.org/w/index.php?title=&#915;&#957;&#969;&#963;&#953;&#945;&#954;&#941;&#962;_&#948;&#953;&#949;&#961;&#947;&#945;&#963;&#943;&#949;&#962;&amp;action=edit&amp;redlink=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el.wikipedia.org/w/index.php?title=&#927;&#961;&#959;&#955;&#959;&#947;&#943;&#945;_&#964;&#959;&#960;&#959;&#947;&#961;&#945;&#966;&#953;&#954;&#942;&#962;_&#945;&#957;&#945;&#964;&#959;&#956;&#943;&#945;&#962;&amp;action=edit&amp;redlink=1" TargetMode="External"/><Relationship Id="rId2" Type="http://schemas.openxmlformats.org/officeDocument/2006/relationships/hyperlink" Target="http://el.wikipedia.org/wiki/&#928;&#961;&#969;&#964;&#949;&#973;&#959;&#957;&#964;&#945;" TargetMode="External"/><Relationship Id="rId1" Type="http://schemas.openxmlformats.org/officeDocument/2006/relationships/slideLayout" Target="../slideLayouts/slideLayout12.xml"/><Relationship Id="rId6" Type="http://schemas.openxmlformats.org/officeDocument/2006/relationships/hyperlink" Target="http://el.wikipedia.org/w/index.php?title=&#922;&#949;&#961;&#954;&#959;&#966;&#972;&#961;&#959;&#962;_&#960;&#965;&#961;&#942;&#957;&#945;&#962;&amp;action=edit&amp;redlink=1" TargetMode="External"/><Relationship Id="rId5" Type="http://schemas.openxmlformats.org/officeDocument/2006/relationships/hyperlink" Target="http://el.wikipedia.org/wiki/&#922;&#941;&#955;&#965;&#966;&#959;&#962;" TargetMode="External"/><Relationship Id="rId4" Type="http://schemas.openxmlformats.org/officeDocument/2006/relationships/hyperlink" Target="http://el.wikipedia.org/w/index.php?title=&#929;&#945;&#946;&#948;&#969;&#964;&#972;_&#946;&#945;&#963;&#953;&#954;&#972;&amp;action=edit&amp;redlink=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el.wikipedia.org/w/index.php?title=&#933;&#960;&#959;&#952;&#945;&#955;&#945;&#956;&#953;&#954;&#972;&#962;_&#960;&#965;&#961;&#942;&#957;&#945;&#962;&amp;action=edit&amp;redlink=1" TargetMode="External"/><Relationship Id="rId2" Type="http://schemas.openxmlformats.org/officeDocument/2006/relationships/hyperlink" Target="http://el.wikipedia.org/w/index.php?title=&#927;&#961;&#959;&#955;&#959;&#947;&#943;&#945;_&#964;&#959;&#960;&#959;&#947;&#961;&#945;&#966;&#953;&#954;&#942;&#962;_&#945;&#957;&#945;&#964;&#959;&#956;&#943;&#945;&#962;&amp;action=edit&amp;redlink=1" TargetMode="External"/><Relationship Id="rId1" Type="http://schemas.openxmlformats.org/officeDocument/2006/relationships/slideLayout" Target="../slideLayouts/slideLayout12.xml"/><Relationship Id="rId4" Type="http://schemas.openxmlformats.org/officeDocument/2006/relationships/hyperlink" Target="http://el.wikipedia.org/w/index.php?title=&#924;&#941;&#955;&#945;&#953;&#957;&#945;_&#959;&#965;&#963;&#943;&#945;&amp;action=edit&amp;redlink=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400" b="1" dirty="0" smtClean="0">
                <a:solidFill>
                  <a:srgbClr val="000000"/>
                </a:solidFill>
                <a:latin typeface="Calibri"/>
              </a:rPr>
              <a:t>Φαρμακολογία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323528" y="2564904"/>
            <a:ext cx="8496944" cy="2592288"/>
          </a:xfrm>
        </p:spPr>
        <p:txBody>
          <a:bodyPr>
            <a:normAutofit/>
          </a:bodyPr>
          <a:lstStyle/>
          <a:p>
            <a:pPr>
              <a:spcBef>
                <a:spcPts val="0"/>
              </a:spcBef>
              <a:spcAft>
                <a:spcPts val="1200"/>
              </a:spcAft>
            </a:pPr>
            <a:r>
              <a:rPr lang="el-GR" sz="2800" b="1" dirty="0" smtClean="0"/>
              <a:t>Ενότητα 11</a:t>
            </a:r>
            <a:r>
              <a:rPr lang="el-GR" sz="2800" dirty="0" smtClean="0"/>
              <a:t>:</a:t>
            </a:r>
            <a:r>
              <a:rPr lang="en-US" sz="2800" dirty="0" smtClean="0"/>
              <a:t> </a:t>
            </a:r>
            <a:r>
              <a:rPr lang="el-GR" sz="2400" dirty="0"/>
              <a:t>Νευρικό </a:t>
            </a:r>
            <a:r>
              <a:rPr lang="el-GR" sz="2400" dirty="0" smtClean="0"/>
              <a:t>Σύστημα</a:t>
            </a:r>
          </a:p>
          <a:p>
            <a:pPr>
              <a:spcBef>
                <a:spcPts val="0"/>
              </a:spcBef>
              <a:spcAft>
                <a:spcPts val="1200"/>
              </a:spcAft>
            </a:pPr>
            <a:r>
              <a:rPr lang="el-GR" sz="2400" dirty="0" smtClean="0"/>
              <a:t>Μαρία </a:t>
            </a:r>
            <a:r>
              <a:rPr lang="en-US" sz="2400" dirty="0" smtClean="0"/>
              <a:t>B</a:t>
            </a:r>
            <a:r>
              <a:rPr lang="el-GR" sz="2400" dirty="0"/>
              <a:t>ενετίκου</a:t>
            </a:r>
            <a:r>
              <a:rPr lang="en-US" sz="2400" dirty="0"/>
              <a:t>, MD, MSc, DipEndo, PhD,</a:t>
            </a:r>
            <a:endParaRPr lang="el-GR" sz="2400" dirty="0"/>
          </a:p>
          <a:p>
            <a:pPr lvl="0">
              <a:spcBef>
                <a:spcPts val="500"/>
              </a:spcBef>
            </a:pPr>
            <a:r>
              <a:rPr lang="el-GR" sz="2400" dirty="0"/>
              <a:t>Ιατρός ενδοκρινολόγος</a:t>
            </a:r>
            <a:r>
              <a:rPr lang="en-US" sz="2400" dirty="0"/>
              <a:t>, </a:t>
            </a:r>
            <a:r>
              <a:rPr lang="el-GR" sz="2400" dirty="0"/>
              <a:t>καθηγήτρια παθοφυσιολογίας</a:t>
            </a:r>
            <a:r>
              <a:rPr lang="en-US" sz="2400" dirty="0"/>
              <a:t> </a:t>
            </a:r>
            <a:r>
              <a:rPr lang="el-GR" sz="2400" dirty="0"/>
              <a:t>– νοσολογίας</a:t>
            </a:r>
            <a:r>
              <a:rPr lang="en-US" sz="2400" dirty="0"/>
              <a:t>, </a:t>
            </a:r>
            <a:r>
              <a:rPr lang="el-GR" sz="2400" dirty="0"/>
              <a:t>διδάκτωρ πανεπιστήμιου Αθηνών και Λονδίνου</a:t>
            </a:r>
          </a:p>
          <a:p>
            <a:pPr lvl="0">
              <a:spcBef>
                <a:spcPts val="500"/>
              </a:spcBef>
            </a:pPr>
            <a:r>
              <a:rPr lang="el-GR" sz="2400" dirty="0"/>
              <a:t>Τμήμα Νοσηλευτικής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Νόσος </a:t>
            </a:r>
            <a:r>
              <a:rPr lang="en-US" dirty="0"/>
              <a:t>Parkinson </a:t>
            </a:r>
            <a:r>
              <a:rPr lang="en-US" sz="3200" b="0" dirty="0"/>
              <a:t>(</a:t>
            </a:r>
            <a:r>
              <a:rPr lang="el-GR" sz="3200" b="0" dirty="0"/>
              <a:t>4/6</a:t>
            </a:r>
            <a:r>
              <a:rPr lang="en-US" sz="3200" b="0" dirty="0"/>
              <a:t>)</a:t>
            </a:r>
            <a:endParaRPr lang="el-GR" dirty="0"/>
          </a:p>
        </p:txBody>
      </p:sp>
      <p:sp>
        <p:nvSpPr>
          <p:cNvPr id="3" name="Θέση περιεχομένου 2"/>
          <p:cNvSpPr txBox="1">
            <a:spLocks noGrp="1"/>
          </p:cNvSpPr>
          <p:nvPr>
            <p:ph idx="1"/>
          </p:nvPr>
        </p:nvSpPr>
        <p:spPr>
          <a:xfrm>
            <a:off x="457200" y="1196748"/>
            <a:ext cx="8229600" cy="5524722"/>
          </a:xfrm>
        </p:spPr>
        <p:txBody>
          <a:bodyPr/>
          <a:lstStyle/>
          <a:p>
            <a:pPr lvl="0">
              <a:lnSpc>
                <a:spcPct val="94000"/>
              </a:lnSpc>
            </a:pPr>
            <a:r>
              <a:rPr lang="el-GR" sz="2200" dirty="0"/>
              <a:t>Για την εμφάνιση των συμπτωμάτων απαιτείται καταστροφή πάνω από το 70% των νευρώνων της μέλαινας ουσίας.  </a:t>
            </a:r>
          </a:p>
          <a:p>
            <a:pPr lvl="0">
              <a:lnSpc>
                <a:spcPct val="94000"/>
              </a:lnSpc>
            </a:pPr>
            <a:r>
              <a:rPr lang="el-GR" sz="2200" dirty="0"/>
              <a:t>Η απώλεια κυττάρων της μέλαινας ουσίας μειώνει την δοπαμινεργική νεύρωση του ραβδωτού σώματος.  Αυτό οδηγεί σε μη αναστολή των γλουταμινεργικών νευρώνων του υποθαλαμικού πυρήνα και επομένως σε ενισχυμένη ενεργοποίηση της έσω μοίρας της ωχράς σφαίρας και της δικτυωτής μοίρας της μέλαινας ουσίας. </a:t>
            </a:r>
          </a:p>
          <a:p>
            <a:pPr lvl="0">
              <a:lnSpc>
                <a:spcPct val="94000"/>
              </a:lnSpc>
            </a:pPr>
            <a:r>
              <a:rPr lang="el-GR" sz="2200" dirty="0"/>
              <a:t>Κατά δεύτερο λόγο, η δοπαμινεργική ενεργοποίηση των νευρώνων του ραβδωτού σώματος τερματίζεται.  Φυσιολογικά αναστέλλει κατευθείαν τους νευρώνες στην μέλαινα ουσία και την εσωτερική μοίρα της ωχράς σφαίρας.  </a:t>
            </a:r>
          </a:p>
          <a:p>
            <a:pPr lvl="0">
              <a:lnSpc>
                <a:spcPct val="94000"/>
              </a:lnSpc>
            </a:pPr>
            <a:r>
              <a:rPr lang="el-GR" sz="2200" dirty="0"/>
              <a:t>Όλες αυτές οι διεργασίες οδηγούν τελικά σε υπερβολική αναστολή του θαλάμου.  Η αναστολή του θαλάμου αναστέλλει την εκούσια κινητικότητα. </a:t>
            </a:r>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AA56B36F-53B5-47EA-B3BD-65196470C955}"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9</a:t>
            </a:fld>
            <a:endParaRPr lang="el-GR" sz="1200" dirty="0">
              <a:solidFill>
                <a:srgbClr val="000000"/>
              </a:solidFill>
              <a:latin typeface="Arial"/>
            </a:endParaRPr>
          </a:p>
        </p:txBody>
      </p:sp>
    </p:spTree>
    <p:extLst>
      <p:ext uri="{BB962C8B-B14F-4D97-AF65-F5344CB8AC3E}">
        <p14:creationId xmlns:p14="http://schemas.microsoft.com/office/powerpoint/2010/main" val="1980446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Νόσος </a:t>
            </a:r>
            <a:r>
              <a:rPr lang="en-US" dirty="0"/>
              <a:t>Parkinson </a:t>
            </a:r>
            <a:r>
              <a:rPr lang="en-US" sz="3200" b="0" dirty="0"/>
              <a:t>(</a:t>
            </a:r>
            <a:r>
              <a:rPr lang="el-GR" sz="3200" b="0" dirty="0"/>
              <a:t>5/6</a:t>
            </a:r>
            <a:r>
              <a:rPr lang="en-US" sz="3200" b="0" dirty="0"/>
              <a:t>)</a:t>
            </a:r>
            <a:endParaRPr lang="el-GR" dirty="0"/>
          </a:p>
        </p:txBody>
      </p:sp>
      <p:sp>
        <p:nvSpPr>
          <p:cNvPr id="3" name="Θέση περιεχομένου 2"/>
          <p:cNvSpPr txBox="1">
            <a:spLocks noGrp="1"/>
          </p:cNvSpPr>
          <p:nvPr>
            <p:ph idx="1"/>
          </p:nvPr>
        </p:nvSpPr>
        <p:spPr/>
        <p:txBody>
          <a:bodyPr/>
          <a:lstStyle/>
          <a:p>
            <a:pPr lvl="0">
              <a:lnSpc>
                <a:spcPct val="104000"/>
              </a:lnSpc>
            </a:pPr>
            <a:r>
              <a:rPr lang="el-GR" sz="2200" dirty="0"/>
              <a:t>Οι ασθενείς δυσκολεύονται στην έναρξη της κίνησης η μπορούν να την πραγματοποιήσουν ως αντίδραση στα εξωτερικά ερεθίσματα (υποκινησία). </a:t>
            </a:r>
          </a:p>
          <a:p>
            <a:pPr lvl="0">
              <a:lnSpc>
                <a:spcPct val="104000"/>
              </a:lnSpc>
            </a:pPr>
            <a:r>
              <a:rPr lang="el-GR" sz="2200" dirty="0"/>
              <a:t>Ο μυικός τόνος είναι αυξημένος (ακαμψία).  </a:t>
            </a:r>
          </a:p>
          <a:p>
            <a:pPr lvl="0">
              <a:lnSpc>
                <a:spcPct val="104000"/>
              </a:lnSpc>
            </a:pPr>
            <a:r>
              <a:rPr lang="el-GR" sz="2200" dirty="0"/>
              <a:t>Συχνός είναι ο τρόμος ηρεμίας (4-8 ανά δευτερόλεπτο) με </a:t>
            </a:r>
            <a:r>
              <a:rPr lang="el-GR" sz="2200" dirty="0" smtClean="0"/>
              <a:t>εναλλασσόμενες </a:t>
            </a:r>
            <a:r>
              <a:rPr lang="el-GR" sz="2200" dirty="0"/>
              <a:t>κινήσεις των χεριών και των δακτύλων (κίνηση που γίνεται στην καταμέτρηση χρημάτων).  </a:t>
            </a:r>
          </a:p>
          <a:p>
            <a:pPr lvl="0">
              <a:lnSpc>
                <a:spcPct val="104000"/>
              </a:lnSpc>
            </a:pPr>
            <a:r>
              <a:rPr lang="el-GR" sz="2200" dirty="0"/>
              <a:t>Η υποκινησία αναγκάζει το άτομο να υιοθετεί μετρίως κυρτή στάση με ελαφρώς γωνιωμένους βραχίονες και σκέλη.  Οδηγεί σε μια μάλλον άκαμπτη έκφραση του προσώπου, σε μικρογραφία και σε απαλή μονότονη και ακατάληπτη ομιλία.  </a:t>
            </a:r>
          </a:p>
          <a:p>
            <a:pPr lvl="0">
              <a:lnSpc>
                <a:spcPct val="104000"/>
              </a:lnSpc>
            </a:pPr>
            <a:r>
              <a:rPr lang="el-GR" sz="2200" dirty="0"/>
              <a:t>Επίσης συνυπάρχει σιελόρροια, κατάθλιψη, δυνατόν και άνοια. </a:t>
            </a:r>
          </a:p>
          <a:p>
            <a:pPr lvl="0">
              <a:lnSpc>
                <a:spcPct val="104000"/>
              </a:lnSpc>
            </a:pPr>
            <a:endParaRPr lang="el-GR" sz="2200" dirty="0"/>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81189336-B203-468B-B6DF-91359D576CA1}"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10</a:t>
            </a:fld>
            <a:endParaRPr lang="el-GR" sz="1200" dirty="0">
              <a:solidFill>
                <a:srgbClr val="000000"/>
              </a:solidFill>
              <a:latin typeface="Arial"/>
            </a:endParaRPr>
          </a:p>
        </p:txBody>
      </p:sp>
    </p:spTree>
    <p:extLst>
      <p:ext uri="{BB962C8B-B14F-4D97-AF65-F5344CB8AC3E}">
        <p14:creationId xmlns:p14="http://schemas.microsoft.com/office/powerpoint/2010/main" val="2597222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Νόσος </a:t>
            </a:r>
            <a:r>
              <a:rPr lang="en-US" dirty="0"/>
              <a:t>Parkinson </a:t>
            </a:r>
            <a:r>
              <a:rPr lang="en-US" sz="3200" b="0" dirty="0"/>
              <a:t>(</a:t>
            </a:r>
            <a:r>
              <a:rPr lang="el-GR" sz="3200" b="0" dirty="0"/>
              <a:t>6/6</a:t>
            </a:r>
            <a:r>
              <a:rPr lang="en-US" sz="3200" b="0" dirty="0"/>
              <a:t>)</a:t>
            </a:r>
            <a:endParaRPr lang="el-GR" dirty="0"/>
          </a:p>
        </p:txBody>
      </p:sp>
      <p:sp>
        <p:nvSpPr>
          <p:cNvPr id="3" name="Θέση περιεχομένου 2"/>
          <p:cNvSpPr txBox="1">
            <a:spLocks noGrp="1"/>
          </p:cNvSpPr>
          <p:nvPr>
            <p:ph idx="1"/>
          </p:nvPr>
        </p:nvSpPr>
        <p:spPr/>
        <p:txBody>
          <a:bodyPr/>
          <a:lstStyle/>
          <a:p>
            <a:pPr lvl="0"/>
            <a:r>
              <a:rPr lang="el-GR" dirty="0"/>
              <a:t>Στην αγωγή της νόσου γίνεται προσπάθεια αύξησης του σχηματισμού δοπαμίνης από τους μελανοραβδωτούς νευρώνες με την χορήγηση της L-Dopa, πρόδρομης ουσίας της δοπαμίνης.</a:t>
            </a:r>
          </a:p>
          <a:p>
            <a:pPr lvl="0"/>
            <a:r>
              <a:rPr lang="el-GR" dirty="0"/>
              <a:t>Έχει επιχειρηθεί μετεμφύτευση κυττάρων που σχηματίζουν δοπαμίνη στο ραβδωτό σώμα με σκοπό την τοπική αύξηση δοπαμίνης.</a:t>
            </a:r>
          </a:p>
          <a:p>
            <a:pPr lvl="0"/>
            <a:endParaRPr lang="el-GR" dirty="0"/>
          </a:p>
          <a:p>
            <a:pPr lvl="0"/>
            <a:endParaRPr lang="el-GR" dirty="0"/>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26915C94-5917-42FB-B8C5-320E49BEE3EA}"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11</a:t>
            </a:fld>
            <a:endParaRPr lang="el-GR" sz="1200" dirty="0">
              <a:solidFill>
                <a:srgbClr val="000000"/>
              </a:solidFill>
              <a:latin typeface="Arial"/>
            </a:endParaRPr>
          </a:p>
        </p:txBody>
      </p:sp>
    </p:spTree>
    <p:extLst>
      <p:ext uri="{BB962C8B-B14F-4D97-AF65-F5344CB8AC3E}">
        <p14:creationId xmlns:p14="http://schemas.microsoft.com/office/powerpoint/2010/main" val="3171201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normAutofit fontScale="90000"/>
          </a:bodyPr>
          <a:lstStyle/>
          <a:p>
            <a:pPr lvl="0"/>
            <a:r>
              <a:rPr lang="el-GR" sz="3600" dirty="0"/>
              <a:t>Φαρμακευτική αγωγή στην νόσο Parkinson</a:t>
            </a:r>
          </a:p>
        </p:txBody>
      </p:sp>
      <p:sp>
        <p:nvSpPr>
          <p:cNvPr id="3" name="Θέση περιεχομένου 2"/>
          <p:cNvSpPr txBox="1">
            <a:spLocks noGrp="1"/>
          </p:cNvSpPr>
          <p:nvPr>
            <p:ph idx="1"/>
          </p:nvPr>
        </p:nvSpPr>
        <p:spPr/>
        <p:txBody>
          <a:bodyPr/>
          <a:lstStyle/>
          <a:p>
            <a:pPr lvl="0"/>
            <a:r>
              <a:rPr lang="el-GR" dirty="0"/>
              <a:t>Η αρχή στην οποία βασίζεται η θεραπεία της νόσου του Parkinson είναι η επαναφορά της ισορροπίας μεταξύ της δοπαμινεργικής και της χολινεργικής δραστηριότητας. </a:t>
            </a:r>
          </a:p>
          <a:p>
            <a:pPr lvl="0"/>
            <a:r>
              <a:rPr lang="el-GR" dirty="0"/>
              <a:t>Αυτό μπορεί να επιτευχθεί είτε με την αύξηση της δοπαμινεργικής δραστηριότητας, είτε με την μείωση της χολινεργικής. </a:t>
            </a:r>
          </a:p>
          <a:p>
            <a:pPr lvl="0"/>
            <a:r>
              <a:rPr lang="el-GR" dirty="0"/>
              <a:t>Φαίνεται πως η θεραπεία δεν επιφέρει αιτιολογική αντιμετώπιση της νόσου, ωστόσο, έχει την δυνατότητα να βελτιώνει την ποιότητα ζωής των περισσοτέρων ασθενών.</a:t>
            </a:r>
          </a:p>
          <a:p>
            <a:pPr lvl="0"/>
            <a:endParaRPr lang="el-GR" dirty="0"/>
          </a:p>
          <a:p>
            <a:pPr lvl="0"/>
            <a:endParaRPr lang="el-GR" dirty="0"/>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7D32734E-51FD-47C2-9724-E2338EB83C12}"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12</a:t>
            </a:fld>
            <a:endParaRPr lang="el-GR" sz="1200" dirty="0">
              <a:solidFill>
                <a:srgbClr val="000000"/>
              </a:solidFill>
              <a:latin typeface="Arial"/>
            </a:endParaRPr>
          </a:p>
        </p:txBody>
      </p:sp>
    </p:spTree>
    <p:extLst>
      <p:ext uri="{BB962C8B-B14F-4D97-AF65-F5344CB8AC3E}">
        <p14:creationId xmlns:p14="http://schemas.microsoft.com/office/powerpoint/2010/main" val="3623077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normAutofit fontScale="90000"/>
          </a:bodyPr>
          <a:lstStyle/>
          <a:p>
            <a:pPr lvl="0"/>
            <a:r>
              <a:rPr lang="el-GR" sz="3600" dirty="0"/>
              <a:t>Φαρμακευτική αγωγή στην νόσο Parkinson-Λεβοντόπα </a:t>
            </a:r>
            <a:r>
              <a:rPr lang="el-GR" sz="3200" b="0" dirty="0"/>
              <a:t>(</a:t>
            </a:r>
            <a:r>
              <a:rPr lang="el-GR" sz="3200" b="0" dirty="0" smtClean="0"/>
              <a:t>1/10</a:t>
            </a:r>
            <a:r>
              <a:rPr lang="el-GR" sz="3200" b="0" dirty="0"/>
              <a:t>)</a:t>
            </a:r>
          </a:p>
        </p:txBody>
      </p:sp>
      <p:sp>
        <p:nvSpPr>
          <p:cNvPr id="3" name="Θέση περιεχομένου 2"/>
          <p:cNvSpPr txBox="1">
            <a:spLocks noGrp="1"/>
          </p:cNvSpPr>
          <p:nvPr>
            <p:ph idx="1"/>
          </p:nvPr>
        </p:nvSpPr>
        <p:spPr/>
        <p:txBody>
          <a:bodyPr/>
          <a:lstStyle/>
          <a:p>
            <a:pPr lvl="0"/>
            <a:r>
              <a:rPr lang="el-GR" dirty="0"/>
              <a:t>Επειδή η δοπαμίνη, δεν μπορεί να χρησιμοποιηθεί, χρησιμοποιείται μια πρόδρομη ουσία, η λεβοντόπα, που διαπερνά εύκολα τον αιματεγκεφαλικό φραγμό και στην συνέχεια μεταβολίζεται σε δοπαμίνη μέσω του ενζύμου αποκαρβοξυλάση στους δοπαμινεργικούς νευρώνες.</a:t>
            </a:r>
          </a:p>
          <a:p>
            <a:pPr lvl="0"/>
            <a:r>
              <a:rPr lang="el-GR" dirty="0"/>
              <a:t>Στο κεντρικό νευρικό σύστημα, η μεταβολιζόμενη σε δοπαμίνη λεβοντόπα</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B94F303C-9858-4B70-A886-C15BE7F4D53B}"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13</a:t>
            </a:fld>
            <a:endParaRPr lang="el-GR" sz="1200" dirty="0">
              <a:solidFill>
                <a:srgbClr val="000000"/>
              </a:solidFill>
              <a:latin typeface="Arial"/>
            </a:endParaRPr>
          </a:p>
        </p:txBody>
      </p:sp>
    </p:spTree>
    <p:extLst>
      <p:ext uri="{BB962C8B-B14F-4D97-AF65-F5344CB8AC3E}">
        <p14:creationId xmlns:p14="http://schemas.microsoft.com/office/powerpoint/2010/main" val="2228257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normAutofit fontScale="90000"/>
          </a:bodyPr>
          <a:lstStyle/>
          <a:p>
            <a:pPr lvl="0"/>
            <a:r>
              <a:rPr lang="el-GR" sz="3600" dirty="0"/>
              <a:t>Φαρμακευτική αγωγή στην νόσο Parkinson-Λεβοντόπα </a:t>
            </a:r>
            <a:r>
              <a:rPr lang="el-GR" sz="3200" b="0" dirty="0"/>
              <a:t>(</a:t>
            </a:r>
            <a:r>
              <a:rPr lang="el-GR" sz="3200" b="0" dirty="0" smtClean="0"/>
              <a:t>2/10</a:t>
            </a:r>
            <a:r>
              <a:rPr lang="el-GR" sz="3200" b="0" dirty="0"/>
              <a:t>)</a:t>
            </a:r>
            <a:endParaRPr lang="el-GR" sz="3600" dirty="0"/>
          </a:p>
        </p:txBody>
      </p:sp>
      <p:sp>
        <p:nvSpPr>
          <p:cNvPr id="3" name="Θέση περιεχομένου 2"/>
          <p:cNvSpPr txBox="1">
            <a:spLocks noGrp="1"/>
          </p:cNvSpPr>
          <p:nvPr>
            <p:ph idx="1"/>
          </p:nvPr>
        </p:nvSpPr>
        <p:spPr/>
        <p:txBody>
          <a:bodyPr/>
          <a:lstStyle/>
          <a:p>
            <a:pPr lvl="0"/>
            <a:r>
              <a:rPr lang="el-GR" dirty="0"/>
              <a:t>Με την χρήση της λεβοντόπα, βελτιώνεται η βραδυκινησία, ο τρόμος και η δυασκαμψία των ασθενών. </a:t>
            </a:r>
          </a:p>
          <a:p>
            <a:pPr lvl="0"/>
            <a:r>
              <a:rPr lang="el-GR" dirty="0"/>
              <a:t>Υπάρχει μια δυσκολία στον υπολογισμό της δόσης και της συχνότητας χορήγησης ώστε να επιτευχθεί κατάλληλη συγκέντρωση στα βασικά γάγγλια. </a:t>
            </a:r>
          </a:p>
          <a:p>
            <a:pPr lvl="0"/>
            <a:r>
              <a:rPr lang="el-GR" dirty="0"/>
              <a:t>Φαίνεται πως η λεβοντόπα είναι αποτελεσματική στα πρώτα στάδια της Parkinson.</a:t>
            </a:r>
          </a:p>
          <a:p>
            <a:pPr lvl="0"/>
            <a:r>
              <a:rPr lang="el-GR" dirty="0"/>
              <a:t>Θεωρείται ότι το θεραπευτικό αποτέλεσμα είναι πρόσκαιρο και εξαφανίζεται στα 3-5 χρόνια.</a:t>
            </a:r>
          </a:p>
          <a:p>
            <a:pPr lvl="0"/>
            <a:endParaRPr lang="el-GR" dirty="0"/>
          </a:p>
          <a:p>
            <a:pPr lvl="0"/>
            <a:endParaRPr lang="el-GR" dirty="0"/>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77185D9E-9E1D-4485-8CDC-4924DF0BC598}"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14</a:t>
            </a:fld>
            <a:endParaRPr lang="el-GR" sz="1200" dirty="0">
              <a:solidFill>
                <a:srgbClr val="000000"/>
              </a:solidFill>
              <a:latin typeface="Arial"/>
            </a:endParaRPr>
          </a:p>
        </p:txBody>
      </p:sp>
    </p:spTree>
    <p:extLst>
      <p:ext uri="{BB962C8B-B14F-4D97-AF65-F5344CB8AC3E}">
        <p14:creationId xmlns:p14="http://schemas.microsoft.com/office/powerpoint/2010/main" val="414171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normAutofit fontScale="90000"/>
          </a:bodyPr>
          <a:lstStyle/>
          <a:p>
            <a:pPr lvl="0"/>
            <a:r>
              <a:rPr lang="el-GR" sz="3600" dirty="0"/>
              <a:t>Φαρμακευτική αγωγή στην νόσο Parkinson-Λεβοντόπα </a:t>
            </a:r>
            <a:r>
              <a:rPr lang="el-GR" sz="3200" b="0" dirty="0"/>
              <a:t>(</a:t>
            </a:r>
            <a:r>
              <a:rPr lang="el-GR" sz="3200" b="0" dirty="0" smtClean="0"/>
              <a:t>3/10</a:t>
            </a:r>
            <a:r>
              <a:rPr lang="el-GR" sz="3200" b="0" dirty="0"/>
              <a:t>)</a:t>
            </a:r>
            <a:endParaRPr lang="el-GR" sz="3600" dirty="0"/>
          </a:p>
        </p:txBody>
      </p:sp>
      <p:sp>
        <p:nvSpPr>
          <p:cNvPr id="3" name="Θέση περιεχομένου 2"/>
          <p:cNvSpPr txBox="1">
            <a:spLocks noGrp="1"/>
          </p:cNvSpPr>
          <p:nvPr>
            <p:ph idx="1"/>
          </p:nvPr>
        </p:nvSpPr>
        <p:spPr/>
        <p:txBody>
          <a:bodyPr/>
          <a:lstStyle/>
          <a:p>
            <a:pPr lvl="0"/>
            <a:r>
              <a:rPr lang="el-GR" dirty="0"/>
              <a:t>Η λεβοντόπα απορροφάται από τους δοπαμινεργικούς νευρώνες και μεταβολίζεται σε δοπαμίνη.</a:t>
            </a:r>
          </a:p>
          <a:p>
            <a:pPr lvl="0"/>
            <a:r>
              <a:rPr lang="el-GR" dirty="0"/>
              <a:t>Ο μεταβολισμός μπορεί να λάβει χώρα και σε περιφερικούς ιστούς.</a:t>
            </a:r>
          </a:p>
          <a:p>
            <a:pPr lvl="0"/>
            <a:r>
              <a:rPr lang="el-GR" dirty="0"/>
              <a:t>Μόλις το 1% της χορηγούμενης λεβοντόπα φτάνει στο κεντρικό νευρικό </a:t>
            </a:r>
            <a:r>
              <a:rPr lang="el-GR" dirty="0" smtClean="0"/>
              <a:t>σύστημα </a:t>
            </a:r>
            <a:r>
              <a:rPr lang="el-GR" dirty="0"/>
              <a:t>όταν χορηγηθεί από το στόμα.</a:t>
            </a:r>
          </a:p>
          <a:p>
            <a:pPr lvl="0"/>
            <a:r>
              <a:rPr lang="el-GR" dirty="0"/>
              <a:t>Ο συνδυασμός της λεβοντόπα με τους αναστολείς της αποκαρβοξυλάσης όπως η καρβιντόπα και η βενζεραζίδη, μειώνει τον περιφερικό μεταβολισμό της λεβοντόπα και έτσι να χορηγηθούν μικρότερες δόσεις του φαρμάκου</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803CD57E-10F5-4E65-B691-32C3FA70D28B}"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15</a:t>
            </a:fld>
            <a:endParaRPr lang="el-GR" sz="1200" dirty="0">
              <a:solidFill>
                <a:srgbClr val="000000"/>
              </a:solidFill>
              <a:latin typeface="Arial"/>
            </a:endParaRPr>
          </a:p>
        </p:txBody>
      </p:sp>
    </p:spTree>
    <p:extLst>
      <p:ext uri="{BB962C8B-B14F-4D97-AF65-F5344CB8AC3E}">
        <p14:creationId xmlns:p14="http://schemas.microsoft.com/office/powerpoint/2010/main" val="1114288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normAutofit fontScale="90000"/>
          </a:bodyPr>
          <a:lstStyle/>
          <a:p>
            <a:pPr lvl="0"/>
            <a:r>
              <a:rPr lang="el-GR" sz="3600" dirty="0"/>
              <a:t>Φαρμακευτική αγωγή στην νόσο Parkinson-Λεβοντόπα </a:t>
            </a:r>
            <a:r>
              <a:rPr lang="el-GR" sz="3200" b="0" dirty="0"/>
              <a:t>(</a:t>
            </a:r>
            <a:r>
              <a:rPr lang="el-GR" sz="3200" b="0" dirty="0" smtClean="0"/>
              <a:t>4/10</a:t>
            </a:r>
            <a:r>
              <a:rPr lang="el-GR" sz="3200" b="0" dirty="0"/>
              <a:t>)</a:t>
            </a:r>
            <a:endParaRPr lang="el-GR" sz="3600" dirty="0"/>
          </a:p>
        </p:txBody>
      </p:sp>
      <p:sp>
        <p:nvSpPr>
          <p:cNvPr id="3" name="Θέση περιεχομένου 2"/>
          <p:cNvSpPr txBox="1">
            <a:spLocks noGrp="1"/>
          </p:cNvSpPr>
          <p:nvPr>
            <p:ph idx="1"/>
          </p:nvPr>
        </p:nvSpPr>
        <p:spPr/>
        <p:txBody>
          <a:bodyPr/>
          <a:lstStyle/>
          <a:p>
            <a:pPr lvl="0">
              <a:lnSpc>
                <a:spcPct val="104000"/>
              </a:lnSpc>
            </a:pPr>
            <a:r>
              <a:rPr lang="el-GR" dirty="0"/>
              <a:t>Η λεβοντόπα έχει μικρό χρόνο ημισείας ζωής και γι’ αυτόν τον λόγο έχει και μεγάλη διακύμανση στις δράσεις της. Λόγω ανταγωνισμού με αμινοξέα της τροφής στην απορρόφησή της από το έντερο και την μεταφορά της από τον αιματεγκεφαλικό φραγμό, η λεβοντόπα πρέπει να χορηγείται στα ενδιάμεσα των γευμάτων. </a:t>
            </a:r>
          </a:p>
          <a:p>
            <a:pPr lvl="0">
              <a:lnSpc>
                <a:spcPct val="104000"/>
              </a:lnSpc>
            </a:pPr>
            <a:r>
              <a:rPr lang="el-GR" dirty="0"/>
              <a:t>Ενέχει δε αρκετές παρενέργειες, που είναι δοσοεξαρτώμενες, όταν η συγκέντρωσή της στο ΚΝΣ γίνει πολύ υψηλή.</a:t>
            </a:r>
          </a:p>
          <a:p>
            <a:pPr lvl="0">
              <a:lnSpc>
                <a:spcPct val="104000"/>
              </a:lnSpc>
            </a:pPr>
            <a:r>
              <a:rPr lang="el-GR" dirty="0"/>
              <a:t>Οι σημαντικότερες ενέργειες είναι οι ακούσιες κινήσεις που συνοδεύονται από υπόταση, ψυχολογικά συμπτώματα, όπως σύγχυση, μανία, ευερεθιστότητα, ψευδαισθήσεις και </a:t>
            </a:r>
            <a:r>
              <a:rPr lang="el-GR" dirty="0" smtClean="0"/>
              <a:t>παρανοϊκό </a:t>
            </a:r>
            <a:r>
              <a:rPr lang="el-GR" dirty="0"/>
              <a:t>ιδεασμό.</a:t>
            </a:r>
          </a:p>
          <a:p>
            <a:pPr lvl="0">
              <a:lnSpc>
                <a:spcPct val="104000"/>
              </a:lnSpc>
            </a:pPr>
            <a:endParaRPr lang="el-GR" dirty="0"/>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516A60EB-4BA6-4272-9E10-0BDCE62DB5D8}"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16</a:t>
            </a:fld>
            <a:endParaRPr lang="el-GR" sz="1200" dirty="0">
              <a:solidFill>
                <a:srgbClr val="000000"/>
              </a:solidFill>
              <a:latin typeface="Arial"/>
            </a:endParaRPr>
          </a:p>
        </p:txBody>
      </p:sp>
    </p:spTree>
    <p:extLst>
      <p:ext uri="{BB962C8B-B14F-4D97-AF65-F5344CB8AC3E}">
        <p14:creationId xmlns:p14="http://schemas.microsoft.com/office/powerpoint/2010/main" val="2669826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normAutofit fontScale="90000"/>
          </a:bodyPr>
          <a:lstStyle/>
          <a:p>
            <a:pPr lvl="0"/>
            <a:r>
              <a:rPr lang="el-GR" sz="3600" dirty="0"/>
              <a:t>Φαρμακευτική αγωγή στην νόσο Parkinson-Λεβοντόπα </a:t>
            </a:r>
            <a:r>
              <a:rPr lang="el-GR" sz="3200" b="0" dirty="0"/>
              <a:t>(</a:t>
            </a:r>
            <a:r>
              <a:rPr lang="el-GR" sz="3200" b="0" dirty="0" smtClean="0"/>
              <a:t>5/10</a:t>
            </a:r>
            <a:r>
              <a:rPr lang="el-GR" sz="3200" b="0" dirty="0"/>
              <a:t>)</a:t>
            </a:r>
            <a:endParaRPr lang="el-GR" sz="3600" dirty="0"/>
          </a:p>
        </p:txBody>
      </p:sp>
      <p:sp>
        <p:nvSpPr>
          <p:cNvPr id="3" name="Θέση περιεχομένου 2"/>
          <p:cNvSpPr txBox="1">
            <a:spLocks noGrp="1"/>
          </p:cNvSpPr>
          <p:nvPr>
            <p:ph idx="1"/>
          </p:nvPr>
        </p:nvSpPr>
        <p:spPr>
          <a:xfrm>
            <a:off x="457200" y="1196748"/>
            <a:ext cx="8229600" cy="5524722"/>
          </a:xfrm>
        </p:spPr>
        <p:txBody>
          <a:bodyPr/>
          <a:lstStyle/>
          <a:p>
            <a:pPr lvl="0">
              <a:lnSpc>
                <a:spcPct val="94000"/>
              </a:lnSpc>
            </a:pPr>
            <a:r>
              <a:rPr lang="el-GR" sz="2200" dirty="0"/>
              <a:t>Ένα χαρακτηριστικό φαινόμενο της θεραπείας με λεβοντόπα είναι το φαινόμενο των μεταβολών λειτουργικότητας, γνωστό ως ON/OFF. Κατά το φαινόμενο αυτό, τα συμπτώματα της νόσου εμφανίζονται για κάποιο χρονικό διάστημα και μετά εξαφανίζονται. Αυτό το φαινόμενο εμφανίζεται μετά από χρόνια όταν η θεραπεία είναι αναποτελεσματική. </a:t>
            </a:r>
          </a:p>
          <a:p>
            <a:pPr lvl="0">
              <a:lnSpc>
                <a:spcPct val="94000"/>
              </a:lnSpc>
            </a:pPr>
            <a:r>
              <a:rPr lang="el-GR" sz="2200" dirty="0"/>
              <a:t>Κατά την φάση ON υπάρχει καλός έλεγχος των κινήσεων, αν και πρέπει να σημειωθεί ότι η πλειοψηφία των ασθενών ενοχλούνται κυρίως από την υποκινησία παρά από τις ακούσιες κινήσεις. Στην φάση OFF τα συμπτώματα της νόσου επανεμφανίζονται. Το φαινόμενο πιθανώς εξαρτάται από την δοσοεξαρτώμενη ημερήσια διακύμανση των επιπέδων δοπαμίνης. </a:t>
            </a:r>
          </a:p>
          <a:p>
            <a:pPr lvl="0">
              <a:lnSpc>
                <a:spcPct val="94000"/>
              </a:lnSpc>
            </a:pPr>
            <a:r>
              <a:rPr lang="el-GR" sz="2200" dirty="0"/>
              <a:t>Οι συχνότερες περιφερικές ανεπιθύμητες ενέργειες είναι οι διαταραχές του καρδιακού ρυθμού με ταχυκαρδία και οι έκτακτες κοιλιακές συστολές.</a:t>
            </a:r>
          </a:p>
          <a:p>
            <a:pPr lvl="0">
              <a:lnSpc>
                <a:spcPct val="94000"/>
              </a:lnSpc>
            </a:pPr>
            <a:endParaRPr lang="el-GR" sz="2200" dirty="0"/>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A96BCEEA-8D3A-4550-A156-7B57BE11CE2A}"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17</a:t>
            </a:fld>
            <a:endParaRPr lang="el-GR" sz="1200" dirty="0">
              <a:solidFill>
                <a:srgbClr val="000000"/>
              </a:solidFill>
              <a:latin typeface="Arial"/>
            </a:endParaRPr>
          </a:p>
        </p:txBody>
      </p:sp>
    </p:spTree>
    <p:extLst>
      <p:ext uri="{BB962C8B-B14F-4D97-AF65-F5344CB8AC3E}">
        <p14:creationId xmlns:p14="http://schemas.microsoft.com/office/powerpoint/2010/main" val="107225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normAutofit fontScale="90000"/>
          </a:bodyPr>
          <a:lstStyle/>
          <a:p>
            <a:pPr lvl="0"/>
            <a:r>
              <a:rPr lang="el-GR" sz="3600" dirty="0"/>
              <a:t>Φαρμακευτική αγωγή στην νόσο Parkinson-Λεβοντόπα </a:t>
            </a:r>
            <a:r>
              <a:rPr lang="el-GR" sz="3200" b="0" dirty="0"/>
              <a:t>(</a:t>
            </a:r>
            <a:r>
              <a:rPr lang="el-GR" sz="3200" b="0" dirty="0" smtClean="0"/>
              <a:t>6/10</a:t>
            </a:r>
            <a:r>
              <a:rPr lang="el-GR" sz="3200" b="0" dirty="0"/>
              <a:t>)</a:t>
            </a:r>
            <a:endParaRPr lang="el-GR" sz="3600" dirty="0"/>
          </a:p>
        </p:txBody>
      </p:sp>
      <p:sp>
        <p:nvSpPr>
          <p:cNvPr id="3" name="Θέση περιεχομένου 2"/>
          <p:cNvSpPr txBox="1">
            <a:spLocks noGrp="1"/>
          </p:cNvSpPr>
          <p:nvPr>
            <p:ph idx="1"/>
          </p:nvPr>
        </p:nvSpPr>
        <p:spPr/>
        <p:txBody>
          <a:bodyPr/>
          <a:lstStyle/>
          <a:p>
            <a:pPr lvl="0"/>
            <a:r>
              <a:rPr lang="el-GR" b="1" dirty="0"/>
              <a:t>Αμανταδίνη</a:t>
            </a:r>
          </a:p>
          <a:p>
            <a:pPr marL="0" lvl="0" indent="0">
              <a:buNone/>
            </a:pPr>
            <a:r>
              <a:rPr lang="el-GR" dirty="0"/>
              <a:t>Αντιικό φάρμακο που </a:t>
            </a:r>
            <a:r>
              <a:rPr lang="el-GR" dirty="0" smtClean="0"/>
              <a:t>δρα </a:t>
            </a:r>
            <a:r>
              <a:rPr lang="el-GR" dirty="0"/>
              <a:t>αυξάνοντας την απελευθέρωση δοπαμίνης από τις νευρικές απολήξεις και παρεμποδίζοντας την επαναπρόσληψή της από την συναπτική σχισμή. Είναι λιγότερο ισχυρό από την λεβοντόπα, με μικρότερο χρόνο δράσης και μικρή επίδραση στον τρόμο. Οι ανεπιθύμητες ενέργειές της μοιάζουν με εκείνες της λεβοντόπα.</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C64C4A53-2612-465C-B8C3-0F802176D36D}"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18</a:t>
            </a:fld>
            <a:endParaRPr lang="el-GR" sz="1200" dirty="0">
              <a:solidFill>
                <a:srgbClr val="000000"/>
              </a:solidFill>
              <a:latin typeface="Arial"/>
            </a:endParaRPr>
          </a:p>
        </p:txBody>
      </p:sp>
    </p:spTree>
    <p:extLst>
      <p:ext uri="{BB962C8B-B14F-4D97-AF65-F5344CB8AC3E}">
        <p14:creationId xmlns:p14="http://schemas.microsoft.com/office/powerpoint/2010/main" val="156790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normAutofit fontScale="90000"/>
          </a:bodyPr>
          <a:lstStyle/>
          <a:p>
            <a:pPr lvl="0"/>
            <a:r>
              <a:rPr lang="el-GR" sz="3600" dirty="0"/>
              <a:t>Νευρικό σύστημα – Φαρμακευτικές ουσίες </a:t>
            </a:r>
            <a:r>
              <a:rPr lang="el-GR" sz="3200" b="0" dirty="0"/>
              <a:t>(1/2)</a:t>
            </a:r>
          </a:p>
        </p:txBody>
      </p:sp>
      <p:sp>
        <p:nvSpPr>
          <p:cNvPr id="3" name="Θέση περιεχομένου 2"/>
          <p:cNvSpPr txBox="1">
            <a:spLocks noGrp="1"/>
          </p:cNvSpPr>
          <p:nvPr>
            <p:ph idx="1"/>
          </p:nvPr>
        </p:nvSpPr>
        <p:spPr/>
        <p:txBody>
          <a:bodyPr/>
          <a:lstStyle/>
          <a:p>
            <a:pPr lvl="0"/>
            <a:r>
              <a:rPr lang="el-GR" dirty="0"/>
              <a:t>Οι νευρικές νόσοι προκαλούν ως επί το πλείστον διαταραχές αγωγιμότητας είτε στο νευρικό σύστημα αυτό καθ’ αυτό, είτε μεταξύ νευρικού συστήματος και εκτελεστικών οργάνων.</a:t>
            </a:r>
          </a:p>
          <a:p>
            <a:pPr lvl="0"/>
            <a:r>
              <a:rPr lang="el-GR" dirty="0"/>
              <a:t>Στο κεντρικό νευρικό σύστημα, ο νευρικός ιστός δεν </a:t>
            </a:r>
            <a:r>
              <a:rPr lang="el-GR" dirty="0" smtClean="0"/>
              <a:t>αναγεννάται</a:t>
            </a:r>
            <a:r>
              <a:rPr lang="el-GR" dirty="0"/>
              <a:t>, αλλά στο περιφερικό σύστημα, όταν καταστραφεί ένας νευράξονας υπάρχει δυνατότητα αναγέννησής του.</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0FD6B865-A03E-4314-B86B-FE9D31D47CD2}"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1</a:t>
            </a:fld>
            <a:endParaRPr lang="el-GR" sz="1200" dirty="0">
              <a:solidFill>
                <a:srgbClr val="000000"/>
              </a:solidFill>
              <a:latin typeface="Arial"/>
            </a:endParaRPr>
          </a:p>
        </p:txBody>
      </p:sp>
    </p:spTree>
    <p:extLst>
      <p:ext uri="{BB962C8B-B14F-4D97-AF65-F5344CB8AC3E}">
        <p14:creationId xmlns:p14="http://schemas.microsoft.com/office/powerpoint/2010/main" val="807057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normAutofit fontScale="90000"/>
          </a:bodyPr>
          <a:lstStyle/>
          <a:p>
            <a:pPr lvl="0"/>
            <a:r>
              <a:rPr lang="el-GR" sz="3600" dirty="0"/>
              <a:t>Φαρμακευτική αγωγή στην νόσο Parkinson-Λεβοντόπα </a:t>
            </a:r>
            <a:r>
              <a:rPr lang="el-GR" sz="3200" b="0" dirty="0"/>
              <a:t>(</a:t>
            </a:r>
            <a:r>
              <a:rPr lang="el-GR" sz="3200" b="0" dirty="0" smtClean="0"/>
              <a:t>7/10</a:t>
            </a:r>
            <a:r>
              <a:rPr lang="el-GR" sz="3200" b="0" dirty="0"/>
              <a:t>)</a:t>
            </a:r>
            <a:endParaRPr lang="el-GR" sz="3600" dirty="0"/>
          </a:p>
        </p:txBody>
      </p:sp>
      <p:sp>
        <p:nvSpPr>
          <p:cNvPr id="3" name="Θέση περιεχομένου 2"/>
          <p:cNvSpPr txBox="1">
            <a:spLocks noGrp="1"/>
          </p:cNvSpPr>
          <p:nvPr>
            <p:ph idx="1"/>
          </p:nvPr>
        </p:nvSpPr>
        <p:spPr/>
        <p:txBody>
          <a:bodyPr/>
          <a:lstStyle/>
          <a:p>
            <a:pPr lvl="0"/>
            <a:r>
              <a:rPr lang="el-GR" b="1" dirty="0"/>
              <a:t>Βρωμοκρυπτίνη, καβεργολίνη, λισουρίδη, περγολίδη, πραμιπεζόλη, ροπινιρόλη</a:t>
            </a:r>
          </a:p>
          <a:p>
            <a:pPr marL="0" lvl="0" indent="0">
              <a:buNone/>
            </a:pPr>
            <a:r>
              <a:rPr lang="el-GR" dirty="0"/>
              <a:t>Τα φάρμακα αυτά είναι αγωνιστές της δοπαμίνης και δεσμεύονται στους υποδοχείς της στο ΚΝΣ. Η δράση τους είναι παρόμοια με της δοπαμίνης, αλλά η φαρμακευτική τους δράση είναι πολύ ασθενέστερη της λεβοντόπα. Συνδυάζονται με την λεβοντόπα προκειμένου να μειωθεί το φαινόμενο ON/OFF. Οι συχνότερες παρενέργειές τους είναι η ναυτία, η ζάλη, ο έμετος, η ζάλη και κόπωση. Νοητικές διαταραχές εμφανίζονται </a:t>
            </a:r>
            <a:r>
              <a:rPr lang="el-GR" dirty="0" smtClean="0"/>
              <a:t>εντονότερα </a:t>
            </a:r>
            <a:r>
              <a:rPr lang="el-GR" dirty="0"/>
              <a:t>με την χρήση της βρωμοκρυπτίνης.</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1739FC5F-32AD-4BB5-92C8-46C08E80BC3D}"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19</a:t>
            </a:fld>
            <a:endParaRPr lang="el-GR" sz="1200" dirty="0">
              <a:solidFill>
                <a:srgbClr val="000000"/>
              </a:solidFill>
              <a:latin typeface="Arial"/>
            </a:endParaRPr>
          </a:p>
        </p:txBody>
      </p:sp>
    </p:spTree>
    <p:extLst>
      <p:ext uri="{BB962C8B-B14F-4D97-AF65-F5344CB8AC3E}">
        <p14:creationId xmlns:p14="http://schemas.microsoft.com/office/powerpoint/2010/main" val="2592744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normAutofit fontScale="90000"/>
          </a:bodyPr>
          <a:lstStyle/>
          <a:p>
            <a:pPr lvl="0"/>
            <a:r>
              <a:rPr lang="el-GR" sz="3600" dirty="0"/>
              <a:t>Φαρμακευτική αγωγή στην νόσο Parkinson-Λεβοντόπα </a:t>
            </a:r>
            <a:r>
              <a:rPr lang="el-GR" sz="3200" b="0" dirty="0"/>
              <a:t>(</a:t>
            </a:r>
            <a:r>
              <a:rPr lang="el-GR" sz="3200" b="0" dirty="0" smtClean="0"/>
              <a:t>8/10</a:t>
            </a:r>
            <a:r>
              <a:rPr lang="el-GR" sz="3200" b="0" dirty="0"/>
              <a:t>)</a:t>
            </a:r>
            <a:endParaRPr lang="el-GR" sz="3600" dirty="0"/>
          </a:p>
        </p:txBody>
      </p:sp>
      <p:sp>
        <p:nvSpPr>
          <p:cNvPr id="3" name="Θέση περιεχομένου 2"/>
          <p:cNvSpPr txBox="1">
            <a:spLocks noGrp="1"/>
          </p:cNvSpPr>
          <p:nvPr>
            <p:ph idx="1"/>
          </p:nvPr>
        </p:nvSpPr>
        <p:spPr>
          <a:xfrm>
            <a:off x="457200" y="1196748"/>
            <a:ext cx="8229600" cy="5616619"/>
          </a:xfrm>
        </p:spPr>
        <p:txBody>
          <a:bodyPr/>
          <a:lstStyle/>
          <a:p>
            <a:pPr lvl="0">
              <a:lnSpc>
                <a:spcPct val="94000"/>
              </a:lnSpc>
            </a:pPr>
            <a:r>
              <a:rPr lang="el-GR" sz="2200" b="1" dirty="0"/>
              <a:t>Σελεγιλίνη</a:t>
            </a:r>
          </a:p>
          <a:p>
            <a:pPr lvl="0">
              <a:lnSpc>
                <a:spcPct val="94000"/>
              </a:lnSpc>
              <a:buFont typeface="Wingdings" pitchFamily="2"/>
              <a:buChar char="ü"/>
            </a:pPr>
            <a:r>
              <a:rPr lang="el-GR" sz="2200" dirty="0"/>
              <a:t>Αναστέλλει την μονοαμινοοξειδάση Β (ΜΑΟ-Β). Το φάρμακο αυτό μειώνει τον μεταβολισμό της δοπαμίνης, ενώ ο μεταβολισμός της νοραδρεναλίνης (NA) και της σερονονίνης (5HT)επηρεάζονται σε πολύ μικρό βαθμό, επειδή επηρεάζονται από την ΜΑΟ-Α.</a:t>
            </a:r>
          </a:p>
          <a:p>
            <a:pPr lvl="0">
              <a:lnSpc>
                <a:spcPct val="94000"/>
              </a:lnSpc>
              <a:buFont typeface="Wingdings" pitchFamily="2"/>
              <a:buChar char="ü"/>
            </a:pPr>
            <a:r>
              <a:rPr lang="el-GR" sz="2200" dirty="0"/>
              <a:t>Η σελεγιλίνη συνδυάζεται με την λεβοντόπα, ενισχύοντας την δράση της. </a:t>
            </a:r>
          </a:p>
          <a:p>
            <a:pPr lvl="0">
              <a:lnSpc>
                <a:spcPct val="94000"/>
              </a:lnSpc>
              <a:buFont typeface="Wingdings" pitchFamily="2"/>
              <a:buChar char="ü"/>
            </a:pPr>
            <a:r>
              <a:rPr lang="el-GR" sz="2200" dirty="0"/>
              <a:t>Οι ανεπιθύμητες ενέργειες είναι παρόμοιες με εκείνες της αγωγής με λεβοντόπα. Είναι σημαντικό να ενθυμούμεθα τις πιθανές αλληλεπιδράσεις με τα αντικαταθλιπτικά, που μεταβολίζονται από την ΜΑΟ-Α και την COMPT.  </a:t>
            </a:r>
          </a:p>
          <a:p>
            <a:pPr lvl="0">
              <a:lnSpc>
                <a:spcPct val="94000"/>
              </a:lnSpc>
              <a:buFont typeface="Wingdings" pitchFamily="2"/>
              <a:buChar char="ü"/>
            </a:pPr>
            <a:r>
              <a:rPr lang="el-GR" sz="2200" dirty="0"/>
              <a:t>Αν δώσουμε μεγάλες δόσεις σελεγιλίνης, το εκλεκτικό αποτέλεσμα στην ΜΑΟ-Β εξαφανίζεται, με συνέπεια την εμφάνιση υπερτασικών κρίσεων, λόγω αναστολής της ΜΑΟ-Α και της COMPT, και του μεταβολισμού της ΝΑ και της 5HT.</a:t>
            </a:r>
          </a:p>
          <a:p>
            <a:pPr lvl="0">
              <a:lnSpc>
                <a:spcPct val="94000"/>
              </a:lnSpc>
            </a:pPr>
            <a:endParaRPr lang="el-GR" sz="2200" dirty="0"/>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686E9ECC-D476-4C57-B8BF-9C63228A6F1B}"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20</a:t>
            </a:fld>
            <a:endParaRPr lang="el-GR" sz="1200" dirty="0">
              <a:solidFill>
                <a:srgbClr val="000000"/>
              </a:solidFill>
              <a:latin typeface="Arial"/>
            </a:endParaRPr>
          </a:p>
        </p:txBody>
      </p:sp>
    </p:spTree>
    <p:extLst>
      <p:ext uri="{BB962C8B-B14F-4D97-AF65-F5344CB8AC3E}">
        <p14:creationId xmlns:p14="http://schemas.microsoft.com/office/powerpoint/2010/main" val="2044867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normAutofit fontScale="90000"/>
          </a:bodyPr>
          <a:lstStyle/>
          <a:p>
            <a:pPr lvl="0"/>
            <a:r>
              <a:rPr lang="el-GR" sz="3600" dirty="0"/>
              <a:t>Φαρμακευτική αγωγή στην νόσο Parkinson-Λεβοντόπα </a:t>
            </a:r>
            <a:r>
              <a:rPr lang="el-GR" sz="3200" b="0" dirty="0"/>
              <a:t>(</a:t>
            </a:r>
            <a:r>
              <a:rPr lang="el-GR" sz="3200" b="0" dirty="0" smtClean="0"/>
              <a:t>9/10</a:t>
            </a:r>
            <a:r>
              <a:rPr lang="el-GR" sz="3200" b="0" dirty="0"/>
              <a:t>)</a:t>
            </a:r>
            <a:endParaRPr lang="el-GR" sz="3600" dirty="0"/>
          </a:p>
        </p:txBody>
      </p:sp>
      <p:sp>
        <p:nvSpPr>
          <p:cNvPr id="3" name="Θέση περιεχομένου 2"/>
          <p:cNvSpPr txBox="1">
            <a:spLocks noGrp="1"/>
          </p:cNvSpPr>
          <p:nvPr>
            <p:ph idx="1"/>
          </p:nvPr>
        </p:nvSpPr>
        <p:spPr/>
        <p:txBody>
          <a:bodyPr/>
          <a:lstStyle/>
          <a:p>
            <a:pPr marL="0" lvl="0" indent="0" algn="ctr">
              <a:buNone/>
            </a:pPr>
            <a:r>
              <a:rPr lang="el-GR" b="1" dirty="0"/>
              <a:t>Άλλα φάρμακα</a:t>
            </a:r>
          </a:p>
          <a:p>
            <a:pPr lvl="0"/>
            <a:r>
              <a:rPr lang="el-GR" b="1" dirty="0"/>
              <a:t>Εντακαπόνη</a:t>
            </a:r>
          </a:p>
          <a:p>
            <a:pPr marL="0" lvl="0" indent="0">
              <a:buNone/>
            </a:pPr>
            <a:r>
              <a:rPr lang="el-GR" dirty="0"/>
              <a:t>Εμποδίζει την διάσπαση της λεβοντόπα που βρίσκεται στην περιφέρεια και </a:t>
            </a:r>
            <a:r>
              <a:rPr lang="el-GR" dirty="0" smtClean="0"/>
              <a:t>αναστέλλει </a:t>
            </a:r>
            <a:r>
              <a:rPr lang="el-GR" dirty="0"/>
              <a:t>το ένζυμο COMPT. Έτσι, επιτρέπει μεγαλύτερη είσοδο λεβοντόπας στον εγκέφαλο. Συνδυάζεται ως συμπλήρωμα του συνδυασμού λεβοντόπας και αποκαρβοξυλάσης.</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1C0C39EE-BF84-4E7B-92D7-8A15861DCEAF}"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21</a:t>
            </a:fld>
            <a:endParaRPr lang="el-GR" sz="1200" dirty="0">
              <a:solidFill>
                <a:srgbClr val="000000"/>
              </a:solidFill>
              <a:latin typeface="Arial"/>
            </a:endParaRPr>
          </a:p>
        </p:txBody>
      </p:sp>
    </p:spTree>
    <p:extLst>
      <p:ext uri="{BB962C8B-B14F-4D97-AF65-F5344CB8AC3E}">
        <p14:creationId xmlns:p14="http://schemas.microsoft.com/office/powerpoint/2010/main" val="1656035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normAutofit fontScale="90000"/>
          </a:bodyPr>
          <a:lstStyle/>
          <a:p>
            <a:pPr lvl="0"/>
            <a:r>
              <a:rPr lang="el-GR" sz="3600" dirty="0"/>
              <a:t>Φαρμακευτική αγωγή στην νόσο Parkinson-Λεβοντόπα </a:t>
            </a:r>
            <a:r>
              <a:rPr lang="el-GR" sz="3200" b="0" dirty="0"/>
              <a:t>(</a:t>
            </a:r>
            <a:r>
              <a:rPr lang="el-GR" sz="3200" b="0" dirty="0" smtClean="0"/>
              <a:t>10/10</a:t>
            </a:r>
            <a:r>
              <a:rPr lang="el-GR" sz="3200" b="0" dirty="0"/>
              <a:t>)</a:t>
            </a:r>
            <a:endParaRPr lang="el-GR" sz="3600" dirty="0"/>
          </a:p>
        </p:txBody>
      </p:sp>
      <p:sp>
        <p:nvSpPr>
          <p:cNvPr id="3" name="Θέση περιεχομένου 2"/>
          <p:cNvSpPr txBox="1">
            <a:spLocks noGrp="1"/>
          </p:cNvSpPr>
          <p:nvPr>
            <p:ph idx="1"/>
          </p:nvPr>
        </p:nvSpPr>
        <p:spPr/>
        <p:txBody>
          <a:bodyPr/>
          <a:lstStyle/>
          <a:p>
            <a:pPr marL="0" lvl="0" indent="0" algn="ctr">
              <a:buNone/>
            </a:pPr>
            <a:r>
              <a:rPr lang="el-GR" b="1" dirty="0"/>
              <a:t>Φάρμακα που μειώνουν το χολινεργικό αποτέλεσμα</a:t>
            </a:r>
          </a:p>
          <a:p>
            <a:pPr lvl="0"/>
            <a:r>
              <a:rPr lang="el-GR" b="1" dirty="0"/>
              <a:t>Βιπεριδίνη, ορφεναδρίνη, βενζοτροπίνη</a:t>
            </a:r>
          </a:p>
          <a:p>
            <a:pPr marL="0" lvl="0" indent="0">
              <a:buNone/>
            </a:pPr>
            <a:r>
              <a:rPr lang="el-GR" dirty="0"/>
              <a:t>Αναστέλλουν τους χολινεργικούς υποδοχείς στο ραβδωτό σώμα και μεταβάλλουν την </a:t>
            </a:r>
            <a:r>
              <a:rPr lang="el-GR" dirty="0" smtClean="0"/>
              <a:t>ισορροπία </a:t>
            </a:r>
            <a:r>
              <a:rPr lang="el-GR" dirty="0"/>
              <a:t>μεταξύ δοπαμινεργικών και χολινεργικών οδών που συντονίζουν τις εκούσιες κινήσεις. Είναι αποτελεσματικά περισσότερο στην θεραπεία τρόμου παρά στην θεραπεία υποκινησίας.</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34750A8A-C47A-4E9D-B782-210790AA6A41}"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22</a:t>
            </a:fld>
            <a:endParaRPr lang="el-GR" sz="1200" dirty="0">
              <a:solidFill>
                <a:srgbClr val="000000"/>
              </a:solidFill>
              <a:latin typeface="Arial"/>
            </a:endParaRPr>
          </a:p>
        </p:txBody>
      </p:sp>
    </p:spTree>
    <p:extLst>
      <p:ext uri="{BB962C8B-B14F-4D97-AF65-F5344CB8AC3E}">
        <p14:creationId xmlns:p14="http://schemas.microsoft.com/office/powerpoint/2010/main" val="739552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Επιληψία </a:t>
            </a:r>
            <a:r>
              <a:rPr lang="el-GR" sz="3200" b="0" dirty="0"/>
              <a:t>(1/5)</a:t>
            </a:r>
          </a:p>
        </p:txBody>
      </p:sp>
      <p:sp>
        <p:nvSpPr>
          <p:cNvPr id="3" name="Θέση περιεχομένου 2"/>
          <p:cNvSpPr txBox="1">
            <a:spLocks noGrp="1"/>
          </p:cNvSpPr>
          <p:nvPr>
            <p:ph idx="1"/>
          </p:nvPr>
        </p:nvSpPr>
        <p:spPr/>
        <p:txBody>
          <a:bodyPr/>
          <a:lstStyle/>
          <a:p>
            <a:pPr lvl="0"/>
            <a:r>
              <a:rPr lang="el-GR" b="1" dirty="0"/>
              <a:t>Επιληψία </a:t>
            </a:r>
            <a:r>
              <a:rPr lang="el-GR" dirty="0"/>
              <a:t>είναι μια οικογένεια από διαφορετικές διαταραχές που έχουν ως κοινό σημείο τους επαναλαμβανόμενους παροξυσμούς με αιφνίδια, υπέρμετρη και ανώμαλη εκφόρτιση εγκεφαλικών νευρώνων. </a:t>
            </a:r>
          </a:p>
          <a:p>
            <a:pPr lvl="0"/>
            <a:r>
              <a:rPr lang="el-GR" dirty="0"/>
              <a:t>Οι επιληπτικοί παροξυσμοί μπορεί να προκαλούν σπασμούς (εάν συμμετέχει ο κινητικός φλοιός) ή και οπτικές, ακουστικές ή οσφρητικές  ψευδαισθήσεις (εάν συμμετέχει ο βρεγματικός ή ο ινιακός φλοιός).</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EB1AF2F9-72A5-4B8C-83B2-00C44830FD8B}"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23</a:t>
            </a:fld>
            <a:endParaRPr lang="el-GR" sz="1200" dirty="0">
              <a:solidFill>
                <a:srgbClr val="000000"/>
              </a:solidFill>
              <a:latin typeface="Arial"/>
            </a:endParaRPr>
          </a:p>
        </p:txBody>
      </p:sp>
    </p:spTree>
    <p:extLst>
      <p:ext uri="{BB962C8B-B14F-4D97-AF65-F5344CB8AC3E}">
        <p14:creationId xmlns:p14="http://schemas.microsoft.com/office/powerpoint/2010/main" val="1060322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Επιληψία </a:t>
            </a:r>
            <a:r>
              <a:rPr lang="el-GR" sz="3200" b="0" dirty="0"/>
              <a:t>(2/5)</a:t>
            </a:r>
            <a:endParaRPr lang="el-GR" dirty="0"/>
          </a:p>
        </p:txBody>
      </p:sp>
      <p:sp>
        <p:nvSpPr>
          <p:cNvPr id="3" name="Θέση περιεχομένου 2"/>
          <p:cNvSpPr txBox="1">
            <a:spLocks noGrp="1"/>
          </p:cNvSpPr>
          <p:nvPr>
            <p:ph idx="1"/>
          </p:nvPr>
        </p:nvSpPr>
        <p:spPr/>
        <p:txBody>
          <a:bodyPr/>
          <a:lstStyle/>
          <a:p>
            <a:pPr marL="0" lvl="0" indent="0">
              <a:buNone/>
            </a:pPr>
            <a:r>
              <a:rPr lang="el-GR" b="1" dirty="0"/>
              <a:t>Αιτιολογία</a:t>
            </a:r>
          </a:p>
          <a:p>
            <a:pPr lvl="0"/>
            <a:r>
              <a:rPr lang="el-GR" b="1" dirty="0"/>
              <a:t>Πρωτοπαθής:</a:t>
            </a:r>
            <a:r>
              <a:rPr lang="el-GR" dirty="0"/>
              <a:t> Όταν δεν εμφανίζεται συγκεκριμένο αίτιο που προκαλεί παροξυσμούς, το σύνδρομο καλείται πρωτοπαθής ή ιδιοπαθής επιληψία.</a:t>
            </a:r>
          </a:p>
          <a:p>
            <a:pPr lvl="0"/>
            <a:r>
              <a:rPr lang="el-GR" b="1" dirty="0"/>
              <a:t>Δευτεροπαθής:</a:t>
            </a:r>
            <a:r>
              <a:rPr lang="el-GR" dirty="0"/>
              <a:t> Ένας αριθμός αναστρέψιμων διαταραχών, όπως είναι οι όγκοι, ο τραυματισμός της κεφαλής, η υπογλυκαιμία, οι λοιμώξεις των μηνίγγων, η απότομη στέρηση του αλκοόλ σε αλκοολικό, μπορεί να προκαλέσει την εκδήλωση επιληπτικών κρίσεων.</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1FA5CCDB-528F-4637-8F3B-1527E8BF4754}"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24</a:t>
            </a:fld>
            <a:endParaRPr lang="el-GR" sz="1200" dirty="0">
              <a:solidFill>
                <a:srgbClr val="000000"/>
              </a:solidFill>
              <a:latin typeface="Arial"/>
            </a:endParaRPr>
          </a:p>
        </p:txBody>
      </p:sp>
    </p:spTree>
    <p:extLst>
      <p:ext uri="{BB962C8B-B14F-4D97-AF65-F5344CB8AC3E}">
        <p14:creationId xmlns:p14="http://schemas.microsoft.com/office/powerpoint/2010/main" val="1867567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Επιληψία </a:t>
            </a:r>
            <a:r>
              <a:rPr lang="el-GR" sz="3200" b="0" dirty="0"/>
              <a:t>(3/5)</a:t>
            </a:r>
            <a:endParaRPr lang="el-GR" dirty="0"/>
          </a:p>
        </p:txBody>
      </p:sp>
      <p:sp>
        <p:nvSpPr>
          <p:cNvPr id="3" name="Θέση περιεχομένου 2"/>
          <p:cNvSpPr txBox="1">
            <a:spLocks noGrp="1"/>
          </p:cNvSpPr>
          <p:nvPr>
            <p:ph idx="1"/>
          </p:nvPr>
        </p:nvSpPr>
        <p:spPr/>
        <p:txBody>
          <a:bodyPr/>
          <a:lstStyle/>
          <a:p>
            <a:pPr marL="0" lvl="0" indent="0">
              <a:buNone/>
            </a:pPr>
            <a:r>
              <a:rPr lang="el-GR" b="1" dirty="0"/>
              <a:t>Ταξινόμηση των επιληψιών </a:t>
            </a:r>
          </a:p>
          <a:p>
            <a:pPr lvl="0"/>
            <a:r>
              <a:rPr lang="el-GR" dirty="0"/>
              <a:t>Η συμπτωματολογία κάθε τύπου επιληψίας εξαρτάται από την εντόπιση της νευρικής εκφόρτισης και από το βαθμό εξάπλωσης της ηλεκτρικής δραστηριότητας σε άλλους εγκεφαλικούς νευρώνες.</a:t>
            </a:r>
          </a:p>
          <a:p>
            <a:pPr lvl="0"/>
            <a:endParaRPr lang="el-GR" dirty="0"/>
          </a:p>
          <a:p>
            <a:pPr lvl="0"/>
            <a:endParaRPr lang="el-GR" dirty="0"/>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CE45EF42-F402-4AE4-8AC0-1ED366DEEDBF}"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25</a:t>
            </a:fld>
            <a:endParaRPr lang="el-GR" sz="1200" dirty="0">
              <a:solidFill>
                <a:srgbClr val="000000"/>
              </a:solidFill>
              <a:latin typeface="Arial"/>
            </a:endParaRPr>
          </a:p>
        </p:txBody>
      </p:sp>
    </p:spTree>
    <p:extLst>
      <p:ext uri="{BB962C8B-B14F-4D97-AF65-F5344CB8AC3E}">
        <p14:creationId xmlns:p14="http://schemas.microsoft.com/office/powerpoint/2010/main" val="272561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Επιληψία </a:t>
            </a:r>
            <a:r>
              <a:rPr lang="el-GR" sz="3200" b="0" dirty="0"/>
              <a:t>(4/5)</a:t>
            </a:r>
            <a:endParaRPr lang="el-GR" dirty="0"/>
          </a:p>
        </p:txBody>
      </p:sp>
      <p:sp>
        <p:nvSpPr>
          <p:cNvPr id="3" name="Θέση περιεχομένου 2"/>
          <p:cNvSpPr txBox="1">
            <a:spLocks noGrp="1"/>
          </p:cNvSpPr>
          <p:nvPr>
            <p:ph idx="1"/>
          </p:nvPr>
        </p:nvSpPr>
        <p:spPr/>
        <p:txBody>
          <a:bodyPr/>
          <a:lstStyle/>
          <a:p>
            <a:pPr lvl="0"/>
            <a:r>
              <a:rPr lang="el-GR" b="1" dirty="0"/>
              <a:t>Μερική ή Εστιακή</a:t>
            </a:r>
          </a:p>
          <a:p>
            <a:pPr lvl="1"/>
            <a:r>
              <a:rPr lang="el-GR" dirty="0"/>
              <a:t>Απλή: η ηλεκτρική διαταραχή δεν εξαπλώνεται, ο ασθενής δεν παρουσιάζει απώλεια συνείδησης, παρατηρείται σε οποιαδήποτε ηλικία.</a:t>
            </a:r>
          </a:p>
          <a:p>
            <a:pPr lvl="1"/>
            <a:r>
              <a:rPr lang="el-GR" dirty="0"/>
              <a:t>Σύνθετη: ο ασθενής εμφανίζει σύνθετες ψευδαισθήσεις, νοητικές διαταραχές, απώλεια συνείδησης,  κινητική δυσλειτουργία, παρατηρείται σε οποιαδήποτε ηλικία.</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FC9E35F0-664E-4DBE-BE27-CB03DC6EE003}"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26</a:t>
            </a:fld>
            <a:endParaRPr lang="el-GR" sz="1200" dirty="0">
              <a:solidFill>
                <a:srgbClr val="000000"/>
              </a:solidFill>
              <a:latin typeface="Arial"/>
            </a:endParaRPr>
          </a:p>
        </p:txBody>
      </p:sp>
    </p:spTree>
    <p:extLst>
      <p:ext uri="{BB962C8B-B14F-4D97-AF65-F5344CB8AC3E}">
        <p14:creationId xmlns:p14="http://schemas.microsoft.com/office/powerpoint/2010/main" val="1210590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Επιληψία </a:t>
            </a:r>
            <a:r>
              <a:rPr lang="el-GR" sz="3200" b="0" dirty="0"/>
              <a:t>(5/5)</a:t>
            </a:r>
            <a:endParaRPr lang="el-GR" dirty="0"/>
          </a:p>
        </p:txBody>
      </p:sp>
      <p:sp>
        <p:nvSpPr>
          <p:cNvPr id="3" name="Θέση περιεχομένου 2"/>
          <p:cNvSpPr txBox="1">
            <a:spLocks noGrp="1"/>
          </p:cNvSpPr>
          <p:nvPr>
            <p:ph idx="1"/>
          </p:nvPr>
        </p:nvSpPr>
        <p:spPr>
          <a:xfrm>
            <a:off x="457200" y="914509"/>
            <a:ext cx="8229600" cy="5806970"/>
          </a:xfrm>
        </p:spPr>
        <p:txBody>
          <a:bodyPr/>
          <a:lstStyle/>
          <a:p>
            <a:pPr lvl="0">
              <a:lnSpc>
                <a:spcPct val="94000"/>
              </a:lnSpc>
            </a:pPr>
            <a:r>
              <a:rPr lang="el-GR" sz="2200" b="1" dirty="0"/>
              <a:t>Γενικευμένη</a:t>
            </a:r>
          </a:p>
          <a:p>
            <a:pPr lvl="1">
              <a:lnSpc>
                <a:spcPct val="94000"/>
              </a:lnSpc>
            </a:pPr>
            <a:r>
              <a:rPr lang="el-GR" sz="2200" dirty="0"/>
              <a:t>Τονικοκλονική (grand mal): η πιο συχνή και δραματική που συνοδεύεται από απώλεια συνείδησης, τονικές και κλονικές φάσεις. Μετά τον παροξυσμό ακολουθεί περίοδος σύγχυσης και εξάντλησης.</a:t>
            </a:r>
          </a:p>
          <a:p>
            <a:pPr lvl="1">
              <a:lnSpc>
                <a:spcPct val="94000"/>
              </a:lnSpc>
            </a:pPr>
            <a:r>
              <a:rPr lang="el-GR" sz="2200" dirty="0"/>
              <a:t>Αφαίρεση (petit mal): σύντομη, απότομη και αυτοπεριοριζόμενη απώλεια συνείδησης, εμφανίζεται σε ηλικίες 3-5 ετών μέχρι την εφηβεία.</a:t>
            </a:r>
          </a:p>
          <a:p>
            <a:pPr lvl="1">
              <a:lnSpc>
                <a:spcPct val="94000"/>
              </a:lnSpc>
            </a:pPr>
            <a:r>
              <a:rPr lang="el-GR" sz="2200" dirty="0"/>
              <a:t>Μυοκλονική: σύντομα επεισόδια σύσπασης των μυών ως αποτέλεσμα νευρολογικής βλάβης. Είναι σπάνια.</a:t>
            </a:r>
          </a:p>
          <a:p>
            <a:pPr lvl="1">
              <a:lnSpc>
                <a:spcPct val="94000"/>
              </a:lnSpc>
            </a:pPr>
            <a:r>
              <a:rPr lang="el-GR" sz="2200" dirty="0"/>
              <a:t>Πυρετικοί σπασμοί: σε ηλικίες 3-5 μηνών, μικρά παιδιά εμφανίζουν σπασμούς σε ασθένειες που συνοδεύονται από υψηλό πυρετό, εντελώς καλοήθεις.</a:t>
            </a:r>
          </a:p>
          <a:p>
            <a:pPr lvl="1">
              <a:lnSpc>
                <a:spcPct val="94000"/>
              </a:lnSpc>
            </a:pPr>
            <a:r>
              <a:rPr lang="el-GR" sz="2200" dirty="0"/>
              <a:t>Επιληπτική κατάσταση (status epilepticus): οι παροξυσμοί επανέρχονται κατά σύντομα χρονικά διαστήματα.</a:t>
            </a:r>
          </a:p>
          <a:p>
            <a:pPr lvl="0">
              <a:lnSpc>
                <a:spcPct val="94000"/>
              </a:lnSpc>
            </a:pPr>
            <a:endParaRPr lang="el-GR" sz="2200" dirty="0"/>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AEB8F30C-5CB2-4841-A82C-227A11E58893}"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27</a:t>
            </a:fld>
            <a:endParaRPr lang="el-GR" sz="1200" dirty="0">
              <a:solidFill>
                <a:srgbClr val="000000"/>
              </a:solidFill>
              <a:latin typeface="Arial"/>
            </a:endParaRPr>
          </a:p>
        </p:txBody>
      </p:sp>
    </p:spTree>
    <p:extLst>
      <p:ext uri="{BB962C8B-B14F-4D97-AF65-F5344CB8AC3E}">
        <p14:creationId xmlns:p14="http://schemas.microsoft.com/office/powerpoint/2010/main" val="2201576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Φάρμακα στην επιληψία </a:t>
            </a:r>
            <a:r>
              <a:rPr lang="el-GR" sz="3200" b="0" dirty="0"/>
              <a:t>(1/4)</a:t>
            </a:r>
          </a:p>
        </p:txBody>
      </p:sp>
      <p:sp>
        <p:nvSpPr>
          <p:cNvPr id="3" name="Θέση περιεχομένου 2"/>
          <p:cNvSpPr txBox="1">
            <a:spLocks noGrp="1"/>
          </p:cNvSpPr>
          <p:nvPr>
            <p:ph idx="1"/>
          </p:nvPr>
        </p:nvSpPr>
        <p:spPr/>
        <p:txBody>
          <a:bodyPr/>
          <a:lstStyle/>
          <a:p>
            <a:pPr lvl="0"/>
            <a:r>
              <a:rPr lang="el-GR" dirty="0"/>
              <a:t>Στην επιλογή των αντιεπιληπτικών με σκοπό την μείωση ή και εξαφάνιση των επιληπτικών κρίσεων, προσβλέπουμε</a:t>
            </a:r>
          </a:p>
          <a:p>
            <a:pPr marL="457200" lvl="0" indent="-457200">
              <a:buFont typeface="Calibri"/>
              <a:buAutoNum type="arabicPeriod"/>
            </a:pPr>
            <a:r>
              <a:rPr lang="el-GR" dirty="0"/>
              <a:t>Αύξηση της νευροδιαβίβασης μέσω GABA, όπως με τις βενζοδιαζεπίνες και την βιγκαμπατρίνη</a:t>
            </a:r>
          </a:p>
          <a:p>
            <a:pPr marL="457200" lvl="0" indent="-457200">
              <a:buFont typeface="Calibri"/>
              <a:buAutoNum type="arabicPeriod"/>
            </a:pPr>
            <a:r>
              <a:rPr lang="el-GR" dirty="0"/>
              <a:t>Αναστολή των διαύλων Να όπως με την </a:t>
            </a:r>
            <a:r>
              <a:rPr lang="el-GR" dirty="0" smtClean="0"/>
              <a:t>φαινυντοΐνη</a:t>
            </a:r>
            <a:r>
              <a:rPr lang="el-GR" dirty="0"/>
              <a:t>, την καρβαμαζεπίνη, το </a:t>
            </a:r>
            <a:r>
              <a:rPr lang="el-GR" dirty="0" smtClean="0"/>
              <a:t>βαλπροΐκό </a:t>
            </a:r>
            <a:r>
              <a:rPr lang="el-GR" dirty="0"/>
              <a:t>οξύ και την λαμοτριγίνη</a:t>
            </a:r>
          </a:p>
          <a:p>
            <a:pPr marL="457200" lvl="0" indent="-457200">
              <a:buFont typeface="Calibri"/>
              <a:buAutoNum type="arabicPeriod"/>
            </a:pPr>
            <a:r>
              <a:rPr lang="el-GR" dirty="0"/>
              <a:t>Αναστολή των διαύλων ασβεστίου όπως με την εθουσοξιμίδη και το </a:t>
            </a:r>
            <a:r>
              <a:rPr lang="el-GR" dirty="0" smtClean="0"/>
              <a:t>βαλπροΐκό </a:t>
            </a:r>
            <a:r>
              <a:rPr lang="el-GR" dirty="0"/>
              <a:t>οξύ.</a:t>
            </a:r>
          </a:p>
          <a:p>
            <a:pPr lvl="0"/>
            <a:r>
              <a:rPr lang="el-GR" dirty="0"/>
              <a:t>Αρχικός στόχος είναι η μονοθεραπεία.</a:t>
            </a:r>
          </a:p>
          <a:p>
            <a:pPr lvl="0"/>
            <a:endParaRPr lang="el-GR" dirty="0"/>
          </a:p>
          <a:p>
            <a:pPr lvl="0"/>
            <a:endParaRPr lang="el-GR" dirty="0"/>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31F538E9-3EFF-49D7-BAA6-8CF755AB9156}"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28</a:t>
            </a:fld>
            <a:endParaRPr lang="el-GR" sz="1200" dirty="0">
              <a:solidFill>
                <a:srgbClr val="000000"/>
              </a:solidFill>
              <a:latin typeface="Arial"/>
            </a:endParaRPr>
          </a:p>
        </p:txBody>
      </p:sp>
    </p:spTree>
    <p:extLst>
      <p:ext uri="{BB962C8B-B14F-4D97-AF65-F5344CB8AC3E}">
        <p14:creationId xmlns:p14="http://schemas.microsoft.com/office/powerpoint/2010/main" val="436935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normAutofit fontScale="90000"/>
          </a:bodyPr>
          <a:lstStyle/>
          <a:p>
            <a:pPr lvl="0"/>
            <a:r>
              <a:rPr lang="el-GR" sz="3600" dirty="0"/>
              <a:t>Νευρικό σύστημα – Φαρμακευτικές ουσίες </a:t>
            </a:r>
            <a:r>
              <a:rPr lang="el-GR" sz="3200" b="0" dirty="0"/>
              <a:t>(2/2)</a:t>
            </a:r>
            <a:endParaRPr lang="el-GR" sz="3600" dirty="0"/>
          </a:p>
        </p:txBody>
      </p:sp>
      <p:sp>
        <p:nvSpPr>
          <p:cNvPr id="3" name="Θέση περιεχομένου 2"/>
          <p:cNvSpPr txBox="1">
            <a:spLocks noGrp="1"/>
          </p:cNvSpPr>
          <p:nvPr>
            <p:ph idx="1"/>
          </p:nvPr>
        </p:nvSpPr>
        <p:spPr/>
        <p:txBody>
          <a:bodyPr/>
          <a:lstStyle/>
          <a:p>
            <a:pPr lvl="0"/>
            <a:r>
              <a:rPr lang="el-GR" dirty="0"/>
              <a:t>Πολλές φαρμακευτικές ουσίες χρησιμοποιούνται για την αντιμετώπιση των νόσων του κεντρικού και του περιφερικού συστήματος.</a:t>
            </a:r>
          </a:p>
          <a:p>
            <a:pPr lvl="0"/>
            <a:r>
              <a:rPr lang="el-GR" dirty="0"/>
              <a:t>Τα </a:t>
            </a:r>
            <a:r>
              <a:rPr lang="el-GR" dirty="0" smtClean="0"/>
              <a:t>κυριότερα </a:t>
            </a:r>
            <a:r>
              <a:rPr lang="el-GR" dirty="0"/>
              <a:t>φάρμακα ωστόσο που έχουν επιδείξει αποτελεσματικότητα στην ποιότητα ζωής των ασθενών είναι τα αντιπαρκινσονικά και τα αντιεπιληπτικά, και τα </a:t>
            </a:r>
            <a:r>
              <a:rPr lang="el-GR" dirty="0" smtClean="0"/>
              <a:t>φάρμακα </a:t>
            </a:r>
            <a:r>
              <a:rPr lang="el-GR" dirty="0"/>
              <a:t>που χρησιμοποιούνται στην μυασθένεια.</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D90D0A1C-F450-4C2D-AF23-E8206081C0B8}"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2</a:t>
            </a:fld>
            <a:endParaRPr lang="el-GR" sz="1200" dirty="0">
              <a:solidFill>
                <a:srgbClr val="000000"/>
              </a:solidFill>
              <a:latin typeface="Arial"/>
            </a:endParaRPr>
          </a:p>
        </p:txBody>
      </p:sp>
    </p:spTree>
    <p:extLst>
      <p:ext uri="{BB962C8B-B14F-4D97-AF65-F5344CB8AC3E}">
        <p14:creationId xmlns:p14="http://schemas.microsoft.com/office/powerpoint/2010/main" val="1823514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Φάρμακα στην επιληψία </a:t>
            </a:r>
            <a:r>
              <a:rPr lang="el-GR" sz="3200" b="0" dirty="0"/>
              <a:t>(2/4)</a:t>
            </a:r>
            <a:endParaRPr lang="el-GR" dirty="0"/>
          </a:p>
        </p:txBody>
      </p:sp>
      <p:sp>
        <p:nvSpPr>
          <p:cNvPr id="3" name="Θέση περιεχομένου 2"/>
          <p:cNvSpPr txBox="1">
            <a:spLocks noGrp="1"/>
          </p:cNvSpPr>
          <p:nvPr>
            <p:ph idx="1"/>
          </p:nvPr>
        </p:nvSpPr>
        <p:spPr/>
        <p:txBody>
          <a:bodyPr/>
          <a:lstStyle/>
          <a:p>
            <a:pPr marL="0" lvl="0" indent="0">
              <a:buNone/>
            </a:pPr>
            <a:r>
              <a:rPr lang="el-GR" sz="2200" b="1" dirty="0"/>
              <a:t>Παλαιότερα αντιεπιληπτικά (1)</a:t>
            </a:r>
          </a:p>
          <a:p>
            <a:pPr lvl="0"/>
            <a:r>
              <a:rPr lang="el-GR" sz="2200" b="1" dirty="0" smtClean="0"/>
              <a:t>Φαινυντοΐνη</a:t>
            </a:r>
            <a:r>
              <a:rPr lang="el-GR" sz="2200" dirty="0" smtClean="0"/>
              <a:t> </a:t>
            </a:r>
            <a:r>
              <a:rPr lang="el-GR" sz="2200" dirty="0"/>
              <a:t>η δράση της αποδίδεται στην αναστολή των διαύλων Να. Το αποτέλεσμα είναι ότι το κύτταρο χρειάζεται ισχυρά ερεθίσματα για να εκπολωθεί. Ισχυρό αντισπασμωδικό, μειώνει τις συχνότητες των κρίσεων.</a:t>
            </a:r>
          </a:p>
          <a:p>
            <a:pPr lvl="0"/>
            <a:r>
              <a:rPr lang="el-GR" sz="2200" b="1" dirty="0"/>
              <a:t>Καρβαμαζεπίνη </a:t>
            </a:r>
            <a:r>
              <a:rPr lang="el-GR" sz="2200" dirty="0"/>
              <a:t>η δράση της αποδίδεται επίσης στην αναστολή των διαύλων Να. Δίδεται και σε γενικευμένες και σε εστιακές επιληπτικές κρίσεις. Έχει ανασταλτική δράση και στην νευραλγία του τριδύμου, πιθανώς μέσω του ιδίου μηχανισμού. </a:t>
            </a:r>
          </a:p>
          <a:p>
            <a:pPr lvl="0"/>
            <a:r>
              <a:rPr lang="el-GR" sz="2200" b="1" dirty="0" smtClean="0"/>
              <a:t>Βαλπροΐκό </a:t>
            </a:r>
            <a:r>
              <a:rPr lang="el-GR" sz="2200" b="1" dirty="0"/>
              <a:t>οξύ </a:t>
            </a:r>
            <a:r>
              <a:rPr lang="el-GR" sz="2200" dirty="0"/>
              <a:t>η δράση του αποδίδεται επίσης στην αναστολή των διαύλων Να αλλά και Ca. </a:t>
            </a:r>
          </a:p>
          <a:p>
            <a:pPr lvl="0"/>
            <a:endParaRPr lang="el-GR" sz="2200" dirty="0"/>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C7B85363-4CFC-42F4-8C42-41AC481F4982}"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29</a:t>
            </a:fld>
            <a:endParaRPr lang="el-GR" sz="1200" dirty="0">
              <a:solidFill>
                <a:srgbClr val="000000"/>
              </a:solidFill>
              <a:latin typeface="Arial"/>
            </a:endParaRPr>
          </a:p>
        </p:txBody>
      </p:sp>
    </p:spTree>
    <p:extLst>
      <p:ext uri="{BB962C8B-B14F-4D97-AF65-F5344CB8AC3E}">
        <p14:creationId xmlns:p14="http://schemas.microsoft.com/office/powerpoint/2010/main" val="2671078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Φάρμακα στην επιληψία </a:t>
            </a:r>
            <a:r>
              <a:rPr lang="el-GR" sz="3200" b="0" dirty="0"/>
              <a:t>(3/4)</a:t>
            </a:r>
            <a:endParaRPr lang="el-GR" dirty="0"/>
          </a:p>
        </p:txBody>
      </p:sp>
      <p:sp>
        <p:nvSpPr>
          <p:cNvPr id="3" name="Θέση περιεχομένου 2"/>
          <p:cNvSpPr txBox="1">
            <a:spLocks noGrp="1"/>
          </p:cNvSpPr>
          <p:nvPr>
            <p:ph idx="1"/>
          </p:nvPr>
        </p:nvSpPr>
        <p:spPr/>
        <p:txBody>
          <a:bodyPr/>
          <a:lstStyle/>
          <a:p>
            <a:pPr marL="0" lvl="0" indent="0">
              <a:buNone/>
            </a:pPr>
            <a:r>
              <a:rPr lang="el-GR" b="1" dirty="0"/>
              <a:t>Παλαιότερα αντιεπιληπτικά (2)</a:t>
            </a:r>
          </a:p>
          <a:p>
            <a:pPr lvl="0"/>
            <a:r>
              <a:rPr lang="el-GR" b="1" dirty="0"/>
              <a:t>Εθουσοξιμίδη</a:t>
            </a:r>
            <a:r>
              <a:rPr lang="el-GR" dirty="0"/>
              <a:t> η δράση της αποδίδεται επίσης στην αναστολή των διαύλων Να αλλά και Ca. </a:t>
            </a:r>
          </a:p>
          <a:p>
            <a:pPr lvl="0"/>
            <a:r>
              <a:rPr lang="el-GR" b="1" dirty="0"/>
              <a:t>Φανοβαρβιτάλη</a:t>
            </a:r>
            <a:r>
              <a:rPr lang="el-GR" dirty="0"/>
              <a:t> η δράση της αποδίδεται επίσης στην αναστολή των διαύλων Ca.</a:t>
            </a:r>
          </a:p>
          <a:p>
            <a:pPr lvl="0"/>
            <a:r>
              <a:rPr lang="el-GR" b="1" dirty="0"/>
              <a:t>Πριμιδόνη</a:t>
            </a:r>
            <a:r>
              <a:rPr lang="el-GR" dirty="0"/>
              <a:t> μεταβολίζεται και δρα ως φαινοβαρβιτάλη.</a:t>
            </a:r>
          </a:p>
          <a:p>
            <a:pPr lvl="0"/>
            <a:r>
              <a:rPr lang="el-GR" b="1" dirty="0"/>
              <a:t>Βενζοδιαζεπίνες </a:t>
            </a:r>
            <a:r>
              <a:rPr lang="el-GR" dirty="0"/>
              <a:t>δρουν ενισχύοντας την δράση του GABA.</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1215C956-62CC-4C9E-B4E9-CE6037D7155B}"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30</a:t>
            </a:fld>
            <a:endParaRPr lang="el-GR" sz="1200" dirty="0">
              <a:solidFill>
                <a:srgbClr val="000000"/>
              </a:solidFill>
              <a:latin typeface="Arial"/>
            </a:endParaRPr>
          </a:p>
        </p:txBody>
      </p:sp>
    </p:spTree>
    <p:extLst>
      <p:ext uri="{BB962C8B-B14F-4D97-AF65-F5344CB8AC3E}">
        <p14:creationId xmlns:p14="http://schemas.microsoft.com/office/powerpoint/2010/main" val="829582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Φάρμακα στην επιληψία </a:t>
            </a:r>
            <a:r>
              <a:rPr lang="el-GR" sz="3200" b="0" dirty="0"/>
              <a:t>(4/4)</a:t>
            </a:r>
            <a:endParaRPr lang="el-GR" dirty="0"/>
          </a:p>
        </p:txBody>
      </p:sp>
      <p:sp>
        <p:nvSpPr>
          <p:cNvPr id="3" name="Θέση περιεχομένου 2"/>
          <p:cNvSpPr txBox="1">
            <a:spLocks noGrp="1"/>
          </p:cNvSpPr>
          <p:nvPr>
            <p:ph idx="1"/>
          </p:nvPr>
        </p:nvSpPr>
        <p:spPr/>
        <p:txBody>
          <a:bodyPr/>
          <a:lstStyle/>
          <a:p>
            <a:pPr marL="0" lvl="0" indent="0">
              <a:buNone/>
            </a:pPr>
            <a:r>
              <a:rPr lang="el-GR" b="1" dirty="0"/>
              <a:t>Νεότερα αντιεπιληπτικά (1)</a:t>
            </a:r>
          </a:p>
          <a:p>
            <a:pPr lvl="0"/>
            <a:r>
              <a:rPr lang="el-GR" b="1" dirty="0"/>
              <a:t>Λαμοτριγίνη </a:t>
            </a:r>
            <a:r>
              <a:rPr lang="el-GR" dirty="0"/>
              <a:t>σε εστιακές και γενικευμένες κρίσεις. η δράση της αποδίδεται επίσης στην αναστολή των διαύλων Να.</a:t>
            </a:r>
          </a:p>
          <a:p>
            <a:pPr lvl="0"/>
            <a:r>
              <a:rPr lang="el-GR" b="1" dirty="0"/>
              <a:t>Βιγκαμπατρίνη </a:t>
            </a:r>
            <a:r>
              <a:rPr lang="el-GR" dirty="0"/>
              <a:t>Ο μηχανισμός δράσης της οφείλεται σε αναστολή του μηχανισμού του GABA.</a:t>
            </a:r>
          </a:p>
          <a:p>
            <a:pPr lvl="0"/>
            <a:r>
              <a:rPr lang="el-GR" b="1" dirty="0"/>
              <a:t>Γκαμπαπεντίνη</a:t>
            </a:r>
            <a:r>
              <a:rPr lang="el-GR" dirty="0"/>
              <a:t> αυξάνει την σύνθεση του GABA.</a:t>
            </a:r>
          </a:p>
          <a:p>
            <a:pPr lvl="0"/>
            <a:r>
              <a:rPr lang="el-GR" b="1" dirty="0"/>
              <a:t>Φελβαμάτη</a:t>
            </a:r>
            <a:r>
              <a:rPr lang="el-GR" dirty="0"/>
              <a:t> αυξάνει την </a:t>
            </a:r>
            <a:r>
              <a:rPr lang="el-GR" dirty="0" smtClean="0"/>
              <a:t>δράση του </a:t>
            </a:r>
            <a:r>
              <a:rPr lang="el-GR" dirty="0"/>
              <a:t>GABA.</a:t>
            </a:r>
          </a:p>
          <a:p>
            <a:pPr lvl="0"/>
            <a:r>
              <a:rPr lang="el-GR" b="1" dirty="0"/>
              <a:t>Τομιραμάτη</a:t>
            </a:r>
            <a:r>
              <a:rPr lang="el-GR" dirty="0"/>
              <a:t> βασίζεται στην αναστολή των διαύλων Να.</a:t>
            </a:r>
          </a:p>
          <a:p>
            <a:pPr lvl="0"/>
            <a:r>
              <a:rPr lang="el-GR" b="1" dirty="0"/>
              <a:t>Λεβεπιρακετάμη</a:t>
            </a:r>
            <a:r>
              <a:rPr lang="el-GR" dirty="0"/>
              <a:t> έχει άγνωστο μηχανισμό δράσης</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014816AF-3290-4595-8789-7949401A9341}"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31</a:t>
            </a:fld>
            <a:endParaRPr lang="el-GR" sz="1200" dirty="0">
              <a:solidFill>
                <a:srgbClr val="000000"/>
              </a:solidFill>
              <a:latin typeface="Arial"/>
            </a:endParaRPr>
          </a:p>
        </p:txBody>
      </p:sp>
    </p:spTree>
    <p:extLst>
      <p:ext uri="{BB962C8B-B14F-4D97-AF65-F5344CB8AC3E}">
        <p14:creationId xmlns:p14="http://schemas.microsoft.com/office/powerpoint/2010/main" val="3401114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Μυασθένεια (</a:t>
            </a:r>
            <a:r>
              <a:rPr lang="en-US" dirty="0"/>
              <a:t>Myasthenia Gravis)</a:t>
            </a:r>
            <a:endParaRPr lang="el-GR" dirty="0"/>
          </a:p>
        </p:txBody>
      </p:sp>
      <p:sp>
        <p:nvSpPr>
          <p:cNvPr id="3" name="Θέση περιεχομένου 2"/>
          <p:cNvSpPr txBox="1">
            <a:spLocks noGrp="1"/>
          </p:cNvSpPr>
          <p:nvPr>
            <p:ph idx="1"/>
          </p:nvPr>
        </p:nvSpPr>
        <p:spPr/>
        <p:txBody>
          <a:bodyPr/>
          <a:lstStyle/>
          <a:p>
            <a:pPr marL="0" lvl="0" indent="0">
              <a:buNone/>
            </a:pPr>
            <a:r>
              <a:rPr lang="el-GR" dirty="0"/>
              <a:t>Είναι σοβαρή και μπορεί και θανατηφόρος ασθένεια </a:t>
            </a:r>
            <a:r>
              <a:rPr lang="el-GR" b="1" dirty="0"/>
              <a:t>της τελικής κινητικής πλάκας.</a:t>
            </a:r>
            <a:r>
              <a:rPr lang="el-GR" dirty="0"/>
              <a:t>  Κατ΄αυτήν, είναι τώρα γνωστόν ότι κυκλοφορούν </a:t>
            </a:r>
            <a:r>
              <a:rPr lang="el-GR" b="1" dirty="0"/>
              <a:t>αντισώματα</a:t>
            </a:r>
            <a:r>
              <a:rPr lang="el-GR" dirty="0"/>
              <a:t> κατά των </a:t>
            </a:r>
            <a:r>
              <a:rPr lang="el-GR" b="1" dirty="0"/>
              <a:t>νικοτινικών</a:t>
            </a:r>
            <a:r>
              <a:rPr lang="el-GR" dirty="0"/>
              <a:t> υποδοχέων της Ach στην τελική μνητική πλάκα.  </a:t>
            </a:r>
          </a:p>
          <a:p>
            <a:pPr marL="0" lvl="0" indent="0">
              <a:buNone/>
            </a:pPr>
            <a:r>
              <a:rPr lang="el-GR" dirty="0"/>
              <a:t>Αυτά, </a:t>
            </a:r>
            <a:r>
              <a:rPr lang="el-GR" b="1" dirty="0"/>
              <a:t>είτε καταστρέφουν, είτε δεσμεύουν </a:t>
            </a:r>
            <a:r>
              <a:rPr lang="el-GR" dirty="0"/>
              <a:t>τους υποδοχείς κι η μυϊκή μεμβράνη τους παίρνει με ενδοκυττάρωση.  </a:t>
            </a:r>
          </a:p>
          <a:p>
            <a:pPr marL="0" lvl="0" indent="0">
              <a:buNone/>
            </a:pPr>
            <a:r>
              <a:rPr lang="el-GR" dirty="0"/>
              <a:t>Γιατί δημιουργούνται αντισώματα είναι άγνωστο.</a:t>
            </a:r>
          </a:p>
          <a:p>
            <a:pPr marL="0" lvl="0" indent="0">
              <a:buNone/>
            </a:pPr>
            <a:endParaRPr lang="el-GR" dirty="0"/>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B01A1333-5340-41B9-A78D-4F0C5B6A05AE}"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32</a:t>
            </a:fld>
            <a:endParaRPr lang="el-GR" sz="1200" dirty="0">
              <a:solidFill>
                <a:srgbClr val="000000"/>
              </a:solidFill>
              <a:latin typeface="Arial"/>
            </a:endParaRPr>
          </a:p>
        </p:txBody>
      </p:sp>
    </p:spTree>
    <p:extLst>
      <p:ext uri="{BB962C8B-B14F-4D97-AF65-F5344CB8AC3E}">
        <p14:creationId xmlns:p14="http://schemas.microsoft.com/office/powerpoint/2010/main" val="733645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Φάρμακα στην μυασθένεια</a:t>
            </a:r>
          </a:p>
        </p:txBody>
      </p:sp>
      <p:sp>
        <p:nvSpPr>
          <p:cNvPr id="3" name="Θέση περιεχομένου 2"/>
          <p:cNvSpPr txBox="1">
            <a:spLocks noGrp="1"/>
          </p:cNvSpPr>
          <p:nvPr>
            <p:ph idx="1"/>
          </p:nvPr>
        </p:nvSpPr>
        <p:spPr/>
        <p:txBody>
          <a:bodyPr/>
          <a:lstStyle/>
          <a:p>
            <a:pPr lvl="0"/>
            <a:r>
              <a:rPr lang="el-GR" dirty="0"/>
              <a:t>Χρησιμοποιούνται οι αναστολείς της ακετυλοχολινεστεράσης, όπως το εδροφώνιο και η νεοστιγμίνη</a:t>
            </a:r>
          </a:p>
          <a:p>
            <a:pPr lvl="0"/>
            <a:r>
              <a:rPr lang="el-GR" dirty="0"/>
              <a:t>Επίσης, χρησιμοποιούνται και τα ανοσοκατασταλτικά όπως η αζαθειοπρίμη, η κυκλοσπορίνη και τα κορτικοστεροειδή</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A07948C6-8273-4458-ACDE-0BE97788CA87}"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33</a:t>
            </a:fld>
            <a:endParaRPr lang="el-GR" sz="1200" dirty="0">
              <a:solidFill>
                <a:srgbClr val="000000"/>
              </a:solidFill>
              <a:latin typeface="Arial"/>
            </a:endParaRPr>
          </a:p>
        </p:txBody>
      </p:sp>
    </p:spTree>
    <p:extLst>
      <p:ext uri="{BB962C8B-B14F-4D97-AF65-F5344CB8AC3E}">
        <p14:creationId xmlns:p14="http://schemas.microsoft.com/office/powerpoint/2010/main" val="2447128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Νόσος </a:t>
            </a:r>
            <a:r>
              <a:rPr lang="en-US" dirty="0"/>
              <a:t>Alzheimer</a:t>
            </a:r>
            <a:r>
              <a:rPr lang="el-GR" dirty="0"/>
              <a:t> </a:t>
            </a:r>
            <a:r>
              <a:rPr lang="el-GR" sz="3200" b="0" dirty="0"/>
              <a:t>(</a:t>
            </a:r>
            <a:r>
              <a:rPr lang="el-GR" sz="3200" b="0" dirty="0" smtClean="0"/>
              <a:t>1/15</a:t>
            </a:r>
            <a:r>
              <a:rPr lang="el-GR" sz="3200" b="0" dirty="0"/>
              <a:t>)</a:t>
            </a:r>
          </a:p>
        </p:txBody>
      </p:sp>
      <p:sp>
        <p:nvSpPr>
          <p:cNvPr id="3" name="Θέση περιεχομένου 2"/>
          <p:cNvSpPr txBox="1">
            <a:spLocks noGrp="1"/>
          </p:cNvSpPr>
          <p:nvPr>
            <p:ph idx="1"/>
          </p:nvPr>
        </p:nvSpPr>
        <p:spPr/>
        <p:txBody>
          <a:bodyPr/>
          <a:lstStyle/>
          <a:p>
            <a:pPr marL="0" lvl="0" indent="0" algn="ctr">
              <a:lnSpc>
                <a:spcPct val="104000"/>
              </a:lnSpc>
              <a:buNone/>
            </a:pPr>
            <a:r>
              <a:rPr lang="el-GR" b="1" dirty="0"/>
              <a:t>Παθογένεια - παθοφυσιολογία</a:t>
            </a:r>
          </a:p>
          <a:p>
            <a:pPr marL="0" lvl="0" indent="0">
              <a:lnSpc>
                <a:spcPct val="104000"/>
              </a:lnSpc>
              <a:buNone/>
            </a:pPr>
            <a:r>
              <a:rPr lang="el-GR" b="1" dirty="0"/>
              <a:t>Γενικά-Επιδημιολογικά στοιχεία</a:t>
            </a:r>
          </a:p>
          <a:p>
            <a:pPr lvl="0">
              <a:lnSpc>
                <a:spcPct val="104000"/>
              </a:lnSpc>
            </a:pPr>
            <a:r>
              <a:rPr lang="el-GR" dirty="0"/>
              <a:t>Η νόσος του Alzheimer (που λέγεται και άνοια τύπου Alzheimer) είναι ένας τύπος άνοιας που χαρακτηρίζεται από προοδευτική, μη αναστρέψιμη έκπτωση των νοητικών λειτουργιών. Η άνοια οδηγεί σε διαταραχή βασικών λειτουργιών του εγκεφαλικού φλοιού, όπως η διενέργεια αριθμητικών πράξεων, η ικανότητα μάθησης, η ομιλία και η κρίση. Η διαταραχή των γνωσιακών λειτουργιών συνοδεύεται, συνήθως, και από απώλεια του ελέγχου των συναισθημάτων και της κοινωνικής συμπεριφοράς, καθώς και από έλλειψη ενδιαφέροντος και ενεργητικότητας.</a:t>
            </a:r>
          </a:p>
          <a:p>
            <a:pPr lvl="0">
              <a:lnSpc>
                <a:spcPct val="104000"/>
              </a:lnSpc>
            </a:pPr>
            <a:endParaRPr lang="el-GR" dirty="0"/>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EF108CB2-E4C3-4A67-AC17-C7FDB1927849}"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34</a:t>
            </a:fld>
            <a:endParaRPr lang="el-GR" sz="1200" dirty="0">
              <a:solidFill>
                <a:srgbClr val="000000"/>
              </a:solidFill>
              <a:latin typeface="Arial"/>
            </a:endParaRPr>
          </a:p>
        </p:txBody>
      </p:sp>
    </p:spTree>
    <p:extLst>
      <p:ext uri="{BB962C8B-B14F-4D97-AF65-F5344CB8AC3E}">
        <p14:creationId xmlns:p14="http://schemas.microsoft.com/office/powerpoint/2010/main" val="2558401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Νόσος </a:t>
            </a:r>
            <a:r>
              <a:rPr lang="en-US" dirty="0"/>
              <a:t>Alzheimer</a:t>
            </a:r>
            <a:r>
              <a:rPr lang="el-GR" dirty="0"/>
              <a:t> </a:t>
            </a:r>
            <a:r>
              <a:rPr lang="el-GR" sz="3200" b="0" dirty="0"/>
              <a:t>(</a:t>
            </a:r>
            <a:r>
              <a:rPr lang="el-GR" sz="3200" b="0" dirty="0" smtClean="0"/>
              <a:t>2/15</a:t>
            </a:r>
            <a:r>
              <a:rPr lang="el-GR" sz="3200" b="0" dirty="0"/>
              <a:t>)</a:t>
            </a:r>
            <a:endParaRPr lang="el-GR" dirty="0"/>
          </a:p>
        </p:txBody>
      </p:sp>
      <p:sp>
        <p:nvSpPr>
          <p:cNvPr id="3" name="Θέση περιεχομένου 2"/>
          <p:cNvSpPr txBox="1">
            <a:spLocks noGrp="1"/>
          </p:cNvSpPr>
          <p:nvPr>
            <p:ph idx="1"/>
          </p:nvPr>
        </p:nvSpPr>
        <p:spPr/>
        <p:txBody>
          <a:bodyPr/>
          <a:lstStyle/>
          <a:p>
            <a:pPr lvl="0"/>
            <a:r>
              <a:rPr lang="el-GR" dirty="0"/>
              <a:t>Η απώλεια της μνήμης είναι συνήθως το πρώτο σημείο της νόσου του Alzheimer. Οι διαταραχές της μνήμης είναι στην αρχή ήπιες και τα μέλη της οικογένειας και οι φίλοι μπορεί να μην υποψιασθούν το πρόβλημα έως ότου η νόσος προχωρήσει και τα συμπτώματα γίνουν πιο εμφανή. Τα μέλη της οικογένειας μπορεί ακόμη vα αρνούνται τα συμπτώματα και να καλύπτουν τη διαταραχή έως ότου το άτομο εκδηλώσει επικίνδυνη ή άκρως ασυνήθιστη συμπεριφορά. </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F1872AFF-3462-4263-8945-D5924781E88D}"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35</a:t>
            </a:fld>
            <a:endParaRPr lang="el-GR" sz="1200" dirty="0">
              <a:solidFill>
                <a:srgbClr val="000000"/>
              </a:solidFill>
              <a:latin typeface="Arial"/>
            </a:endParaRPr>
          </a:p>
        </p:txBody>
      </p:sp>
    </p:spTree>
    <p:extLst>
      <p:ext uri="{BB962C8B-B14F-4D97-AF65-F5344CB8AC3E}">
        <p14:creationId xmlns:p14="http://schemas.microsoft.com/office/powerpoint/2010/main" val="3242203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Νόσος </a:t>
            </a:r>
            <a:r>
              <a:rPr lang="en-US" dirty="0"/>
              <a:t>Alzheimer</a:t>
            </a:r>
            <a:r>
              <a:rPr lang="el-GR" dirty="0"/>
              <a:t> </a:t>
            </a:r>
            <a:r>
              <a:rPr lang="el-GR" sz="3200" b="0" dirty="0"/>
              <a:t>(</a:t>
            </a:r>
            <a:r>
              <a:rPr lang="el-GR" sz="3200" b="0" dirty="0" smtClean="0"/>
              <a:t>3/15</a:t>
            </a:r>
            <a:r>
              <a:rPr lang="el-GR" sz="3200" b="0" dirty="0"/>
              <a:t>)</a:t>
            </a:r>
            <a:endParaRPr lang="el-GR" dirty="0"/>
          </a:p>
        </p:txBody>
      </p:sp>
      <p:sp>
        <p:nvSpPr>
          <p:cNvPr id="3" name="Θέση περιεχομένου 2"/>
          <p:cNvSpPr txBox="1">
            <a:spLocks noGrp="1"/>
          </p:cNvSpPr>
          <p:nvPr>
            <p:ph idx="1"/>
          </p:nvPr>
        </p:nvSpPr>
        <p:spPr/>
        <p:txBody>
          <a:bodyPr/>
          <a:lstStyle/>
          <a:p>
            <a:pPr lvl="0"/>
            <a:r>
              <a:rPr lang="el-GR" dirty="0"/>
              <a:t>Η πρόοδος της νόσου ποικίλλει, αλλά η φυσική πορεία της περιλαμβάνει μια σταδιακή απώλεια της αντίληψης</a:t>
            </a:r>
          </a:p>
          <a:p>
            <a:pPr lvl="0"/>
            <a:r>
              <a:rPr lang="el-GR" dirty="0"/>
              <a:t>και της κρίσης και, τελικά, έκπτωση των σωματικών λειτουργιών και απώλεια της ικανότητας του ατόμου να εκτελέσει τις καθημερινές του δραστηριότητες. Με την απώλεια της ικανότητας του ατόμου να ανταποκριθεί ακόμη και στις πιο βασικές δραστηριότητες της καθημερινής ζωής, το βάρος της αντιμετώπισης των αναγκών του ασθενούς μεταπίπτει στα άτομα που του παρέχουν φροντίδα</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046B21DF-114C-4DBC-98A9-3B8C9854CAFC}"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36</a:t>
            </a:fld>
            <a:endParaRPr lang="el-GR" sz="1200" dirty="0">
              <a:solidFill>
                <a:srgbClr val="000000"/>
              </a:solidFill>
              <a:latin typeface="Arial"/>
            </a:endParaRPr>
          </a:p>
        </p:txBody>
      </p:sp>
    </p:spTree>
    <p:extLst>
      <p:ext uri="{BB962C8B-B14F-4D97-AF65-F5344CB8AC3E}">
        <p14:creationId xmlns:p14="http://schemas.microsoft.com/office/powerpoint/2010/main" val="2336904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Νόσος </a:t>
            </a:r>
            <a:r>
              <a:rPr lang="en-US" dirty="0"/>
              <a:t>Alzheimer</a:t>
            </a:r>
            <a:r>
              <a:rPr lang="el-GR" dirty="0"/>
              <a:t> </a:t>
            </a:r>
            <a:r>
              <a:rPr lang="el-GR" sz="3200" b="0" dirty="0"/>
              <a:t>(</a:t>
            </a:r>
            <a:r>
              <a:rPr lang="el-GR" sz="3200" b="0" dirty="0" smtClean="0"/>
              <a:t>4/15</a:t>
            </a:r>
            <a:r>
              <a:rPr lang="el-GR" sz="3200" b="0" dirty="0"/>
              <a:t>)</a:t>
            </a:r>
            <a:endParaRPr lang="el-GR" dirty="0"/>
          </a:p>
        </p:txBody>
      </p:sp>
      <p:sp>
        <p:nvSpPr>
          <p:cNvPr id="3" name="Θέση περιεχομένου 2"/>
          <p:cNvSpPr txBox="1">
            <a:spLocks noGrp="1"/>
          </p:cNvSpPr>
          <p:nvPr>
            <p:ph idx="1"/>
          </p:nvPr>
        </p:nvSpPr>
        <p:spPr/>
        <p:txBody>
          <a:bodyPr/>
          <a:lstStyle/>
          <a:p>
            <a:pPr lvl="0"/>
            <a:r>
              <a:rPr lang="el-GR" dirty="0"/>
              <a:t>Η νόσος </a:t>
            </a:r>
            <a:r>
              <a:rPr lang="el-GR" dirty="0" smtClean="0"/>
              <a:t>Alzheimer </a:t>
            </a:r>
            <a:r>
              <a:rPr lang="el-GR" dirty="0"/>
              <a:t>είναι η συχνότερη εκφυλιστική νευρολογική νόσος και η πιο συχνή αιτία γνωσιακών διαταραχών Ευθύνεται για τα 2/3 περίπου των περιπτώσεων άνοιας στις ΗΠΑ,</a:t>
            </a:r>
          </a:p>
          <a:p>
            <a:pPr lvl="0"/>
            <a:r>
              <a:rPr lang="el-GR" dirty="0"/>
              <a:t>προσβάλλοντας ενηλίκους μέσης προς μεγάλης ηλικίας. Υπολογίζεται ότι περισσότερα από 4 εκατομμύρια ατόμων παρουσιάζουν νόσο του Alzheimer και ότι ο αριθμός των ατόμων με τη νόσο αυτή διπλασιάζεται για κάθε 5 έτη μετά το 65ο έτος της ηλικίας.</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9FCBA24C-8BEB-452C-9712-42957C6B0AB2}"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37</a:t>
            </a:fld>
            <a:endParaRPr lang="el-GR" sz="1200" dirty="0">
              <a:solidFill>
                <a:srgbClr val="000000"/>
              </a:solidFill>
              <a:latin typeface="Arial"/>
            </a:endParaRPr>
          </a:p>
        </p:txBody>
      </p:sp>
    </p:spTree>
    <p:extLst>
      <p:ext uri="{BB962C8B-B14F-4D97-AF65-F5344CB8AC3E}">
        <p14:creationId xmlns:p14="http://schemas.microsoft.com/office/powerpoint/2010/main" val="3542804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Νόσος </a:t>
            </a:r>
            <a:r>
              <a:rPr lang="en-US" dirty="0"/>
              <a:t>Alzheimer</a:t>
            </a:r>
            <a:r>
              <a:rPr lang="el-GR" dirty="0"/>
              <a:t> </a:t>
            </a:r>
            <a:r>
              <a:rPr lang="el-GR" sz="3200" b="0" dirty="0"/>
              <a:t>(</a:t>
            </a:r>
            <a:r>
              <a:rPr lang="el-GR" sz="3200" b="0" dirty="0" smtClean="0"/>
              <a:t>5/15</a:t>
            </a:r>
            <a:r>
              <a:rPr lang="el-GR" sz="3200" b="0" dirty="0"/>
              <a:t>)</a:t>
            </a:r>
            <a:endParaRPr lang="el-GR" dirty="0"/>
          </a:p>
        </p:txBody>
      </p:sp>
      <p:sp>
        <p:nvSpPr>
          <p:cNvPr id="3" name="Θέση περιεχομένου 2"/>
          <p:cNvSpPr txBox="1">
            <a:spLocks noGrp="1"/>
          </p:cNvSpPr>
          <p:nvPr>
            <p:ph idx="1"/>
          </p:nvPr>
        </p:nvSpPr>
        <p:spPr/>
        <p:txBody>
          <a:bodyPr/>
          <a:lstStyle/>
          <a:p>
            <a:pPr marL="0" lvl="0" indent="0">
              <a:lnSpc>
                <a:spcPct val="104000"/>
              </a:lnSpc>
              <a:buNone/>
            </a:pPr>
            <a:r>
              <a:rPr lang="el-GR" b="1" dirty="0"/>
              <a:t>Θεραπείες για τα γνωστικά συμπτώματα </a:t>
            </a:r>
          </a:p>
          <a:p>
            <a:pPr lvl="0">
              <a:lnSpc>
                <a:spcPct val="104000"/>
              </a:lnSpc>
            </a:pPr>
            <a:r>
              <a:rPr lang="el-GR" dirty="0"/>
              <a:t>Η Αμερικανική Υπηρεσία Τροφίμων και Φαρμάκων (FDA) έχει εγκρίνει δύο τύπους φαρμάκων για τη θεραπεία των γνωστικών συμπτωμάτων της νόσου του Αλτσχάιμερ. Τα φάρμακα αυτά επηρεάζουν τη δραστηριότητα των δύο διαφορετικών χημικών ουσιών που εμπλέκονται στην εκτέλεση των μηνυμάτων μεταξύ των νευρικών κυττάρων του εγκεφάλου. </a:t>
            </a:r>
          </a:p>
          <a:p>
            <a:pPr lvl="0">
              <a:lnSpc>
                <a:spcPct val="104000"/>
              </a:lnSpc>
            </a:pPr>
            <a:r>
              <a:rPr lang="el-GR" dirty="0"/>
              <a:t>Οι αναστολείς </a:t>
            </a:r>
            <a:r>
              <a:rPr lang="el-GR" dirty="0" smtClean="0"/>
              <a:t>χολινεστεράσης εμποδίζουν </a:t>
            </a:r>
            <a:r>
              <a:rPr lang="el-GR" dirty="0"/>
              <a:t>την κατανομή της </a:t>
            </a:r>
            <a:r>
              <a:rPr lang="el-GR" dirty="0" smtClean="0"/>
              <a:t>ακετυλοχολίνης, </a:t>
            </a:r>
            <a:r>
              <a:rPr lang="el-GR" dirty="0"/>
              <a:t>όπου </a:t>
            </a:r>
            <a:r>
              <a:rPr lang="el-GR" dirty="0" smtClean="0"/>
              <a:t>αποτελεί </a:t>
            </a:r>
            <a:r>
              <a:rPr lang="el-GR" dirty="0"/>
              <a:t>χημικό </a:t>
            </a:r>
            <a:r>
              <a:rPr lang="el-GR" dirty="0" smtClean="0"/>
              <a:t>αγγελιοφόρο</a:t>
            </a:r>
            <a:r>
              <a:rPr lang="en-US" dirty="0" smtClean="0"/>
              <a:t> </a:t>
            </a:r>
            <a:r>
              <a:rPr lang="el-GR" dirty="0" smtClean="0"/>
              <a:t>σημαντικό </a:t>
            </a:r>
            <a:r>
              <a:rPr lang="el-GR" dirty="0"/>
              <a:t>για τη μάθηση και τη μνήμη. </a:t>
            </a:r>
          </a:p>
          <a:p>
            <a:pPr lvl="0">
              <a:lnSpc>
                <a:spcPct val="104000"/>
              </a:lnSpc>
            </a:pPr>
            <a:endParaRPr lang="el-GR" dirty="0"/>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DE149FF3-1665-49F1-A445-94549DC3E58C}"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38</a:t>
            </a:fld>
            <a:endParaRPr lang="el-GR" sz="1200" dirty="0">
              <a:solidFill>
                <a:srgbClr val="000000"/>
              </a:solidFill>
              <a:latin typeface="Arial"/>
            </a:endParaRPr>
          </a:p>
        </p:txBody>
      </p:sp>
    </p:spTree>
    <p:extLst>
      <p:ext uri="{BB962C8B-B14F-4D97-AF65-F5344CB8AC3E}">
        <p14:creationId xmlns:p14="http://schemas.microsoft.com/office/powerpoint/2010/main" val="19705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Νόσος </a:t>
            </a:r>
            <a:r>
              <a:rPr lang="en-US" dirty="0"/>
              <a:t>Parkinson </a:t>
            </a:r>
            <a:r>
              <a:rPr lang="en-US" sz="3200" b="0" dirty="0"/>
              <a:t>(1</a:t>
            </a:r>
            <a:r>
              <a:rPr lang="el-GR" sz="3200" b="0" dirty="0"/>
              <a:t>/6</a:t>
            </a:r>
            <a:r>
              <a:rPr lang="en-US" sz="3200" b="0" dirty="0"/>
              <a:t>)</a:t>
            </a:r>
            <a:endParaRPr lang="el-GR" sz="3200" b="0" dirty="0"/>
          </a:p>
        </p:txBody>
      </p:sp>
      <p:sp>
        <p:nvSpPr>
          <p:cNvPr id="3" name="Θέση περιεχομένου 2"/>
          <p:cNvSpPr txBox="1">
            <a:spLocks noGrp="1"/>
          </p:cNvSpPr>
          <p:nvPr>
            <p:ph idx="1"/>
          </p:nvPr>
        </p:nvSpPr>
        <p:spPr/>
        <p:txBody>
          <a:bodyPr/>
          <a:lstStyle/>
          <a:p>
            <a:pPr marL="0" lvl="0" indent="0">
              <a:buNone/>
            </a:pPr>
            <a:r>
              <a:rPr lang="el-GR" b="1" dirty="0"/>
              <a:t>Τα τρία κύρια χαρακτηριστικά της νόσου είναι</a:t>
            </a:r>
            <a:r>
              <a:rPr lang="en-US" b="1" dirty="0"/>
              <a:t>:</a:t>
            </a:r>
            <a:endParaRPr lang="el-GR" b="1" dirty="0"/>
          </a:p>
          <a:p>
            <a:pPr lvl="0"/>
            <a:r>
              <a:rPr lang="el-GR" dirty="0"/>
              <a:t>Τρόμος – ακούσιες, γρήγορες, επαναλαμβανόμενες κινήσεις, συνήθως με την μορφή κινήσεων οδοντωτού τροχού, </a:t>
            </a:r>
            <a:r>
              <a:rPr lang="el-GR" dirty="0" smtClean="0"/>
              <a:t>εντονότερες </a:t>
            </a:r>
            <a:r>
              <a:rPr lang="el-GR" dirty="0"/>
              <a:t>στην ανάπαυση.</a:t>
            </a:r>
          </a:p>
          <a:p>
            <a:pPr lvl="0"/>
            <a:r>
              <a:rPr lang="el-GR" dirty="0" smtClean="0"/>
              <a:t>Δυσκαμψία-συσπαστικότητα </a:t>
            </a:r>
            <a:r>
              <a:rPr lang="el-GR" dirty="0"/>
              <a:t>των μυών, με εμφάνιση παθητικής αντίστασης στην κίνηση.</a:t>
            </a:r>
          </a:p>
          <a:p>
            <a:pPr lvl="0"/>
            <a:r>
              <a:rPr lang="el-GR" dirty="0"/>
              <a:t>Βραδυκινησία-εκδηλώνεται τόσο στην έναρξη όσο και στην διακοπή της κίνησης καθώς και με κινήσεις που εκτελούνται πολύ αργά.</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3E82A3F8-C114-4933-A1FD-2DBA406974D7}"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3</a:t>
            </a:fld>
            <a:endParaRPr lang="el-GR" sz="1200" dirty="0">
              <a:solidFill>
                <a:srgbClr val="000000"/>
              </a:solidFill>
              <a:latin typeface="Arial"/>
            </a:endParaRPr>
          </a:p>
        </p:txBody>
      </p:sp>
    </p:spTree>
    <p:extLst>
      <p:ext uri="{BB962C8B-B14F-4D97-AF65-F5344CB8AC3E}">
        <p14:creationId xmlns:p14="http://schemas.microsoft.com/office/powerpoint/2010/main" val="4204453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Νόσος </a:t>
            </a:r>
            <a:r>
              <a:rPr lang="en-US" dirty="0"/>
              <a:t>Alzheimer</a:t>
            </a:r>
            <a:r>
              <a:rPr lang="el-GR" dirty="0"/>
              <a:t> </a:t>
            </a:r>
            <a:r>
              <a:rPr lang="el-GR" sz="3200" b="0" dirty="0"/>
              <a:t>(</a:t>
            </a:r>
            <a:r>
              <a:rPr lang="el-GR" sz="3200" b="0" dirty="0" smtClean="0"/>
              <a:t>6/15</a:t>
            </a:r>
            <a:r>
              <a:rPr lang="el-GR" sz="3200" b="0" dirty="0"/>
              <a:t>)</a:t>
            </a:r>
            <a:endParaRPr lang="el-GR" dirty="0"/>
          </a:p>
        </p:txBody>
      </p:sp>
      <p:sp>
        <p:nvSpPr>
          <p:cNvPr id="3" name="Θέση περιεχομένου 2"/>
          <p:cNvSpPr txBox="1">
            <a:spLocks noGrp="1"/>
          </p:cNvSpPr>
          <p:nvPr>
            <p:ph idx="1"/>
          </p:nvPr>
        </p:nvSpPr>
        <p:spPr/>
        <p:txBody>
          <a:bodyPr/>
          <a:lstStyle/>
          <a:p>
            <a:pPr marL="0" lvl="0" indent="0">
              <a:lnSpc>
                <a:spcPct val="104000"/>
              </a:lnSpc>
              <a:buNone/>
            </a:pPr>
            <a:r>
              <a:rPr lang="el-GR" b="1" dirty="0"/>
              <a:t>Οι αναστολείς χολινεστεράσης </a:t>
            </a:r>
          </a:p>
          <a:p>
            <a:pPr lvl="0">
              <a:lnSpc>
                <a:spcPct val="104000"/>
              </a:lnSpc>
            </a:pPr>
            <a:r>
              <a:rPr lang="el-GR" dirty="0"/>
              <a:t>Δονεπεζίλη (Aricept), που εγκρίθηκε για τη θεραπεία </a:t>
            </a:r>
            <a:r>
              <a:rPr lang="el-GR" dirty="0" smtClean="0"/>
              <a:t>σε όλα </a:t>
            </a:r>
            <a:r>
              <a:rPr lang="el-GR" dirty="0"/>
              <a:t>τα στάδια της </a:t>
            </a:r>
            <a:r>
              <a:rPr lang="el-GR" dirty="0" smtClean="0"/>
              <a:t>νόσου. </a:t>
            </a:r>
            <a:endParaRPr lang="el-GR" dirty="0"/>
          </a:p>
          <a:p>
            <a:pPr lvl="0">
              <a:lnSpc>
                <a:spcPct val="104000"/>
              </a:lnSpc>
            </a:pPr>
            <a:r>
              <a:rPr lang="el-GR" dirty="0"/>
              <a:t>Rivastigmine (Exelon), που εγκρίθηκε για τη θεραπεία της ήπιας έως μέτριας βαρύτητας </a:t>
            </a:r>
            <a:r>
              <a:rPr lang="el-GR" dirty="0" smtClean="0"/>
              <a:t>νόσου. </a:t>
            </a:r>
            <a:endParaRPr lang="el-GR" dirty="0"/>
          </a:p>
          <a:p>
            <a:pPr lvl="0">
              <a:lnSpc>
                <a:spcPct val="104000"/>
              </a:lnSpc>
            </a:pPr>
            <a:r>
              <a:rPr lang="el-GR" dirty="0"/>
              <a:t>Γκαλανταμίνης (Razadyne), που εγκρίθηκε για τη θεραπεία της ήπιας έως μέτριας βαρύτητας </a:t>
            </a:r>
            <a:r>
              <a:rPr lang="el-GR" dirty="0" smtClean="0"/>
              <a:t>νόσου. </a:t>
            </a:r>
            <a:endParaRPr lang="el-GR" dirty="0"/>
          </a:p>
          <a:p>
            <a:pPr lvl="0">
              <a:lnSpc>
                <a:spcPct val="104000"/>
              </a:lnSpc>
            </a:pPr>
            <a:r>
              <a:rPr lang="el-GR" b="1" dirty="0"/>
              <a:t>Memantine (Namenda)  </a:t>
            </a:r>
            <a:r>
              <a:rPr lang="el-GR" dirty="0"/>
              <a:t>Λειτουργεί με τη ρύθμιση της δραστηριότητας του γλουταμινικού οξέος, </a:t>
            </a:r>
            <a:r>
              <a:rPr lang="el-GR" dirty="0" smtClean="0"/>
              <a:t>διαφορετικό χημικό αγγελιοφόρο </a:t>
            </a:r>
            <a:r>
              <a:rPr lang="el-GR" dirty="0"/>
              <a:t>που </a:t>
            </a:r>
            <a:r>
              <a:rPr lang="el-GR" dirty="0" smtClean="0"/>
              <a:t>εμπλέκεται </a:t>
            </a:r>
            <a:r>
              <a:rPr lang="el-GR" dirty="0"/>
              <a:t>στη μάθηση και τη μνήμη. </a:t>
            </a:r>
          </a:p>
          <a:p>
            <a:pPr lvl="0">
              <a:lnSpc>
                <a:spcPct val="104000"/>
              </a:lnSpc>
            </a:pPr>
            <a:endParaRPr lang="el-GR" dirty="0"/>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26A339D7-C09F-488C-8D4D-CAC373CECCCD}"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39</a:t>
            </a:fld>
            <a:endParaRPr lang="el-GR" sz="1200" dirty="0">
              <a:solidFill>
                <a:srgbClr val="000000"/>
              </a:solidFill>
              <a:latin typeface="Arial"/>
            </a:endParaRPr>
          </a:p>
        </p:txBody>
      </p:sp>
    </p:spTree>
    <p:extLst>
      <p:ext uri="{BB962C8B-B14F-4D97-AF65-F5344CB8AC3E}">
        <p14:creationId xmlns:p14="http://schemas.microsoft.com/office/powerpoint/2010/main" val="4260697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Νόσος </a:t>
            </a:r>
            <a:r>
              <a:rPr lang="en-US" dirty="0"/>
              <a:t>Alzheimer</a:t>
            </a:r>
            <a:r>
              <a:rPr lang="el-GR" dirty="0"/>
              <a:t> </a:t>
            </a:r>
            <a:r>
              <a:rPr lang="el-GR" sz="3200" b="0" dirty="0"/>
              <a:t>(7/ 15)</a:t>
            </a:r>
            <a:endParaRPr lang="el-GR" dirty="0"/>
          </a:p>
        </p:txBody>
      </p:sp>
      <p:sp>
        <p:nvSpPr>
          <p:cNvPr id="3" name="Θέση περιεχομένου 2"/>
          <p:cNvSpPr txBox="1">
            <a:spLocks noGrp="1"/>
          </p:cNvSpPr>
          <p:nvPr>
            <p:ph idx="1"/>
          </p:nvPr>
        </p:nvSpPr>
        <p:spPr/>
        <p:txBody>
          <a:bodyPr/>
          <a:lstStyle/>
          <a:p>
            <a:pPr marL="0" lvl="0" indent="0">
              <a:buNone/>
            </a:pPr>
            <a:r>
              <a:rPr lang="el-GR" b="1" dirty="0"/>
              <a:t>Memantine:</a:t>
            </a:r>
          </a:p>
          <a:p>
            <a:pPr lvl="0"/>
            <a:r>
              <a:rPr lang="el-GR" dirty="0"/>
              <a:t>Εγκρίθηκε το 2003 για τη θεραπεία της μέτριας έως </a:t>
            </a:r>
            <a:r>
              <a:rPr lang="el-GR" dirty="0" smtClean="0"/>
              <a:t>σοβαρής νόσου. </a:t>
            </a:r>
            <a:endParaRPr lang="el-GR" dirty="0"/>
          </a:p>
          <a:p>
            <a:pPr lvl="0"/>
            <a:r>
              <a:rPr lang="el-GR" dirty="0"/>
              <a:t>Είναι σήμερα το μόνο φάρμακο του είδους του που έχει εγκριθεί για τη θεραπεία της νόσου </a:t>
            </a:r>
            <a:r>
              <a:rPr lang="en-US" dirty="0" smtClean="0"/>
              <a:t>Alzheimer.</a:t>
            </a:r>
            <a:r>
              <a:rPr lang="el-GR" dirty="0" smtClean="0"/>
              <a:t> </a:t>
            </a:r>
            <a:endParaRPr lang="el-GR" dirty="0"/>
          </a:p>
          <a:p>
            <a:pPr lvl="0"/>
            <a:r>
              <a:rPr lang="el-GR" dirty="0"/>
              <a:t>Προσωρινά </a:t>
            </a:r>
            <a:r>
              <a:rPr lang="el-GR" dirty="0" smtClean="0"/>
              <a:t>καθυστερεί την </a:t>
            </a:r>
            <a:r>
              <a:rPr lang="el-GR" dirty="0"/>
              <a:t>επιδείνωση των συμπτωμάτων </a:t>
            </a:r>
            <a:r>
              <a:rPr lang="el-GR" dirty="0" smtClean="0"/>
              <a:t>σε μερικούς ασθενείς. </a:t>
            </a:r>
            <a:r>
              <a:rPr lang="el-GR" dirty="0"/>
              <a:t>Πολλοί ειδικοί θεωρούν το βαθμό </a:t>
            </a:r>
            <a:r>
              <a:rPr lang="el-GR" dirty="0" smtClean="0"/>
              <a:t>βοήθειας ότι είναι παρόμοιο </a:t>
            </a:r>
            <a:r>
              <a:rPr lang="el-GR" dirty="0"/>
              <a:t>με </a:t>
            </a:r>
            <a:r>
              <a:rPr lang="el-GR" dirty="0" smtClean="0"/>
              <a:t>εκείνο των αναστολέων </a:t>
            </a:r>
            <a:r>
              <a:rPr lang="el-GR" dirty="0"/>
              <a:t>χολινεστεράσης. </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202668A1-A3D7-4FCC-8CE7-A2362EB916AB}"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40</a:t>
            </a:fld>
            <a:endParaRPr lang="el-GR" sz="1200" dirty="0">
              <a:solidFill>
                <a:srgbClr val="000000"/>
              </a:solidFill>
              <a:latin typeface="Arial"/>
            </a:endParaRPr>
          </a:p>
        </p:txBody>
      </p:sp>
    </p:spTree>
    <p:extLst>
      <p:ext uri="{BB962C8B-B14F-4D97-AF65-F5344CB8AC3E}">
        <p14:creationId xmlns:p14="http://schemas.microsoft.com/office/powerpoint/2010/main" val="2723838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Νόσος </a:t>
            </a:r>
            <a:r>
              <a:rPr lang="en-US" dirty="0"/>
              <a:t>Alzheimer</a:t>
            </a:r>
            <a:r>
              <a:rPr lang="el-GR" dirty="0"/>
              <a:t> </a:t>
            </a:r>
            <a:r>
              <a:rPr lang="el-GR" sz="3200" b="0" dirty="0"/>
              <a:t>(</a:t>
            </a:r>
            <a:r>
              <a:rPr lang="el-GR" sz="3200" b="0" dirty="0" smtClean="0"/>
              <a:t>8/15</a:t>
            </a:r>
            <a:r>
              <a:rPr lang="el-GR" sz="3200" b="0" dirty="0"/>
              <a:t>)</a:t>
            </a:r>
            <a:endParaRPr lang="el-GR" dirty="0"/>
          </a:p>
        </p:txBody>
      </p:sp>
      <p:sp>
        <p:nvSpPr>
          <p:cNvPr id="3" name="Θέση περιεχομένου 2"/>
          <p:cNvSpPr txBox="1">
            <a:spLocks noGrp="1"/>
          </p:cNvSpPr>
          <p:nvPr>
            <p:ph idx="1"/>
          </p:nvPr>
        </p:nvSpPr>
        <p:spPr>
          <a:xfrm>
            <a:off x="457200" y="1196748"/>
            <a:ext cx="8229600" cy="5524722"/>
          </a:xfrm>
        </p:spPr>
        <p:txBody>
          <a:bodyPr/>
          <a:lstStyle/>
          <a:p>
            <a:pPr marL="0" lvl="0" indent="0">
              <a:lnSpc>
                <a:spcPct val="94000"/>
              </a:lnSpc>
              <a:buNone/>
            </a:pPr>
            <a:r>
              <a:rPr lang="el-GR" sz="2200" b="1" dirty="0"/>
              <a:t>Φάρμακα για τις διαταραχές της συμπεριφοράς: </a:t>
            </a:r>
          </a:p>
          <a:p>
            <a:pPr lvl="0">
              <a:lnSpc>
                <a:spcPct val="94000"/>
              </a:lnSpc>
            </a:pPr>
            <a:r>
              <a:rPr lang="el-GR" sz="2200" dirty="0"/>
              <a:t>Τα φάρμακα θα πρέπει να στοχεύουν ειδικά συμπτώματα, ώστε τα αποτελέσματά τους μπορεί να ελέγχεται. Η αποτελεσματική αντιμετώπιση των βασικών συμπτωμάτων μπορεί μερικές φορές να βοηθήσει στην ανακούφιση και από άλλα συμπτώματα. Όπως για παράδειγμα, ορισμένα αντικαταθλιπτικά μπορεί να βοηθήσουν τους ασθενής να κοιμούνται καλύτερα. Τα άτομα που λαμβάνουν φάρμακα για τα συμπτώματα συμπεριφοράς πρέπει να παρακολουθούνται στενά. Οι άνθρωποι με άνοια όμως, είναι </a:t>
            </a:r>
            <a:r>
              <a:rPr lang="el-GR" sz="2200" dirty="0" smtClean="0"/>
              <a:t>επιρρεπείς </a:t>
            </a:r>
            <a:r>
              <a:rPr lang="el-GR" sz="2200" dirty="0"/>
              <a:t>σε σοβαρές παρενέργειες, συμπεριλαμβανομένων  του εγκεφαλικού επεισοδίου και αυξημένο κίνδυνο θανάτου από αντιψυχωσικά φάρμακα. Μερικές φορές τα φάρμακα μπορεί να προκαλέσουν αύξηση </a:t>
            </a:r>
            <a:r>
              <a:rPr lang="el-GR" sz="2200" dirty="0" smtClean="0"/>
              <a:t>των συμπτωμάτων. </a:t>
            </a:r>
            <a:r>
              <a:rPr lang="el-GR" sz="2200" dirty="0"/>
              <a:t>Χωρίς προσεκτική αξιολόγηση, ορισμένοι φορείς ιατρικών υπηρεσιών μπορεί να αυξήσουν αντί να μειώσουν τη δόση, βάζοντας το άτομο σε μεγαλύτερο κίνδυνο. </a:t>
            </a:r>
          </a:p>
          <a:p>
            <a:pPr lvl="0">
              <a:lnSpc>
                <a:spcPct val="94000"/>
              </a:lnSpc>
            </a:pPr>
            <a:endParaRPr lang="el-GR" sz="2200" dirty="0"/>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F6DF72D3-1C8D-46DB-9B01-90DDB78138B8}"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41</a:t>
            </a:fld>
            <a:endParaRPr lang="el-GR" sz="1200" dirty="0">
              <a:solidFill>
                <a:srgbClr val="000000"/>
              </a:solidFill>
              <a:latin typeface="Arial"/>
            </a:endParaRPr>
          </a:p>
        </p:txBody>
      </p:sp>
    </p:spTree>
    <p:extLst>
      <p:ext uri="{BB962C8B-B14F-4D97-AF65-F5344CB8AC3E}">
        <p14:creationId xmlns:p14="http://schemas.microsoft.com/office/powerpoint/2010/main" val="4246945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Νόσος </a:t>
            </a:r>
            <a:r>
              <a:rPr lang="en-US" dirty="0"/>
              <a:t>Alzheimer</a:t>
            </a:r>
            <a:r>
              <a:rPr lang="el-GR" dirty="0"/>
              <a:t> </a:t>
            </a:r>
            <a:r>
              <a:rPr lang="el-GR" sz="3200" b="0" dirty="0"/>
              <a:t>(</a:t>
            </a:r>
            <a:r>
              <a:rPr lang="el-GR" sz="3200" b="0" dirty="0" smtClean="0"/>
              <a:t>9/15</a:t>
            </a:r>
            <a:r>
              <a:rPr lang="el-GR" sz="3200" b="0" dirty="0"/>
              <a:t>)</a:t>
            </a:r>
            <a:endParaRPr lang="el-GR" dirty="0"/>
          </a:p>
        </p:txBody>
      </p:sp>
      <p:sp>
        <p:nvSpPr>
          <p:cNvPr id="3" name="Θέση περιεχομένου 2"/>
          <p:cNvSpPr txBox="1">
            <a:spLocks noGrp="1"/>
          </p:cNvSpPr>
          <p:nvPr>
            <p:ph idx="1"/>
          </p:nvPr>
        </p:nvSpPr>
        <p:spPr/>
        <p:txBody>
          <a:bodyPr>
            <a:normAutofit/>
          </a:bodyPr>
          <a:lstStyle/>
          <a:p>
            <a:pPr marL="0" lvl="0" indent="0">
              <a:lnSpc>
                <a:spcPct val="104000"/>
              </a:lnSpc>
              <a:buNone/>
            </a:pPr>
            <a:r>
              <a:rPr lang="el-GR" dirty="0"/>
              <a:t>Παραδείγματα φαρμάκων που χρησιμοποιούνται συνήθως για τη θεραπεία της συμπεριφοράς και ψυχιατρικών συμπτωμάτων της νόσου Αλτσχάιμερ, είναι:</a:t>
            </a:r>
          </a:p>
          <a:p>
            <a:pPr lvl="0">
              <a:lnSpc>
                <a:spcPct val="104000"/>
              </a:lnSpc>
            </a:pPr>
            <a:r>
              <a:rPr lang="el-GR" dirty="0"/>
              <a:t>Αντικαταθλιπτικά φάρμακα για χαμηλή διάθεση </a:t>
            </a:r>
            <a:r>
              <a:rPr lang="el-GR" dirty="0" smtClean="0"/>
              <a:t>και ευερεθιστότητα</a:t>
            </a:r>
            <a:r>
              <a:rPr lang="el-GR" dirty="0"/>
              <a:t>: </a:t>
            </a:r>
          </a:p>
          <a:p>
            <a:pPr lvl="1">
              <a:lnSpc>
                <a:spcPct val="104000"/>
              </a:lnSpc>
            </a:pPr>
            <a:r>
              <a:rPr lang="el-GR" dirty="0" smtClean="0"/>
              <a:t>Σιταλοπράμη</a:t>
            </a:r>
          </a:p>
          <a:p>
            <a:pPr lvl="1">
              <a:lnSpc>
                <a:spcPct val="104000"/>
              </a:lnSpc>
            </a:pPr>
            <a:r>
              <a:rPr lang="el-GR" dirty="0" smtClean="0"/>
              <a:t>Φλουοξετίνη</a:t>
            </a:r>
          </a:p>
          <a:p>
            <a:pPr lvl="1">
              <a:lnSpc>
                <a:spcPct val="104000"/>
              </a:lnSpc>
            </a:pPr>
            <a:r>
              <a:rPr lang="el-GR" dirty="0" smtClean="0"/>
              <a:t>Παροξετίνη</a:t>
            </a:r>
          </a:p>
          <a:p>
            <a:pPr lvl="1">
              <a:lnSpc>
                <a:spcPct val="104000"/>
              </a:lnSpc>
            </a:pPr>
            <a:r>
              <a:rPr lang="el-GR" dirty="0" smtClean="0"/>
              <a:t>Σερτραλίνη</a:t>
            </a:r>
          </a:p>
          <a:p>
            <a:pPr lvl="1">
              <a:lnSpc>
                <a:spcPct val="104000"/>
              </a:lnSpc>
            </a:pPr>
            <a:r>
              <a:rPr lang="el-GR" dirty="0" smtClean="0"/>
              <a:t>Τραζοντόνη</a:t>
            </a:r>
          </a:p>
          <a:p>
            <a:pPr lvl="0">
              <a:lnSpc>
                <a:spcPct val="104000"/>
              </a:lnSpc>
            </a:pPr>
            <a:endParaRPr lang="el-GR" dirty="0"/>
          </a:p>
          <a:p>
            <a:pPr lvl="0">
              <a:lnSpc>
                <a:spcPct val="104000"/>
              </a:lnSpc>
            </a:pPr>
            <a:endParaRPr lang="el-GR" dirty="0"/>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C6C8FFAE-2DDD-4046-AE43-FDDACABAE8B4}"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42</a:t>
            </a:fld>
            <a:endParaRPr lang="el-GR" sz="1200" dirty="0">
              <a:solidFill>
                <a:srgbClr val="000000"/>
              </a:solidFill>
              <a:latin typeface="Arial"/>
            </a:endParaRPr>
          </a:p>
        </p:txBody>
      </p:sp>
    </p:spTree>
    <p:extLst>
      <p:ext uri="{BB962C8B-B14F-4D97-AF65-F5344CB8AC3E}">
        <p14:creationId xmlns:p14="http://schemas.microsoft.com/office/powerpoint/2010/main" val="346894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Νόσος </a:t>
            </a:r>
            <a:r>
              <a:rPr lang="en-US" dirty="0"/>
              <a:t>Alzheimer</a:t>
            </a:r>
            <a:r>
              <a:rPr lang="el-GR" dirty="0"/>
              <a:t> </a:t>
            </a:r>
            <a:r>
              <a:rPr lang="el-GR" sz="3200" b="0" dirty="0"/>
              <a:t>(</a:t>
            </a:r>
            <a:r>
              <a:rPr lang="el-GR" sz="3200" b="0" dirty="0" smtClean="0"/>
              <a:t>10/15</a:t>
            </a:r>
            <a:r>
              <a:rPr lang="el-GR" sz="3200" b="0" dirty="0"/>
              <a:t>)</a:t>
            </a:r>
            <a:endParaRPr lang="el-GR" dirty="0"/>
          </a:p>
        </p:txBody>
      </p:sp>
      <p:sp>
        <p:nvSpPr>
          <p:cNvPr id="3" name="Θέση περιεχομένου 2"/>
          <p:cNvSpPr txBox="1">
            <a:spLocks noGrp="1"/>
          </p:cNvSpPr>
          <p:nvPr>
            <p:ph idx="1"/>
          </p:nvPr>
        </p:nvSpPr>
        <p:spPr/>
        <p:txBody>
          <a:bodyPr/>
          <a:lstStyle/>
          <a:p>
            <a:pPr lvl="0"/>
            <a:r>
              <a:rPr lang="el-GR" b="1" dirty="0"/>
              <a:t>Αγχολυτικά για το άγχος, ανησυχία, προφορικά, ανάρμοστη συμπεριφορά και την αντοχή: </a:t>
            </a:r>
          </a:p>
          <a:p>
            <a:pPr lvl="1"/>
            <a:r>
              <a:rPr lang="el-GR" dirty="0" smtClean="0"/>
              <a:t>λοραζεπάμη </a:t>
            </a:r>
            <a:endParaRPr lang="el-GR" dirty="0"/>
          </a:p>
          <a:p>
            <a:pPr lvl="1"/>
            <a:r>
              <a:rPr lang="el-GR" dirty="0" smtClean="0"/>
              <a:t>οξαζεπάμη </a:t>
            </a:r>
            <a:endParaRPr lang="el-GR" dirty="0"/>
          </a:p>
          <a:p>
            <a:pPr lvl="0"/>
            <a:endParaRPr lang="el-GR" dirty="0"/>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9BD7A4DD-75E0-488B-BE84-FFF024F17779}"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43</a:t>
            </a:fld>
            <a:endParaRPr lang="el-GR" sz="1200" dirty="0">
              <a:solidFill>
                <a:srgbClr val="000000"/>
              </a:solidFill>
              <a:latin typeface="Arial"/>
            </a:endParaRPr>
          </a:p>
        </p:txBody>
      </p:sp>
    </p:spTree>
    <p:extLst>
      <p:ext uri="{BB962C8B-B14F-4D97-AF65-F5344CB8AC3E}">
        <p14:creationId xmlns:p14="http://schemas.microsoft.com/office/powerpoint/2010/main" val="3662906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Νόσος </a:t>
            </a:r>
            <a:r>
              <a:rPr lang="en-US" dirty="0"/>
              <a:t>Alzheimer</a:t>
            </a:r>
            <a:r>
              <a:rPr lang="el-GR" dirty="0"/>
              <a:t> </a:t>
            </a:r>
            <a:r>
              <a:rPr lang="el-GR" sz="3200" b="0" dirty="0"/>
              <a:t>(</a:t>
            </a:r>
            <a:r>
              <a:rPr lang="el-GR" sz="3200" b="0" dirty="0" smtClean="0"/>
              <a:t>11/15</a:t>
            </a:r>
            <a:r>
              <a:rPr lang="el-GR" sz="3200" b="0" dirty="0"/>
              <a:t>)</a:t>
            </a:r>
            <a:endParaRPr lang="el-GR" dirty="0"/>
          </a:p>
        </p:txBody>
      </p:sp>
      <p:sp>
        <p:nvSpPr>
          <p:cNvPr id="3" name="Θέση περιεχομένου 2"/>
          <p:cNvSpPr txBox="1">
            <a:spLocks noGrp="1"/>
          </p:cNvSpPr>
          <p:nvPr>
            <p:ph idx="1"/>
          </p:nvPr>
        </p:nvSpPr>
        <p:spPr/>
        <p:txBody>
          <a:bodyPr/>
          <a:lstStyle/>
          <a:p>
            <a:pPr lvl="0"/>
            <a:r>
              <a:rPr lang="el-GR" b="1" dirty="0"/>
              <a:t>Αντιψυχωτικά φάρμακα για παραισθήσεις, παραλήρημα, επιθετικότητα, διέγερση, επιθετικότητα </a:t>
            </a:r>
            <a:endParaRPr lang="el-GR" dirty="0"/>
          </a:p>
          <a:p>
            <a:pPr lvl="1"/>
            <a:r>
              <a:rPr lang="el-GR" dirty="0"/>
              <a:t>κλοζαπίνη (Clozaril), </a:t>
            </a:r>
          </a:p>
          <a:p>
            <a:pPr lvl="1"/>
            <a:r>
              <a:rPr lang="el-GR" dirty="0"/>
              <a:t>αλοπεριδόλη (Haldol),</a:t>
            </a:r>
          </a:p>
          <a:p>
            <a:pPr lvl="1"/>
            <a:r>
              <a:rPr lang="el-GR" dirty="0"/>
              <a:t>ολανζαπίνη (Zyprexa), </a:t>
            </a:r>
          </a:p>
          <a:p>
            <a:pPr lvl="1"/>
            <a:r>
              <a:rPr lang="el-GR" dirty="0" smtClean="0"/>
              <a:t>ρισπεριδόνη </a:t>
            </a:r>
            <a:r>
              <a:rPr lang="el-GR" dirty="0"/>
              <a:t>(Risperdal</a:t>
            </a:r>
            <a:r>
              <a:rPr lang="el-GR" dirty="0" smtClean="0"/>
              <a:t>) </a:t>
            </a:r>
            <a:endParaRPr lang="el-GR" dirty="0"/>
          </a:p>
          <a:p>
            <a:pPr lvl="0">
              <a:buNone/>
            </a:pPr>
            <a:endParaRPr lang="el-GR" b="1" dirty="0"/>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043DC2A6-DBEC-4B12-9B5C-09F0177636FC}"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44</a:t>
            </a:fld>
            <a:endParaRPr lang="el-GR" sz="1200" dirty="0">
              <a:solidFill>
                <a:srgbClr val="000000"/>
              </a:solidFill>
              <a:latin typeface="Arial"/>
            </a:endParaRPr>
          </a:p>
        </p:txBody>
      </p:sp>
    </p:spTree>
    <p:extLst>
      <p:ext uri="{BB962C8B-B14F-4D97-AF65-F5344CB8AC3E}">
        <p14:creationId xmlns:p14="http://schemas.microsoft.com/office/powerpoint/2010/main" val="2746877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Νόσος </a:t>
            </a:r>
            <a:r>
              <a:rPr lang="en-US" dirty="0"/>
              <a:t>Alzheimer</a:t>
            </a:r>
            <a:r>
              <a:rPr lang="el-GR" dirty="0"/>
              <a:t> </a:t>
            </a:r>
            <a:r>
              <a:rPr lang="el-GR" sz="3200" b="0" dirty="0"/>
              <a:t>(</a:t>
            </a:r>
            <a:r>
              <a:rPr lang="el-GR" sz="3200" b="0" dirty="0" smtClean="0"/>
              <a:t>12/15</a:t>
            </a:r>
            <a:r>
              <a:rPr lang="el-GR" sz="3200" b="0" dirty="0"/>
              <a:t>)</a:t>
            </a:r>
            <a:endParaRPr lang="el-GR" dirty="0"/>
          </a:p>
        </p:txBody>
      </p:sp>
      <p:sp>
        <p:nvSpPr>
          <p:cNvPr id="3" name="Θέση περιεχομένου 2"/>
          <p:cNvSpPr txBox="1">
            <a:spLocks noGrp="1"/>
          </p:cNvSpPr>
          <p:nvPr>
            <p:ph idx="1"/>
          </p:nvPr>
        </p:nvSpPr>
        <p:spPr/>
        <p:txBody>
          <a:bodyPr/>
          <a:lstStyle/>
          <a:p>
            <a:pPr marL="0" lvl="0" indent="0">
              <a:lnSpc>
                <a:spcPct val="104000"/>
              </a:lnSpc>
              <a:buNone/>
            </a:pPr>
            <a:r>
              <a:rPr lang="el-GR" b="1" dirty="0"/>
              <a:t>Συνένζυμο Q10 </a:t>
            </a:r>
          </a:p>
          <a:p>
            <a:pPr lvl="0">
              <a:lnSpc>
                <a:spcPct val="104000"/>
              </a:lnSpc>
            </a:pPr>
            <a:r>
              <a:rPr lang="el-GR" dirty="0"/>
              <a:t>Το συνένζυμο Q10, είναι ένα αντιοξειδωτικό που εμφανίζεται φυσικά στο σώμα και είναι </a:t>
            </a:r>
            <a:r>
              <a:rPr lang="el-GR" dirty="0" smtClean="0"/>
              <a:t>απαραίτητο </a:t>
            </a:r>
            <a:r>
              <a:rPr lang="el-GR" dirty="0"/>
              <a:t>για τη φυσιολογική αντίδραση των κυττάρων. Αυτή η ένωση δεν έχει μελετηθεί για την αποτελεσματικότητά του στη θεραπεία της </a:t>
            </a:r>
            <a:r>
              <a:rPr lang="el-GR" dirty="0" smtClean="0"/>
              <a:t>νόσου.</a:t>
            </a:r>
            <a:endParaRPr lang="el-GR" dirty="0"/>
          </a:p>
          <a:p>
            <a:pPr lvl="0">
              <a:lnSpc>
                <a:spcPct val="104000"/>
              </a:lnSpc>
            </a:pPr>
            <a:r>
              <a:rPr lang="el-GR" dirty="0"/>
              <a:t>Συνθετική μορφή αυτής της </a:t>
            </a:r>
            <a:r>
              <a:rPr lang="el-GR" dirty="0" smtClean="0"/>
              <a:t>ένωσης δοκιμάστηκε </a:t>
            </a:r>
            <a:r>
              <a:rPr lang="el-GR" dirty="0"/>
              <a:t>για τη νόσο </a:t>
            </a:r>
            <a:r>
              <a:rPr lang="en-US" dirty="0" smtClean="0"/>
              <a:t>Alzheimer</a:t>
            </a:r>
            <a:r>
              <a:rPr lang="el-GR" dirty="0" smtClean="0"/>
              <a:t>, </a:t>
            </a:r>
            <a:r>
              <a:rPr lang="el-GR" dirty="0"/>
              <a:t>αλλά δεν </a:t>
            </a:r>
            <a:r>
              <a:rPr lang="el-GR" dirty="0" smtClean="0"/>
              <a:t>έδειξε </a:t>
            </a:r>
            <a:r>
              <a:rPr lang="el-GR" dirty="0"/>
              <a:t>ικανοποιητικά αποτελέσματα. Λίγα είναι γνωστά σχετικά με το τι δόση του συνενζύμου Q10, θεωρείται ασφαλής, και θα μπορούσε να υπάρξει επιβλαβείς επιπτώσεις όπου λαμβάνεται σε μεγάλες δόσεις.</a:t>
            </a:r>
          </a:p>
          <a:p>
            <a:pPr lvl="0">
              <a:lnSpc>
                <a:spcPct val="104000"/>
              </a:lnSpc>
            </a:pPr>
            <a:endParaRPr lang="el-GR" dirty="0"/>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AD407152-EEBC-4DEB-A2C5-05DB303B80F6}"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45</a:t>
            </a:fld>
            <a:endParaRPr lang="el-GR" sz="1200" dirty="0">
              <a:solidFill>
                <a:srgbClr val="000000"/>
              </a:solidFill>
              <a:latin typeface="Arial"/>
            </a:endParaRPr>
          </a:p>
        </p:txBody>
      </p:sp>
    </p:spTree>
    <p:extLst>
      <p:ext uri="{BB962C8B-B14F-4D97-AF65-F5344CB8AC3E}">
        <p14:creationId xmlns:p14="http://schemas.microsoft.com/office/powerpoint/2010/main" val="2073962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Νόσος </a:t>
            </a:r>
            <a:r>
              <a:rPr lang="en-US" dirty="0"/>
              <a:t>Alzheimer</a:t>
            </a:r>
            <a:r>
              <a:rPr lang="el-GR" dirty="0"/>
              <a:t> </a:t>
            </a:r>
            <a:r>
              <a:rPr lang="el-GR" sz="3200" b="0" dirty="0"/>
              <a:t>(</a:t>
            </a:r>
            <a:r>
              <a:rPr lang="el-GR" sz="3200" b="0" dirty="0" smtClean="0"/>
              <a:t>13/15</a:t>
            </a:r>
            <a:r>
              <a:rPr lang="el-GR" sz="3200" b="0" dirty="0"/>
              <a:t>)</a:t>
            </a:r>
            <a:endParaRPr lang="el-GR" dirty="0"/>
          </a:p>
        </p:txBody>
      </p:sp>
      <p:sp>
        <p:nvSpPr>
          <p:cNvPr id="3" name="Θέση περιεχομένου 2"/>
          <p:cNvSpPr txBox="1">
            <a:spLocks noGrp="1"/>
          </p:cNvSpPr>
          <p:nvPr>
            <p:ph idx="1"/>
          </p:nvPr>
        </p:nvSpPr>
        <p:spPr/>
        <p:txBody>
          <a:bodyPr/>
          <a:lstStyle/>
          <a:p>
            <a:pPr marL="0" lvl="0" indent="0">
              <a:buNone/>
            </a:pPr>
            <a:r>
              <a:rPr lang="el-GR" b="1" dirty="0"/>
              <a:t>Coral ασβέστιο </a:t>
            </a:r>
          </a:p>
          <a:p>
            <a:pPr lvl="0"/>
            <a:r>
              <a:rPr lang="el-GR" dirty="0"/>
              <a:t>Τα  Coral συμπληρώματα του ασβεστίου υπάρχουν σε μεγάλο βαθμό στην αγορά και χρησιμοποιούνται ως θεραπεία </a:t>
            </a:r>
            <a:r>
              <a:rPr lang="el-GR" dirty="0" smtClean="0"/>
              <a:t>στην </a:t>
            </a:r>
            <a:r>
              <a:rPr lang="el-GR" dirty="0"/>
              <a:t>νόσο </a:t>
            </a:r>
            <a:r>
              <a:rPr lang="el-GR" dirty="0" smtClean="0"/>
              <a:t>καθώς και </a:t>
            </a:r>
            <a:r>
              <a:rPr lang="el-GR" dirty="0"/>
              <a:t>άλλες σοβαρές ασθένειες. Θεωρείται ότι δεν </a:t>
            </a:r>
            <a:r>
              <a:rPr lang="el-GR" dirty="0" smtClean="0"/>
              <a:t>έχουν </a:t>
            </a:r>
            <a:r>
              <a:rPr lang="el-GR" dirty="0"/>
              <a:t>κάποιο </a:t>
            </a:r>
            <a:r>
              <a:rPr lang="el-GR" dirty="0" smtClean="0"/>
              <a:t>όφελος</a:t>
            </a:r>
            <a:r>
              <a:rPr lang="el-GR" dirty="0"/>
              <a:t>.</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DDE02D0B-6B25-42DE-A984-015A5290DAC9}"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46</a:t>
            </a:fld>
            <a:endParaRPr lang="el-GR" sz="1200" dirty="0">
              <a:solidFill>
                <a:srgbClr val="000000"/>
              </a:solidFill>
              <a:latin typeface="Arial"/>
            </a:endParaRPr>
          </a:p>
        </p:txBody>
      </p:sp>
    </p:spTree>
    <p:extLst>
      <p:ext uri="{BB962C8B-B14F-4D97-AF65-F5344CB8AC3E}">
        <p14:creationId xmlns:p14="http://schemas.microsoft.com/office/powerpoint/2010/main" val="1787801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Νόσος </a:t>
            </a:r>
            <a:r>
              <a:rPr lang="en-US" dirty="0"/>
              <a:t>Alzheimer</a:t>
            </a:r>
            <a:r>
              <a:rPr lang="el-GR" dirty="0"/>
              <a:t> </a:t>
            </a:r>
            <a:r>
              <a:rPr lang="el-GR" sz="3200" b="0" dirty="0"/>
              <a:t>(</a:t>
            </a:r>
            <a:r>
              <a:rPr lang="el-GR" sz="3200" b="0" dirty="0" smtClean="0"/>
              <a:t>14/15</a:t>
            </a:r>
            <a:r>
              <a:rPr lang="el-GR" sz="3200" b="0" dirty="0"/>
              <a:t>)</a:t>
            </a:r>
            <a:endParaRPr lang="el-GR" dirty="0"/>
          </a:p>
        </p:txBody>
      </p:sp>
      <p:sp>
        <p:nvSpPr>
          <p:cNvPr id="3" name="Θέση περιεχομένου 2"/>
          <p:cNvSpPr txBox="1">
            <a:spLocks noGrp="1"/>
          </p:cNvSpPr>
          <p:nvPr>
            <p:ph idx="1"/>
          </p:nvPr>
        </p:nvSpPr>
        <p:spPr/>
        <p:txBody>
          <a:bodyPr/>
          <a:lstStyle/>
          <a:p>
            <a:pPr marL="0" lvl="0" indent="0">
              <a:buNone/>
            </a:pPr>
            <a:r>
              <a:rPr lang="el-GR" b="1" dirty="0"/>
              <a:t>Ωμέγα-3 λιπαρά οξέα </a:t>
            </a:r>
          </a:p>
          <a:p>
            <a:pPr lvl="0"/>
            <a:r>
              <a:rPr lang="el-GR" dirty="0"/>
              <a:t>Τα Ω-3 είναι ένα είδος  πολυακόρεστων λιπαρών οξέων. Έρευνες έχουν συνδέσει ορισμένα είδη ω-3 </a:t>
            </a:r>
            <a:r>
              <a:rPr lang="el-GR" dirty="0" smtClean="0"/>
              <a:t>μειώνουν τον  </a:t>
            </a:r>
            <a:r>
              <a:rPr lang="el-GR" dirty="0"/>
              <a:t>κίνδυνο εμφάνισης  στεφανιαίων νόσων και εγκεφαλικών επεισοδίων. Επίσης η υψηλή πρόσληψη ω-3  μπορεί να οδηγήσει σε μια πιθανή μείωση του κινδύνου της άνοιας ή της γνωστικής εξασθένησης. </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E38746BC-3F1A-486D-A9CE-02DAE1CECD25}"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47</a:t>
            </a:fld>
            <a:endParaRPr lang="el-GR" sz="1200" dirty="0">
              <a:solidFill>
                <a:srgbClr val="000000"/>
              </a:solidFill>
              <a:latin typeface="Arial"/>
            </a:endParaRPr>
          </a:p>
        </p:txBody>
      </p:sp>
    </p:spTree>
    <p:extLst>
      <p:ext uri="{BB962C8B-B14F-4D97-AF65-F5344CB8AC3E}">
        <p14:creationId xmlns:p14="http://schemas.microsoft.com/office/powerpoint/2010/main" val="4021323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Νόσος </a:t>
            </a:r>
            <a:r>
              <a:rPr lang="en-US" dirty="0"/>
              <a:t>Alzheimer</a:t>
            </a:r>
            <a:r>
              <a:rPr lang="el-GR" dirty="0"/>
              <a:t> </a:t>
            </a:r>
            <a:r>
              <a:rPr lang="el-GR" sz="3200" b="0" dirty="0"/>
              <a:t>(</a:t>
            </a:r>
            <a:r>
              <a:rPr lang="el-GR" sz="3200" b="0" dirty="0" smtClean="0"/>
              <a:t>15/15</a:t>
            </a:r>
            <a:r>
              <a:rPr lang="el-GR" sz="3200" b="0" dirty="0"/>
              <a:t>)</a:t>
            </a:r>
            <a:endParaRPr lang="el-GR" dirty="0"/>
          </a:p>
        </p:txBody>
      </p:sp>
      <p:sp>
        <p:nvSpPr>
          <p:cNvPr id="3" name="Θέση περιεχομένου 2"/>
          <p:cNvSpPr txBox="1">
            <a:spLocks noGrp="1"/>
          </p:cNvSpPr>
          <p:nvPr>
            <p:ph idx="1"/>
          </p:nvPr>
        </p:nvSpPr>
        <p:spPr/>
        <p:txBody>
          <a:bodyPr/>
          <a:lstStyle/>
          <a:p>
            <a:pPr marL="0" lvl="0" indent="0">
              <a:buNone/>
            </a:pPr>
            <a:r>
              <a:rPr lang="el-GR" b="1" dirty="0"/>
              <a:t>Φωσφατιδυλσερίνη</a:t>
            </a:r>
          </a:p>
          <a:p>
            <a:pPr lvl="0"/>
            <a:r>
              <a:rPr lang="el-GR" dirty="0"/>
              <a:t>Η Φωσφατιδυλσερίνη είναι ένα είδος λιπιδίων ή λίπος, που αποτελεί το κύριο συστατικό των μεμβρανών που περιβάλλουν τα νευρικά κύτταρα. Στη νόσο αυτή, αλλά και σε παρόμοιες διαταραχές, τα νευρικά κύτταρα εκφυλίζονται για λόγους που είναι δεν έχουν γίνει ακόμα </a:t>
            </a:r>
            <a:r>
              <a:rPr lang="el-GR" dirty="0" smtClean="0"/>
              <a:t>κατανοητοί. </a:t>
            </a:r>
            <a:endParaRPr lang="el-GR" dirty="0"/>
          </a:p>
          <a:p>
            <a:pPr lvl="0"/>
            <a:r>
              <a:rPr lang="el-GR" dirty="0"/>
              <a:t>Η θεωρία πίσω από τη θεραπεία με φωσφατιδυλσερίνη είναι ότι με την χρήση τους ενδεχομένως να προστατεύουν τα κύτταρα από τον εκφυλισμό.</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4A442B26-DFBF-4CD5-9E57-63B214CE681B}"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48</a:t>
            </a:fld>
            <a:endParaRPr lang="el-GR" sz="1200" dirty="0">
              <a:solidFill>
                <a:srgbClr val="000000"/>
              </a:solidFill>
              <a:latin typeface="Arial"/>
            </a:endParaRPr>
          </a:p>
        </p:txBody>
      </p:sp>
    </p:spTree>
    <p:extLst>
      <p:ext uri="{BB962C8B-B14F-4D97-AF65-F5344CB8AC3E}">
        <p14:creationId xmlns:p14="http://schemas.microsoft.com/office/powerpoint/2010/main" val="2998025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Νόσος </a:t>
            </a:r>
            <a:r>
              <a:rPr lang="en-US" dirty="0"/>
              <a:t>Parkinson </a:t>
            </a:r>
            <a:r>
              <a:rPr lang="en-US" sz="3200" b="0" dirty="0"/>
              <a:t>(</a:t>
            </a:r>
            <a:r>
              <a:rPr lang="el-GR" sz="3200" b="0" dirty="0"/>
              <a:t>2/6</a:t>
            </a:r>
            <a:r>
              <a:rPr lang="en-US" sz="3200" b="0" dirty="0"/>
              <a:t>)</a:t>
            </a:r>
            <a:endParaRPr lang="el-GR" dirty="0"/>
          </a:p>
        </p:txBody>
      </p:sp>
      <p:sp>
        <p:nvSpPr>
          <p:cNvPr id="3" name="Θέση περιεχομένου 2"/>
          <p:cNvSpPr txBox="1">
            <a:spLocks noGrp="1"/>
          </p:cNvSpPr>
          <p:nvPr>
            <p:ph idx="1"/>
          </p:nvPr>
        </p:nvSpPr>
        <p:spPr>
          <a:xfrm>
            <a:off x="457200" y="1196748"/>
            <a:ext cx="8363276" cy="576062"/>
          </a:xfrm>
        </p:spPr>
        <p:txBody>
          <a:bodyPr/>
          <a:lstStyle/>
          <a:p>
            <a:pPr lvl="0"/>
            <a:r>
              <a:rPr lang="el-GR" dirty="0"/>
              <a:t>Η βλάβη στην νόσο Parkinson εντοπίζεται στα βασικά γάγγλια.</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D5E770B6-2183-437D-8CC5-0B859650BDED}"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4</a:t>
            </a:fld>
            <a:endParaRPr lang="el-GR" sz="1200" dirty="0">
              <a:solidFill>
                <a:srgbClr val="000000"/>
              </a:solidFill>
              <a:latin typeface="Arial"/>
            </a:endParaRPr>
          </a:p>
        </p:txBody>
      </p:sp>
      <p:sp>
        <p:nvSpPr>
          <p:cNvPr id="5" name="Rectangle 7"/>
          <p:cNvSpPr/>
          <p:nvPr/>
        </p:nvSpPr>
        <p:spPr>
          <a:xfrm>
            <a:off x="3286097" y="5797396"/>
            <a:ext cx="2705471" cy="461662"/>
          </a:xfrm>
          <a:prstGeom prst="rect">
            <a:avLst/>
          </a:prstGeom>
          <a:noFill/>
          <a:ln cap="flat">
            <a:noFill/>
            <a:prstDash val="solid"/>
          </a:ln>
        </p:spPr>
        <p:txBody>
          <a:bodyPr vert="horz" wrap="square" lIns="91440" tIns="45720" rIns="91440" bIns="45720" anchor="t" anchorCtr="1" compatLnSpc="1">
            <a:spAutoFit/>
          </a:bodyPr>
          <a:lstStyle/>
          <a:p>
            <a:pPr algn="ctr" fontAlgn="auto">
              <a:spcBef>
                <a:spcPts val="0"/>
              </a:spcBef>
              <a:spcAft>
                <a:spcPts val="0"/>
              </a:spcAft>
              <a:defRPr sz="1800" b="0" i="0" u="none" strike="noStrike" kern="0" cap="none" spc="0" baseline="0">
                <a:solidFill>
                  <a:srgbClr val="000000"/>
                </a:solidFill>
                <a:uFillTx/>
              </a:defRPr>
            </a:pPr>
            <a:r>
              <a:rPr lang="en-US" sz="1200" dirty="0">
                <a:solidFill>
                  <a:srgbClr val="404040"/>
                </a:solidFill>
                <a:latin typeface="Calibri"/>
              </a:rPr>
              <a:t>“</a:t>
            </a:r>
            <a:r>
              <a:rPr lang="en-US" sz="1200" dirty="0">
                <a:solidFill>
                  <a:srgbClr val="404040"/>
                </a:solidFill>
                <a:latin typeface="Calibri"/>
                <a:hlinkClick r:id="rId2"/>
              </a:rPr>
              <a:t>Basal Ganglia lateral-el</a:t>
            </a:r>
            <a:r>
              <a:rPr lang="en-US" sz="1200" dirty="0">
                <a:solidFill>
                  <a:srgbClr val="404040"/>
                </a:solidFill>
                <a:latin typeface="Calibri"/>
              </a:rPr>
              <a:t>”, </a:t>
            </a:r>
            <a:r>
              <a:rPr lang="el-GR" sz="1200" dirty="0">
                <a:solidFill>
                  <a:srgbClr val="404040"/>
                </a:solidFill>
                <a:latin typeface="Calibri"/>
              </a:rPr>
              <a:t>από</a:t>
            </a:r>
            <a:r>
              <a:rPr lang="en-US" sz="1200" dirty="0">
                <a:solidFill>
                  <a:srgbClr val="404040"/>
                </a:solidFill>
                <a:latin typeface="Calibri"/>
              </a:rPr>
              <a:t> </a:t>
            </a:r>
            <a:r>
              <a:rPr lang="en-US" sz="1200" dirty="0">
                <a:solidFill>
                  <a:srgbClr val="404040"/>
                </a:solidFill>
                <a:latin typeface="Calibri"/>
                <a:hlinkClick r:id="rId3"/>
              </a:rPr>
              <a:t>Badseed</a:t>
            </a:r>
            <a:r>
              <a:rPr lang="en-US" sz="1200" dirty="0">
                <a:solidFill>
                  <a:srgbClr val="404040"/>
                </a:solidFill>
                <a:latin typeface="Calibri"/>
              </a:rPr>
              <a:t> </a:t>
            </a:r>
            <a:r>
              <a:rPr lang="el-GR" sz="1200" dirty="0" smtClean="0">
                <a:solidFill>
                  <a:srgbClr val="404040"/>
                </a:solidFill>
                <a:latin typeface="Calibri"/>
              </a:rPr>
              <a:t>διαθέσιμ</a:t>
            </a:r>
            <a:r>
              <a:rPr lang="en-US" sz="1200" dirty="0" smtClean="0">
                <a:solidFill>
                  <a:srgbClr val="404040"/>
                </a:solidFill>
                <a:latin typeface="Calibri"/>
              </a:rPr>
              <a:t>o</a:t>
            </a:r>
            <a:r>
              <a:rPr lang="el-GR" sz="1200" dirty="0" smtClean="0">
                <a:solidFill>
                  <a:srgbClr val="404040"/>
                </a:solidFill>
                <a:latin typeface="Calibri"/>
              </a:rPr>
              <a:t> </a:t>
            </a:r>
            <a:r>
              <a:rPr lang="el-GR" sz="1200" dirty="0">
                <a:solidFill>
                  <a:srgbClr val="404040"/>
                </a:solidFill>
                <a:latin typeface="Calibri"/>
              </a:rPr>
              <a:t>ως κοινό κτήμα</a:t>
            </a:r>
            <a:endParaRPr lang="en-US" sz="1200" dirty="0">
              <a:solidFill>
                <a:srgbClr val="404040"/>
              </a:solidFill>
              <a:latin typeface="Calibri"/>
            </a:endParaRPr>
          </a:p>
        </p:txBody>
      </p:sp>
      <p:pic>
        <p:nvPicPr>
          <p:cNvPr id="6" name="3 - Εικόνα" descr="http://upload.wikimedia.org/wikipedia/commons/thumb/5/53/Basal_Ganglia_lateral-el.svg/400px-Basal_Ganglia_lateral-el.svg.png">
            <a:hlinkClick r:id="rId4"/>
          </p:cNvPr>
          <p:cNvPicPr>
            <a:picLocks noChangeAspect="1"/>
          </p:cNvPicPr>
          <p:nvPr/>
        </p:nvPicPr>
        <p:blipFill>
          <a:blip r:embed="rId5" cstate="print"/>
          <a:srcRect/>
          <a:stretch>
            <a:fillRect/>
          </a:stretch>
        </p:blipFill>
        <p:spPr>
          <a:xfrm>
            <a:off x="1691676" y="1948906"/>
            <a:ext cx="6048673" cy="3672404"/>
          </a:xfrm>
          <a:prstGeom prst="rect">
            <a:avLst/>
          </a:prstGeom>
          <a:noFill/>
          <a:ln cap="flat">
            <a:noFill/>
          </a:ln>
        </p:spPr>
      </p:pic>
    </p:spTree>
    <p:extLst>
      <p:ext uri="{BB962C8B-B14F-4D97-AF65-F5344CB8AC3E}">
        <p14:creationId xmlns:p14="http://schemas.microsoft.com/office/powerpoint/2010/main" val="3247889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Μαρία </a:t>
            </a:r>
            <a:r>
              <a:rPr lang="en-US" sz="2000" dirty="0"/>
              <a:t>B</a:t>
            </a:r>
            <a:r>
              <a:rPr lang="el-GR" sz="2000" dirty="0" smtClean="0"/>
              <a:t>ενετίκου 2014. </a:t>
            </a:r>
            <a:r>
              <a:rPr lang="el-GR" sz="2000" dirty="0"/>
              <a:t>Μαρία </a:t>
            </a:r>
            <a:r>
              <a:rPr lang="en-US" sz="2000" dirty="0"/>
              <a:t>B</a:t>
            </a:r>
            <a:r>
              <a:rPr lang="el-GR" sz="2000" dirty="0"/>
              <a:t>ενετίκου. </a:t>
            </a:r>
            <a:r>
              <a:rPr lang="el-GR" sz="2000" dirty="0" smtClean="0"/>
              <a:t>«Φαρμακολογία. Ενότητα 11</a:t>
            </a:r>
            <a:r>
              <a:rPr lang="en-US" sz="2000" dirty="0" smtClean="0"/>
              <a:t>:</a:t>
            </a:r>
            <a:r>
              <a:rPr lang="el-GR" sz="2000" dirty="0" smtClean="0"/>
              <a:t> </a:t>
            </a:r>
            <a:r>
              <a:rPr lang="el-GR" sz="2000" dirty="0"/>
              <a:t>Νευρικό </a:t>
            </a:r>
            <a:r>
              <a:rPr lang="el-GR" sz="2000" dirty="0" smtClean="0"/>
              <a:t>Σύστημα».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1310342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21412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Βασικά γάγγλια </a:t>
            </a:r>
            <a:r>
              <a:rPr lang="el-GR" sz="3200" b="0" dirty="0"/>
              <a:t>(1/3)</a:t>
            </a:r>
          </a:p>
        </p:txBody>
      </p:sp>
      <p:sp>
        <p:nvSpPr>
          <p:cNvPr id="3" name="Θέση περιεχομένου 2"/>
          <p:cNvSpPr txBox="1">
            <a:spLocks noGrp="1"/>
          </p:cNvSpPr>
          <p:nvPr>
            <p:ph idx="1"/>
          </p:nvPr>
        </p:nvSpPr>
        <p:spPr/>
        <p:txBody>
          <a:bodyPr/>
          <a:lstStyle/>
          <a:p>
            <a:pPr lvl="0"/>
            <a:r>
              <a:rPr lang="el-GR" dirty="0"/>
              <a:t>Τα βασικά γάγγλια (ή βασικοί πυρήνες) είναι μια ομάδα από </a:t>
            </a:r>
            <a:r>
              <a:rPr lang="el-GR" dirty="0">
                <a:hlinkClick r:id="rId2" tooltip="Πυρήνας (ανατομία) (δεν έχει γραφτεί ακόμα)"/>
              </a:rPr>
              <a:t>πυρήνες</a:t>
            </a:r>
            <a:r>
              <a:rPr lang="el-GR" dirty="0"/>
              <a:t> στον </a:t>
            </a:r>
            <a:r>
              <a:rPr lang="el-GR" dirty="0">
                <a:hlinkClick r:id="rId3" tooltip="Εγκέφαλος"/>
              </a:rPr>
              <a:t>εγκέφαλο</a:t>
            </a:r>
            <a:r>
              <a:rPr lang="el-GR" dirty="0"/>
              <a:t> που διασυνδέονται με τον </a:t>
            </a:r>
            <a:r>
              <a:rPr lang="el-GR" dirty="0">
                <a:hlinkClick r:id="rId4" tooltip="Εγκεφαλικός φλοιός"/>
              </a:rPr>
              <a:t>εγκεφαλικό φλοιό</a:t>
            </a:r>
            <a:r>
              <a:rPr lang="el-GR" dirty="0"/>
              <a:t>, το </a:t>
            </a:r>
            <a:r>
              <a:rPr lang="el-GR" dirty="0">
                <a:hlinkClick r:id="rId5" tooltip="Θάλαμος (εγκέφαλος)"/>
              </a:rPr>
              <a:t>θάλαμο</a:t>
            </a:r>
            <a:r>
              <a:rPr lang="el-GR" dirty="0"/>
              <a:t> και το </a:t>
            </a:r>
            <a:r>
              <a:rPr lang="el-GR" dirty="0">
                <a:hlinkClick r:id="rId6" tooltip="Εγκεφαλικό στέλεχος (δεν έχει γραφτεί ακόμα)"/>
              </a:rPr>
              <a:t>εγκεφαλικό στέλεχος</a:t>
            </a:r>
            <a:r>
              <a:rPr lang="el-GR" dirty="0"/>
              <a:t>. Τα βασικά γάγγλια των </a:t>
            </a:r>
            <a:r>
              <a:rPr lang="el-GR" dirty="0">
                <a:hlinkClick r:id="rId7" tooltip="Θηλαστικό"/>
              </a:rPr>
              <a:t>θηλαστικών</a:t>
            </a:r>
            <a:r>
              <a:rPr lang="el-GR" dirty="0"/>
              <a:t> συσχετίζονται με μια ποικιλία λειτουργιών: </a:t>
            </a:r>
            <a:r>
              <a:rPr lang="el-GR" dirty="0">
                <a:hlinkClick r:id="rId8" tooltip="Κινητικός έλεγχος (δεν έχει γραφτεί ακόμα)"/>
              </a:rPr>
              <a:t>κινητικός έλεγχος</a:t>
            </a:r>
            <a:r>
              <a:rPr lang="el-GR" dirty="0"/>
              <a:t>, </a:t>
            </a:r>
            <a:r>
              <a:rPr lang="el-GR" dirty="0">
                <a:hlinkClick r:id="rId9" tooltip="Γνωσιακές διεργασίες (δεν έχει γραφτεί ακόμα)"/>
              </a:rPr>
              <a:t>γνωσιακές διεργασίες</a:t>
            </a:r>
            <a:r>
              <a:rPr lang="el-GR" dirty="0"/>
              <a:t>, </a:t>
            </a:r>
            <a:r>
              <a:rPr lang="el-GR" dirty="0">
                <a:hlinkClick r:id="rId10" tooltip="Συναίσθημα"/>
              </a:rPr>
              <a:t>συναισθήματα</a:t>
            </a:r>
            <a:r>
              <a:rPr lang="el-GR" dirty="0"/>
              <a:t> και </a:t>
            </a:r>
            <a:r>
              <a:rPr lang="el-GR" dirty="0">
                <a:hlinkClick r:id="rId11" tooltip="Μάθηση"/>
              </a:rPr>
              <a:t>μάθηση</a:t>
            </a:r>
            <a:r>
              <a:rPr lang="el-GR" dirty="0"/>
              <a:t>. Στην περίπτωση των βασικών γαγγλίων, η σύγχρονη χρήση του όρου ‘γάγγλια’ θεωρείται λάθος, καθώς η λέξη </a:t>
            </a:r>
            <a:r>
              <a:rPr lang="el-GR" dirty="0">
                <a:hlinkClick r:id="rId12" tooltip="Γάγγλιο (δεν έχει γραφτεί ακόμα)"/>
              </a:rPr>
              <a:t>γάγγλιο</a:t>
            </a:r>
            <a:r>
              <a:rPr lang="el-GR" dirty="0"/>
              <a:t> αναφέρεται σε συγκεντρώσεις νευρικών πυρήνων στην περιφέρεια μόνο (αυτές του </a:t>
            </a:r>
            <a:r>
              <a:rPr lang="el-GR" dirty="0">
                <a:hlinkClick r:id="rId13" tooltip="Αυτόνομο νευρικό σύστημα (δεν έχει γραφτεί ακόμα)"/>
              </a:rPr>
              <a:t>αυτόνομου νευρικού συστήματος</a:t>
            </a:r>
            <a:r>
              <a:rPr lang="el-GR" dirty="0"/>
              <a:t>), και προτιμάται ο όρος "βασικοί πυρήνες".</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C456DBD7-0F2B-4AF6-B2ED-D35BF51F92F2}"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5</a:t>
            </a:fld>
            <a:endParaRPr lang="el-GR" sz="1200" dirty="0">
              <a:solidFill>
                <a:srgbClr val="000000"/>
              </a:solidFill>
              <a:latin typeface="Arial"/>
            </a:endParaRPr>
          </a:p>
        </p:txBody>
      </p:sp>
    </p:spTree>
    <p:extLst>
      <p:ext uri="{BB962C8B-B14F-4D97-AF65-F5344CB8AC3E}">
        <p14:creationId xmlns:p14="http://schemas.microsoft.com/office/powerpoint/2010/main" val="2412240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Βασικά γάγγλια </a:t>
            </a:r>
            <a:r>
              <a:rPr lang="el-GR" sz="3200" b="0" dirty="0"/>
              <a:t>(2/3)</a:t>
            </a:r>
            <a:endParaRPr lang="el-GR" dirty="0"/>
          </a:p>
        </p:txBody>
      </p:sp>
      <p:sp>
        <p:nvSpPr>
          <p:cNvPr id="3" name="Θέση περιεχομένου 2"/>
          <p:cNvSpPr txBox="1">
            <a:spLocks noGrp="1"/>
          </p:cNvSpPr>
          <p:nvPr>
            <p:ph idx="1"/>
          </p:nvPr>
        </p:nvSpPr>
        <p:spPr/>
        <p:txBody>
          <a:bodyPr/>
          <a:lstStyle/>
          <a:p>
            <a:pPr marL="0" lvl="0" indent="0">
              <a:buNone/>
            </a:pPr>
            <a:r>
              <a:rPr lang="el-GR" dirty="0"/>
              <a:t>Οι πέντε ανεξάρτητοι πυρήνες που αποτελούν τα βασικά γάγγλια των </a:t>
            </a:r>
            <a:r>
              <a:rPr lang="el-GR" u="sng" dirty="0">
                <a:hlinkClick r:id="rId2" tooltip="Πρωτεύοντα"/>
              </a:rPr>
              <a:t>πρωτευόντων</a:t>
            </a:r>
            <a:r>
              <a:rPr lang="el-GR" dirty="0"/>
              <a:t>, μαζί με τις υποδιαιρέσεις τους:</a:t>
            </a:r>
            <a:endParaRPr lang="el-GR" sz="2800" dirty="0"/>
          </a:p>
          <a:p>
            <a:pPr lvl="0"/>
            <a:r>
              <a:rPr lang="el-GR" u="sng" dirty="0">
                <a:hlinkClick r:id="rId3" tooltip="Ορολογία τοπογραφικής ανατομίας (δεν έχει γραφτεί ακόμα)"/>
              </a:rPr>
              <a:t>Κεφαλικά</a:t>
            </a:r>
            <a:r>
              <a:rPr lang="el-GR" u="sng" dirty="0"/>
              <a:t>,</a:t>
            </a:r>
            <a:endParaRPr lang="el-GR" sz="2800" dirty="0"/>
          </a:p>
          <a:p>
            <a:pPr lvl="0"/>
            <a:r>
              <a:rPr lang="el-GR" dirty="0"/>
              <a:t>το </a:t>
            </a:r>
            <a:r>
              <a:rPr lang="el-GR" u="sng" dirty="0">
                <a:hlinkClick r:id="rId4" tooltip="Ραβδωτό βασικό (δεν έχει γραφτεί ακόμα)"/>
              </a:rPr>
              <a:t>ραβδωτό βασικό</a:t>
            </a:r>
            <a:r>
              <a:rPr lang="el-GR" dirty="0"/>
              <a:t> που αποτελείται από</a:t>
            </a:r>
            <a:r>
              <a:rPr lang="en-US" dirty="0"/>
              <a:t>: </a:t>
            </a:r>
            <a:endParaRPr lang="el-GR" sz="2800" dirty="0"/>
          </a:p>
          <a:p>
            <a:pPr lvl="1"/>
            <a:r>
              <a:rPr lang="el-GR" u="sng" dirty="0">
                <a:hlinkClick r:id="rId5" tooltip="Κέλυφος"/>
              </a:rPr>
              <a:t>Κέλυφος</a:t>
            </a:r>
            <a:r>
              <a:rPr lang="el-GR" u="sng" dirty="0"/>
              <a:t>,</a:t>
            </a:r>
            <a:endParaRPr lang="el-GR" dirty="0"/>
          </a:p>
          <a:p>
            <a:pPr lvl="1"/>
            <a:r>
              <a:rPr lang="el-GR" u="sng" dirty="0">
                <a:hlinkClick r:id="rId6" tooltip="Κερκοφόρος πυρήνας (δεν έχει γραφτεί ακόμα)"/>
              </a:rPr>
              <a:t>κερκοφόρος πυρήνας</a:t>
            </a:r>
            <a:r>
              <a:rPr lang="el-GR" u="sng" dirty="0"/>
              <a:t>.</a:t>
            </a:r>
            <a:endParaRPr lang="el-GR" dirty="0"/>
          </a:p>
          <a:p>
            <a:pPr lvl="0"/>
            <a:r>
              <a:rPr lang="el-GR" dirty="0"/>
              <a:t>εξωτερική μοίρα της ωχράς σφαίρας </a:t>
            </a:r>
            <a:r>
              <a:rPr lang="el-GR" dirty="0" smtClean="0"/>
              <a:t>,</a:t>
            </a:r>
            <a:endParaRPr lang="el-GR" dirty="0"/>
          </a:p>
          <a:p>
            <a:pPr lvl="0"/>
            <a:r>
              <a:rPr lang="el-GR" dirty="0"/>
              <a:t>εσωτερική μοίρα της ωχράς </a:t>
            </a:r>
            <a:r>
              <a:rPr lang="el-GR" dirty="0" smtClean="0"/>
              <a:t>σφαίρας,</a:t>
            </a:r>
            <a:endParaRPr lang="el-GR" dirty="0"/>
          </a:p>
          <a:p>
            <a:pPr lvl="0"/>
            <a:endParaRPr lang="el-GR" dirty="0"/>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687B633C-AB67-4EE5-93A3-E0D9895A2D06}"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6</a:t>
            </a:fld>
            <a:endParaRPr lang="el-GR" sz="1200" dirty="0">
              <a:solidFill>
                <a:srgbClr val="000000"/>
              </a:solidFill>
              <a:latin typeface="Arial"/>
            </a:endParaRPr>
          </a:p>
        </p:txBody>
      </p:sp>
    </p:spTree>
    <p:extLst>
      <p:ext uri="{BB962C8B-B14F-4D97-AF65-F5344CB8AC3E}">
        <p14:creationId xmlns:p14="http://schemas.microsoft.com/office/powerpoint/2010/main" val="17311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Βασικά γάγγλια </a:t>
            </a:r>
            <a:r>
              <a:rPr lang="el-GR" sz="3200" b="0" dirty="0"/>
              <a:t>(3/3)</a:t>
            </a:r>
            <a:endParaRPr lang="el-GR" dirty="0"/>
          </a:p>
        </p:txBody>
      </p:sp>
      <p:sp>
        <p:nvSpPr>
          <p:cNvPr id="3" name="Θέση περιεχομένου 2"/>
          <p:cNvSpPr txBox="1">
            <a:spLocks noGrp="1"/>
          </p:cNvSpPr>
          <p:nvPr>
            <p:ph idx="1"/>
          </p:nvPr>
        </p:nvSpPr>
        <p:spPr/>
        <p:txBody>
          <a:bodyPr/>
          <a:lstStyle/>
          <a:p>
            <a:pPr lvl="0"/>
            <a:r>
              <a:rPr lang="el-GR" u="sng" dirty="0">
                <a:hlinkClick r:id="rId2" tooltip="Ορολογία τοπογραφικής ανατομίας (δεν έχει γραφτεί ακόμα)"/>
              </a:rPr>
              <a:t>Ουραία</a:t>
            </a:r>
            <a:r>
              <a:rPr lang="el-GR" u="sng" dirty="0"/>
              <a:t>,</a:t>
            </a:r>
            <a:endParaRPr lang="el-GR" sz="2800" dirty="0"/>
          </a:p>
          <a:p>
            <a:pPr lvl="0"/>
            <a:r>
              <a:rPr lang="el-GR" u="sng" dirty="0">
                <a:hlinkClick r:id="rId3" tooltip="Υποθαλαμικός πυρήνας (δεν έχει γραφτεί ακόμα)"/>
              </a:rPr>
              <a:t>υποθαλαμικός </a:t>
            </a:r>
            <a:r>
              <a:rPr lang="el-GR" u="sng" dirty="0" smtClean="0">
                <a:hlinkClick r:id="rId3" tooltip="Υποθαλαμικός πυρήνας (δεν έχει γραφτεί ακόμα)"/>
              </a:rPr>
              <a:t>πυρήνας</a:t>
            </a:r>
            <a:r>
              <a:rPr lang="el-GR" dirty="0" smtClean="0"/>
              <a:t>,</a:t>
            </a:r>
            <a:endParaRPr lang="el-GR" sz="2800" dirty="0"/>
          </a:p>
          <a:p>
            <a:pPr lvl="0"/>
            <a:r>
              <a:rPr lang="el-GR" u="sng" dirty="0">
                <a:hlinkClick r:id="rId4" tooltip="Μέλαινα ουσία (δεν έχει γραφτεί ακόμα)"/>
              </a:rPr>
              <a:t>μέλαινα </a:t>
            </a:r>
            <a:r>
              <a:rPr lang="el-GR" u="sng" dirty="0" smtClean="0">
                <a:hlinkClick r:id="rId4" tooltip="Μέλαινα ουσία (δεν έχει γραφτεί ακόμα)"/>
              </a:rPr>
              <a:t>ουσία</a:t>
            </a:r>
            <a:endParaRPr lang="el-GR" sz="2800" dirty="0"/>
          </a:p>
          <a:p>
            <a:pPr lvl="1"/>
            <a:r>
              <a:rPr lang="el-GR" dirty="0"/>
              <a:t>συμπαγής μοίρα της μέλαινας </a:t>
            </a:r>
            <a:r>
              <a:rPr lang="el-GR" dirty="0" smtClean="0"/>
              <a:t>ουσίας,</a:t>
            </a:r>
            <a:endParaRPr lang="el-GR" dirty="0"/>
          </a:p>
          <a:p>
            <a:pPr lvl="1"/>
            <a:r>
              <a:rPr lang="el-GR" dirty="0"/>
              <a:t>δικτυωτή μοίρα της μέλαινας </a:t>
            </a:r>
            <a:r>
              <a:rPr lang="el-GR" dirty="0" smtClean="0"/>
              <a:t>ουσίας,</a:t>
            </a:r>
            <a:endParaRPr lang="el-GR" dirty="0"/>
          </a:p>
          <a:p>
            <a:pPr lvl="1"/>
            <a:r>
              <a:rPr lang="en-US" dirty="0"/>
              <a:t>substantia nigra pars lateralis (</a:t>
            </a:r>
            <a:r>
              <a:rPr lang="en-US" dirty="0" smtClean="0"/>
              <a:t>SNL)</a:t>
            </a:r>
            <a:r>
              <a:rPr lang="el-GR" dirty="0"/>
              <a:t>.</a:t>
            </a:r>
          </a:p>
          <a:p>
            <a:pPr lvl="0"/>
            <a:r>
              <a:rPr lang="el-GR" dirty="0"/>
              <a:t>Υπάρχουν δύο ομάδες βασικών γαγγλίων στον εγκέφαλο των θηλαστικών, στο αριστερό και στο δεξί ημισφαίριο, που έχουν κατοπτρική σχέση.</a:t>
            </a:r>
            <a:endParaRPr lang="el-GR" sz="2800" dirty="0"/>
          </a:p>
          <a:p>
            <a:pPr lvl="0"/>
            <a:endParaRPr lang="el-GR" dirty="0"/>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523D078A-E6D7-47A8-BD97-7FC0B89C73EB}"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7</a:t>
            </a:fld>
            <a:endParaRPr lang="el-GR" sz="1200" dirty="0">
              <a:solidFill>
                <a:srgbClr val="000000"/>
              </a:solidFill>
              <a:latin typeface="Arial"/>
            </a:endParaRPr>
          </a:p>
        </p:txBody>
      </p:sp>
    </p:spTree>
    <p:extLst>
      <p:ext uri="{BB962C8B-B14F-4D97-AF65-F5344CB8AC3E}">
        <p14:creationId xmlns:p14="http://schemas.microsoft.com/office/powerpoint/2010/main" val="30403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Νόσος </a:t>
            </a:r>
            <a:r>
              <a:rPr lang="en-US" dirty="0"/>
              <a:t>Parkinson </a:t>
            </a:r>
            <a:r>
              <a:rPr lang="en-US" sz="3200" b="0" dirty="0"/>
              <a:t>(</a:t>
            </a:r>
            <a:r>
              <a:rPr lang="el-GR" sz="3200" b="0" dirty="0"/>
              <a:t>3/6</a:t>
            </a:r>
            <a:r>
              <a:rPr lang="en-US" sz="3200" b="0" dirty="0"/>
              <a:t>)</a:t>
            </a:r>
            <a:endParaRPr lang="el-GR" dirty="0"/>
          </a:p>
        </p:txBody>
      </p:sp>
      <p:sp>
        <p:nvSpPr>
          <p:cNvPr id="3" name="Θέση περιεχομένου 2"/>
          <p:cNvSpPr txBox="1">
            <a:spLocks noGrp="1"/>
          </p:cNvSpPr>
          <p:nvPr>
            <p:ph idx="1"/>
          </p:nvPr>
        </p:nvSpPr>
        <p:spPr/>
        <p:txBody>
          <a:bodyPr/>
          <a:lstStyle/>
          <a:p>
            <a:pPr lvl="0"/>
            <a:r>
              <a:rPr lang="el-GR" dirty="0"/>
              <a:t>Η νόσος αυτή είναι νόσος της μέλαινας ουσίας η οποία μέσω δοπαμινεργικών οδών επηρεάζει GABA εργικά κύτταρα του ραβδωτού σώματος.  </a:t>
            </a:r>
          </a:p>
          <a:p>
            <a:pPr lvl="0"/>
            <a:r>
              <a:rPr lang="el-GR" dirty="0"/>
              <a:t>Στα αίτια συγκαταλέγεται η κληρονομική προδιάθεση που στην μέση η μεγάλη ηλικία οδηγεί σε εκφύλιση των δοπαμινεργικών νευρώνων της μέλαινας ουσίας.</a:t>
            </a:r>
          </a:p>
          <a:p>
            <a:pPr lvl="0"/>
            <a:r>
              <a:rPr lang="el-GR" dirty="0"/>
              <a:t>Άλλα αίτια είναι ο τραυματισμός στους πυγμάχους (Punch-drunk syndrome), φλεγμονές (εγκεφαλίτιδες), αθηρομάτωση, όγκοι και δηλητηριάσεις από CO, μαγγάνιο, η MPTP που χρησιμοποιήθηκε ως υποκατάστατο της ηρωίνης. εκούσια κινητικότητα.  </a:t>
            </a:r>
          </a:p>
          <a:p>
            <a:pPr lvl="0"/>
            <a:endParaRPr lang="el-GR" dirty="0"/>
          </a:p>
          <a:p>
            <a:pPr lvl="0"/>
            <a:endParaRPr lang="el-GR" dirty="0"/>
          </a:p>
        </p:txBody>
      </p:sp>
      <p:sp>
        <p:nvSpPr>
          <p:cNvPr id="4" name="Θέση αριθμού διαφάνειας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fontAlgn="auto">
              <a:spcBef>
                <a:spcPts val="0"/>
              </a:spcBef>
              <a:spcAft>
                <a:spcPts val="0"/>
              </a:spcAft>
              <a:defRPr sz="1800" b="0" i="0" u="none" strike="noStrike" kern="0" cap="none" spc="0" baseline="0">
                <a:solidFill>
                  <a:srgbClr val="000000"/>
                </a:solidFill>
                <a:uFillTx/>
              </a:defRPr>
            </a:pPr>
            <a:fld id="{BBB5B58E-4BD8-45BA-A8A1-2166D3465153}"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8</a:t>
            </a:fld>
            <a:endParaRPr lang="el-GR" sz="1200" dirty="0">
              <a:solidFill>
                <a:srgbClr val="000000"/>
              </a:solidFill>
              <a:latin typeface="Arial"/>
            </a:endParaRPr>
          </a:p>
        </p:txBody>
      </p:sp>
    </p:spTree>
    <p:extLst>
      <p:ext uri="{BB962C8B-B14F-4D97-AF65-F5344CB8AC3E}">
        <p14:creationId xmlns:p14="http://schemas.microsoft.com/office/powerpoint/2010/main" val="4128588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b183804054988111c43d60feab38b791e31f18"/>
</p:tagLst>
</file>

<file path=ppt/theme/theme1.xml><?xml version="1.0" encoding="utf-8"?>
<a:theme xmlns:a="http://schemas.openxmlformats.org/drawingml/2006/main" name="OC_template_updated">
  <a:themeElements>
    <a:clrScheme name="Προσαρμοσμένο 12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Προσαρμοσμένο 150">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3F3F3F"/>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TotalTime>
  <Words>4037</Words>
  <Application>Microsoft Office PowerPoint</Application>
  <PresentationFormat>Προβολή στην οθόνη (4:3)</PresentationFormat>
  <Paragraphs>325</Paragraphs>
  <Slides>56</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56</vt:i4>
      </vt:variant>
    </vt:vector>
  </HeadingPairs>
  <TitlesOfParts>
    <vt:vector size="58" baseType="lpstr">
      <vt:lpstr>OC_template_updated</vt:lpstr>
      <vt:lpstr>1_OC_template_updated</vt:lpstr>
      <vt:lpstr>Φαρμακολογία</vt:lpstr>
      <vt:lpstr>Νευρικό σύστημα – Φαρμακευτικές ουσίες (1/2)</vt:lpstr>
      <vt:lpstr>Νευρικό σύστημα – Φαρμακευτικές ουσίες (2/2)</vt:lpstr>
      <vt:lpstr>Νόσος Parkinson (1/6)</vt:lpstr>
      <vt:lpstr>Νόσος Parkinson (2/6)</vt:lpstr>
      <vt:lpstr>Βασικά γάγγλια (1/3)</vt:lpstr>
      <vt:lpstr>Βασικά γάγγλια (2/3)</vt:lpstr>
      <vt:lpstr>Βασικά γάγγλια (3/3)</vt:lpstr>
      <vt:lpstr>Νόσος Parkinson (3/6)</vt:lpstr>
      <vt:lpstr>Νόσος Parkinson (4/6)</vt:lpstr>
      <vt:lpstr>Νόσος Parkinson (5/6)</vt:lpstr>
      <vt:lpstr>Νόσος Parkinson (6/6)</vt:lpstr>
      <vt:lpstr>Φαρμακευτική αγωγή στην νόσο Parkinson</vt:lpstr>
      <vt:lpstr>Φαρμακευτική αγωγή στην νόσο Parkinson-Λεβοντόπα (1/10)</vt:lpstr>
      <vt:lpstr>Φαρμακευτική αγωγή στην νόσο Parkinson-Λεβοντόπα (2/10)</vt:lpstr>
      <vt:lpstr>Φαρμακευτική αγωγή στην νόσο Parkinson-Λεβοντόπα (3/10)</vt:lpstr>
      <vt:lpstr>Φαρμακευτική αγωγή στην νόσο Parkinson-Λεβοντόπα (4/10)</vt:lpstr>
      <vt:lpstr>Φαρμακευτική αγωγή στην νόσο Parkinson-Λεβοντόπα (5/10)</vt:lpstr>
      <vt:lpstr>Φαρμακευτική αγωγή στην νόσο Parkinson-Λεβοντόπα (6/10)</vt:lpstr>
      <vt:lpstr>Φαρμακευτική αγωγή στην νόσο Parkinson-Λεβοντόπα (7/10)</vt:lpstr>
      <vt:lpstr>Φαρμακευτική αγωγή στην νόσο Parkinson-Λεβοντόπα (8/10)</vt:lpstr>
      <vt:lpstr>Φαρμακευτική αγωγή στην νόσο Parkinson-Λεβοντόπα (9/10)</vt:lpstr>
      <vt:lpstr>Φαρμακευτική αγωγή στην νόσο Parkinson-Λεβοντόπα (10/10)</vt:lpstr>
      <vt:lpstr>Επιληψία (1/5)</vt:lpstr>
      <vt:lpstr>Επιληψία (2/5)</vt:lpstr>
      <vt:lpstr>Επιληψία (3/5)</vt:lpstr>
      <vt:lpstr>Επιληψία (4/5)</vt:lpstr>
      <vt:lpstr>Επιληψία (5/5)</vt:lpstr>
      <vt:lpstr>Φάρμακα στην επιληψία (1/4)</vt:lpstr>
      <vt:lpstr>Φάρμακα στην επιληψία (2/4)</vt:lpstr>
      <vt:lpstr>Φάρμακα στην επιληψία (3/4)</vt:lpstr>
      <vt:lpstr>Φάρμακα στην επιληψία (4/4)</vt:lpstr>
      <vt:lpstr>Μυασθένεια (Myasthenia Gravis)</vt:lpstr>
      <vt:lpstr>Φάρμακα στην μυασθένεια</vt:lpstr>
      <vt:lpstr>Νόσος Alzheimer (1/15)</vt:lpstr>
      <vt:lpstr>Νόσος Alzheimer (2/15)</vt:lpstr>
      <vt:lpstr>Νόσος Alzheimer (3/15)</vt:lpstr>
      <vt:lpstr>Νόσος Alzheimer (4/15)</vt:lpstr>
      <vt:lpstr>Νόσος Alzheimer (5/15)</vt:lpstr>
      <vt:lpstr>Νόσος Alzheimer (6/15)</vt:lpstr>
      <vt:lpstr>Νόσος Alzheimer (7/ 15)</vt:lpstr>
      <vt:lpstr>Νόσος Alzheimer (8/15)</vt:lpstr>
      <vt:lpstr>Νόσος Alzheimer (9/15)</vt:lpstr>
      <vt:lpstr>Νόσος Alzheimer (10/15)</vt:lpstr>
      <vt:lpstr>Νόσος Alzheimer (11/15)</vt:lpstr>
      <vt:lpstr>Νόσος Alzheimer (12/15)</vt:lpstr>
      <vt:lpstr>Νόσος Alzheimer (13/15)</vt:lpstr>
      <vt:lpstr>Νόσος Alzheimer (14/15)</vt:lpstr>
      <vt:lpstr>Νόσος Alzheimer (15/15)</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42</cp:revision>
  <dcterms:created xsi:type="dcterms:W3CDTF">2013-03-04T13:35:19Z</dcterms:created>
  <dcterms:modified xsi:type="dcterms:W3CDTF">2015-02-13T10:08:04Z</dcterms:modified>
</cp:coreProperties>
</file>