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35"/>
  </p:notesMasterIdLst>
  <p:handoutMasterIdLst>
    <p:handoutMasterId r:id="rId36"/>
  </p:handoutMasterIdLst>
  <p:sldIdLst>
    <p:sldId id="457" r:id="rId4"/>
    <p:sldId id="458" r:id="rId5"/>
    <p:sldId id="459" r:id="rId6"/>
    <p:sldId id="460" r:id="rId7"/>
    <p:sldId id="461" r:id="rId8"/>
    <p:sldId id="462" r:id="rId9"/>
    <p:sldId id="463" r:id="rId10"/>
    <p:sldId id="464" r:id="rId11"/>
    <p:sldId id="465" r:id="rId12"/>
    <p:sldId id="466" r:id="rId13"/>
    <p:sldId id="467" r:id="rId14"/>
    <p:sldId id="468" r:id="rId15"/>
    <p:sldId id="469" r:id="rId16"/>
    <p:sldId id="470" r:id="rId17"/>
    <p:sldId id="471" r:id="rId18"/>
    <p:sldId id="472" r:id="rId19"/>
    <p:sldId id="473" r:id="rId20"/>
    <p:sldId id="474" r:id="rId21"/>
    <p:sldId id="475" r:id="rId22"/>
    <p:sldId id="476" r:id="rId23"/>
    <p:sldId id="477" r:id="rId24"/>
    <p:sldId id="478" r:id="rId25"/>
    <p:sldId id="479" r:id="rId26"/>
    <p:sldId id="480" r:id="rId27"/>
    <p:sldId id="481" r:id="rId28"/>
    <p:sldId id="262" r:id="rId29"/>
    <p:sldId id="482" r:id="rId30"/>
    <p:sldId id="269" r:id="rId31"/>
    <p:sldId id="270" r:id="rId32"/>
    <p:sldId id="266" r:id="rId33"/>
    <p:sldId id="261" r:id="rId34"/>
  </p:sldIdLst>
  <p:sldSz cx="9144000" cy="6858000" type="screen4x3"/>
  <p:notesSz cx="7104063" cy="10234613"/>
  <p:custDataLst>
    <p:tags r:id="rId3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557B"/>
    <a:srgbClr val="2F5968"/>
    <a:srgbClr val="5B3462"/>
    <a:srgbClr val="49385E"/>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81" d="100"/>
          <a:sy n="81" d="100"/>
        </p:scale>
        <p:origin x="-84" y="-6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11/5/2015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11/5/2015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26</a:t>
            </a:fld>
            <a:endParaRPr lang="el-GR">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27</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solidFill>
            <a:srgbClr val="77557B"/>
          </a:solidFill>
        </p:spPr>
        <p:txBody>
          <a:bodyPr>
            <a:normAutofit/>
          </a:bodyPr>
          <a:lstStyle>
            <a:lvl1pPr marL="176213" indent="0" algn="l">
              <a:defRPr sz="3600">
                <a:solidFill>
                  <a:schemeClr val="bg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340768"/>
            <a:ext cx="8229600" cy="4896544"/>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0175411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75000"/>
                  </a:schemeClr>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buClr>
                <a:schemeClr val="accent3"/>
              </a:buClr>
              <a:buSzPct val="117000"/>
              <a:defRPr/>
            </a:lvl1pPr>
            <a:lvl2pPr marL="742950" indent="-285750">
              <a:buClr>
                <a:schemeClr val="accent2">
                  <a:lumMod val="75000"/>
                </a:schemeClr>
              </a:buClr>
              <a:buSzPct val="103000"/>
              <a:buFont typeface="Wingdings" panose="05000000000000000000" pitchFamily="2" charset="2"/>
              <a:buChar char="§"/>
              <a:defRPr/>
            </a:lvl2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6515728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1118393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396225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505369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1847002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956027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0376417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664272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798312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3125444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fontScale="90000"/>
          </a:bodyPr>
          <a:lstStyle/>
          <a:p>
            <a:pPr lvl="1" algn="ctr"/>
            <a:r>
              <a:rPr lang="el-GR" sz="4400" b="1" dirty="0" smtClean="0">
                <a:solidFill>
                  <a:schemeClr val="tx1"/>
                </a:solidFill>
                <a:latin typeface="+mn-lt"/>
              </a:rPr>
              <a:t>Εκπαιδευτική Τεχνολογία &amp; Διδακτική της Πληροφορικής</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a:t>
            </a:r>
            <a:r>
              <a:rPr lang="en-US" sz="2600" b="1" dirty="0" smtClean="0"/>
              <a:t>7</a:t>
            </a:r>
            <a:r>
              <a:rPr lang="el-GR" sz="2600" dirty="0" smtClean="0"/>
              <a:t>:Αξιολόγηση εκπαιδευτικού λογισμικού</a:t>
            </a:r>
            <a:endParaRPr lang="el-GR" sz="2200" dirty="0" smtClean="0"/>
          </a:p>
          <a:p>
            <a:pPr>
              <a:spcBef>
                <a:spcPts val="0"/>
              </a:spcBef>
            </a:pPr>
            <a:r>
              <a:rPr lang="el-GR" sz="2200" dirty="0" smtClean="0"/>
              <a:t>Κλειώ </a:t>
            </a:r>
            <a:r>
              <a:rPr lang="el-GR" sz="2200" dirty="0" err="1" smtClean="0"/>
              <a:t>Σγουροπούλου</a:t>
            </a:r>
            <a:endParaRPr lang="el-GR" sz="2200" dirty="0"/>
          </a:p>
          <a:p>
            <a:pPr>
              <a:spcBef>
                <a:spcPts val="0"/>
              </a:spcBef>
            </a:pPr>
            <a:r>
              <a:rPr lang="el-GR" sz="2000" dirty="0"/>
              <a:t>Τμήμα Μηχανικών Πληροφορικής Τ.Ε.</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1511748888"/>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243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Μεθοδολογίες </a:t>
            </a:r>
            <a:r>
              <a:rPr lang="el-GR" altLang="el-GR" dirty="0" smtClean="0"/>
              <a:t>Αξιολόγησης </a:t>
            </a:r>
            <a:r>
              <a:rPr lang="el-GR" altLang="el-GR" sz="3600" b="0" dirty="0" smtClean="0"/>
              <a:t>5/5</a:t>
            </a:r>
            <a:endParaRPr lang="el-GR" dirty="0"/>
          </a:p>
        </p:txBody>
      </p:sp>
      <p:sp>
        <p:nvSpPr>
          <p:cNvPr id="3" name="Θέση περιεχομένου 2"/>
          <p:cNvSpPr>
            <a:spLocks noGrp="1"/>
          </p:cNvSpPr>
          <p:nvPr>
            <p:ph idx="1"/>
          </p:nvPr>
        </p:nvSpPr>
        <p:spPr/>
        <p:txBody>
          <a:bodyPr>
            <a:normAutofit/>
          </a:bodyPr>
          <a:lstStyle/>
          <a:p>
            <a:pPr>
              <a:spcBef>
                <a:spcPts val="600"/>
              </a:spcBef>
              <a:spcAft>
                <a:spcPts val="600"/>
              </a:spcAft>
            </a:pPr>
            <a:r>
              <a:rPr lang="el-GR" altLang="el-GR" sz="2800" dirty="0"/>
              <a:t>Συνήθως χρησιμοποιούνται </a:t>
            </a:r>
            <a:r>
              <a:rPr lang="el-GR" altLang="el-GR" sz="2800" dirty="0">
                <a:solidFill>
                  <a:schemeClr val="accent1"/>
                </a:solidFill>
              </a:rPr>
              <a:t>οι μέθοδοι της ποσοτικής και </a:t>
            </a:r>
            <a:r>
              <a:rPr lang="el-GR" altLang="el-GR" sz="2800" dirty="0" err="1">
                <a:solidFill>
                  <a:schemeClr val="accent1"/>
                </a:solidFill>
              </a:rPr>
              <a:t>ποιοτικης</a:t>
            </a:r>
            <a:r>
              <a:rPr lang="el-GR" altLang="el-GR" sz="2800" dirty="0">
                <a:solidFill>
                  <a:schemeClr val="accent1"/>
                </a:solidFill>
              </a:rPr>
              <a:t> τυποποιημένης αξιολόγησης</a:t>
            </a:r>
          </a:p>
          <a:p>
            <a:pPr>
              <a:spcBef>
                <a:spcPts val="600"/>
              </a:spcBef>
              <a:spcAft>
                <a:spcPts val="600"/>
              </a:spcAft>
            </a:pPr>
            <a:r>
              <a:rPr lang="el-GR" altLang="el-GR" sz="2800" dirty="0"/>
              <a:t>Βασικό εργαλείο: καλά δομημένο ερωτηματολόγιο για κάθε κατηγορία αξιολογητών</a:t>
            </a:r>
          </a:p>
          <a:p>
            <a:pPr>
              <a:spcBef>
                <a:spcPts val="600"/>
              </a:spcBef>
              <a:spcAft>
                <a:spcPts val="600"/>
              </a:spcAft>
            </a:pPr>
            <a:r>
              <a:rPr lang="el-GR" altLang="el-GR" sz="2800" dirty="0"/>
              <a:t>Δίνει αποτελέσματα αξιόπιστα και ικανοποιητικά σε ποιότητα και ποσότητα σε μικρό σχετικά χρονικό </a:t>
            </a:r>
            <a:r>
              <a:rPr lang="el-GR" altLang="el-GR" sz="2800" dirty="0" smtClean="0"/>
              <a:t>διάστημα</a:t>
            </a:r>
            <a:endParaRPr lang="el-GR" altLang="el-GR"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1288730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sz="3600" dirty="0"/>
              <a:t>Ποσοτική Τυποποιημένη </a:t>
            </a:r>
            <a:r>
              <a:rPr lang="el-GR" altLang="el-GR" sz="3600" dirty="0" smtClean="0"/>
              <a:t>Αξιολόγηση </a:t>
            </a:r>
            <a:r>
              <a:rPr lang="el-GR" altLang="el-GR" sz="3600" b="0" dirty="0" smtClean="0"/>
              <a:t>1/15</a:t>
            </a:r>
            <a:endParaRPr lang="el-GR" sz="3600" b="0" dirty="0"/>
          </a:p>
        </p:txBody>
      </p:sp>
      <p:sp>
        <p:nvSpPr>
          <p:cNvPr id="3" name="Θέση περιεχομένου 2"/>
          <p:cNvSpPr>
            <a:spLocks noGrp="1"/>
          </p:cNvSpPr>
          <p:nvPr>
            <p:ph idx="1"/>
          </p:nvPr>
        </p:nvSpPr>
        <p:spPr/>
        <p:txBody>
          <a:bodyPr/>
          <a:lstStyle/>
          <a:p>
            <a:pPr>
              <a:spcBef>
                <a:spcPts val="600"/>
              </a:spcBef>
              <a:spcAft>
                <a:spcPts val="600"/>
              </a:spcAft>
            </a:pPr>
            <a:r>
              <a:rPr lang="el-GR" altLang="el-GR" sz="2400" dirty="0"/>
              <a:t>Αξιολογήσιμα χαρακτηριστικά από τους εκπαιδευτικούς</a:t>
            </a:r>
          </a:p>
          <a:p>
            <a:pPr lvl="1">
              <a:spcBef>
                <a:spcPts val="600"/>
              </a:spcBef>
              <a:spcAft>
                <a:spcPts val="600"/>
              </a:spcAft>
            </a:pPr>
            <a:r>
              <a:rPr lang="el-GR" altLang="el-GR" sz="2000" b="1" dirty="0">
                <a:solidFill>
                  <a:schemeClr val="accent1"/>
                </a:solidFill>
              </a:rPr>
              <a:t>Απαιτήσεις υλικού και λογισμικού συστήματος</a:t>
            </a:r>
          </a:p>
          <a:p>
            <a:pPr lvl="2">
              <a:spcBef>
                <a:spcPts val="600"/>
              </a:spcBef>
              <a:spcAft>
                <a:spcPts val="600"/>
              </a:spcAft>
            </a:pPr>
            <a:r>
              <a:rPr lang="el-GR" altLang="el-GR" sz="2000" dirty="0"/>
              <a:t>Επεξεργαστής μνήμης</a:t>
            </a:r>
          </a:p>
          <a:p>
            <a:pPr lvl="2">
              <a:spcBef>
                <a:spcPts val="600"/>
              </a:spcBef>
              <a:spcAft>
                <a:spcPts val="600"/>
              </a:spcAft>
            </a:pPr>
            <a:r>
              <a:rPr lang="el-GR" altLang="el-GR" sz="2000" dirty="0"/>
              <a:t>Μνήμη</a:t>
            </a:r>
          </a:p>
          <a:p>
            <a:pPr lvl="2">
              <a:spcBef>
                <a:spcPts val="600"/>
              </a:spcBef>
              <a:spcAft>
                <a:spcPts val="600"/>
              </a:spcAft>
            </a:pPr>
            <a:r>
              <a:rPr lang="el-GR" altLang="el-GR" sz="2000" dirty="0"/>
              <a:t>Ταχύτητα </a:t>
            </a:r>
            <a:r>
              <a:rPr lang="en-US" altLang="el-GR" sz="2000" dirty="0"/>
              <a:t>CD-ROM</a:t>
            </a:r>
            <a:endParaRPr lang="el-GR" altLang="el-GR" sz="2000" dirty="0"/>
          </a:p>
          <a:p>
            <a:pPr lvl="2">
              <a:spcBef>
                <a:spcPts val="600"/>
              </a:spcBef>
              <a:spcAft>
                <a:spcPts val="600"/>
              </a:spcAft>
            </a:pPr>
            <a:r>
              <a:rPr lang="el-GR" altLang="el-GR" sz="2000" dirty="0"/>
              <a:t>Χωρητικότητα δίσκου</a:t>
            </a:r>
          </a:p>
          <a:p>
            <a:pPr lvl="2">
              <a:spcBef>
                <a:spcPts val="600"/>
              </a:spcBef>
              <a:spcAft>
                <a:spcPts val="600"/>
              </a:spcAft>
            </a:pPr>
            <a:r>
              <a:rPr lang="el-GR" altLang="el-GR" sz="2000" dirty="0"/>
              <a:t>Χαρακτηριστικά οθόνης</a:t>
            </a:r>
          </a:p>
          <a:p>
            <a:pPr lvl="2">
              <a:spcBef>
                <a:spcPts val="600"/>
              </a:spcBef>
              <a:spcAft>
                <a:spcPts val="600"/>
              </a:spcAft>
            </a:pPr>
            <a:r>
              <a:rPr lang="el-GR" altLang="el-GR" sz="2000" dirty="0"/>
              <a:t>Δυνατότητες δικτύου</a:t>
            </a:r>
          </a:p>
          <a:p>
            <a:pPr lvl="2">
              <a:spcBef>
                <a:spcPts val="600"/>
              </a:spcBef>
              <a:spcAft>
                <a:spcPts val="600"/>
              </a:spcAft>
            </a:pPr>
            <a:r>
              <a:rPr lang="el-GR" altLang="el-GR" sz="2000" dirty="0"/>
              <a:t>Ιδιαίτερες απαιτήσεις λογισμικού σε υλικό και λογισμικό λειτουργικού συστήματος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430385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sz="3600" dirty="0" smtClean="0"/>
              <a:t>Ποσοτική Τυποποιημένη Αξιολόγηση </a:t>
            </a:r>
            <a:r>
              <a:rPr lang="el-GR" altLang="el-GR" sz="3600" b="0" dirty="0" smtClean="0"/>
              <a:t>2/15</a:t>
            </a:r>
            <a:endParaRPr lang="el-GR" dirty="0"/>
          </a:p>
        </p:txBody>
      </p:sp>
      <p:sp>
        <p:nvSpPr>
          <p:cNvPr id="3" name="Θέση περιεχομένου 2"/>
          <p:cNvSpPr>
            <a:spLocks noGrp="1"/>
          </p:cNvSpPr>
          <p:nvPr>
            <p:ph idx="1"/>
          </p:nvPr>
        </p:nvSpPr>
        <p:spPr/>
        <p:txBody>
          <a:bodyPr/>
          <a:lstStyle/>
          <a:p>
            <a:pPr>
              <a:spcBef>
                <a:spcPts val="600"/>
              </a:spcBef>
              <a:spcAft>
                <a:spcPts val="600"/>
              </a:spcAft>
            </a:pPr>
            <a:r>
              <a:rPr lang="el-GR" altLang="el-GR" sz="2400" dirty="0"/>
              <a:t>Αξιολογήσιμα χαρακτηριστικά από τους εκπαιδευτικούς</a:t>
            </a:r>
          </a:p>
          <a:p>
            <a:pPr lvl="1">
              <a:spcBef>
                <a:spcPts val="600"/>
              </a:spcBef>
              <a:spcAft>
                <a:spcPts val="600"/>
              </a:spcAft>
            </a:pPr>
            <a:r>
              <a:rPr lang="el-GR" altLang="el-GR" sz="2000" dirty="0">
                <a:solidFill>
                  <a:schemeClr val="accent1"/>
                </a:solidFill>
              </a:rPr>
              <a:t>Αξιολόγηση διδακτικού στόχου</a:t>
            </a:r>
          </a:p>
          <a:p>
            <a:pPr lvl="2">
              <a:spcBef>
                <a:spcPts val="600"/>
              </a:spcBef>
              <a:spcAft>
                <a:spcPts val="600"/>
              </a:spcAft>
            </a:pPr>
            <a:r>
              <a:rPr lang="el-GR" altLang="el-GR" sz="2000" dirty="0"/>
              <a:t>Υλοποίηση στόχων με την αξιοποίηση του λογισμικού</a:t>
            </a:r>
          </a:p>
          <a:p>
            <a:pPr lvl="3">
              <a:spcBef>
                <a:spcPts val="600"/>
              </a:spcBef>
              <a:spcAft>
                <a:spcPts val="600"/>
              </a:spcAft>
            </a:pPr>
            <a:r>
              <a:rPr lang="el-GR" altLang="el-GR" dirty="0"/>
              <a:t>Μεταφορά γνώσης</a:t>
            </a:r>
          </a:p>
          <a:p>
            <a:pPr lvl="3">
              <a:spcBef>
                <a:spcPts val="600"/>
              </a:spcBef>
              <a:spcAft>
                <a:spcPts val="600"/>
              </a:spcAft>
            </a:pPr>
            <a:r>
              <a:rPr lang="el-GR" altLang="el-GR" dirty="0"/>
              <a:t>Εφαρμογή γνώσης</a:t>
            </a:r>
          </a:p>
          <a:p>
            <a:pPr lvl="3">
              <a:spcBef>
                <a:spcPts val="600"/>
              </a:spcBef>
              <a:spcAft>
                <a:spcPts val="600"/>
              </a:spcAft>
            </a:pPr>
            <a:r>
              <a:rPr lang="el-GR" altLang="el-GR" dirty="0"/>
              <a:t>Διδασκαλία δεξιοτήτων</a:t>
            </a:r>
          </a:p>
          <a:p>
            <a:pPr lvl="3">
              <a:spcBef>
                <a:spcPts val="600"/>
              </a:spcBef>
              <a:spcAft>
                <a:spcPts val="600"/>
              </a:spcAft>
            </a:pPr>
            <a:r>
              <a:rPr lang="el-GR" altLang="el-GR" dirty="0"/>
              <a:t>Προσφορά διερευνητικής μάθησης</a:t>
            </a:r>
          </a:p>
          <a:p>
            <a:pPr lvl="3">
              <a:spcBef>
                <a:spcPts val="600"/>
              </a:spcBef>
              <a:spcAft>
                <a:spcPts val="600"/>
              </a:spcAft>
            </a:pPr>
            <a:r>
              <a:rPr lang="el-GR" altLang="el-GR" dirty="0"/>
              <a:t>Μεθοδολογία εκτέλεσης ερευνητικής εργασίας</a:t>
            </a:r>
          </a:p>
          <a:p>
            <a:pPr lvl="3">
              <a:spcBef>
                <a:spcPts val="600"/>
              </a:spcBef>
              <a:spcAft>
                <a:spcPts val="600"/>
              </a:spcAft>
            </a:pPr>
            <a:r>
              <a:rPr lang="el-GR" altLang="el-GR" dirty="0"/>
              <a:t>Υποβοήθηση ομαδικής </a:t>
            </a:r>
            <a:r>
              <a:rPr lang="el-GR" altLang="el-GR" dirty="0" smtClean="0"/>
              <a:t>εργασίας</a:t>
            </a:r>
            <a:endParaRPr lang="el-GR" alt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2469844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sz="3600" dirty="0" smtClean="0"/>
              <a:t>Ποσοτική Τυποποιημένη Αξιολόγηση </a:t>
            </a:r>
            <a:r>
              <a:rPr lang="el-GR" altLang="el-GR" sz="3600" b="0" dirty="0" smtClean="0"/>
              <a:t>3/15</a:t>
            </a:r>
            <a:endParaRPr lang="el-GR" dirty="0"/>
          </a:p>
        </p:txBody>
      </p:sp>
      <p:sp>
        <p:nvSpPr>
          <p:cNvPr id="3" name="Θέση περιεχομένου 2"/>
          <p:cNvSpPr>
            <a:spLocks noGrp="1"/>
          </p:cNvSpPr>
          <p:nvPr>
            <p:ph idx="1"/>
          </p:nvPr>
        </p:nvSpPr>
        <p:spPr/>
        <p:txBody>
          <a:bodyPr>
            <a:normAutofit fontScale="77500" lnSpcReduction="20000"/>
          </a:bodyPr>
          <a:lstStyle/>
          <a:p>
            <a:pPr lvl="1">
              <a:spcBef>
                <a:spcPts val="600"/>
              </a:spcBef>
              <a:spcAft>
                <a:spcPts val="600"/>
              </a:spcAft>
            </a:pPr>
            <a:r>
              <a:rPr lang="el-GR" altLang="el-GR" sz="2000" b="1" dirty="0">
                <a:solidFill>
                  <a:schemeClr val="accent1"/>
                </a:solidFill>
              </a:rPr>
              <a:t>Αξιολόγηση διδακτικού στόχου</a:t>
            </a:r>
          </a:p>
          <a:p>
            <a:pPr lvl="2">
              <a:spcBef>
                <a:spcPts val="600"/>
              </a:spcBef>
              <a:spcAft>
                <a:spcPts val="600"/>
              </a:spcAft>
            </a:pPr>
            <a:r>
              <a:rPr lang="el-GR" altLang="el-GR" sz="2000" dirty="0"/>
              <a:t>Επίτευξη στόχων κατά τη διάρκεια της διδακτικής ώρας ή σειράς μαθημάτων</a:t>
            </a:r>
          </a:p>
          <a:p>
            <a:pPr lvl="3">
              <a:spcBef>
                <a:spcPts val="600"/>
              </a:spcBef>
              <a:spcAft>
                <a:spcPts val="600"/>
              </a:spcAft>
            </a:pPr>
            <a:r>
              <a:rPr lang="el-GR" altLang="el-GR" dirty="0"/>
              <a:t>Η ποικιλία δεξιοτήτων που διδάσκονται πρέπει να συμπίπτει με αυτή των διδακτικών στόχων</a:t>
            </a:r>
          </a:p>
          <a:p>
            <a:pPr lvl="3">
              <a:spcBef>
                <a:spcPts val="600"/>
              </a:spcBef>
              <a:spcAft>
                <a:spcPts val="600"/>
              </a:spcAft>
            </a:pPr>
            <a:r>
              <a:rPr lang="el-GR" altLang="el-GR" dirty="0"/>
              <a:t>Οι στόχοι πρέπει να μπορούν να καλυφθούν στο χρόνο που έχει διατεθεί</a:t>
            </a:r>
          </a:p>
          <a:p>
            <a:pPr lvl="3">
              <a:spcBef>
                <a:spcPts val="600"/>
              </a:spcBef>
              <a:spcAft>
                <a:spcPts val="600"/>
              </a:spcAft>
            </a:pPr>
            <a:r>
              <a:rPr lang="el-GR" altLang="el-GR" dirty="0"/>
              <a:t>Οι στόχοι, οι σκοποί και τα στάδια να είναι σαφή για το μαθητή</a:t>
            </a:r>
          </a:p>
          <a:p>
            <a:pPr lvl="3">
              <a:spcBef>
                <a:spcPts val="600"/>
              </a:spcBef>
              <a:spcAft>
                <a:spcPts val="600"/>
              </a:spcAft>
            </a:pPr>
            <a:r>
              <a:rPr lang="el-GR" altLang="el-GR" dirty="0"/>
              <a:t>Οι εργασίες να είναι αντίστοιχες με τις ανάγκες του μαθητή</a:t>
            </a:r>
          </a:p>
          <a:p>
            <a:pPr lvl="3">
              <a:spcBef>
                <a:spcPts val="600"/>
              </a:spcBef>
              <a:spcAft>
                <a:spcPts val="600"/>
              </a:spcAft>
            </a:pPr>
            <a:r>
              <a:rPr lang="el-GR" altLang="el-GR" dirty="0"/>
              <a:t>Οι μαθητές να έχουν τη δυνατότητα να εντοπίσουν τους στόχους και τους σκοπούς και να φτιάξουν το δικό τους προσωπικό πλάνο επιτευγμάτων</a:t>
            </a:r>
          </a:p>
          <a:p>
            <a:pPr lvl="3">
              <a:spcBef>
                <a:spcPts val="600"/>
              </a:spcBef>
              <a:spcAft>
                <a:spcPts val="600"/>
              </a:spcAft>
            </a:pPr>
            <a:r>
              <a:rPr lang="el-GR" altLang="el-GR" dirty="0"/>
              <a:t>Ο στόχος των μαθησιακών δραστηριοτήτων πρέπει να </a:t>
            </a:r>
            <a:r>
              <a:rPr lang="el-GR" altLang="el-GR" dirty="0" smtClean="0"/>
              <a:t>επιτυγχάνεται</a:t>
            </a:r>
            <a:endParaRPr lang="en-US" alt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1055013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sz="3600" dirty="0" smtClean="0"/>
              <a:t>Ποσοτική Τυποποιημένη Αξιολόγηση </a:t>
            </a:r>
            <a:r>
              <a:rPr lang="el-GR" altLang="el-GR" sz="3600" b="0" dirty="0" smtClean="0"/>
              <a:t>4/15</a:t>
            </a:r>
            <a:endParaRPr lang="el-GR" dirty="0"/>
          </a:p>
        </p:txBody>
      </p:sp>
      <p:sp>
        <p:nvSpPr>
          <p:cNvPr id="3" name="Θέση περιεχομένου 2"/>
          <p:cNvSpPr>
            <a:spLocks noGrp="1"/>
          </p:cNvSpPr>
          <p:nvPr>
            <p:ph idx="1"/>
          </p:nvPr>
        </p:nvSpPr>
        <p:spPr/>
        <p:txBody>
          <a:bodyPr>
            <a:normAutofit fontScale="85000" lnSpcReduction="10000"/>
          </a:bodyPr>
          <a:lstStyle/>
          <a:p>
            <a:pPr>
              <a:spcBef>
                <a:spcPts val="600"/>
              </a:spcBef>
              <a:spcAft>
                <a:spcPts val="600"/>
              </a:spcAft>
            </a:pPr>
            <a:r>
              <a:rPr lang="el-GR" altLang="el-GR" sz="2400" dirty="0"/>
              <a:t>Αξιολογήσιμα χαρακτηριστικά από τους εκπαιδευτικούς</a:t>
            </a:r>
          </a:p>
          <a:p>
            <a:pPr lvl="1">
              <a:spcBef>
                <a:spcPts val="600"/>
              </a:spcBef>
              <a:spcAft>
                <a:spcPts val="600"/>
              </a:spcAft>
            </a:pPr>
            <a:r>
              <a:rPr lang="el-GR" altLang="el-GR" sz="2000" b="1" dirty="0">
                <a:solidFill>
                  <a:schemeClr val="accent1"/>
                </a:solidFill>
              </a:rPr>
              <a:t>Εκπαιδευτικό περιεχόμενο</a:t>
            </a:r>
          </a:p>
          <a:p>
            <a:pPr lvl="2">
              <a:spcBef>
                <a:spcPts val="600"/>
              </a:spcBef>
              <a:spcAft>
                <a:spcPts val="600"/>
              </a:spcAft>
            </a:pPr>
            <a:r>
              <a:rPr lang="el-GR" altLang="el-GR" sz="2000" dirty="0"/>
              <a:t>Οργάνωση γνώσης</a:t>
            </a:r>
          </a:p>
          <a:p>
            <a:pPr lvl="3">
              <a:spcBef>
                <a:spcPts val="600"/>
              </a:spcBef>
              <a:spcAft>
                <a:spcPts val="600"/>
              </a:spcAft>
            </a:pPr>
            <a:r>
              <a:rPr lang="el-GR" altLang="el-GR" dirty="0"/>
              <a:t>Η γνώση πρέπει να προσφέρεται σε εύρος κατάλληλο για το εκπαιδεύσιμο κοινό</a:t>
            </a:r>
          </a:p>
          <a:p>
            <a:pPr lvl="3">
              <a:spcBef>
                <a:spcPts val="600"/>
              </a:spcBef>
              <a:spcAft>
                <a:spcPts val="600"/>
              </a:spcAft>
            </a:pPr>
            <a:r>
              <a:rPr lang="el-GR" altLang="el-GR" dirty="0"/>
              <a:t>Η γνώση πρέπει να προσφέρεται σε βήματα κατάλληλα για το εκπαιδεύσιμο κοινό</a:t>
            </a:r>
          </a:p>
          <a:p>
            <a:pPr lvl="1">
              <a:spcBef>
                <a:spcPts val="600"/>
              </a:spcBef>
              <a:spcAft>
                <a:spcPts val="600"/>
              </a:spcAft>
            </a:pPr>
            <a:r>
              <a:rPr lang="el-GR" altLang="el-GR" sz="2000" b="1" dirty="0">
                <a:solidFill>
                  <a:schemeClr val="accent1"/>
                </a:solidFill>
              </a:rPr>
              <a:t>Καταλληλότητα</a:t>
            </a:r>
          </a:p>
          <a:p>
            <a:pPr lvl="3">
              <a:spcBef>
                <a:spcPts val="600"/>
              </a:spcBef>
              <a:spcAft>
                <a:spcPts val="600"/>
              </a:spcAft>
            </a:pPr>
            <a:r>
              <a:rPr lang="el-GR" altLang="el-GR" dirty="0"/>
              <a:t>Το περιεχόμενο πρέπει να είναι απαραίτητο για την ομάδα χρηστών στην οποία απευθύνεται και να προσφέρει επαρκή ποικιλία θεμάτων</a:t>
            </a:r>
          </a:p>
          <a:p>
            <a:pPr lvl="3">
              <a:spcBef>
                <a:spcPts val="600"/>
              </a:spcBef>
              <a:spcAft>
                <a:spcPts val="600"/>
              </a:spcAft>
            </a:pPr>
            <a:r>
              <a:rPr lang="el-GR" altLang="el-GR" dirty="0"/>
              <a:t>Το περιεχόμενο και η εμπειρία είναι αυθεντικά για το </a:t>
            </a:r>
            <a:r>
              <a:rPr lang="el-GR" altLang="el-GR" dirty="0" smtClean="0"/>
              <a:t>μαθητή</a:t>
            </a:r>
            <a:endParaRPr lang="en-US" alt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401170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sz="3600" dirty="0" smtClean="0"/>
              <a:t>Ποσοτική Τυποποιημένη Αξιολόγηση </a:t>
            </a:r>
            <a:r>
              <a:rPr lang="el-GR" altLang="el-GR" sz="3600" b="0" dirty="0" smtClean="0"/>
              <a:t>5/15</a:t>
            </a:r>
            <a:endParaRPr lang="el-GR" dirty="0"/>
          </a:p>
        </p:txBody>
      </p:sp>
      <p:sp>
        <p:nvSpPr>
          <p:cNvPr id="3" name="Θέση περιεχομένου 2"/>
          <p:cNvSpPr>
            <a:spLocks noGrp="1"/>
          </p:cNvSpPr>
          <p:nvPr>
            <p:ph idx="1"/>
          </p:nvPr>
        </p:nvSpPr>
        <p:spPr/>
        <p:txBody>
          <a:bodyPr>
            <a:normAutofit fontScale="92500" lnSpcReduction="20000"/>
          </a:bodyPr>
          <a:lstStyle/>
          <a:p>
            <a:pPr>
              <a:spcBef>
                <a:spcPts val="600"/>
              </a:spcBef>
              <a:spcAft>
                <a:spcPts val="600"/>
              </a:spcAft>
            </a:pPr>
            <a:r>
              <a:rPr lang="el-GR" altLang="el-GR" sz="2400" dirty="0"/>
              <a:t>Αξιολογήσιμα χαρακτηριστικά από τους εκπαιδευτικούς</a:t>
            </a:r>
          </a:p>
          <a:p>
            <a:pPr lvl="1">
              <a:spcBef>
                <a:spcPts val="600"/>
              </a:spcBef>
              <a:spcAft>
                <a:spcPts val="600"/>
              </a:spcAft>
            </a:pPr>
            <a:r>
              <a:rPr lang="el-GR" altLang="el-GR" sz="2000" b="1" dirty="0">
                <a:solidFill>
                  <a:schemeClr val="accent1"/>
                </a:solidFill>
              </a:rPr>
              <a:t>Καταλληλότητα</a:t>
            </a:r>
          </a:p>
          <a:p>
            <a:pPr lvl="3">
              <a:spcBef>
                <a:spcPts val="600"/>
              </a:spcBef>
              <a:spcAft>
                <a:spcPts val="600"/>
              </a:spcAft>
            </a:pPr>
            <a:r>
              <a:rPr lang="el-GR" altLang="el-GR" dirty="0"/>
              <a:t>Το εκπαιδευτικό περιεχόμενο πρέπει να είναι κατάλληλο για το εκπαιδεύσιμο σύνολο και να αντιστοιχεί στην ηλικία του</a:t>
            </a:r>
          </a:p>
          <a:p>
            <a:pPr lvl="3">
              <a:spcBef>
                <a:spcPts val="600"/>
              </a:spcBef>
              <a:spcAft>
                <a:spcPts val="600"/>
              </a:spcAft>
            </a:pPr>
            <a:r>
              <a:rPr lang="el-GR" altLang="el-GR" dirty="0"/>
              <a:t>Η διδακτική στρατηγική ανταποκρίνεται στους σκοπούς του εκπαιδευτικού λογισμικού</a:t>
            </a:r>
          </a:p>
          <a:p>
            <a:pPr lvl="3">
              <a:spcBef>
                <a:spcPts val="600"/>
              </a:spcBef>
              <a:spcAft>
                <a:spcPts val="600"/>
              </a:spcAft>
            </a:pPr>
            <a:r>
              <a:rPr lang="el-GR" altLang="el-GR" dirty="0"/>
              <a:t>Η ύλη σχετίζεται στενά με τους εκπαιδευτικούς στόχους</a:t>
            </a:r>
          </a:p>
          <a:p>
            <a:pPr lvl="1">
              <a:spcBef>
                <a:spcPts val="600"/>
              </a:spcBef>
              <a:spcAft>
                <a:spcPts val="600"/>
              </a:spcAft>
            </a:pPr>
            <a:r>
              <a:rPr lang="el-GR" altLang="el-GR" sz="2000" b="1" dirty="0">
                <a:solidFill>
                  <a:schemeClr val="accent1"/>
                </a:solidFill>
              </a:rPr>
              <a:t>Πληρότητα και ακρίβεια</a:t>
            </a:r>
          </a:p>
          <a:p>
            <a:pPr lvl="1">
              <a:spcBef>
                <a:spcPts val="600"/>
              </a:spcBef>
              <a:spcAft>
                <a:spcPts val="600"/>
              </a:spcAft>
            </a:pPr>
            <a:r>
              <a:rPr lang="el-GR" altLang="el-GR" sz="2000" b="1" dirty="0">
                <a:solidFill>
                  <a:schemeClr val="accent1"/>
                </a:solidFill>
              </a:rPr>
              <a:t>Ενδιαφέρον και παρακίνηση του μαθητή</a:t>
            </a:r>
          </a:p>
          <a:p>
            <a:pPr lvl="1">
              <a:spcBef>
                <a:spcPts val="600"/>
              </a:spcBef>
              <a:spcAft>
                <a:spcPts val="600"/>
              </a:spcAft>
            </a:pPr>
            <a:r>
              <a:rPr lang="el-GR" altLang="el-GR" sz="2000" b="1" dirty="0">
                <a:solidFill>
                  <a:schemeClr val="accent1"/>
                </a:solidFill>
              </a:rPr>
              <a:t>Ανάπτυξη εργασιών</a:t>
            </a:r>
          </a:p>
          <a:p>
            <a:pPr lvl="1">
              <a:spcBef>
                <a:spcPts val="600"/>
              </a:spcBef>
              <a:spcAft>
                <a:spcPts val="600"/>
              </a:spcAft>
            </a:pPr>
            <a:r>
              <a:rPr lang="el-GR" altLang="el-GR" sz="2000" b="1" dirty="0">
                <a:solidFill>
                  <a:schemeClr val="accent1"/>
                </a:solidFill>
              </a:rPr>
              <a:t>Χρήση </a:t>
            </a:r>
            <a:r>
              <a:rPr lang="el-GR" altLang="el-GR" sz="2000" b="1" dirty="0" smtClean="0">
                <a:solidFill>
                  <a:schemeClr val="accent1"/>
                </a:solidFill>
              </a:rPr>
              <a:t>διαδικτύου</a:t>
            </a:r>
            <a:endParaRPr lang="en-US" alt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2767488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sz="3600" dirty="0" smtClean="0"/>
              <a:t>Ποσοτική Τυποποιημένη Αξιολόγηση </a:t>
            </a:r>
            <a:r>
              <a:rPr lang="el-GR" altLang="el-GR" sz="3600" b="0" dirty="0" smtClean="0"/>
              <a:t>6/15</a:t>
            </a:r>
            <a:endParaRPr lang="el-GR" dirty="0"/>
          </a:p>
        </p:txBody>
      </p:sp>
      <p:sp>
        <p:nvSpPr>
          <p:cNvPr id="3" name="Θέση περιεχομένου 2"/>
          <p:cNvSpPr>
            <a:spLocks noGrp="1"/>
          </p:cNvSpPr>
          <p:nvPr>
            <p:ph idx="1"/>
          </p:nvPr>
        </p:nvSpPr>
        <p:spPr/>
        <p:txBody>
          <a:bodyPr>
            <a:normAutofit fontScale="85000" lnSpcReduction="20000"/>
          </a:bodyPr>
          <a:lstStyle/>
          <a:p>
            <a:pPr>
              <a:spcBef>
                <a:spcPts val="600"/>
              </a:spcBef>
              <a:spcAft>
                <a:spcPts val="600"/>
              </a:spcAft>
            </a:pPr>
            <a:r>
              <a:rPr lang="el-GR" altLang="el-GR" sz="2400" dirty="0"/>
              <a:t>Αξιολογήσιμα χαρακτηριστικά από τους εκπαιδευτικούς</a:t>
            </a:r>
          </a:p>
          <a:p>
            <a:pPr lvl="1">
              <a:spcBef>
                <a:spcPts val="600"/>
              </a:spcBef>
              <a:spcAft>
                <a:spcPts val="600"/>
              </a:spcAft>
            </a:pPr>
            <a:r>
              <a:rPr lang="el-GR" altLang="el-GR" sz="2000" b="1" dirty="0">
                <a:solidFill>
                  <a:schemeClr val="accent1"/>
                </a:solidFill>
              </a:rPr>
              <a:t>Δομή και μορφή εκπαιδευτικού </a:t>
            </a:r>
            <a:r>
              <a:rPr lang="el-GR" altLang="el-GR" sz="2000" b="1" dirty="0" smtClean="0">
                <a:solidFill>
                  <a:schemeClr val="accent1"/>
                </a:solidFill>
              </a:rPr>
              <a:t>περιεχόμενο</a:t>
            </a:r>
            <a:endParaRPr lang="el-GR" altLang="el-GR" sz="2000" b="1" dirty="0">
              <a:solidFill>
                <a:schemeClr val="accent1"/>
              </a:solidFill>
            </a:endParaRPr>
          </a:p>
          <a:p>
            <a:pPr lvl="2">
              <a:spcBef>
                <a:spcPts val="600"/>
              </a:spcBef>
              <a:spcAft>
                <a:spcPts val="600"/>
              </a:spcAft>
              <a:buFont typeface="Wingdings" pitchFamily="2" charset="2"/>
              <a:buNone/>
            </a:pPr>
            <a:r>
              <a:rPr lang="el-GR" altLang="el-GR" sz="2000" dirty="0"/>
              <a:t>(Κατάλληλο διδακτικό υπόβαθρο, Παραδείγματα – πρακτική,</a:t>
            </a:r>
          </a:p>
          <a:p>
            <a:pPr lvl="2">
              <a:spcBef>
                <a:spcPts val="600"/>
              </a:spcBef>
              <a:spcAft>
                <a:spcPts val="600"/>
              </a:spcAft>
              <a:buFont typeface="Wingdings" pitchFamily="2" charset="2"/>
              <a:buNone/>
            </a:pPr>
            <a:r>
              <a:rPr lang="el-GR" altLang="el-GR" sz="2000" dirty="0" err="1"/>
              <a:t>Διαθεματικότητα</a:t>
            </a:r>
            <a:r>
              <a:rPr lang="el-GR" altLang="el-GR" sz="2000" dirty="0"/>
              <a:t>)</a:t>
            </a:r>
          </a:p>
          <a:p>
            <a:pPr lvl="2">
              <a:spcBef>
                <a:spcPts val="600"/>
              </a:spcBef>
              <a:spcAft>
                <a:spcPts val="600"/>
              </a:spcAft>
            </a:pPr>
            <a:r>
              <a:rPr lang="el-GR" altLang="el-GR" sz="2000" dirty="0"/>
              <a:t>Παροχή πληροφοριών για εκτέλεση συγκεκριμένων διεργασιών</a:t>
            </a:r>
          </a:p>
          <a:p>
            <a:pPr lvl="2">
              <a:spcBef>
                <a:spcPts val="600"/>
              </a:spcBef>
              <a:spcAft>
                <a:spcPts val="600"/>
              </a:spcAft>
            </a:pPr>
            <a:r>
              <a:rPr lang="el-GR" altLang="el-GR" sz="2000" dirty="0"/>
              <a:t>Εξάσκηση σε διεργασίες μέσα από ασκήσεις</a:t>
            </a:r>
          </a:p>
          <a:p>
            <a:pPr lvl="2">
              <a:spcBef>
                <a:spcPts val="600"/>
              </a:spcBef>
              <a:spcAft>
                <a:spcPts val="600"/>
              </a:spcAft>
            </a:pPr>
            <a:r>
              <a:rPr lang="el-GR" altLang="el-GR" sz="2000" dirty="0"/>
              <a:t>Κατανόηση διεργασιών μέσα από παραδείγματα</a:t>
            </a:r>
          </a:p>
          <a:p>
            <a:pPr lvl="2">
              <a:spcBef>
                <a:spcPts val="600"/>
              </a:spcBef>
              <a:spcAft>
                <a:spcPts val="600"/>
              </a:spcAft>
            </a:pPr>
            <a:r>
              <a:rPr lang="el-GR" altLang="el-GR" sz="2000" dirty="0" err="1"/>
              <a:t>Επανατροφοδότηση</a:t>
            </a:r>
            <a:r>
              <a:rPr lang="el-GR" altLang="el-GR" sz="2000" dirty="0"/>
              <a:t> σε ζητούμενες απαντήσεις</a:t>
            </a:r>
          </a:p>
          <a:p>
            <a:pPr lvl="2">
              <a:spcBef>
                <a:spcPts val="600"/>
              </a:spcBef>
              <a:spcAft>
                <a:spcPts val="600"/>
              </a:spcAft>
            </a:pPr>
            <a:r>
              <a:rPr lang="el-GR" altLang="el-GR" sz="2000" dirty="0"/>
              <a:t>Αναλυτική περιγραφή της ζητούμενης απάντησης μέσα από την </a:t>
            </a:r>
            <a:r>
              <a:rPr lang="el-GR" altLang="el-GR" sz="2000" dirty="0" err="1"/>
              <a:t>επανατροφοδότηση</a:t>
            </a:r>
            <a:endParaRPr lang="el-GR" altLang="el-GR" sz="2000" dirty="0"/>
          </a:p>
          <a:p>
            <a:pPr lvl="2">
              <a:spcBef>
                <a:spcPts val="600"/>
              </a:spcBef>
              <a:spcAft>
                <a:spcPts val="600"/>
              </a:spcAft>
            </a:pPr>
            <a:r>
              <a:rPr lang="el-GR" altLang="el-GR" sz="2000" dirty="0"/>
              <a:t>Παροχή </a:t>
            </a:r>
            <a:r>
              <a:rPr lang="el-GR" altLang="el-GR" sz="2000" dirty="0" err="1"/>
              <a:t>επανατροφόδότησης</a:t>
            </a:r>
            <a:r>
              <a:rPr lang="el-GR" altLang="el-GR" sz="2000" dirty="0"/>
              <a:t> για την αντιμετώπιση αποριών, προβλημάτων και ερωτήσεων του μαθητή</a:t>
            </a:r>
          </a:p>
          <a:p>
            <a:pPr lvl="2">
              <a:spcBef>
                <a:spcPts val="600"/>
              </a:spcBef>
              <a:spcAft>
                <a:spcPts val="600"/>
              </a:spcAft>
            </a:pPr>
            <a:r>
              <a:rPr lang="el-GR" altLang="el-GR" sz="2000" dirty="0" err="1"/>
              <a:t>Διαθεματική</a:t>
            </a:r>
            <a:r>
              <a:rPr lang="el-GR" altLang="el-GR" sz="2000" dirty="0"/>
              <a:t> προσέγγιση του γνωστικού </a:t>
            </a:r>
            <a:r>
              <a:rPr lang="el-GR" altLang="el-GR" sz="2000" dirty="0" smtClean="0"/>
              <a:t>αντικειμένου</a:t>
            </a:r>
            <a:endParaRPr lang="en-US" alt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1471448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sz="3600" dirty="0" smtClean="0"/>
              <a:t>Ποσοτική Τυποποιημένη Αξιολόγηση </a:t>
            </a:r>
            <a:r>
              <a:rPr lang="el-GR" altLang="el-GR" sz="3600" b="0" dirty="0" smtClean="0"/>
              <a:t>7/15</a:t>
            </a:r>
            <a:endParaRPr lang="el-GR" dirty="0"/>
          </a:p>
        </p:txBody>
      </p:sp>
      <p:sp>
        <p:nvSpPr>
          <p:cNvPr id="3" name="Θέση περιεχομένου 2"/>
          <p:cNvSpPr>
            <a:spLocks noGrp="1"/>
          </p:cNvSpPr>
          <p:nvPr>
            <p:ph idx="1"/>
          </p:nvPr>
        </p:nvSpPr>
        <p:spPr/>
        <p:txBody>
          <a:bodyPr>
            <a:normAutofit lnSpcReduction="10000"/>
          </a:bodyPr>
          <a:lstStyle/>
          <a:p>
            <a:pPr>
              <a:spcBef>
                <a:spcPts val="600"/>
              </a:spcBef>
              <a:spcAft>
                <a:spcPts val="600"/>
              </a:spcAft>
            </a:pPr>
            <a:r>
              <a:rPr lang="el-GR" altLang="el-GR" sz="2400" dirty="0"/>
              <a:t>Αξιολογήσιμα χαρακτηριστικά από τους εκπαιδευτικούς</a:t>
            </a:r>
          </a:p>
          <a:p>
            <a:pPr lvl="1">
              <a:spcBef>
                <a:spcPts val="600"/>
              </a:spcBef>
              <a:spcAft>
                <a:spcPts val="600"/>
              </a:spcAft>
            </a:pPr>
            <a:r>
              <a:rPr lang="el-GR" altLang="el-GR" sz="2000" b="1" dirty="0">
                <a:solidFill>
                  <a:schemeClr val="accent1"/>
                </a:solidFill>
              </a:rPr>
              <a:t>Συμμόρφωση</a:t>
            </a:r>
          </a:p>
          <a:p>
            <a:pPr lvl="2">
              <a:spcBef>
                <a:spcPts val="600"/>
              </a:spcBef>
              <a:spcAft>
                <a:spcPts val="600"/>
              </a:spcAft>
            </a:pPr>
            <a:r>
              <a:rPr lang="el-GR" altLang="el-GR" sz="2000" dirty="0"/>
              <a:t>Μοντέλα θετικών ρόλων για τους μαθητές – στόχους</a:t>
            </a:r>
          </a:p>
          <a:p>
            <a:pPr lvl="1">
              <a:spcBef>
                <a:spcPts val="600"/>
              </a:spcBef>
              <a:spcAft>
                <a:spcPts val="600"/>
              </a:spcAft>
            </a:pPr>
            <a:r>
              <a:rPr lang="el-GR" altLang="el-GR" sz="2000" b="1" dirty="0">
                <a:solidFill>
                  <a:schemeClr val="accent1"/>
                </a:solidFill>
              </a:rPr>
              <a:t>Ασφάλεια</a:t>
            </a:r>
          </a:p>
          <a:p>
            <a:pPr lvl="2">
              <a:spcBef>
                <a:spcPts val="600"/>
              </a:spcBef>
              <a:spcAft>
                <a:spcPts val="600"/>
              </a:spcAft>
            </a:pPr>
            <a:r>
              <a:rPr lang="el-GR" altLang="el-GR" sz="2000" dirty="0"/>
              <a:t>Αξιοπιστία και ασφάλεια λογισμικού σε φυσιολογική λειτουργία</a:t>
            </a:r>
          </a:p>
          <a:p>
            <a:pPr lvl="1">
              <a:spcBef>
                <a:spcPts val="600"/>
              </a:spcBef>
              <a:spcAft>
                <a:spcPts val="600"/>
              </a:spcAft>
            </a:pPr>
            <a:r>
              <a:rPr lang="el-GR" altLang="el-GR" sz="2000" b="1" dirty="0">
                <a:solidFill>
                  <a:schemeClr val="accent1"/>
                </a:solidFill>
              </a:rPr>
              <a:t>Ποιότητα γραφής</a:t>
            </a:r>
          </a:p>
          <a:p>
            <a:pPr lvl="2">
              <a:spcBef>
                <a:spcPts val="600"/>
              </a:spcBef>
              <a:spcAft>
                <a:spcPts val="600"/>
              </a:spcAft>
            </a:pPr>
            <a:r>
              <a:rPr lang="el-GR" altLang="el-GR" sz="2000" dirty="0"/>
              <a:t>Το ΕΛ δεν περιέχει ορθογραφικά ή συντακτικά λάθη</a:t>
            </a:r>
          </a:p>
          <a:p>
            <a:pPr lvl="2">
              <a:spcBef>
                <a:spcPts val="600"/>
              </a:spcBef>
              <a:spcAft>
                <a:spcPts val="600"/>
              </a:spcAft>
            </a:pPr>
            <a:r>
              <a:rPr lang="el-GR" altLang="el-GR" sz="2000" dirty="0"/>
              <a:t>Το στυλ είναι καθαρό, ακριβές και κινεί το ενδιαφέρον</a:t>
            </a:r>
          </a:p>
          <a:p>
            <a:pPr lvl="1">
              <a:spcBef>
                <a:spcPts val="600"/>
              </a:spcBef>
              <a:spcAft>
                <a:spcPts val="600"/>
              </a:spcAft>
            </a:pPr>
            <a:r>
              <a:rPr lang="el-GR" altLang="el-GR" sz="2000" b="1" dirty="0">
                <a:solidFill>
                  <a:schemeClr val="accent1"/>
                </a:solidFill>
              </a:rPr>
              <a:t>Διάλογος με τον υπολογιστή</a:t>
            </a:r>
          </a:p>
          <a:p>
            <a:pPr lvl="2">
              <a:spcBef>
                <a:spcPts val="600"/>
              </a:spcBef>
              <a:spcAft>
                <a:spcPts val="600"/>
              </a:spcAft>
            </a:pPr>
            <a:r>
              <a:rPr lang="el-GR" altLang="el-GR" sz="2000" dirty="0"/>
              <a:t>Τρόπος απάντησης κατάλληλος για την ηλικία των μαθητών και την ικανότητά </a:t>
            </a:r>
            <a:r>
              <a:rPr lang="el-GR" altLang="el-GR" sz="2000" dirty="0" smtClean="0"/>
              <a:t>τους</a:t>
            </a:r>
            <a:endParaRPr lang="en-US" alt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25934746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sz="3600" dirty="0" smtClean="0"/>
              <a:t>Ποσοτική Τυποποιημένη Αξιολόγηση </a:t>
            </a:r>
            <a:r>
              <a:rPr lang="el-GR" altLang="el-GR" sz="3600" b="0" dirty="0" smtClean="0"/>
              <a:t>8/15</a:t>
            </a:r>
            <a:endParaRPr lang="el-GR" dirty="0"/>
          </a:p>
        </p:txBody>
      </p:sp>
      <p:sp>
        <p:nvSpPr>
          <p:cNvPr id="3" name="Θέση περιεχομένου 2"/>
          <p:cNvSpPr>
            <a:spLocks noGrp="1"/>
          </p:cNvSpPr>
          <p:nvPr>
            <p:ph idx="1"/>
          </p:nvPr>
        </p:nvSpPr>
        <p:spPr/>
        <p:txBody>
          <a:bodyPr>
            <a:normAutofit fontScale="85000" lnSpcReduction="10000"/>
          </a:bodyPr>
          <a:lstStyle/>
          <a:p>
            <a:pPr>
              <a:spcBef>
                <a:spcPts val="600"/>
              </a:spcBef>
              <a:spcAft>
                <a:spcPts val="600"/>
              </a:spcAft>
            </a:pPr>
            <a:r>
              <a:rPr lang="el-GR" altLang="el-GR" sz="2400" dirty="0"/>
              <a:t>Αξιολογήσιμα χαρακτηριστικά από τους εκπαιδευτικούς</a:t>
            </a:r>
          </a:p>
          <a:p>
            <a:pPr lvl="1">
              <a:spcBef>
                <a:spcPts val="600"/>
              </a:spcBef>
              <a:spcAft>
                <a:spcPts val="600"/>
              </a:spcAft>
            </a:pPr>
            <a:r>
              <a:rPr lang="el-GR" altLang="el-GR" sz="2000" b="1" dirty="0">
                <a:solidFill>
                  <a:schemeClr val="accent1"/>
                </a:solidFill>
              </a:rPr>
              <a:t>Διάλογος με τον υπολογιστή</a:t>
            </a:r>
          </a:p>
          <a:p>
            <a:pPr lvl="2">
              <a:spcBef>
                <a:spcPts val="600"/>
              </a:spcBef>
              <a:spcAft>
                <a:spcPts val="600"/>
              </a:spcAft>
            </a:pPr>
            <a:r>
              <a:rPr lang="el-GR" altLang="el-GR" sz="2000" dirty="0"/>
              <a:t>Να υπάρχει ποικιλία από τρόπους απάντησης ώστε ένα ευρύ φάσμα απαντήσεων να μπορεί να γίνει αποδεκτό</a:t>
            </a:r>
          </a:p>
          <a:p>
            <a:pPr lvl="2">
              <a:spcBef>
                <a:spcPts val="600"/>
              </a:spcBef>
              <a:spcAft>
                <a:spcPts val="600"/>
              </a:spcAft>
            </a:pPr>
            <a:r>
              <a:rPr lang="el-GR" altLang="el-GR" sz="2000" dirty="0"/>
              <a:t>Επεξήγηση λάθος απαντήσεων</a:t>
            </a:r>
          </a:p>
          <a:p>
            <a:pPr lvl="2">
              <a:spcBef>
                <a:spcPts val="600"/>
              </a:spcBef>
              <a:spcAft>
                <a:spcPts val="600"/>
              </a:spcAft>
            </a:pPr>
            <a:r>
              <a:rPr lang="el-GR" altLang="el-GR" sz="2000" dirty="0"/>
              <a:t>Κατανοητός ο τρόπος απόκρισης σε κάθε ερώτηση</a:t>
            </a:r>
          </a:p>
          <a:p>
            <a:pPr lvl="2">
              <a:spcBef>
                <a:spcPts val="600"/>
              </a:spcBef>
              <a:spcAft>
                <a:spcPts val="600"/>
              </a:spcAft>
            </a:pPr>
            <a:r>
              <a:rPr lang="el-GR" altLang="el-GR" sz="2000" dirty="0"/>
              <a:t>Δυνατότητα περισσότερων προσπαθειών απάντησης</a:t>
            </a:r>
          </a:p>
          <a:p>
            <a:pPr lvl="2">
              <a:spcBef>
                <a:spcPts val="600"/>
              </a:spcBef>
              <a:spcAft>
                <a:spcPts val="600"/>
              </a:spcAft>
            </a:pPr>
            <a:r>
              <a:rPr lang="el-GR" altLang="el-GR" sz="2000" dirty="0"/>
              <a:t>Τυχαία σειρά ερωτήσεων</a:t>
            </a:r>
          </a:p>
          <a:p>
            <a:pPr lvl="1">
              <a:spcBef>
                <a:spcPts val="600"/>
              </a:spcBef>
              <a:spcAft>
                <a:spcPts val="600"/>
              </a:spcAft>
            </a:pPr>
            <a:r>
              <a:rPr lang="el-GR" altLang="el-GR" sz="2000" b="1" dirty="0">
                <a:solidFill>
                  <a:schemeClr val="accent1"/>
                </a:solidFill>
              </a:rPr>
              <a:t>Χαρακτηριστικά γλώσσας και κειμένου</a:t>
            </a:r>
          </a:p>
          <a:p>
            <a:pPr lvl="2">
              <a:spcBef>
                <a:spcPts val="600"/>
              </a:spcBef>
              <a:spcAft>
                <a:spcPts val="600"/>
              </a:spcAft>
            </a:pPr>
            <a:r>
              <a:rPr lang="el-GR" altLang="el-GR" sz="2000" dirty="0"/>
              <a:t>Επίπεδο και μορφή γλώσσας κατάλληλα για τους αποδέκτες του ΕΛ</a:t>
            </a:r>
          </a:p>
          <a:p>
            <a:pPr lvl="2">
              <a:spcBef>
                <a:spcPts val="600"/>
              </a:spcBef>
              <a:spcAft>
                <a:spcPts val="600"/>
              </a:spcAft>
            </a:pPr>
            <a:r>
              <a:rPr lang="el-GR" altLang="el-GR" sz="2000" dirty="0"/>
              <a:t>Αποφυγή τεχνικών όρων, επαγγελματικής ορολογίας σχετικά με υπολογιστές</a:t>
            </a:r>
          </a:p>
          <a:p>
            <a:pPr lvl="2">
              <a:spcBef>
                <a:spcPts val="600"/>
              </a:spcBef>
              <a:spcAft>
                <a:spcPts val="600"/>
              </a:spcAft>
            </a:pPr>
            <a:r>
              <a:rPr lang="el-GR" altLang="el-GR" sz="2000" dirty="0"/>
              <a:t>Ευανάγνωστα </a:t>
            </a:r>
            <a:r>
              <a:rPr lang="el-GR" altLang="el-GR" sz="2000" dirty="0" smtClean="0"/>
              <a:t>κείμενα</a:t>
            </a:r>
            <a:endParaRPr lang="el-GR" altLang="el-GR" sz="2000" dirty="0">
              <a:solidFill>
                <a:schemeClr val="accent1"/>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30755536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sz="3600" dirty="0" smtClean="0"/>
              <a:t>Ποσοτική Τυποποιημένη Αξιολόγηση </a:t>
            </a:r>
            <a:r>
              <a:rPr lang="el-GR" altLang="el-GR" sz="3600" b="0" dirty="0" smtClean="0"/>
              <a:t>9/15</a:t>
            </a:r>
            <a:endParaRPr lang="el-GR" dirty="0"/>
          </a:p>
        </p:txBody>
      </p:sp>
      <p:sp>
        <p:nvSpPr>
          <p:cNvPr id="3" name="Θέση περιεχομένου 2"/>
          <p:cNvSpPr>
            <a:spLocks noGrp="1"/>
          </p:cNvSpPr>
          <p:nvPr>
            <p:ph idx="1"/>
          </p:nvPr>
        </p:nvSpPr>
        <p:spPr/>
        <p:txBody>
          <a:bodyPr>
            <a:normAutofit fontScale="92500" lnSpcReduction="20000"/>
          </a:bodyPr>
          <a:lstStyle/>
          <a:p>
            <a:pPr>
              <a:spcBef>
                <a:spcPts val="600"/>
              </a:spcBef>
              <a:spcAft>
                <a:spcPts val="600"/>
              </a:spcAft>
            </a:pPr>
            <a:r>
              <a:rPr lang="el-GR" altLang="el-GR" sz="2400" dirty="0"/>
              <a:t>Αξιολογήσιμα χαρακτηριστικά από τους εκπαιδευτικούς</a:t>
            </a:r>
          </a:p>
          <a:p>
            <a:pPr lvl="1">
              <a:spcBef>
                <a:spcPts val="600"/>
              </a:spcBef>
              <a:spcAft>
                <a:spcPts val="600"/>
              </a:spcAft>
            </a:pPr>
            <a:r>
              <a:rPr lang="el-GR" altLang="el-GR" sz="2000" b="1" dirty="0">
                <a:solidFill>
                  <a:schemeClr val="accent1"/>
                </a:solidFill>
              </a:rPr>
              <a:t>Σχεδιασμός ΕΛ</a:t>
            </a:r>
          </a:p>
          <a:p>
            <a:pPr lvl="2">
              <a:spcBef>
                <a:spcPts val="600"/>
              </a:spcBef>
              <a:spcAft>
                <a:spcPts val="600"/>
              </a:spcAft>
            </a:pPr>
            <a:r>
              <a:rPr lang="el-GR" altLang="el-GR" sz="2000" b="1" dirty="0">
                <a:solidFill>
                  <a:schemeClr val="accent1"/>
                </a:solidFill>
              </a:rPr>
              <a:t>Επίπεδο δυσκολίας – Έλεγχος βήματος παράδοσης</a:t>
            </a:r>
          </a:p>
          <a:p>
            <a:pPr lvl="3">
              <a:spcBef>
                <a:spcPts val="600"/>
              </a:spcBef>
              <a:spcAft>
                <a:spcPts val="600"/>
              </a:spcAft>
            </a:pPr>
            <a:r>
              <a:rPr lang="el-GR" altLang="el-GR" dirty="0"/>
              <a:t>Έλεγχος ροής ΕΛ από το χρήστη και όχι από εντολές χρόνου</a:t>
            </a:r>
          </a:p>
          <a:p>
            <a:pPr lvl="3">
              <a:spcBef>
                <a:spcPts val="600"/>
              </a:spcBef>
              <a:spcAft>
                <a:spcPts val="600"/>
              </a:spcAft>
            </a:pPr>
            <a:r>
              <a:rPr lang="el-GR" altLang="el-GR" dirty="0"/>
              <a:t>Αποτελεσματική παρουσίαση για τη διατήρηση του ενδιαφέροντος και της </a:t>
            </a:r>
            <a:r>
              <a:rPr lang="el-GR" altLang="el-GR" dirty="0" smtClean="0"/>
              <a:t>συγκέντρωσης </a:t>
            </a:r>
            <a:r>
              <a:rPr lang="el-GR" altLang="el-GR" dirty="0"/>
              <a:t>του χρήστη</a:t>
            </a:r>
          </a:p>
          <a:p>
            <a:pPr lvl="2">
              <a:spcBef>
                <a:spcPts val="600"/>
              </a:spcBef>
              <a:spcAft>
                <a:spcPts val="600"/>
              </a:spcAft>
            </a:pPr>
            <a:r>
              <a:rPr lang="el-GR" altLang="el-GR" sz="2000" b="1" dirty="0">
                <a:solidFill>
                  <a:schemeClr val="accent1"/>
                </a:solidFill>
              </a:rPr>
              <a:t>Οδηγίες χρήσης</a:t>
            </a:r>
          </a:p>
          <a:p>
            <a:pPr lvl="3">
              <a:spcBef>
                <a:spcPts val="600"/>
              </a:spcBef>
              <a:spcAft>
                <a:spcPts val="600"/>
              </a:spcAft>
            </a:pPr>
            <a:r>
              <a:rPr lang="el-GR" altLang="el-GR" dirty="0"/>
              <a:t>Άμεσα διαθέσιμες και εύκολα κατανοητές οδηγίες βοήθειας</a:t>
            </a:r>
          </a:p>
          <a:p>
            <a:pPr lvl="3">
              <a:spcBef>
                <a:spcPts val="600"/>
              </a:spcBef>
              <a:spcAft>
                <a:spcPts val="600"/>
              </a:spcAft>
            </a:pPr>
            <a:r>
              <a:rPr lang="el-GR" altLang="el-GR" dirty="0"/>
              <a:t>Οδηγίες κατάλληλες για το επίπεδο χρηστών που καλούνται ή όχι ανάλογα με το επίπεδο </a:t>
            </a:r>
            <a:r>
              <a:rPr lang="el-GR" altLang="el-GR" dirty="0" smtClean="0"/>
              <a:t>εμπειρίας</a:t>
            </a:r>
            <a:endParaRPr lang="el-GR" alt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3760998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Αξιολόγηση </a:t>
            </a:r>
            <a:r>
              <a:rPr lang="el-GR" altLang="el-GR" dirty="0" smtClean="0"/>
              <a:t>ΕΛ </a:t>
            </a:r>
            <a:r>
              <a:rPr lang="el-GR" altLang="el-GR" sz="3600" b="0" dirty="0" smtClean="0"/>
              <a:t>1/2</a:t>
            </a:r>
            <a:endParaRPr lang="el-GR" sz="3600" b="0" dirty="0"/>
          </a:p>
        </p:txBody>
      </p:sp>
      <p:sp>
        <p:nvSpPr>
          <p:cNvPr id="3" name="Θέση περιεχομένου 2"/>
          <p:cNvSpPr>
            <a:spLocks noGrp="1"/>
          </p:cNvSpPr>
          <p:nvPr>
            <p:ph idx="1"/>
          </p:nvPr>
        </p:nvSpPr>
        <p:spPr/>
        <p:txBody>
          <a:bodyPr>
            <a:normAutofit lnSpcReduction="10000"/>
          </a:bodyPr>
          <a:lstStyle/>
          <a:p>
            <a:pPr>
              <a:spcBef>
                <a:spcPts val="600"/>
              </a:spcBef>
              <a:spcAft>
                <a:spcPts val="600"/>
              </a:spcAft>
            </a:pPr>
            <a:r>
              <a:rPr lang="el-GR" altLang="el-GR" sz="2400" dirty="0"/>
              <a:t>Συστηματική προσπάθεια συγκέντρωσης και ερμηνείας πληροφοριών, βασισμένων σε ορισμένες αρχές με τις οποίες υπολογίζεται η αξία μιας εκπαιδευτικής εφαρμογής, ενταγμένης σε ένα συγκεκριμένο εκπαιδευτικό σύστημα</a:t>
            </a:r>
          </a:p>
          <a:p>
            <a:pPr>
              <a:spcBef>
                <a:spcPts val="600"/>
              </a:spcBef>
              <a:spcAft>
                <a:spcPts val="600"/>
              </a:spcAft>
            </a:pPr>
            <a:r>
              <a:rPr lang="el-GR" altLang="el-GR" sz="2400" dirty="0"/>
              <a:t>Υποστηρίζει τη </a:t>
            </a:r>
            <a:r>
              <a:rPr lang="el-GR" altLang="el-GR" sz="2400" b="1" dirty="0">
                <a:solidFill>
                  <a:schemeClr val="accent1"/>
                </a:solidFill>
              </a:rPr>
              <a:t>διαδικασία ανάπτυξης</a:t>
            </a:r>
            <a:r>
              <a:rPr lang="el-GR" altLang="el-GR" sz="2400" b="1" dirty="0"/>
              <a:t> </a:t>
            </a:r>
            <a:r>
              <a:rPr lang="el-GR" altLang="el-GR" sz="2400" dirty="0"/>
              <a:t>και αποτελεί </a:t>
            </a:r>
            <a:r>
              <a:rPr lang="el-GR" altLang="el-GR" sz="2400" b="1" dirty="0">
                <a:solidFill>
                  <a:schemeClr val="accent1"/>
                </a:solidFill>
              </a:rPr>
              <a:t>υποχρεωτικό στάδιο</a:t>
            </a:r>
            <a:r>
              <a:rPr lang="el-GR" altLang="el-GR" sz="2400" b="1" dirty="0"/>
              <a:t> </a:t>
            </a:r>
            <a:r>
              <a:rPr lang="el-GR" altLang="el-GR" sz="2400" dirty="0"/>
              <a:t>πριν τη διάθεση του λογισμικού στην εκπαιδευτική κοινότητα</a:t>
            </a:r>
          </a:p>
          <a:p>
            <a:pPr>
              <a:spcBef>
                <a:spcPts val="600"/>
              </a:spcBef>
              <a:spcAft>
                <a:spcPts val="600"/>
              </a:spcAft>
            </a:pPr>
            <a:r>
              <a:rPr lang="el-GR" altLang="el-GR" sz="2400" dirty="0"/>
              <a:t>Μέσο ανατροφοδότησης της εκπαιδευτικής διαδικασίας</a:t>
            </a:r>
          </a:p>
          <a:p>
            <a:pPr>
              <a:spcBef>
                <a:spcPts val="600"/>
              </a:spcBef>
              <a:spcAft>
                <a:spcPts val="600"/>
              </a:spcAft>
            </a:pPr>
            <a:r>
              <a:rPr lang="el-GR" altLang="el-GR" sz="2400" dirty="0"/>
              <a:t>Διακρίνεται σε</a:t>
            </a:r>
          </a:p>
          <a:p>
            <a:pPr lvl="1">
              <a:spcBef>
                <a:spcPts val="600"/>
              </a:spcBef>
              <a:spcAft>
                <a:spcPts val="600"/>
              </a:spcAft>
            </a:pPr>
            <a:r>
              <a:rPr lang="el-GR" altLang="el-GR" sz="2000" b="1" dirty="0">
                <a:solidFill>
                  <a:schemeClr val="accent1"/>
                </a:solidFill>
              </a:rPr>
              <a:t>Ενδιάμεση ή διαμορφωτική (</a:t>
            </a:r>
            <a:r>
              <a:rPr lang="en-US" altLang="el-GR" sz="2000" b="1" dirty="0">
                <a:solidFill>
                  <a:schemeClr val="accent1"/>
                </a:solidFill>
              </a:rPr>
              <a:t>formative)</a:t>
            </a:r>
            <a:endParaRPr lang="el-GR" altLang="el-GR" sz="2000" b="1" dirty="0">
              <a:solidFill>
                <a:schemeClr val="accent1"/>
              </a:solidFill>
            </a:endParaRPr>
          </a:p>
          <a:p>
            <a:pPr lvl="1">
              <a:spcBef>
                <a:spcPts val="600"/>
              </a:spcBef>
              <a:spcAft>
                <a:spcPts val="600"/>
              </a:spcAft>
            </a:pPr>
            <a:r>
              <a:rPr lang="el-GR" altLang="el-GR" sz="2000" b="1" dirty="0">
                <a:solidFill>
                  <a:schemeClr val="accent1"/>
                </a:solidFill>
              </a:rPr>
              <a:t>Τελική ή αθροιστική</a:t>
            </a:r>
            <a:r>
              <a:rPr lang="en-US" altLang="el-GR" sz="2000" b="1" dirty="0">
                <a:solidFill>
                  <a:schemeClr val="accent1"/>
                </a:solidFill>
              </a:rPr>
              <a:t> (summative</a:t>
            </a:r>
            <a:r>
              <a:rPr lang="en-US" altLang="el-GR" sz="2000" b="1" dirty="0" smtClean="0">
                <a:solidFill>
                  <a:schemeClr val="accent1"/>
                </a:solidFill>
              </a:rPr>
              <a:t>)</a:t>
            </a:r>
            <a:endParaRPr lang="en-US" altLang="el-GR" sz="2000" b="1" dirty="0">
              <a:solidFill>
                <a:schemeClr val="accent1"/>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187518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sz="3600" dirty="0" smtClean="0"/>
              <a:t>Ποσοτική Τυποποιημένη Αξιολόγηση </a:t>
            </a:r>
            <a:r>
              <a:rPr lang="el-GR" altLang="el-GR" sz="3600" b="0" dirty="0" smtClean="0"/>
              <a:t>10/15</a:t>
            </a:r>
            <a:endParaRPr lang="el-GR" dirty="0"/>
          </a:p>
        </p:txBody>
      </p:sp>
      <p:sp>
        <p:nvSpPr>
          <p:cNvPr id="3" name="Θέση περιεχομένου 2"/>
          <p:cNvSpPr>
            <a:spLocks noGrp="1"/>
          </p:cNvSpPr>
          <p:nvPr>
            <p:ph idx="1"/>
          </p:nvPr>
        </p:nvSpPr>
        <p:spPr/>
        <p:txBody>
          <a:bodyPr>
            <a:normAutofit fontScale="92500" lnSpcReduction="20000"/>
          </a:bodyPr>
          <a:lstStyle/>
          <a:p>
            <a:pPr>
              <a:spcBef>
                <a:spcPts val="600"/>
              </a:spcBef>
              <a:spcAft>
                <a:spcPts val="600"/>
              </a:spcAft>
            </a:pPr>
            <a:r>
              <a:rPr lang="el-GR" altLang="el-GR" sz="2400" dirty="0"/>
              <a:t>Αξιολογήσιμα χαρακτηριστικά από τους εκπαιδευτικούς</a:t>
            </a:r>
          </a:p>
          <a:p>
            <a:pPr lvl="1">
              <a:spcBef>
                <a:spcPts val="600"/>
              </a:spcBef>
              <a:spcAft>
                <a:spcPts val="600"/>
              </a:spcAft>
            </a:pPr>
            <a:r>
              <a:rPr lang="el-GR" altLang="el-GR" sz="2000" b="1" dirty="0">
                <a:solidFill>
                  <a:schemeClr val="accent1"/>
                </a:solidFill>
              </a:rPr>
              <a:t>Σχεδιασμός ΕΛ</a:t>
            </a:r>
          </a:p>
          <a:p>
            <a:pPr lvl="2">
              <a:spcBef>
                <a:spcPts val="600"/>
              </a:spcBef>
              <a:spcAft>
                <a:spcPts val="600"/>
              </a:spcAft>
            </a:pPr>
            <a:r>
              <a:rPr lang="el-GR" altLang="el-GR" sz="2000" b="1" dirty="0">
                <a:solidFill>
                  <a:schemeClr val="accent1"/>
                </a:solidFill>
              </a:rPr>
              <a:t>Μορφή οθόνης</a:t>
            </a:r>
          </a:p>
          <a:p>
            <a:pPr lvl="3">
              <a:spcBef>
                <a:spcPts val="600"/>
              </a:spcBef>
              <a:spcAft>
                <a:spcPts val="600"/>
              </a:spcAft>
            </a:pPr>
            <a:r>
              <a:rPr lang="el-GR" altLang="el-GR" dirty="0"/>
              <a:t>Κάθε οθόνη περιλαμβάνει κείμενο και </a:t>
            </a:r>
            <a:r>
              <a:rPr lang="el-GR" altLang="el-GR" dirty="0" err="1"/>
              <a:t>οτικοακουστικό</a:t>
            </a:r>
            <a:r>
              <a:rPr lang="el-GR" altLang="el-GR" dirty="0"/>
              <a:t> υλικό</a:t>
            </a:r>
          </a:p>
          <a:p>
            <a:pPr lvl="3">
              <a:spcBef>
                <a:spcPts val="600"/>
              </a:spcBef>
              <a:spcAft>
                <a:spcPts val="600"/>
              </a:spcAft>
            </a:pPr>
            <a:r>
              <a:rPr lang="el-GR" altLang="el-GR" dirty="0"/>
              <a:t>Το κείμενο είναι μικρό κατά το δυνατόν, ώστε να ελκύει το ενδιαφέρον και να διευκολύνει το διάβασμα</a:t>
            </a:r>
          </a:p>
          <a:p>
            <a:pPr lvl="3">
              <a:spcBef>
                <a:spcPts val="600"/>
              </a:spcBef>
              <a:spcAft>
                <a:spcPts val="600"/>
              </a:spcAft>
            </a:pPr>
            <a:r>
              <a:rPr lang="el-GR" altLang="el-GR" dirty="0"/>
              <a:t>Γενική αισθητική οθόνης</a:t>
            </a:r>
          </a:p>
          <a:p>
            <a:pPr lvl="2">
              <a:spcBef>
                <a:spcPts val="600"/>
              </a:spcBef>
              <a:spcAft>
                <a:spcPts val="600"/>
              </a:spcAft>
            </a:pPr>
            <a:r>
              <a:rPr lang="el-GR" altLang="el-GR" sz="2000" b="1" dirty="0">
                <a:solidFill>
                  <a:schemeClr val="accent1"/>
                </a:solidFill>
              </a:rPr>
              <a:t>Διαλογικότητα (παθητική, ασήμαντη, ενεργητική, </a:t>
            </a:r>
            <a:r>
              <a:rPr lang="el-GR" altLang="el-GR" sz="2000" b="1" dirty="0" err="1">
                <a:solidFill>
                  <a:schemeClr val="accent1"/>
                </a:solidFill>
              </a:rPr>
              <a:t>αναδραστική</a:t>
            </a:r>
            <a:r>
              <a:rPr lang="el-GR" altLang="el-GR" sz="2000" b="1" dirty="0">
                <a:solidFill>
                  <a:schemeClr val="accent1"/>
                </a:solidFill>
              </a:rPr>
              <a:t>)</a:t>
            </a:r>
          </a:p>
          <a:p>
            <a:pPr lvl="3">
              <a:spcBef>
                <a:spcPts val="600"/>
              </a:spcBef>
              <a:spcAft>
                <a:spcPts val="600"/>
              </a:spcAft>
            </a:pPr>
            <a:r>
              <a:rPr lang="el-GR" altLang="el-GR" dirty="0"/>
              <a:t>Ισορροπία επιπέδων διαλογικότητας</a:t>
            </a:r>
          </a:p>
          <a:p>
            <a:pPr lvl="3">
              <a:spcBef>
                <a:spcPts val="600"/>
              </a:spcBef>
              <a:spcAft>
                <a:spcPts val="600"/>
              </a:spcAft>
            </a:pPr>
            <a:r>
              <a:rPr lang="el-GR" altLang="el-GR" dirty="0"/>
              <a:t>Ελαχιστοποίηση της περιπλοκότητας της αντίδρασης σε απαίτηση επιλογής από το </a:t>
            </a:r>
            <a:r>
              <a:rPr lang="el-GR" altLang="el-GR" dirty="0" smtClean="0"/>
              <a:t>μαθητή</a:t>
            </a:r>
            <a:endParaRPr lang="el-GR" alt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1274935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sz="3600" dirty="0" smtClean="0"/>
              <a:t>Ποσοτική Τυποποιημένη Αξιολόγηση </a:t>
            </a:r>
            <a:r>
              <a:rPr lang="el-GR" altLang="el-GR" sz="3600" b="0" dirty="0" smtClean="0"/>
              <a:t>11/15</a:t>
            </a:r>
            <a:endParaRPr lang="el-GR" dirty="0"/>
          </a:p>
        </p:txBody>
      </p:sp>
      <p:sp>
        <p:nvSpPr>
          <p:cNvPr id="3" name="Θέση περιεχομένου 2"/>
          <p:cNvSpPr>
            <a:spLocks noGrp="1"/>
          </p:cNvSpPr>
          <p:nvPr>
            <p:ph idx="1"/>
          </p:nvPr>
        </p:nvSpPr>
        <p:spPr/>
        <p:txBody>
          <a:bodyPr>
            <a:normAutofit fontScale="85000" lnSpcReduction="20000"/>
          </a:bodyPr>
          <a:lstStyle/>
          <a:p>
            <a:pPr>
              <a:spcBef>
                <a:spcPts val="600"/>
              </a:spcBef>
              <a:spcAft>
                <a:spcPts val="600"/>
              </a:spcAft>
            </a:pPr>
            <a:r>
              <a:rPr lang="el-GR" altLang="el-GR" sz="2400" dirty="0"/>
              <a:t>Αξιολογήσιμα χαρακτηριστικά από τους εκπαιδευτικούς</a:t>
            </a:r>
          </a:p>
          <a:p>
            <a:pPr lvl="1">
              <a:spcBef>
                <a:spcPts val="600"/>
              </a:spcBef>
              <a:spcAft>
                <a:spcPts val="600"/>
              </a:spcAft>
            </a:pPr>
            <a:r>
              <a:rPr lang="el-GR" altLang="el-GR" sz="2000" b="1" dirty="0">
                <a:solidFill>
                  <a:schemeClr val="accent1"/>
                </a:solidFill>
              </a:rPr>
              <a:t>Σχεδιασμός ΕΛ</a:t>
            </a:r>
          </a:p>
          <a:p>
            <a:pPr lvl="2">
              <a:spcBef>
                <a:spcPts val="600"/>
              </a:spcBef>
              <a:spcAft>
                <a:spcPts val="600"/>
              </a:spcAft>
            </a:pPr>
            <a:r>
              <a:rPr lang="el-GR" altLang="el-GR" sz="2000" b="1" dirty="0">
                <a:solidFill>
                  <a:schemeClr val="accent1"/>
                </a:solidFill>
              </a:rPr>
              <a:t>Διαλογικότητα (παθητική, ασήμαντη, ενεργητική, </a:t>
            </a:r>
            <a:r>
              <a:rPr lang="el-GR" altLang="el-GR" sz="2000" b="1" dirty="0" err="1">
                <a:solidFill>
                  <a:schemeClr val="accent1"/>
                </a:solidFill>
              </a:rPr>
              <a:t>αναδραστική</a:t>
            </a:r>
            <a:r>
              <a:rPr lang="el-GR" altLang="el-GR" sz="2000" b="1" dirty="0">
                <a:solidFill>
                  <a:schemeClr val="accent1"/>
                </a:solidFill>
              </a:rPr>
              <a:t>)</a:t>
            </a:r>
          </a:p>
          <a:p>
            <a:pPr lvl="3">
              <a:spcBef>
                <a:spcPts val="600"/>
              </a:spcBef>
              <a:spcAft>
                <a:spcPts val="600"/>
              </a:spcAft>
            </a:pPr>
            <a:r>
              <a:rPr lang="el-GR" altLang="el-GR" dirty="0"/>
              <a:t>Μαθητές ικανοί να πλοηγούν μέσα στο σύστημα</a:t>
            </a:r>
          </a:p>
          <a:p>
            <a:pPr lvl="3">
              <a:spcBef>
                <a:spcPts val="600"/>
              </a:spcBef>
              <a:spcAft>
                <a:spcPts val="600"/>
              </a:spcAft>
            </a:pPr>
            <a:r>
              <a:rPr lang="el-GR" altLang="el-GR" dirty="0"/>
              <a:t>Το ΕΛ αντιδρά σε κάθε επιλογή του μαθητή</a:t>
            </a:r>
          </a:p>
          <a:p>
            <a:pPr lvl="3">
              <a:spcBef>
                <a:spcPts val="600"/>
              </a:spcBef>
              <a:spcAft>
                <a:spcPts val="600"/>
              </a:spcAft>
            </a:pPr>
            <a:r>
              <a:rPr lang="el-GR" altLang="el-GR" dirty="0"/>
              <a:t>Επεξήγηση ειδικών λειτουργιών </a:t>
            </a:r>
          </a:p>
          <a:p>
            <a:pPr lvl="3">
              <a:spcBef>
                <a:spcPts val="600"/>
              </a:spcBef>
              <a:spcAft>
                <a:spcPts val="600"/>
              </a:spcAft>
            </a:pPr>
            <a:r>
              <a:rPr lang="el-GR" altLang="el-GR" dirty="0"/>
              <a:t>Αποδοχή ποικιλίας απαντήσεων του μαθητή στις ερωτήσεις</a:t>
            </a:r>
          </a:p>
          <a:p>
            <a:pPr lvl="3">
              <a:spcBef>
                <a:spcPts val="600"/>
              </a:spcBef>
              <a:spcAft>
                <a:spcPts val="600"/>
              </a:spcAft>
            </a:pPr>
            <a:r>
              <a:rPr lang="el-GR" altLang="el-GR" dirty="0"/>
              <a:t>Ποικιλία επιπέδων δυσκολίας που εξαρτώνται από τις απαντήσεις του μαθητή</a:t>
            </a:r>
          </a:p>
          <a:p>
            <a:pPr lvl="3">
              <a:spcBef>
                <a:spcPts val="600"/>
              </a:spcBef>
              <a:spcAft>
                <a:spcPts val="600"/>
              </a:spcAft>
            </a:pPr>
            <a:r>
              <a:rPr lang="el-GR" altLang="el-GR" b="1" dirty="0">
                <a:solidFill>
                  <a:schemeClr val="accent1"/>
                </a:solidFill>
              </a:rPr>
              <a:t>Είδος και ύφος διαλογικότητας (φύση </a:t>
            </a:r>
            <a:r>
              <a:rPr lang="el-GR" altLang="el-GR" b="1" dirty="0" err="1">
                <a:solidFill>
                  <a:schemeClr val="accent1"/>
                </a:solidFill>
              </a:rPr>
              <a:t>διεπαφής</a:t>
            </a:r>
            <a:r>
              <a:rPr lang="el-GR" altLang="el-GR" b="1" dirty="0">
                <a:solidFill>
                  <a:schemeClr val="accent1"/>
                </a:solidFill>
              </a:rPr>
              <a:t>, μέσο, τρόπος διαλογικότητας)</a:t>
            </a:r>
          </a:p>
          <a:p>
            <a:pPr lvl="3">
              <a:spcBef>
                <a:spcPts val="600"/>
              </a:spcBef>
              <a:spcAft>
                <a:spcPts val="600"/>
              </a:spcAft>
            </a:pPr>
            <a:r>
              <a:rPr lang="el-GR" altLang="el-GR" b="1" dirty="0">
                <a:solidFill>
                  <a:schemeClr val="accent1"/>
                </a:solidFill>
              </a:rPr>
              <a:t>Ποιότητα </a:t>
            </a:r>
            <a:r>
              <a:rPr lang="el-GR" altLang="el-GR" b="1" dirty="0" smtClean="0">
                <a:solidFill>
                  <a:schemeClr val="accent1"/>
                </a:solidFill>
              </a:rPr>
              <a:t>διαλογικότητας</a:t>
            </a:r>
            <a:endParaRPr lang="el-GR" altLang="el-GR" b="1" dirty="0">
              <a:solidFill>
                <a:schemeClr val="accent1"/>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41899736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sz="3600" dirty="0" smtClean="0"/>
              <a:t>Ποσοτική Τυποποιημένη Αξιολόγηση </a:t>
            </a:r>
            <a:r>
              <a:rPr lang="el-GR" altLang="el-GR" sz="3600" b="0" dirty="0" smtClean="0"/>
              <a:t>12/15</a:t>
            </a:r>
            <a:endParaRPr lang="el-GR" dirty="0"/>
          </a:p>
        </p:txBody>
      </p:sp>
      <p:sp>
        <p:nvSpPr>
          <p:cNvPr id="3" name="Θέση περιεχομένου 2"/>
          <p:cNvSpPr>
            <a:spLocks noGrp="1"/>
          </p:cNvSpPr>
          <p:nvPr>
            <p:ph idx="1"/>
          </p:nvPr>
        </p:nvSpPr>
        <p:spPr/>
        <p:txBody>
          <a:bodyPr>
            <a:normAutofit fontScale="77500" lnSpcReduction="20000"/>
          </a:bodyPr>
          <a:lstStyle/>
          <a:p>
            <a:pPr>
              <a:spcBef>
                <a:spcPts val="600"/>
              </a:spcBef>
              <a:spcAft>
                <a:spcPts val="600"/>
              </a:spcAft>
            </a:pPr>
            <a:r>
              <a:rPr lang="el-GR" altLang="el-GR" sz="2400" dirty="0"/>
              <a:t>Αξιολογήσιμα χαρακτηριστικά από τους εκπαιδευτικούς</a:t>
            </a:r>
          </a:p>
          <a:p>
            <a:pPr lvl="1">
              <a:spcBef>
                <a:spcPts val="600"/>
              </a:spcBef>
              <a:spcAft>
                <a:spcPts val="600"/>
              </a:spcAft>
            </a:pPr>
            <a:r>
              <a:rPr lang="el-GR" altLang="el-GR" sz="2000" b="1" dirty="0">
                <a:solidFill>
                  <a:schemeClr val="accent1"/>
                </a:solidFill>
              </a:rPr>
              <a:t>Σύστημα επικοινωνίας με το ΕΛ</a:t>
            </a:r>
          </a:p>
          <a:p>
            <a:pPr lvl="1">
              <a:spcBef>
                <a:spcPts val="600"/>
              </a:spcBef>
              <a:spcAft>
                <a:spcPts val="600"/>
              </a:spcAft>
            </a:pPr>
            <a:r>
              <a:rPr lang="el-GR" altLang="el-GR" sz="2000" b="1" dirty="0">
                <a:solidFill>
                  <a:schemeClr val="accent1"/>
                </a:solidFill>
              </a:rPr>
              <a:t>Αλληλεπίδραση με το μαθητή</a:t>
            </a:r>
          </a:p>
          <a:p>
            <a:pPr lvl="1">
              <a:spcBef>
                <a:spcPts val="600"/>
              </a:spcBef>
              <a:spcAft>
                <a:spcPts val="600"/>
              </a:spcAft>
            </a:pPr>
            <a:r>
              <a:rPr lang="el-GR" altLang="el-GR" sz="2000" b="1" dirty="0">
                <a:solidFill>
                  <a:schemeClr val="accent1"/>
                </a:solidFill>
              </a:rPr>
              <a:t>Ανατροφοδότηση</a:t>
            </a:r>
          </a:p>
          <a:p>
            <a:pPr lvl="1">
              <a:spcBef>
                <a:spcPts val="600"/>
              </a:spcBef>
              <a:spcAft>
                <a:spcPts val="600"/>
              </a:spcAft>
            </a:pPr>
            <a:r>
              <a:rPr lang="el-GR" altLang="el-GR" sz="2000" b="1" dirty="0">
                <a:solidFill>
                  <a:schemeClr val="accent1"/>
                </a:solidFill>
              </a:rPr>
              <a:t>Διακλάδωση</a:t>
            </a:r>
          </a:p>
          <a:p>
            <a:pPr lvl="1">
              <a:spcBef>
                <a:spcPts val="600"/>
              </a:spcBef>
              <a:spcAft>
                <a:spcPts val="600"/>
              </a:spcAft>
            </a:pPr>
            <a:r>
              <a:rPr lang="el-GR" altLang="el-GR" sz="2000" b="1" dirty="0">
                <a:solidFill>
                  <a:schemeClr val="accent1"/>
                </a:solidFill>
              </a:rPr>
              <a:t>Στοιχεία πολυμέσων</a:t>
            </a:r>
          </a:p>
          <a:p>
            <a:pPr lvl="1">
              <a:spcBef>
                <a:spcPts val="600"/>
              </a:spcBef>
              <a:spcAft>
                <a:spcPts val="600"/>
              </a:spcAft>
            </a:pPr>
            <a:r>
              <a:rPr lang="el-GR" altLang="el-GR" sz="2000" b="1" dirty="0">
                <a:solidFill>
                  <a:schemeClr val="accent1"/>
                </a:solidFill>
              </a:rPr>
              <a:t>Κίνηση εικόνας</a:t>
            </a:r>
          </a:p>
          <a:p>
            <a:pPr lvl="1">
              <a:spcBef>
                <a:spcPts val="600"/>
              </a:spcBef>
              <a:spcAft>
                <a:spcPts val="600"/>
              </a:spcAft>
            </a:pPr>
            <a:r>
              <a:rPr lang="el-GR" altLang="el-GR" sz="2000" b="1" dirty="0">
                <a:solidFill>
                  <a:schemeClr val="accent1"/>
                </a:solidFill>
              </a:rPr>
              <a:t>Προσομοιώσεις</a:t>
            </a:r>
          </a:p>
          <a:p>
            <a:pPr lvl="1">
              <a:spcBef>
                <a:spcPts val="600"/>
              </a:spcBef>
              <a:spcAft>
                <a:spcPts val="600"/>
              </a:spcAft>
            </a:pPr>
            <a:r>
              <a:rPr lang="el-GR" altLang="el-GR" sz="2000" b="1" dirty="0">
                <a:solidFill>
                  <a:schemeClr val="accent1"/>
                </a:solidFill>
              </a:rPr>
              <a:t>Μηχανισμός παρέμβασης εκπαιδευτικού</a:t>
            </a:r>
          </a:p>
          <a:p>
            <a:pPr lvl="1">
              <a:spcBef>
                <a:spcPts val="600"/>
              </a:spcBef>
              <a:spcAft>
                <a:spcPts val="600"/>
              </a:spcAft>
            </a:pPr>
            <a:r>
              <a:rPr lang="el-GR" altLang="el-GR" sz="2000" b="1" dirty="0">
                <a:solidFill>
                  <a:schemeClr val="accent1"/>
                </a:solidFill>
              </a:rPr>
              <a:t>Βαθμολόγηση και διαχείριση</a:t>
            </a:r>
          </a:p>
          <a:p>
            <a:pPr lvl="1">
              <a:spcBef>
                <a:spcPts val="600"/>
              </a:spcBef>
              <a:spcAft>
                <a:spcPts val="600"/>
              </a:spcAft>
            </a:pPr>
            <a:r>
              <a:rPr lang="el-GR" altLang="el-GR" sz="2000" b="1" dirty="0">
                <a:solidFill>
                  <a:schemeClr val="accent1"/>
                </a:solidFill>
              </a:rPr>
              <a:t>Επανεκκίνηση</a:t>
            </a:r>
          </a:p>
          <a:p>
            <a:pPr lvl="1">
              <a:spcBef>
                <a:spcPts val="600"/>
              </a:spcBef>
              <a:spcAft>
                <a:spcPts val="600"/>
              </a:spcAft>
            </a:pPr>
            <a:r>
              <a:rPr lang="el-GR" altLang="el-GR" sz="2000" b="1" dirty="0">
                <a:solidFill>
                  <a:schemeClr val="accent1"/>
                </a:solidFill>
              </a:rPr>
              <a:t>Τεχνικές </a:t>
            </a:r>
            <a:r>
              <a:rPr lang="el-GR" altLang="el-GR" sz="2000" b="1" dirty="0" smtClean="0">
                <a:solidFill>
                  <a:schemeClr val="accent1"/>
                </a:solidFill>
              </a:rPr>
              <a:t>διεύθυνσης </a:t>
            </a:r>
            <a:r>
              <a:rPr lang="el-GR" altLang="el-GR" sz="2000" b="1" dirty="0">
                <a:solidFill>
                  <a:schemeClr val="accent1"/>
                </a:solidFill>
              </a:rPr>
              <a:t>και οργάνωσης</a:t>
            </a:r>
          </a:p>
          <a:p>
            <a:pPr lvl="1">
              <a:spcBef>
                <a:spcPts val="600"/>
              </a:spcBef>
              <a:spcAft>
                <a:spcPts val="600"/>
              </a:spcAft>
            </a:pPr>
            <a:r>
              <a:rPr lang="el-GR" altLang="el-GR" sz="2000" b="1" dirty="0">
                <a:solidFill>
                  <a:schemeClr val="accent1"/>
                </a:solidFill>
              </a:rPr>
              <a:t>Συνοδευτικά </a:t>
            </a:r>
            <a:r>
              <a:rPr lang="el-GR" altLang="el-GR" sz="2000" b="1" dirty="0" smtClean="0">
                <a:solidFill>
                  <a:schemeClr val="accent1"/>
                </a:solidFill>
              </a:rPr>
              <a:t>Εγχειρίδια</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16349645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sz="3600" dirty="0" smtClean="0"/>
              <a:t>Ποσοτική Τυποποιημένη Αξιολόγηση </a:t>
            </a:r>
            <a:r>
              <a:rPr lang="el-GR" altLang="el-GR" sz="3600" b="0" dirty="0" smtClean="0"/>
              <a:t>13/15</a:t>
            </a:r>
            <a:endParaRPr lang="el-GR" dirty="0"/>
          </a:p>
        </p:txBody>
      </p:sp>
      <p:sp>
        <p:nvSpPr>
          <p:cNvPr id="3" name="Θέση περιεχομένου 2"/>
          <p:cNvSpPr>
            <a:spLocks noGrp="1"/>
          </p:cNvSpPr>
          <p:nvPr>
            <p:ph idx="1"/>
          </p:nvPr>
        </p:nvSpPr>
        <p:spPr/>
        <p:txBody>
          <a:bodyPr>
            <a:normAutofit fontScale="92500" lnSpcReduction="20000"/>
          </a:bodyPr>
          <a:lstStyle/>
          <a:p>
            <a:pPr>
              <a:spcBef>
                <a:spcPts val="300"/>
              </a:spcBef>
              <a:spcAft>
                <a:spcPts val="300"/>
              </a:spcAft>
            </a:pPr>
            <a:r>
              <a:rPr lang="el-GR" altLang="el-GR" sz="2400" dirty="0"/>
              <a:t>Αξιολογήσιμα χαρακτηριστικά από τους τεχνικούς πολυμέσων</a:t>
            </a:r>
          </a:p>
          <a:p>
            <a:pPr lvl="1">
              <a:spcBef>
                <a:spcPts val="300"/>
              </a:spcBef>
              <a:spcAft>
                <a:spcPts val="300"/>
              </a:spcAft>
            </a:pPr>
            <a:r>
              <a:rPr lang="el-GR" altLang="el-GR" sz="2000" b="1" dirty="0">
                <a:solidFill>
                  <a:schemeClr val="accent1"/>
                </a:solidFill>
              </a:rPr>
              <a:t>Προσαρμοστικότητα</a:t>
            </a:r>
          </a:p>
          <a:p>
            <a:pPr lvl="1">
              <a:spcBef>
                <a:spcPts val="300"/>
              </a:spcBef>
              <a:spcAft>
                <a:spcPts val="300"/>
              </a:spcAft>
            </a:pPr>
            <a:r>
              <a:rPr lang="el-GR" altLang="el-GR" sz="2000" b="1" dirty="0">
                <a:solidFill>
                  <a:schemeClr val="accent1"/>
                </a:solidFill>
              </a:rPr>
              <a:t>Ενσωματωμένη νοημοσύνη</a:t>
            </a:r>
          </a:p>
          <a:p>
            <a:pPr lvl="1">
              <a:spcBef>
                <a:spcPts val="300"/>
              </a:spcBef>
              <a:spcAft>
                <a:spcPts val="300"/>
              </a:spcAft>
            </a:pPr>
            <a:r>
              <a:rPr lang="el-GR" altLang="el-GR" sz="2000" b="1" dirty="0">
                <a:solidFill>
                  <a:schemeClr val="accent1"/>
                </a:solidFill>
              </a:rPr>
              <a:t>Καταλληλότητα της χρήσης για το μεμονωμένο χρήστη/ομάδα</a:t>
            </a:r>
          </a:p>
          <a:p>
            <a:pPr lvl="1">
              <a:spcBef>
                <a:spcPts val="300"/>
              </a:spcBef>
              <a:spcAft>
                <a:spcPts val="300"/>
              </a:spcAft>
            </a:pPr>
            <a:r>
              <a:rPr lang="el-GR" altLang="el-GR" sz="2000" b="1" dirty="0">
                <a:solidFill>
                  <a:schemeClr val="accent1"/>
                </a:solidFill>
              </a:rPr>
              <a:t>Λειτουργικότητα</a:t>
            </a:r>
          </a:p>
          <a:p>
            <a:pPr lvl="1">
              <a:spcBef>
                <a:spcPts val="300"/>
              </a:spcBef>
              <a:spcAft>
                <a:spcPts val="300"/>
              </a:spcAft>
            </a:pPr>
            <a:r>
              <a:rPr lang="el-GR" altLang="el-GR" sz="2000" b="1" dirty="0">
                <a:solidFill>
                  <a:schemeClr val="accent1"/>
                </a:solidFill>
              </a:rPr>
              <a:t>Αξιοπιστία</a:t>
            </a:r>
          </a:p>
          <a:p>
            <a:pPr lvl="1">
              <a:spcBef>
                <a:spcPts val="300"/>
              </a:spcBef>
              <a:spcAft>
                <a:spcPts val="300"/>
              </a:spcAft>
            </a:pPr>
            <a:r>
              <a:rPr lang="el-GR" altLang="el-GR" sz="2000" b="1" dirty="0">
                <a:solidFill>
                  <a:schemeClr val="accent1"/>
                </a:solidFill>
              </a:rPr>
              <a:t>Αποδοτικότητα</a:t>
            </a:r>
          </a:p>
          <a:p>
            <a:pPr lvl="1">
              <a:spcBef>
                <a:spcPts val="300"/>
              </a:spcBef>
              <a:spcAft>
                <a:spcPts val="300"/>
              </a:spcAft>
            </a:pPr>
            <a:r>
              <a:rPr lang="el-GR" altLang="el-GR" sz="2000" b="1" dirty="0">
                <a:solidFill>
                  <a:schemeClr val="accent1"/>
                </a:solidFill>
              </a:rPr>
              <a:t>Ικανότητα Υποστήριξης</a:t>
            </a:r>
          </a:p>
          <a:p>
            <a:pPr lvl="1">
              <a:spcBef>
                <a:spcPts val="300"/>
              </a:spcBef>
              <a:spcAft>
                <a:spcPts val="300"/>
              </a:spcAft>
            </a:pPr>
            <a:r>
              <a:rPr lang="el-GR" altLang="el-GR" sz="2000" b="1" dirty="0" err="1">
                <a:solidFill>
                  <a:schemeClr val="accent1"/>
                </a:solidFill>
              </a:rPr>
              <a:t>Μεταφερσιμότητα</a:t>
            </a:r>
            <a:endParaRPr lang="el-GR" altLang="el-GR" sz="2000" b="1" dirty="0">
              <a:solidFill>
                <a:schemeClr val="accent1"/>
              </a:solidFill>
            </a:endParaRPr>
          </a:p>
          <a:p>
            <a:pPr lvl="1">
              <a:spcBef>
                <a:spcPts val="300"/>
              </a:spcBef>
              <a:spcAft>
                <a:spcPts val="300"/>
              </a:spcAft>
            </a:pPr>
            <a:r>
              <a:rPr lang="el-GR" altLang="el-GR" sz="2000" b="1" dirty="0">
                <a:solidFill>
                  <a:schemeClr val="accent1"/>
                </a:solidFill>
              </a:rPr>
              <a:t>Παρουσίαση συσκευασίας</a:t>
            </a:r>
          </a:p>
          <a:p>
            <a:pPr lvl="1">
              <a:spcBef>
                <a:spcPts val="300"/>
              </a:spcBef>
              <a:spcAft>
                <a:spcPts val="300"/>
              </a:spcAft>
            </a:pPr>
            <a:r>
              <a:rPr lang="el-GR" altLang="el-GR" sz="2000" b="1" dirty="0">
                <a:solidFill>
                  <a:schemeClr val="accent1"/>
                </a:solidFill>
              </a:rPr>
              <a:t>Δόμηση υλικού</a:t>
            </a:r>
          </a:p>
          <a:p>
            <a:pPr lvl="1">
              <a:spcBef>
                <a:spcPts val="300"/>
              </a:spcBef>
              <a:spcAft>
                <a:spcPts val="300"/>
              </a:spcAft>
            </a:pPr>
            <a:r>
              <a:rPr lang="el-GR" altLang="el-GR" sz="2000" b="1" dirty="0">
                <a:solidFill>
                  <a:schemeClr val="accent1"/>
                </a:solidFill>
              </a:rPr>
              <a:t>Γραφικές παρουσιάσεις</a:t>
            </a:r>
          </a:p>
          <a:p>
            <a:pPr lvl="1">
              <a:spcBef>
                <a:spcPts val="300"/>
              </a:spcBef>
              <a:spcAft>
                <a:spcPts val="300"/>
              </a:spcAft>
            </a:pPr>
            <a:r>
              <a:rPr lang="el-GR" altLang="el-GR" sz="2000" b="1" dirty="0">
                <a:solidFill>
                  <a:schemeClr val="accent1"/>
                </a:solidFill>
              </a:rPr>
              <a:t>Αισθητικές απόψεις</a:t>
            </a:r>
          </a:p>
          <a:p>
            <a:pPr lvl="1">
              <a:spcBef>
                <a:spcPts val="300"/>
              </a:spcBef>
              <a:spcAft>
                <a:spcPts val="300"/>
              </a:spcAft>
            </a:pPr>
            <a:r>
              <a:rPr lang="el-GR" altLang="el-GR" sz="2000" b="1" dirty="0">
                <a:solidFill>
                  <a:schemeClr val="accent1"/>
                </a:solidFill>
              </a:rPr>
              <a:t>Εργονομία και χρήση των </a:t>
            </a:r>
            <a:r>
              <a:rPr lang="el-GR" altLang="el-GR" sz="2000" b="1" dirty="0" smtClean="0">
                <a:solidFill>
                  <a:schemeClr val="accent1"/>
                </a:solidFill>
              </a:rPr>
              <a:t>μέσων</a:t>
            </a:r>
            <a:endParaRPr lang="el-GR" altLang="el-GR" sz="2000" b="1" dirty="0">
              <a:solidFill>
                <a:schemeClr val="accent1"/>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5107944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sz="3600" dirty="0" smtClean="0"/>
              <a:t>Ποσοτική Τυποποιημένη Αξιολόγηση </a:t>
            </a:r>
            <a:r>
              <a:rPr lang="el-GR" altLang="el-GR" sz="3600" b="0" dirty="0" smtClean="0"/>
              <a:t>14/15</a:t>
            </a:r>
            <a:endParaRPr lang="el-GR" dirty="0"/>
          </a:p>
        </p:txBody>
      </p:sp>
      <p:sp>
        <p:nvSpPr>
          <p:cNvPr id="3" name="Θέση περιεχομένου 2"/>
          <p:cNvSpPr>
            <a:spLocks noGrp="1"/>
          </p:cNvSpPr>
          <p:nvPr>
            <p:ph idx="1"/>
          </p:nvPr>
        </p:nvSpPr>
        <p:spPr/>
        <p:txBody>
          <a:bodyPr/>
          <a:lstStyle/>
          <a:p>
            <a:pPr>
              <a:spcBef>
                <a:spcPts val="600"/>
              </a:spcBef>
              <a:spcAft>
                <a:spcPts val="600"/>
              </a:spcAft>
            </a:pPr>
            <a:r>
              <a:rPr lang="el-GR" altLang="el-GR" sz="2400" dirty="0"/>
              <a:t>Αξιολογήσιμα χαρακτηριστικά από παιδαγωγούς και ειδικούς της διδακτικής μεθοδολογίας</a:t>
            </a:r>
          </a:p>
          <a:p>
            <a:pPr lvl="1">
              <a:spcBef>
                <a:spcPts val="600"/>
              </a:spcBef>
              <a:spcAft>
                <a:spcPts val="600"/>
              </a:spcAft>
            </a:pPr>
            <a:r>
              <a:rPr lang="el-GR" altLang="el-GR" sz="2000" b="1" dirty="0">
                <a:solidFill>
                  <a:schemeClr val="accent1"/>
                </a:solidFill>
              </a:rPr>
              <a:t>Ποιότητα της ανάλυσης</a:t>
            </a:r>
          </a:p>
          <a:p>
            <a:pPr lvl="1">
              <a:spcBef>
                <a:spcPts val="600"/>
              </a:spcBef>
              <a:spcAft>
                <a:spcPts val="600"/>
              </a:spcAft>
            </a:pPr>
            <a:r>
              <a:rPr lang="el-GR" altLang="el-GR" sz="2000" b="1" dirty="0">
                <a:solidFill>
                  <a:schemeClr val="accent1"/>
                </a:solidFill>
              </a:rPr>
              <a:t>Ποιότητα σχεδίασης</a:t>
            </a:r>
          </a:p>
          <a:p>
            <a:pPr lvl="1">
              <a:spcBef>
                <a:spcPts val="600"/>
              </a:spcBef>
              <a:spcAft>
                <a:spcPts val="600"/>
              </a:spcAft>
            </a:pPr>
            <a:r>
              <a:rPr lang="el-GR" altLang="el-GR" sz="2000" b="1" dirty="0">
                <a:solidFill>
                  <a:schemeClr val="accent1"/>
                </a:solidFill>
              </a:rPr>
              <a:t>Ποιότητα χρηστικότητας (δυνατότητα κατανόησης, μάθησης, λειτουργικότητα)</a:t>
            </a:r>
          </a:p>
          <a:p>
            <a:pPr lvl="1">
              <a:spcBef>
                <a:spcPts val="600"/>
              </a:spcBef>
              <a:spcAft>
                <a:spcPts val="600"/>
              </a:spcAft>
            </a:pPr>
            <a:r>
              <a:rPr lang="el-GR" altLang="el-GR" sz="2000" b="1" dirty="0">
                <a:solidFill>
                  <a:schemeClr val="accent1"/>
                </a:solidFill>
              </a:rPr>
              <a:t>Επικοινωνία και χρησιμοποιούμενα μέσα</a:t>
            </a:r>
          </a:p>
          <a:p>
            <a:pPr lvl="1">
              <a:spcBef>
                <a:spcPts val="600"/>
              </a:spcBef>
              <a:spcAft>
                <a:spcPts val="600"/>
              </a:spcAft>
            </a:pPr>
            <a:r>
              <a:rPr lang="el-GR" altLang="el-GR" sz="2000" b="1" dirty="0">
                <a:solidFill>
                  <a:schemeClr val="accent1"/>
                </a:solidFill>
              </a:rPr>
              <a:t>Παιδαγωγική </a:t>
            </a:r>
            <a:r>
              <a:rPr lang="el-GR" altLang="el-GR" sz="2000" b="1" dirty="0" smtClean="0">
                <a:solidFill>
                  <a:schemeClr val="accent1"/>
                </a:solidFill>
              </a:rPr>
              <a:t>αξιολόγηση</a:t>
            </a:r>
            <a:endParaRPr lang="el-GR" altLang="el-GR" sz="2000" b="1" dirty="0">
              <a:solidFill>
                <a:schemeClr val="accent1"/>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21190675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sz="3600" dirty="0" smtClean="0"/>
              <a:t>Ποσοτική Τυποποιημένη Αξιολόγηση </a:t>
            </a:r>
            <a:r>
              <a:rPr lang="el-GR" altLang="el-GR" sz="3600" b="0" dirty="0" smtClean="0"/>
              <a:t>15/15</a:t>
            </a:r>
            <a:endParaRPr lang="el-GR" dirty="0"/>
          </a:p>
        </p:txBody>
      </p:sp>
      <p:sp>
        <p:nvSpPr>
          <p:cNvPr id="3" name="Θέση περιεχομένου 2"/>
          <p:cNvSpPr>
            <a:spLocks noGrp="1"/>
          </p:cNvSpPr>
          <p:nvPr>
            <p:ph idx="1"/>
          </p:nvPr>
        </p:nvSpPr>
        <p:spPr>
          <a:xfrm>
            <a:off x="467544" y="2132856"/>
            <a:ext cx="4402832" cy="4032448"/>
          </a:xfrm>
        </p:spPr>
        <p:txBody>
          <a:bodyPr>
            <a:normAutofit/>
          </a:bodyPr>
          <a:lstStyle/>
          <a:p>
            <a:pPr lvl="1">
              <a:lnSpc>
                <a:spcPct val="110000"/>
              </a:lnSpc>
              <a:spcBef>
                <a:spcPts val="600"/>
              </a:spcBef>
              <a:spcAft>
                <a:spcPts val="600"/>
              </a:spcAft>
            </a:pPr>
            <a:r>
              <a:rPr lang="el-GR" altLang="el-GR" sz="2000" dirty="0" smtClean="0">
                <a:solidFill>
                  <a:schemeClr val="accent1"/>
                </a:solidFill>
              </a:rPr>
              <a:t>Εκπαιδευτικό </a:t>
            </a:r>
            <a:r>
              <a:rPr lang="el-GR" altLang="el-GR" sz="2000" dirty="0">
                <a:solidFill>
                  <a:schemeClr val="accent1"/>
                </a:solidFill>
              </a:rPr>
              <a:t>περιεχόμενο</a:t>
            </a:r>
          </a:p>
          <a:p>
            <a:pPr lvl="1">
              <a:lnSpc>
                <a:spcPct val="110000"/>
              </a:lnSpc>
              <a:spcBef>
                <a:spcPts val="600"/>
              </a:spcBef>
              <a:spcAft>
                <a:spcPts val="600"/>
              </a:spcAft>
            </a:pPr>
            <a:r>
              <a:rPr lang="el-GR" altLang="el-GR" sz="2000" dirty="0">
                <a:solidFill>
                  <a:schemeClr val="accent1"/>
                </a:solidFill>
              </a:rPr>
              <a:t>Οργάνωση γνώσης</a:t>
            </a:r>
          </a:p>
          <a:p>
            <a:pPr lvl="1">
              <a:lnSpc>
                <a:spcPct val="110000"/>
              </a:lnSpc>
              <a:spcBef>
                <a:spcPts val="600"/>
              </a:spcBef>
              <a:spcAft>
                <a:spcPts val="600"/>
              </a:spcAft>
            </a:pPr>
            <a:r>
              <a:rPr lang="el-GR" altLang="el-GR" sz="2000" dirty="0">
                <a:solidFill>
                  <a:schemeClr val="accent1"/>
                </a:solidFill>
              </a:rPr>
              <a:t>Ενδιαφέρον και παρακίνηση του μαθητή</a:t>
            </a:r>
          </a:p>
          <a:p>
            <a:pPr lvl="1">
              <a:lnSpc>
                <a:spcPct val="110000"/>
              </a:lnSpc>
              <a:spcBef>
                <a:spcPts val="600"/>
              </a:spcBef>
              <a:spcAft>
                <a:spcPts val="600"/>
              </a:spcAft>
            </a:pPr>
            <a:r>
              <a:rPr lang="el-GR" altLang="el-GR" sz="2000" dirty="0">
                <a:solidFill>
                  <a:schemeClr val="accent1"/>
                </a:solidFill>
              </a:rPr>
              <a:t>Ανάπτυξη εργασιών</a:t>
            </a:r>
          </a:p>
          <a:p>
            <a:pPr lvl="1">
              <a:lnSpc>
                <a:spcPct val="110000"/>
              </a:lnSpc>
              <a:spcBef>
                <a:spcPts val="600"/>
              </a:spcBef>
              <a:spcAft>
                <a:spcPts val="600"/>
              </a:spcAft>
            </a:pPr>
            <a:r>
              <a:rPr lang="el-GR" altLang="el-GR" sz="2000" dirty="0">
                <a:solidFill>
                  <a:schemeClr val="accent1"/>
                </a:solidFill>
              </a:rPr>
              <a:t>Χρήση διαδικτύου</a:t>
            </a:r>
          </a:p>
          <a:p>
            <a:pPr lvl="1">
              <a:lnSpc>
                <a:spcPct val="110000"/>
              </a:lnSpc>
              <a:spcBef>
                <a:spcPts val="600"/>
              </a:spcBef>
              <a:spcAft>
                <a:spcPts val="600"/>
              </a:spcAft>
            </a:pPr>
            <a:r>
              <a:rPr lang="el-GR" altLang="el-GR" sz="2000" dirty="0">
                <a:solidFill>
                  <a:schemeClr val="accent1"/>
                </a:solidFill>
              </a:rPr>
              <a:t>Δομή και μορφή εκπαιδευτικού </a:t>
            </a:r>
            <a:r>
              <a:rPr lang="el-GR" altLang="el-GR" sz="2000" dirty="0" smtClean="0">
                <a:solidFill>
                  <a:schemeClr val="accent1"/>
                </a:solidFill>
              </a:rPr>
              <a:t>περιεχομένου</a:t>
            </a:r>
            <a:endParaRPr lang="el-GR" altLang="el-GR" sz="2000" dirty="0">
              <a:solidFill>
                <a:schemeClr val="accent1"/>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
        <p:nvSpPr>
          <p:cNvPr id="5" name="Θέση περιεχομένου 4"/>
          <p:cNvSpPr>
            <a:spLocks noGrp="1"/>
          </p:cNvSpPr>
          <p:nvPr>
            <p:ph sz="half" idx="4294967295"/>
          </p:nvPr>
        </p:nvSpPr>
        <p:spPr>
          <a:xfrm>
            <a:off x="5105400" y="2187753"/>
            <a:ext cx="4038600" cy="3887788"/>
          </a:xfrm>
        </p:spPr>
        <p:txBody>
          <a:bodyPr>
            <a:normAutofit fontScale="92500" lnSpcReduction="10000"/>
          </a:bodyPr>
          <a:lstStyle/>
          <a:p>
            <a:pPr lvl="1">
              <a:lnSpc>
                <a:spcPct val="110000"/>
              </a:lnSpc>
              <a:spcBef>
                <a:spcPts val="600"/>
              </a:spcBef>
              <a:spcAft>
                <a:spcPts val="600"/>
              </a:spcAft>
            </a:pPr>
            <a:r>
              <a:rPr lang="el-GR" altLang="el-GR" sz="2000" dirty="0" smtClean="0">
                <a:solidFill>
                  <a:schemeClr val="accent1"/>
                </a:solidFill>
              </a:rPr>
              <a:t>Ασφάλεια</a:t>
            </a:r>
            <a:endParaRPr lang="el-GR" altLang="el-GR" sz="2000" dirty="0">
              <a:solidFill>
                <a:schemeClr val="accent1"/>
              </a:solidFill>
            </a:endParaRPr>
          </a:p>
          <a:p>
            <a:pPr lvl="1">
              <a:lnSpc>
                <a:spcPct val="110000"/>
              </a:lnSpc>
              <a:spcBef>
                <a:spcPts val="600"/>
              </a:spcBef>
              <a:spcAft>
                <a:spcPts val="600"/>
              </a:spcAft>
            </a:pPr>
            <a:r>
              <a:rPr lang="el-GR" altLang="el-GR" sz="2000" dirty="0">
                <a:solidFill>
                  <a:schemeClr val="accent1"/>
                </a:solidFill>
              </a:rPr>
              <a:t>Διάλογος με τον υπολογιστή</a:t>
            </a:r>
          </a:p>
          <a:p>
            <a:pPr lvl="1">
              <a:lnSpc>
                <a:spcPct val="110000"/>
              </a:lnSpc>
              <a:spcBef>
                <a:spcPts val="600"/>
              </a:spcBef>
              <a:spcAft>
                <a:spcPts val="600"/>
              </a:spcAft>
            </a:pPr>
            <a:r>
              <a:rPr lang="el-GR" altLang="el-GR" sz="2000" dirty="0">
                <a:solidFill>
                  <a:schemeClr val="accent1"/>
                </a:solidFill>
              </a:rPr>
              <a:t>Σχεδιασμός ΕΛ</a:t>
            </a:r>
          </a:p>
          <a:p>
            <a:pPr lvl="1">
              <a:lnSpc>
                <a:spcPct val="110000"/>
              </a:lnSpc>
              <a:spcBef>
                <a:spcPts val="600"/>
              </a:spcBef>
              <a:spcAft>
                <a:spcPts val="600"/>
              </a:spcAft>
            </a:pPr>
            <a:r>
              <a:rPr lang="el-GR" altLang="el-GR" sz="2000" dirty="0">
                <a:solidFill>
                  <a:schemeClr val="accent1"/>
                </a:solidFill>
              </a:rPr>
              <a:t>Οδηγίες χρήσης</a:t>
            </a:r>
          </a:p>
          <a:p>
            <a:pPr lvl="1">
              <a:lnSpc>
                <a:spcPct val="110000"/>
              </a:lnSpc>
              <a:spcBef>
                <a:spcPts val="600"/>
              </a:spcBef>
              <a:spcAft>
                <a:spcPts val="600"/>
              </a:spcAft>
            </a:pPr>
            <a:r>
              <a:rPr lang="el-GR" altLang="el-GR" sz="2000" dirty="0">
                <a:solidFill>
                  <a:schemeClr val="accent1"/>
                </a:solidFill>
              </a:rPr>
              <a:t>Διαλογικότητα</a:t>
            </a:r>
          </a:p>
          <a:p>
            <a:pPr lvl="1">
              <a:lnSpc>
                <a:spcPct val="110000"/>
              </a:lnSpc>
              <a:spcBef>
                <a:spcPts val="600"/>
              </a:spcBef>
              <a:spcAft>
                <a:spcPts val="600"/>
              </a:spcAft>
            </a:pPr>
            <a:r>
              <a:rPr lang="el-GR" altLang="el-GR" sz="2000" dirty="0">
                <a:solidFill>
                  <a:schemeClr val="accent1"/>
                </a:solidFill>
              </a:rPr>
              <a:t>Βαθμολόγηση και διαχείριση</a:t>
            </a:r>
          </a:p>
          <a:p>
            <a:pPr lvl="1">
              <a:lnSpc>
                <a:spcPct val="110000"/>
              </a:lnSpc>
              <a:spcBef>
                <a:spcPts val="600"/>
              </a:spcBef>
              <a:spcAft>
                <a:spcPts val="600"/>
              </a:spcAft>
            </a:pPr>
            <a:r>
              <a:rPr lang="el-GR" altLang="el-GR" sz="2000" dirty="0">
                <a:solidFill>
                  <a:schemeClr val="accent1"/>
                </a:solidFill>
              </a:rPr>
              <a:t>Τεχνικές διεύθυνσης και οργάνωσης</a:t>
            </a:r>
          </a:p>
          <a:p>
            <a:pPr lvl="1">
              <a:lnSpc>
                <a:spcPct val="110000"/>
              </a:lnSpc>
              <a:spcBef>
                <a:spcPts val="600"/>
              </a:spcBef>
              <a:spcAft>
                <a:spcPts val="600"/>
              </a:spcAft>
            </a:pPr>
            <a:r>
              <a:rPr lang="el-GR" altLang="el-GR" sz="2000" dirty="0">
                <a:solidFill>
                  <a:schemeClr val="accent1"/>
                </a:solidFill>
              </a:rPr>
              <a:t>Συνοδευτικά εγχειρίδια</a:t>
            </a:r>
          </a:p>
          <a:p>
            <a:endParaRPr lang="el-GR" dirty="0"/>
          </a:p>
        </p:txBody>
      </p:sp>
      <p:sp>
        <p:nvSpPr>
          <p:cNvPr id="6" name="TextBox 5"/>
          <p:cNvSpPr txBox="1"/>
          <p:nvPr/>
        </p:nvSpPr>
        <p:spPr>
          <a:xfrm>
            <a:off x="827584" y="1340768"/>
            <a:ext cx="7632848" cy="830997"/>
          </a:xfrm>
          <a:prstGeom prst="rect">
            <a:avLst/>
          </a:prstGeom>
          <a:noFill/>
        </p:spPr>
        <p:txBody>
          <a:bodyPr wrap="square" rtlCol="0">
            <a:spAutoFit/>
          </a:bodyPr>
          <a:lstStyle/>
          <a:p>
            <a:pPr marL="342900" indent="-342900">
              <a:spcBef>
                <a:spcPts val="600"/>
              </a:spcBef>
              <a:spcAft>
                <a:spcPts val="600"/>
              </a:spcAft>
              <a:buClr>
                <a:schemeClr val="accent3"/>
              </a:buClr>
              <a:buSzPct val="117000"/>
              <a:buFont typeface="Arial" pitchFamily="34" charset="0"/>
              <a:buChar char="•"/>
            </a:pPr>
            <a:r>
              <a:rPr lang="el-GR" sz="2400" dirty="0">
                <a:latin typeface="+mn-lt"/>
              </a:rPr>
              <a:t>Αξιολογήσιμα χαρακτηριστικά από τους τεχνικούς πολυμέσων</a:t>
            </a:r>
          </a:p>
        </p:txBody>
      </p:sp>
    </p:spTree>
    <p:extLst>
      <p:ext uri="{BB962C8B-B14F-4D97-AF65-F5344CB8AC3E}">
        <p14:creationId xmlns:p14="http://schemas.microsoft.com/office/powerpoint/2010/main" val="18537585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Κλειώ </a:t>
            </a:r>
            <a:r>
              <a:rPr lang="el-GR" sz="2000" dirty="0" err="1"/>
              <a:t>Σγουροπούλου</a:t>
            </a:r>
            <a:endParaRPr lang="el-GR" sz="2000" dirty="0"/>
          </a:p>
          <a:p>
            <a:pPr marL="0" indent="0">
              <a:buNone/>
            </a:pPr>
            <a:r>
              <a:rPr lang="el-GR" sz="2000" dirty="0" smtClean="0"/>
              <a:t>2014</a:t>
            </a:r>
            <a:r>
              <a:rPr lang="el-GR" sz="2000" dirty="0"/>
              <a:t>. Κλειώ </a:t>
            </a:r>
            <a:r>
              <a:rPr lang="el-GR" sz="2000" dirty="0" err="1" smtClean="0"/>
              <a:t>Σγουροπούλου</a:t>
            </a:r>
            <a:r>
              <a:rPr lang="el-GR" sz="2000" dirty="0" smtClean="0"/>
              <a:t>. «Εκπαιδευτική Τεχνολογία &amp; Διδακτική της Πληροφορικής. Ενότητα </a:t>
            </a:r>
            <a:r>
              <a:rPr lang="en-US" sz="2000" dirty="0" smtClean="0"/>
              <a:t>7: </a:t>
            </a:r>
            <a:r>
              <a:rPr lang="el-GR" sz="2000" dirty="0" smtClean="0"/>
              <a:t>Αξιολόγηση εκπαιδευτικού λογισμικού».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40696838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Αξιολόγηση </a:t>
            </a:r>
            <a:r>
              <a:rPr lang="el-GR" altLang="el-GR" dirty="0" smtClean="0"/>
              <a:t>ΕΛ </a:t>
            </a:r>
            <a:r>
              <a:rPr lang="el-GR" altLang="el-GR" sz="3600" b="0" dirty="0" smtClean="0"/>
              <a:t>2/2</a:t>
            </a:r>
            <a:endParaRPr lang="el-GR" dirty="0"/>
          </a:p>
        </p:txBody>
      </p:sp>
      <p:sp>
        <p:nvSpPr>
          <p:cNvPr id="3" name="Θέση περιεχομένου 2"/>
          <p:cNvSpPr>
            <a:spLocks noGrp="1"/>
          </p:cNvSpPr>
          <p:nvPr>
            <p:ph idx="1"/>
          </p:nvPr>
        </p:nvSpPr>
        <p:spPr/>
        <p:txBody>
          <a:bodyPr/>
          <a:lstStyle/>
          <a:p>
            <a:pPr>
              <a:spcBef>
                <a:spcPts val="600"/>
              </a:spcBef>
              <a:spcAft>
                <a:spcPts val="600"/>
              </a:spcAft>
            </a:pPr>
            <a:r>
              <a:rPr lang="el-GR" altLang="el-GR" sz="2400" b="1" dirty="0">
                <a:solidFill>
                  <a:schemeClr val="accent1"/>
                </a:solidFill>
              </a:rPr>
              <a:t>Ενδιάμεση / Διαμορφωτική</a:t>
            </a:r>
          </a:p>
          <a:p>
            <a:pPr lvl="1">
              <a:spcBef>
                <a:spcPts val="600"/>
              </a:spcBef>
              <a:spcAft>
                <a:spcPts val="600"/>
              </a:spcAft>
            </a:pPr>
            <a:r>
              <a:rPr lang="el-GR" altLang="el-GR" sz="2000" dirty="0"/>
              <a:t>Αποτελεί μέσο για τη συνεχή εκτίμηση των στόχων της διδακτικής διαδικασίας</a:t>
            </a:r>
          </a:p>
          <a:p>
            <a:pPr>
              <a:spcBef>
                <a:spcPts val="600"/>
              </a:spcBef>
              <a:spcAft>
                <a:spcPts val="600"/>
              </a:spcAft>
            </a:pPr>
            <a:r>
              <a:rPr lang="el-GR" altLang="el-GR" sz="2400" b="1" dirty="0">
                <a:solidFill>
                  <a:schemeClr val="accent1"/>
                </a:solidFill>
              </a:rPr>
              <a:t>Τελική / Αθροιστική</a:t>
            </a:r>
          </a:p>
          <a:p>
            <a:pPr lvl="1">
              <a:spcBef>
                <a:spcPts val="600"/>
              </a:spcBef>
              <a:spcAft>
                <a:spcPts val="600"/>
              </a:spcAft>
            </a:pPr>
            <a:r>
              <a:rPr lang="el-GR" altLang="el-GR" sz="2000" dirty="0"/>
              <a:t>Αποτελεί μέσο για την εκτίμηση του τελικού μαθησιακού αποτελέσματος σε συνάρτηση με τους σκοπούς που έχουν τεθεί από το διδάσκοντα</a:t>
            </a:r>
          </a:p>
          <a:p>
            <a:pPr>
              <a:spcBef>
                <a:spcPts val="600"/>
              </a:spcBef>
              <a:spcAft>
                <a:spcPts val="600"/>
              </a:spcAft>
            </a:pPr>
            <a:r>
              <a:rPr lang="el-GR" altLang="el-GR" sz="2400" dirty="0"/>
              <a:t>Σημαντική η απόκτηση τεχνικών και παιδαγωγικών γνώσεων και δεξιοτήτων από μέρους των εκπαιδευτικών, που θα τους καθιστούν ικανούς να κάνουν τις καλύτερες δυνατές επιλογές και χρήσεις του υπάρχοντος </a:t>
            </a:r>
            <a:r>
              <a:rPr lang="el-GR" altLang="el-GR" sz="2400" dirty="0" smtClean="0"/>
              <a:t>λογισμικού</a:t>
            </a:r>
            <a:endParaRPr lang="en-US" alt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5741196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Σκοπός – Στόχοι </a:t>
            </a:r>
            <a:r>
              <a:rPr lang="el-GR" altLang="el-GR" dirty="0" smtClean="0"/>
              <a:t>Αξιολόγησης </a:t>
            </a:r>
            <a:r>
              <a:rPr lang="el-GR" altLang="el-GR" sz="3600" b="0" dirty="0" smtClean="0"/>
              <a:t>1/2</a:t>
            </a:r>
            <a:endParaRPr lang="el-GR" dirty="0"/>
          </a:p>
        </p:txBody>
      </p:sp>
      <p:sp>
        <p:nvSpPr>
          <p:cNvPr id="3" name="Θέση περιεχομένου 2"/>
          <p:cNvSpPr>
            <a:spLocks noGrp="1"/>
          </p:cNvSpPr>
          <p:nvPr>
            <p:ph idx="1"/>
          </p:nvPr>
        </p:nvSpPr>
        <p:spPr/>
        <p:txBody>
          <a:bodyPr>
            <a:normAutofit fontScale="92500" lnSpcReduction="10000"/>
          </a:bodyPr>
          <a:lstStyle/>
          <a:p>
            <a:pPr>
              <a:spcBef>
                <a:spcPts val="600"/>
              </a:spcBef>
              <a:spcAft>
                <a:spcPts val="600"/>
              </a:spcAft>
            </a:pPr>
            <a:r>
              <a:rPr lang="el-GR" altLang="el-GR" sz="2400" dirty="0"/>
              <a:t>Σκοπός </a:t>
            </a:r>
          </a:p>
          <a:p>
            <a:pPr lvl="1">
              <a:spcBef>
                <a:spcPts val="600"/>
              </a:spcBef>
              <a:spcAft>
                <a:spcPts val="600"/>
              </a:spcAft>
            </a:pPr>
            <a:r>
              <a:rPr lang="el-GR" altLang="el-GR" sz="2000" dirty="0"/>
              <a:t>Η εξέταση του μαθησιακού εκπαιδευτικού λογισμικού σε περιβάλλον διαλογικών πολυμέσων για την εξασφάλιση όσο το δυνατόν καλύτερου τρόπου μάθησης, ως αποτέλεσμα της χρήσης του, με μεθοδολογία και τρόπο που εξασφαλίζει το σχολικό περιβάλλον, σύμφωνα με τις γενικές παιδαγωγικές και διδακτικές αρχές που προβλέπει</a:t>
            </a:r>
          </a:p>
          <a:p>
            <a:pPr>
              <a:spcBef>
                <a:spcPts val="600"/>
              </a:spcBef>
              <a:spcAft>
                <a:spcPts val="600"/>
              </a:spcAft>
            </a:pPr>
            <a:r>
              <a:rPr lang="el-GR" altLang="el-GR" sz="2400" dirty="0"/>
              <a:t>Στόχοι</a:t>
            </a:r>
          </a:p>
          <a:p>
            <a:pPr lvl="1">
              <a:spcBef>
                <a:spcPts val="600"/>
              </a:spcBef>
              <a:spcAft>
                <a:spcPts val="600"/>
              </a:spcAft>
            </a:pPr>
            <a:r>
              <a:rPr lang="el-GR" altLang="el-GR" sz="2000" dirty="0"/>
              <a:t>Διερεύνηση της δυνατότητας του λογισμικού να ανταποκριθεί στις απαιτήσεις του εκπαιδευτικού σκοπού και των στόχων τους οποίους πρέπει να ικανοποιήσει</a:t>
            </a:r>
          </a:p>
          <a:p>
            <a:pPr lvl="1">
              <a:spcBef>
                <a:spcPts val="600"/>
              </a:spcBef>
              <a:spcAft>
                <a:spcPts val="600"/>
              </a:spcAft>
            </a:pPr>
            <a:r>
              <a:rPr lang="el-GR" altLang="el-GR" sz="2000" dirty="0"/>
              <a:t>Η εστίασή του ειδικά σε θέματα σχετικά με τον εκπαιδευτικό σχεδιασμό</a:t>
            </a:r>
          </a:p>
          <a:p>
            <a:pPr lvl="1">
              <a:spcBef>
                <a:spcPts val="600"/>
              </a:spcBef>
              <a:spcAft>
                <a:spcPts val="600"/>
              </a:spcAft>
            </a:pPr>
            <a:r>
              <a:rPr lang="el-GR" altLang="el-GR" sz="2000" dirty="0"/>
              <a:t>Η διευκόλυνση της αναγνώρισης και της αξιολόγησης των επιθυμητών χαρακτηριστικών του </a:t>
            </a:r>
            <a:r>
              <a:rPr lang="el-GR" altLang="el-GR" sz="2000" dirty="0" smtClean="0"/>
              <a:t>σχεδιασμού</a:t>
            </a:r>
            <a:endParaRPr lang="en-US" alt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36002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Σκοπός – Στόχοι </a:t>
            </a:r>
            <a:r>
              <a:rPr lang="el-GR" altLang="el-GR" dirty="0" smtClean="0"/>
              <a:t>Αξιολόγησης </a:t>
            </a:r>
            <a:r>
              <a:rPr lang="el-GR" altLang="el-GR" sz="3600" b="0" dirty="0" smtClean="0"/>
              <a:t>2/2</a:t>
            </a:r>
            <a:endParaRPr lang="el-GR" dirty="0"/>
          </a:p>
        </p:txBody>
      </p:sp>
      <p:sp>
        <p:nvSpPr>
          <p:cNvPr id="3" name="Θέση περιεχομένου 2"/>
          <p:cNvSpPr>
            <a:spLocks noGrp="1"/>
          </p:cNvSpPr>
          <p:nvPr>
            <p:ph idx="1"/>
          </p:nvPr>
        </p:nvSpPr>
        <p:spPr/>
        <p:txBody>
          <a:bodyPr/>
          <a:lstStyle/>
          <a:p>
            <a:pPr>
              <a:spcBef>
                <a:spcPts val="600"/>
              </a:spcBef>
              <a:spcAft>
                <a:spcPts val="600"/>
              </a:spcAft>
            </a:pPr>
            <a:r>
              <a:rPr lang="el-GR" altLang="el-GR" sz="2400" dirty="0"/>
              <a:t>Στόχοι</a:t>
            </a:r>
          </a:p>
          <a:p>
            <a:pPr lvl="1">
              <a:spcBef>
                <a:spcPts val="600"/>
              </a:spcBef>
              <a:spcAft>
                <a:spcPts val="600"/>
              </a:spcAft>
            </a:pPr>
            <a:r>
              <a:rPr lang="el-GR" altLang="el-GR" sz="2000" dirty="0"/>
              <a:t>Η ανταπόκρισή του στις τεχνικές απαιτήσεις ενός λογισμικού διαλογικών πολυμέσων</a:t>
            </a:r>
          </a:p>
          <a:p>
            <a:pPr lvl="1">
              <a:spcBef>
                <a:spcPts val="600"/>
              </a:spcBef>
              <a:spcAft>
                <a:spcPts val="600"/>
              </a:spcAft>
            </a:pPr>
            <a:r>
              <a:rPr lang="el-GR" altLang="el-GR" sz="2000" dirty="0"/>
              <a:t>Η ικανότητά του να ανταποκριθεί στις απαιτήσεις του σχολικού περιβάλλοντος για ένταξή του με τρόπο που να εξασφαλίζει την παραγωγή και μεταφορά γνώσης</a:t>
            </a:r>
          </a:p>
          <a:p>
            <a:pPr lvl="1">
              <a:spcBef>
                <a:spcPts val="600"/>
              </a:spcBef>
              <a:spcAft>
                <a:spcPts val="600"/>
              </a:spcAft>
            </a:pPr>
            <a:r>
              <a:rPr lang="el-GR" altLang="el-GR" sz="2000" dirty="0"/>
              <a:t>Η </a:t>
            </a:r>
            <a:r>
              <a:rPr lang="el-GR" altLang="el-GR" sz="2000" dirty="0" err="1"/>
              <a:t>ενστέρνισή</a:t>
            </a:r>
            <a:r>
              <a:rPr lang="el-GR" altLang="el-GR" sz="2000" dirty="0"/>
              <a:t> του ως μαθησιακό εργαλείο από τους φυσικούς φορείς της γνώσης, τους εκπαιδευτικούς και τους μαθητές</a:t>
            </a:r>
          </a:p>
          <a:p>
            <a:pPr lvl="1">
              <a:spcBef>
                <a:spcPts val="600"/>
              </a:spcBef>
              <a:spcAft>
                <a:spcPts val="600"/>
              </a:spcAft>
            </a:pPr>
            <a:r>
              <a:rPr lang="el-GR" altLang="el-GR" sz="2000" dirty="0"/>
              <a:t>Η διευκόλυνση με ευέλικτο τρόπο της αποκάλυψης των νεωτεριστικών χαρακτηριστικών του</a:t>
            </a:r>
          </a:p>
          <a:p>
            <a:pPr lvl="1">
              <a:spcBef>
                <a:spcPts val="600"/>
              </a:spcBef>
              <a:spcAft>
                <a:spcPts val="600"/>
              </a:spcAft>
            </a:pPr>
            <a:r>
              <a:rPr lang="el-GR" altLang="el-GR" sz="2000" dirty="0"/>
              <a:t>Η αποτίμηση του μαθησιακού </a:t>
            </a:r>
            <a:r>
              <a:rPr lang="el-GR" altLang="el-GR" sz="2000" dirty="0" smtClean="0"/>
              <a:t>αποτελέσματος</a:t>
            </a:r>
            <a:endParaRPr lang="el-GR" alt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2817105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Μεθοδολογίες </a:t>
            </a:r>
            <a:r>
              <a:rPr lang="el-GR" altLang="el-GR" dirty="0" smtClean="0"/>
              <a:t>Αξιολόγησης </a:t>
            </a:r>
            <a:r>
              <a:rPr lang="el-GR" altLang="el-GR" sz="3600" b="0" dirty="0" smtClean="0"/>
              <a:t>1/5</a:t>
            </a:r>
            <a:endParaRPr lang="el-GR" dirty="0"/>
          </a:p>
        </p:txBody>
      </p:sp>
      <p:sp>
        <p:nvSpPr>
          <p:cNvPr id="3" name="Θέση περιεχομένου 2"/>
          <p:cNvSpPr>
            <a:spLocks noGrp="1"/>
          </p:cNvSpPr>
          <p:nvPr>
            <p:ph idx="1"/>
          </p:nvPr>
        </p:nvSpPr>
        <p:spPr/>
        <p:txBody>
          <a:bodyPr/>
          <a:lstStyle/>
          <a:p>
            <a:pPr>
              <a:spcBef>
                <a:spcPts val="600"/>
              </a:spcBef>
              <a:spcAft>
                <a:spcPts val="600"/>
              </a:spcAft>
            </a:pPr>
            <a:r>
              <a:rPr lang="el-GR" altLang="el-GR" sz="2400" dirty="0"/>
              <a:t>Μεθοδολογίες Ερευνητικής Αξιολόγησης</a:t>
            </a:r>
          </a:p>
          <a:p>
            <a:pPr lvl="1">
              <a:spcBef>
                <a:spcPts val="600"/>
              </a:spcBef>
              <a:spcAft>
                <a:spcPts val="600"/>
              </a:spcAft>
            </a:pPr>
            <a:r>
              <a:rPr lang="el-GR" altLang="el-GR" sz="2000" b="1" dirty="0">
                <a:solidFill>
                  <a:schemeClr val="accent1"/>
                </a:solidFill>
              </a:rPr>
              <a:t>Αξιολόγηση σχεδιασμού αλληλεπίδρασης</a:t>
            </a:r>
          </a:p>
          <a:p>
            <a:pPr lvl="1">
              <a:spcBef>
                <a:spcPts val="600"/>
              </a:spcBef>
              <a:spcAft>
                <a:spcPts val="600"/>
              </a:spcAft>
              <a:buNone/>
            </a:pPr>
            <a:r>
              <a:rPr lang="el-GR" altLang="el-GR" sz="2000" dirty="0"/>
              <a:t>	Βασίζεται στην αξιολόγηση της πρακτικότητας – χρηστικότητας του λογισμικού και της φιλικότητας προς το χρήστη</a:t>
            </a:r>
          </a:p>
          <a:p>
            <a:pPr lvl="1">
              <a:spcBef>
                <a:spcPts val="600"/>
              </a:spcBef>
              <a:spcAft>
                <a:spcPts val="600"/>
              </a:spcAft>
            </a:pPr>
            <a:r>
              <a:rPr lang="el-GR" altLang="el-GR" sz="2000" b="1" dirty="0">
                <a:solidFill>
                  <a:schemeClr val="accent1"/>
                </a:solidFill>
              </a:rPr>
              <a:t>Αξιολόγηση σχεδιασμού συμμετοχής του χρήστη</a:t>
            </a:r>
          </a:p>
          <a:p>
            <a:pPr lvl="1">
              <a:spcBef>
                <a:spcPts val="600"/>
              </a:spcBef>
              <a:spcAft>
                <a:spcPts val="600"/>
              </a:spcAft>
              <a:buNone/>
            </a:pPr>
            <a:r>
              <a:rPr lang="el-GR" altLang="el-GR" sz="2000" dirty="0">
                <a:solidFill>
                  <a:schemeClr val="accent1"/>
                </a:solidFill>
              </a:rPr>
              <a:t>	</a:t>
            </a:r>
            <a:r>
              <a:rPr lang="el-GR" altLang="el-GR" sz="2000" dirty="0"/>
              <a:t>Βασίζεται στη συνεργασία με το χρήστη. Ο ερευνητής εξηγεί τι </a:t>
            </a:r>
            <a:r>
              <a:rPr lang="el-GR" altLang="el-GR" sz="2000"/>
              <a:t>είναι </a:t>
            </a:r>
            <a:r>
              <a:rPr lang="el-GR" altLang="el-GR" sz="2000" smtClean="0"/>
              <a:t>εκείνο </a:t>
            </a:r>
            <a:r>
              <a:rPr lang="el-GR" altLang="el-GR" sz="2000" dirty="0"/>
              <a:t>που τον ενδιαφέρει και ο χρήστης βοηθά, υποδεικνύει περιοχές συζήτησης και ανταποκρίνεται στα πορίσματα του ερευνητή</a:t>
            </a:r>
            <a:endParaRPr lang="el-GR" altLang="el-GR" sz="2000" dirty="0">
              <a:solidFill>
                <a:schemeClr val="accent1"/>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4126908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Μεθοδολογίες </a:t>
            </a:r>
            <a:r>
              <a:rPr lang="el-GR" altLang="el-GR" dirty="0" smtClean="0"/>
              <a:t>Αξιολόγησης </a:t>
            </a:r>
            <a:r>
              <a:rPr lang="el-GR" altLang="el-GR" sz="3600" b="0" dirty="0" smtClean="0"/>
              <a:t>2/5</a:t>
            </a:r>
            <a:endParaRPr lang="el-GR" dirty="0"/>
          </a:p>
        </p:txBody>
      </p:sp>
      <p:sp>
        <p:nvSpPr>
          <p:cNvPr id="3" name="Θέση περιεχομένου 2"/>
          <p:cNvSpPr>
            <a:spLocks noGrp="1"/>
          </p:cNvSpPr>
          <p:nvPr>
            <p:ph idx="1"/>
          </p:nvPr>
        </p:nvSpPr>
        <p:spPr/>
        <p:txBody>
          <a:bodyPr>
            <a:normAutofit lnSpcReduction="10000"/>
          </a:bodyPr>
          <a:lstStyle/>
          <a:p>
            <a:pPr>
              <a:spcBef>
                <a:spcPts val="600"/>
              </a:spcBef>
              <a:spcAft>
                <a:spcPts val="600"/>
              </a:spcAft>
            </a:pPr>
            <a:r>
              <a:rPr lang="el-GR" altLang="el-GR" sz="2400" dirty="0"/>
              <a:t>Μεθοδολογίες Ερευνητικής Αξιολόγησης</a:t>
            </a:r>
          </a:p>
          <a:p>
            <a:pPr lvl="1">
              <a:spcBef>
                <a:spcPts val="600"/>
              </a:spcBef>
              <a:spcAft>
                <a:spcPts val="600"/>
              </a:spcAft>
            </a:pPr>
            <a:r>
              <a:rPr lang="el-GR" altLang="el-GR" sz="2000" b="1" dirty="0">
                <a:solidFill>
                  <a:schemeClr val="accent1"/>
                </a:solidFill>
              </a:rPr>
              <a:t>Τυποποιημένη αξιολόγηση</a:t>
            </a:r>
          </a:p>
          <a:p>
            <a:pPr lvl="1">
              <a:spcBef>
                <a:spcPts val="600"/>
              </a:spcBef>
              <a:spcAft>
                <a:spcPts val="600"/>
              </a:spcAft>
              <a:buNone/>
            </a:pPr>
            <a:r>
              <a:rPr lang="el-GR" altLang="el-GR" sz="2000" dirty="0">
                <a:solidFill>
                  <a:schemeClr val="accent1"/>
                </a:solidFill>
              </a:rPr>
              <a:t>	</a:t>
            </a:r>
            <a:r>
              <a:rPr lang="el-GR" altLang="el-GR" sz="2000" dirty="0"/>
              <a:t>Χρησιμοποιείται για τον προσδιορισμό και τη βελτίωση στόχων και μεθόδων ώστε να κατανοηθούν ευκρινέστερα ποια είναι τα σημαντικά θέματα στην ανάπτυξη του ΕΛ</a:t>
            </a:r>
            <a:endParaRPr lang="el-GR" altLang="el-GR" sz="2000" dirty="0">
              <a:solidFill>
                <a:schemeClr val="accent1"/>
              </a:solidFill>
            </a:endParaRPr>
          </a:p>
          <a:p>
            <a:pPr marL="457200" lvl="1" indent="0">
              <a:spcBef>
                <a:spcPts val="600"/>
              </a:spcBef>
              <a:spcAft>
                <a:spcPts val="600"/>
              </a:spcAft>
              <a:buNone/>
            </a:pPr>
            <a:r>
              <a:rPr lang="en-US" altLang="el-GR" sz="2000" dirty="0">
                <a:solidFill>
                  <a:schemeClr val="accent1"/>
                </a:solidFill>
              </a:rPr>
              <a:t>	</a:t>
            </a:r>
            <a:r>
              <a:rPr lang="el-GR" altLang="el-GR" sz="2000" b="1" dirty="0" smtClean="0">
                <a:solidFill>
                  <a:schemeClr val="accent1"/>
                </a:solidFill>
              </a:rPr>
              <a:t>Ποιοτική </a:t>
            </a:r>
            <a:r>
              <a:rPr lang="el-GR" altLang="el-GR" sz="2000" b="1" dirty="0">
                <a:solidFill>
                  <a:schemeClr val="accent1"/>
                </a:solidFill>
              </a:rPr>
              <a:t>τυποποιημένη αξιολόγηση</a:t>
            </a:r>
          </a:p>
          <a:p>
            <a:pPr lvl="2">
              <a:spcBef>
                <a:spcPts val="600"/>
              </a:spcBef>
              <a:spcAft>
                <a:spcPts val="600"/>
              </a:spcAft>
            </a:pPr>
            <a:r>
              <a:rPr lang="el-GR" altLang="el-GR" sz="2000" dirty="0"/>
              <a:t>Είναι περιγραφική</a:t>
            </a:r>
          </a:p>
          <a:p>
            <a:pPr lvl="2">
              <a:spcBef>
                <a:spcPts val="600"/>
              </a:spcBef>
              <a:spcAft>
                <a:spcPts val="600"/>
              </a:spcAft>
            </a:pPr>
            <a:r>
              <a:rPr lang="el-GR" altLang="el-GR" sz="2000" dirty="0"/>
              <a:t>Ασχολείται περισσότερο με τη διαδικασία παρά με το αποτέλεσμα</a:t>
            </a:r>
          </a:p>
          <a:p>
            <a:pPr lvl="2">
              <a:spcBef>
                <a:spcPts val="600"/>
              </a:spcBef>
              <a:spcAft>
                <a:spcPts val="600"/>
              </a:spcAft>
            </a:pPr>
            <a:r>
              <a:rPr lang="el-GR" altLang="el-GR" sz="2000" dirty="0"/>
              <a:t>Τα δεδομένα αναλύονται επαγωγικά</a:t>
            </a:r>
          </a:p>
          <a:p>
            <a:pPr lvl="2">
              <a:spcBef>
                <a:spcPts val="600"/>
              </a:spcBef>
              <a:spcAft>
                <a:spcPts val="600"/>
              </a:spcAft>
            </a:pPr>
            <a:r>
              <a:rPr lang="el-GR" altLang="el-GR" sz="2000" dirty="0"/>
              <a:t>Η κατανόηση της ουσιαστικής σημασίας</a:t>
            </a:r>
          </a:p>
          <a:p>
            <a:pPr lvl="1">
              <a:spcBef>
                <a:spcPts val="600"/>
              </a:spcBef>
              <a:spcAft>
                <a:spcPts val="600"/>
              </a:spcAft>
            </a:pPr>
            <a:r>
              <a:rPr lang="el-GR" altLang="el-GR" sz="2000" b="1" dirty="0">
                <a:solidFill>
                  <a:schemeClr val="accent1"/>
                </a:solidFill>
              </a:rPr>
              <a:t>Αξιολόγηση μελέτης περίπτωσης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30139627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Μεθοδολογίες </a:t>
            </a:r>
            <a:r>
              <a:rPr lang="el-GR" altLang="el-GR" dirty="0" smtClean="0"/>
              <a:t>Αξιολόγησης </a:t>
            </a:r>
            <a:r>
              <a:rPr lang="el-GR" altLang="el-GR" sz="3600" b="0" dirty="0" smtClean="0"/>
              <a:t>3/5</a:t>
            </a:r>
            <a:endParaRPr lang="el-GR" dirty="0"/>
          </a:p>
        </p:txBody>
      </p:sp>
      <p:sp>
        <p:nvSpPr>
          <p:cNvPr id="3" name="Θέση περιεχομένου 2"/>
          <p:cNvSpPr>
            <a:spLocks noGrp="1"/>
          </p:cNvSpPr>
          <p:nvPr>
            <p:ph idx="1"/>
          </p:nvPr>
        </p:nvSpPr>
        <p:spPr/>
        <p:txBody>
          <a:bodyPr>
            <a:normAutofit fontScale="85000" lnSpcReduction="10000"/>
          </a:bodyPr>
          <a:lstStyle/>
          <a:p>
            <a:pPr>
              <a:spcBef>
                <a:spcPts val="600"/>
              </a:spcBef>
              <a:spcAft>
                <a:spcPts val="600"/>
              </a:spcAft>
            </a:pPr>
            <a:r>
              <a:rPr lang="el-GR" altLang="el-GR" sz="2400" dirty="0"/>
              <a:t>Μέθοδοι που στηρίζονται στην αλληλεπίδραση των σχέσεων μαθητή – δασκάλου – σχεδιαστή λογισμικού </a:t>
            </a:r>
          </a:p>
          <a:p>
            <a:pPr lvl="1">
              <a:spcBef>
                <a:spcPts val="600"/>
              </a:spcBef>
              <a:spcAft>
                <a:spcPts val="600"/>
              </a:spcAft>
            </a:pPr>
            <a:r>
              <a:rPr lang="el-GR" altLang="el-GR" sz="2000" b="1" dirty="0">
                <a:solidFill>
                  <a:schemeClr val="accent1"/>
                </a:solidFill>
              </a:rPr>
              <a:t>Επισκόπηση προϊόντων</a:t>
            </a:r>
          </a:p>
          <a:p>
            <a:pPr lvl="1">
              <a:spcBef>
                <a:spcPts val="600"/>
              </a:spcBef>
              <a:spcAft>
                <a:spcPts val="600"/>
              </a:spcAft>
            </a:pPr>
            <a:r>
              <a:rPr lang="el-GR" altLang="el-GR" sz="2000" b="1" dirty="0">
                <a:solidFill>
                  <a:schemeClr val="accent1"/>
                </a:solidFill>
              </a:rPr>
              <a:t>Τυποποιημένες μέθοδοι</a:t>
            </a:r>
          </a:p>
          <a:p>
            <a:pPr lvl="1">
              <a:spcBef>
                <a:spcPts val="600"/>
              </a:spcBef>
              <a:spcAft>
                <a:spcPts val="600"/>
              </a:spcAft>
              <a:buNone/>
            </a:pPr>
            <a:r>
              <a:rPr lang="el-GR" altLang="el-GR" sz="2000" dirty="0">
                <a:solidFill>
                  <a:schemeClr val="accent1"/>
                </a:solidFill>
              </a:rPr>
              <a:t>	</a:t>
            </a:r>
            <a:r>
              <a:rPr lang="el-GR" altLang="el-GR" sz="2000" dirty="0"/>
              <a:t>Βασίζεται στη χρήση τυποποιημένων εργαλείων συλλογής δεδομένων από τους αξιολογητές όπως ερωτηματολόγια, λίστες χαρακτηριστικών και ιδιοτήτων, ειδικοί πίνακες εργασιών, κ.ά. Οι αξιολογητές κατανέμονται σε κατηγορίες (παιδαγωγοί, ειδικοί γνωστικού αντικειμένου, τεχνικοί, μαθητές)</a:t>
            </a:r>
          </a:p>
          <a:p>
            <a:pPr lvl="1">
              <a:spcBef>
                <a:spcPts val="600"/>
              </a:spcBef>
              <a:spcAft>
                <a:spcPts val="600"/>
              </a:spcAft>
              <a:buNone/>
            </a:pPr>
            <a:r>
              <a:rPr lang="el-GR" altLang="el-GR" sz="2000" dirty="0"/>
              <a:t>	Η αξιολόγηση μπορεί να είναι συνδυασμός ποσοτικής και ποιοτικής αξιολόγησης</a:t>
            </a:r>
          </a:p>
          <a:p>
            <a:pPr lvl="1">
              <a:spcBef>
                <a:spcPts val="600"/>
              </a:spcBef>
              <a:spcAft>
                <a:spcPts val="600"/>
              </a:spcAft>
            </a:pPr>
            <a:r>
              <a:rPr lang="el-GR" altLang="el-GR" sz="2000" b="1" dirty="0">
                <a:solidFill>
                  <a:schemeClr val="accent1"/>
                </a:solidFill>
              </a:rPr>
              <a:t>Παρατήρηση κατά τη χρήση εκπαιδευτικού λογισμικού</a:t>
            </a:r>
          </a:p>
          <a:p>
            <a:pPr lvl="1">
              <a:spcBef>
                <a:spcPts val="600"/>
              </a:spcBef>
              <a:spcAft>
                <a:spcPts val="600"/>
              </a:spcAft>
              <a:buNone/>
            </a:pPr>
            <a:r>
              <a:rPr lang="el-GR" altLang="el-GR" sz="2000" dirty="0">
                <a:solidFill>
                  <a:schemeClr val="accent1"/>
                </a:solidFill>
              </a:rPr>
              <a:t>	</a:t>
            </a:r>
            <a:r>
              <a:rPr lang="el-GR" altLang="el-GR" sz="2000" dirty="0"/>
              <a:t>Αποσκοπεί στην αναγνώριση και αναζήτηση λύσεων σε προβλήματα χρηστικότητας που προέρχονται </a:t>
            </a:r>
            <a:r>
              <a:rPr lang="el-GR" altLang="el-GR" sz="2000" dirty="0" smtClean="0"/>
              <a:t>από </a:t>
            </a:r>
            <a:r>
              <a:rPr lang="el-GR" altLang="el-GR" sz="2000" dirty="0"/>
              <a:t>το σχεδιασμό του λογισμικού. Έμφαση στο </a:t>
            </a:r>
            <a:r>
              <a:rPr lang="el-GR" altLang="el-GR" sz="2000" b="1" dirty="0">
                <a:solidFill>
                  <a:schemeClr val="accent1"/>
                </a:solidFill>
              </a:rPr>
              <a:t>γνωστικό </a:t>
            </a:r>
            <a:r>
              <a:rPr lang="el-GR" altLang="el-GR" sz="2000" b="1" dirty="0" smtClean="0">
                <a:solidFill>
                  <a:schemeClr val="accent1"/>
                </a:solidFill>
              </a:rPr>
              <a:t>προσανατολισμό</a:t>
            </a:r>
            <a:endParaRPr lang="en-US" altLang="el-GR" sz="2000" b="1" dirty="0">
              <a:solidFill>
                <a:schemeClr val="accent1"/>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2532755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Μεθοδολογίες </a:t>
            </a:r>
            <a:r>
              <a:rPr lang="el-GR" altLang="el-GR" dirty="0" smtClean="0"/>
              <a:t>Αξιολόγησης </a:t>
            </a:r>
            <a:r>
              <a:rPr lang="el-GR" altLang="el-GR" sz="3600" b="0" dirty="0" smtClean="0"/>
              <a:t>4/5</a:t>
            </a:r>
            <a:endParaRPr lang="el-GR" dirty="0"/>
          </a:p>
        </p:txBody>
      </p:sp>
      <p:sp>
        <p:nvSpPr>
          <p:cNvPr id="3" name="Θέση περιεχομένου 2"/>
          <p:cNvSpPr>
            <a:spLocks noGrp="1"/>
          </p:cNvSpPr>
          <p:nvPr>
            <p:ph idx="1"/>
          </p:nvPr>
        </p:nvSpPr>
        <p:spPr/>
        <p:txBody>
          <a:bodyPr>
            <a:normAutofit fontScale="92500" lnSpcReduction="10000"/>
          </a:bodyPr>
          <a:lstStyle/>
          <a:p>
            <a:pPr>
              <a:spcBef>
                <a:spcPts val="600"/>
              </a:spcBef>
              <a:spcAft>
                <a:spcPts val="600"/>
              </a:spcAft>
            </a:pPr>
            <a:r>
              <a:rPr lang="el-GR" altLang="el-GR" sz="2400" dirty="0"/>
              <a:t>Μέθοδοι που στηρίζονται στην αλληλεπίδραση των σχέσεων μαθητή – δασκάλου – σχεδιαστή λογισμικού </a:t>
            </a:r>
          </a:p>
          <a:p>
            <a:pPr lvl="1">
              <a:spcBef>
                <a:spcPts val="600"/>
              </a:spcBef>
              <a:spcAft>
                <a:spcPts val="600"/>
              </a:spcAft>
            </a:pPr>
            <a:r>
              <a:rPr lang="el-GR" altLang="el-GR" sz="2000" b="1" dirty="0">
                <a:solidFill>
                  <a:schemeClr val="accent1"/>
                </a:solidFill>
              </a:rPr>
              <a:t>Αποτίμηση μαθησιακού αποτελέσματος</a:t>
            </a:r>
          </a:p>
          <a:p>
            <a:pPr lvl="1">
              <a:spcBef>
                <a:spcPts val="600"/>
              </a:spcBef>
              <a:spcAft>
                <a:spcPts val="600"/>
              </a:spcAft>
              <a:buNone/>
            </a:pPr>
            <a:r>
              <a:rPr lang="el-GR" altLang="el-GR" sz="2000" dirty="0">
                <a:solidFill>
                  <a:schemeClr val="accent1"/>
                </a:solidFill>
              </a:rPr>
              <a:t>	</a:t>
            </a:r>
            <a:r>
              <a:rPr lang="el-GR" altLang="el-GR" sz="2000" dirty="0"/>
              <a:t>Ζητείται</a:t>
            </a:r>
          </a:p>
          <a:p>
            <a:pPr lvl="2">
              <a:spcBef>
                <a:spcPts val="600"/>
              </a:spcBef>
              <a:spcAft>
                <a:spcPts val="600"/>
              </a:spcAft>
            </a:pPr>
            <a:r>
              <a:rPr lang="el-GR" altLang="el-GR" sz="2000" dirty="0"/>
              <a:t>Να αποδειχθεί η </a:t>
            </a:r>
            <a:r>
              <a:rPr lang="el-GR" altLang="el-GR" sz="2000" dirty="0" smtClean="0"/>
              <a:t>καταλληλότητα </a:t>
            </a:r>
            <a:r>
              <a:rPr lang="el-GR" altLang="el-GR" sz="2000" dirty="0"/>
              <a:t>ή μη του ΕΛ που αξιολογείται για την κάλυψη των εκπαιδευτικών στόχων βάσει των οποίων υλοποιήθηκε</a:t>
            </a:r>
          </a:p>
          <a:p>
            <a:pPr lvl="2">
              <a:spcBef>
                <a:spcPts val="600"/>
              </a:spcBef>
              <a:spcAft>
                <a:spcPts val="600"/>
              </a:spcAft>
            </a:pPr>
            <a:r>
              <a:rPr lang="el-GR" altLang="el-GR" sz="2000" dirty="0"/>
              <a:t>Να αποδειχθεί η αποδοχή και η αξιοποίηση από μέρους των εκπαιδευτικών του συγκεκριμένου λογισμικού</a:t>
            </a:r>
          </a:p>
          <a:p>
            <a:pPr lvl="1">
              <a:spcBef>
                <a:spcPts val="600"/>
              </a:spcBef>
              <a:spcAft>
                <a:spcPts val="600"/>
              </a:spcAft>
              <a:buNone/>
            </a:pPr>
            <a:r>
              <a:rPr lang="el-GR" altLang="el-GR" sz="2000" dirty="0"/>
              <a:t>	Ερευνούμενος πληθυσμός είναι και οι εκπαιδευτικοί που χρησιμοποιούν το ΕΛ</a:t>
            </a:r>
          </a:p>
          <a:p>
            <a:pPr lvl="1">
              <a:spcBef>
                <a:spcPts val="600"/>
              </a:spcBef>
              <a:spcAft>
                <a:spcPts val="600"/>
              </a:spcAft>
              <a:buNone/>
            </a:pPr>
            <a:r>
              <a:rPr lang="el-GR" altLang="el-GR" sz="2000" dirty="0"/>
              <a:t>	Εργαλεία: Συνεντεύξεις, γραπτές δοκιμασίες, παρατήρηση, ερωτηματολόγια, βαθμολογίες </a:t>
            </a:r>
            <a:r>
              <a:rPr lang="el-GR" altLang="el-GR" sz="2000" dirty="0" smtClean="0"/>
              <a:t>εκπαιδευτικού</a:t>
            </a:r>
            <a:endParaRPr lang="en-US" alt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8913063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Εκπαιδευτική Τεχνολογία &amp; Διδακτική της Πληροφορικής">
  <a:themeElements>
    <a:clrScheme name="Προσαρμοσμένο 1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91</TotalTime>
  <Words>1866</Words>
  <Application>Microsoft Office PowerPoint</Application>
  <PresentationFormat>Προβολή στην οθόνη (4:3)</PresentationFormat>
  <Paragraphs>316</Paragraphs>
  <Slides>31</Slides>
  <Notes>6</Notes>
  <HiddenSlides>0</HiddenSlides>
  <MMClips>0</MMClips>
  <ScaleCrop>false</ScaleCrop>
  <HeadingPairs>
    <vt:vector size="4" baseType="variant">
      <vt:variant>
        <vt:lpstr>Θέμα</vt:lpstr>
      </vt:variant>
      <vt:variant>
        <vt:i4>3</vt:i4>
      </vt:variant>
      <vt:variant>
        <vt:lpstr>Τίτλοι διαφανειών</vt:lpstr>
      </vt:variant>
      <vt:variant>
        <vt:i4>31</vt:i4>
      </vt:variant>
    </vt:vector>
  </HeadingPairs>
  <TitlesOfParts>
    <vt:vector size="34" baseType="lpstr">
      <vt:lpstr>template</vt:lpstr>
      <vt:lpstr>OC_template_updated</vt:lpstr>
      <vt:lpstr>Εκπαιδευτική Τεχνολογία &amp; Διδακτική της Πληροφορικής</vt:lpstr>
      <vt:lpstr>Εκπαιδευτική Τεχνολογία &amp; Διδακτική της Πληροφορικής</vt:lpstr>
      <vt:lpstr>Αξιολόγηση ΕΛ 1/2</vt:lpstr>
      <vt:lpstr>Αξιολόγηση ΕΛ 2/2</vt:lpstr>
      <vt:lpstr>Σκοπός – Στόχοι Αξιολόγησης 1/2</vt:lpstr>
      <vt:lpstr>Σκοπός – Στόχοι Αξιολόγησης 2/2</vt:lpstr>
      <vt:lpstr>Μεθοδολογίες Αξιολόγησης 1/5</vt:lpstr>
      <vt:lpstr>Μεθοδολογίες Αξιολόγησης 2/5</vt:lpstr>
      <vt:lpstr>Μεθοδολογίες Αξιολόγησης 3/5</vt:lpstr>
      <vt:lpstr>Μεθοδολογίες Αξιολόγησης 4/5</vt:lpstr>
      <vt:lpstr>Μεθοδολογίες Αξιολόγησης 5/5</vt:lpstr>
      <vt:lpstr>Ποσοτική Τυποποιημένη Αξιολόγηση 1/15</vt:lpstr>
      <vt:lpstr>Ποσοτική Τυποποιημένη Αξιολόγηση 2/15</vt:lpstr>
      <vt:lpstr>Ποσοτική Τυποποιημένη Αξιολόγηση 3/15</vt:lpstr>
      <vt:lpstr>Ποσοτική Τυποποιημένη Αξιολόγηση 4/15</vt:lpstr>
      <vt:lpstr>Ποσοτική Τυποποιημένη Αξιολόγηση 5/15</vt:lpstr>
      <vt:lpstr>Ποσοτική Τυποποιημένη Αξιολόγηση 6/15</vt:lpstr>
      <vt:lpstr>Ποσοτική Τυποποιημένη Αξιολόγηση 7/15</vt:lpstr>
      <vt:lpstr>Ποσοτική Τυποποιημένη Αξιολόγηση 8/15</vt:lpstr>
      <vt:lpstr>Ποσοτική Τυποποιημένη Αξιολόγηση 9/15</vt:lpstr>
      <vt:lpstr>Ποσοτική Τυποποιημένη Αξιολόγηση 10/15</vt:lpstr>
      <vt:lpstr>Ποσοτική Τυποποιημένη Αξιολόγηση 11/15</vt:lpstr>
      <vt:lpstr>Ποσοτική Τυποποιημένη Αξιολόγηση 12/15</vt:lpstr>
      <vt:lpstr>Ποσοτική Τυποποιημένη Αξιολόγηση 13/15</vt:lpstr>
      <vt:lpstr>Ποσοτική Τυποποιημένη Αξιολόγηση 14/15</vt:lpstr>
      <vt:lpstr>Ποσοτική Τυποποιημένη Αξιολόγηση 15/15</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Διεθνείς Συστήματα Κρατήσεων στον Τουρισμό</dc:title>
  <dc:creator>natasakar new</dc:creator>
  <cp:lastModifiedBy>natasakar new</cp:lastModifiedBy>
  <cp:revision>11</cp:revision>
  <dcterms:created xsi:type="dcterms:W3CDTF">2015-05-11T08:50:26Z</dcterms:created>
  <dcterms:modified xsi:type="dcterms:W3CDTF">2015-05-11T10:28:06Z</dcterms:modified>
</cp:coreProperties>
</file>