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57" r:id="rId17"/>
    <p:sldId id="262" r:id="rId18"/>
    <p:sldId id="264" r:id="rId19"/>
    <p:sldId id="269" r:id="rId20"/>
    <p:sldId id="270"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A8A"/>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5/8/2015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5/8/2015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1pPr>
            <a:lvl2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2pPr>
            <a:lvl3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3pPr>
            <a:lvl4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4pPr>
            <a:lvl5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784346" algn="l"/>
                <a:tab pos="1568691" algn="l"/>
                <a:tab pos="2353037" algn="l"/>
                <a:tab pos="3137383" algn="l"/>
              </a:tabLst>
              <a:defRPr sz="2600">
                <a:solidFill>
                  <a:schemeClr val="bg1"/>
                </a:solidFill>
                <a:latin typeface="Arial" pitchFamily="34"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784346" algn="l"/>
                <a:tab pos="1568691" algn="l"/>
                <a:tab pos="2353037" algn="l"/>
                <a:tab pos="3137383" algn="l"/>
              </a:tabLst>
              <a:defRPr sz="2600">
                <a:solidFill>
                  <a:schemeClr val="bg1"/>
                </a:solidFill>
                <a:latin typeface="Arial" pitchFamily="34"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784346" algn="l"/>
                <a:tab pos="1568691" algn="l"/>
                <a:tab pos="2353037" algn="l"/>
                <a:tab pos="3137383" algn="l"/>
              </a:tabLst>
              <a:defRPr sz="2600">
                <a:solidFill>
                  <a:schemeClr val="bg1"/>
                </a:solidFill>
                <a:latin typeface="Arial" pitchFamily="34"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784346" algn="l"/>
                <a:tab pos="1568691" algn="l"/>
                <a:tab pos="2353037" algn="l"/>
                <a:tab pos="3137383" algn="l"/>
              </a:tabLst>
              <a:defRPr sz="2600">
                <a:solidFill>
                  <a:schemeClr val="bg1"/>
                </a:solidFill>
                <a:latin typeface="Arial" pitchFamily="34" charset="0"/>
                <a:ea typeface="SimSun" pitchFamily="2" charset="-122"/>
              </a:defRPr>
            </a:lvl9pPr>
          </a:lstStyle>
          <a:p>
            <a:pPr eaLnBrk="1" hangingPunct="1"/>
            <a:fld id="{1AFA808D-088B-4101-BB0B-78C4C31EC559}" type="slidenum">
              <a:rPr lang="el-GR" altLang="el-GR" sz="1300">
                <a:solidFill>
                  <a:srgbClr val="000000"/>
                </a:solidFill>
                <a:latin typeface="Calibri" pitchFamily="34" charset="0"/>
              </a:rPr>
              <a:pPr eaLnBrk="1" hangingPunct="1"/>
              <a:t>1</a:t>
            </a:fld>
            <a:endParaRPr lang="el-GR" altLang="el-GR" sz="1300" dirty="0">
              <a:solidFill>
                <a:srgbClr val="000000"/>
              </a:solidFill>
              <a:latin typeface="Calibri" pitchFamily="34" charset="0"/>
            </a:endParaRPr>
          </a:p>
        </p:txBody>
      </p:sp>
      <p:sp>
        <p:nvSpPr>
          <p:cNvPr id="20481" name="Text Box 1"/>
          <p:cNvSpPr txBox="1">
            <a:spLocks noChangeArrowheads="1"/>
          </p:cNvSpPr>
          <p:nvPr/>
        </p:nvSpPr>
        <p:spPr bwMode="auto">
          <a:xfrm>
            <a:off x="4023992" y="9721107"/>
            <a:ext cx="3075138" cy="508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7515" tIns="50708" rIns="97515" bIns="50708"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9pPr>
          </a:lstStyle>
          <a:p>
            <a:pPr algn="r" eaLnBrk="1" hangingPunct="1">
              <a:buClrTx/>
              <a:buFontTx/>
              <a:buNone/>
            </a:pPr>
            <a:fld id="{7BD384F8-A882-4033-9304-E79EE60A3D49}" type="slidenum">
              <a:rPr lang="el-GR" altLang="el-GR" sz="1300">
                <a:solidFill>
                  <a:srgbClr val="000000"/>
                </a:solidFill>
                <a:latin typeface="Calibri" pitchFamily="34" charset="0"/>
              </a:rPr>
              <a:pPr algn="r" eaLnBrk="1" hangingPunct="1">
                <a:buClrTx/>
                <a:buFontTx/>
                <a:buNone/>
              </a:pPr>
              <a:t>1</a:t>
            </a:fld>
            <a:endParaRPr lang="el-GR" altLang="el-GR" sz="1300" dirty="0">
              <a:solidFill>
                <a:srgbClr val="000000"/>
              </a:solidFill>
              <a:latin typeface="Calibri" pitchFamily="34" charset="0"/>
            </a:endParaRPr>
          </a:p>
        </p:txBody>
      </p:sp>
      <p:sp>
        <p:nvSpPr>
          <p:cNvPr id="20482" name="Text Box 2"/>
          <p:cNvSpPr txBox="1">
            <a:spLocks noChangeArrowheads="1"/>
          </p:cNvSpPr>
          <p:nvPr/>
        </p:nvSpPr>
        <p:spPr bwMode="auto">
          <a:xfrm>
            <a:off x="4023992" y="9721106"/>
            <a:ext cx="3076782" cy="509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7515" tIns="50708" rIns="97515" bIns="50708"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9pPr>
          </a:lstStyle>
          <a:p>
            <a:pPr algn="r" eaLnBrk="1" hangingPunct="1">
              <a:buClrTx/>
              <a:buFontTx/>
              <a:buNone/>
            </a:pPr>
            <a:fld id="{FE62ACC2-671C-48B9-B390-A1F5A391DA5F}" type="slidenum">
              <a:rPr lang="el-GR" altLang="el-GR" sz="1300">
                <a:solidFill>
                  <a:srgbClr val="000000"/>
                </a:solidFill>
                <a:latin typeface="Calibri" pitchFamily="34" charset="0"/>
              </a:rPr>
              <a:pPr algn="r" eaLnBrk="1" hangingPunct="1">
                <a:buClrTx/>
                <a:buFontTx/>
                <a:buNone/>
              </a:pPr>
              <a:t>1</a:t>
            </a:fld>
            <a:endParaRPr lang="el-GR" altLang="el-GR" sz="1300" dirty="0">
              <a:solidFill>
                <a:srgbClr val="000000"/>
              </a:solidFill>
              <a:latin typeface="Calibri" pitchFamily="34" charset="0"/>
            </a:endParaRPr>
          </a:p>
        </p:txBody>
      </p:sp>
      <p:sp>
        <p:nvSpPr>
          <p:cNvPr id="20483" name="Text Box 3"/>
          <p:cNvSpPr txBox="1">
            <a:spLocks noChangeArrowheads="1"/>
          </p:cNvSpPr>
          <p:nvPr/>
        </p:nvSpPr>
        <p:spPr bwMode="auto">
          <a:xfrm>
            <a:off x="4023992" y="9721106"/>
            <a:ext cx="3078427" cy="51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7515" tIns="50708" rIns="97515" bIns="50708"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9pPr>
          </a:lstStyle>
          <a:p>
            <a:pPr algn="r" eaLnBrk="1" hangingPunct="1">
              <a:buClrTx/>
              <a:buFontTx/>
              <a:buNone/>
            </a:pPr>
            <a:fld id="{06574DD7-78A1-40A3-B384-D26CF1818F64}" type="slidenum">
              <a:rPr lang="en-US" altLang="el-GR" sz="1300">
                <a:solidFill>
                  <a:srgbClr val="000000"/>
                </a:solidFill>
                <a:latin typeface="Calibri" pitchFamily="34" charset="0"/>
              </a:rPr>
              <a:pPr algn="r" eaLnBrk="1" hangingPunct="1">
                <a:buClrTx/>
                <a:buFontTx/>
                <a:buNone/>
              </a:pPr>
              <a:t>1</a:t>
            </a:fld>
            <a:endParaRPr lang="en-US" altLang="el-GR" sz="1300" dirty="0">
              <a:solidFill>
                <a:srgbClr val="000000"/>
              </a:solidFill>
              <a:latin typeface="Calibri" pitchFamily="34" charset="0"/>
            </a:endParaRPr>
          </a:p>
        </p:txBody>
      </p:sp>
      <p:sp>
        <p:nvSpPr>
          <p:cNvPr id="20484" name="Text Box 4"/>
          <p:cNvSpPr>
            <a:spLocks noGrp="1" noRot="1" noChangeAspect="1" noChangeArrowheads="1"/>
          </p:cNvSpPr>
          <p:nvPr>
            <p:ph type="sldImg"/>
          </p:nvPr>
        </p:nvSpPr>
        <p:spPr>
          <a:xfrm>
            <a:off x="993775" y="777875"/>
            <a:ext cx="5114925" cy="3836988"/>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5" name="Text Box 5"/>
          <p:cNvSpPr>
            <a:spLocks noGrp="1" noChangeArrowheads="1"/>
          </p:cNvSpPr>
          <p:nvPr>
            <p:ph type="body" idx="1"/>
          </p:nvPr>
        </p:nvSpPr>
        <p:spPr>
          <a:xfrm>
            <a:off x="710407" y="4861441"/>
            <a:ext cx="5683250" cy="460557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sldNum" sz="quarter"/>
          </p:nvPr>
        </p:nvSpPr>
        <p:spPr>
          <a:extLst>
            <a:ext uri="{FAA26D3D-D897-4be2-8F04-BA451C77F1D7}">
              <ma14:placeholderFlag xmlns:ma14="http://schemas.microsoft.com/office/mac/drawingml/2011/main" xmlns="" val="1"/>
            </a:ext>
          </a:extLst>
        </p:spPr>
        <p:txBody>
          <a:bodyPr/>
          <a:lstStyle>
            <a:lvl1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1pPr>
            <a:lvl2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2pPr>
            <a:lvl3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3pPr>
            <a:lvl4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4pPr>
            <a:lvl5pPr eaLnBrk="0" hangingPunct="0">
              <a:tabLst>
                <a:tab pos="784346" algn="l"/>
                <a:tab pos="1568691" algn="l"/>
                <a:tab pos="2353037" algn="l"/>
                <a:tab pos="3137383" algn="l"/>
              </a:tabLst>
              <a:defRPr sz="2600">
                <a:solidFill>
                  <a:schemeClr val="bg1"/>
                </a:solidFill>
                <a:latin typeface="Arial" pitchFamily="34" charset="0"/>
                <a:ea typeface="SimSun" pitchFamily="2" charset="-122"/>
              </a:defRPr>
            </a:lvl5pPr>
            <a:lvl6pPr marL="2724569" indent="-247688" defTabSz="486776" eaLnBrk="0" fontAlgn="base" hangingPunct="0">
              <a:spcBef>
                <a:spcPct val="0"/>
              </a:spcBef>
              <a:spcAft>
                <a:spcPct val="0"/>
              </a:spcAft>
              <a:buClr>
                <a:srgbClr val="000000"/>
              </a:buClr>
              <a:buSzPct val="100000"/>
              <a:buFont typeface="Times New Roman" pitchFamily="18" charset="0"/>
              <a:tabLst>
                <a:tab pos="784346" algn="l"/>
                <a:tab pos="1568691" algn="l"/>
                <a:tab pos="2353037" algn="l"/>
                <a:tab pos="3137383" algn="l"/>
              </a:tabLst>
              <a:defRPr sz="2600">
                <a:solidFill>
                  <a:schemeClr val="bg1"/>
                </a:solidFill>
                <a:latin typeface="Arial" pitchFamily="34" charset="0"/>
                <a:ea typeface="SimSun" pitchFamily="2" charset="-122"/>
              </a:defRPr>
            </a:lvl6pPr>
            <a:lvl7pPr marL="3219945" indent="-247688" defTabSz="486776" eaLnBrk="0" fontAlgn="base" hangingPunct="0">
              <a:spcBef>
                <a:spcPct val="0"/>
              </a:spcBef>
              <a:spcAft>
                <a:spcPct val="0"/>
              </a:spcAft>
              <a:buClr>
                <a:srgbClr val="000000"/>
              </a:buClr>
              <a:buSzPct val="100000"/>
              <a:buFont typeface="Times New Roman" pitchFamily="18" charset="0"/>
              <a:tabLst>
                <a:tab pos="784346" algn="l"/>
                <a:tab pos="1568691" algn="l"/>
                <a:tab pos="2353037" algn="l"/>
                <a:tab pos="3137383" algn="l"/>
              </a:tabLst>
              <a:defRPr sz="2600">
                <a:solidFill>
                  <a:schemeClr val="bg1"/>
                </a:solidFill>
                <a:latin typeface="Arial" pitchFamily="34" charset="0"/>
                <a:ea typeface="SimSun" pitchFamily="2" charset="-122"/>
              </a:defRPr>
            </a:lvl7pPr>
            <a:lvl8pPr marL="3715322" indent="-247688" defTabSz="486776" eaLnBrk="0" fontAlgn="base" hangingPunct="0">
              <a:spcBef>
                <a:spcPct val="0"/>
              </a:spcBef>
              <a:spcAft>
                <a:spcPct val="0"/>
              </a:spcAft>
              <a:buClr>
                <a:srgbClr val="000000"/>
              </a:buClr>
              <a:buSzPct val="100000"/>
              <a:buFont typeface="Times New Roman" pitchFamily="18" charset="0"/>
              <a:tabLst>
                <a:tab pos="784346" algn="l"/>
                <a:tab pos="1568691" algn="l"/>
                <a:tab pos="2353037" algn="l"/>
                <a:tab pos="3137383" algn="l"/>
              </a:tabLst>
              <a:defRPr sz="2600">
                <a:solidFill>
                  <a:schemeClr val="bg1"/>
                </a:solidFill>
                <a:latin typeface="Arial" pitchFamily="34" charset="0"/>
                <a:ea typeface="SimSun" pitchFamily="2" charset="-122"/>
              </a:defRPr>
            </a:lvl8pPr>
            <a:lvl9pPr marL="4210698" indent="-247688" defTabSz="486776" eaLnBrk="0" fontAlgn="base" hangingPunct="0">
              <a:spcBef>
                <a:spcPct val="0"/>
              </a:spcBef>
              <a:spcAft>
                <a:spcPct val="0"/>
              </a:spcAft>
              <a:buClr>
                <a:srgbClr val="000000"/>
              </a:buClr>
              <a:buSzPct val="100000"/>
              <a:buFont typeface="Times New Roman" pitchFamily="18" charset="0"/>
              <a:tabLst>
                <a:tab pos="784346" algn="l"/>
                <a:tab pos="1568691" algn="l"/>
                <a:tab pos="2353037" algn="l"/>
                <a:tab pos="3137383" algn="l"/>
              </a:tabLst>
              <a:defRPr sz="2600">
                <a:solidFill>
                  <a:schemeClr val="bg1"/>
                </a:solidFill>
                <a:latin typeface="Arial" pitchFamily="34" charset="0"/>
                <a:ea typeface="SimSun" pitchFamily="2" charset="-122"/>
              </a:defRPr>
            </a:lvl9pPr>
          </a:lstStyle>
          <a:p>
            <a:pPr eaLnBrk="1" hangingPunct="1"/>
            <a:fld id="{DB6ECC67-52F5-4CD8-895C-4987B2209E47}" type="slidenum">
              <a:rPr lang="el-GR" altLang="el-GR" sz="1300">
                <a:solidFill>
                  <a:srgbClr val="000000"/>
                </a:solidFill>
                <a:latin typeface="Calibri" pitchFamily="34" charset="0"/>
              </a:rPr>
              <a:pPr eaLnBrk="1" hangingPunct="1"/>
              <a:t>13</a:t>
            </a:fld>
            <a:endParaRPr lang="el-GR" altLang="el-GR" sz="1300" dirty="0">
              <a:solidFill>
                <a:srgbClr val="000000"/>
              </a:solidFill>
              <a:latin typeface="Calibri" pitchFamily="34" charset="0"/>
            </a:endParaRPr>
          </a:p>
        </p:txBody>
      </p:sp>
      <p:sp>
        <p:nvSpPr>
          <p:cNvPr id="33793" name="Text Box 1"/>
          <p:cNvSpPr txBox="1">
            <a:spLocks noChangeArrowheads="1"/>
          </p:cNvSpPr>
          <p:nvPr/>
        </p:nvSpPr>
        <p:spPr bwMode="auto">
          <a:xfrm>
            <a:off x="4023992" y="9721107"/>
            <a:ext cx="3075138" cy="508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7515" tIns="50708" rIns="97515" bIns="50708"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9pPr>
          </a:lstStyle>
          <a:p>
            <a:pPr algn="r" eaLnBrk="1" hangingPunct="1">
              <a:buClrTx/>
              <a:buFontTx/>
              <a:buNone/>
            </a:pPr>
            <a:fld id="{8CE5743F-B4F1-4968-8ECB-160583A179E9}" type="slidenum">
              <a:rPr lang="el-GR" altLang="el-GR" sz="1300">
                <a:solidFill>
                  <a:srgbClr val="000000"/>
                </a:solidFill>
                <a:latin typeface="Calibri" pitchFamily="34" charset="0"/>
              </a:rPr>
              <a:pPr algn="r" eaLnBrk="1" hangingPunct="1">
                <a:buClrTx/>
                <a:buFontTx/>
                <a:buNone/>
              </a:pPr>
              <a:t>13</a:t>
            </a:fld>
            <a:endParaRPr lang="el-GR" altLang="el-GR" sz="1300" dirty="0">
              <a:solidFill>
                <a:srgbClr val="000000"/>
              </a:solidFill>
              <a:latin typeface="Calibri" pitchFamily="34" charset="0"/>
            </a:endParaRPr>
          </a:p>
        </p:txBody>
      </p:sp>
      <p:sp>
        <p:nvSpPr>
          <p:cNvPr id="33794" name="Text Box 2"/>
          <p:cNvSpPr txBox="1">
            <a:spLocks noChangeArrowheads="1"/>
          </p:cNvSpPr>
          <p:nvPr/>
        </p:nvSpPr>
        <p:spPr bwMode="auto">
          <a:xfrm>
            <a:off x="4023992" y="9721106"/>
            <a:ext cx="3076782" cy="509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7515" tIns="50708" rIns="97515" bIns="50708"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9pPr>
          </a:lstStyle>
          <a:p>
            <a:pPr algn="r" eaLnBrk="1" hangingPunct="1">
              <a:buClrTx/>
              <a:buFontTx/>
              <a:buNone/>
            </a:pPr>
            <a:fld id="{1D9699D1-E996-43BC-9404-73A7835DF7A9}" type="slidenum">
              <a:rPr lang="el-GR" altLang="el-GR" sz="1300">
                <a:solidFill>
                  <a:srgbClr val="000000"/>
                </a:solidFill>
                <a:latin typeface="Calibri" pitchFamily="34" charset="0"/>
              </a:rPr>
              <a:pPr algn="r" eaLnBrk="1" hangingPunct="1">
                <a:buClrTx/>
                <a:buFontTx/>
                <a:buNone/>
              </a:pPr>
              <a:t>13</a:t>
            </a:fld>
            <a:endParaRPr lang="el-GR" altLang="el-GR" sz="1300" dirty="0">
              <a:solidFill>
                <a:srgbClr val="000000"/>
              </a:solidFill>
              <a:latin typeface="Calibri" pitchFamily="34" charset="0"/>
            </a:endParaRPr>
          </a:p>
        </p:txBody>
      </p:sp>
      <p:sp>
        <p:nvSpPr>
          <p:cNvPr id="33795" name="Text Box 3"/>
          <p:cNvSpPr>
            <a:spLocks noGrp="1" noRot="1" noChangeAspect="1" noChangeArrowheads="1"/>
          </p:cNvSpPr>
          <p:nvPr>
            <p:ph type="sldImg"/>
          </p:nvPr>
        </p:nvSpPr>
        <p:spPr>
          <a:xfrm>
            <a:off x="995363" y="768350"/>
            <a:ext cx="5113337" cy="3836988"/>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3796" name="Text Box 4"/>
          <p:cNvSpPr>
            <a:spLocks noGrp="1" noChangeArrowheads="1"/>
          </p:cNvSpPr>
          <p:nvPr>
            <p:ph type="body" idx="1"/>
          </p:nvPr>
        </p:nvSpPr>
        <p:spPr>
          <a:xfrm>
            <a:off x="710407" y="4861441"/>
            <a:ext cx="5683250" cy="460557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idx="10"/>
          </p:nvPr>
        </p:nvSpPr>
        <p:spPr>
          <a:ln/>
        </p:spPr>
        <p:txBody>
          <a:bodyPr/>
          <a:lstStyle>
            <a:lvl1pPr>
              <a:defRPr/>
            </a:lvl1pPr>
          </a:lstStyle>
          <a:p>
            <a:pPr>
              <a:defRPr/>
            </a:pPr>
            <a:r>
              <a:rPr lang="el-GR" dirty="0"/>
              <a:t>02/05/14</a:t>
            </a:r>
          </a:p>
        </p:txBody>
      </p:sp>
      <p:sp>
        <p:nvSpPr>
          <p:cNvPr id="3" name="Rectangle 11"/>
          <p:cNvSpPr>
            <a:spLocks noGrp="1" noChangeArrowheads="1"/>
          </p:cNvSpPr>
          <p:nvPr>
            <p:ph type="sldNum" idx="11"/>
          </p:nvPr>
        </p:nvSpPr>
        <p:spPr>
          <a:ln/>
        </p:spPr>
        <p:txBody>
          <a:bodyPr/>
          <a:lstStyle>
            <a:lvl1pPr>
              <a:defRPr/>
            </a:lvl1pPr>
          </a:lstStyle>
          <a:p>
            <a:fld id="{0A0C84C2-F6DF-4D1F-A75B-89767E231E55}" type="slidenum">
              <a:rPr lang="el-GR" altLang="el-GR"/>
              <a:pPr/>
              <a:t>‹#›</a:t>
            </a:fld>
            <a:endParaRPr lang="el-GR" altLang="el-GR" dirty="0"/>
          </a:p>
        </p:txBody>
      </p:sp>
    </p:spTree>
    <p:extLst>
      <p:ext uri="{BB962C8B-B14F-4D97-AF65-F5344CB8AC3E}">
        <p14:creationId xmlns:p14="http://schemas.microsoft.com/office/powerpoint/2010/main" val="190329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198A8A"/>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utenberg.org/wiki/Gutenberg:The_History_and_"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marL="215900" indent="-214313">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l-GR" sz="3600" dirty="0"/>
              <a:t>Υπηρεσίες Πληροφόρησης</a:t>
            </a:r>
          </a:p>
        </p:txBody>
      </p:sp>
      <p:sp>
        <p:nvSpPr>
          <p:cNvPr id="3" name="Υπότιτλος 2"/>
          <p:cNvSpPr>
            <a:spLocks noGrp="1"/>
          </p:cNvSpPr>
          <p:nvPr>
            <p:ph type="subTitle" idx="1"/>
          </p:nvPr>
        </p:nvSpPr>
        <p:spPr>
          <a:xfrm>
            <a:off x="0" y="2636912"/>
            <a:ext cx="9144000" cy="2592287"/>
          </a:xfrm>
        </p:spPr>
        <p:txBody>
          <a:bodyPr>
            <a:normAutofit/>
          </a:bodyPr>
          <a:lstStyle/>
          <a:p>
            <a:pPr>
              <a:lnSpc>
                <a:spcPct val="150000"/>
              </a:lnSpc>
              <a:spcBef>
                <a:spcPts val="0"/>
              </a:spcBef>
            </a:pPr>
            <a:r>
              <a:rPr lang="el-GR" sz="2600" b="1" dirty="0" smtClean="0"/>
              <a:t>Ενότητα 1</a:t>
            </a:r>
            <a:r>
              <a:rPr lang="el-GR" sz="2600" b="1" dirty="0"/>
              <a:t>3</a:t>
            </a:r>
            <a:r>
              <a:rPr lang="el-GR" sz="2600" dirty="0" smtClean="0"/>
              <a:t>: Ηλεκτρονικό βιβλίο</a:t>
            </a:r>
            <a:endParaRPr lang="el-GR" sz="2600" dirty="0"/>
          </a:p>
          <a:p>
            <a:pPr>
              <a:spcBef>
                <a:spcPts val="0"/>
              </a:spcBef>
            </a:pPr>
            <a:endParaRPr lang="el-GR" sz="2400" dirty="0" smtClean="0"/>
          </a:p>
          <a:p>
            <a:pPr>
              <a:spcBef>
                <a:spcPts val="0"/>
              </a:spcBef>
            </a:pPr>
            <a:r>
              <a:rPr lang="el-GR" sz="2400" dirty="0" smtClean="0"/>
              <a:t>Δρ</a:t>
            </a:r>
            <a:r>
              <a:rPr lang="el-GR" sz="2400" dirty="0"/>
              <a:t>. Ευγενία Βασιλακάκη</a:t>
            </a:r>
          </a:p>
          <a:p>
            <a:pPr>
              <a:spcBef>
                <a:spcPts val="0"/>
              </a:spcBef>
            </a:pPr>
            <a:r>
              <a:rPr lang="el-GR" sz="2400" dirty="0"/>
              <a:t>Τμήμα Βιβλιοθηκονομίας και Συστημάτων Πληροφόρησης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normAutofit fontScale="92500" lnSpcReduction="20000"/>
          </a:bodyPr>
          <a:lstStyle/>
          <a:p>
            <a:pPr marL="0" indent="0">
              <a:buNone/>
            </a:pPr>
            <a:r>
              <a:rPr lang="el-GR" dirty="0"/>
              <a:t>Οφέλη για Βιβλιοθήκες (</a:t>
            </a:r>
            <a:r>
              <a:rPr lang="en-US" dirty="0"/>
              <a:t>Vassiliou &amp; Rowley, 2008):</a:t>
            </a:r>
          </a:p>
          <a:p>
            <a:pPr>
              <a:buClr>
                <a:srgbClr val="198A8A"/>
              </a:buClr>
            </a:pPr>
            <a:r>
              <a:rPr lang="el-GR" dirty="0"/>
              <a:t>Απαλλαγή από την ανάγκη φυσικής διαχείρισης των τεκμηρίων (</a:t>
            </a:r>
            <a:r>
              <a:rPr lang="en-US" dirty="0"/>
              <a:t>eliminate manual and physical processing such as packing, unpacking, shelving and physical circulation of books)</a:t>
            </a:r>
          </a:p>
          <a:p>
            <a:pPr>
              <a:buClr>
                <a:srgbClr val="198A8A"/>
              </a:buClr>
            </a:pPr>
            <a:r>
              <a:rPr lang="el-GR" dirty="0"/>
              <a:t>Περιορισμός του κόστους φυσικής διαχείρισης (</a:t>
            </a:r>
            <a:r>
              <a:rPr lang="en-US" dirty="0"/>
              <a:t>save cost in the whole acquisition process because of the instant delivery of an ordered e-book title). </a:t>
            </a:r>
          </a:p>
          <a:p>
            <a:pPr>
              <a:buClr>
                <a:srgbClr val="198A8A"/>
              </a:buClr>
            </a:pPr>
            <a:r>
              <a:rPr lang="el-GR" dirty="0"/>
              <a:t>Δεν υπάρχει κίνδυνος απώλειας, κλοπής, ζημιάς ή μη σωστής τοποθέτησης του ηλεκτρονικού βιβλίου στο ράφι (</a:t>
            </a:r>
            <a:r>
              <a:rPr lang="en-US" dirty="0"/>
              <a:t>no risk of the book being lost, stolen or damaged nor are there any physical space requirements). </a:t>
            </a:r>
          </a:p>
          <a:p>
            <a:pPr>
              <a:buClr>
                <a:srgbClr val="198A8A"/>
              </a:buClr>
            </a:pPr>
            <a:r>
              <a:rPr lang="el-GR" dirty="0"/>
              <a:t>Άμεση πρόσβαση σε τίτλους με αυξημένη ζήτηση (</a:t>
            </a:r>
            <a:r>
              <a:rPr lang="en-US" dirty="0"/>
              <a:t>concurrent access to heavily used titles). </a:t>
            </a:r>
          </a:p>
          <a:p>
            <a:endParaRPr lang="el-GR" dirty="0"/>
          </a:p>
        </p:txBody>
      </p:sp>
    </p:spTree>
    <p:extLst>
      <p:ext uri="{BB962C8B-B14F-4D97-AF65-F5344CB8AC3E}">
        <p14:creationId xmlns:p14="http://schemas.microsoft.com/office/powerpoint/2010/main" val="3423561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normAutofit fontScale="92500" lnSpcReduction="20000"/>
          </a:bodyPr>
          <a:lstStyle/>
          <a:p>
            <a:pPr marL="0" indent="0">
              <a:buNone/>
            </a:pPr>
            <a:r>
              <a:rPr lang="el-GR" dirty="0"/>
              <a:t>Οφέλη για Βιβλιοθήκες (</a:t>
            </a:r>
            <a:r>
              <a:rPr lang="en-US" dirty="0"/>
              <a:t>Vassiliou &amp; Rowley, 2008):</a:t>
            </a:r>
          </a:p>
          <a:p>
            <a:pPr>
              <a:buClr>
                <a:srgbClr val="198A8A"/>
              </a:buClr>
            </a:pPr>
            <a:r>
              <a:rPr lang="el-GR" dirty="0"/>
              <a:t>Να συγκεντρώνουν περισσότερα βιβλία περισσότερων επιστημών (</a:t>
            </a:r>
            <a:r>
              <a:rPr lang="en-US" dirty="0"/>
              <a:t>E-books enable libraries to stock a broader range of material in individual subjects)</a:t>
            </a:r>
          </a:p>
          <a:p>
            <a:pPr>
              <a:buClr>
                <a:srgbClr val="198A8A"/>
              </a:buClr>
            </a:pPr>
            <a:r>
              <a:rPr lang="el-GR" dirty="0"/>
              <a:t>Πρόσβαση σε βιβλία που έχουν εξαντληθεί (</a:t>
            </a:r>
            <a:r>
              <a:rPr lang="en-US" dirty="0"/>
              <a:t>access essential material that is out of print) </a:t>
            </a:r>
          </a:p>
          <a:p>
            <a:pPr>
              <a:buClr>
                <a:srgbClr val="198A8A"/>
              </a:buClr>
            </a:pPr>
            <a:r>
              <a:rPr lang="el-GR" dirty="0"/>
              <a:t>Δυνατότητες δυναμικής διαχείρισης της συλλογής με χρήση στατιστικών και </a:t>
            </a:r>
            <a:r>
              <a:rPr lang="en-US" dirty="0"/>
              <a:t>MARC </a:t>
            </a:r>
            <a:r>
              <a:rPr lang="el-GR" dirty="0"/>
              <a:t>εγγραφών (</a:t>
            </a:r>
            <a:r>
              <a:rPr lang="en-US" dirty="0"/>
              <a:t>Most suppliers provide free MARC records and COUNTER-compliant usage statistics which gives the possibility for dynamic collection management) </a:t>
            </a:r>
          </a:p>
          <a:p>
            <a:pPr>
              <a:buClr>
                <a:srgbClr val="198A8A"/>
              </a:buClr>
            </a:pPr>
            <a:r>
              <a:rPr lang="el-GR" dirty="0"/>
              <a:t>Η διασύνδεση των ηλεκτρονικών βιβλίων με τα </a:t>
            </a:r>
            <a:r>
              <a:rPr lang="el-GR" dirty="0" smtClean="0"/>
              <a:t>ηλεκ</a:t>
            </a:r>
            <a:r>
              <a:rPr lang="el-GR" dirty="0"/>
              <a:t>τ</a:t>
            </a:r>
            <a:r>
              <a:rPr lang="el-GR" dirty="0" smtClean="0"/>
              <a:t>ρονικά </a:t>
            </a:r>
            <a:r>
              <a:rPr lang="el-GR" dirty="0"/>
              <a:t>μαθήματα και αντίστοιχες πλατφόρμες (</a:t>
            </a:r>
            <a:r>
              <a:rPr lang="en-US" dirty="0"/>
              <a:t>the potential for the integration of e-books into VLE’s and MLE’S)</a:t>
            </a:r>
          </a:p>
          <a:p>
            <a:endParaRPr lang="el-GR" dirty="0"/>
          </a:p>
        </p:txBody>
      </p:sp>
    </p:spTree>
    <p:extLst>
      <p:ext uri="{BB962C8B-B14F-4D97-AF65-F5344CB8AC3E}">
        <p14:creationId xmlns:p14="http://schemas.microsoft.com/office/powerpoint/2010/main" val="1308063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normAutofit lnSpcReduction="10000"/>
          </a:bodyPr>
          <a:lstStyle/>
          <a:p>
            <a:pPr marL="0" indent="0">
              <a:buNone/>
            </a:pPr>
            <a:r>
              <a:rPr lang="el-GR" dirty="0"/>
              <a:t>Προκλήσεις για τις Βιβλιοθήκες (</a:t>
            </a:r>
            <a:r>
              <a:rPr lang="en-US" dirty="0"/>
              <a:t>Armstrong and Lonsdale, 2003):</a:t>
            </a:r>
          </a:p>
          <a:p>
            <a:pPr>
              <a:buClr>
                <a:srgbClr val="198A8A"/>
              </a:buClr>
            </a:pPr>
            <a:r>
              <a:rPr lang="el-GR" dirty="0"/>
              <a:t>Λογισμικό και υποδομή (</a:t>
            </a:r>
            <a:r>
              <a:rPr lang="en-US" dirty="0"/>
              <a:t>hardware and software issues); </a:t>
            </a:r>
          </a:p>
          <a:p>
            <a:pPr>
              <a:buClr>
                <a:srgbClr val="198A8A"/>
              </a:buClr>
            </a:pPr>
            <a:r>
              <a:rPr lang="el-GR" dirty="0"/>
              <a:t>Εκτύπωση και φωτοτύπηση (</a:t>
            </a:r>
            <a:r>
              <a:rPr lang="en-US" dirty="0"/>
              <a:t>printing and copying matters);</a:t>
            </a:r>
          </a:p>
          <a:p>
            <a:pPr>
              <a:buClr>
                <a:srgbClr val="198A8A"/>
              </a:buClr>
            </a:pPr>
            <a:r>
              <a:rPr lang="el-GR" dirty="0"/>
              <a:t>Φυσική υπόσταση και χρήση (</a:t>
            </a:r>
            <a:r>
              <a:rPr lang="en-US" dirty="0"/>
              <a:t>physical use);</a:t>
            </a:r>
          </a:p>
          <a:p>
            <a:pPr>
              <a:buClr>
                <a:srgbClr val="198A8A"/>
              </a:buClr>
            </a:pPr>
            <a:r>
              <a:rPr lang="el-GR" dirty="0" smtClean="0"/>
              <a:t>Πρόβλημα </a:t>
            </a:r>
            <a:r>
              <a:rPr lang="el-GR" dirty="0"/>
              <a:t>διεπαφής (</a:t>
            </a:r>
            <a:r>
              <a:rPr lang="en-US" dirty="0"/>
              <a:t>non-intuitive interface problems);</a:t>
            </a:r>
          </a:p>
          <a:p>
            <a:pPr>
              <a:buClr>
                <a:srgbClr val="198A8A"/>
              </a:buClr>
            </a:pPr>
            <a:r>
              <a:rPr lang="el-GR" dirty="0"/>
              <a:t>Διαχείριση συλλογής όπως κόστος και επεξεργασία (</a:t>
            </a:r>
            <a:r>
              <a:rPr lang="en-US" dirty="0"/>
              <a:t>management issues including cost and collection management);</a:t>
            </a:r>
          </a:p>
          <a:p>
            <a:pPr>
              <a:buClr>
                <a:srgbClr val="198A8A"/>
              </a:buClr>
            </a:pPr>
            <a:r>
              <a:rPr lang="el-GR" dirty="0"/>
              <a:t>Περιορισμένοι τίτλοι (</a:t>
            </a:r>
            <a:r>
              <a:rPr lang="en-US" dirty="0"/>
              <a:t>limited array of current titles)</a:t>
            </a:r>
          </a:p>
          <a:p>
            <a:pPr>
              <a:buClr>
                <a:srgbClr val="198A8A"/>
              </a:buClr>
            </a:pPr>
            <a:r>
              <a:rPr lang="el-GR" dirty="0"/>
              <a:t>Θέματα αποθήκευσης (</a:t>
            </a:r>
            <a:r>
              <a:rPr lang="en-US" dirty="0"/>
              <a:t>archiving issues); </a:t>
            </a:r>
          </a:p>
          <a:p>
            <a:endParaRPr lang="el-GR" dirty="0"/>
          </a:p>
        </p:txBody>
      </p:sp>
    </p:spTree>
    <p:extLst>
      <p:ext uri="{BB962C8B-B14F-4D97-AF65-F5344CB8AC3E}">
        <p14:creationId xmlns:p14="http://schemas.microsoft.com/office/powerpoint/2010/main" val="2247527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lstStyle/>
          <a:p>
            <a:pPr marL="0" indent="0">
              <a:buNone/>
            </a:pPr>
            <a:r>
              <a:rPr lang="el-GR" dirty="0"/>
              <a:t>Προκλήσεις για τις Βιβλιοθήκες (</a:t>
            </a:r>
            <a:r>
              <a:rPr lang="en-US" dirty="0"/>
              <a:t>Armstrong and Lonsdale, 2003):</a:t>
            </a:r>
          </a:p>
          <a:p>
            <a:pPr>
              <a:buClr>
                <a:srgbClr val="198A8A"/>
              </a:buClr>
            </a:pPr>
            <a:r>
              <a:rPr lang="el-GR" dirty="0"/>
              <a:t>Θέματα πιστοποίησης γνησιότητας (</a:t>
            </a:r>
            <a:r>
              <a:rPr lang="en-US" dirty="0"/>
              <a:t>authentication matters (Athens)); </a:t>
            </a:r>
          </a:p>
          <a:p>
            <a:pPr>
              <a:buClr>
                <a:srgbClr val="198A8A"/>
              </a:buClr>
            </a:pPr>
            <a:r>
              <a:rPr lang="el-GR" dirty="0"/>
              <a:t>Έλλειψη πληροφοριακών δεξιοτήτων των χρηστών (</a:t>
            </a:r>
            <a:r>
              <a:rPr lang="en-US" dirty="0"/>
              <a:t>lack of information skills on the part of students); </a:t>
            </a:r>
          </a:p>
          <a:p>
            <a:pPr>
              <a:buClr>
                <a:srgbClr val="198A8A"/>
              </a:buClr>
            </a:pPr>
            <a:r>
              <a:rPr lang="el-GR" dirty="0"/>
              <a:t>Φόβος της τεχνολογίας από τη πλευρά των βιβλιοθηκονόμων και των εκδοτών (</a:t>
            </a:r>
            <a:r>
              <a:rPr lang="en-US" dirty="0"/>
              <a:t>Technophobia on the part of library staff and e-book publishers)</a:t>
            </a:r>
          </a:p>
          <a:p>
            <a:endParaRPr lang="el-GR" dirty="0"/>
          </a:p>
        </p:txBody>
      </p:sp>
    </p:spTree>
    <p:extLst>
      <p:ext uri="{BB962C8B-B14F-4D97-AF65-F5344CB8AC3E}">
        <p14:creationId xmlns:p14="http://schemas.microsoft.com/office/powerpoint/2010/main" val="82506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8613775" y="6305550"/>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9pPr>
          </a:lstStyle>
          <a:p>
            <a:pPr algn="ctr" eaLnBrk="1" hangingPunct="1">
              <a:buClrTx/>
              <a:buFontTx/>
              <a:buNone/>
            </a:pPr>
            <a:fld id="{5A57DF22-DD13-4323-A54C-8B70D9B76535}" type="slidenum">
              <a:rPr lang="el-GR" altLang="el-GR" sz="1200">
                <a:solidFill>
                  <a:srgbClr val="B5A788"/>
                </a:solidFill>
                <a:latin typeface="Corbel" pitchFamily="34" charset="0"/>
              </a:rPr>
              <a:pPr algn="ctr" eaLnBrk="1" hangingPunct="1">
                <a:buClrTx/>
                <a:buFontTx/>
                <a:buNone/>
              </a:pPr>
              <a:t>13</a:t>
            </a:fld>
            <a:endParaRPr lang="el-GR" altLang="el-GR" sz="1200" dirty="0">
              <a:solidFill>
                <a:srgbClr val="B5A788"/>
              </a:solidFill>
              <a:latin typeface="Corbel" pitchFamily="34" charset="0"/>
            </a:endParaRPr>
          </a:p>
        </p:txBody>
      </p:sp>
      <p:sp>
        <p:nvSpPr>
          <p:cNvPr id="2" name="Τίτλος 1"/>
          <p:cNvSpPr>
            <a:spLocks noGrp="1"/>
          </p:cNvSpPr>
          <p:nvPr>
            <p:ph type="title"/>
          </p:nvPr>
        </p:nvSpPr>
        <p:spPr/>
        <p:txBody>
          <a:bodyPr/>
          <a:lstStyle/>
          <a:p>
            <a:r>
              <a:rPr lang="el-GR" dirty="0" smtClean="0"/>
              <a:t>Προτεινόμενη βιβλιογραφία</a:t>
            </a:r>
            <a:endParaRPr lang="el-GR" dirty="0"/>
          </a:p>
        </p:txBody>
      </p:sp>
      <p:sp>
        <p:nvSpPr>
          <p:cNvPr id="3" name="Θέση περιεχομένου 2"/>
          <p:cNvSpPr>
            <a:spLocks noGrp="1"/>
          </p:cNvSpPr>
          <p:nvPr>
            <p:ph idx="1"/>
          </p:nvPr>
        </p:nvSpPr>
        <p:spPr>
          <a:xfrm>
            <a:off x="457199" y="1340768"/>
            <a:ext cx="8385175" cy="4896544"/>
          </a:xfrm>
        </p:spPr>
        <p:txBody>
          <a:bodyPr>
            <a:normAutofit fontScale="70000" lnSpcReduction="20000"/>
          </a:bodyPr>
          <a:lstStyle/>
          <a:p>
            <a:pPr>
              <a:defRPr/>
            </a:pPr>
            <a:r>
              <a:rPr lang="en-US" altLang="el-GR" dirty="0"/>
              <a:t>Armstrong, C.J. and Lonsdale, R. (2003),</a:t>
            </a:r>
            <a:r>
              <a:rPr lang="el-GR" altLang="el-GR" dirty="0"/>
              <a:t> </a:t>
            </a:r>
            <a:r>
              <a:rPr lang="en-US" altLang="el-GR" dirty="0"/>
              <a:t>The E-book Mapping Exercise: Draft Report on Phase 1</a:t>
            </a:r>
            <a:r>
              <a:rPr lang="el-GR" altLang="el-GR" dirty="0"/>
              <a:t>, </a:t>
            </a:r>
            <a:r>
              <a:rPr lang="en-US" altLang="el-GR" dirty="0"/>
              <a:t>JISC E-books Working Group, London, available at: www.jisc.ac.uk//uploaded_documents/eBook_mapping_exercise_FinalReport_0403.pdf </a:t>
            </a:r>
          </a:p>
          <a:p>
            <a:pPr>
              <a:defRPr/>
            </a:pPr>
            <a:r>
              <a:rPr lang="en-US" altLang="el-GR" dirty="0"/>
              <a:t>NISO (2005),</a:t>
            </a:r>
            <a:r>
              <a:rPr lang="el-GR" altLang="el-GR" dirty="0"/>
              <a:t> </a:t>
            </a:r>
            <a:r>
              <a:rPr lang="en-US" altLang="el-GR" dirty="0"/>
              <a:t>Information Services &amp; Use: Metrics &amp; Statistics for Libraries and Information</a:t>
            </a:r>
            <a:r>
              <a:rPr lang="el-GR" altLang="el-GR" dirty="0"/>
              <a:t> </a:t>
            </a:r>
            <a:r>
              <a:rPr lang="en-US" altLang="el-GR" dirty="0"/>
              <a:t>Providers: Data Dictionary, National Information Standards Organization, available at:</a:t>
            </a:r>
            <a:r>
              <a:rPr lang="el-GR" altLang="el-GR" dirty="0"/>
              <a:t> </a:t>
            </a:r>
            <a:r>
              <a:rPr lang="en-US" altLang="el-GR" dirty="0"/>
              <a:t>www.niso.org/emetrics/current/subcategory/4.10.5.html (accessed 12 April 2008).</a:t>
            </a:r>
            <a:endParaRPr lang="el-GR" altLang="el-GR" dirty="0"/>
          </a:p>
          <a:p>
            <a:pPr>
              <a:defRPr/>
            </a:pPr>
            <a:r>
              <a:rPr lang="en-US" altLang="el-GR" dirty="0"/>
              <a:t>(The) Oxford Text Archive (2006), available at: http://ota.ahds.ac.uk/</a:t>
            </a:r>
          </a:p>
          <a:p>
            <a:pPr>
              <a:defRPr/>
            </a:pPr>
            <a:r>
              <a:rPr lang="en-US" altLang="el-GR" dirty="0"/>
              <a:t>Project Gutenberg (2006), </a:t>
            </a:r>
            <a:r>
              <a:rPr lang="en-US" altLang="en-US" dirty="0"/>
              <a:t>“</a:t>
            </a:r>
            <a:r>
              <a:rPr lang="en-US" altLang="el-GR" dirty="0"/>
              <a:t>Gutenberg: the history and philosophy of Project Gutenberg by</a:t>
            </a:r>
            <a:r>
              <a:rPr lang="el-GR" altLang="el-GR" dirty="0"/>
              <a:t> </a:t>
            </a:r>
            <a:r>
              <a:rPr lang="en-US" altLang="el-GR" dirty="0"/>
              <a:t>Michael Hart</a:t>
            </a:r>
            <a:r>
              <a:rPr lang="en-US" altLang="en-US" dirty="0"/>
              <a:t>”</a:t>
            </a:r>
            <a:r>
              <a:rPr lang="en-US" altLang="el-GR" dirty="0"/>
              <a:t>, available at: </a:t>
            </a:r>
            <a:r>
              <a:rPr lang="en-US" altLang="el-GR" dirty="0">
                <a:hlinkClick r:id="rId3"/>
              </a:rPr>
              <a:t>www.gutenberg.org/wiki/Gutenberg:The_History_and_</a:t>
            </a:r>
            <a:r>
              <a:rPr lang="el-GR" altLang="el-GR" dirty="0"/>
              <a:t> </a:t>
            </a:r>
            <a:r>
              <a:rPr lang="en-US" altLang="el-GR" dirty="0"/>
              <a:t>Philosophy_of_Project_Gutenberg_by_Michael_Hart</a:t>
            </a:r>
          </a:p>
          <a:p>
            <a:pPr>
              <a:defRPr/>
            </a:pPr>
            <a:r>
              <a:rPr lang="en-US" altLang="el-GR" dirty="0"/>
              <a:t>Vasileiou, M., Hartley, R., &amp; Rowley, J. (2009). An overview of the e-book marketplace. </a:t>
            </a:r>
            <a:r>
              <a:rPr lang="en-US" altLang="el-GR" i="1" dirty="0"/>
              <a:t>Online Information Review</a:t>
            </a:r>
            <a:r>
              <a:rPr lang="en-US" altLang="el-GR" dirty="0"/>
              <a:t>, </a:t>
            </a:r>
            <a:r>
              <a:rPr lang="en-US" altLang="el-GR" i="1" dirty="0"/>
              <a:t>33</a:t>
            </a:r>
            <a:r>
              <a:rPr lang="en-US" altLang="el-GR" dirty="0"/>
              <a:t>(1), 173-192.</a:t>
            </a:r>
            <a:endParaRPr lang="el-GR" altLang="el-GR" dirty="0"/>
          </a:p>
          <a:p>
            <a:pPr>
              <a:defRPr/>
            </a:pPr>
            <a:r>
              <a:rPr lang="en-US" altLang="el-GR" dirty="0"/>
              <a:t>Vassiliou, M., &amp; Rowley, J. (2008). Progressing the definition of </a:t>
            </a:r>
            <a:r>
              <a:rPr lang="en-US" altLang="en-US" dirty="0"/>
              <a:t>“</a:t>
            </a:r>
            <a:r>
              <a:rPr lang="en-US" altLang="el-GR" dirty="0"/>
              <a:t>e-book</a:t>
            </a:r>
            <a:r>
              <a:rPr lang="en-US" altLang="en-US" dirty="0"/>
              <a:t>”</a:t>
            </a:r>
            <a:r>
              <a:rPr lang="en-US" altLang="el-GR" dirty="0"/>
              <a:t>. </a:t>
            </a:r>
            <a:r>
              <a:rPr lang="en-US" altLang="el-GR" i="1" dirty="0"/>
              <a:t>Library Hi Tech</a:t>
            </a:r>
            <a:r>
              <a:rPr lang="en-US" altLang="el-GR" dirty="0"/>
              <a:t>, </a:t>
            </a:r>
            <a:r>
              <a:rPr lang="en-US" altLang="el-GR" i="1" dirty="0"/>
              <a:t>26</a:t>
            </a:r>
            <a:r>
              <a:rPr lang="en-US" altLang="el-GR" dirty="0"/>
              <a:t>(3), 355-368.</a:t>
            </a:r>
          </a:p>
          <a:p>
            <a:pPr>
              <a:defRPr/>
            </a:pPr>
            <a:endParaRPr lang="el-GR" altLang="el-GR" dirty="0"/>
          </a:p>
          <a:p>
            <a:endParaRPr lang="el-GR" dirty="0"/>
          </a:p>
        </p:txBody>
      </p:sp>
    </p:spTree>
    <p:extLst>
      <p:ext uri="{BB962C8B-B14F-4D97-AF65-F5344CB8AC3E}">
        <p14:creationId xmlns:p14="http://schemas.microsoft.com/office/powerpoint/2010/main" val="34226561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Βασιλακάκη 2015. Ευγενία Βασιλακάκη. «Υπηρεσίες Πληροφόρησης. Ενότητα 13: Ηλεκτρονικό </a:t>
            </a:r>
            <a:r>
              <a:rPr lang="el-GR" sz="2000" dirty="0" smtClean="0"/>
              <a:t>βιβλίο».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613775" y="6305550"/>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SimSun" pitchFamily="2" charset="-122"/>
              </a:defRPr>
            </a:lvl9pPr>
          </a:lstStyle>
          <a:p>
            <a:pPr algn="ctr" eaLnBrk="1" hangingPunct="1">
              <a:buClrTx/>
              <a:buFontTx/>
              <a:buNone/>
            </a:pPr>
            <a:fld id="{872A4465-BA8E-4FDD-9670-A72C6EE20DB1}" type="slidenum">
              <a:rPr lang="el-GR" altLang="el-GR" sz="1200">
                <a:solidFill>
                  <a:srgbClr val="B5A788"/>
                </a:solidFill>
                <a:latin typeface="Corbel" pitchFamily="34" charset="0"/>
              </a:rPr>
              <a:pPr algn="ctr" eaLnBrk="1" hangingPunct="1">
                <a:buClrTx/>
                <a:buFontTx/>
                <a:buNone/>
              </a:pPr>
              <a:t>1</a:t>
            </a:fld>
            <a:endParaRPr lang="el-GR" altLang="el-GR" sz="1200" dirty="0">
              <a:solidFill>
                <a:srgbClr val="B5A788"/>
              </a:solidFill>
              <a:latin typeface="Corbel" pitchFamily="34" charset="0"/>
            </a:endParaRPr>
          </a:p>
        </p:txBody>
      </p:sp>
      <p:sp>
        <p:nvSpPr>
          <p:cNvPr id="2" name="Τίτλος 1"/>
          <p:cNvSpPr>
            <a:spLocks noGrp="1"/>
          </p:cNvSpPr>
          <p:nvPr>
            <p:ph type="title"/>
          </p:nvPr>
        </p:nvSpPr>
        <p:spPr/>
        <p:txBody>
          <a:bodyPr/>
          <a:lstStyle/>
          <a:p>
            <a:r>
              <a:rPr lang="el-GR" dirty="0" smtClean="0"/>
              <a:t>Περιεχόμενα</a:t>
            </a:r>
            <a:endParaRPr lang="el-GR" dirty="0"/>
          </a:p>
        </p:txBody>
      </p:sp>
      <p:sp>
        <p:nvSpPr>
          <p:cNvPr id="4" name="Θέση περιεχομένου 3"/>
          <p:cNvSpPr>
            <a:spLocks noGrp="1"/>
          </p:cNvSpPr>
          <p:nvPr>
            <p:ph idx="1"/>
          </p:nvPr>
        </p:nvSpPr>
        <p:spPr/>
        <p:txBody>
          <a:bodyPr/>
          <a:lstStyle/>
          <a:p>
            <a:pPr>
              <a:buClr>
                <a:srgbClr val="198A8A"/>
              </a:buClr>
            </a:pPr>
            <a:r>
              <a:rPr lang="el-GR" dirty="0" smtClean="0"/>
              <a:t>Ηλεκτρονικό </a:t>
            </a:r>
            <a:r>
              <a:rPr lang="el-GR" dirty="0"/>
              <a:t>Βιβλίο (</a:t>
            </a:r>
            <a:r>
              <a:rPr lang="en-US" dirty="0"/>
              <a:t>e-book)</a:t>
            </a:r>
          </a:p>
          <a:p>
            <a:endParaRPr lang="el-GR" dirty="0"/>
          </a:p>
        </p:txBody>
      </p:sp>
    </p:spTree>
    <p:extLst>
      <p:ext uri="{BB962C8B-B14F-4D97-AF65-F5344CB8AC3E}">
        <p14:creationId xmlns:p14="http://schemas.microsoft.com/office/powerpoint/2010/main" val="38030248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el-GR" dirty="0" smtClean="0"/>
              <a:t>Ηλεκτρονικά Βιβλία</a:t>
            </a:r>
            <a:endParaRPr lang="en-US" altLang="el-GR" dirty="0" smtClean="0"/>
          </a:p>
        </p:txBody>
      </p:sp>
      <p:sp>
        <p:nvSpPr>
          <p:cNvPr id="6" name="Θέση περιεχομένου 5"/>
          <p:cNvSpPr>
            <a:spLocks noGrp="1"/>
          </p:cNvSpPr>
          <p:nvPr>
            <p:ph idx="1"/>
          </p:nvPr>
        </p:nvSpPr>
        <p:spPr/>
        <p:txBody>
          <a:bodyPr/>
          <a:lstStyle/>
          <a:p>
            <a:pPr marL="0" indent="0">
              <a:buNone/>
            </a:pPr>
            <a:r>
              <a:rPr lang="en-US" dirty="0"/>
              <a:t>Ορισμοί</a:t>
            </a:r>
          </a:p>
          <a:p>
            <a:pPr>
              <a:buClr>
                <a:srgbClr val="198A8A"/>
              </a:buClr>
            </a:pPr>
            <a:r>
              <a:rPr lang="en-US" dirty="0"/>
              <a:t>JISC is “an online version of printed books, accessed via the internet” (Gold Leaf, 2003, p. 9)</a:t>
            </a:r>
          </a:p>
          <a:p>
            <a:pPr>
              <a:buClr>
                <a:srgbClr val="198A8A"/>
              </a:buClr>
            </a:pPr>
            <a:r>
              <a:rPr lang="en-US" dirty="0"/>
              <a:t>Armstrong et al. (2002, p. 217) ”any piece of electronic text regardless of size or composition (a digital object), but excluding journal publications, made available electronically (or optically) for any device (handheld or desk-bound) that includes a screen”</a:t>
            </a:r>
          </a:p>
          <a:p>
            <a:endParaRPr lang="el-GR" dirty="0"/>
          </a:p>
        </p:txBody>
      </p:sp>
    </p:spTree>
    <p:extLst>
      <p:ext uri="{BB962C8B-B14F-4D97-AF65-F5344CB8AC3E}">
        <p14:creationId xmlns:p14="http://schemas.microsoft.com/office/powerpoint/2010/main" val="2529590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5" name="Θέση περιεχομένου 4"/>
          <p:cNvSpPr>
            <a:spLocks noGrp="1"/>
          </p:cNvSpPr>
          <p:nvPr>
            <p:ph idx="1"/>
          </p:nvPr>
        </p:nvSpPr>
        <p:spPr/>
        <p:txBody>
          <a:bodyPr>
            <a:normAutofit lnSpcReduction="10000"/>
          </a:bodyPr>
          <a:lstStyle/>
          <a:p>
            <a:pPr marL="0" indent="0">
              <a:buNone/>
            </a:pPr>
            <a:r>
              <a:rPr lang="en-US" dirty="0"/>
              <a:t>Ορισμοί</a:t>
            </a:r>
          </a:p>
          <a:p>
            <a:pPr>
              <a:buClr>
                <a:srgbClr val="198A8A"/>
              </a:buClr>
            </a:pPr>
            <a:r>
              <a:rPr lang="en-US" dirty="0"/>
              <a:t>“The result of integrating classical book structure, or rather the familiar concept of a book, with features that can be provided within an electronic environment is referred to as an electronic book (or e-book), which is intended as an interactive document that can be composed and read on a computer (Landoni, 2003, p. 168).</a:t>
            </a:r>
          </a:p>
          <a:p>
            <a:pPr>
              <a:buClr>
                <a:srgbClr val="198A8A"/>
              </a:buClr>
            </a:pPr>
            <a:r>
              <a:rPr lang="en-US" dirty="0"/>
              <a:t>digital documents, </a:t>
            </a:r>
            <a:r>
              <a:rPr lang="en-US" dirty="0" smtClean="0"/>
              <a:t>licen</a:t>
            </a:r>
            <a:r>
              <a:rPr lang="en-US" dirty="0"/>
              <a:t>s</a:t>
            </a:r>
            <a:r>
              <a:rPr lang="en-US" dirty="0" smtClean="0"/>
              <a:t>ed </a:t>
            </a:r>
            <a:r>
              <a:rPr lang="en-US" dirty="0"/>
              <a:t>or not, where searchable text is prevalent, and which can been seen in analogy to a print book (monograph). The use of e-books is in many cases dependent on a dedicated device and/or a special reader or viewing software (NISO, 2005).</a:t>
            </a:r>
          </a:p>
          <a:p>
            <a:endParaRPr lang="el-GR" dirty="0"/>
          </a:p>
        </p:txBody>
      </p:sp>
    </p:spTree>
    <p:extLst>
      <p:ext uri="{BB962C8B-B14F-4D97-AF65-F5344CB8AC3E}">
        <p14:creationId xmlns:p14="http://schemas.microsoft.com/office/powerpoint/2010/main" val="183048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lstStyle/>
          <a:p>
            <a:pPr>
              <a:buClr>
                <a:srgbClr val="198A8A"/>
              </a:buClr>
            </a:pPr>
            <a:r>
              <a:rPr lang="el-GR" dirty="0"/>
              <a:t>Ψηφιακή υπόσταση</a:t>
            </a:r>
          </a:p>
          <a:p>
            <a:pPr>
              <a:buClr>
                <a:srgbClr val="198A8A"/>
              </a:buClr>
            </a:pPr>
            <a:r>
              <a:rPr lang="el-GR" dirty="0"/>
              <a:t>Αναλογία με το βιβλίο</a:t>
            </a:r>
          </a:p>
          <a:p>
            <a:pPr>
              <a:buClr>
                <a:srgbClr val="198A8A"/>
              </a:buClr>
            </a:pPr>
            <a:r>
              <a:rPr lang="el-GR" dirty="0"/>
              <a:t>Αναφορά στο περιεχόμενο</a:t>
            </a:r>
          </a:p>
          <a:p>
            <a:pPr>
              <a:buClr>
                <a:srgbClr val="198A8A"/>
              </a:buClr>
            </a:pPr>
            <a:r>
              <a:rPr lang="el-GR" dirty="0"/>
              <a:t>Τεχνολογίες</a:t>
            </a:r>
          </a:p>
          <a:p>
            <a:pPr>
              <a:buClr>
                <a:srgbClr val="198A8A"/>
              </a:buClr>
            </a:pPr>
            <a:r>
              <a:rPr lang="el-GR" dirty="0"/>
              <a:t>Χαρακτηριστικά χρήσης</a:t>
            </a:r>
          </a:p>
          <a:p>
            <a:endParaRPr lang="el-GR" dirty="0"/>
          </a:p>
        </p:txBody>
      </p:sp>
    </p:spTree>
    <p:extLst>
      <p:ext uri="{BB962C8B-B14F-4D97-AF65-F5344CB8AC3E}">
        <p14:creationId xmlns:p14="http://schemas.microsoft.com/office/powerpoint/2010/main" val="2745103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lstStyle/>
          <a:p>
            <a:pPr marL="0" indent="0">
              <a:buNone/>
            </a:pPr>
            <a:r>
              <a:rPr lang="el-GR" dirty="0"/>
              <a:t>Ιστορικά στοιχεία</a:t>
            </a:r>
          </a:p>
          <a:p>
            <a:pPr>
              <a:buClr>
                <a:srgbClr val="198A8A"/>
              </a:buClr>
            </a:pPr>
            <a:r>
              <a:rPr lang="el-GR" dirty="0"/>
              <a:t>Πρώτες προσπάθειες το 1970</a:t>
            </a:r>
          </a:p>
          <a:p>
            <a:pPr lvl="1">
              <a:buClr>
                <a:srgbClr val="198A8A"/>
              </a:buClr>
            </a:pPr>
            <a:r>
              <a:rPr lang="el-GR" dirty="0"/>
              <a:t>Project Gutenberg</a:t>
            </a:r>
          </a:p>
          <a:p>
            <a:pPr lvl="1">
              <a:buClr>
                <a:srgbClr val="198A8A"/>
              </a:buClr>
            </a:pPr>
            <a:r>
              <a:rPr lang="el-GR" dirty="0"/>
              <a:t>Oxford text archive</a:t>
            </a:r>
          </a:p>
          <a:p>
            <a:pPr>
              <a:buClr>
                <a:srgbClr val="198A8A"/>
              </a:buClr>
            </a:pPr>
            <a:r>
              <a:rPr lang="el-GR" dirty="0"/>
              <a:t>1980-1990 από τους εκδότες </a:t>
            </a:r>
          </a:p>
          <a:p>
            <a:pPr>
              <a:buClr>
                <a:srgbClr val="198A8A"/>
              </a:buClr>
            </a:pPr>
            <a:r>
              <a:rPr lang="el-GR" dirty="0"/>
              <a:t>Παρά τις εξελίξεις, η αποδοχή των ηλεκτρονικών βιβλίων παραμένει ακόμα μικρή </a:t>
            </a:r>
          </a:p>
          <a:p>
            <a:endParaRPr lang="el-GR" dirty="0"/>
          </a:p>
        </p:txBody>
      </p:sp>
    </p:spTree>
    <p:extLst>
      <p:ext uri="{BB962C8B-B14F-4D97-AF65-F5344CB8AC3E}">
        <p14:creationId xmlns:p14="http://schemas.microsoft.com/office/powerpoint/2010/main" val="1520004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normAutofit fontScale="92500"/>
          </a:bodyPr>
          <a:lstStyle/>
          <a:p>
            <a:pPr marL="0" indent="0">
              <a:buNone/>
            </a:pPr>
            <a:r>
              <a:rPr lang="el-GR" dirty="0"/>
              <a:t>Βασικά Οφέλη (</a:t>
            </a:r>
            <a:r>
              <a:rPr lang="en-US" dirty="0"/>
              <a:t>Vassiliou &amp; Rowley, 2008):</a:t>
            </a:r>
          </a:p>
          <a:p>
            <a:pPr>
              <a:buClr>
                <a:srgbClr val="198A8A"/>
              </a:buClr>
            </a:pPr>
            <a:r>
              <a:rPr lang="el-GR" dirty="0"/>
              <a:t>Πλοήγησης (</a:t>
            </a:r>
            <a:r>
              <a:rPr lang="en-US" dirty="0"/>
              <a:t>browsing), </a:t>
            </a:r>
          </a:p>
          <a:p>
            <a:pPr>
              <a:buClr>
                <a:srgbClr val="198A8A"/>
              </a:buClr>
            </a:pPr>
            <a:r>
              <a:rPr lang="el-GR" dirty="0"/>
              <a:t>Αναζήτηση με λέξεις κλειδιά (</a:t>
            </a:r>
            <a:r>
              <a:rPr lang="en-US" dirty="0"/>
              <a:t>keyword searching within a book and across a collection of books)</a:t>
            </a:r>
          </a:p>
          <a:p>
            <a:pPr>
              <a:buClr>
                <a:srgbClr val="198A8A"/>
              </a:buClr>
            </a:pPr>
            <a:r>
              <a:rPr lang="el-GR" dirty="0"/>
              <a:t>Παραμετροποιημένες διεπαφές αναζήτησης (</a:t>
            </a:r>
            <a:r>
              <a:rPr lang="en-US" dirty="0"/>
              <a:t>customizable search interfaces), </a:t>
            </a:r>
          </a:p>
          <a:p>
            <a:pPr>
              <a:buClr>
                <a:srgbClr val="198A8A"/>
              </a:buClr>
            </a:pPr>
            <a:r>
              <a:rPr lang="el-GR" dirty="0"/>
              <a:t>Εξαγωγής (</a:t>
            </a:r>
            <a:r>
              <a:rPr lang="en-US" dirty="0"/>
              <a:t>extracting), </a:t>
            </a:r>
          </a:p>
          <a:p>
            <a:pPr>
              <a:buClr>
                <a:srgbClr val="198A8A"/>
              </a:buClr>
            </a:pPr>
            <a:r>
              <a:rPr lang="el-GR" dirty="0"/>
              <a:t>Σύγκρισης (</a:t>
            </a:r>
            <a:r>
              <a:rPr lang="en-US" dirty="0"/>
              <a:t>comparing), and</a:t>
            </a:r>
          </a:p>
          <a:p>
            <a:pPr>
              <a:buClr>
                <a:srgbClr val="198A8A"/>
              </a:buClr>
            </a:pPr>
            <a:r>
              <a:rPr lang="el-GR" dirty="0"/>
              <a:t>Αξιολόγησης της σχετικότητας και της ποιότητας της πληροφορίας (</a:t>
            </a:r>
            <a:r>
              <a:rPr lang="en-US" dirty="0"/>
              <a:t>assessing relevance and quality of information presented)</a:t>
            </a:r>
          </a:p>
          <a:p>
            <a:endParaRPr lang="el-GR" dirty="0"/>
          </a:p>
        </p:txBody>
      </p:sp>
    </p:spTree>
    <p:extLst>
      <p:ext uri="{BB962C8B-B14F-4D97-AF65-F5344CB8AC3E}">
        <p14:creationId xmlns:p14="http://schemas.microsoft.com/office/powerpoint/2010/main" val="1446933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normAutofit lnSpcReduction="10000"/>
          </a:bodyPr>
          <a:lstStyle/>
          <a:p>
            <a:pPr marL="0" indent="0">
              <a:buClr>
                <a:srgbClr val="198A8A"/>
              </a:buClr>
              <a:buNone/>
            </a:pPr>
            <a:r>
              <a:rPr lang="el-GR" altLang="el-GR" dirty="0"/>
              <a:t>Βασικά Χαρακτηριστικά (</a:t>
            </a:r>
            <a:r>
              <a:rPr lang="en-GB" altLang="el-GR" dirty="0"/>
              <a:t>Vassiliou &amp; Rowley, 2008</a:t>
            </a:r>
            <a:r>
              <a:rPr lang="el-GR" altLang="el-GR" dirty="0"/>
              <a:t>)</a:t>
            </a:r>
            <a:r>
              <a:rPr lang="en-GB" altLang="el-GR" dirty="0"/>
              <a:t>:</a:t>
            </a:r>
          </a:p>
          <a:p>
            <a:pPr>
              <a:buClr>
                <a:srgbClr val="198A8A"/>
              </a:buClr>
            </a:pPr>
            <a:r>
              <a:rPr lang="el-GR" altLang="el-GR" dirty="0"/>
              <a:t>Υπερσυνδέσεις (</a:t>
            </a:r>
            <a:r>
              <a:rPr lang="en-US" altLang="el-GR" dirty="0"/>
              <a:t>hyperlinks</a:t>
            </a:r>
            <a:r>
              <a:rPr lang="el-GR" altLang="el-GR" dirty="0"/>
              <a:t>)</a:t>
            </a:r>
            <a:r>
              <a:rPr lang="en-US" altLang="el-GR" dirty="0"/>
              <a:t>, </a:t>
            </a:r>
            <a:endParaRPr lang="el-GR" altLang="el-GR" dirty="0"/>
          </a:p>
          <a:p>
            <a:pPr>
              <a:buClr>
                <a:srgbClr val="198A8A"/>
              </a:buClr>
            </a:pPr>
            <a:r>
              <a:rPr lang="el-GR" altLang="el-GR" dirty="0" smtClean="0"/>
              <a:t>σελιδοδείκτες </a:t>
            </a:r>
            <a:r>
              <a:rPr lang="el-GR" altLang="el-GR" dirty="0"/>
              <a:t>(</a:t>
            </a:r>
            <a:r>
              <a:rPr lang="en-US" altLang="el-GR" dirty="0"/>
              <a:t>bookmarks</a:t>
            </a:r>
            <a:r>
              <a:rPr lang="el-GR" altLang="el-GR" dirty="0"/>
              <a:t>)</a:t>
            </a:r>
            <a:r>
              <a:rPr lang="en-US" altLang="el-GR" dirty="0"/>
              <a:t>, </a:t>
            </a:r>
            <a:endParaRPr lang="el-GR" altLang="el-GR" dirty="0"/>
          </a:p>
          <a:p>
            <a:pPr>
              <a:buClr>
                <a:srgbClr val="198A8A"/>
              </a:buClr>
            </a:pPr>
            <a:r>
              <a:rPr lang="el-GR" altLang="el-GR" dirty="0"/>
              <a:t>Σημειώσεις (</a:t>
            </a:r>
            <a:r>
              <a:rPr lang="en-US" altLang="el-GR" dirty="0"/>
              <a:t>annotations</a:t>
            </a:r>
            <a:r>
              <a:rPr lang="el-GR" altLang="el-GR" dirty="0"/>
              <a:t>)</a:t>
            </a:r>
            <a:r>
              <a:rPr lang="en-US" altLang="el-GR" dirty="0"/>
              <a:t>, </a:t>
            </a:r>
            <a:endParaRPr lang="el-GR" altLang="el-GR" dirty="0"/>
          </a:p>
          <a:p>
            <a:pPr>
              <a:buClr>
                <a:srgbClr val="198A8A"/>
              </a:buClr>
            </a:pPr>
            <a:r>
              <a:rPr lang="el-GR" altLang="el-GR" dirty="0"/>
              <a:t>Επισημάνσεις (</a:t>
            </a:r>
            <a:r>
              <a:rPr lang="en-US" altLang="el-GR" dirty="0"/>
              <a:t>highlighting</a:t>
            </a:r>
            <a:r>
              <a:rPr lang="el-GR" altLang="el-GR" dirty="0"/>
              <a:t>)</a:t>
            </a:r>
            <a:r>
              <a:rPr lang="en-US" altLang="el-GR" dirty="0"/>
              <a:t>, </a:t>
            </a:r>
            <a:endParaRPr lang="el-GR" altLang="el-GR" dirty="0"/>
          </a:p>
          <a:p>
            <a:pPr>
              <a:buClr>
                <a:srgbClr val="198A8A"/>
              </a:buClr>
            </a:pPr>
            <a:r>
              <a:rPr lang="el-GR" altLang="el-GR" dirty="0" smtClean="0"/>
              <a:t>Υπογραμμίσεις </a:t>
            </a:r>
            <a:r>
              <a:rPr lang="el-GR" altLang="el-GR" dirty="0"/>
              <a:t>(</a:t>
            </a:r>
            <a:r>
              <a:rPr lang="en-US" altLang="el-GR" dirty="0"/>
              <a:t>underlining</a:t>
            </a:r>
            <a:r>
              <a:rPr lang="el-GR" altLang="el-GR" dirty="0"/>
              <a:t>)</a:t>
            </a:r>
            <a:r>
              <a:rPr lang="en-US" altLang="el-GR" dirty="0"/>
              <a:t>,</a:t>
            </a:r>
            <a:endParaRPr lang="el-GR" altLang="el-GR" dirty="0"/>
          </a:p>
          <a:p>
            <a:pPr>
              <a:buClr>
                <a:srgbClr val="198A8A"/>
              </a:buClr>
            </a:pPr>
            <a:r>
              <a:rPr lang="el-GR" altLang="el-GR" dirty="0"/>
              <a:t>Συνδέσεις μεταξύ του κειμένου (</a:t>
            </a:r>
            <a:r>
              <a:rPr lang="en-US" altLang="el-GR" dirty="0"/>
              <a:t>linking to other parts of the book or outside resources such as dictionaries and</a:t>
            </a:r>
            <a:r>
              <a:rPr lang="el-GR" altLang="el-GR" dirty="0"/>
              <a:t> </a:t>
            </a:r>
            <a:r>
              <a:rPr lang="en-US" altLang="el-GR" dirty="0"/>
              <a:t>thesaurus</a:t>
            </a:r>
            <a:r>
              <a:rPr lang="el-GR" altLang="el-GR" dirty="0"/>
              <a:t>)</a:t>
            </a:r>
            <a:r>
              <a:rPr lang="en-US" altLang="el-GR" dirty="0"/>
              <a:t>,</a:t>
            </a:r>
            <a:endParaRPr lang="el-GR" altLang="el-GR" dirty="0"/>
          </a:p>
          <a:p>
            <a:pPr>
              <a:buClr>
                <a:srgbClr val="198A8A"/>
              </a:buClr>
            </a:pPr>
            <a:r>
              <a:rPr lang="el-GR" altLang="el-GR" dirty="0"/>
              <a:t>Συνδέσεις με άλλο υλικό</a:t>
            </a:r>
            <a:r>
              <a:rPr lang="en-US" altLang="el-GR" dirty="0"/>
              <a:t> </a:t>
            </a:r>
            <a:r>
              <a:rPr lang="el-GR" altLang="el-GR" dirty="0"/>
              <a:t>(</a:t>
            </a:r>
            <a:r>
              <a:rPr lang="en-US" altLang="el-GR" dirty="0"/>
              <a:t>linking of complex multimedia objects including movie files and</a:t>
            </a:r>
            <a:r>
              <a:rPr lang="el-GR" altLang="el-GR" dirty="0"/>
              <a:t> </a:t>
            </a:r>
            <a:r>
              <a:rPr lang="en-US" altLang="el-GR" dirty="0"/>
              <a:t>simulations</a:t>
            </a:r>
            <a:r>
              <a:rPr lang="el-GR" altLang="el-GR" dirty="0"/>
              <a:t>)</a:t>
            </a:r>
            <a:endParaRPr lang="en-US" altLang="el-GR" dirty="0"/>
          </a:p>
          <a:p>
            <a:endParaRPr lang="el-GR" dirty="0"/>
          </a:p>
        </p:txBody>
      </p:sp>
    </p:spTree>
    <p:extLst>
      <p:ext uri="{BB962C8B-B14F-4D97-AF65-F5344CB8AC3E}">
        <p14:creationId xmlns:p14="http://schemas.microsoft.com/office/powerpoint/2010/main" val="1322843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altLang="el-GR" dirty="0" smtClean="0"/>
              <a:t>Ηλεκτρονικά Βιβλία</a:t>
            </a:r>
            <a:endParaRPr lang="en-US" altLang="el-GR" dirty="0" smtClean="0"/>
          </a:p>
        </p:txBody>
      </p:sp>
      <p:sp>
        <p:nvSpPr>
          <p:cNvPr id="2" name="Θέση περιεχομένου 1"/>
          <p:cNvSpPr>
            <a:spLocks noGrp="1"/>
          </p:cNvSpPr>
          <p:nvPr>
            <p:ph idx="1"/>
          </p:nvPr>
        </p:nvSpPr>
        <p:spPr/>
        <p:txBody>
          <a:bodyPr>
            <a:normAutofit fontScale="92500" lnSpcReduction="10000"/>
          </a:bodyPr>
          <a:lstStyle/>
          <a:p>
            <a:pPr marL="0" indent="0">
              <a:buNone/>
            </a:pPr>
            <a:r>
              <a:rPr lang="el-GR" altLang="el-GR" dirty="0"/>
              <a:t>Μειονεκτήματα (</a:t>
            </a:r>
            <a:r>
              <a:rPr lang="en-GB" altLang="el-GR" dirty="0"/>
              <a:t>Vassiliou &amp; Rowley, 2008</a:t>
            </a:r>
            <a:r>
              <a:rPr lang="el-GR" altLang="el-GR" dirty="0"/>
              <a:t>)</a:t>
            </a:r>
            <a:r>
              <a:rPr lang="en-GB" altLang="el-GR" dirty="0"/>
              <a:t>:</a:t>
            </a:r>
            <a:endParaRPr lang="el-GR" altLang="el-GR" dirty="0"/>
          </a:p>
          <a:p>
            <a:pPr>
              <a:buClr>
                <a:srgbClr val="198A8A"/>
              </a:buClr>
            </a:pPr>
            <a:r>
              <a:rPr lang="el-GR" altLang="el-GR" dirty="0"/>
              <a:t>Έλλειψη προτυποποίησης των διεπαφών (</a:t>
            </a:r>
            <a:r>
              <a:rPr lang="en-US" altLang="el-GR" dirty="0"/>
              <a:t>lack of </a:t>
            </a:r>
            <a:r>
              <a:rPr lang="en-US" altLang="el-GR" dirty="0" smtClean="0"/>
              <a:t>standardization </a:t>
            </a:r>
            <a:r>
              <a:rPr lang="en-US" altLang="el-GR" dirty="0"/>
              <a:t>of interfaces which</a:t>
            </a:r>
            <a:r>
              <a:rPr lang="el-GR" altLang="el-GR" dirty="0"/>
              <a:t> </a:t>
            </a:r>
            <a:r>
              <a:rPr lang="en-US" altLang="el-GR" dirty="0"/>
              <a:t>can confuse users</a:t>
            </a:r>
            <a:r>
              <a:rPr lang="el-GR" altLang="el-GR" dirty="0"/>
              <a:t>)</a:t>
            </a:r>
            <a:r>
              <a:rPr lang="en-US" altLang="el-GR" dirty="0"/>
              <a:t>,</a:t>
            </a:r>
            <a:endParaRPr lang="el-GR" altLang="el-GR" dirty="0"/>
          </a:p>
          <a:p>
            <a:pPr>
              <a:buClr>
                <a:srgbClr val="198A8A"/>
              </a:buClr>
            </a:pPr>
            <a:r>
              <a:rPr lang="el-GR" altLang="el-GR" dirty="0"/>
              <a:t>Περιορισμένος αριθμός ηλεκτρονικών βιβλίων σε όλες τις επιστήμες  και γλώσσες (</a:t>
            </a:r>
            <a:r>
              <a:rPr lang="en-US" altLang="el-GR" dirty="0"/>
              <a:t>limited number of e-books in all disciplines which are mostly in</a:t>
            </a:r>
            <a:r>
              <a:rPr lang="el-GR" altLang="el-GR" dirty="0"/>
              <a:t> </a:t>
            </a:r>
            <a:r>
              <a:rPr lang="en-US" altLang="el-GR" dirty="0"/>
              <a:t>English</a:t>
            </a:r>
            <a:r>
              <a:rPr lang="el-GR" altLang="el-GR" dirty="0"/>
              <a:t>)</a:t>
            </a:r>
            <a:r>
              <a:rPr lang="en-US" altLang="el-GR" dirty="0"/>
              <a:t>; </a:t>
            </a:r>
            <a:endParaRPr lang="el-GR" altLang="el-GR" dirty="0"/>
          </a:p>
          <a:p>
            <a:pPr>
              <a:buClr>
                <a:srgbClr val="198A8A"/>
              </a:buClr>
            </a:pPr>
            <a:r>
              <a:rPr lang="el-GR" altLang="el-GR" dirty="0"/>
              <a:t>Το λογισμικό των ηλεκτρονικών βιβλίων το οποίο δεν είναι φιλικό προς τον χρήστη (</a:t>
            </a:r>
            <a:r>
              <a:rPr lang="en-US" altLang="el-GR" dirty="0"/>
              <a:t>e-book software which does not always seem to be designed in a</a:t>
            </a:r>
            <a:r>
              <a:rPr lang="el-GR" altLang="el-GR" dirty="0"/>
              <a:t> </a:t>
            </a:r>
            <a:r>
              <a:rPr lang="en-US" altLang="el-GR" dirty="0"/>
              <a:t>user-friendly manner</a:t>
            </a:r>
            <a:r>
              <a:rPr lang="el-GR" altLang="el-GR" dirty="0"/>
              <a:t>)</a:t>
            </a:r>
          </a:p>
          <a:p>
            <a:pPr>
              <a:buClr>
                <a:srgbClr val="198A8A"/>
              </a:buClr>
            </a:pPr>
            <a:r>
              <a:rPr lang="el-GR" altLang="el-GR" dirty="0"/>
              <a:t>Διαχείριση πνευματικών δικαιωμάτων</a:t>
            </a:r>
            <a:r>
              <a:rPr lang="en-US" altLang="el-GR" dirty="0"/>
              <a:t> </a:t>
            </a:r>
            <a:r>
              <a:rPr lang="el-GR" altLang="el-GR" dirty="0"/>
              <a:t>(</a:t>
            </a:r>
            <a:r>
              <a:rPr lang="en-US" altLang="el-GR" dirty="0"/>
              <a:t>rights management features may prevent users</a:t>
            </a:r>
            <a:r>
              <a:rPr lang="el-GR" altLang="el-GR" dirty="0"/>
              <a:t> </a:t>
            </a:r>
            <a:r>
              <a:rPr lang="en-US" altLang="el-GR" dirty="0"/>
              <a:t>from printing, e-mailing, or sharing e-book contents</a:t>
            </a:r>
            <a:r>
              <a:rPr lang="el-GR" altLang="el-GR" dirty="0"/>
              <a:t>)</a:t>
            </a:r>
            <a:endParaRPr lang="en-US" altLang="el-GR" dirty="0"/>
          </a:p>
          <a:p>
            <a:endParaRPr lang="el-GR" dirty="0"/>
          </a:p>
        </p:txBody>
      </p:sp>
    </p:spTree>
    <p:extLst>
      <p:ext uri="{BB962C8B-B14F-4D97-AF65-F5344CB8AC3E}">
        <p14:creationId xmlns:p14="http://schemas.microsoft.com/office/powerpoint/2010/main" val="466204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300</TotalTime>
  <Words>1614</Words>
  <Application>Microsoft Office PowerPoint</Application>
  <PresentationFormat>Προβολή στην οθόνη (4:3)</PresentationFormat>
  <Paragraphs>154</Paragraphs>
  <Slides>21</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exo-opistho_simeiomata</vt:lpstr>
      <vt:lpstr>OC_template_updated</vt:lpstr>
      <vt:lpstr>Υπηρεσίες Πληροφόρησης</vt:lpstr>
      <vt:lpstr>Περιεχόμενα</vt:lpstr>
      <vt:lpstr>Ηλεκτρονικά Βιβλία</vt:lpstr>
      <vt:lpstr>Ηλεκτρονικά Βιβλία</vt:lpstr>
      <vt:lpstr>Ηλεκτρονικά Βιβλία</vt:lpstr>
      <vt:lpstr>Ηλεκτρονικά Βιβλία</vt:lpstr>
      <vt:lpstr>Ηλεκτρονικά Βιβλία</vt:lpstr>
      <vt:lpstr>Ηλεκτρονικά Βιβλία</vt:lpstr>
      <vt:lpstr>Ηλεκτρονικά Βιβλία</vt:lpstr>
      <vt:lpstr>Ηλεκτρονικά Βιβλία</vt:lpstr>
      <vt:lpstr>Ηλεκτρονικά Βιβλία</vt:lpstr>
      <vt:lpstr>Ηλεκτρονικά Βιβλία</vt:lpstr>
      <vt:lpstr>Ηλεκτρονικά Βιβλία</vt:lpstr>
      <vt:lpstr>Προτεινόμενη 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natasakar new</dc:creator>
  <cp:lastModifiedBy>natasakar new</cp:lastModifiedBy>
  <cp:revision>60</cp:revision>
  <dcterms:created xsi:type="dcterms:W3CDTF">2015-08-04T07:17:47Z</dcterms:created>
  <dcterms:modified xsi:type="dcterms:W3CDTF">2015-08-05T07:47:54Z</dcterms:modified>
</cp:coreProperties>
</file>