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35"/>
  </p:notesMasterIdLst>
  <p:handoutMasterIdLst>
    <p:handoutMasterId r:id="rId136"/>
  </p:handoutMasterIdLst>
  <p:sldIdLst>
    <p:sldId id="256" r:id="rId2"/>
    <p:sldId id="267"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257" r:id="rId129"/>
    <p:sldId id="262" r:id="rId130"/>
    <p:sldId id="264" r:id="rId131"/>
    <p:sldId id="265" r:id="rId132"/>
    <p:sldId id="266" r:id="rId133"/>
    <p:sldId id="261" r:id="rId134"/>
  </p:sldIdLst>
  <p:sldSz cx="9144000" cy="6858000" type="screen4x3"/>
  <p:notesSz cx="7104063" cy="10234613"/>
  <p:custDataLst>
    <p:tags r:id="rId137"/>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004B82"/>
    <a:srgbClr val="FFFF99"/>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p:scale>
          <a:sx n="78" d="100"/>
          <a:sy n="78" d="100"/>
        </p:scale>
        <p:origin x="-90" y="-6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1074" y="-102"/>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AF2F2-8C87-674E-A6AD-4A3C5EE3F70B}"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8B1CE27-2EB0-5A42-9D63-3402EA017458}">
      <dgm:prSet/>
      <dgm:spPr/>
      <dgm:t>
        <a:bodyPr/>
        <a:lstStyle/>
        <a:p>
          <a:pPr rtl="0"/>
          <a:r>
            <a:rPr lang="el-GR" dirty="0" smtClean="0"/>
            <a:t>ΠΑΘΗΣΕΙΣ ΟΥΡΟΠΟΙΗΤΙΚΟΥ</a:t>
          </a:r>
          <a:endParaRPr lang="el-GR" dirty="0"/>
        </a:p>
      </dgm:t>
    </dgm:pt>
    <dgm:pt modelId="{B1229F8A-25AE-D841-800F-59DF3E8A2459}" type="parTrans" cxnId="{1E0D0093-44AB-2641-A252-FF242791B291}">
      <dgm:prSet/>
      <dgm:spPr/>
      <dgm:t>
        <a:bodyPr/>
        <a:lstStyle/>
        <a:p>
          <a:endParaRPr lang="en-US"/>
        </a:p>
      </dgm:t>
    </dgm:pt>
    <dgm:pt modelId="{4D4495AB-9011-1442-89F3-3A1FBCCC47C0}" type="sibTrans" cxnId="{1E0D0093-44AB-2641-A252-FF242791B291}">
      <dgm:prSet/>
      <dgm:spPr/>
      <dgm:t>
        <a:bodyPr/>
        <a:lstStyle/>
        <a:p>
          <a:endParaRPr lang="en-US"/>
        </a:p>
      </dgm:t>
    </dgm:pt>
    <dgm:pt modelId="{3A78BBF9-2700-1F43-84D2-B35ECAA3FD6F}">
      <dgm:prSet/>
      <dgm:spPr/>
      <dgm:t>
        <a:bodyPr/>
        <a:lstStyle/>
        <a:p>
          <a:pPr rtl="0"/>
          <a:r>
            <a:rPr lang="el-GR" dirty="0" smtClean="0"/>
            <a:t>Λοιμώξεις</a:t>
          </a:r>
          <a:endParaRPr lang="el-GR" dirty="0"/>
        </a:p>
      </dgm:t>
    </dgm:pt>
    <dgm:pt modelId="{3906806E-6BA1-3D42-B797-9B1F91781823}" type="parTrans" cxnId="{6DEC2798-94E7-9D40-8FFA-896E4576F8CC}">
      <dgm:prSet/>
      <dgm:spPr/>
      <dgm:t>
        <a:bodyPr/>
        <a:lstStyle/>
        <a:p>
          <a:endParaRPr lang="en-US"/>
        </a:p>
      </dgm:t>
    </dgm:pt>
    <dgm:pt modelId="{1887F9D5-FB83-2D43-AD79-3F37362A5BDC}" type="sibTrans" cxnId="{6DEC2798-94E7-9D40-8FFA-896E4576F8CC}">
      <dgm:prSet/>
      <dgm:spPr/>
      <dgm:t>
        <a:bodyPr/>
        <a:lstStyle/>
        <a:p>
          <a:endParaRPr lang="en-US"/>
        </a:p>
      </dgm:t>
    </dgm:pt>
    <dgm:pt modelId="{DE9C4B24-740E-3845-B339-C2E7E1C3C0FF}">
      <dgm:prSet/>
      <dgm:spPr/>
      <dgm:t>
        <a:bodyPr/>
        <a:lstStyle/>
        <a:p>
          <a:pPr rtl="0"/>
          <a:r>
            <a:rPr lang="el-GR" dirty="0" smtClean="0"/>
            <a:t>Λειτουργικές παθήσεις</a:t>
          </a:r>
          <a:endParaRPr lang="el-GR" dirty="0"/>
        </a:p>
      </dgm:t>
    </dgm:pt>
    <dgm:pt modelId="{335A3B83-8805-8A4D-8C11-675B466D9887}" type="parTrans" cxnId="{45A780B7-D81D-D34A-90E8-3CFF6512B9F8}">
      <dgm:prSet/>
      <dgm:spPr/>
      <dgm:t>
        <a:bodyPr/>
        <a:lstStyle/>
        <a:p>
          <a:endParaRPr lang="en-US"/>
        </a:p>
      </dgm:t>
    </dgm:pt>
    <dgm:pt modelId="{484666DE-C24B-EC48-B403-3A09CAB2C28A}" type="sibTrans" cxnId="{45A780B7-D81D-D34A-90E8-3CFF6512B9F8}">
      <dgm:prSet/>
      <dgm:spPr/>
      <dgm:t>
        <a:bodyPr/>
        <a:lstStyle/>
        <a:p>
          <a:endParaRPr lang="en-US"/>
        </a:p>
      </dgm:t>
    </dgm:pt>
    <dgm:pt modelId="{D82400F0-AB19-F04A-AD85-29D715622AD6}">
      <dgm:prSet/>
      <dgm:spPr/>
      <dgm:t>
        <a:bodyPr/>
        <a:lstStyle/>
        <a:p>
          <a:pPr rtl="0"/>
          <a:r>
            <a:rPr lang="el-GR" dirty="0" smtClean="0"/>
            <a:t>Λιθίαση</a:t>
          </a:r>
          <a:endParaRPr lang="el-GR" dirty="0"/>
        </a:p>
      </dgm:t>
    </dgm:pt>
    <dgm:pt modelId="{4B375448-6150-1B4B-934C-8D1B4BE0E9BD}" type="parTrans" cxnId="{41BE1874-C60D-A44A-86CE-FACDFEBE2A6A}">
      <dgm:prSet/>
      <dgm:spPr/>
      <dgm:t>
        <a:bodyPr/>
        <a:lstStyle/>
        <a:p>
          <a:endParaRPr lang="en-US"/>
        </a:p>
      </dgm:t>
    </dgm:pt>
    <dgm:pt modelId="{AF8E1ED3-6627-D74B-90E0-A30DB57806CB}" type="sibTrans" cxnId="{41BE1874-C60D-A44A-86CE-FACDFEBE2A6A}">
      <dgm:prSet/>
      <dgm:spPr/>
      <dgm:t>
        <a:bodyPr/>
        <a:lstStyle/>
        <a:p>
          <a:endParaRPr lang="en-US"/>
        </a:p>
      </dgm:t>
    </dgm:pt>
    <dgm:pt modelId="{7C264EF1-0F0E-D543-BA0B-82EFBEE3E9D0}">
      <dgm:prSet/>
      <dgm:spPr/>
      <dgm:t>
        <a:bodyPr/>
        <a:lstStyle/>
        <a:p>
          <a:pPr rtl="0"/>
          <a:r>
            <a:rPr lang="el-GR" dirty="0" smtClean="0"/>
            <a:t>Ογκολογία</a:t>
          </a:r>
          <a:endParaRPr lang="el-GR" dirty="0"/>
        </a:p>
      </dgm:t>
    </dgm:pt>
    <dgm:pt modelId="{6F801900-571D-F047-9250-6D1502094CEA}" type="parTrans" cxnId="{308D9F4E-2F3A-2541-9A96-6A343B77D2AB}">
      <dgm:prSet/>
      <dgm:spPr/>
      <dgm:t>
        <a:bodyPr/>
        <a:lstStyle/>
        <a:p>
          <a:endParaRPr lang="en-US"/>
        </a:p>
      </dgm:t>
    </dgm:pt>
    <dgm:pt modelId="{ADAF13C1-DE26-E347-8758-E5264C8B4209}" type="sibTrans" cxnId="{308D9F4E-2F3A-2541-9A96-6A343B77D2AB}">
      <dgm:prSet/>
      <dgm:spPr/>
      <dgm:t>
        <a:bodyPr/>
        <a:lstStyle/>
        <a:p>
          <a:endParaRPr lang="en-US"/>
        </a:p>
      </dgm:t>
    </dgm:pt>
    <dgm:pt modelId="{A128C240-0685-F84D-AAE0-6B57FE99FE95}" type="pres">
      <dgm:prSet presAssocID="{D5EAF2F2-8C87-674E-A6AD-4A3C5EE3F70B}" presName="hierChild1" presStyleCnt="0">
        <dgm:presLayoutVars>
          <dgm:orgChart val="1"/>
          <dgm:chPref val="1"/>
          <dgm:dir/>
          <dgm:animOne val="branch"/>
          <dgm:animLvl val="lvl"/>
          <dgm:resizeHandles/>
        </dgm:presLayoutVars>
      </dgm:prSet>
      <dgm:spPr/>
      <dgm:t>
        <a:bodyPr/>
        <a:lstStyle/>
        <a:p>
          <a:endParaRPr lang="en-US"/>
        </a:p>
      </dgm:t>
    </dgm:pt>
    <dgm:pt modelId="{617A61CB-D331-2447-9672-ECD8DC74DB1C}" type="pres">
      <dgm:prSet presAssocID="{58B1CE27-2EB0-5A42-9D63-3402EA017458}" presName="hierRoot1" presStyleCnt="0">
        <dgm:presLayoutVars>
          <dgm:hierBranch val="init"/>
        </dgm:presLayoutVars>
      </dgm:prSet>
      <dgm:spPr/>
    </dgm:pt>
    <dgm:pt modelId="{249006C3-7D31-A04B-9923-261423015E31}" type="pres">
      <dgm:prSet presAssocID="{58B1CE27-2EB0-5A42-9D63-3402EA017458}" presName="rootComposite1" presStyleCnt="0"/>
      <dgm:spPr/>
    </dgm:pt>
    <dgm:pt modelId="{E52E62C0-8239-E743-AE59-9829ADD8879B}" type="pres">
      <dgm:prSet presAssocID="{58B1CE27-2EB0-5A42-9D63-3402EA017458}" presName="rootText1" presStyleLbl="node0" presStyleIdx="0" presStyleCnt="1" custScaleX="157392" custScaleY="190721" custLinFactY="-84242" custLinFactNeighborX="-2167" custLinFactNeighborY="-100000">
        <dgm:presLayoutVars>
          <dgm:chPref val="3"/>
        </dgm:presLayoutVars>
      </dgm:prSet>
      <dgm:spPr/>
      <dgm:t>
        <a:bodyPr/>
        <a:lstStyle/>
        <a:p>
          <a:endParaRPr lang="en-US"/>
        </a:p>
      </dgm:t>
    </dgm:pt>
    <dgm:pt modelId="{DE879944-AFF2-3A43-9EA2-4A5F4069D0E4}" type="pres">
      <dgm:prSet presAssocID="{58B1CE27-2EB0-5A42-9D63-3402EA017458}" presName="rootConnector1" presStyleLbl="node1" presStyleIdx="0" presStyleCnt="0"/>
      <dgm:spPr/>
      <dgm:t>
        <a:bodyPr/>
        <a:lstStyle/>
        <a:p>
          <a:endParaRPr lang="en-US"/>
        </a:p>
      </dgm:t>
    </dgm:pt>
    <dgm:pt modelId="{D1344F7A-98FD-7248-B403-018B628A20CF}" type="pres">
      <dgm:prSet presAssocID="{58B1CE27-2EB0-5A42-9D63-3402EA017458}" presName="hierChild2" presStyleCnt="0"/>
      <dgm:spPr/>
    </dgm:pt>
    <dgm:pt modelId="{0209A845-B7BC-A242-A631-93ED29FAE1A7}" type="pres">
      <dgm:prSet presAssocID="{3906806E-6BA1-3D42-B797-9B1F91781823}" presName="Name37" presStyleLbl="parChTrans1D2" presStyleIdx="0" presStyleCnt="4"/>
      <dgm:spPr/>
      <dgm:t>
        <a:bodyPr/>
        <a:lstStyle/>
        <a:p>
          <a:endParaRPr lang="en-US"/>
        </a:p>
      </dgm:t>
    </dgm:pt>
    <dgm:pt modelId="{A174121E-C3D7-004F-ACAF-EEB83EE7D561}" type="pres">
      <dgm:prSet presAssocID="{3A78BBF9-2700-1F43-84D2-B35ECAA3FD6F}" presName="hierRoot2" presStyleCnt="0">
        <dgm:presLayoutVars>
          <dgm:hierBranch val="init"/>
        </dgm:presLayoutVars>
      </dgm:prSet>
      <dgm:spPr/>
    </dgm:pt>
    <dgm:pt modelId="{5E5D81F2-5409-BD44-8CB9-1ECF2799DBAE}" type="pres">
      <dgm:prSet presAssocID="{3A78BBF9-2700-1F43-84D2-B35ECAA3FD6F}" presName="rootComposite" presStyleCnt="0"/>
      <dgm:spPr/>
    </dgm:pt>
    <dgm:pt modelId="{D66D0810-5770-BF48-B809-B8667670F12E}" type="pres">
      <dgm:prSet presAssocID="{3A78BBF9-2700-1F43-84D2-B35ECAA3FD6F}" presName="rootText" presStyleLbl="node2" presStyleIdx="0" presStyleCnt="4" custLinFactY="-32221" custLinFactNeighborX="-240" custLinFactNeighborY="-100000">
        <dgm:presLayoutVars>
          <dgm:chPref val="3"/>
        </dgm:presLayoutVars>
      </dgm:prSet>
      <dgm:spPr/>
      <dgm:t>
        <a:bodyPr/>
        <a:lstStyle/>
        <a:p>
          <a:endParaRPr lang="en-US"/>
        </a:p>
      </dgm:t>
    </dgm:pt>
    <dgm:pt modelId="{FAD03F69-2D5C-9949-A1F1-7962C81C6D1E}" type="pres">
      <dgm:prSet presAssocID="{3A78BBF9-2700-1F43-84D2-B35ECAA3FD6F}" presName="rootConnector" presStyleLbl="node2" presStyleIdx="0" presStyleCnt="4"/>
      <dgm:spPr/>
      <dgm:t>
        <a:bodyPr/>
        <a:lstStyle/>
        <a:p>
          <a:endParaRPr lang="en-US"/>
        </a:p>
      </dgm:t>
    </dgm:pt>
    <dgm:pt modelId="{E3A45810-FB70-4F4A-A1DD-1FC747DB1EBA}" type="pres">
      <dgm:prSet presAssocID="{3A78BBF9-2700-1F43-84D2-B35ECAA3FD6F}" presName="hierChild4" presStyleCnt="0"/>
      <dgm:spPr/>
    </dgm:pt>
    <dgm:pt modelId="{D7F42D80-A829-5445-8B0F-1B26FEE822BE}" type="pres">
      <dgm:prSet presAssocID="{3A78BBF9-2700-1F43-84D2-B35ECAA3FD6F}" presName="hierChild5" presStyleCnt="0"/>
      <dgm:spPr/>
    </dgm:pt>
    <dgm:pt modelId="{7F343A68-C905-7F4C-9DE0-B42AC8F2630A}" type="pres">
      <dgm:prSet presAssocID="{335A3B83-8805-8A4D-8C11-675B466D9887}" presName="Name37" presStyleLbl="parChTrans1D2" presStyleIdx="1" presStyleCnt="4"/>
      <dgm:spPr/>
      <dgm:t>
        <a:bodyPr/>
        <a:lstStyle/>
        <a:p>
          <a:endParaRPr lang="en-US"/>
        </a:p>
      </dgm:t>
    </dgm:pt>
    <dgm:pt modelId="{A1F39220-7578-0444-8C4A-37503CC7A37B}" type="pres">
      <dgm:prSet presAssocID="{DE9C4B24-740E-3845-B339-C2E7E1C3C0FF}" presName="hierRoot2" presStyleCnt="0">
        <dgm:presLayoutVars>
          <dgm:hierBranch val="init"/>
        </dgm:presLayoutVars>
      </dgm:prSet>
      <dgm:spPr/>
    </dgm:pt>
    <dgm:pt modelId="{2CBB721B-F6AA-AA41-9EB4-6556594DAEB8}" type="pres">
      <dgm:prSet presAssocID="{DE9C4B24-740E-3845-B339-C2E7E1C3C0FF}" presName="rootComposite" presStyleCnt="0"/>
      <dgm:spPr/>
    </dgm:pt>
    <dgm:pt modelId="{BAB7EE66-4421-1940-95C4-0826E5AEDC7D}" type="pres">
      <dgm:prSet presAssocID="{DE9C4B24-740E-3845-B339-C2E7E1C3C0FF}" presName="rootText" presStyleLbl="node2" presStyleIdx="1" presStyleCnt="4" custLinFactNeighborX="-28173" custLinFactNeighborY="60692">
        <dgm:presLayoutVars>
          <dgm:chPref val="3"/>
        </dgm:presLayoutVars>
      </dgm:prSet>
      <dgm:spPr/>
      <dgm:t>
        <a:bodyPr/>
        <a:lstStyle/>
        <a:p>
          <a:endParaRPr lang="en-US"/>
        </a:p>
      </dgm:t>
    </dgm:pt>
    <dgm:pt modelId="{3E646C7D-2631-9741-B07F-65E97B662650}" type="pres">
      <dgm:prSet presAssocID="{DE9C4B24-740E-3845-B339-C2E7E1C3C0FF}" presName="rootConnector" presStyleLbl="node2" presStyleIdx="1" presStyleCnt="4"/>
      <dgm:spPr/>
      <dgm:t>
        <a:bodyPr/>
        <a:lstStyle/>
        <a:p>
          <a:endParaRPr lang="en-US"/>
        </a:p>
      </dgm:t>
    </dgm:pt>
    <dgm:pt modelId="{3CFE3E16-B0E7-6645-92EF-7631AB8D35CC}" type="pres">
      <dgm:prSet presAssocID="{DE9C4B24-740E-3845-B339-C2E7E1C3C0FF}" presName="hierChild4" presStyleCnt="0"/>
      <dgm:spPr/>
    </dgm:pt>
    <dgm:pt modelId="{0378D94E-33BF-AC4A-BC5A-640A257DF91A}" type="pres">
      <dgm:prSet presAssocID="{DE9C4B24-740E-3845-B339-C2E7E1C3C0FF}" presName="hierChild5" presStyleCnt="0"/>
      <dgm:spPr/>
    </dgm:pt>
    <dgm:pt modelId="{DD1D3797-47FC-6B42-8264-AECC0F70DFB0}" type="pres">
      <dgm:prSet presAssocID="{4B375448-6150-1B4B-934C-8D1B4BE0E9BD}" presName="Name37" presStyleLbl="parChTrans1D2" presStyleIdx="2" presStyleCnt="4"/>
      <dgm:spPr/>
      <dgm:t>
        <a:bodyPr/>
        <a:lstStyle/>
        <a:p>
          <a:endParaRPr lang="en-US"/>
        </a:p>
      </dgm:t>
    </dgm:pt>
    <dgm:pt modelId="{2AAC03C0-4EB2-0640-BA60-1DD9EC6487CE}" type="pres">
      <dgm:prSet presAssocID="{D82400F0-AB19-F04A-AD85-29D715622AD6}" presName="hierRoot2" presStyleCnt="0">
        <dgm:presLayoutVars>
          <dgm:hierBranch val="init"/>
        </dgm:presLayoutVars>
      </dgm:prSet>
      <dgm:spPr/>
    </dgm:pt>
    <dgm:pt modelId="{F79545F5-590E-2942-BF44-FD99A0084A50}" type="pres">
      <dgm:prSet presAssocID="{D82400F0-AB19-F04A-AD85-29D715622AD6}" presName="rootComposite" presStyleCnt="0"/>
      <dgm:spPr/>
    </dgm:pt>
    <dgm:pt modelId="{614A8837-40ED-A04B-919D-56640E61A4A9}" type="pres">
      <dgm:prSet presAssocID="{D82400F0-AB19-F04A-AD85-29D715622AD6}" presName="rootText" presStyleLbl="node2" presStyleIdx="2" presStyleCnt="4" custLinFactNeighborX="31424" custLinFactNeighborY="-88870">
        <dgm:presLayoutVars>
          <dgm:chPref val="3"/>
        </dgm:presLayoutVars>
      </dgm:prSet>
      <dgm:spPr/>
      <dgm:t>
        <a:bodyPr/>
        <a:lstStyle/>
        <a:p>
          <a:endParaRPr lang="en-US"/>
        </a:p>
      </dgm:t>
    </dgm:pt>
    <dgm:pt modelId="{3BC71486-3D46-DB46-9AD7-63F24A732750}" type="pres">
      <dgm:prSet presAssocID="{D82400F0-AB19-F04A-AD85-29D715622AD6}" presName="rootConnector" presStyleLbl="node2" presStyleIdx="2" presStyleCnt="4"/>
      <dgm:spPr/>
      <dgm:t>
        <a:bodyPr/>
        <a:lstStyle/>
        <a:p>
          <a:endParaRPr lang="en-US"/>
        </a:p>
      </dgm:t>
    </dgm:pt>
    <dgm:pt modelId="{2CA23F9E-2093-4243-BE76-863ABFE4AF11}" type="pres">
      <dgm:prSet presAssocID="{D82400F0-AB19-F04A-AD85-29D715622AD6}" presName="hierChild4" presStyleCnt="0"/>
      <dgm:spPr/>
    </dgm:pt>
    <dgm:pt modelId="{3EBEB5FC-E864-B24A-B78A-3B20BAB4508F}" type="pres">
      <dgm:prSet presAssocID="{D82400F0-AB19-F04A-AD85-29D715622AD6}" presName="hierChild5" presStyleCnt="0"/>
      <dgm:spPr/>
    </dgm:pt>
    <dgm:pt modelId="{361CA92D-18D6-224D-BDAC-20A3FB187655}" type="pres">
      <dgm:prSet presAssocID="{6F801900-571D-F047-9250-6D1502094CEA}" presName="Name37" presStyleLbl="parChTrans1D2" presStyleIdx="3" presStyleCnt="4"/>
      <dgm:spPr/>
      <dgm:t>
        <a:bodyPr/>
        <a:lstStyle/>
        <a:p>
          <a:endParaRPr lang="en-US"/>
        </a:p>
      </dgm:t>
    </dgm:pt>
    <dgm:pt modelId="{5239AF6A-F750-504B-BE51-2528823E1AEE}" type="pres">
      <dgm:prSet presAssocID="{7C264EF1-0F0E-D543-BA0B-82EFBEE3E9D0}" presName="hierRoot2" presStyleCnt="0">
        <dgm:presLayoutVars>
          <dgm:hierBranch val="init"/>
        </dgm:presLayoutVars>
      </dgm:prSet>
      <dgm:spPr/>
    </dgm:pt>
    <dgm:pt modelId="{DD0B6C98-4C93-5E4C-8A23-6D9097A4F05F}" type="pres">
      <dgm:prSet presAssocID="{7C264EF1-0F0E-D543-BA0B-82EFBEE3E9D0}" presName="rootComposite" presStyleCnt="0"/>
      <dgm:spPr/>
    </dgm:pt>
    <dgm:pt modelId="{295222AE-55F8-1D41-A52C-8189A1633059}" type="pres">
      <dgm:prSet presAssocID="{7C264EF1-0F0E-D543-BA0B-82EFBEE3E9D0}" presName="rootText" presStyleLbl="node2" presStyleIdx="3" presStyleCnt="4" custLinFactY="23551" custLinFactNeighborX="240" custLinFactNeighborY="100000">
        <dgm:presLayoutVars>
          <dgm:chPref val="3"/>
        </dgm:presLayoutVars>
      </dgm:prSet>
      <dgm:spPr/>
      <dgm:t>
        <a:bodyPr/>
        <a:lstStyle/>
        <a:p>
          <a:endParaRPr lang="en-US"/>
        </a:p>
      </dgm:t>
    </dgm:pt>
    <dgm:pt modelId="{1E387BF8-78AD-3641-A605-BF7FF2C72148}" type="pres">
      <dgm:prSet presAssocID="{7C264EF1-0F0E-D543-BA0B-82EFBEE3E9D0}" presName="rootConnector" presStyleLbl="node2" presStyleIdx="3" presStyleCnt="4"/>
      <dgm:spPr/>
      <dgm:t>
        <a:bodyPr/>
        <a:lstStyle/>
        <a:p>
          <a:endParaRPr lang="en-US"/>
        </a:p>
      </dgm:t>
    </dgm:pt>
    <dgm:pt modelId="{4D5CE481-0B50-184D-84B9-FA4BFCC76771}" type="pres">
      <dgm:prSet presAssocID="{7C264EF1-0F0E-D543-BA0B-82EFBEE3E9D0}" presName="hierChild4" presStyleCnt="0"/>
      <dgm:spPr/>
    </dgm:pt>
    <dgm:pt modelId="{9AD7AC06-A42C-7741-B996-42B5296C8720}" type="pres">
      <dgm:prSet presAssocID="{7C264EF1-0F0E-D543-BA0B-82EFBEE3E9D0}" presName="hierChild5" presStyleCnt="0"/>
      <dgm:spPr/>
    </dgm:pt>
    <dgm:pt modelId="{96E28C2C-D228-B841-A3F6-389DBE065279}" type="pres">
      <dgm:prSet presAssocID="{58B1CE27-2EB0-5A42-9D63-3402EA017458}" presName="hierChild3" presStyleCnt="0"/>
      <dgm:spPr/>
    </dgm:pt>
  </dgm:ptLst>
  <dgm:cxnLst>
    <dgm:cxn modelId="{89C324DB-81F4-411E-B554-99ABE52A55B2}" type="presOf" srcId="{58B1CE27-2EB0-5A42-9D63-3402EA017458}" destId="{DE879944-AFF2-3A43-9EA2-4A5F4069D0E4}" srcOrd="1" destOrd="0" presId="urn:microsoft.com/office/officeart/2005/8/layout/orgChart1"/>
    <dgm:cxn modelId="{4F727EF3-E473-45ED-BFBE-2D199AA376DE}" type="presOf" srcId="{7C264EF1-0F0E-D543-BA0B-82EFBEE3E9D0}" destId="{295222AE-55F8-1D41-A52C-8189A1633059}" srcOrd="0" destOrd="0" presId="urn:microsoft.com/office/officeart/2005/8/layout/orgChart1"/>
    <dgm:cxn modelId="{1E0D0093-44AB-2641-A252-FF242791B291}" srcId="{D5EAF2F2-8C87-674E-A6AD-4A3C5EE3F70B}" destId="{58B1CE27-2EB0-5A42-9D63-3402EA017458}" srcOrd="0" destOrd="0" parTransId="{B1229F8A-25AE-D841-800F-59DF3E8A2459}" sibTransId="{4D4495AB-9011-1442-89F3-3A1FBCCC47C0}"/>
    <dgm:cxn modelId="{49762550-9773-45C9-993E-4CE49029F8F6}" type="presOf" srcId="{D5EAF2F2-8C87-674E-A6AD-4A3C5EE3F70B}" destId="{A128C240-0685-F84D-AAE0-6B57FE99FE95}" srcOrd="0" destOrd="0" presId="urn:microsoft.com/office/officeart/2005/8/layout/orgChart1"/>
    <dgm:cxn modelId="{41BE1874-C60D-A44A-86CE-FACDFEBE2A6A}" srcId="{58B1CE27-2EB0-5A42-9D63-3402EA017458}" destId="{D82400F0-AB19-F04A-AD85-29D715622AD6}" srcOrd="2" destOrd="0" parTransId="{4B375448-6150-1B4B-934C-8D1B4BE0E9BD}" sibTransId="{AF8E1ED3-6627-D74B-90E0-A30DB57806CB}"/>
    <dgm:cxn modelId="{048D70A3-1C50-41DB-952B-2F59085BD037}" type="presOf" srcId="{3A78BBF9-2700-1F43-84D2-B35ECAA3FD6F}" destId="{D66D0810-5770-BF48-B809-B8667670F12E}" srcOrd="0" destOrd="0" presId="urn:microsoft.com/office/officeart/2005/8/layout/orgChart1"/>
    <dgm:cxn modelId="{5EFB089D-1597-42B1-9D05-FD1123ABFF2C}" type="presOf" srcId="{58B1CE27-2EB0-5A42-9D63-3402EA017458}" destId="{E52E62C0-8239-E743-AE59-9829ADD8879B}" srcOrd="0" destOrd="0" presId="urn:microsoft.com/office/officeart/2005/8/layout/orgChart1"/>
    <dgm:cxn modelId="{92FB7C6A-75CD-4D35-B625-63CD953C0A89}" type="presOf" srcId="{4B375448-6150-1B4B-934C-8D1B4BE0E9BD}" destId="{DD1D3797-47FC-6B42-8264-AECC0F70DFB0}" srcOrd="0" destOrd="0" presId="urn:microsoft.com/office/officeart/2005/8/layout/orgChart1"/>
    <dgm:cxn modelId="{45A780B7-D81D-D34A-90E8-3CFF6512B9F8}" srcId="{58B1CE27-2EB0-5A42-9D63-3402EA017458}" destId="{DE9C4B24-740E-3845-B339-C2E7E1C3C0FF}" srcOrd="1" destOrd="0" parTransId="{335A3B83-8805-8A4D-8C11-675B466D9887}" sibTransId="{484666DE-C24B-EC48-B403-3A09CAB2C28A}"/>
    <dgm:cxn modelId="{AD8CFC76-86F3-484E-90E1-4EF0FEEA6E9B}" type="presOf" srcId="{D82400F0-AB19-F04A-AD85-29D715622AD6}" destId="{614A8837-40ED-A04B-919D-56640E61A4A9}" srcOrd="0" destOrd="0" presId="urn:microsoft.com/office/officeart/2005/8/layout/orgChart1"/>
    <dgm:cxn modelId="{237DBDE4-BB05-4746-A82E-9A1F853CA393}" type="presOf" srcId="{DE9C4B24-740E-3845-B339-C2E7E1C3C0FF}" destId="{BAB7EE66-4421-1940-95C4-0826E5AEDC7D}" srcOrd="0" destOrd="0" presId="urn:microsoft.com/office/officeart/2005/8/layout/orgChart1"/>
    <dgm:cxn modelId="{308D9F4E-2F3A-2541-9A96-6A343B77D2AB}" srcId="{58B1CE27-2EB0-5A42-9D63-3402EA017458}" destId="{7C264EF1-0F0E-D543-BA0B-82EFBEE3E9D0}" srcOrd="3" destOrd="0" parTransId="{6F801900-571D-F047-9250-6D1502094CEA}" sibTransId="{ADAF13C1-DE26-E347-8758-E5264C8B4209}"/>
    <dgm:cxn modelId="{5B11F66C-A9AB-4275-92BE-1635155F9858}" type="presOf" srcId="{3A78BBF9-2700-1F43-84D2-B35ECAA3FD6F}" destId="{FAD03F69-2D5C-9949-A1F1-7962C81C6D1E}" srcOrd="1" destOrd="0" presId="urn:microsoft.com/office/officeart/2005/8/layout/orgChart1"/>
    <dgm:cxn modelId="{E37A0281-F054-4F1D-ADA5-62698781868F}" type="presOf" srcId="{335A3B83-8805-8A4D-8C11-675B466D9887}" destId="{7F343A68-C905-7F4C-9DE0-B42AC8F2630A}" srcOrd="0" destOrd="0" presId="urn:microsoft.com/office/officeart/2005/8/layout/orgChart1"/>
    <dgm:cxn modelId="{A27BB498-7EA4-4B18-AF3D-BC8E1D339E71}" type="presOf" srcId="{7C264EF1-0F0E-D543-BA0B-82EFBEE3E9D0}" destId="{1E387BF8-78AD-3641-A605-BF7FF2C72148}" srcOrd="1" destOrd="0" presId="urn:microsoft.com/office/officeart/2005/8/layout/orgChart1"/>
    <dgm:cxn modelId="{BE1425E7-54B7-463F-8428-9CE7461E3A8A}" type="presOf" srcId="{6F801900-571D-F047-9250-6D1502094CEA}" destId="{361CA92D-18D6-224D-BDAC-20A3FB187655}" srcOrd="0" destOrd="0" presId="urn:microsoft.com/office/officeart/2005/8/layout/orgChart1"/>
    <dgm:cxn modelId="{C50236D5-5B28-452B-87D8-C0DEF271D890}" type="presOf" srcId="{3906806E-6BA1-3D42-B797-9B1F91781823}" destId="{0209A845-B7BC-A242-A631-93ED29FAE1A7}" srcOrd="0" destOrd="0" presId="urn:microsoft.com/office/officeart/2005/8/layout/orgChart1"/>
    <dgm:cxn modelId="{6DEC2798-94E7-9D40-8FFA-896E4576F8CC}" srcId="{58B1CE27-2EB0-5A42-9D63-3402EA017458}" destId="{3A78BBF9-2700-1F43-84D2-B35ECAA3FD6F}" srcOrd="0" destOrd="0" parTransId="{3906806E-6BA1-3D42-B797-9B1F91781823}" sibTransId="{1887F9D5-FB83-2D43-AD79-3F37362A5BDC}"/>
    <dgm:cxn modelId="{2E382B84-ED1D-41DF-92DC-BC07E5CCD015}" type="presOf" srcId="{DE9C4B24-740E-3845-B339-C2E7E1C3C0FF}" destId="{3E646C7D-2631-9741-B07F-65E97B662650}" srcOrd="1" destOrd="0" presId="urn:microsoft.com/office/officeart/2005/8/layout/orgChart1"/>
    <dgm:cxn modelId="{D11D1A59-398C-436E-A920-77D5DBEA97FA}" type="presOf" srcId="{D82400F0-AB19-F04A-AD85-29D715622AD6}" destId="{3BC71486-3D46-DB46-9AD7-63F24A732750}" srcOrd="1" destOrd="0" presId="urn:microsoft.com/office/officeart/2005/8/layout/orgChart1"/>
    <dgm:cxn modelId="{EA6D7D16-C4AD-4E5C-A5E4-452DB565D476}" type="presParOf" srcId="{A128C240-0685-F84D-AAE0-6B57FE99FE95}" destId="{617A61CB-D331-2447-9672-ECD8DC74DB1C}" srcOrd="0" destOrd="0" presId="urn:microsoft.com/office/officeart/2005/8/layout/orgChart1"/>
    <dgm:cxn modelId="{CA376D5C-C280-4F30-9AF4-A2DD698751A5}" type="presParOf" srcId="{617A61CB-D331-2447-9672-ECD8DC74DB1C}" destId="{249006C3-7D31-A04B-9923-261423015E31}" srcOrd="0" destOrd="0" presId="urn:microsoft.com/office/officeart/2005/8/layout/orgChart1"/>
    <dgm:cxn modelId="{1560D600-023F-411F-A83C-FCB973A5C582}" type="presParOf" srcId="{249006C3-7D31-A04B-9923-261423015E31}" destId="{E52E62C0-8239-E743-AE59-9829ADD8879B}" srcOrd="0" destOrd="0" presId="urn:microsoft.com/office/officeart/2005/8/layout/orgChart1"/>
    <dgm:cxn modelId="{F88DBE1A-E884-4380-B492-1CD70D55AB66}" type="presParOf" srcId="{249006C3-7D31-A04B-9923-261423015E31}" destId="{DE879944-AFF2-3A43-9EA2-4A5F4069D0E4}" srcOrd="1" destOrd="0" presId="urn:microsoft.com/office/officeart/2005/8/layout/orgChart1"/>
    <dgm:cxn modelId="{BBAED686-26BE-414C-9F4A-854D8DDEBF6A}" type="presParOf" srcId="{617A61CB-D331-2447-9672-ECD8DC74DB1C}" destId="{D1344F7A-98FD-7248-B403-018B628A20CF}" srcOrd="1" destOrd="0" presId="urn:microsoft.com/office/officeart/2005/8/layout/orgChart1"/>
    <dgm:cxn modelId="{E020FE67-AB38-4A56-984B-33EEDE2E8FA1}" type="presParOf" srcId="{D1344F7A-98FD-7248-B403-018B628A20CF}" destId="{0209A845-B7BC-A242-A631-93ED29FAE1A7}" srcOrd="0" destOrd="0" presId="urn:microsoft.com/office/officeart/2005/8/layout/orgChart1"/>
    <dgm:cxn modelId="{06EF0B2C-9FC8-4124-A98B-EE0C1BCEE7B9}" type="presParOf" srcId="{D1344F7A-98FD-7248-B403-018B628A20CF}" destId="{A174121E-C3D7-004F-ACAF-EEB83EE7D561}" srcOrd="1" destOrd="0" presId="urn:microsoft.com/office/officeart/2005/8/layout/orgChart1"/>
    <dgm:cxn modelId="{09AE203A-9CF6-4C55-91AE-7D374A9A1685}" type="presParOf" srcId="{A174121E-C3D7-004F-ACAF-EEB83EE7D561}" destId="{5E5D81F2-5409-BD44-8CB9-1ECF2799DBAE}" srcOrd="0" destOrd="0" presId="urn:microsoft.com/office/officeart/2005/8/layout/orgChart1"/>
    <dgm:cxn modelId="{1255A1A8-2D68-4523-B443-024A79A0C7BB}" type="presParOf" srcId="{5E5D81F2-5409-BD44-8CB9-1ECF2799DBAE}" destId="{D66D0810-5770-BF48-B809-B8667670F12E}" srcOrd="0" destOrd="0" presId="urn:microsoft.com/office/officeart/2005/8/layout/orgChart1"/>
    <dgm:cxn modelId="{F7745B67-3E0C-46B0-998C-E18CCB89AF01}" type="presParOf" srcId="{5E5D81F2-5409-BD44-8CB9-1ECF2799DBAE}" destId="{FAD03F69-2D5C-9949-A1F1-7962C81C6D1E}" srcOrd="1" destOrd="0" presId="urn:microsoft.com/office/officeart/2005/8/layout/orgChart1"/>
    <dgm:cxn modelId="{5CF46033-8391-4497-9316-7D40898F6F59}" type="presParOf" srcId="{A174121E-C3D7-004F-ACAF-EEB83EE7D561}" destId="{E3A45810-FB70-4F4A-A1DD-1FC747DB1EBA}" srcOrd="1" destOrd="0" presId="urn:microsoft.com/office/officeart/2005/8/layout/orgChart1"/>
    <dgm:cxn modelId="{FF413819-33D4-43FA-B39F-64D2AA7B64E8}" type="presParOf" srcId="{A174121E-C3D7-004F-ACAF-EEB83EE7D561}" destId="{D7F42D80-A829-5445-8B0F-1B26FEE822BE}" srcOrd="2" destOrd="0" presId="urn:microsoft.com/office/officeart/2005/8/layout/orgChart1"/>
    <dgm:cxn modelId="{17651F0C-8F75-46BD-9AD3-A568A890D355}" type="presParOf" srcId="{D1344F7A-98FD-7248-B403-018B628A20CF}" destId="{7F343A68-C905-7F4C-9DE0-B42AC8F2630A}" srcOrd="2" destOrd="0" presId="urn:microsoft.com/office/officeart/2005/8/layout/orgChart1"/>
    <dgm:cxn modelId="{3B10F5BD-9404-4C7A-8ABE-4AFEC25817F4}" type="presParOf" srcId="{D1344F7A-98FD-7248-B403-018B628A20CF}" destId="{A1F39220-7578-0444-8C4A-37503CC7A37B}" srcOrd="3" destOrd="0" presId="urn:microsoft.com/office/officeart/2005/8/layout/orgChart1"/>
    <dgm:cxn modelId="{97769F60-2417-4526-8A4B-AD454D1CD926}" type="presParOf" srcId="{A1F39220-7578-0444-8C4A-37503CC7A37B}" destId="{2CBB721B-F6AA-AA41-9EB4-6556594DAEB8}" srcOrd="0" destOrd="0" presId="urn:microsoft.com/office/officeart/2005/8/layout/orgChart1"/>
    <dgm:cxn modelId="{85791604-38CE-4987-8C56-1E81B8D0B851}" type="presParOf" srcId="{2CBB721B-F6AA-AA41-9EB4-6556594DAEB8}" destId="{BAB7EE66-4421-1940-95C4-0826E5AEDC7D}" srcOrd="0" destOrd="0" presId="urn:microsoft.com/office/officeart/2005/8/layout/orgChart1"/>
    <dgm:cxn modelId="{7DF60745-CE09-48D5-813C-2B8F22FCDDC0}" type="presParOf" srcId="{2CBB721B-F6AA-AA41-9EB4-6556594DAEB8}" destId="{3E646C7D-2631-9741-B07F-65E97B662650}" srcOrd="1" destOrd="0" presId="urn:microsoft.com/office/officeart/2005/8/layout/orgChart1"/>
    <dgm:cxn modelId="{DEFC039B-2E64-428D-A99B-A40D4BA1193E}" type="presParOf" srcId="{A1F39220-7578-0444-8C4A-37503CC7A37B}" destId="{3CFE3E16-B0E7-6645-92EF-7631AB8D35CC}" srcOrd="1" destOrd="0" presId="urn:microsoft.com/office/officeart/2005/8/layout/orgChart1"/>
    <dgm:cxn modelId="{78F80AE7-FE24-4405-B904-D9D65FD4F80F}" type="presParOf" srcId="{A1F39220-7578-0444-8C4A-37503CC7A37B}" destId="{0378D94E-33BF-AC4A-BC5A-640A257DF91A}" srcOrd="2" destOrd="0" presId="urn:microsoft.com/office/officeart/2005/8/layout/orgChart1"/>
    <dgm:cxn modelId="{887083D7-62B0-48DB-81CE-35B1FB24DF5F}" type="presParOf" srcId="{D1344F7A-98FD-7248-B403-018B628A20CF}" destId="{DD1D3797-47FC-6B42-8264-AECC0F70DFB0}" srcOrd="4" destOrd="0" presId="urn:microsoft.com/office/officeart/2005/8/layout/orgChart1"/>
    <dgm:cxn modelId="{E628B7E7-7EC8-49CC-BC02-1924731CA8E1}" type="presParOf" srcId="{D1344F7A-98FD-7248-B403-018B628A20CF}" destId="{2AAC03C0-4EB2-0640-BA60-1DD9EC6487CE}" srcOrd="5" destOrd="0" presId="urn:microsoft.com/office/officeart/2005/8/layout/orgChart1"/>
    <dgm:cxn modelId="{F7988199-C933-431D-A8B2-D06FC28CB47E}" type="presParOf" srcId="{2AAC03C0-4EB2-0640-BA60-1DD9EC6487CE}" destId="{F79545F5-590E-2942-BF44-FD99A0084A50}" srcOrd="0" destOrd="0" presId="urn:microsoft.com/office/officeart/2005/8/layout/orgChart1"/>
    <dgm:cxn modelId="{30928E97-5466-434C-A808-80CF1D46960F}" type="presParOf" srcId="{F79545F5-590E-2942-BF44-FD99A0084A50}" destId="{614A8837-40ED-A04B-919D-56640E61A4A9}" srcOrd="0" destOrd="0" presId="urn:microsoft.com/office/officeart/2005/8/layout/orgChart1"/>
    <dgm:cxn modelId="{E7BAEE6B-EC84-450E-BBD9-DBA6E6F83E81}" type="presParOf" srcId="{F79545F5-590E-2942-BF44-FD99A0084A50}" destId="{3BC71486-3D46-DB46-9AD7-63F24A732750}" srcOrd="1" destOrd="0" presId="urn:microsoft.com/office/officeart/2005/8/layout/orgChart1"/>
    <dgm:cxn modelId="{A097CB31-8A1F-40F9-A0C7-F3A91AE674E9}" type="presParOf" srcId="{2AAC03C0-4EB2-0640-BA60-1DD9EC6487CE}" destId="{2CA23F9E-2093-4243-BE76-863ABFE4AF11}" srcOrd="1" destOrd="0" presId="urn:microsoft.com/office/officeart/2005/8/layout/orgChart1"/>
    <dgm:cxn modelId="{3C1FA345-4A35-4F4A-8760-1BD3E1AFD9CB}" type="presParOf" srcId="{2AAC03C0-4EB2-0640-BA60-1DD9EC6487CE}" destId="{3EBEB5FC-E864-B24A-B78A-3B20BAB4508F}" srcOrd="2" destOrd="0" presId="urn:microsoft.com/office/officeart/2005/8/layout/orgChart1"/>
    <dgm:cxn modelId="{76777A2F-1568-465D-93C7-BEB5EED80C67}" type="presParOf" srcId="{D1344F7A-98FD-7248-B403-018B628A20CF}" destId="{361CA92D-18D6-224D-BDAC-20A3FB187655}" srcOrd="6" destOrd="0" presId="urn:microsoft.com/office/officeart/2005/8/layout/orgChart1"/>
    <dgm:cxn modelId="{2A0E2392-E496-40B8-9ED7-84E471A1C280}" type="presParOf" srcId="{D1344F7A-98FD-7248-B403-018B628A20CF}" destId="{5239AF6A-F750-504B-BE51-2528823E1AEE}" srcOrd="7" destOrd="0" presId="urn:microsoft.com/office/officeart/2005/8/layout/orgChart1"/>
    <dgm:cxn modelId="{3D0CDA08-4CBF-43FF-ABF9-385CD6A60E39}" type="presParOf" srcId="{5239AF6A-F750-504B-BE51-2528823E1AEE}" destId="{DD0B6C98-4C93-5E4C-8A23-6D9097A4F05F}" srcOrd="0" destOrd="0" presId="urn:microsoft.com/office/officeart/2005/8/layout/orgChart1"/>
    <dgm:cxn modelId="{156F4FA1-B656-4FC0-811E-49964F7CF484}" type="presParOf" srcId="{DD0B6C98-4C93-5E4C-8A23-6D9097A4F05F}" destId="{295222AE-55F8-1D41-A52C-8189A1633059}" srcOrd="0" destOrd="0" presId="urn:microsoft.com/office/officeart/2005/8/layout/orgChart1"/>
    <dgm:cxn modelId="{EE5C191F-DC75-40FF-828D-F77AC4E514B0}" type="presParOf" srcId="{DD0B6C98-4C93-5E4C-8A23-6D9097A4F05F}" destId="{1E387BF8-78AD-3641-A605-BF7FF2C72148}" srcOrd="1" destOrd="0" presId="urn:microsoft.com/office/officeart/2005/8/layout/orgChart1"/>
    <dgm:cxn modelId="{9F8942D9-2380-40C0-B5A7-947C6B03C962}" type="presParOf" srcId="{5239AF6A-F750-504B-BE51-2528823E1AEE}" destId="{4D5CE481-0B50-184D-84B9-FA4BFCC76771}" srcOrd="1" destOrd="0" presId="urn:microsoft.com/office/officeart/2005/8/layout/orgChart1"/>
    <dgm:cxn modelId="{C18F71EB-B5D8-4521-9B1F-911F2BAC0196}" type="presParOf" srcId="{5239AF6A-F750-504B-BE51-2528823E1AEE}" destId="{9AD7AC06-A42C-7741-B996-42B5296C8720}" srcOrd="2" destOrd="0" presId="urn:microsoft.com/office/officeart/2005/8/layout/orgChart1"/>
    <dgm:cxn modelId="{30536916-964E-4630-9A3F-4E9936B10B8B}" type="presParOf" srcId="{617A61CB-D331-2447-9672-ECD8DC74DB1C}" destId="{96E28C2C-D228-B841-A3F6-389DBE06527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1D93B4-B0AA-42EE-8E45-62C714FCE723}"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n-US"/>
        </a:p>
      </dgm:t>
    </dgm:pt>
    <dgm:pt modelId="{D473B449-2CFD-49FB-9681-25DFB8BE949A}">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ούρων</a:t>
          </a:r>
          <a:endParaRPr lang="en-US" dirty="0"/>
        </a:p>
      </dgm:t>
    </dgm:pt>
    <dgm:pt modelId="{9C73B4DC-648A-4C5A-A68A-6105FB7F40AD}" type="parTrans" cxnId="{530D045A-F5FE-46EE-B592-9D6C40E7A211}">
      <dgm:prSet/>
      <dgm:spPr/>
      <dgm:t>
        <a:bodyPr/>
        <a:lstStyle/>
        <a:p>
          <a:pPr algn="ctr"/>
          <a:endParaRPr lang="en-US"/>
        </a:p>
      </dgm:t>
    </dgm:pt>
    <dgm:pt modelId="{86DF5AD3-8111-402F-8AB0-68F5851C2165}" type="sibTrans" cxnId="{530D045A-F5FE-46EE-B592-9D6C40E7A211}">
      <dgm:prSet/>
      <dgm:spPr/>
      <dgm:t>
        <a:bodyPr/>
        <a:lstStyle/>
        <a:p>
          <a:pPr algn="ctr"/>
          <a:endParaRPr lang="en-US"/>
        </a:p>
      </dgm:t>
    </dgm:pt>
    <dgm:pt modelId="{A18EA8AB-19ED-48E2-826F-3D14B310D80C}">
      <dgm:prSet phldrT="[Text]">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pPr algn="ctr"/>
          <a:r>
            <a:rPr lang="el-GR" dirty="0" smtClean="0">
              <a:solidFill>
                <a:schemeClr val="tx1"/>
              </a:solidFill>
            </a:rPr>
            <a:t>Ακράτεια από προσπάθεια</a:t>
          </a:r>
          <a:endParaRPr lang="en-US" dirty="0">
            <a:solidFill>
              <a:schemeClr val="tx1"/>
            </a:solidFill>
          </a:endParaRPr>
        </a:p>
      </dgm:t>
    </dgm:pt>
    <dgm:pt modelId="{87BA9D67-1388-495D-8344-8C2DD661D6A0}" type="parTrans" cxnId="{528B05CE-683B-4913-830B-915A049576FE}">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72AF709-1A2E-4776-9D78-A99241EDD0EB}" type="sibTrans" cxnId="{528B05CE-683B-4913-830B-915A049576FE}">
      <dgm:prSet/>
      <dgm:spPr/>
      <dgm:t>
        <a:bodyPr/>
        <a:lstStyle/>
        <a:p>
          <a:pPr algn="ctr"/>
          <a:endParaRPr lang="en-US"/>
        </a:p>
      </dgm:t>
    </dgm:pt>
    <dgm:pt modelId="{B795BDFA-0CEF-4680-8672-046AB3595D5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Επιτακτική ακράτεια </a:t>
          </a:r>
          <a:endParaRPr lang="en-US" dirty="0"/>
        </a:p>
      </dgm:t>
    </dgm:pt>
    <dgm:pt modelId="{FF1F0EB3-73F5-4A21-9EF2-46E4987C0A49}" type="parTrans" cxnId="{2E1EDDDC-2FA2-415D-8EDF-96EF8E526677}">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ADC2F42-6185-48D1-95BF-CF58937EA39D}" type="sibTrans" cxnId="{2E1EDDDC-2FA2-415D-8EDF-96EF8E526677}">
      <dgm:prSet/>
      <dgm:spPr/>
      <dgm:t>
        <a:bodyPr/>
        <a:lstStyle/>
        <a:p>
          <a:pPr algn="ctr"/>
          <a:endParaRPr lang="en-US"/>
        </a:p>
      </dgm:t>
    </dgm:pt>
    <dgm:pt modelId="{D3769EB4-7768-470B-9A4E-977B09C5C5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μεικτού τύπου</a:t>
          </a:r>
          <a:endParaRPr lang="en-US" dirty="0"/>
        </a:p>
      </dgm:t>
    </dgm:pt>
    <dgm:pt modelId="{81F15A6F-08F6-4B98-A952-76EEA4D5EECD}" type="parTrans" cxnId="{0D371C4F-35D4-4643-87E3-DB2F874E29DD}">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327FADD1-780C-4B6E-AB95-00EAED6D75BD}" type="sibTrans" cxnId="{0D371C4F-35D4-4643-87E3-DB2F874E29DD}">
      <dgm:prSet/>
      <dgm:spPr/>
      <dgm:t>
        <a:bodyPr/>
        <a:lstStyle/>
        <a:p>
          <a:pPr algn="ctr"/>
          <a:endParaRPr lang="en-US"/>
        </a:p>
      </dgm:t>
    </dgm:pt>
    <dgm:pt modelId="{6814706B-8D5F-4777-A8BB-6BCBFC5C8A4E}">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από υπερπλήρωση</a:t>
          </a:r>
          <a:endParaRPr lang="en-US" dirty="0"/>
        </a:p>
      </dgm:t>
    </dgm:pt>
    <dgm:pt modelId="{1486E34F-A0FB-4DA8-BA1B-251945ABBAC7}" type="parTrans" cxnId="{AEB284F2-A423-46A8-A7C8-89D5CFF9E306}">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70EA10A-FFA5-4EF6-95B2-4DC3E796BE9F}" type="sibTrans" cxnId="{AEB284F2-A423-46A8-A7C8-89D5CFF9E306}">
      <dgm:prSet/>
      <dgm:spPr/>
      <dgm:t>
        <a:bodyPr/>
        <a:lstStyle/>
        <a:p>
          <a:pPr algn="ctr"/>
          <a:endParaRPr lang="en-US"/>
        </a:p>
      </dgm:t>
    </dgm:pt>
    <dgm:pt modelId="{AF49E324-6B51-4BBA-86E5-1787410A05AC}" type="pres">
      <dgm:prSet presAssocID="{9E1D93B4-B0AA-42EE-8E45-62C714FCE723}" presName="hierChild1" presStyleCnt="0">
        <dgm:presLayoutVars>
          <dgm:orgChart val="1"/>
          <dgm:chPref val="1"/>
          <dgm:dir/>
          <dgm:animOne val="branch"/>
          <dgm:animLvl val="lvl"/>
          <dgm:resizeHandles/>
        </dgm:presLayoutVars>
      </dgm:prSet>
      <dgm:spPr/>
      <dgm:t>
        <a:bodyPr/>
        <a:lstStyle/>
        <a:p>
          <a:endParaRPr lang="en-US"/>
        </a:p>
      </dgm:t>
    </dgm:pt>
    <dgm:pt modelId="{0D9D9920-E37E-48E7-8F49-D6C217F11A37}" type="pres">
      <dgm:prSet presAssocID="{D473B449-2CFD-49FB-9681-25DFB8BE949A}" presName="hierRoot1" presStyleCnt="0">
        <dgm:presLayoutVars>
          <dgm:hierBranch val="init"/>
        </dgm:presLayoutVars>
      </dgm:prSet>
      <dgm:spPr/>
    </dgm:pt>
    <dgm:pt modelId="{22622B2B-C464-4FCC-BEC1-FF0017381545}" type="pres">
      <dgm:prSet presAssocID="{D473B449-2CFD-49FB-9681-25DFB8BE949A}" presName="rootComposite1" presStyleCnt="0"/>
      <dgm:spPr/>
    </dgm:pt>
    <dgm:pt modelId="{C2B98509-2294-4C34-8DDC-EF740374E8FC}" type="pres">
      <dgm:prSet presAssocID="{D473B449-2CFD-49FB-9681-25DFB8BE949A}" presName="rootText1" presStyleLbl="node0" presStyleIdx="0" presStyleCnt="1">
        <dgm:presLayoutVars>
          <dgm:chPref val="3"/>
        </dgm:presLayoutVars>
      </dgm:prSet>
      <dgm:spPr/>
      <dgm:t>
        <a:bodyPr/>
        <a:lstStyle/>
        <a:p>
          <a:endParaRPr lang="en-US"/>
        </a:p>
      </dgm:t>
    </dgm:pt>
    <dgm:pt modelId="{8D75425B-E22D-4DF8-BC3A-42E737CF8C98}" type="pres">
      <dgm:prSet presAssocID="{D473B449-2CFD-49FB-9681-25DFB8BE949A}" presName="rootConnector1" presStyleLbl="node1" presStyleIdx="0" presStyleCnt="0"/>
      <dgm:spPr/>
      <dgm:t>
        <a:bodyPr/>
        <a:lstStyle/>
        <a:p>
          <a:endParaRPr lang="en-US"/>
        </a:p>
      </dgm:t>
    </dgm:pt>
    <dgm:pt modelId="{A12E445D-A8F8-4570-8360-115613C41D03}" type="pres">
      <dgm:prSet presAssocID="{D473B449-2CFD-49FB-9681-25DFB8BE949A}" presName="hierChild2" presStyleCnt="0"/>
      <dgm:spPr/>
    </dgm:pt>
    <dgm:pt modelId="{560423D0-55C0-4068-8800-E2036B892C1F}" type="pres">
      <dgm:prSet presAssocID="{87BA9D67-1388-495D-8344-8C2DD661D6A0}" presName="Name37" presStyleLbl="parChTrans1D2" presStyleIdx="0" presStyleCnt="4"/>
      <dgm:spPr/>
      <dgm:t>
        <a:bodyPr/>
        <a:lstStyle/>
        <a:p>
          <a:endParaRPr lang="en-US"/>
        </a:p>
      </dgm:t>
    </dgm:pt>
    <dgm:pt modelId="{E525C0B2-CF3F-4EEC-8A42-02AFEF706D72}" type="pres">
      <dgm:prSet presAssocID="{A18EA8AB-19ED-48E2-826F-3D14B310D80C}" presName="hierRoot2" presStyleCnt="0">
        <dgm:presLayoutVars>
          <dgm:hierBranch val="init"/>
        </dgm:presLayoutVars>
      </dgm:prSet>
      <dgm:spPr/>
    </dgm:pt>
    <dgm:pt modelId="{C3589A00-45E0-486B-910C-F9DB5CE53BE6}" type="pres">
      <dgm:prSet presAssocID="{A18EA8AB-19ED-48E2-826F-3D14B310D80C}" presName="rootComposite" presStyleCnt="0"/>
      <dgm:spPr/>
    </dgm:pt>
    <dgm:pt modelId="{AC3EF6C4-807B-43E7-8D58-AC62E9F38CFF}" type="pres">
      <dgm:prSet presAssocID="{A18EA8AB-19ED-48E2-826F-3D14B310D80C}" presName="rootText" presStyleLbl="node2" presStyleIdx="0" presStyleCnt="4" custLinFactNeighborX="8343" custLinFactNeighborY="457">
        <dgm:presLayoutVars>
          <dgm:chPref val="3"/>
        </dgm:presLayoutVars>
      </dgm:prSet>
      <dgm:spPr/>
      <dgm:t>
        <a:bodyPr/>
        <a:lstStyle/>
        <a:p>
          <a:endParaRPr lang="en-US"/>
        </a:p>
      </dgm:t>
    </dgm:pt>
    <dgm:pt modelId="{584D57E8-CF80-44A5-BD87-396AF0EF9CE4}" type="pres">
      <dgm:prSet presAssocID="{A18EA8AB-19ED-48E2-826F-3D14B310D80C}" presName="rootConnector" presStyleLbl="node2" presStyleIdx="0" presStyleCnt="4"/>
      <dgm:spPr/>
      <dgm:t>
        <a:bodyPr/>
        <a:lstStyle/>
        <a:p>
          <a:endParaRPr lang="en-US"/>
        </a:p>
      </dgm:t>
    </dgm:pt>
    <dgm:pt modelId="{DF84FB81-A785-4A6B-ABF5-20D4376BA1B0}" type="pres">
      <dgm:prSet presAssocID="{A18EA8AB-19ED-48E2-826F-3D14B310D80C}" presName="hierChild4" presStyleCnt="0"/>
      <dgm:spPr/>
    </dgm:pt>
    <dgm:pt modelId="{DB3EB257-ADDB-4FE7-B459-C8D36E7BEF13}" type="pres">
      <dgm:prSet presAssocID="{A18EA8AB-19ED-48E2-826F-3D14B310D80C}" presName="hierChild5" presStyleCnt="0"/>
      <dgm:spPr/>
    </dgm:pt>
    <dgm:pt modelId="{54A74391-E59C-42DE-8F8C-ED9ABB062C1F}" type="pres">
      <dgm:prSet presAssocID="{FF1F0EB3-73F5-4A21-9EF2-46E4987C0A49}" presName="Name37" presStyleLbl="parChTrans1D2" presStyleIdx="1" presStyleCnt="4"/>
      <dgm:spPr/>
      <dgm:t>
        <a:bodyPr/>
        <a:lstStyle/>
        <a:p>
          <a:endParaRPr lang="en-US"/>
        </a:p>
      </dgm:t>
    </dgm:pt>
    <dgm:pt modelId="{EF983404-CDA8-4DE9-9EA5-D3529EC63E56}" type="pres">
      <dgm:prSet presAssocID="{B795BDFA-0CEF-4680-8672-046AB3595D57}" presName="hierRoot2" presStyleCnt="0">
        <dgm:presLayoutVars>
          <dgm:hierBranch val="init"/>
        </dgm:presLayoutVars>
      </dgm:prSet>
      <dgm:spPr/>
    </dgm:pt>
    <dgm:pt modelId="{BA962430-AF02-4F48-A636-0A83FF5E4EFF}" type="pres">
      <dgm:prSet presAssocID="{B795BDFA-0CEF-4680-8672-046AB3595D57}" presName="rootComposite" presStyleCnt="0"/>
      <dgm:spPr/>
    </dgm:pt>
    <dgm:pt modelId="{689DEE51-06E3-4E79-800B-0EC2DE18622D}" type="pres">
      <dgm:prSet presAssocID="{B795BDFA-0CEF-4680-8672-046AB3595D57}" presName="rootText" presStyleLbl="node2" presStyleIdx="1" presStyleCnt="4">
        <dgm:presLayoutVars>
          <dgm:chPref val="3"/>
        </dgm:presLayoutVars>
      </dgm:prSet>
      <dgm:spPr/>
      <dgm:t>
        <a:bodyPr/>
        <a:lstStyle/>
        <a:p>
          <a:endParaRPr lang="en-US"/>
        </a:p>
      </dgm:t>
    </dgm:pt>
    <dgm:pt modelId="{8557450A-881A-4082-8DB6-8974F71BFADB}" type="pres">
      <dgm:prSet presAssocID="{B795BDFA-0CEF-4680-8672-046AB3595D57}" presName="rootConnector" presStyleLbl="node2" presStyleIdx="1" presStyleCnt="4"/>
      <dgm:spPr/>
      <dgm:t>
        <a:bodyPr/>
        <a:lstStyle/>
        <a:p>
          <a:endParaRPr lang="en-US"/>
        </a:p>
      </dgm:t>
    </dgm:pt>
    <dgm:pt modelId="{A3F73BA4-934B-4B5F-A983-77D36BAFCA3B}" type="pres">
      <dgm:prSet presAssocID="{B795BDFA-0CEF-4680-8672-046AB3595D57}" presName="hierChild4" presStyleCnt="0"/>
      <dgm:spPr/>
    </dgm:pt>
    <dgm:pt modelId="{4FEA19C1-663D-436E-A738-7F036552FF70}" type="pres">
      <dgm:prSet presAssocID="{B795BDFA-0CEF-4680-8672-046AB3595D57}" presName="hierChild5" presStyleCnt="0"/>
      <dgm:spPr/>
    </dgm:pt>
    <dgm:pt modelId="{6B86B7A1-4BE7-4474-B662-7B95739D1CD7}" type="pres">
      <dgm:prSet presAssocID="{81F15A6F-08F6-4B98-A952-76EEA4D5EECD}" presName="Name37" presStyleLbl="parChTrans1D2" presStyleIdx="2" presStyleCnt="4"/>
      <dgm:spPr/>
      <dgm:t>
        <a:bodyPr/>
        <a:lstStyle/>
        <a:p>
          <a:endParaRPr lang="en-US"/>
        </a:p>
      </dgm:t>
    </dgm:pt>
    <dgm:pt modelId="{7F36F266-7F99-464D-AC99-2AFA53300837}" type="pres">
      <dgm:prSet presAssocID="{D3769EB4-7768-470B-9A4E-977B09C5C509}" presName="hierRoot2" presStyleCnt="0">
        <dgm:presLayoutVars>
          <dgm:hierBranch val="init"/>
        </dgm:presLayoutVars>
      </dgm:prSet>
      <dgm:spPr/>
    </dgm:pt>
    <dgm:pt modelId="{E0D198F3-20C9-4FA6-A643-32DB5C315D7F}" type="pres">
      <dgm:prSet presAssocID="{D3769EB4-7768-470B-9A4E-977B09C5C509}" presName="rootComposite" presStyleCnt="0"/>
      <dgm:spPr/>
    </dgm:pt>
    <dgm:pt modelId="{11CEB94C-AEAB-4D37-AEEB-5F53C03169D0}" type="pres">
      <dgm:prSet presAssocID="{D3769EB4-7768-470B-9A4E-977B09C5C509}" presName="rootText" presStyleLbl="node2" presStyleIdx="2" presStyleCnt="4">
        <dgm:presLayoutVars>
          <dgm:chPref val="3"/>
        </dgm:presLayoutVars>
      </dgm:prSet>
      <dgm:spPr/>
      <dgm:t>
        <a:bodyPr/>
        <a:lstStyle/>
        <a:p>
          <a:endParaRPr lang="en-US"/>
        </a:p>
      </dgm:t>
    </dgm:pt>
    <dgm:pt modelId="{CFF86F06-C890-4264-8A07-3CBFDCFD0864}" type="pres">
      <dgm:prSet presAssocID="{D3769EB4-7768-470B-9A4E-977B09C5C509}" presName="rootConnector" presStyleLbl="node2" presStyleIdx="2" presStyleCnt="4"/>
      <dgm:spPr/>
      <dgm:t>
        <a:bodyPr/>
        <a:lstStyle/>
        <a:p>
          <a:endParaRPr lang="en-US"/>
        </a:p>
      </dgm:t>
    </dgm:pt>
    <dgm:pt modelId="{17FF0F56-E5A9-471D-8A95-7734B18019FE}" type="pres">
      <dgm:prSet presAssocID="{D3769EB4-7768-470B-9A4E-977B09C5C509}" presName="hierChild4" presStyleCnt="0"/>
      <dgm:spPr/>
    </dgm:pt>
    <dgm:pt modelId="{285F808E-C3EF-4BAE-821D-4480D2D572B1}" type="pres">
      <dgm:prSet presAssocID="{D3769EB4-7768-470B-9A4E-977B09C5C509}" presName="hierChild5" presStyleCnt="0"/>
      <dgm:spPr/>
    </dgm:pt>
    <dgm:pt modelId="{EC6C56A8-478E-489A-BFA7-A7D5A02D2EA7}" type="pres">
      <dgm:prSet presAssocID="{1486E34F-A0FB-4DA8-BA1B-251945ABBAC7}" presName="Name37" presStyleLbl="parChTrans1D2" presStyleIdx="3" presStyleCnt="4"/>
      <dgm:spPr/>
      <dgm:t>
        <a:bodyPr/>
        <a:lstStyle/>
        <a:p>
          <a:endParaRPr lang="en-US"/>
        </a:p>
      </dgm:t>
    </dgm:pt>
    <dgm:pt modelId="{D65DA524-B615-440A-A6F7-E0ADFC13174C}" type="pres">
      <dgm:prSet presAssocID="{6814706B-8D5F-4777-A8BB-6BCBFC5C8A4E}" presName="hierRoot2" presStyleCnt="0">
        <dgm:presLayoutVars>
          <dgm:hierBranch val="init"/>
        </dgm:presLayoutVars>
      </dgm:prSet>
      <dgm:spPr/>
    </dgm:pt>
    <dgm:pt modelId="{8B351671-5F25-4185-914E-2DB425702FAE}" type="pres">
      <dgm:prSet presAssocID="{6814706B-8D5F-4777-A8BB-6BCBFC5C8A4E}" presName="rootComposite" presStyleCnt="0"/>
      <dgm:spPr/>
    </dgm:pt>
    <dgm:pt modelId="{B6F29573-4633-44F1-A46F-E275B4AD4BC0}" type="pres">
      <dgm:prSet presAssocID="{6814706B-8D5F-4777-A8BB-6BCBFC5C8A4E}" presName="rootText" presStyleLbl="node2" presStyleIdx="3" presStyleCnt="4">
        <dgm:presLayoutVars>
          <dgm:chPref val="3"/>
        </dgm:presLayoutVars>
      </dgm:prSet>
      <dgm:spPr/>
      <dgm:t>
        <a:bodyPr/>
        <a:lstStyle/>
        <a:p>
          <a:endParaRPr lang="en-US"/>
        </a:p>
      </dgm:t>
    </dgm:pt>
    <dgm:pt modelId="{7A93C630-326A-4E77-8CBF-0F49B2319B63}" type="pres">
      <dgm:prSet presAssocID="{6814706B-8D5F-4777-A8BB-6BCBFC5C8A4E}" presName="rootConnector" presStyleLbl="node2" presStyleIdx="3" presStyleCnt="4"/>
      <dgm:spPr/>
      <dgm:t>
        <a:bodyPr/>
        <a:lstStyle/>
        <a:p>
          <a:endParaRPr lang="en-US"/>
        </a:p>
      </dgm:t>
    </dgm:pt>
    <dgm:pt modelId="{488689B5-6D7D-43CD-A711-5076DAD4E2A7}" type="pres">
      <dgm:prSet presAssocID="{6814706B-8D5F-4777-A8BB-6BCBFC5C8A4E}" presName="hierChild4" presStyleCnt="0"/>
      <dgm:spPr/>
    </dgm:pt>
    <dgm:pt modelId="{E88D5623-8300-4EB0-ABFF-780D27B0D1B2}" type="pres">
      <dgm:prSet presAssocID="{6814706B-8D5F-4777-A8BB-6BCBFC5C8A4E}" presName="hierChild5" presStyleCnt="0"/>
      <dgm:spPr/>
    </dgm:pt>
    <dgm:pt modelId="{504BDA89-53E7-438A-8391-D1EF894E59A1}" type="pres">
      <dgm:prSet presAssocID="{D473B449-2CFD-49FB-9681-25DFB8BE949A}" presName="hierChild3" presStyleCnt="0"/>
      <dgm:spPr/>
    </dgm:pt>
  </dgm:ptLst>
  <dgm:cxnLst>
    <dgm:cxn modelId="{F1775DC5-3852-4E00-BA17-033C78B5F6F0}" type="presOf" srcId="{6814706B-8D5F-4777-A8BB-6BCBFC5C8A4E}" destId="{7A93C630-326A-4E77-8CBF-0F49B2319B63}" srcOrd="1" destOrd="0" presId="urn:microsoft.com/office/officeart/2005/8/layout/orgChart1"/>
    <dgm:cxn modelId="{0D371C4F-35D4-4643-87E3-DB2F874E29DD}" srcId="{D473B449-2CFD-49FB-9681-25DFB8BE949A}" destId="{D3769EB4-7768-470B-9A4E-977B09C5C509}" srcOrd="2" destOrd="0" parTransId="{81F15A6F-08F6-4B98-A952-76EEA4D5EECD}" sibTransId="{327FADD1-780C-4B6E-AB95-00EAED6D75BD}"/>
    <dgm:cxn modelId="{AEB284F2-A423-46A8-A7C8-89D5CFF9E306}" srcId="{D473B449-2CFD-49FB-9681-25DFB8BE949A}" destId="{6814706B-8D5F-4777-A8BB-6BCBFC5C8A4E}" srcOrd="3" destOrd="0" parTransId="{1486E34F-A0FB-4DA8-BA1B-251945ABBAC7}" sibTransId="{870EA10A-FFA5-4EF6-95B2-4DC3E796BE9F}"/>
    <dgm:cxn modelId="{530D045A-F5FE-46EE-B592-9D6C40E7A211}" srcId="{9E1D93B4-B0AA-42EE-8E45-62C714FCE723}" destId="{D473B449-2CFD-49FB-9681-25DFB8BE949A}" srcOrd="0" destOrd="0" parTransId="{9C73B4DC-648A-4C5A-A68A-6105FB7F40AD}" sibTransId="{86DF5AD3-8111-402F-8AB0-68F5851C2165}"/>
    <dgm:cxn modelId="{D2445BB3-0E50-4F5E-91A7-72E2A7A85FC2}" type="presOf" srcId="{D3769EB4-7768-470B-9A4E-977B09C5C509}" destId="{11CEB94C-AEAB-4D37-AEEB-5F53C03169D0}" srcOrd="0" destOrd="0" presId="urn:microsoft.com/office/officeart/2005/8/layout/orgChart1"/>
    <dgm:cxn modelId="{D3AD3252-2C35-4FFA-BDE2-51EE42755D7A}" type="presOf" srcId="{B795BDFA-0CEF-4680-8672-046AB3595D57}" destId="{8557450A-881A-4082-8DB6-8974F71BFADB}" srcOrd="1" destOrd="0" presId="urn:microsoft.com/office/officeart/2005/8/layout/orgChart1"/>
    <dgm:cxn modelId="{BA620313-54DB-4356-86F3-BE8678394706}" type="presOf" srcId="{1486E34F-A0FB-4DA8-BA1B-251945ABBAC7}" destId="{EC6C56A8-478E-489A-BFA7-A7D5A02D2EA7}" srcOrd="0" destOrd="0" presId="urn:microsoft.com/office/officeart/2005/8/layout/orgChart1"/>
    <dgm:cxn modelId="{017219AC-0558-4CDC-A4FD-49237355B7BB}" type="presOf" srcId="{87BA9D67-1388-495D-8344-8C2DD661D6A0}" destId="{560423D0-55C0-4068-8800-E2036B892C1F}" srcOrd="0" destOrd="0" presId="urn:microsoft.com/office/officeart/2005/8/layout/orgChart1"/>
    <dgm:cxn modelId="{022C5B2C-793A-42DD-B237-8DBA3B21DECB}" type="presOf" srcId="{D473B449-2CFD-49FB-9681-25DFB8BE949A}" destId="{C2B98509-2294-4C34-8DDC-EF740374E8FC}" srcOrd="0" destOrd="0" presId="urn:microsoft.com/office/officeart/2005/8/layout/orgChart1"/>
    <dgm:cxn modelId="{5E80BE8B-E3DA-4E97-9DE3-27D0FE8AFD4A}" type="presOf" srcId="{6814706B-8D5F-4777-A8BB-6BCBFC5C8A4E}" destId="{B6F29573-4633-44F1-A46F-E275B4AD4BC0}" srcOrd="0" destOrd="0" presId="urn:microsoft.com/office/officeart/2005/8/layout/orgChart1"/>
    <dgm:cxn modelId="{7D210F38-6184-495A-A872-D8CF043E0F73}" type="presOf" srcId="{D473B449-2CFD-49FB-9681-25DFB8BE949A}" destId="{8D75425B-E22D-4DF8-BC3A-42E737CF8C98}" srcOrd="1" destOrd="0" presId="urn:microsoft.com/office/officeart/2005/8/layout/orgChart1"/>
    <dgm:cxn modelId="{20439C8F-AD17-455F-B14E-A94AB7A5516E}" type="presOf" srcId="{FF1F0EB3-73F5-4A21-9EF2-46E4987C0A49}" destId="{54A74391-E59C-42DE-8F8C-ED9ABB062C1F}" srcOrd="0" destOrd="0" presId="urn:microsoft.com/office/officeart/2005/8/layout/orgChart1"/>
    <dgm:cxn modelId="{655B028A-E6E3-48DF-9054-D702FBA424C1}" type="presOf" srcId="{81F15A6F-08F6-4B98-A952-76EEA4D5EECD}" destId="{6B86B7A1-4BE7-4474-B662-7B95739D1CD7}" srcOrd="0" destOrd="0" presId="urn:microsoft.com/office/officeart/2005/8/layout/orgChart1"/>
    <dgm:cxn modelId="{3A498072-BEF2-4AA2-8C16-375131202603}" type="presOf" srcId="{A18EA8AB-19ED-48E2-826F-3D14B310D80C}" destId="{584D57E8-CF80-44A5-BD87-396AF0EF9CE4}" srcOrd="1" destOrd="0" presId="urn:microsoft.com/office/officeart/2005/8/layout/orgChart1"/>
    <dgm:cxn modelId="{417ACB1D-C114-4F50-9A31-A37C370D1B36}" type="presOf" srcId="{A18EA8AB-19ED-48E2-826F-3D14B310D80C}" destId="{AC3EF6C4-807B-43E7-8D58-AC62E9F38CFF}" srcOrd="0" destOrd="0" presId="urn:microsoft.com/office/officeart/2005/8/layout/orgChart1"/>
    <dgm:cxn modelId="{E32DEAFD-1C92-4B2A-A153-45C1F51EF973}" type="presOf" srcId="{9E1D93B4-B0AA-42EE-8E45-62C714FCE723}" destId="{AF49E324-6B51-4BBA-86E5-1787410A05AC}" srcOrd="0" destOrd="0" presId="urn:microsoft.com/office/officeart/2005/8/layout/orgChart1"/>
    <dgm:cxn modelId="{38C5866B-B809-4881-A21C-3D7F9FC37475}" type="presOf" srcId="{D3769EB4-7768-470B-9A4E-977B09C5C509}" destId="{CFF86F06-C890-4264-8A07-3CBFDCFD0864}" srcOrd="1" destOrd="0" presId="urn:microsoft.com/office/officeart/2005/8/layout/orgChart1"/>
    <dgm:cxn modelId="{2E1EDDDC-2FA2-415D-8EDF-96EF8E526677}" srcId="{D473B449-2CFD-49FB-9681-25DFB8BE949A}" destId="{B795BDFA-0CEF-4680-8672-046AB3595D57}" srcOrd="1" destOrd="0" parTransId="{FF1F0EB3-73F5-4A21-9EF2-46E4987C0A49}" sibTransId="{8ADC2F42-6185-48D1-95BF-CF58937EA39D}"/>
    <dgm:cxn modelId="{528B05CE-683B-4913-830B-915A049576FE}" srcId="{D473B449-2CFD-49FB-9681-25DFB8BE949A}" destId="{A18EA8AB-19ED-48E2-826F-3D14B310D80C}" srcOrd="0" destOrd="0" parTransId="{87BA9D67-1388-495D-8344-8C2DD661D6A0}" sibTransId="{872AF709-1A2E-4776-9D78-A99241EDD0EB}"/>
    <dgm:cxn modelId="{0720E6B1-0148-44E5-8F32-D289783E070F}" type="presOf" srcId="{B795BDFA-0CEF-4680-8672-046AB3595D57}" destId="{689DEE51-06E3-4E79-800B-0EC2DE18622D}" srcOrd="0" destOrd="0" presId="urn:microsoft.com/office/officeart/2005/8/layout/orgChart1"/>
    <dgm:cxn modelId="{B232BB6E-8899-4725-B5AA-67B49EF34D32}" type="presParOf" srcId="{AF49E324-6B51-4BBA-86E5-1787410A05AC}" destId="{0D9D9920-E37E-48E7-8F49-D6C217F11A37}" srcOrd="0" destOrd="0" presId="urn:microsoft.com/office/officeart/2005/8/layout/orgChart1"/>
    <dgm:cxn modelId="{23D59171-6599-45C8-AB42-E712F809CA4E}" type="presParOf" srcId="{0D9D9920-E37E-48E7-8F49-D6C217F11A37}" destId="{22622B2B-C464-4FCC-BEC1-FF0017381545}" srcOrd="0" destOrd="0" presId="urn:microsoft.com/office/officeart/2005/8/layout/orgChart1"/>
    <dgm:cxn modelId="{D1FDAFB8-3803-4E5E-BC7D-1237FD718CAF}" type="presParOf" srcId="{22622B2B-C464-4FCC-BEC1-FF0017381545}" destId="{C2B98509-2294-4C34-8DDC-EF740374E8FC}" srcOrd="0" destOrd="0" presId="urn:microsoft.com/office/officeart/2005/8/layout/orgChart1"/>
    <dgm:cxn modelId="{F51E804F-40E3-45E6-837B-5B5B5264281E}" type="presParOf" srcId="{22622B2B-C464-4FCC-BEC1-FF0017381545}" destId="{8D75425B-E22D-4DF8-BC3A-42E737CF8C98}" srcOrd="1" destOrd="0" presId="urn:microsoft.com/office/officeart/2005/8/layout/orgChart1"/>
    <dgm:cxn modelId="{14C7EC31-7E2F-455F-9BA8-F172F67B7431}" type="presParOf" srcId="{0D9D9920-E37E-48E7-8F49-D6C217F11A37}" destId="{A12E445D-A8F8-4570-8360-115613C41D03}" srcOrd="1" destOrd="0" presId="urn:microsoft.com/office/officeart/2005/8/layout/orgChart1"/>
    <dgm:cxn modelId="{1EE1905D-0BE4-44A1-842B-96FA5AEE6C8A}" type="presParOf" srcId="{A12E445D-A8F8-4570-8360-115613C41D03}" destId="{560423D0-55C0-4068-8800-E2036B892C1F}" srcOrd="0" destOrd="0" presId="urn:microsoft.com/office/officeart/2005/8/layout/orgChart1"/>
    <dgm:cxn modelId="{728B99DE-2AB8-4D4F-82D5-1CCC81F2ECC6}" type="presParOf" srcId="{A12E445D-A8F8-4570-8360-115613C41D03}" destId="{E525C0B2-CF3F-4EEC-8A42-02AFEF706D72}" srcOrd="1" destOrd="0" presId="urn:microsoft.com/office/officeart/2005/8/layout/orgChart1"/>
    <dgm:cxn modelId="{8797058C-A2D2-49DF-BEC9-47CD4771C032}" type="presParOf" srcId="{E525C0B2-CF3F-4EEC-8A42-02AFEF706D72}" destId="{C3589A00-45E0-486B-910C-F9DB5CE53BE6}" srcOrd="0" destOrd="0" presId="urn:microsoft.com/office/officeart/2005/8/layout/orgChart1"/>
    <dgm:cxn modelId="{BFAD407B-9045-4953-89A1-633766D8825D}" type="presParOf" srcId="{C3589A00-45E0-486B-910C-F9DB5CE53BE6}" destId="{AC3EF6C4-807B-43E7-8D58-AC62E9F38CFF}" srcOrd="0" destOrd="0" presId="urn:microsoft.com/office/officeart/2005/8/layout/orgChart1"/>
    <dgm:cxn modelId="{B9A04E3B-F552-48A9-A602-54941EBEBDC6}" type="presParOf" srcId="{C3589A00-45E0-486B-910C-F9DB5CE53BE6}" destId="{584D57E8-CF80-44A5-BD87-396AF0EF9CE4}" srcOrd="1" destOrd="0" presId="urn:microsoft.com/office/officeart/2005/8/layout/orgChart1"/>
    <dgm:cxn modelId="{0D33182F-CAE2-45E3-8CC2-9362FE46C3EC}" type="presParOf" srcId="{E525C0B2-CF3F-4EEC-8A42-02AFEF706D72}" destId="{DF84FB81-A785-4A6B-ABF5-20D4376BA1B0}" srcOrd="1" destOrd="0" presId="urn:microsoft.com/office/officeart/2005/8/layout/orgChart1"/>
    <dgm:cxn modelId="{394E234E-8AAC-42FF-A444-AA3A2ABD6765}" type="presParOf" srcId="{E525C0B2-CF3F-4EEC-8A42-02AFEF706D72}" destId="{DB3EB257-ADDB-4FE7-B459-C8D36E7BEF13}" srcOrd="2" destOrd="0" presId="urn:microsoft.com/office/officeart/2005/8/layout/orgChart1"/>
    <dgm:cxn modelId="{6D7D67F8-2EA4-422E-9B6B-8334BEC66E98}" type="presParOf" srcId="{A12E445D-A8F8-4570-8360-115613C41D03}" destId="{54A74391-E59C-42DE-8F8C-ED9ABB062C1F}" srcOrd="2" destOrd="0" presId="urn:microsoft.com/office/officeart/2005/8/layout/orgChart1"/>
    <dgm:cxn modelId="{5F61EDBC-05C6-4B9E-948A-2DCC1AE77D23}" type="presParOf" srcId="{A12E445D-A8F8-4570-8360-115613C41D03}" destId="{EF983404-CDA8-4DE9-9EA5-D3529EC63E56}" srcOrd="3" destOrd="0" presId="urn:microsoft.com/office/officeart/2005/8/layout/orgChart1"/>
    <dgm:cxn modelId="{5ACAE95C-9EE2-4D52-828C-AE792FA575A7}" type="presParOf" srcId="{EF983404-CDA8-4DE9-9EA5-D3529EC63E56}" destId="{BA962430-AF02-4F48-A636-0A83FF5E4EFF}" srcOrd="0" destOrd="0" presId="urn:microsoft.com/office/officeart/2005/8/layout/orgChart1"/>
    <dgm:cxn modelId="{D40D27D6-AD81-4BE3-B15F-ABE717386D5E}" type="presParOf" srcId="{BA962430-AF02-4F48-A636-0A83FF5E4EFF}" destId="{689DEE51-06E3-4E79-800B-0EC2DE18622D}" srcOrd="0" destOrd="0" presId="urn:microsoft.com/office/officeart/2005/8/layout/orgChart1"/>
    <dgm:cxn modelId="{AA4EC3F4-B430-408D-A79D-7471C578498E}" type="presParOf" srcId="{BA962430-AF02-4F48-A636-0A83FF5E4EFF}" destId="{8557450A-881A-4082-8DB6-8974F71BFADB}" srcOrd="1" destOrd="0" presId="urn:microsoft.com/office/officeart/2005/8/layout/orgChart1"/>
    <dgm:cxn modelId="{31826939-300A-46A9-BF59-30AA81A89D20}" type="presParOf" srcId="{EF983404-CDA8-4DE9-9EA5-D3529EC63E56}" destId="{A3F73BA4-934B-4B5F-A983-77D36BAFCA3B}" srcOrd="1" destOrd="0" presId="urn:microsoft.com/office/officeart/2005/8/layout/orgChart1"/>
    <dgm:cxn modelId="{B3D4F637-9019-459D-8453-D78753A93D90}" type="presParOf" srcId="{EF983404-CDA8-4DE9-9EA5-D3529EC63E56}" destId="{4FEA19C1-663D-436E-A738-7F036552FF70}" srcOrd="2" destOrd="0" presId="urn:microsoft.com/office/officeart/2005/8/layout/orgChart1"/>
    <dgm:cxn modelId="{8EC16C30-6606-4650-A9DF-CC296BB70556}" type="presParOf" srcId="{A12E445D-A8F8-4570-8360-115613C41D03}" destId="{6B86B7A1-4BE7-4474-B662-7B95739D1CD7}" srcOrd="4" destOrd="0" presId="urn:microsoft.com/office/officeart/2005/8/layout/orgChart1"/>
    <dgm:cxn modelId="{3A3825AC-A536-403E-9AC8-082A2344E475}" type="presParOf" srcId="{A12E445D-A8F8-4570-8360-115613C41D03}" destId="{7F36F266-7F99-464D-AC99-2AFA53300837}" srcOrd="5" destOrd="0" presId="urn:microsoft.com/office/officeart/2005/8/layout/orgChart1"/>
    <dgm:cxn modelId="{17A94EFF-05E8-4F92-A938-AC57252F89FC}" type="presParOf" srcId="{7F36F266-7F99-464D-AC99-2AFA53300837}" destId="{E0D198F3-20C9-4FA6-A643-32DB5C315D7F}" srcOrd="0" destOrd="0" presId="urn:microsoft.com/office/officeart/2005/8/layout/orgChart1"/>
    <dgm:cxn modelId="{ED771E29-EA8B-460D-A64F-04D096213866}" type="presParOf" srcId="{E0D198F3-20C9-4FA6-A643-32DB5C315D7F}" destId="{11CEB94C-AEAB-4D37-AEEB-5F53C03169D0}" srcOrd="0" destOrd="0" presId="urn:microsoft.com/office/officeart/2005/8/layout/orgChart1"/>
    <dgm:cxn modelId="{85E5C482-6287-4016-B290-6E11F3935466}" type="presParOf" srcId="{E0D198F3-20C9-4FA6-A643-32DB5C315D7F}" destId="{CFF86F06-C890-4264-8A07-3CBFDCFD0864}" srcOrd="1" destOrd="0" presId="urn:microsoft.com/office/officeart/2005/8/layout/orgChart1"/>
    <dgm:cxn modelId="{B57F67E3-79B6-439B-9201-232474B05303}" type="presParOf" srcId="{7F36F266-7F99-464D-AC99-2AFA53300837}" destId="{17FF0F56-E5A9-471D-8A95-7734B18019FE}" srcOrd="1" destOrd="0" presId="urn:microsoft.com/office/officeart/2005/8/layout/orgChart1"/>
    <dgm:cxn modelId="{D18D9D46-2A88-493B-B323-7B72F0D779EA}" type="presParOf" srcId="{7F36F266-7F99-464D-AC99-2AFA53300837}" destId="{285F808E-C3EF-4BAE-821D-4480D2D572B1}" srcOrd="2" destOrd="0" presId="urn:microsoft.com/office/officeart/2005/8/layout/orgChart1"/>
    <dgm:cxn modelId="{25C62FC7-9A43-4FCF-ABC6-1169E11F933D}" type="presParOf" srcId="{A12E445D-A8F8-4570-8360-115613C41D03}" destId="{EC6C56A8-478E-489A-BFA7-A7D5A02D2EA7}" srcOrd="6" destOrd="0" presId="urn:microsoft.com/office/officeart/2005/8/layout/orgChart1"/>
    <dgm:cxn modelId="{CB6E1EB9-39F8-40B8-9D1F-35FB6B0F26FD}" type="presParOf" srcId="{A12E445D-A8F8-4570-8360-115613C41D03}" destId="{D65DA524-B615-440A-A6F7-E0ADFC13174C}" srcOrd="7" destOrd="0" presId="urn:microsoft.com/office/officeart/2005/8/layout/orgChart1"/>
    <dgm:cxn modelId="{456BF870-E927-49DE-AAC5-052BA93EEA24}" type="presParOf" srcId="{D65DA524-B615-440A-A6F7-E0ADFC13174C}" destId="{8B351671-5F25-4185-914E-2DB425702FAE}" srcOrd="0" destOrd="0" presId="urn:microsoft.com/office/officeart/2005/8/layout/orgChart1"/>
    <dgm:cxn modelId="{45871838-9E98-4AFD-BB7C-35CE6B34631F}" type="presParOf" srcId="{8B351671-5F25-4185-914E-2DB425702FAE}" destId="{B6F29573-4633-44F1-A46F-E275B4AD4BC0}" srcOrd="0" destOrd="0" presId="urn:microsoft.com/office/officeart/2005/8/layout/orgChart1"/>
    <dgm:cxn modelId="{81F1D322-E1B6-43D4-A85B-B1DFD15610D4}" type="presParOf" srcId="{8B351671-5F25-4185-914E-2DB425702FAE}" destId="{7A93C630-326A-4E77-8CBF-0F49B2319B63}" srcOrd="1" destOrd="0" presId="urn:microsoft.com/office/officeart/2005/8/layout/orgChart1"/>
    <dgm:cxn modelId="{C593C1D5-2D7F-460B-AF5F-E0E8BA797685}" type="presParOf" srcId="{D65DA524-B615-440A-A6F7-E0ADFC13174C}" destId="{488689B5-6D7D-43CD-A711-5076DAD4E2A7}" srcOrd="1" destOrd="0" presId="urn:microsoft.com/office/officeart/2005/8/layout/orgChart1"/>
    <dgm:cxn modelId="{19874D5E-9D3F-47D5-A8D6-2936B86957EE}" type="presParOf" srcId="{D65DA524-B615-440A-A6F7-E0ADFC13174C}" destId="{E88D5623-8300-4EB0-ABFF-780D27B0D1B2}" srcOrd="2" destOrd="0" presId="urn:microsoft.com/office/officeart/2005/8/layout/orgChart1"/>
    <dgm:cxn modelId="{CC7B3B9A-7D5E-4C45-B3A0-A1008554222E}" type="presParOf" srcId="{0D9D9920-E37E-48E7-8F49-D6C217F11A37}" destId="{504BDA89-53E7-438A-8391-D1EF894E59A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1D93B4-B0AA-42EE-8E45-62C714FCE723}"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en-US"/>
        </a:p>
      </dgm:t>
    </dgm:pt>
    <dgm:pt modelId="{D473B449-2CFD-49FB-9681-25DFB8BE949A}">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ούρων</a:t>
          </a:r>
          <a:endParaRPr lang="en-US" dirty="0"/>
        </a:p>
      </dgm:t>
    </dgm:pt>
    <dgm:pt modelId="{9C73B4DC-648A-4C5A-A68A-6105FB7F40AD}" type="parTrans" cxnId="{530D045A-F5FE-46EE-B592-9D6C40E7A211}">
      <dgm:prSet/>
      <dgm:spPr/>
      <dgm:t>
        <a:bodyPr/>
        <a:lstStyle/>
        <a:p>
          <a:pPr algn="ctr"/>
          <a:endParaRPr lang="en-US"/>
        </a:p>
      </dgm:t>
    </dgm:pt>
    <dgm:pt modelId="{86DF5AD3-8111-402F-8AB0-68F5851C2165}" type="sibTrans" cxnId="{530D045A-F5FE-46EE-B592-9D6C40E7A211}">
      <dgm:prSet/>
      <dgm:spPr/>
      <dgm:t>
        <a:bodyPr/>
        <a:lstStyle/>
        <a:p>
          <a:pPr algn="ctr"/>
          <a:endParaRPr lang="en-US"/>
        </a:p>
      </dgm:t>
    </dgm:pt>
    <dgm:pt modelId="{A18EA8AB-19ED-48E2-826F-3D14B310D80C}">
      <dgm:prSet phldrT="[Text]">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pPr algn="ctr"/>
          <a:r>
            <a:rPr lang="el-GR" dirty="0" smtClean="0">
              <a:solidFill>
                <a:schemeClr val="tx1"/>
              </a:solidFill>
            </a:rPr>
            <a:t>Ακράτεια από προσπάθεια</a:t>
          </a:r>
          <a:endParaRPr lang="en-US" dirty="0">
            <a:solidFill>
              <a:schemeClr val="tx1"/>
            </a:solidFill>
          </a:endParaRPr>
        </a:p>
      </dgm:t>
    </dgm:pt>
    <dgm:pt modelId="{87BA9D67-1388-495D-8344-8C2DD661D6A0}" type="parTrans" cxnId="{528B05CE-683B-4913-830B-915A049576FE}">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72AF709-1A2E-4776-9D78-A99241EDD0EB}" type="sibTrans" cxnId="{528B05CE-683B-4913-830B-915A049576FE}">
      <dgm:prSet/>
      <dgm:spPr/>
      <dgm:t>
        <a:bodyPr/>
        <a:lstStyle/>
        <a:p>
          <a:pPr algn="ctr"/>
          <a:endParaRPr lang="en-US"/>
        </a:p>
      </dgm:t>
    </dgm:pt>
    <dgm:pt modelId="{B795BDFA-0CEF-4680-8672-046AB3595D57}">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Επιτακτική ακράτεια </a:t>
          </a:r>
          <a:endParaRPr lang="en-US" dirty="0"/>
        </a:p>
      </dgm:t>
    </dgm:pt>
    <dgm:pt modelId="{FF1F0EB3-73F5-4A21-9EF2-46E4987C0A49}" type="parTrans" cxnId="{2E1EDDDC-2FA2-415D-8EDF-96EF8E526677}">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ADC2F42-6185-48D1-95BF-CF58937EA39D}" type="sibTrans" cxnId="{2E1EDDDC-2FA2-415D-8EDF-96EF8E526677}">
      <dgm:prSet/>
      <dgm:spPr/>
      <dgm:t>
        <a:bodyPr/>
        <a:lstStyle/>
        <a:p>
          <a:pPr algn="ctr"/>
          <a:endParaRPr lang="en-US"/>
        </a:p>
      </dgm:t>
    </dgm:pt>
    <dgm:pt modelId="{D3769EB4-7768-470B-9A4E-977B09C5C509}">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μεικτού τύπου</a:t>
          </a:r>
          <a:endParaRPr lang="en-US" dirty="0"/>
        </a:p>
      </dgm:t>
    </dgm:pt>
    <dgm:pt modelId="{81F15A6F-08F6-4B98-A952-76EEA4D5EECD}" type="parTrans" cxnId="{0D371C4F-35D4-4643-87E3-DB2F874E29DD}">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327FADD1-780C-4B6E-AB95-00EAED6D75BD}" type="sibTrans" cxnId="{0D371C4F-35D4-4643-87E3-DB2F874E29DD}">
      <dgm:prSet/>
      <dgm:spPr/>
      <dgm:t>
        <a:bodyPr/>
        <a:lstStyle/>
        <a:p>
          <a:pPr algn="ctr"/>
          <a:endParaRPr lang="en-US"/>
        </a:p>
      </dgm:t>
    </dgm:pt>
    <dgm:pt modelId="{6814706B-8D5F-4777-A8BB-6BCBFC5C8A4E}">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r>
            <a:rPr lang="el-GR" dirty="0" smtClean="0"/>
            <a:t>Ακράτεια από υπερπλήρωση</a:t>
          </a:r>
          <a:endParaRPr lang="en-US" dirty="0"/>
        </a:p>
      </dgm:t>
    </dgm:pt>
    <dgm:pt modelId="{1486E34F-A0FB-4DA8-BA1B-251945ABBAC7}" type="parTrans" cxnId="{AEB284F2-A423-46A8-A7C8-89D5CFF9E306}">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ctr"/>
          <a:endParaRPr lang="en-US"/>
        </a:p>
      </dgm:t>
    </dgm:pt>
    <dgm:pt modelId="{870EA10A-FFA5-4EF6-95B2-4DC3E796BE9F}" type="sibTrans" cxnId="{AEB284F2-A423-46A8-A7C8-89D5CFF9E306}">
      <dgm:prSet/>
      <dgm:spPr/>
      <dgm:t>
        <a:bodyPr/>
        <a:lstStyle/>
        <a:p>
          <a:pPr algn="ctr"/>
          <a:endParaRPr lang="en-US"/>
        </a:p>
      </dgm:t>
    </dgm:pt>
    <dgm:pt modelId="{AF49E324-6B51-4BBA-86E5-1787410A05AC}" type="pres">
      <dgm:prSet presAssocID="{9E1D93B4-B0AA-42EE-8E45-62C714FCE723}" presName="hierChild1" presStyleCnt="0">
        <dgm:presLayoutVars>
          <dgm:orgChart val="1"/>
          <dgm:chPref val="1"/>
          <dgm:dir/>
          <dgm:animOne val="branch"/>
          <dgm:animLvl val="lvl"/>
          <dgm:resizeHandles/>
        </dgm:presLayoutVars>
      </dgm:prSet>
      <dgm:spPr/>
      <dgm:t>
        <a:bodyPr/>
        <a:lstStyle/>
        <a:p>
          <a:endParaRPr lang="en-US"/>
        </a:p>
      </dgm:t>
    </dgm:pt>
    <dgm:pt modelId="{0D9D9920-E37E-48E7-8F49-D6C217F11A37}" type="pres">
      <dgm:prSet presAssocID="{D473B449-2CFD-49FB-9681-25DFB8BE949A}" presName="hierRoot1" presStyleCnt="0">
        <dgm:presLayoutVars>
          <dgm:hierBranch val="init"/>
        </dgm:presLayoutVars>
      </dgm:prSet>
      <dgm:spPr/>
    </dgm:pt>
    <dgm:pt modelId="{22622B2B-C464-4FCC-BEC1-FF0017381545}" type="pres">
      <dgm:prSet presAssocID="{D473B449-2CFD-49FB-9681-25DFB8BE949A}" presName="rootComposite1" presStyleCnt="0"/>
      <dgm:spPr/>
    </dgm:pt>
    <dgm:pt modelId="{C2B98509-2294-4C34-8DDC-EF740374E8FC}" type="pres">
      <dgm:prSet presAssocID="{D473B449-2CFD-49FB-9681-25DFB8BE949A}" presName="rootText1" presStyleLbl="node0" presStyleIdx="0" presStyleCnt="1">
        <dgm:presLayoutVars>
          <dgm:chPref val="3"/>
        </dgm:presLayoutVars>
      </dgm:prSet>
      <dgm:spPr/>
      <dgm:t>
        <a:bodyPr/>
        <a:lstStyle/>
        <a:p>
          <a:endParaRPr lang="en-US"/>
        </a:p>
      </dgm:t>
    </dgm:pt>
    <dgm:pt modelId="{8D75425B-E22D-4DF8-BC3A-42E737CF8C98}" type="pres">
      <dgm:prSet presAssocID="{D473B449-2CFD-49FB-9681-25DFB8BE949A}" presName="rootConnector1" presStyleLbl="node1" presStyleIdx="0" presStyleCnt="0"/>
      <dgm:spPr/>
      <dgm:t>
        <a:bodyPr/>
        <a:lstStyle/>
        <a:p>
          <a:endParaRPr lang="en-US"/>
        </a:p>
      </dgm:t>
    </dgm:pt>
    <dgm:pt modelId="{A12E445D-A8F8-4570-8360-115613C41D03}" type="pres">
      <dgm:prSet presAssocID="{D473B449-2CFD-49FB-9681-25DFB8BE949A}" presName="hierChild2" presStyleCnt="0"/>
      <dgm:spPr/>
    </dgm:pt>
    <dgm:pt modelId="{560423D0-55C0-4068-8800-E2036B892C1F}" type="pres">
      <dgm:prSet presAssocID="{87BA9D67-1388-495D-8344-8C2DD661D6A0}" presName="Name37" presStyleLbl="parChTrans1D2" presStyleIdx="0" presStyleCnt="4"/>
      <dgm:spPr/>
      <dgm:t>
        <a:bodyPr/>
        <a:lstStyle/>
        <a:p>
          <a:endParaRPr lang="en-US"/>
        </a:p>
      </dgm:t>
    </dgm:pt>
    <dgm:pt modelId="{E525C0B2-CF3F-4EEC-8A42-02AFEF706D72}" type="pres">
      <dgm:prSet presAssocID="{A18EA8AB-19ED-48E2-826F-3D14B310D80C}" presName="hierRoot2" presStyleCnt="0">
        <dgm:presLayoutVars>
          <dgm:hierBranch val="init"/>
        </dgm:presLayoutVars>
      </dgm:prSet>
      <dgm:spPr/>
    </dgm:pt>
    <dgm:pt modelId="{C3589A00-45E0-486B-910C-F9DB5CE53BE6}" type="pres">
      <dgm:prSet presAssocID="{A18EA8AB-19ED-48E2-826F-3D14B310D80C}" presName="rootComposite" presStyleCnt="0"/>
      <dgm:spPr/>
    </dgm:pt>
    <dgm:pt modelId="{AC3EF6C4-807B-43E7-8D58-AC62E9F38CFF}" type="pres">
      <dgm:prSet presAssocID="{A18EA8AB-19ED-48E2-826F-3D14B310D80C}" presName="rootText" presStyleLbl="node2" presStyleIdx="0" presStyleCnt="4" custLinFactNeighborX="8343" custLinFactNeighborY="457">
        <dgm:presLayoutVars>
          <dgm:chPref val="3"/>
        </dgm:presLayoutVars>
      </dgm:prSet>
      <dgm:spPr/>
      <dgm:t>
        <a:bodyPr/>
        <a:lstStyle/>
        <a:p>
          <a:endParaRPr lang="en-US"/>
        </a:p>
      </dgm:t>
    </dgm:pt>
    <dgm:pt modelId="{584D57E8-CF80-44A5-BD87-396AF0EF9CE4}" type="pres">
      <dgm:prSet presAssocID="{A18EA8AB-19ED-48E2-826F-3D14B310D80C}" presName="rootConnector" presStyleLbl="node2" presStyleIdx="0" presStyleCnt="4"/>
      <dgm:spPr/>
      <dgm:t>
        <a:bodyPr/>
        <a:lstStyle/>
        <a:p>
          <a:endParaRPr lang="en-US"/>
        </a:p>
      </dgm:t>
    </dgm:pt>
    <dgm:pt modelId="{DF84FB81-A785-4A6B-ABF5-20D4376BA1B0}" type="pres">
      <dgm:prSet presAssocID="{A18EA8AB-19ED-48E2-826F-3D14B310D80C}" presName="hierChild4" presStyleCnt="0"/>
      <dgm:spPr/>
    </dgm:pt>
    <dgm:pt modelId="{DB3EB257-ADDB-4FE7-B459-C8D36E7BEF13}" type="pres">
      <dgm:prSet presAssocID="{A18EA8AB-19ED-48E2-826F-3D14B310D80C}" presName="hierChild5" presStyleCnt="0"/>
      <dgm:spPr/>
    </dgm:pt>
    <dgm:pt modelId="{54A74391-E59C-42DE-8F8C-ED9ABB062C1F}" type="pres">
      <dgm:prSet presAssocID="{FF1F0EB3-73F5-4A21-9EF2-46E4987C0A49}" presName="Name37" presStyleLbl="parChTrans1D2" presStyleIdx="1" presStyleCnt="4"/>
      <dgm:spPr/>
      <dgm:t>
        <a:bodyPr/>
        <a:lstStyle/>
        <a:p>
          <a:endParaRPr lang="en-US"/>
        </a:p>
      </dgm:t>
    </dgm:pt>
    <dgm:pt modelId="{EF983404-CDA8-4DE9-9EA5-D3529EC63E56}" type="pres">
      <dgm:prSet presAssocID="{B795BDFA-0CEF-4680-8672-046AB3595D57}" presName="hierRoot2" presStyleCnt="0">
        <dgm:presLayoutVars>
          <dgm:hierBranch val="init"/>
        </dgm:presLayoutVars>
      </dgm:prSet>
      <dgm:spPr/>
    </dgm:pt>
    <dgm:pt modelId="{BA962430-AF02-4F48-A636-0A83FF5E4EFF}" type="pres">
      <dgm:prSet presAssocID="{B795BDFA-0CEF-4680-8672-046AB3595D57}" presName="rootComposite" presStyleCnt="0"/>
      <dgm:spPr/>
    </dgm:pt>
    <dgm:pt modelId="{689DEE51-06E3-4E79-800B-0EC2DE18622D}" type="pres">
      <dgm:prSet presAssocID="{B795BDFA-0CEF-4680-8672-046AB3595D57}" presName="rootText" presStyleLbl="node2" presStyleIdx="1" presStyleCnt="4">
        <dgm:presLayoutVars>
          <dgm:chPref val="3"/>
        </dgm:presLayoutVars>
      </dgm:prSet>
      <dgm:spPr/>
      <dgm:t>
        <a:bodyPr/>
        <a:lstStyle/>
        <a:p>
          <a:endParaRPr lang="en-US"/>
        </a:p>
      </dgm:t>
    </dgm:pt>
    <dgm:pt modelId="{8557450A-881A-4082-8DB6-8974F71BFADB}" type="pres">
      <dgm:prSet presAssocID="{B795BDFA-0CEF-4680-8672-046AB3595D57}" presName="rootConnector" presStyleLbl="node2" presStyleIdx="1" presStyleCnt="4"/>
      <dgm:spPr/>
      <dgm:t>
        <a:bodyPr/>
        <a:lstStyle/>
        <a:p>
          <a:endParaRPr lang="en-US"/>
        </a:p>
      </dgm:t>
    </dgm:pt>
    <dgm:pt modelId="{A3F73BA4-934B-4B5F-A983-77D36BAFCA3B}" type="pres">
      <dgm:prSet presAssocID="{B795BDFA-0CEF-4680-8672-046AB3595D57}" presName="hierChild4" presStyleCnt="0"/>
      <dgm:spPr/>
    </dgm:pt>
    <dgm:pt modelId="{4FEA19C1-663D-436E-A738-7F036552FF70}" type="pres">
      <dgm:prSet presAssocID="{B795BDFA-0CEF-4680-8672-046AB3595D57}" presName="hierChild5" presStyleCnt="0"/>
      <dgm:spPr/>
    </dgm:pt>
    <dgm:pt modelId="{6B86B7A1-4BE7-4474-B662-7B95739D1CD7}" type="pres">
      <dgm:prSet presAssocID="{81F15A6F-08F6-4B98-A952-76EEA4D5EECD}" presName="Name37" presStyleLbl="parChTrans1D2" presStyleIdx="2" presStyleCnt="4"/>
      <dgm:spPr/>
      <dgm:t>
        <a:bodyPr/>
        <a:lstStyle/>
        <a:p>
          <a:endParaRPr lang="en-US"/>
        </a:p>
      </dgm:t>
    </dgm:pt>
    <dgm:pt modelId="{7F36F266-7F99-464D-AC99-2AFA53300837}" type="pres">
      <dgm:prSet presAssocID="{D3769EB4-7768-470B-9A4E-977B09C5C509}" presName="hierRoot2" presStyleCnt="0">
        <dgm:presLayoutVars>
          <dgm:hierBranch val="init"/>
        </dgm:presLayoutVars>
      </dgm:prSet>
      <dgm:spPr/>
    </dgm:pt>
    <dgm:pt modelId="{E0D198F3-20C9-4FA6-A643-32DB5C315D7F}" type="pres">
      <dgm:prSet presAssocID="{D3769EB4-7768-470B-9A4E-977B09C5C509}" presName="rootComposite" presStyleCnt="0"/>
      <dgm:spPr/>
    </dgm:pt>
    <dgm:pt modelId="{11CEB94C-AEAB-4D37-AEEB-5F53C03169D0}" type="pres">
      <dgm:prSet presAssocID="{D3769EB4-7768-470B-9A4E-977B09C5C509}" presName="rootText" presStyleLbl="node2" presStyleIdx="2" presStyleCnt="4">
        <dgm:presLayoutVars>
          <dgm:chPref val="3"/>
        </dgm:presLayoutVars>
      </dgm:prSet>
      <dgm:spPr/>
      <dgm:t>
        <a:bodyPr/>
        <a:lstStyle/>
        <a:p>
          <a:endParaRPr lang="en-US"/>
        </a:p>
      </dgm:t>
    </dgm:pt>
    <dgm:pt modelId="{CFF86F06-C890-4264-8A07-3CBFDCFD0864}" type="pres">
      <dgm:prSet presAssocID="{D3769EB4-7768-470B-9A4E-977B09C5C509}" presName="rootConnector" presStyleLbl="node2" presStyleIdx="2" presStyleCnt="4"/>
      <dgm:spPr/>
      <dgm:t>
        <a:bodyPr/>
        <a:lstStyle/>
        <a:p>
          <a:endParaRPr lang="en-US"/>
        </a:p>
      </dgm:t>
    </dgm:pt>
    <dgm:pt modelId="{17FF0F56-E5A9-471D-8A95-7734B18019FE}" type="pres">
      <dgm:prSet presAssocID="{D3769EB4-7768-470B-9A4E-977B09C5C509}" presName="hierChild4" presStyleCnt="0"/>
      <dgm:spPr/>
    </dgm:pt>
    <dgm:pt modelId="{285F808E-C3EF-4BAE-821D-4480D2D572B1}" type="pres">
      <dgm:prSet presAssocID="{D3769EB4-7768-470B-9A4E-977B09C5C509}" presName="hierChild5" presStyleCnt="0"/>
      <dgm:spPr/>
    </dgm:pt>
    <dgm:pt modelId="{EC6C56A8-478E-489A-BFA7-A7D5A02D2EA7}" type="pres">
      <dgm:prSet presAssocID="{1486E34F-A0FB-4DA8-BA1B-251945ABBAC7}" presName="Name37" presStyleLbl="parChTrans1D2" presStyleIdx="3" presStyleCnt="4"/>
      <dgm:spPr/>
      <dgm:t>
        <a:bodyPr/>
        <a:lstStyle/>
        <a:p>
          <a:endParaRPr lang="en-US"/>
        </a:p>
      </dgm:t>
    </dgm:pt>
    <dgm:pt modelId="{D65DA524-B615-440A-A6F7-E0ADFC13174C}" type="pres">
      <dgm:prSet presAssocID="{6814706B-8D5F-4777-A8BB-6BCBFC5C8A4E}" presName="hierRoot2" presStyleCnt="0">
        <dgm:presLayoutVars>
          <dgm:hierBranch val="init"/>
        </dgm:presLayoutVars>
      </dgm:prSet>
      <dgm:spPr/>
    </dgm:pt>
    <dgm:pt modelId="{8B351671-5F25-4185-914E-2DB425702FAE}" type="pres">
      <dgm:prSet presAssocID="{6814706B-8D5F-4777-A8BB-6BCBFC5C8A4E}" presName="rootComposite" presStyleCnt="0"/>
      <dgm:spPr/>
    </dgm:pt>
    <dgm:pt modelId="{B6F29573-4633-44F1-A46F-E275B4AD4BC0}" type="pres">
      <dgm:prSet presAssocID="{6814706B-8D5F-4777-A8BB-6BCBFC5C8A4E}" presName="rootText" presStyleLbl="node2" presStyleIdx="3" presStyleCnt="4">
        <dgm:presLayoutVars>
          <dgm:chPref val="3"/>
        </dgm:presLayoutVars>
      </dgm:prSet>
      <dgm:spPr/>
      <dgm:t>
        <a:bodyPr/>
        <a:lstStyle/>
        <a:p>
          <a:endParaRPr lang="en-US"/>
        </a:p>
      </dgm:t>
    </dgm:pt>
    <dgm:pt modelId="{7A93C630-326A-4E77-8CBF-0F49B2319B63}" type="pres">
      <dgm:prSet presAssocID="{6814706B-8D5F-4777-A8BB-6BCBFC5C8A4E}" presName="rootConnector" presStyleLbl="node2" presStyleIdx="3" presStyleCnt="4"/>
      <dgm:spPr/>
      <dgm:t>
        <a:bodyPr/>
        <a:lstStyle/>
        <a:p>
          <a:endParaRPr lang="en-US"/>
        </a:p>
      </dgm:t>
    </dgm:pt>
    <dgm:pt modelId="{488689B5-6D7D-43CD-A711-5076DAD4E2A7}" type="pres">
      <dgm:prSet presAssocID="{6814706B-8D5F-4777-A8BB-6BCBFC5C8A4E}" presName="hierChild4" presStyleCnt="0"/>
      <dgm:spPr/>
    </dgm:pt>
    <dgm:pt modelId="{E88D5623-8300-4EB0-ABFF-780D27B0D1B2}" type="pres">
      <dgm:prSet presAssocID="{6814706B-8D5F-4777-A8BB-6BCBFC5C8A4E}" presName="hierChild5" presStyleCnt="0"/>
      <dgm:spPr/>
    </dgm:pt>
    <dgm:pt modelId="{504BDA89-53E7-438A-8391-D1EF894E59A1}" type="pres">
      <dgm:prSet presAssocID="{D473B449-2CFD-49FB-9681-25DFB8BE949A}" presName="hierChild3" presStyleCnt="0"/>
      <dgm:spPr/>
    </dgm:pt>
  </dgm:ptLst>
  <dgm:cxnLst>
    <dgm:cxn modelId="{0D371C4F-35D4-4643-87E3-DB2F874E29DD}" srcId="{D473B449-2CFD-49FB-9681-25DFB8BE949A}" destId="{D3769EB4-7768-470B-9A4E-977B09C5C509}" srcOrd="2" destOrd="0" parTransId="{81F15A6F-08F6-4B98-A952-76EEA4D5EECD}" sibTransId="{327FADD1-780C-4B6E-AB95-00EAED6D75BD}"/>
    <dgm:cxn modelId="{AEB284F2-A423-46A8-A7C8-89D5CFF9E306}" srcId="{D473B449-2CFD-49FB-9681-25DFB8BE949A}" destId="{6814706B-8D5F-4777-A8BB-6BCBFC5C8A4E}" srcOrd="3" destOrd="0" parTransId="{1486E34F-A0FB-4DA8-BA1B-251945ABBAC7}" sibTransId="{870EA10A-FFA5-4EF6-95B2-4DC3E796BE9F}"/>
    <dgm:cxn modelId="{530D045A-F5FE-46EE-B592-9D6C40E7A211}" srcId="{9E1D93B4-B0AA-42EE-8E45-62C714FCE723}" destId="{D473B449-2CFD-49FB-9681-25DFB8BE949A}" srcOrd="0" destOrd="0" parTransId="{9C73B4DC-648A-4C5A-A68A-6105FB7F40AD}" sibTransId="{86DF5AD3-8111-402F-8AB0-68F5851C2165}"/>
    <dgm:cxn modelId="{AD4D59B7-04F2-4585-A2C4-415A05AB3260}" type="presOf" srcId="{D473B449-2CFD-49FB-9681-25DFB8BE949A}" destId="{C2B98509-2294-4C34-8DDC-EF740374E8FC}" srcOrd="0" destOrd="0" presId="urn:microsoft.com/office/officeart/2005/8/layout/orgChart1"/>
    <dgm:cxn modelId="{42C6DAC6-580B-455C-9B0C-11AC34607C5F}" type="presOf" srcId="{D3769EB4-7768-470B-9A4E-977B09C5C509}" destId="{CFF86F06-C890-4264-8A07-3CBFDCFD0864}" srcOrd="1" destOrd="0" presId="urn:microsoft.com/office/officeart/2005/8/layout/orgChart1"/>
    <dgm:cxn modelId="{B1EF5F87-399C-4BB2-BB84-1E17B9CE169F}" type="presOf" srcId="{9E1D93B4-B0AA-42EE-8E45-62C714FCE723}" destId="{AF49E324-6B51-4BBA-86E5-1787410A05AC}" srcOrd="0" destOrd="0" presId="urn:microsoft.com/office/officeart/2005/8/layout/orgChart1"/>
    <dgm:cxn modelId="{A865719E-87D7-4F8E-BDBD-36BED8757A13}" type="presOf" srcId="{1486E34F-A0FB-4DA8-BA1B-251945ABBAC7}" destId="{EC6C56A8-478E-489A-BFA7-A7D5A02D2EA7}" srcOrd="0" destOrd="0" presId="urn:microsoft.com/office/officeart/2005/8/layout/orgChart1"/>
    <dgm:cxn modelId="{C1E3F87C-0271-4692-8659-D2C2086E15F4}" type="presOf" srcId="{B795BDFA-0CEF-4680-8672-046AB3595D57}" destId="{8557450A-881A-4082-8DB6-8974F71BFADB}" srcOrd="1" destOrd="0" presId="urn:microsoft.com/office/officeart/2005/8/layout/orgChart1"/>
    <dgm:cxn modelId="{F09B967D-03C3-4306-967C-7A1C6068A7F1}" type="presOf" srcId="{81F15A6F-08F6-4B98-A952-76EEA4D5EECD}" destId="{6B86B7A1-4BE7-4474-B662-7B95739D1CD7}" srcOrd="0" destOrd="0" presId="urn:microsoft.com/office/officeart/2005/8/layout/orgChart1"/>
    <dgm:cxn modelId="{A05B69DC-690E-4B56-B17B-643860E47514}" type="presOf" srcId="{FF1F0EB3-73F5-4A21-9EF2-46E4987C0A49}" destId="{54A74391-E59C-42DE-8F8C-ED9ABB062C1F}" srcOrd="0" destOrd="0" presId="urn:microsoft.com/office/officeart/2005/8/layout/orgChart1"/>
    <dgm:cxn modelId="{BC2286DC-91B2-4C02-8155-F3EC6EF4DBE2}" type="presOf" srcId="{6814706B-8D5F-4777-A8BB-6BCBFC5C8A4E}" destId="{7A93C630-326A-4E77-8CBF-0F49B2319B63}" srcOrd="1" destOrd="0" presId="urn:microsoft.com/office/officeart/2005/8/layout/orgChart1"/>
    <dgm:cxn modelId="{B4E84B05-102A-407A-9B2D-1AA3227E02D5}" type="presOf" srcId="{6814706B-8D5F-4777-A8BB-6BCBFC5C8A4E}" destId="{B6F29573-4633-44F1-A46F-E275B4AD4BC0}" srcOrd="0" destOrd="0" presId="urn:microsoft.com/office/officeart/2005/8/layout/orgChart1"/>
    <dgm:cxn modelId="{65352C54-188D-4532-962F-A7EDFED5F958}" type="presOf" srcId="{D473B449-2CFD-49FB-9681-25DFB8BE949A}" destId="{8D75425B-E22D-4DF8-BC3A-42E737CF8C98}" srcOrd="1" destOrd="0" presId="urn:microsoft.com/office/officeart/2005/8/layout/orgChart1"/>
    <dgm:cxn modelId="{2945347D-81AD-447E-B3F2-AB3101F16CA2}" type="presOf" srcId="{A18EA8AB-19ED-48E2-826F-3D14B310D80C}" destId="{584D57E8-CF80-44A5-BD87-396AF0EF9CE4}" srcOrd="1" destOrd="0" presId="urn:microsoft.com/office/officeart/2005/8/layout/orgChart1"/>
    <dgm:cxn modelId="{DB72F83D-DCAE-40E3-80EC-D13FB334ECAD}" type="presOf" srcId="{87BA9D67-1388-495D-8344-8C2DD661D6A0}" destId="{560423D0-55C0-4068-8800-E2036B892C1F}" srcOrd="0" destOrd="0" presId="urn:microsoft.com/office/officeart/2005/8/layout/orgChart1"/>
    <dgm:cxn modelId="{2E1EDDDC-2FA2-415D-8EDF-96EF8E526677}" srcId="{D473B449-2CFD-49FB-9681-25DFB8BE949A}" destId="{B795BDFA-0CEF-4680-8672-046AB3595D57}" srcOrd="1" destOrd="0" parTransId="{FF1F0EB3-73F5-4A21-9EF2-46E4987C0A49}" sibTransId="{8ADC2F42-6185-48D1-95BF-CF58937EA39D}"/>
    <dgm:cxn modelId="{528B05CE-683B-4913-830B-915A049576FE}" srcId="{D473B449-2CFD-49FB-9681-25DFB8BE949A}" destId="{A18EA8AB-19ED-48E2-826F-3D14B310D80C}" srcOrd="0" destOrd="0" parTransId="{87BA9D67-1388-495D-8344-8C2DD661D6A0}" sibTransId="{872AF709-1A2E-4776-9D78-A99241EDD0EB}"/>
    <dgm:cxn modelId="{DA6AAAA4-5ACC-42E6-8CCA-BD2CE189B787}" type="presOf" srcId="{A18EA8AB-19ED-48E2-826F-3D14B310D80C}" destId="{AC3EF6C4-807B-43E7-8D58-AC62E9F38CFF}" srcOrd="0" destOrd="0" presId="urn:microsoft.com/office/officeart/2005/8/layout/orgChart1"/>
    <dgm:cxn modelId="{554D611D-AC8C-4003-B43A-52B3166DEDFE}" type="presOf" srcId="{D3769EB4-7768-470B-9A4E-977B09C5C509}" destId="{11CEB94C-AEAB-4D37-AEEB-5F53C03169D0}" srcOrd="0" destOrd="0" presId="urn:microsoft.com/office/officeart/2005/8/layout/orgChart1"/>
    <dgm:cxn modelId="{343A2B00-ED54-4070-95B6-7D50E2C42AC7}" type="presOf" srcId="{B795BDFA-0CEF-4680-8672-046AB3595D57}" destId="{689DEE51-06E3-4E79-800B-0EC2DE18622D}" srcOrd="0" destOrd="0" presId="urn:microsoft.com/office/officeart/2005/8/layout/orgChart1"/>
    <dgm:cxn modelId="{A182D953-67F9-44CC-B86C-89D3ED1F17D0}" type="presParOf" srcId="{AF49E324-6B51-4BBA-86E5-1787410A05AC}" destId="{0D9D9920-E37E-48E7-8F49-D6C217F11A37}" srcOrd="0" destOrd="0" presId="urn:microsoft.com/office/officeart/2005/8/layout/orgChart1"/>
    <dgm:cxn modelId="{DDBC11BA-D406-4E64-B198-4B1299DC98A6}" type="presParOf" srcId="{0D9D9920-E37E-48E7-8F49-D6C217F11A37}" destId="{22622B2B-C464-4FCC-BEC1-FF0017381545}" srcOrd="0" destOrd="0" presId="urn:microsoft.com/office/officeart/2005/8/layout/orgChart1"/>
    <dgm:cxn modelId="{4A41AAD3-3507-4620-91A4-28A735C8E555}" type="presParOf" srcId="{22622B2B-C464-4FCC-BEC1-FF0017381545}" destId="{C2B98509-2294-4C34-8DDC-EF740374E8FC}" srcOrd="0" destOrd="0" presId="urn:microsoft.com/office/officeart/2005/8/layout/orgChart1"/>
    <dgm:cxn modelId="{B7BF3C9A-EA95-413D-9A60-E06EB8362514}" type="presParOf" srcId="{22622B2B-C464-4FCC-BEC1-FF0017381545}" destId="{8D75425B-E22D-4DF8-BC3A-42E737CF8C98}" srcOrd="1" destOrd="0" presId="urn:microsoft.com/office/officeart/2005/8/layout/orgChart1"/>
    <dgm:cxn modelId="{CF11C42E-A98A-4E12-B5AC-98D701B59C0F}" type="presParOf" srcId="{0D9D9920-E37E-48E7-8F49-D6C217F11A37}" destId="{A12E445D-A8F8-4570-8360-115613C41D03}" srcOrd="1" destOrd="0" presId="urn:microsoft.com/office/officeart/2005/8/layout/orgChart1"/>
    <dgm:cxn modelId="{E1E4233F-0AF7-4E60-8644-45C80BAAD01E}" type="presParOf" srcId="{A12E445D-A8F8-4570-8360-115613C41D03}" destId="{560423D0-55C0-4068-8800-E2036B892C1F}" srcOrd="0" destOrd="0" presId="urn:microsoft.com/office/officeart/2005/8/layout/orgChart1"/>
    <dgm:cxn modelId="{E67B83B2-6C04-4EDD-82D5-BDE32A32E1CA}" type="presParOf" srcId="{A12E445D-A8F8-4570-8360-115613C41D03}" destId="{E525C0B2-CF3F-4EEC-8A42-02AFEF706D72}" srcOrd="1" destOrd="0" presId="urn:microsoft.com/office/officeart/2005/8/layout/orgChart1"/>
    <dgm:cxn modelId="{A421F4AC-82BF-48B7-BD0C-336E41D381C0}" type="presParOf" srcId="{E525C0B2-CF3F-4EEC-8A42-02AFEF706D72}" destId="{C3589A00-45E0-486B-910C-F9DB5CE53BE6}" srcOrd="0" destOrd="0" presId="urn:microsoft.com/office/officeart/2005/8/layout/orgChart1"/>
    <dgm:cxn modelId="{24DC6DAA-BAC2-46C5-878E-E9480F0BEF3B}" type="presParOf" srcId="{C3589A00-45E0-486B-910C-F9DB5CE53BE6}" destId="{AC3EF6C4-807B-43E7-8D58-AC62E9F38CFF}" srcOrd="0" destOrd="0" presId="urn:microsoft.com/office/officeart/2005/8/layout/orgChart1"/>
    <dgm:cxn modelId="{1E84DC70-95B5-449E-B0C5-D0CC84A0854E}" type="presParOf" srcId="{C3589A00-45E0-486B-910C-F9DB5CE53BE6}" destId="{584D57E8-CF80-44A5-BD87-396AF0EF9CE4}" srcOrd="1" destOrd="0" presId="urn:microsoft.com/office/officeart/2005/8/layout/orgChart1"/>
    <dgm:cxn modelId="{92195E8E-6FA9-423D-98BA-154DB964F201}" type="presParOf" srcId="{E525C0B2-CF3F-4EEC-8A42-02AFEF706D72}" destId="{DF84FB81-A785-4A6B-ABF5-20D4376BA1B0}" srcOrd="1" destOrd="0" presId="urn:microsoft.com/office/officeart/2005/8/layout/orgChart1"/>
    <dgm:cxn modelId="{53ACBD70-4DE4-442E-B41D-61422C7F67EA}" type="presParOf" srcId="{E525C0B2-CF3F-4EEC-8A42-02AFEF706D72}" destId="{DB3EB257-ADDB-4FE7-B459-C8D36E7BEF13}" srcOrd="2" destOrd="0" presId="urn:microsoft.com/office/officeart/2005/8/layout/orgChart1"/>
    <dgm:cxn modelId="{A27DA1AF-EA25-47E1-BD5C-4A431878B57D}" type="presParOf" srcId="{A12E445D-A8F8-4570-8360-115613C41D03}" destId="{54A74391-E59C-42DE-8F8C-ED9ABB062C1F}" srcOrd="2" destOrd="0" presId="urn:microsoft.com/office/officeart/2005/8/layout/orgChart1"/>
    <dgm:cxn modelId="{BAF8DF9D-3319-4B87-A0ED-6FBAEC8F03FB}" type="presParOf" srcId="{A12E445D-A8F8-4570-8360-115613C41D03}" destId="{EF983404-CDA8-4DE9-9EA5-D3529EC63E56}" srcOrd="3" destOrd="0" presId="urn:microsoft.com/office/officeart/2005/8/layout/orgChart1"/>
    <dgm:cxn modelId="{459E8FFA-7985-4974-A39E-18238182E568}" type="presParOf" srcId="{EF983404-CDA8-4DE9-9EA5-D3529EC63E56}" destId="{BA962430-AF02-4F48-A636-0A83FF5E4EFF}" srcOrd="0" destOrd="0" presId="urn:microsoft.com/office/officeart/2005/8/layout/orgChart1"/>
    <dgm:cxn modelId="{1B65EE0B-74E7-44F5-A1FE-AA0D4B6F10B1}" type="presParOf" srcId="{BA962430-AF02-4F48-A636-0A83FF5E4EFF}" destId="{689DEE51-06E3-4E79-800B-0EC2DE18622D}" srcOrd="0" destOrd="0" presId="urn:microsoft.com/office/officeart/2005/8/layout/orgChart1"/>
    <dgm:cxn modelId="{EA7A6522-C11D-4D8F-9AEC-7ADD9E64667D}" type="presParOf" srcId="{BA962430-AF02-4F48-A636-0A83FF5E4EFF}" destId="{8557450A-881A-4082-8DB6-8974F71BFADB}" srcOrd="1" destOrd="0" presId="urn:microsoft.com/office/officeart/2005/8/layout/orgChart1"/>
    <dgm:cxn modelId="{B3248437-113B-4361-AB3D-1C3C5E132ED5}" type="presParOf" srcId="{EF983404-CDA8-4DE9-9EA5-D3529EC63E56}" destId="{A3F73BA4-934B-4B5F-A983-77D36BAFCA3B}" srcOrd="1" destOrd="0" presId="urn:microsoft.com/office/officeart/2005/8/layout/orgChart1"/>
    <dgm:cxn modelId="{BA5C4BF3-360B-4B40-95CB-8594199FEB40}" type="presParOf" srcId="{EF983404-CDA8-4DE9-9EA5-D3529EC63E56}" destId="{4FEA19C1-663D-436E-A738-7F036552FF70}" srcOrd="2" destOrd="0" presId="urn:microsoft.com/office/officeart/2005/8/layout/orgChart1"/>
    <dgm:cxn modelId="{4E14FE98-7BB4-4EA8-96AF-DF0B8165BE5B}" type="presParOf" srcId="{A12E445D-A8F8-4570-8360-115613C41D03}" destId="{6B86B7A1-4BE7-4474-B662-7B95739D1CD7}" srcOrd="4" destOrd="0" presId="urn:microsoft.com/office/officeart/2005/8/layout/orgChart1"/>
    <dgm:cxn modelId="{77B3C4E6-2DFF-4FDE-B2D2-D5053397E8FE}" type="presParOf" srcId="{A12E445D-A8F8-4570-8360-115613C41D03}" destId="{7F36F266-7F99-464D-AC99-2AFA53300837}" srcOrd="5" destOrd="0" presId="urn:microsoft.com/office/officeart/2005/8/layout/orgChart1"/>
    <dgm:cxn modelId="{DE969999-E0B9-46EF-92AB-218F806A049F}" type="presParOf" srcId="{7F36F266-7F99-464D-AC99-2AFA53300837}" destId="{E0D198F3-20C9-4FA6-A643-32DB5C315D7F}" srcOrd="0" destOrd="0" presId="urn:microsoft.com/office/officeart/2005/8/layout/orgChart1"/>
    <dgm:cxn modelId="{8069BE7B-62DC-40C9-A515-910F0729DBB4}" type="presParOf" srcId="{E0D198F3-20C9-4FA6-A643-32DB5C315D7F}" destId="{11CEB94C-AEAB-4D37-AEEB-5F53C03169D0}" srcOrd="0" destOrd="0" presId="urn:microsoft.com/office/officeart/2005/8/layout/orgChart1"/>
    <dgm:cxn modelId="{B1DFA662-49B4-4DEB-BD4A-83812E36DBEA}" type="presParOf" srcId="{E0D198F3-20C9-4FA6-A643-32DB5C315D7F}" destId="{CFF86F06-C890-4264-8A07-3CBFDCFD0864}" srcOrd="1" destOrd="0" presId="urn:microsoft.com/office/officeart/2005/8/layout/orgChart1"/>
    <dgm:cxn modelId="{71398ED8-1187-4D02-9609-7422AE3FF88D}" type="presParOf" srcId="{7F36F266-7F99-464D-AC99-2AFA53300837}" destId="{17FF0F56-E5A9-471D-8A95-7734B18019FE}" srcOrd="1" destOrd="0" presId="urn:microsoft.com/office/officeart/2005/8/layout/orgChart1"/>
    <dgm:cxn modelId="{338E7A9A-3887-473E-817A-0FB4E11B0F37}" type="presParOf" srcId="{7F36F266-7F99-464D-AC99-2AFA53300837}" destId="{285F808E-C3EF-4BAE-821D-4480D2D572B1}" srcOrd="2" destOrd="0" presId="urn:microsoft.com/office/officeart/2005/8/layout/orgChart1"/>
    <dgm:cxn modelId="{82754070-2341-4AE0-8F82-0C2092985CE7}" type="presParOf" srcId="{A12E445D-A8F8-4570-8360-115613C41D03}" destId="{EC6C56A8-478E-489A-BFA7-A7D5A02D2EA7}" srcOrd="6" destOrd="0" presId="urn:microsoft.com/office/officeart/2005/8/layout/orgChart1"/>
    <dgm:cxn modelId="{6C30C7CF-F229-432E-AF4D-E96B3F6AA178}" type="presParOf" srcId="{A12E445D-A8F8-4570-8360-115613C41D03}" destId="{D65DA524-B615-440A-A6F7-E0ADFC13174C}" srcOrd="7" destOrd="0" presId="urn:microsoft.com/office/officeart/2005/8/layout/orgChart1"/>
    <dgm:cxn modelId="{D22237FA-9BB5-4404-A32E-0F428052524B}" type="presParOf" srcId="{D65DA524-B615-440A-A6F7-E0ADFC13174C}" destId="{8B351671-5F25-4185-914E-2DB425702FAE}" srcOrd="0" destOrd="0" presId="urn:microsoft.com/office/officeart/2005/8/layout/orgChart1"/>
    <dgm:cxn modelId="{6C7C955A-86C4-4A7C-9C54-E25E6B458C18}" type="presParOf" srcId="{8B351671-5F25-4185-914E-2DB425702FAE}" destId="{B6F29573-4633-44F1-A46F-E275B4AD4BC0}" srcOrd="0" destOrd="0" presId="urn:microsoft.com/office/officeart/2005/8/layout/orgChart1"/>
    <dgm:cxn modelId="{FFEC3D1C-4726-40AD-9E1F-D6DC0AB00BBF}" type="presParOf" srcId="{8B351671-5F25-4185-914E-2DB425702FAE}" destId="{7A93C630-326A-4E77-8CBF-0F49B2319B63}" srcOrd="1" destOrd="0" presId="urn:microsoft.com/office/officeart/2005/8/layout/orgChart1"/>
    <dgm:cxn modelId="{B095F18C-B0F0-4AB1-AD79-5B13885AB0BD}" type="presParOf" srcId="{D65DA524-B615-440A-A6F7-E0ADFC13174C}" destId="{488689B5-6D7D-43CD-A711-5076DAD4E2A7}" srcOrd="1" destOrd="0" presId="urn:microsoft.com/office/officeart/2005/8/layout/orgChart1"/>
    <dgm:cxn modelId="{386BEF14-2CA1-46FB-9E64-BC664EA7FD52}" type="presParOf" srcId="{D65DA524-B615-440A-A6F7-E0ADFC13174C}" destId="{E88D5623-8300-4EB0-ABFF-780D27B0D1B2}" srcOrd="2" destOrd="0" presId="urn:microsoft.com/office/officeart/2005/8/layout/orgChart1"/>
    <dgm:cxn modelId="{7865FAC3-770D-40ED-89B8-5496D6210C69}" type="presParOf" srcId="{0D9D9920-E37E-48E7-8F49-D6C217F11A37}" destId="{504BDA89-53E7-438A-8391-D1EF894E59A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A92D-18D6-224D-BDAC-20A3FB187655}">
      <dsp:nvSpPr>
        <dsp:cNvPr id="0" name=""/>
        <dsp:cNvSpPr/>
      </dsp:nvSpPr>
      <dsp:spPr>
        <a:xfrm>
          <a:off x="4076322" y="1693233"/>
          <a:ext cx="3265471" cy="2171935"/>
        </a:xfrm>
        <a:custGeom>
          <a:avLst/>
          <a:gdLst/>
          <a:ahLst/>
          <a:cxnLst/>
          <a:rect l="0" t="0" r="0" b="0"/>
          <a:pathLst>
            <a:path>
              <a:moveTo>
                <a:pt x="0" y="0"/>
              </a:moveTo>
              <a:lnTo>
                <a:pt x="0" y="1985496"/>
              </a:lnTo>
              <a:lnTo>
                <a:pt x="3265471" y="1985496"/>
              </a:lnTo>
              <a:lnTo>
                <a:pt x="3265471" y="21719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1D3797-47FC-6B42-8264-AECC0F70DFB0}">
      <dsp:nvSpPr>
        <dsp:cNvPr id="0" name=""/>
        <dsp:cNvSpPr/>
      </dsp:nvSpPr>
      <dsp:spPr>
        <a:xfrm>
          <a:off x="4076322" y="1693233"/>
          <a:ext cx="1670691" cy="483413"/>
        </a:xfrm>
        <a:custGeom>
          <a:avLst/>
          <a:gdLst/>
          <a:ahLst/>
          <a:cxnLst/>
          <a:rect l="0" t="0" r="0" b="0"/>
          <a:pathLst>
            <a:path>
              <a:moveTo>
                <a:pt x="0" y="0"/>
              </a:moveTo>
              <a:lnTo>
                <a:pt x="0" y="296974"/>
              </a:lnTo>
              <a:lnTo>
                <a:pt x="1670691" y="296974"/>
              </a:lnTo>
              <a:lnTo>
                <a:pt x="1670691" y="48341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343A68-C905-7F4C-9DE0-B42AC8F2630A}">
      <dsp:nvSpPr>
        <dsp:cNvPr id="0" name=""/>
        <dsp:cNvSpPr/>
      </dsp:nvSpPr>
      <dsp:spPr>
        <a:xfrm>
          <a:off x="2540311" y="1693233"/>
          <a:ext cx="1536011" cy="1811234"/>
        </a:xfrm>
        <a:custGeom>
          <a:avLst/>
          <a:gdLst/>
          <a:ahLst/>
          <a:cxnLst/>
          <a:rect l="0" t="0" r="0" b="0"/>
          <a:pathLst>
            <a:path>
              <a:moveTo>
                <a:pt x="1536011" y="0"/>
              </a:moveTo>
              <a:lnTo>
                <a:pt x="1536011" y="1624795"/>
              </a:lnTo>
              <a:lnTo>
                <a:pt x="0" y="1624795"/>
              </a:lnTo>
              <a:lnTo>
                <a:pt x="0" y="181123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09A845-B7BC-A242-A631-93ED29FAE1A7}">
      <dsp:nvSpPr>
        <dsp:cNvPr id="0" name=""/>
        <dsp:cNvSpPr/>
      </dsp:nvSpPr>
      <dsp:spPr>
        <a:xfrm>
          <a:off x="887806" y="1693233"/>
          <a:ext cx="3188516" cy="98540"/>
        </a:xfrm>
        <a:custGeom>
          <a:avLst/>
          <a:gdLst/>
          <a:ahLst/>
          <a:cxnLst/>
          <a:rect l="0" t="0" r="0" b="0"/>
          <a:pathLst>
            <a:path>
              <a:moveTo>
                <a:pt x="3188516" y="0"/>
              </a:moveTo>
              <a:lnTo>
                <a:pt x="0" y="0"/>
              </a:lnTo>
              <a:lnTo>
                <a:pt x="0" y="9854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2E62C0-8239-E743-AE59-9829ADD8879B}">
      <dsp:nvSpPr>
        <dsp:cNvPr id="0" name=""/>
        <dsp:cNvSpPr/>
      </dsp:nvSpPr>
      <dsp:spPr>
        <a:xfrm>
          <a:off x="2678986" y="0"/>
          <a:ext cx="2794672" cy="16932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l-GR" sz="2600" kern="1200" dirty="0" smtClean="0"/>
            <a:t>ΠΑΘΗΣΕΙΣ ΟΥΡΟΠΟΙΗΤΙΚΟΥ</a:t>
          </a:r>
          <a:endParaRPr lang="el-GR" sz="2600" kern="1200" dirty="0"/>
        </a:p>
      </dsp:txBody>
      <dsp:txXfrm>
        <a:off x="2678986" y="0"/>
        <a:ext cx="2794672" cy="1693233"/>
      </dsp:txXfrm>
    </dsp:sp>
    <dsp:sp modelId="{D66D0810-5770-BF48-B809-B8667670F12E}">
      <dsp:nvSpPr>
        <dsp:cNvPr id="0" name=""/>
        <dsp:cNvSpPr/>
      </dsp:nvSpPr>
      <dsp:spPr>
        <a:xfrm>
          <a:off x="0" y="1791773"/>
          <a:ext cx="1775612" cy="8878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l-GR" sz="2600" kern="1200" dirty="0" smtClean="0"/>
            <a:t>Λοιμώξεις</a:t>
          </a:r>
          <a:endParaRPr lang="el-GR" sz="2600" kern="1200" dirty="0"/>
        </a:p>
      </dsp:txBody>
      <dsp:txXfrm>
        <a:off x="0" y="1791773"/>
        <a:ext cx="1775612" cy="887806"/>
      </dsp:txXfrm>
    </dsp:sp>
    <dsp:sp modelId="{BAB7EE66-4421-1940-95C4-0826E5AEDC7D}">
      <dsp:nvSpPr>
        <dsp:cNvPr id="0" name=""/>
        <dsp:cNvSpPr/>
      </dsp:nvSpPr>
      <dsp:spPr>
        <a:xfrm>
          <a:off x="1652504" y="3504467"/>
          <a:ext cx="1775612" cy="8878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l-GR" sz="2600" kern="1200" dirty="0" smtClean="0"/>
            <a:t>Λειτουργικές παθήσεις</a:t>
          </a:r>
          <a:endParaRPr lang="el-GR" sz="2600" kern="1200" dirty="0"/>
        </a:p>
      </dsp:txBody>
      <dsp:txXfrm>
        <a:off x="1652504" y="3504467"/>
        <a:ext cx="1775612" cy="887806"/>
      </dsp:txXfrm>
    </dsp:sp>
    <dsp:sp modelId="{614A8837-40ED-A04B-919D-56640E61A4A9}">
      <dsp:nvSpPr>
        <dsp:cNvPr id="0" name=""/>
        <dsp:cNvSpPr/>
      </dsp:nvSpPr>
      <dsp:spPr>
        <a:xfrm>
          <a:off x="4859207" y="2176646"/>
          <a:ext cx="1775612" cy="8878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l-GR" sz="2600" kern="1200" dirty="0" smtClean="0"/>
            <a:t>Λιθίαση</a:t>
          </a:r>
          <a:endParaRPr lang="el-GR" sz="2600" kern="1200" dirty="0"/>
        </a:p>
      </dsp:txBody>
      <dsp:txXfrm>
        <a:off x="4859207" y="2176646"/>
        <a:ext cx="1775612" cy="887806"/>
      </dsp:txXfrm>
    </dsp:sp>
    <dsp:sp modelId="{295222AE-55F8-1D41-A52C-8189A1633059}">
      <dsp:nvSpPr>
        <dsp:cNvPr id="0" name=""/>
        <dsp:cNvSpPr/>
      </dsp:nvSpPr>
      <dsp:spPr>
        <a:xfrm>
          <a:off x="6453987" y="3865168"/>
          <a:ext cx="1775612" cy="88780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l-GR" sz="2600" kern="1200" dirty="0" smtClean="0"/>
            <a:t>Ογκολογία</a:t>
          </a:r>
          <a:endParaRPr lang="el-GR" sz="2600" kern="1200" dirty="0"/>
        </a:p>
      </dsp:txBody>
      <dsp:txXfrm>
        <a:off x="6453987" y="3865168"/>
        <a:ext cx="1775612" cy="887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C56A8-478E-489A-BFA7-A7D5A02D2EA7}">
      <dsp:nvSpPr>
        <dsp:cNvPr id="0" name=""/>
        <dsp:cNvSpPr/>
      </dsp:nvSpPr>
      <dsp:spPr>
        <a:xfrm>
          <a:off x="4298539" y="1340514"/>
          <a:ext cx="3366643" cy="389528"/>
        </a:xfrm>
        <a:custGeom>
          <a:avLst/>
          <a:gdLst/>
          <a:ahLst/>
          <a:cxnLst/>
          <a:rect l="0" t="0" r="0" b="0"/>
          <a:pathLst>
            <a:path>
              <a:moveTo>
                <a:pt x="0" y="0"/>
              </a:moveTo>
              <a:lnTo>
                <a:pt x="0" y="194764"/>
              </a:lnTo>
              <a:lnTo>
                <a:pt x="3366643" y="194764"/>
              </a:lnTo>
              <a:lnTo>
                <a:pt x="3366643" y="389528"/>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6B86B7A1-4BE7-4474-B662-7B95739D1CD7}">
      <dsp:nvSpPr>
        <dsp:cNvPr id="0" name=""/>
        <dsp:cNvSpPr/>
      </dsp:nvSpPr>
      <dsp:spPr>
        <a:xfrm>
          <a:off x="4298539" y="1340514"/>
          <a:ext cx="1122214" cy="389528"/>
        </a:xfrm>
        <a:custGeom>
          <a:avLst/>
          <a:gdLst/>
          <a:ahLst/>
          <a:cxnLst/>
          <a:rect l="0" t="0" r="0" b="0"/>
          <a:pathLst>
            <a:path>
              <a:moveTo>
                <a:pt x="0" y="0"/>
              </a:moveTo>
              <a:lnTo>
                <a:pt x="0" y="194764"/>
              </a:lnTo>
              <a:lnTo>
                <a:pt x="1122214" y="194764"/>
              </a:lnTo>
              <a:lnTo>
                <a:pt x="1122214" y="389528"/>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54A74391-E59C-42DE-8F8C-ED9ABB062C1F}">
      <dsp:nvSpPr>
        <dsp:cNvPr id="0" name=""/>
        <dsp:cNvSpPr/>
      </dsp:nvSpPr>
      <dsp:spPr>
        <a:xfrm>
          <a:off x="3176325" y="1340514"/>
          <a:ext cx="1122214" cy="389528"/>
        </a:xfrm>
        <a:custGeom>
          <a:avLst/>
          <a:gdLst/>
          <a:ahLst/>
          <a:cxnLst/>
          <a:rect l="0" t="0" r="0" b="0"/>
          <a:pathLst>
            <a:path>
              <a:moveTo>
                <a:pt x="1122214" y="0"/>
              </a:moveTo>
              <a:lnTo>
                <a:pt x="1122214" y="194764"/>
              </a:lnTo>
              <a:lnTo>
                <a:pt x="0" y="194764"/>
              </a:lnTo>
              <a:lnTo>
                <a:pt x="0" y="389528"/>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560423D0-55C0-4068-8800-E2036B892C1F}">
      <dsp:nvSpPr>
        <dsp:cNvPr id="0" name=""/>
        <dsp:cNvSpPr/>
      </dsp:nvSpPr>
      <dsp:spPr>
        <a:xfrm>
          <a:off x="1086651" y="1340514"/>
          <a:ext cx="3211888" cy="393767"/>
        </a:xfrm>
        <a:custGeom>
          <a:avLst/>
          <a:gdLst/>
          <a:ahLst/>
          <a:cxnLst/>
          <a:rect l="0" t="0" r="0" b="0"/>
          <a:pathLst>
            <a:path>
              <a:moveTo>
                <a:pt x="3211888" y="0"/>
              </a:moveTo>
              <a:lnTo>
                <a:pt x="3211888" y="199002"/>
              </a:lnTo>
              <a:lnTo>
                <a:pt x="0" y="199002"/>
              </a:lnTo>
              <a:lnTo>
                <a:pt x="0" y="393767"/>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C2B98509-2294-4C34-8DDC-EF740374E8FC}">
      <dsp:nvSpPr>
        <dsp:cNvPr id="0" name=""/>
        <dsp:cNvSpPr/>
      </dsp:nvSpPr>
      <dsp:spPr>
        <a:xfrm>
          <a:off x="3371090" y="413064"/>
          <a:ext cx="1854899" cy="927449"/>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ούρων</a:t>
          </a:r>
          <a:endParaRPr lang="en-US" sz="2400" kern="1200" dirty="0"/>
        </a:p>
      </dsp:txBody>
      <dsp:txXfrm>
        <a:off x="3371090" y="413064"/>
        <a:ext cx="1854899" cy="927449"/>
      </dsp:txXfrm>
    </dsp:sp>
    <dsp:sp modelId="{AC3EF6C4-807B-43E7-8D58-AC62E9F38CFF}">
      <dsp:nvSpPr>
        <dsp:cNvPr id="0" name=""/>
        <dsp:cNvSpPr/>
      </dsp:nvSpPr>
      <dsp:spPr>
        <a:xfrm>
          <a:off x="159201" y="1734281"/>
          <a:ext cx="1854899" cy="927449"/>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Ακράτεια από προσπάθεια</a:t>
          </a:r>
          <a:endParaRPr lang="en-US" sz="2400" kern="1200" dirty="0">
            <a:solidFill>
              <a:schemeClr val="tx1"/>
            </a:solidFill>
          </a:endParaRPr>
        </a:p>
      </dsp:txBody>
      <dsp:txXfrm>
        <a:off x="159201" y="1734281"/>
        <a:ext cx="1854899" cy="927449"/>
      </dsp:txXfrm>
    </dsp:sp>
    <dsp:sp modelId="{689DEE51-06E3-4E79-800B-0EC2DE18622D}">
      <dsp:nvSpPr>
        <dsp:cNvPr id="0" name=""/>
        <dsp:cNvSpPr/>
      </dsp:nvSpPr>
      <dsp:spPr>
        <a:xfrm>
          <a:off x="2248875" y="1730043"/>
          <a:ext cx="1854899" cy="927449"/>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Επιτακτική ακράτεια </a:t>
          </a:r>
          <a:endParaRPr lang="en-US" sz="2400" kern="1200" dirty="0"/>
        </a:p>
      </dsp:txBody>
      <dsp:txXfrm>
        <a:off x="2248875" y="1730043"/>
        <a:ext cx="1854899" cy="927449"/>
      </dsp:txXfrm>
    </dsp:sp>
    <dsp:sp modelId="{11CEB94C-AEAB-4D37-AEEB-5F53C03169D0}">
      <dsp:nvSpPr>
        <dsp:cNvPr id="0" name=""/>
        <dsp:cNvSpPr/>
      </dsp:nvSpPr>
      <dsp:spPr>
        <a:xfrm>
          <a:off x="4493304" y="1730043"/>
          <a:ext cx="1854899" cy="927449"/>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μεικτού τύπου</a:t>
          </a:r>
          <a:endParaRPr lang="en-US" sz="2400" kern="1200" dirty="0"/>
        </a:p>
      </dsp:txBody>
      <dsp:txXfrm>
        <a:off x="4493304" y="1730043"/>
        <a:ext cx="1854899" cy="927449"/>
      </dsp:txXfrm>
    </dsp:sp>
    <dsp:sp modelId="{B6F29573-4633-44F1-A46F-E275B4AD4BC0}">
      <dsp:nvSpPr>
        <dsp:cNvPr id="0" name=""/>
        <dsp:cNvSpPr/>
      </dsp:nvSpPr>
      <dsp:spPr>
        <a:xfrm>
          <a:off x="6737733" y="1730043"/>
          <a:ext cx="1854899" cy="927449"/>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από υπερπλήρωση</a:t>
          </a:r>
          <a:endParaRPr lang="en-US" sz="2400" kern="1200" dirty="0"/>
        </a:p>
      </dsp:txBody>
      <dsp:txXfrm>
        <a:off x="6737733" y="1730043"/>
        <a:ext cx="1854899" cy="927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C56A8-478E-489A-BFA7-A7D5A02D2EA7}">
      <dsp:nvSpPr>
        <dsp:cNvPr id="0" name=""/>
        <dsp:cNvSpPr/>
      </dsp:nvSpPr>
      <dsp:spPr>
        <a:xfrm>
          <a:off x="4334544" y="1302879"/>
          <a:ext cx="3394841" cy="392791"/>
        </a:xfrm>
        <a:custGeom>
          <a:avLst/>
          <a:gdLst/>
          <a:ahLst/>
          <a:cxnLst/>
          <a:rect l="0" t="0" r="0" b="0"/>
          <a:pathLst>
            <a:path>
              <a:moveTo>
                <a:pt x="0" y="0"/>
              </a:moveTo>
              <a:lnTo>
                <a:pt x="0" y="196395"/>
              </a:lnTo>
              <a:lnTo>
                <a:pt x="3394841" y="196395"/>
              </a:lnTo>
              <a:lnTo>
                <a:pt x="3394841" y="392791"/>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6B86B7A1-4BE7-4474-B662-7B95739D1CD7}">
      <dsp:nvSpPr>
        <dsp:cNvPr id="0" name=""/>
        <dsp:cNvSpPr/>
      </dsp:nvSpPr>
      <dsp:spPr>
        <a:xfrm>
          <a:off x="4334544" y="1302879"/>
          <a:ext cx="1131613" cy="392791"/>
        </a:xfrm>
        <a:custGeom>
          <a:avLst/>
          <a:gdLst/>
          <a:ahLst/>
          <a:cxnLst/>
          <a:rect l="0" t="0" r="0" b="0"/>
          <a:pathLst>
            <a:path>
              <a:moveTo>
                <a:pt x="0" y="0"/>
              </a:moveTo>
              <a:lnTo>
                <a:pt x="0" y="196395"/>
              </a:lnTo>
              <a:lnTo>
                <a:pt x="1131613" y="196395"/>
              </a:lnTo>
              <a:lnTo>
                <a:pt x="1131613" y="392791"/>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54A74391-E59C-42DE-8F8C-ED9ABB062C1F}">
      <dsp:nvSpPr>
        <dsp:cNvPr id="0" name=""/>
        <dsp:cNvSpPr/>
      </dsp:nvSpPr>
      <dsp:spPr>
        <a:xfrm>
          <a:off x="3202930" y="1302879"/>
          <a:ext cx="1131613" cy="392791"/>
        </a:xfrm>
        <a:custGeom>
          <a:avLst/>
          <a:gdLst/>
          <a:ahLst/>
          <a:cxnLst/>
          <a:rect l="0" t="0" r="0" b="0"/>
          <a:pathLst>
            <a:path>
              <a:moveTo>
                <a:pt x="1131613" y="0"/>
              </a:moveTo>
              <a:lnTo>
                <a:pt x="1131613" y="196395"/>
              </a:lnTo>
              <a:lnTo>
                <a:pt x="0" y="196395"/>
              </a:lnTo>
              <a:lnTo>
                <a:pt x="0" y="392791"/>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560423D0-55C0-4068-8800-E2036B892C1F}">
      <dsp:nvSpPr>
        <dsp:cNvPr id="0" name=""/>
        <dsp:cNvSpPr/>
      </dsp:nvSpPr>
      <dsp:spPr>
        <a:xfrm>
          <a:off x="1095752" y="1302879"/>
          <a:ext cx="3238791" cy="397065"/>
        </a:xfrm>
        <a:custGeom>
          <a:avLst/>
          <a:gdLst/>
          <a:ahLst/>
          <a:cxnLst/>
          <a:rect l="0" t="0" r="0" b="0"/>
          <a:pathLst>
            <a:path>
              <a:moveTo>
                <a:pt x="3238791" y="0"/>
              </a:moveTo>
              <a:lnTo>
                <a:pt x="3238791" y="200669"/>
              </a:lnTo>
              <a:lnTo>
                <a:pt x="0" y="200669"/>
              </a:lnTo>
              <a:lnTo>
                <a:pt x="0" y="397065"/>
              </a:lnTo>
            </a:path>
          </a:pathLst>
        </a:custGeom>
        <a:no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C2B98509-2294-4C34-8DDC-EF740374E8FC}">
      <dsp:nvSpPr>
        <dsp:cNvPr id="0" name=""/>
        <dsp:cNvSpPr/>
      </dsp:nvSpPr>
      <dsp:spPr>
        <a:xfrm>
          <a:off x="3399325" y="367661"/>
          <a:ext cx="1870436" cy="935218"/>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ούρων</a:t>
          </a:r>
          <a:endParaRPr lang="en-US" sz="2400" kern="1200" dirty="0"/>
        </a:p>
      </dsp:txBody>
      <dsp:txXfrm>
        <a:off x="3399325" y="367661"/>
        <a:ext cx="1870436" cy="935218"/>
      </dsp:txXfrm>
    </dsp:sp>
    <dsp:sp modelId="{AC3EF6C4-807B-43E7-8D58-AC62E9F38CFF}">
      <dsp:nvSpPr>
        <dsp:cNvPr id="0" name=""/>
        <dsp:cNvSpPr/>
      </dsp:nvSpPr>
      <dsp:spPr>
        <a:xfrm>
          <a:off x="160534" y="1699944"/>
          <a:ext cx="1870436" cy="935218"/>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tx1"/>
              </a:solidFill>
            </a:rPr>
            <a:t>Ακράτεια από προσπάθεια</a:t>
          </a:r>
          <a:endParaRPr lang="en-US" sz="2400" kern="1200" dirty="0">
            <a:solidFill>
              <a:schemeClr val="tx1"/>
            </a:solidFill>
          </a:endParaRPr>
        </a:p>
      </dsp:txBody>
      <dsp:txXfrm>
        <a:off x="160534" y="1699944"/>
        <a:ext cx="1870436" cy="935218"/>
      </dsp:txXfrm>
    </dsp:sp>
    <dsp:sp modelId="{689DEE51-06E3-4E79-800B-0EC2DE18622D}">
      <dsp:nvSpPr>
        <dsp:cNvPr id="0" name=""/>
        <dsp:cNvSpPr/>
      </dsp:nvSpPr>
      <dsp:spPr>
        <a:xfrm>
          <a:off x="2267712" y="1695670"/>
          <a:ext cx="1870436" cy="935218"/>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Επιτακτική ακράτεια </a:t>
          </a:r>
          <a:endParaRPr lang="en-US" sz="2400" kern="1200" dirty="0"/>
        </a:p>
      </dsp:txBody>
      <dsp:txXfrm>
        <a:off x="2267712" y="1695670"/>
        <a:ext cx="1870436" cy="935218"/>
      </dsp:txXfrm>
    </dsp:sp>
    <dsp:sp modelId="{11CEB94C-AEAB-4D37-AEEB-5F53C03169D0}">
      <dsp:nvSpPr>
        <dsp:cNvPr id="0" name=""/>
        <dsp:cNvSpPr/>
      </dsp:nvSpPr>
      <dsp:spPr>
        <a:xfrm>
          <a:off x="4530939" y="1695670"/>
          <a:ext cx="1870436" cy="935218"/>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μεικτού τύπου</a:t>
          </a:r>
          <a:endParaRPr lang="en-US" sz="2400" kern="1200" dirty="0"/>
        </a:p>
      </dsp:txBody>
      <dsp:txXfrm>
        <a:off x="4530939" y="1695670"/>
        <a:ext cx="1870436" cy="935218"/>
      </dsp:txXfrm>
    </dsp:sp>
    <dsp:sp modelId="{B6F29573-4633-44F1-A46F-E275B4AD4BC0}">
      <dsp:nvSpPr>
        <dsp:cNvPr id="0" name=""/>
        <dsp:cNvSpPr/>
      </dsp:nvSpPr>
      <dsp:spPr>
        <a:xfrm>
          <a:off x="6794167" y="1695670"/>
          <a:ext cx="1870436" cy="935218"/>
        </a:xfrm>
        <a:prstGeom prst="rect">
          <a:avLst/>
        </a:prstGeom>
        <a:solidFill>
          <a:schemeClr val="accent6"/>
        </a:solidFill>
        <a:ln w="25400" cap="flat" cmpd="sng" algn="ctr">
          <a:solidFill>
            <a:schemeClr val="accent6">
              <a:shade val="50000"/>
            </a:schemeClr>
          </a:solid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Ακράτεια από υπερπλήρωση</a:t>
          </a:r>
          <a:endParaRPr lang="en-US" sz="2400" kern="1200" dirty="0"/>
        </a:p>
      </dsp:txBody>
      <dsp:txXfrm>
        <a:off x="6794167" y="1695670"/>
        <a:ext cx="1870436" cy="93521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25/8/2015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25/8/2015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elegxos</a:t>
            </a:r>
            <a:endParaRPr lang="en-US" dirty="0"/>
          </a:p>
        </p:txBody>
      </p:sp>
    </p:spTree>
    <p:extLst>
      <p:ext uri="{BB962C8B-B14F-4D97-AF65-F5344CB8AC3E}">
        <p14:creationId xmlns:p14="http://schemas.microsoft.com/office/powerpoint/2010/main" val="366468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127</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128</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129</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130</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131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132</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96697F-2A2A-D84D-A697-3A2716254AF0}" type="slidenum">
              <a:rPr lang="el-GR"/>
              <a:pPr>
                <a:defRPr/>
              </a:pPr>
              <a:t>20</a:t>
            </a:fld>
            <a:endParaRPr lang="el-GR"/>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defRPr/>
            </a:pPr>
            <a:r>
              <a:rPr lang="el-GR" smtClean="0">
                <a:cs typeface="+mn-cs"/>
              </a:rPr>
              <a:t>20-25 εκ μήκος </a:t>
            </a:r>
          </a:p>
          <a:p>
            <a:pPr eaLnBrk="1" hangingPunct="1">
              <a:defRPr/>
            </a:pPr>
            <a:r>
              <a:rPr lang="el-GR" smtClean="0">
                <a:cs typeface="+mn-cs"/>
              </a:rPr>
              <a:t>Ηβική και περινεϊκη καμπή</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Γιατι</a:t>
            </a:r>
            <a:r>
              <a:rPr lang="el-GR" dirty="0" smtClean="0"/>
              <a:t> να </a:t>
            </a:r>
            <a:r>
              <a:rPr lang="el-GR" dirty="0" err="1" smtClean="0"/>
              <a:t>δινουμε</a:t>
            </a:r>
            <a:r>
              <a:rPr lang="el-GR" baseline="0" dirty="0" smtClean="0"/>
              <a:t> </a:t>
            </a:r>
            <a:r>
              <a:rPr lang="el-GR" baseline="0" dirty="0" err="1" smtClean="0"/>
              <a:t>τοση</a:t>
            </a:r>
            <a:r>
              <a:rPr lang="el-GR" baseline="0" dirty="0" smtClean="0"/>
              <a:t> </a:t>
            </a:r>
            <a:r>
              <a:rPr lang="el-GR" baseline="0" dirty="0" err="1" smtClean="0"/>
              <a:t>σημασια</a:t>
            </a:r>
            <a:r>
              <a:rPr lang="el-GR" baseline="0" dirty="0" smtClean="0"/>
              <a:t> στην </a:t>
            </a:r>
            <a:r>
              <a:rPr lang="el-GR" baseline="0" dirty="0" err="1" smtClean="0"/>
              <a:t>ακρατεια</a:t>
            </a:r>
            <a:r>
              <a:rPr lang="el-GR" baseline="0" dirty="0" smtClean="0"/>
              <a:t>? Δεν </a:t>
            </a:r>
            <a:r>
              <a:rPr lang="el-GR" baseline="0" dirty="0" err="1" smtClean="0"/>
              <a:t>σκοτονει</a:t>
            </a:r>
            <a:r>
              <a:rPr lang="el-GR" baseline="0" dirty="0" smtClean="0"/>
              <a:t>, δεν </a:t>
            </a:r>
            <a:r>
              <a:rPr lang="el-GR" baseline="0" dirty="0" err="1" smtClean="0"/>
              <a:t>ποναει</a:t>
            </a:r>
            <a:r>
              <a:rPr lang="el-GR" baseline="0" dirty="0" smtClean="0"/>
              <a:t>, δεν </a:t>
            </a:r>
            <a:r>
              <a:rPr lang="el-GR" baseline="0" dirty="0" err="1" smtClean="0"/>
              <a:t>επιβαρυνει</a:t>
            </a:r>
            <a:r>
              <a:rPr lang="el-GR" baseline="0" dirty="0" smtClean="0"/>
              <a:t> </a:t>
            </a:r>
            <a:r>
              <a:rPr lang="el-GR" baseline="0" dirty="0" err="1" smtClean="0"/>
              <a:t>αλλα</a:t>
            </a:r>
            <a:r>
              <a:rPr lang="el-GR" baseline="0" dirty="0" smtClean="0"/>
              <a:t> όργανα...</a:t>
            </a:r>
            <a:endParaRPr lang="en-US" dirty="0"/>
          </a:p>
        </p:txBody>
      </p:sp>
    </p:spTree>
    <p:extLst>
      <p:ext uri="{BB962C8B-B14F-4D97-AF65-F5344CB8AC3E}">
        <p14:creationId xmlns:p14="http://schemas.microsoft.com/office/powerpoint/2010/main" val="423818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xfrm>
            <a:off x="4023992" y="9721106"/>
            <a:ext cx="3078427" cy="51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986" indent="-309610" eaLnBrk="0" hangingPunct="0">
              <a:defRPr sz="2600">
                <a:solidFill>
                  <a:schemeClr val="tx1"/>
                </a:solidFill>
                <a:latin typeface="Arial" charset="0"/>
                <a:ea typeface="ＭＳ Ｐゴシック" charset="0"/>
              </a:defRPr>
            </a:lvl2pPr>
            <a:lvl3pPr marL="1238441" indent="-247688" eaLnBrk="0" hangingPunct="0">
              <a:defRPr sz="2600">
                <a:solidFill>
                  <a:schemeClr val="tx1"/>
                </a:solidFill>
                <a:latin typeface="Arial" charset="0"/>
                <a:ea typeface="ＭＳ Ｐゴシック" charset="0"/>
              </a:defRPr>
            </a:lvl3pPr>
            <a:lvl4pPr marL="1733817" indent="-247688" eaLnBrk="0" hangingPunct="0">
              <a:defRPr sz="2600">
                <a:solidFill>
                  <a:schemeClr val="tx1"/>
                </a:solidFill>
                <a:latin typeface="Arial" charset="0"/>
                <a:ea typeface="ＭＳ Ｐゴシック" charset="0"/>
              </a:defRPr>
            </a:lvl4pPr>
            <a:lvl5pPr marL="2229193" indent="-247688" eaLnBrk="0" hangingPunct="0">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CB7C6426-7D09-484C-8110-18EDF7E44F15}" type="slidenum">
              <a:rPr lang="en-US" sz="1300">
                <a:solidFill>
                  <a:prstClr val="black"/>
                </a:solidFill>
                <a:latin typeface="Calibri" charset="0"/>
              </a:rPr>
              <a:pPr eaLnBrk="1" hangingPunct="1"/>
              <a:t>62</a:t>
            </a:fld>
            <a:endParaRPr lang="en-US" sz="13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xfrm>
            <a:off x="4023992" y="9721106"/>
            <a:ext cx="3078427" cy="51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986" indent="-309610" eaLnBrk="0" hangingPunct="0">
              <a:defRPr sz="2600">
                <a:solidFill>
                  <a:schemeClr val="tx1"/>
                </a:solidFill>
                <a:latin typeface="Arial" charset="0"/>
                <a:ea typeface="ＭＳ Ｐゴシック" charset="0"/>
              </a:defRPr>
            </a:lvl2pPr>
            <a:lvl3pPr marL="1238441" indent="-247688" eaLnBrk="0" hangingPunct="0">
              <a:defRPr sz="2600">
                <a:solidFill>
                  <a:schemeClr val="tx1"/>
                </a:solidFill>
                <a:latin typeface="Arial" charset="0"/>
                <a:ea typeface="ＭＳ Ｐゴシック" charset="0"/>
              </a:defRPr>
            </a:lvl3pPr>
            <a:lvl4pPr marL="1733817" indent="-247688" eaLnBrk="0" hangingPunct="0">
              <a:defRPr sz="2600">
                <a:solidFill>
                  <a:schemeClr val="tx1"/>
                </a:solidFill>
                <a:latin typeface="Arial" charset="0"/>
                <a:ea typeface="ＭＳ Ｐゴシック" charset="0"/>
              </a:defRPr>
            </a:lvl4pPr>
            <a:lvl5pPr marL="2229193" indent="-247688" eaLnBrk="0" hangingPunct="0">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3FC5EC98-4159-D947-8250-4457A0A13EE0}" type="slidenum">
              <a:rPr lang="el-GR" sz="1300">
                <a:latin typeface="Calibri" charset="0"/>
              </a:rPr>
              <a:pPr eaLnBrk="1" hangingPunct="1"/>
              <a:t>75</a:t>
            </a:fld>
            <a:endParaRPr lang="el-GR" sz="1300">
              <a:latin typeface="Calibri" charset="0"/>
            </a:endParaRPr>
          </a:p>
        </p:txBody>
      </p:sp>
      <p:sp>
        <p:nvSpPr>
          <p:cNvPr id="32770" name="Rectangle 2"/>
          <p:cNvSpPr>
            <a:spLocks noGrp="1" noRot="1" noChangeAspect="1" noChangeArrowheads="1" noTextEdit="1"/>
          </p:cNvSpPr>
          <p:nvPr>
            <p:ph type="sldImg"/>
          </p:nvPr>
        </p:nvSpPr>
        <p:spPr bwMode="auto">
          <a:xfrm>
            <a:off x="996950" y="768350"/>
            <a:ext cx="5113338" cy="38369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bwMode="auto">
          <a:xfrm>
            <a:off x="986675" y="4863219"/>
            <a:ext cx="5262269" cy="46037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211" tIns="48606" rIns="97211" bIns="48606" numCol="1" anchor="t" anchorCtr="0" compatLnSpc="1">
            <a:prstTxWarp prst="textNoShape">
              <a:avLst/>
            </a:prstTxWarp>
          </a:bodyPr>
          <a:lstStyle/>
          <a:p>
            <a:pPr>
              <a:tabLst>
                <a:tab pos="177166" algn="l"/>
              </a:tabLst>
            </a:pPr>
            <a:r>
              <a:rPr lang="en-US" b="1">
                <a:latin typeface="Calibri" charset="0"/>
                <a:cs typeface="Times New Roman" charset="0"/>
              </a:rPr>
              <a:t>KEY POINT:</a:t>
            </a:r>
            <a:br>
              <a:rPr lang="en-US" b="1">
                <a:latin typeface="Calibri" charset="0"/>
                <a:cs typeface="Times New Roman" charset="0"/>
              </a:rPr>
            </a:br>
            <a:r>
              <a:rPr lang="en-US">
                <a:latin typeface="Calibri" charset="0"/>
                <a:cs typeface="Times New Roman" charset="0"/>
              </a:rPr>
              <a:t>No speaker</a:t>
            </a:r>
            <a:r>
              <a:rPr lang="ja-JP" altLang="en-US">
                <a:latin typeface="Arial" charset="0"/>
                <a:cs typeface="Times New Roman" charset="0"/>
              </a:rPr>
              <a:t>’</a:t>
            </a:r>
            <a:r>
              <a:rPr lang="en-US" altLang="ja-JP">
                <a:latin typeface="Calibri" charset="0"/>
                <a:cs typeface="Times New Roman" charset="0"/>
              </a:rPr>
              <a:t>s notes</a:t>
            </a:r>
          </a:p>
          <a:p>
            <a:pPr>
              <a:tabLst>
                <a:tab pos="177166" algn="l"/>
              </a:tabLst>
            </a:pPr>
            <a:endParaRPr lang="en-US">
              <a:latin typeface="Calibri" charset="0"/>
              <a:cs typeface="Times New Roman" charset="0"/>
            </a:endParaRPr>
          </a:p>
          <a:p>
            <a:pPr>
              <a:tabLst>
                <a:tab pos="177166" algn="l"/>
              </a:tabLst>
            </a:pPr>
            <a:r>
              <a:rPr lang="en-US" b="1">
                <a:latin typeface="Calibri" charset="0"/>
                <a:cs typeface="Times New Roman" charset="0"/>
              </a:rPr>
              <a:t>REFERENCES:</a:t>
            </a:r>
          </a:p>
          <a:p>
            <a:pPr>
              <a:spcBef>
                <a:spcPct val="0"/>
              </a:spcBef>
              <a:tabLst>
                <a:tab pos="177166" algn="l"/>
              </a:tabLst>
            </a:pPr>
            <a:r>
              <a:rPr lang="en-GB">
                <a:latin typeface="Calibri" charset="0"/>
              </a:rPr>
              <a:t>1.  Khullar V et al. History and Examination. </a:t>
            </a:r>
            <a:r>
              <a:rPr lang="en-US">
                <a:latin typeface="Calibri" charset="0"/>
                <a:cs typeface="Times New Roman" charset="0"/>
              </a:rPr>
              <a:t>In: Cardoza L, et al, eds. 	Textbook of Female Urology and Urogynecology. UK: ISIS Medical </a:t>
            </a:r>
            <a:br>
              <a:rPr lang="en-US">
                <a:latin typeface="Calibri" charset="0"/>
                <a:cs typeface="Times New Roman" charset="0"/>
              </a:rPr>
            </a:br>
            <a:r>
              <a:rPr lang="en-US">
                <a:latin typeface="Calibri" charset="0"/>
                <a:cs typeface="Times New Roman" charset="0"/>
              </a:rPr>
              <a:t>	Media; 2001.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elegxos</a:t>
            </a:r>
            <a:endParaRPr lang="en-US" dirty="0"/>
          </a:p>
        </p:txBody>
      </p:sp>
    </p:spTree>
    <p:extLst>
      <p:ext uri="{BB962C8B-B14F-4D97-AF65-F5344CB8AC3E}">
        <p14:creationId xmlns:p14="http://schemas.microsoft.com/office/powerpoint/2010/main" val="366468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Γιατι</a:t>
            </a:r>
            <a:r>
              <a:rPr lang="el-GR" dirty="0" smtClean="0"/>
              <a:t> να </a:t>
            </a:r>
            <a:r>
              <a:rPr lang="el-GR" dirty="0" err="1" smtClean="0"/>
              <a:t>δινουμε</a:t>
            </a:r>
            <a:r>
              <a:rPr lang="el-GR" baseline="0" dirty="0" smtClean="0"/>
              <a:t> </a:t>
            </a:r>
            <a:r>
              <a:rPr lang="el-GR" baseline="0" dirty="0" err="1" smtClean="0"/>
              <a:t>τοση</a:t>
            </a:r>
            <a:r>
              <a:rPr lang="el-GR" baseline="0" dirty="0" smtClean="0"/>
              <a:t> </a:t>
            </a:r>
            <a:r>
              <a:rPr lang="el-GR" baseline="0" dirty="0" err="1" smtClean="0"/>
              <a:t>σημασια</a:t>
            </a:r>
            <a:r>
              <a:rPr lang="el-GR" baseline="0" dirty="0" smtClean="0"/>
              <a:t> στην </a:t>
            </a:r>
            <a:r>
              <a:rPr lang="el-GR" baseline="0" dirty="0" err="1" smtClean="0"/>
              <a:t>ακρατεια</a:t>
            </a:r>
            <a:r>
              <a:rPr lang="el-GR" baseline="0" dirty="0" smtClean="0"/>
              <a:t>? Δεν </a:t>
            </a:r>
            <a:r>
              <a:rPr lang="el-GR" baseline="0" dirty="0" err="1" smtClean="0"/>
              <a:t>σκοτονει</a:t>
            </a:r>
            <a:r>
              <a:rPr lang="el-GR" baseline="0" dirty="0" smtClean="0"/>
              <a:t>, δεν </a:t>
            </a:r>
            <a:r>
              <a:rPr lang="el-GR" baseline="0" dirty="0" err="1" smtClean="0"/>
              <a:t>ποναει</a:t>
            </a:r>
            <a:r>
              <a:rPr lang="el-GR" baseline="0" dirty="0" smtClean="0"/>
              <a:t>, δεν </a:t>
            </a:r>
            <a:r>
              <a:rPr lang="el-GR" baseline="0" dirty="0" err="1" smtClean="0"/>
              <a:t>επιβαρυνει</a:t>
            </a:r>
            <a:r>
              <a:rPr lang="el-GR" baseline="0" dirty="0" smtClean="0"/>
              <a:t> </a:t>
            </a:r>
            <a:r>
              <a:rPr lang="el-GR" baseline="0" dirty="0" err="1" smtClean="0"/>
              <a:t>αλλα</a:t>
            </a:r>
            <a:r>
              <a:rPr lang="el-GR" baseline="0" dirty="0" smtClean="0"/>
              <a:t> όργανα...</a:t>
            </a:r>
            <a:endParaRPr lang="en-US" dirty="0"/>
          </a:p>
        </p:txBody>
      </p:sp>
    </p:spTree>
    <p:extLst>
      <p:ext uri="{BB962C8B-B14F-4D97-AF65-F5344CB8AC3E}">
        <p14:creationId xmlns:p14="http://schemas.microsoft.com/office/powerpoint/2010/main" val="423818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xfrm>
            <a:off x="4023992" y="9721106"/>
            <a:ext cx="3078427" cy="51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986" indent="-309610" eaLnBrk="0" hangingPunct="0">
              <a:defRPr sz="2600">
                <a:solidFill>
                  <a:schemeClr val="tx1"/>
                </a:solidFill>
                <a:latin typeface="Arial" charset="0"/>
                <a:ea typeface="ＭＳ Ｐゴシック" charset="0"/>
              </a:defRPr>
            </a:lvl2pPr>
            <a:lvl3pPr marL="1238441" indent="-247688" eaLnBrk="0" hangingPunct="0">
              <a:defRPr sz="2600">
                <a:solidFill>
                  <a:schemeClr val="tx1"/>
                </a:solidFill>
                <a:latin typeface="Arial" charset="0"/>
                <a:ea typeface="ＭＳ Ｐゴシック" charset="0"/>
              </a:defRPr>
            </a:lvl3pPr>
            <a:lvl4pPr marL="1733817" indent="-247688" eaLnBrk="0" hangingPunct="0">
              <a:defRPr sz="2600">
                <a:solidFill>
                  <a:schemeClr val="tx1"/>
                </a:solidFill>
                <a:latin typeface="Arial" charset="0"/>
                <a:ea typeface="ＭＳ Ｐゴシック" charset="0"/>
              </a:defRPr>
            </a:lvl4pPr>
            <a:lvl5pPr marL="2229193" indent="-247688" eaLnBrk="0" hangingPunct="0">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CB7C6426-7D09-484C-8110-18EDF7E44F15}" type="slidenum">
              <a:rPr lang="en-US" sz="1300">
                <a:solidFill>
                  <a:prstClr val="black"/>
                </a:solidFill>
                <a:latin typeface="Calibri" charset="0"/>
              </a:rPr>
              <a:pPr eaLnBrk="1" hangingPunct="1"/>
              <a:t>99</a:t>
            </a:fld>
            <a:endParaRPr lang="en-US" sz="130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xfrm>
            <a:off x="4023992" y="9721106"/>
            <a:ext cx="3078427" cy="5117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986" indent="-309610" eaLnBrk="0" hangingPunct="0">
              <a:defRPr sz="2600">
                <a:solidFill>
                  <a:schemeClr val="tx1"/>
                </a:solidFill>
                <a:latin typeface="Arial" charset="0"/>
                <a:ea typeface="ＭＳ Ｐゴシック" charset="0"/>
              </a:defRPr>
            </a:lvl2pPr>
            <a:lvl3pPr marL="1238441" indent="-247688" eaLnBrk="0" hangingPunct="0">
              <a:defRPr sz="2600">
                <a:solidFill>
                  <a:schemeClr val="tx1"/>
                </a:solidFill>
                <a:latin typeface="Arial" charset="0"/>
                <a:ea typeface="ＭＳ Ｐゴシック" charset="0"/>
              </a:defRPr>
            </a:lvl3pPr>
            <a:lvl4pPr marL="1733817" indent="-247688" eaLnBrk="0" hangingPunct="0">
              <a:defRPr sz="2600">
                <a:solidFill>
                  <a:schemeClr val="tx1"/>
                </a:solidFill>
                <a:latin typeface="Arial" charset="0"/>
                <a:ea typeface="ＭＳ Ｐゴシック" charset="0"/>
              </a:defRPr>
            </a:lvl4pPr>
            <a:lvl5pPr marL="2229193" indent="-247688" eaLnBrk="0" hangingPunct="0">
              <a:defRPr sz="2600">
                <a:solidFill>
                  <a:schemeClr val="tx1"/>
                </a:solidFill>
                <a:latin typeface="Arial" charset="0"/>
                <a:ea typeface="ＭＳ Ｐゴシック" charset="0"/>
              </a:defRPr>
            </a:lvl5pPr>
            <a:lvl6pPr marL="2724569" indent="-247688" eaLnBrk="0" fontAlgn="base" hangingPunct="0">
              <a:spcBef>
                <a:spcPct val="0"/>
              </a:spcBef>
              <a:spcAft>
                <a:spcPct val="0"/>
              </a:spcAft>
              <a:defRPr sz="2600">
                <a:solidFill>
                  <a:schemeClr val="tx1"/>
                </a:solidFill>
                <a:latin typeface="Arial" charset="0"/>
                <a:ea typeface="ＭＳ Ｐゴシック" charset="0"/>
              </a:defRPr>
            </a:lvl6pPr>
            <a:lvl7pPr marL="3219945" indent="-247688" eaLnBrk="0" fontAlgn="base" hangingPunct="0">
              <a:spcBef>
                <a:spcPct val="0"/>
              </a:spcBef>
              <a:spcAft>
                <a:spcPct val="0"/>
              </a:spcAft>
              <a:defRPr sz="2600">
                <a:solidFill>
                  <a:schemeClr val="tx1"/>
                </a:solidFill>
                <a:latin typeface="Arial" charset="0"/>
                <a:ea typeface="ＭＳ Ｐゴシック" charset="0"/>
              </a:defRPr>
            </a:lvl7pPr>
            <a:lvl8pPr marL="3715322" indent="-247688" eaLnBrk="0" fontAlgn="base" hangingPunct="0">
              <a:spcBef>
                <a:spcPct val="0"/>
              </a:spcBef>
              <a:spcAft>
                <a:spcPct val="0"/>
              </a:spcAft>
              <a:defRPr sz="2600">
                <a:solidFill>
                  <a:schemeClr val="tx1"/>
                </a:solidFill>
                <a:latin typeface="Arial" charset="0"/>
                <a:ea typeface="ＭＳ Ｐゴシック" charset="0"/>
              </a:defRPr>
            </a:lvl8pPr>
            <a:lvl9pPr marL="4210698" indent="-247688"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3FC5EC98-4159-D947-8250-4457A0A13EE0}" type="slidenum">
              <a:rPr lang="el-GR" sz="1300">
                <a:latin typeface="Calibri" charset="0"/>
              </a:rPr>
              <a:pPr eaLnBrk="1" hangingPunct="1"/>
              <a:t>110</a:t>
            </a:fld>
            <a:endParaRPr lang="el-GR" sz="1300">
              <a:latin typeface="Calibri" charset="0"/>
            </a:endParaRPr>
          </a:p>
        </p:txBody>
      </p:sp>
      <p:sp>
        <p:nvSpPr>
          <p:cNvPr id="32770" name="Rectangle 2"/>
          <p:cNvSpPr>
            <a:spLocks noGrp="1" noRot="1" noChangeAspect="1" noChangeArrowheads="1" noTextEdit="1"/>
          </p:cNvSpPr>
          <p:nvPr>
            <p:ph type="sldImg"/>
          </p:nvPr>
        </p:nvSpPr>
        <p:spPr bwMode="auto">
          <a:xfrm>
            <a:off x="996950" y="768350"/>
            <a:ext cx="5113338" cy="38369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bwMode="auto">
          <a:xfrm>
            <a:off x="986675" y="4863219"/>
            <a:ext cx="5262269" cy="46037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211" tIns="48606" rIns="97211" bIns="48606" numCol="1" anchor="t" anchorCtr="0" compatLnSpc="1">
            <a:prstTxWarp prst="textNoShape">
              <a:avLst/>
            </a:prstTxWarp>
          </a:bodyPr>
          <a:lstStyle/>
          <a:p>
            <a:pPr>
              <a:tabLst>
                <a:tab pos="177166" algn="l"/>
              </a:tabLst>
            </a:pPr>
            <a:r>
              <a:rPr lang="en-US" b="1">
                <a:latin typeface="Calibri" charset="0"/>
                <a:cs typeface="Times New Roman" charset="0"/>
              </a:rPr>
              <a:t>KEY POINT:</a:t>
            </a:r>
            <a:br>
              <a:rPr lang="en-US" b="1">
                <a:latin typeface="Calibri" charset="0"/>
                <a:cs typeface="Times New Roman" charset="0"/>
              </a:rPr>
            </a:br>
            <a:r>
              <a:rPr lang="en-US">
                <a:latin typeface="Calibri" charset="0"/>
                <a:cs typeface="Times New Roman" charset="0"/>
              </a:rPr>
              <a:t>No speaker</a:t>
            </a:r>
            <a:r>
              <a:rPr lang="ja-JP" altLang="en-US">
                <a:latin typeface="Arial" charset="0"/>
                <a:cs typeface="Times New Roman" charset="0"/>
              </a:rPr>
              <a:t>’</a:t>
            </a:r>
            <a:r>
              <a:rPr lang="en-US" altLang="ja-JP">
                <a:latin typeface="Calibri" charset="0"/>
                <a:cs typeface="Times New Roman" charset="0"/>
              </a:rPr>
              <a:t>s notes</a:t>
            </a:r>
          </a:p>
          <a:p>
            <a:pPr>
              <a:tabLst>
                <a:tab pos="177166" algn="l"/>
              </a:tabLst>
            </a:pPr>
            <a:endParaRPr lang="en-US">
              <a:latin typeface="Calibri" charset="0"/>
              <a:cs typeface="Times New Roman" charset="0"/>
            </a:endParaRPr>
          </a:p>
          <a:p>
            <a:pPr>
              <a:tabLst>
                <a:tab pos="177166" algn="l"/>
              </a:tabLst>
            </a:pPr>
            <a:r>
              <a:rPr lang="en-US" b="1">
                <a:latin typeface="Calibri" charset="0"/>
                <a:cs typeface="Times New Roman" charset="0"/>
              </a:rPr>
              <a:t>REFERENCES:</a:t>
            </a:r>
          </a:p>
          <a:p>
            <a:pPr>
              <a:spcBef>
                <a:spcPct val="0"/>
              </a:spcBef>
              <a:tabLst>
                <a:tab pos="177166" algn="l"/>
              </a:tabLst>
            </a:pPr>
            <a:r>
              <a:rPr lang="en-GB">
                <a:latin typeface="Calibri" charset="0"/>
              </a:rPr>
              <a:t>1.  Khullar V et al. History and Examination. </a:t>
            </a:r>
            <a:r>
              <a:rPr lang="en-US">
                <a:latin typeface="Calibri" charset="0"/>
                <a:cs typeface="Times New Roman" charset="0"/>
              </a:rPr>
              <a:t>In: Cardoza L, et al, eds. 	Textbook of Female Urology and Urogynecology. UK: ISIS Medical </a:t>
            </a:r>
            <a:br>
              <a:rPr lang="en-US">
                <a:latin typeface="Calibri" charset="0"/>
                <a:cs typeface="Times New Roman" charset="0"/>
              </a:rPr>
            </a:br>
            <a:r>
              <a:rPr lang="en-US">
                <a:latin typeface="Calibri" charset="0"/>
                <a:cs typeface="Times New Roman" charset="0"/>
              </a:rPr>
              <a:t>	Media; 2001.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5C584C5F-5F2C-41A3-9D1A-E0489692A036}" type="slidenum">
              <a:rPr lang="el-GR"/>
              <a:pPr>
                <a:defRPr/>
              </a:pPr>
              <a:t>‹#›</a:t>
            </a:fld>
            <a:endParaRPr lang="el-GR"/>
          </a:p>
        </p:txBody>
      </p:sp>
    </p:spTree>
    <p:extLst>
      <p:ext uri="{BB962C8B-B14F-4D97-AF65-F5344CB8AC3E}">
        <p14:creationId xmlns:p14="http://schemas.microsoft.com/office/powerpoint/2010/main" val="39452019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B433D25F-FCEA-42FF-B1A2-3C343A05CE22}" type="slidenum">
              <a:rPr lang="el-GR"/>
              <a:pPr>
                <a:defRPr/>
              </a:pPr>
              <a:t>‹#›</a:t>
            </a:fld>
            <a:endParaRPr lang="el-GR"/>
          </a:p>
        </p:txBody>
      </p:sp>
    </p:spTree>
    <p:extLst>
      <p:ext uri="{BB962C8B-B14F-4D97-AF65-F5344CB8AC3E}">
        <p14:creationId xmlns:p14="http://schemas.microsoft.com/office/powerpoint/2010/main" val="2423537615"/>
      </p:ext>
    </p:extLst>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A6843-009A-4793-96B6-D33E7C14F177}" type="slidenum">
              <a:rPr lang="el-GR"/>
              <a:pPr>
                <a:defRPr/>
              </a:pPr>
              <a:t>‹#›</a:t>
            </a:fld>
            <a:endParaRPr lang="el-GR"/>
          </a:p>
        </p:txBody>
      </p:sp>
    </p:spTree>
    <p:extLst>
      <p:ext uri="{BB962C8B-B14F-4D97-AF65-F5344CB8AC3E}">
        <p14:creationId xmlns:p14="http://schemas.microsoft.com/office/powerpoint/2010/main" val="37425116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495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648200" y="1600200"/>
            <a:ext cx="4038600" cy="4495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24"/>
          <p:cNvSpPr>
            <a:spLocks noGrp="1" noChangeArrowheads="1"/>
          </p:cNvSpPr>
          <p:nvPr>
            <p:ph type="dt" sz="half" idx="10"/>
          </p:nvPr>
        </p:nvSpPr>
        <p:spPr/>
        <p:txBody>
          <a:bodyPr/>
          <a:lstStyle>
            <a:lvl1pPr>
              <a:defRPr/>
            </a:lvl1pPr>
          </a:lstStyle>
          <a:p>
            <a:pPr>
              <a:defRPr/>
            </a:pPr>
            <a:endParaRPr lang="el-GR"/>
          </a:p>
        </p:txBody>
      </p:sp>
      <p:sp>
        <p:nvSpPr>
          <p:cNvPr id="6" name="Rectangle 25"/>
          <p:cNvSpPr>
            <a:spLocks noGrp="1" noChangeArrowheads="1"/>
          </p:cNvSpPr>
          <p:nvPr>
            <p:ph type="ftr" sz="quarter" idx="11"/>
          </p:nvPr>
        </p:nvSpPr>
        <p:spPr/>
        <p:txBody>
          <a:bodyPr/>
          <a:lstStyle>
            <a:lvl1pPr>
              <a:defRPr/>
            </a:lvl1pPr>
          </a:lstStyle>
          <a:p>
            <a:pPr>
              <a:defRPr/>
            </a:pPr>
            <a:endParaRPr lang="el-GR"/>
          </a:p>
        </p:txBody>
      </p:sp>
      <p:sp>
        <p:nvSpPr>
          <p:cNvPr id="7" name="Rectangle 26"/>
          <p:cNvSpPr>
            <a:spLocks noGrp="1" noChangeArrowheads="1"/>
          </p:cNvSpPr>
          <p:nvPr>
            <p:ph type="sldNum" sz="quarter" idx="12"/>
          </p:nvPr>
        </p:nvSpPr>
        <p:spPr/>
        <p:txBody>
          <a:bodyPr/>
          <a:lstStyle>
            <a:lvl1pPr>
              <a:defRPr/>
            </a:lvl1pPr>
          </a:lstStyle>
          <a:p>
            <a:pPr>
              <a:defRPr/>
            </a:pPr>
            <a:fld id="{EF244DD0-3418-41B9-9FB1-165793DD03D5}" type="slidenum">
              <a:rPr lang="el-GR"/>
              <a:pPr>
                <a:defRPr/>
              </a:pPr>
              <a:t>‹#›</a:t>
            </a:fld>
            <a:endParaRPr lang="el-GR"/>
          </a:p>
        </p:txBody>
      </p:sp>
    </p:spTree>
    <p:extLst>
      <p:ext uri="{BB962C8B-B14F-4D97-AF65-F5344CB8AC3E}">
        <p14:creationId xmlns:p14="http://schemas.microsoft.com/office/powerpoint/2010/main" val="40010888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28600"/>
            <a:ext cx="8229600" cy="58674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24"/>
          <p:cNvSpPr>
            <a:spLocks noGrp="1" noChangeArrowheads="1"/>
          </p:cNvSpPr>
          <p:nvPr>
            <p:ph type="dt" sz="half" idx="10"/>
          </p:nvPr>
        </p:nvSpPr>
        <p:spPr/>
        <p:txBody>
          <a:bodyPr/>
          <a:lstStyle>
            <a:lvl1pPr>
              <a:defRPr/>
            </a:lvl1pPr>
          </a:lstStyle>
          <a:p>
            <a:pPr>
              <a:defRPr/>
            </a:pPr>
            <a:endParaRPr lang="el-GR"/>
          </a:p>
        </p:txBody>
      </p:sp>
      <p:sp>
        <p:nvSpPr>
          <p:cNvPr id="4" name="Rectangle 25"/>
          <p:cNvSpPr>
            <a:spLocks noGrp="1" noChangeArrowheads="1"/>
          </p:cNvSpPr>
          <p:nvPr>
            <p:ph type="ftr" sz="quarter" idx="11"/>
          </p:nvPr>
        </p:nvSpPr>
        <p:spPr/>
        <p:txBody>
          <a:bodyPr/>
          <a:lstStyle>
            <a:lvl1pPr>
              <a:defRPr/>
            </a:lvl1pPr>
          </a:lstStyle>
          <a:p>
            <a:pPr>
              <a:defRPr/>
            </a:pPr>
            <a:endParaRPr lang="el-GR"/>
          </a:p>
        </p:txBody>
      </p:sp>
      <p:sp>
        <p:nvSpPr>
          <p:cNvPr id="5" name="Rectangle 26"/>
          <p:cNvSpPr>
            <a:spLocks noGrp="1" noChangeArrowheads="1"/>
          </p:cNvSpPr>
          <p:nvPr>
            <p:ph type="sldNum" sz="quarter" idx="12"/>
          </p:nvPr>
        </p:nvSpPr>
        <p:spPr/>
        <p:txBody>
          <a:bodyPr/>
          <a:lstStyle>
            <a:lvl1pPr>
              <a:defRPr/>
            </a:lvl1pPr>
          </a:lstStyle>
          <a:p>
            <a:pPr>
              <a:defRPr/>
            </a:pPr>
            <a:fld id="{6A9F088F-D848-427A-8BB2-2AC10BA939D1}" type="slidenum">
              <a:rPr lang="el-GR"/>
              <a:pPr>
                <a:defRPr/>
              </a:pPr>
              <a:t>‹#›</a:t>
            </a:fld>
            <a:endParaRPr lang="el-GR"/>
          </a:p>
        </p:txBody>
      </p:sp>
    </p:spTree>
    <p:extLst>
      <p:ext uri="{BB962C8B-B14F-4D97-AF65-F5344CB8AC3E}">
        <p14:creationId xmlns:p14="http://schemas.microsoft.com/office/powerpoint/2010/main" val="3161018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126"/>
          <p:cNvSpPr>
            <a:spLocks noGrp="1" noChangeArrowheads="1"/>
          </p:cNvSpPr>
          <p:nvPr>
            <p:ph type="dt" sz="half" idx="10"/>
          </p:nvPr>
        </p:nvSpPr>
        <p:spPr>
          <a:ln/>
        </p:spPr>
        <p:txBody>
          <a:bodyPr/>
          <a:lstStyle>
            <a:lvl1pPr>
              <a:defRPr/>
            </a:lvl1pPr>
          </a:lstStyle>
          <a:p>
            <a:pPr>
              <a:defRPr/>
            </a:pPr>
            <a:endParaRPr lang="el-GR"/>
          </a:p>
        </p:txBody>
      </p:sp>
      <p:sp>
        <p:nvSpPr>
          <p:cNvPr id="6" name="Rectangle 127"/>
          <p:cNvSpPr>
            <a:spLocks noGrp="1" noChangeArrowheads="1"/>
          </p:cNvSpPr>
          <p:nvPr>
            <p:ph type="ftr" sz="quarter" idx="11"/>
          </p:nvPr>
        </p:nvSpPr>
        <p:spPr>
          <a:ln/>
        </p:spPr>
        <p:txBody>
          <a:bodyPr/>
          <a:lstStyle>
            <a:lvl1pPr>
              <a:defRPr/>
            </a:lvl1pPr>
          </a:lstStyle>
          <a:p>
            <a:pPr>
              <a:defRPr/>
            </a:pPr>
            <a:endParaRPr lang="el-GR"/>
          </a:p>
        </p:txBody>
      </p:sp>
      <p:sp>
        <p:nvSpPr>
          <p:cNvPr id="7" name="Rectangle 128"/>
          <p:cNvSpPr>
            <a:spLocks noGrp="1" noChangeArrowheads="1"/>
          </p:cNvSpPr>
          <p:nvPr>
            <p:ph type="sldNum" sz="quarter" idx="12"/>
          </p:nvPr>
        </p:nvSpPr>
        <p:spPr>
          <a:ln/>
        </p:spPr>
        <p:txBody>
          <a:bodyPr/>
          <a:lstStyle>
            <a:lvl1pPr>
              <a:defRPr/>
            </a:lvl1pPr>
          </a:lstStyle>
          <a:p>
            <a:pPr>
              <a:defRPr/>
            </a:pPr>
            <a:fld id="{ECD5D60C-D33B-4A07-8B13-F42B422EC59D}" type="slidenum">
              <a:rPr lang="el-GR"/>
              <a:pPr>
                <a:defRPr/>
              </a:pPr>
              <a:t>‹#›</a:t>
            </a:fld>
            <a:endParaRPr lang="el-GR"/>
          </a:p>
        </p:txBody>
      </p:sp>
    </p:spTree>
    <p:extLst>
      <p:ext uri="{BB962C8B-B14F-4D97-AF65-F5344CB8AC3E}">
        <p14:creationId xmlns:p14="http://schemas.microsoft.com/office/powerpoint/2010/main" val="216379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25/8/2015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0443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0804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ounded Rectangle 7"/>
          <p:cNvSpPr/>
          <p:nvPr userDrawn="1"/>
        </p:nvSpPr>
        <p:spPr>
          <a:xfrm>
            <a:off x="179512" y="1340768"/>
            <a:ext cx="8784976" cy="540060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userDrawn="1"/>
        </p:nvSpPr>
        <p:spPr>
          <a:xfrm>
            <a:off x="179512" y="116632"/>
            <a:ext cx="8784976" cy="1080120"/>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59817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86" r:id="rId3"/>
    <p:sldLayoutId id="2147483701" r:id="rId4"/>
    <p:sldLayoutId id="2147483687" r:id="rId5"/>
    <p:sldLayoutId id="2147483688" r:id="rId6"/>
    <p:sldLayoutId id="2147483689" r:id="rId7"/>
    <p:sldLayoutId id="2147483690" r:id="rId8"/>
    <p:sldLayoutId id="2147483692" r:id="rId9"/>
    <p:sldLayoutId id="2147483693" r:id="rId10"/>
    <p:sldLayoutId id="2147483694" r:id="rId11"/>
    <p:sldLayoutId id="2147483695" r:id="rId12"/>
    <p:sldLayoutId id="2147483697" r:id="rId13"/>
    <p:sldLayoutId id="2147483698" r:id="rId14"/>
    <p:sldLayoutId id="2147483700" r:id="rId15"/>
    <p:sldLayoutId id="2147483703" r:id="rId16"/>
    <p:sldLayoutId id="2147483704" r:id="rId17"/>
    <p:sldLayoutId id="2147483705" r:id="rId18"/>
    <p:sldLayoutId id="2147483706" r:id="rId19"/>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9.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3.xml"/><Relationship Id="rId1" Type="http://schemas.openxmlformats.org/officeDocument/2006/relationships/video" Target="file:///E:\open\TEI%20ATHINON%20PHYSIO%202015\stress%20incontinenve.mp4"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file://localhost/Volumes/ISG/ilioupoli%20akrateia/urge_incontinence.jpg" TargetMode="External"/><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3.xml"/><Relationship Id="rId1" Type="http://schemas.openxmlformats.org/officeDocument/2006/relationships/video" Target="file:///\\localhost\Users\ianigeorgiopoulos\Documents\AKRATEIA%20EEMEG%20FINAL\monarc.m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3.xml"/><Relationship Id="rId1" Type="http://schemas.openxmlformats.org/officeDocument/2006/relationships/video" Target="file:///E:\open\TEI%20ATHINON%20PHYSIO%202015\monarc.mp4" TargetMode="External"/><Relationship Id="rId4" Type="http://schemas.openxmlformats.org/officeDocument/2006/relationships/image" Target="../media/image130.png"/></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ideo" Target="file:///E:\open\TEI%20ATHINON%20PHYSIO%202015\prostate%20anatomy.m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37.wmf"/></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e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56.png"/><Relationship Id="rId4" Type="http://schemas.openxmlformats.org/officeDocument/2006/relationships/image" Target="../media/image55.w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video" Target="file:///E:\open\TEI%20ATHINON%20PHYSIO%202015\anatomia%20ouropoiitikou.m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video" Target="file:///E:\open\TEI%20ATHINON%20PHYSIO%202015\urinary%20stones.mp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xml"/><Relationship Id="rId1" Type="http://schemas.openxmlformats.org/officeDocument/2006/relationships/video" Target="file:///E:\open\TEI%20ATHINON%20PHYSIO%202015\TURP%20and%20urethroscopy.mpg" TargetMode="Externa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xml"/><Relationship Id="rId1" Type="http://schemas.openxmlformats.org/officeDocument/2006/relationships/video" Target="file:///E:\open\TEI%20ATHINON%20PHYSIO%202015\nephrectomy%20robotic.m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video" Target="file:///E:\open\TEI%20ATHINON%20PHYSIO%202015\bladder%20cancer%20diagnosis.m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3.xml"/><Relationship Id="rId1" Type="http://schemas.openxmlformats.org/officeDocument/2006/relationships/video" Target="file:///E:\open\TEI%20ATHINON%20PHYSIO%202015\Turbt.mp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video" Target="file:///E:\open\TEI%20ATHINON%20PHYSIO%202015\cystectomy%20and%20ileal%20conduit.m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video" Target="file:///E:\open\TEI%20ATHINON%20PHYSIO%202015\robotic%20ileal%20neobladder.mp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video" Target="file:///E:\open\TEI%20ATHINON%20PHYSIO%202015\prostate%20cancer%20therapies.m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file://localhost/Volumes/ISG/ilioupoli%20akrateia/incontenence_490X327.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file://localhost/Volumes/ISG/ilioupoli%20akrateia/incontinence-2.jpg" TargetMode="External"/><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9.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video" Target="file:///E:\open\TEI%20ATHINON%20PHYSIO%202015\akrateia%20prospatheias.m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ideo" Target="file:///E:\open\TEI%20ATHINON%20PHYSIO%202015\anatomia%20nefrou.m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file://localhost/Volumes/ISG/ilioupoli%20akrateia/urge_incontinence.jpg" TargetMode="External"/><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3.xml"/><Relationship Id="rId1" Type="http://schemas.openxmlformats.org/officeDocument/2006/relationships/video" Target="file:///E:\open\TEI%20ATHINON%20PHYSIO%202015\akrateia%20epitaktikou%20typou.mpg" TargetMode="External"/><Relationship Id="rId5" Type="http://schemas.openxmlformats.org/officeDocument/2006/relationships/image" Target="file://localhost/Volumes/ISG/ilioupoli%20akrateia/urge_incontinence.jpg" TargetMode="External"/><Relationship Id="rId4" Type="http://schemas.openxmlformats.org/officeDocument/2006/relationships/image" Target="../media/image111.jpeg"/></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3.xml"/><Relationship Id="rId1" Type="http://schemas.openxmlformats.org/officeDocument/2006/relationships/video" Target="file:///E:\open\TEI%20ATHINON%20PHYSIO%202015\urofilm-pelvic-floor-exercises-women.m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video" Target="file:///E:\open\TEI%20ATHINON%20PHYSIO%202015\urofilm-pelvic-floor-exercises-men.mpg"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3.xml"/><Relationship Id="rId1" Type="http://schemas.openxmlformats.org/officeDocument/2006/relationships/video" Target="file:///E:\open\TEI%20ATHINON%20PHYSIO%202015\monarc.mp4"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file://localhost/Volumes/ISG/ilioupoli%20akrateia/incontenence_490X327.jp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file://localhost/Volumes/ISG/ilioupoli%20akrateia/incontinence-2.jpg" TargetMode="External"/><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Φυσικοθεραπεία σε ειδικές πληθυσμιακές μονάδες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2924944"/>
            <a:ext cx="6400800" cy="1924199"/>
          </a:xfrm>
        </p:spPr>
        <p:txBody>
          <a:bodyPr>
            <a:normAutofit/>
          </a:bodyPr>
          <a:lstStyle/>
          <a:p>
            <a:pPr>
              <a:spcBef>
                <a:spcPts val="0"/>
              </a:spcBef>
              <a:spcAft>
                <a:spcPts val="1200"/>
              </a:spcAft>
            </a:pPr>
            <a:r>
              <a:rPr lang="el-GR" sz="2800" b="1" dirty="0" smtClean="0"/>
              <a:t>Ενότητα</a:t>
            </a:r>
            <a:r>
              <a:rPr lang="en-US" sz="2800" b="1" dirty="0" smtClean="0"/>
              <a:t> </a:t>
            </a:r>
            <a:r>
              <a:rPr lang="en-US" sz="2800" b="1" dirty="0" smtClean="0"/>
              <a:t>1</a:t>
            </a:r>
            <a:r>
              <a:rPr lang="el-GR" sz="2800" b="1" dirty="0" smtClean="0"/>
              <a:t>3</a:t>
            </a:r>
            <a:r>
              <a:rPr lang="el-GR" sz="2800" dirty="0" smtClean="0"/>
              <a:t>:</a:t>
            </a:r>
            <a:r>
              <a:rPr lang="en-US" sz="2800" dirty="0" smtClean="0"/>
              <a:t> </a:t>
            </a:r>
            <a:r>
              <a:rPr lang="el-GR" sz="2800" dirty="0" smtClean="0"/>
              <a:t>Ουρική ακράτεια</a:t>
            </a:r>
            <a:endParaRPr lang="en-US" sz="2800" dirty="0" smtClean="0"/>
          </a:p>
          <a:p>
            <a:pPr>
              <a:spcBef>
                <a:spcPts val="0"/>
              </a:spcBef>
            </a:pPr>
            <a:r>
              <a:rPr lang="el-GR" sz="2400" dirty="0" smtClean="0"/>
              <a:t>Γεωργία Πέττα</a:t>
            </a:r>
            <a:endParaRPr lang="el-GR" sz="2400" dirty="0"/>
          </a:p>
          <a:p>
            <a:pPr>
              <a:spcBef>
                <a:spcPts val="0"/>
              </a:spcBef>
            </a:pPr>
            <a:r>
              <a:rPr lang="el-GR" sz="2400" dirty="0"/>
              <a:t>Τμήμα </a:t>
            </a:r>
            <a:r>
              <a:rPr lang="el-GR" sz="2400" dirty="0" smtClean="0"/>
              <a:t>Φυσικοθεραπείας</a:t>
            </a:r>
            <a:endParaRPr lang="el-GR" sz="24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a:bodyPr>
          <a:lstStyle/>
          <a:p>
            <a:r>
              <a:rPr lang="el-GR" sz="4000" dirty="0" smtClean="0">
                <a:latin typeface="+mj-lt"/>
              </a:rPr>
              <a:t>Βασικοί μηχανισμοί λειτουργιάς </a:t>
            </a:r>
            <a:endParaRPr lang="en-US" sz="4000" dirty="0">
              <a:latin typeface="+mj-lt"/>
            </a:endParaRPr>
          </a:p>
        </p:txBody>
      </p:sp>
      <p:sp>
        <p:nvSpPr>
          <p:cNvPr id="120835" name="Rectangle 3"/>
          <p:cNvSpPr>
            <a:spLocks noGrp="1" noChangeArrowheads="1"/>
          </p:cNvSpPr>
          <p:nvPr>
            <p:ph idx="1"/>
          </p:nvPr>
        </p:nvSpPr>
        <p:spPr>
          <a:xfrm>
            <a:off x="457200" y="1484784"/>
            <a:ext cx="5050904" cy="5256584"/>
          </a:xfrm>
        </p:spPr>
        <p:txBody>
          <a:bodyPr/>
          <a:lstStyle/>
          <a:p>
            <a:pPr marL="609569" indent="-609569">
              <a:lnSpc>
                <a:spcPct val="80000"/>
              </a:lnSpc>
              <a:buNone/>
            </a:pPr>
            <a:r>
              <a:rPr lang="el-GR" sz="2800" b="1" dirty="0" smtClean="0">
                <a:solidFill>
                  <a:srgbClr val="820000"/>
                </a:solidFill>
                <a:latin typeface="+mj-lt"/>
              </a:rPr>
              <a:t>Διήθηση</a:t>
            </a:r>
            <a:endParaRPr lang="en-US" sz="2800" b="1" dirty="0" smtClean="0">
              <a:solidFill>
                <a:srgbClr val="820000"/>
              </a:solidFill>
              <a:latin typeface="+mj-lt"/>
            </a:endParaRPr>
          </a:p>
          <a:p>
            <a:pPr marL="990549" lvl="1" indent="-533372">
              <a:lnSpc>
                <a:spcPct val="80000"/>
              </a:lnSpc>
              <a:buNone/>
            </a:pPr>
            <a:r>
              <a:rPr lang="en-US" sz="2400" dirty="0" smtClean="0">
                <a:latin typeface="+mj-lt"/>
              </a:rPr>
              <a:t>a</a:t>
            </a:r>
            <a:r>
              <a:rPr lang="en-US" sz="2400" dirty="0">
                <a:latin typeface="+mj-lt"/>
              </a:rPr>
              <a:t>.   Fluid is squeezed out of the glomerular capillary bed</a:t>
            </a:r>
          </a:p>
          <a:p>
            <a:pPr marL="609569" indent="-609569">
              <a:lnSpc>
                <a:spcPct val="80000"/>
              </a:lnSpc>
              <a:buNone/>
            </a:pPr>
            <a:r>
              <a:rPr lang="el-GR" sz="2800" b="1" dirty="0" smtClean="0">
                <a:solidFill>
                  <a:srgbClr val="820000"/>
                </a:solidFill>
                <a:latin typeface="+mj-lt"/>
              </a:rPr>
              <a:t>Απορρόφηση</a:t>
            </a:r>
            <a:endParaRPr lang="en-US" sz="2800" b="1" dirty="0">
              <a:solidFill>
                <a:srgbClr val="820000"/>
              </a:solidFill>
              <a:latin typeface="+mj-lt"/>
            </a:endParaRPr>
          </a:p>
          <a:p>
            <a:pPr marL="990549" lvl="1" indent="-533372">
              <a:lnSpc>
                <a:spcPct val="80000"/>
              </a:lnSpc>
              <a:buNone/>
            </a:pPr>
            <a:r>
              <a:rPr lang="en-US" sz="2400" dirty="0">
                <a:latin typeface="+mj-lt"/>
              </a:rPr>
              <a:t>b.   Most nutrients, water ad essential ions are returned to the blood of the </a:t>
            </a:r>
            <a:r>
              <a:rPr lang="en-US" sz="2400" dirty="0" err="1">
                <a:latin typeface="+mj-lt"/>
              </a:rPr>
              <a:t>peritubular</a:t>
            </a:r>
            <a:r>
              <a:rPr lang="en-US" sz="2400" dirty="0">
                <a:latin typeface="+mj-lt"/>
              </a:rPr>
              <a:t> capillaries</a:t>
            </a:r>
          </a:p>
          <a:p>
            <a:pPr marL="609569" indent="-609569">
              <a:lnSpc>
                <a:spcPct val="80000"/>
              </a:lnSpc>
              <a:buNone/>
            </a:pPr>
            <a:r>
              <a:rPr lang="el-GR" sz="2800" b="1" dirty="0" smtClean="0">
                <a:solidFill>
                  <a:srgbClr val="820000"/>
                </a:solidFill>
                <a:latin typeface="+mj-lt"/>
              </a:rPr>
              <a:t>Έκκριση</a:t>
            </a:r>
            <a:endParaRPr lang="en-US" sz="2800" b="1" dirty="0" smtClean="0">
              <a:solidFill>
                <a:srgbClr val="820000"/>
              </a:solidFill>
              <a:latin typeface="+mj-lt"/>
            </a:endParaRPr>
          </a:p>
          <a:p>
            <a:pPr marL="990549" lvl="1" indent="-533372">
              <a:lnSpc>
                <a:spcPct val="80000"/>
              </a:lnSpc>
              <a:buNone/>
            </a:pPr>
            <a:r>
              <a:rPr lang="en-US" sz="2400" dirty="0" smtClean="0">
                <a:latin typeface="+mj-lt"/>
              </a:rPr>
              <a:t>c</a:t>
            </a:r>
            <a:r>
              <a:rPr lang="en-US" sz="2400" dirty="0">
                <a:latin typeface="+mj-lt"/>
              </a:rPr>
              <a:t>.   Moves additional undesirable molecules into tubule from blood of </a:t>
            </a:r>
            <a:r>
              <a:rPr lang="en-US" sz="2400" dirty="0" err="1">
                <a:latin typeface="+mj-lt"/>
              </a:rPr>
              <a:t>peritubular</a:t>
            </a:r>
            <a:r>
              <a:rPr lang="en-US" sz="2400" dirty="0">
                <a:latin typeface="+mj-lt"/>
              </a:rPr>
              <a:t> capillaries</a:t>
            </a:r>
          </a:p>
        </p:txBody>
      </p:sp>
      <p:sp>
        <p:nvSpPr>
          <p:cNvPr id="6" name="Slide Number Placeholder 5"/>
          <p:cNvSpPr>
            <a:spLocks noGrp="1"/>
          </p:cNvSpPr>
          <p:nvPr>
            <p:ph type="sldNum" sz="quarter" idx="12"/>
          </p:nvPr>
        </p:nvSpPr>
        <p:spPr/>
        <p:txBody>
          <a:bodyPr/>
          <a:lstStyle/>
          <a:p>
            <a:fld id="{79FF819D-E1F0-5248-8E7E-4C992F8B6435}" type="slidenum">
              <a:rPr lang="en-US"/>
              <a:pPr/>
              <a:t>9</a:t>
            </a:fld>
            <a:endParaRPr lang="en-US"/>
          </a:p>
        </p:txBody>
      </p:sp>
      <p:pic>
        <p:nvPicPr>
          <p:cNvPr id="120836" name="Picture 4" descr="23-05_KidneyFunctns_1"/>
          <p:cNvPicPr>
            <a:picLocks noChangeAspect="1" noChangeArrowheads="1"/>
          </p:cNvPicPr>
          <p:nvPr/>
        </p:nvPicPr>
        <p:blipFill>
          <a:blip r:embed="rId2">
            <a:extLst>
              <a:ext uri="{28A0092B-C50C-407E-A947-70E740481C1C}">
                <a14:useLocalDpi xmlns:a14="http://schemas.microsoft.com/office/drawing/2010/main" val="0"/>
              </a:ext>
            </a:extLst>
          </a:blip>
          <a:srcRect l="16470" t="14546" r="9412" b="12727"/>
          <a:stretch>
            <a:fillRect/>
          </a:stretch>
        </p:blipFill>
        <p:spPr bwMode="auto">
          <a:xfrm>
            <a:off x="5436096" y="1484784"/>
            <a:ext cx="3320659" cy="421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803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pPr>
              <a:lnSpc>
                <a:spcPct val="90000"/>
              </a:lnSpc>
              <a:defRPr/>
            </a:pPr>
            <a:r>
              <a:rPr lang="el-GR" dirty="0">
                <a:latin typeface="+mn-lt"/>
              </a:rPr>
              <a:t>Μια  </a:t>
            </a:r>
            <a:r>
              <a:rPr lang="el-GR" dirty="0" smtClean="0">
                <a:latin typeface="+mn-lt"/>
              </a:rPr>
              <a:t>κοινή</a:t>
            </a:r>
            <a:r>
              <a:rPr lang="el-GR" dirty="0">
                <a:latin typeface="+mn-lt"/>
              </a:rPr>
              <a:t> </a:t>
            </a:r>
            <a:r>
              <a:rPr lang="el-GR" dirty="0" smtClean="0">
                <a:latin typeface="+mn-lt"/>
              </a:rPr>
              <a:t>και «</a:t>
            </a:r>
            <a:r>
              <a:rPr lang="el-GR" dirty="0">
                <a:latin typeface="+mn-lt"/>
              </a:rPr>
              <a:t>ακριβή</a:t>
            </a:r>
            <a:r>
              <a:rPr lang="el-GR" dirty="0" smtClean="0">
                <a:latin typeface="+mn-lt"/>
              </a:rPr>
              <a:t>» </a:t>
            </a:r>
            <a:r>
              <a:rPr lang="el-GR" dirty="0">
                <a:latin typeface="+mn-lt"/>
              </a:rPr>
              <a:t>πάθηση</a:t>
            </a:r>
          </a:p>
        </p:txBody>
      </p:sp>
      <p:sp>
        <p:nvSpPr>
          <p:cNvPr id="3" name="Content Placeholder 2"/>
          <p:cNvSpPr>
            <a:spLocks noGrp="1"/>
          </p:cNvSpPr>
          <p:nvPr>
            <p:ph idx="1"/>
          </p:nvPr>
        </p:nvSpPr>
        <p:spPr/>
        <p:txBody>
          <a:bodyPr rtlCol="0">
            <a:normAutofit/>
          </a:bodyPr>
          <a:lstStyle/>
          <a:p>
            <a:pPr marL="354013" lvl="1" indent="-354013">
              <a:lnSpc>
                <a:spcPct val="90000"/>
              </a:lnSpc>
              <a:tabLst>
                <a:tab pos="354013" algn="l"/>
              </a:tabLst>
              <a:defRPr/>
            </a:pPr>
            <a:r>
              <a:rPr lang="el-GR" dirty="0" err="1" smtClean="0"/>
              <a:t>Απο</a:t>
            </a:r>
            <a:r>
              <a:rPr lang="el-GR" dirty="0" smtClean="0"/>
              <a:t> </a:t>
            </a:r>
            <a:r>
              <a:rPr lang="el-GR" dirty="0"/>
              <a:t>10-30% σε γυναίκες μεταξύ 20-55 ετών¹</a:t>
            </a:r>
          </a:p>
          <a:p>
            <a:pPr marL="354013" lvl="1" indent="-354013">
              <a:lnSpc>
                <a:spcPct val="90000"/>
              </a:lnSpc>
              <a:tabLst>
                <a:tab pos="354013" algn="l"/>
              </a:tabLst>
              <a:defRPr/>
            </a:pPr>
            <a:r>
              <a:rPr lang="el-GR" b="1" dirty="0">
                <a:solidFill>
                  <a:srgbClr val="820000"/>
                </a:solidFill>
              </a:rPr>
              <a:t>Ως </a:t>
            </a:r>
            <a:r>
              <a:rPr lang="pt-BR" b="1" dirty="0" smtClean="0">
                <a:solidFill>
                  <a:srgbClr val="820000"/>
                </a:solidFill>
              </a:rPr>
              <a:t>35</a:t>
            </a:r>
            <a:r>
              <a:rPr lang="el-GR" b="1" dirty="0" smtClean="0">
                <a:solidFill>
                  <a:srgbClr val="820000"/>
                </a:solidFill>
              </a:rPr>
              <a:t>% </a:t>
            </a:r>
            <a:r>
              <a:rPr lang="el-GR" b="1" dirty="0">
                <a:solidFill>
                  <a:srgbClr val="820000"/>
                </a:solidFill>
              </a:rPr>
              <a:t>των γυναικών </a:t>
            </a:r>
            <a:r>
              <a:rPr lang="el-GR" b="1" dirty="0" smtClean="0">
                <a:solidFill>
                  <a:srgbClr val="820000"/>
                </a:solidFill>
              </a:rPr>
              <a:t>&gt;</a:t>
            </a:r>
            <a:r>
              <a:rPr lang="pt-BR" b="1" dirty="0" smtClean="0">
                <a:solidFill>
                  <a:srgbClr val="820000"/>
                </a:solidFill>
              </a:rPr>
              <a:t>6</a:t>
            </a:r>
            <a:r>
              <a:rPr lang="el-GR" b="1" dirty="0" smtClean="0">
                <a:solidFill>
                  <a:srgbClr val="820000"/>
                </a:solidFill>
              </a:rPr>
              <a:t>5 </a:t>
            </a:r>
            <a:r>
              <a:rPr lang="el-GR" b="1" dirty="0">
                <a:solidFill>
                  <a:srgbClr val="820000"/>
                </a:solidFill>
              </a:rPr>
              <a:t>ετών</a:t>
            </a:r>
            <a:r>
              <a:rPr lang="el-GR" b="1" dirty="0" smtClean="0">
                <a:solidFill>
                  <a:srgbClr val="820000"/>
                </a:solidFill>
              </a:rPr>
              <a:t>¹</a:t>
            </a:r>
            <a:endParaRPr lang="el-GR" b="1" dirty="0">
              <a:solidFill>
                <a:srgbClr val="820000"/>
              </a:solidFill>
            </a:endParaRPr>
          </a:p>
          <a:p>
            <a:pPr marL="354013" lvl="1" indent="-354013">
              <a:lnSpc>
                <a:spcPct val="90000"/>
              </a:lnSpc>
              <a:tabLst>
                <a:tab pos="354013" algn="l"/>
              </a:tabLst>
              <a:defRPr/>
            </a:pPr>
            <a:r>
              <a:rPr lang="el-GR" dirty="0"/>
              <a:t>Πληθυσμός που «γερνάει», ειδικά στην Ελλάδα</a:t>
            </a:r>
          </a:p>
          <a:p>
            <a:pPr marL="354013" lvl="1" indent="-354013">
              <a:lnSpc>
                <a:spcPct val="90000"/>
              </a:lnSpc>
              <a:tabLst>
                <a:tab pos="354013" algn="l"/>
              </a:tabLst>
              <a:defRPr/>
            </a:pPr>
            <a:r>
              <a:rPr lang="el-GR" dirty="0" smtClean="0"/>
              <a:t>Υπολογιζόμενο </a:t>
            </a:r>
            <a:r>
              <a:rPr lang="el-GR" dirty="0"/>
              <a:t>ολικό κόστος </a:t>
            </a:r>
            <a:r>
              <a:rPr lang="el-GR" dirty="0" smtClean="0"/>
              <a:t>(ΗΠΑ) </a:t>
            </a:r>
            <a:r>
              <a:rPr lang="el-GR" dirty="0"/>
              <a:t>το 1995 = 26.3 δισ. $²</a:t>
            </a:r>
          </a:p>
          <a:p>
            <a:pPr marL="457154" lvl="1" indent="0">
              <a:lnSpc>
                <a:spcPct val="90000"/>
              </a:lnSpc>
              <a:buNone/>
              <a:defRPr/>
            </a:pPr>
            <a:endParaRPr lang="el-GR" sz="2600" dirty="0" smtClean="0">
              <a:latin typeface="Corbel" charset="0"/>
            </a:endParaRPr>
          </a:p>
          <a:p>
            <a:pPr marL="457154" lvl="1" indent="0">
              <a:lnSpc>
                <a:spcPct val="90000"/>
              </a:lnSpc>
              <a:buNone/>
              <a:defRPr/>
            </a:pPr>
            <a:endParaRPr lang="el-GR" sz="2600" dirty="0">
              <a:latin typeface="Corbel" charset="0"/>
            </a:endParaRPr>
          </a:p>
          <a:p>
            <a:pPr marL="457154" lvl="1" indent="0">
              <a:lnSpc>
                <a:spcPct val="90000"/>
              </a:lnSpc>
              <a:buNone/>
              <a:defRPr/>
            </a:pPr>
            <a:endParaRPr lang="el-GR" sz="2600" dirty="0" smtClean="0">
              <a:latin typeface="Corbel" charset="0"/>
            </a:endParaRPr>
          </a:p>
          <a:p>
            <a:pPr marL="457154" lvl="1" indent="0">
              <a:lnSpc>
                <a:spcPct val="90000"/>
              </a:lnSpc>
              <a:buNone/>
              <a:defRPr/>
            </a:pPr>
            <a:endParaRPr lang="el-GR" sz="2600" dirty="0">
              <a:latin typeface="Corbel" charset="0"/>
            </a:endParaRPr>
          </a:p>
          <a:p>
            <a:pPr lvl="1">
              <a:lnSpc>
                <a:spcPct val="90000"/>
              </a:lnSpc>
              <a:buFont typeface="Wingdings" charset="0"/>
              <a:buAutoNum type="arabicPeriod"/>
              <a:defRPr/>
            </a:pPr>
            <a:r>
              <a:rPr lang="en-US" sz="1300" dirty="0">
                <a:latin typeface="Corbel" charset="0"/>
              </a:rPr>
              <a:t>Abrams </a:t>
            </a:r>
            <a:r>
              <a:rPr lang="el-GR" sz="1300" dirty="0">
                <a:latin typeface="Corbel" charset="0"/>
              </a:rPr>
              <a:t> </a:t>
            </a:r>
            <a:r>
              <a:rPr lang="en-US" sz="1300" dirty="0">
                <a:latin typeface="Corbel" charset="0"/>
              </a:rPr>
              <a:t>P</a:t>
            </a:r>
            <a:r>
              <a:rPr lang="el-GR" sz="1300" dirty="0">
                <a:latin typeface="Corbel" charset="0"/>
              </a:rPr>
              <a:t>. </a:t>
            </a:r>
            <a:r>
              <a:rPr lang="en-US" sz="1300" dirty="0">
                <a:latin typeface="Corbel" charset="0"/>
              </a:rPr>
              <a:t>et  al. 2nd International Consultation on Incontinence. 2002, pp. 165-202.</a:t>
            </a:r>
          </a:p>
          <a:p>
            <a:pPr lvl="1">
              <a:lnSpc>
                <a:spcPct val="90000"/>
              </a:lnSpc>
              <a:buFont typeface="Wingdings" charset="0"/>
              <a:buAutoNum type="arabicPeriod"/>
              <a:defRPr/>
            </a:pPr>
            <a:r>
              <a:rPr lang="en-US" sz="1300" dirty="0">
                <a:latin typeface="Corbel" charset="0"/>
              </a:rPr>
              <a:t>Wagner TH et </a:t>
            </a:r>
            <a:r>
              <a:rPr lang="en-US" sz="1300" dirty="0" err="1">
                <a:latin typeface="Corbel" charset="0"/>
              </a:rPr>
              <a:t>al.Economic</a:t>
            </a:r>
            <a:r>
              <a:rPr lang="en-US" sz="1300" dirty="0">
                <a:latin typeface="Corbel" charset="0"/>
              </a:rPr>
              <a:t> costs of urinary incontinence in 1995. Urology 1998 </a:t>
            </a:r>
            <a:r>
              <a:rPr lang="en-US" sz="1300" dirty="0" err="1">
                <a:latin typeface="Corbel" charset="0"/>
              </a:rPr>
              <a:t>pp</a:t>
            </a:r>
            <a:r>
              <a:rPr lang="el-GR" sz="1300" dirty="0">
                <a:latin typeface="Corbel" charset="0"/>
              </a:rPr>
              <a:t>. </a:t>
            </a:r>
            <a:r>
              <a:rPr lang="en-US" sz="1300" dirty="0">
                <a:latin typeface="Corbel" charset="0"/>
              </a:rPr>
              <a:t>355-361</a:t>
            </a:r>
            <a:endParaRPr lang="el-GR" sz="1300" dirty="0">
              <a:latin typeface="Corbel" charset="0"/>
            </a:endParaRPr>
          </a:p>
          <a:p>
            <a:pPr marL="0" indent="0">
              <a:lnSpc>
                <a:spcPct val="90000"/>
              </a:lnSpc>
              <a:buNone/>
              <a:defRPr/>
            </a:pPr>
            <a:endParaRPr lang="el-GR" sz="3000" dirty="0">
              <a:latin typeface="Corbel" charset="0"/>
            </a:endParaRPr>
          </a:p>
          <a:p>
            <a:pPr lvl="1">
              <a:lnSpc>
                <a:spcPct val="90000"/>
              </a:lnSpc>
              <a:buNone/>
              <a:defRPr/>
            </a:pPr>
            <a:endParaRPr lang="el-GR" sz="2600" dirty="0">
              <a:latin typeface="Corbel" charset="0"/>
            </a:endParaRPr>
          </a:p>
          <a:p>
            <a:pPr lvl="1">
              <a:lnSpc>
                <a:spcPct val="90000"/>
              </a:lnSpc>
              <a:defRPr/>
            </a:pPr>
            <a:endParaRPr lang="el-GR" sz="2600" dirty="0">
              <a:latin typeface="Corbel" charset="0"/>
            </a:endParaRPr>
          </a:p>
        </p:txBody>
      </p:sp>
    </p:spTree>
    <p:extLst>
      <p:ext uri="{BB962C8B-B14F-4D97-AF65-F5344CB8AC3E}">
        <p14:creationId xmlns:p14="http://schemas.microsoft.com/office/powerpoint/2010/main" val="40344506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0535" y="1104950"/>
            <a:ext cx="7482930" cy="4728409"/>
          </a:xfrm>
          <a:prstGeom prst="rect">
            <a:avLst/>
          </a:prstGeom>
        </p:spPr>
      </p:pic>
      <p:sp>
        <p:nvSpPr>
          <p:cNvPr id="7" name="TextBox 6"/>
          <p:cNvSpPr txBox="1"/>
          <p:nvPr/>
        </p:nvSpPr>
        <p:spPr>
          <a:xfrm>
            <a:off x="1179748" y="6030230"/>
            <a:ext cx="6835134" cy="495807"/>
          </a:xfrm>
          <a:prstGeom prst="rect">
            <a:avLst/>
          </a:prstGeom>
          <a:noFill/>
        </p:spPr>
        <p:txBody>
          <a:bodyPr wrap="square" lIns="64291" tIns="32146" rIns="64291" bIns="32146" rtlCol="0">
            <a:spAutoFit/>
          </a:bodyPr>
          <a:lstStyle/>
          <a:p>
            <a:pPr algn="ctr"/>
            <a:r>
              <a:rPr lang="el-GR" sz="2800" dirty="0" err="1" smtClean="0">
                <a:solidFill>
                  <a:schemeClr val="bg1"/>
                </a:solidFill>
                <a:latin typeface="+mn-lt"/>
              </a:rPr>
              <a:t>Επιπολασμός</a:t>
            </a:r>
            <a:r>
              <a:rPr lang="el-GR" sz="2800" dirty="0" smtClean="0">
                <a:solidFill>
                  <a:schemeClr val="bg1"/>
                </a:solidFill>
                <a:latin typeface="+mn-lt"/>
              </a:rPr>
              <a:t> ακράτειας</a:t>
            </a:r>
            <a:endParaRPr lang="en-US" sz="2800" dirty="0">
              <a:solidFill>
                <a:schemeClr val="bg1"/>
              </a:solidFill>
              <a:latin typeface="+mn-lt"/>
            </a:endParaRPr>
          </a:p>
        </p:txBody>
      </p:sp>
    </p:spTree>
    <p:extLst>
      <p:ext uri="{BB962C8B-B14F-4D97-AF65-F5344CB8AC3E}">
        <p14:creationId xmlns:p14="http://schemas.microsoft.com/office/powerpoint/2010/main" val="20301637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latin typeface="+mn-lt"/>
              </a:rPr>
              <a:t>Μείωση ποιότητας ζωής </a:t>
            </a:r>
            <a:endParaRPr lang="en-US" dirty="0">
              <a:latin typeface="+mn-lt"/>
            </a:endParaRPr>
          </a:p>
        </p:txBody>
      </p:sp>
      <p:sp>
        <p:nvSpPr>
          <p:cNvPr id="5" name="Content Placeholder 4"/>
          <p:cNvSpPr>
            <a:spLocks noGrp="1"/>
          </p:cNvSpPr>
          <p:nvPr>
            <p:ph idx="1"/>
          </p:nvPr>
        </p:nvSpPr>
        <p:spPr/>
        <p:txBody>
          <a:bodyPr/>
          <a:lstStyle/>
          <a:p>
            <a:pPr>
              <a:lnSpc>
                <a:spcPct val="90000"/>
              </a:lnSpc>
              <a:defRPr/>
            </a:pPr>
            <a:r>
              <a:rPr lang="el-GR" dirty="0" smtClean="0"/>
              <a:t>Η </a:t>
            </a:r>
            <a:r>
              <a:rPr lang="el-GR" dirty="0"/>
              <a:t>ακράτεια ούρων επηρεάζει την ζωή των ασθενών με πολλαπλούς αρνητικούς τρόπους</a:t>
            </a:r>
          </a:p>
          <a:p>
            <a:pPr lvl="1">
              <a:lnSpc>
                <a:spcPct val="90000"/>
              </a:lnSpc>
              <a:defRPr/>
            </a:pPr>
            <a:r>
              <a:rPr lang="el-GR" sz="2500" dirty="0" smtClean="0">
                <a:latin typeface="Corbel" charset="0"/>
              </a:rPr>
              <a:t>κοινωνικός </a:t>
            </a:r>
            <a:r>
              <a:rPr lang="el-GR" sz="2500" dirty="0">
                <a:latin typeface="Corbel" charset="0"/>
              </a:rPr>
              <a:t>αποκλεισμός, μείωση κοινωνικών </a:t>
            </a:r>
            <a:r>
              <a:rPr lang="el-GR" sz="2500" dirty="0" smtClean="0">
                <a:latin typeface="Corbel" charset="0"/>
              </a:rPr>
              <a:t>δραστηριοτήτων</a:t>
            </a:r>
          </a:p>
          <a:p>
            <a:pPr lvl="1">
              <a:lnSpc>
                <a:spcPct val="90000"/>
              </a:lnSpc>
              <a:defRPr/>
            </a:pPr>
            <a:r>
              <a:rPr lang="el-GR" sz="2500" dirty="0" smtClean="0">
                <a:latin typeface="Corbel" charset="0"/>
              </a:rPr>
              <a:t>Μειωμένη αυτοπεποίθηση</a:t>
            </a:r>
          </a:p>
          <a:p>
            <a:pPr lvl="1">
              <a:lnSpc>
                <a:spcPct val="90000"/>
              </a:lnSpc>
              <a:defRPr/>
            </a:pPr>
            <a:r>
              <a:rPr lang="el-GR" sz="2500" dirty="0" smtClean="0">
                <a:latin typeface="Corbel" charset="0"/>
              </a:rPr>
              <a:t>Μείωση ανεξαρτησίας</a:t>
            </a:r>
          </a:p>
          <a:p>
            <a:pPr lvl="1">
              <a:lnSpc>
                <a:spcPct val="90000"/>
              </a:lnSpc>
              <a:defRPr/>
            </a:pPr>
            <a:r>
              <a:rPr lang="el-GR" sz="2500" dirty="0" smtClean="0">
                <a:latin typeface="Corbel" charset="0"/>
              </a:rPr>
              <a:t>Αύξηση πιθανότητας </a:t>
            </a:r>
            <a:r>
              <a:rPr lang="el-GR" sz="2500" dirty="0" err="1" smtClean="0">
                <a:latin typeface="Corbel" charset="0"/>
              </a:rPr>
              <a:t>ιδρυματοποίησης</a:t>
            </a:r>
            <a:endParaRPr lang="el-GR" sz="2500" dirty="0" smtClean="0">
              <a:latin typeface="Corbel" charset="0"/>
            </a:endParaRPr>
          </a:p>
          <a:p>
            <a:pPr lvl="1">
              <a:lnSpc>
                <a:spcPct val="90000"/>
              </a:lnSpc>
              <a:defRPr/>
            </a:pPr>
            <a:endParaRPr lang="el-GR" sz="3400" dirty="0">
              <a:latin typeface="Corbel" charset="0"/>
            </a:endParaRPr>
          </a:p>
          <a:p>
            <a:endParaRPr lang="en-US" sz="3400" dirty="0"/>
          </a:p>
        </p:txBody>
      </p:sp>
    </p:spTree>
    <p:extLst>
      <p:ext uri="{BB962C8B-B14F-4D97-AF65-F5344CB8AC3E}">
        <p14:creationId xmlns:p14="http://schemas.microsoft.com/office/powerpoint/2010/main" val="39756512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Αρνητικές συσχετίσεις </a:t>
            </a:r>
            <a:r>
              <a:rPr lang="en-US" dirty="0" smtClean="0"/>
              <a:t>–</a:t>
            </a:r>
            <a:r>
              <a:rPr lang="el-GR" dirty="0" smtClean="0"/>
              <a:t> </a:t>
            </a:r>
            <a:r>
              <a:rPr lang="pt-BR" dirty="0" smtClean="0"/>
              <a:t>negative feedback</a:t>
            </a:r>
            <a:endParaRPr lang="en-US" dirty="0"/>
          </a:p>
        </p:txBody>
      </p:sp>
      <p:sp>
        <p:nvSpPr>
          <p:cNvPr id="3" name="Content Placeholder 2"/>
          <p:cNvSpPr>
            <a:spLocks noGrp="1"/>
          </p:cNvSpPr>
          <p:nvPr>
            <p:ph idx="1"/>
          </p:nvPr>
        </p:nvSpPr>
        <p:spPr/>
        <p:txBody>
          <a:bodyPr/>
          <a:lstStyle/>
          <a:p>
            <a:r>
              <a:rPr lang="el-GR" dirty="0" smtClean="0"/>
              <a:t>Κατάθλιψη</a:t>
            </a:r>
          </a:p>
          <a:p>
            <a:r>
              <a:rPr lang="el-GR" dirty="0" smtClean="0"/>
              <a:t>Αύξηση πτώσεων</a:t>
            </a:r>
          </a:p>
          <a:p>
            <a:r>
              <a:rPr lang="el-GR" dirty="0" smtClean="0"/>
              <a:t>δερματοπάθειες</a:t>
            </a:r>
          </a:p>
          <a:p>
            <a:endParaRPr lang="el-GR" dirty="0" smtClean="0"/>
          </a:p>
          <a:p>
            <a:endParaRPr lang="en-US" dirty="0"/>
          </a:p>
        </p:txBody>
      </p:sp>
      <p:sp>
        <p:nvSpPr>
          <p:cNvPr id="4" name="Rectangle 3"/>
          <p:cNvSpPr/>
          <p:nvPr/>
        </p:nvSpPr>
        <p:spPr>
          <a:xfrm>
            <a:off x="4283968" y="5881567"/>
            <a:ext cx="4572000" cy="646618"/>
          </a:xfrm>
          <a:prstGeom prst="rect">
            <a:avLst/>
          </a:prstGeom>
        </p:spPr>
        <p:txBody>
          <a:bodyPr lIns="64291" tIns="32146" rIns="64291" bIns="32146">
            <a:spAutoFit/>
          </a:bodyPr>
          <a:lstStyle/>
          <a:p>
            <a:pPr lvl="1">
              <a:lnSpc>
                <a:spcPct val="90000"/>
              </a:lnSpc>
              <a:buFont typeface="Arial" pitchFamily="34" charset="0"/>
              <a:buChar char="–"/>
              <a:defRPr/>
            </a:pPr>
            <a:r>
              <a:rPr lang="el-GR" sz="1400" dirty="0">
                <a:latin typeface="Corbel" charset="0"/>
              </a:rPr>
              <a:t>1. </a:t>
            </a:r>
            <a:r>
              <a:rPr lang="en-US" sz="1400" dirty="0">
                <a:latin typeface="Corbel" charset="0"/>
              </a:rPr>
              <a:t>Dugan et al. The association of depressive symptoms and urinary incontinence among older adults. J Am </a:t>
            </a:r>
            <a:r>
              <a:rPr lang="en-US" sz="1400" dirty="0" err="1">
                <a:latin typeface="Corbel" charset="0"/>
              </a:rPr>
              <a:t>Geriat</a:t>
            </a:r>
            <a:r>
              <a:rPr lang="en-US" sz="1400" dirty="0">
                <a:latin typeface="Corbel" charset="0"/>
              </a:rPr>
              <a:t> </a:t>
            </a:r>
            <a:r>
              <a:rPr lang="en-US" sz="1400" dirty="0" err="1">
                <a:latin typeface="Corbel" charset="0"/>
              </a:rPr>
              <a:t>Soc</a:t>
            </a:r>
            <a:r>
              <a:rPr lang="en-US" sz="1400" dirty="0">
                <a:latin typeface="Corbel" charset="0"/>
              </a:rPr>
              <a:t> 2000</a:t>
            </a:r>
            <a:endParaRPr lang="el-GR" sz="1400" dirty="0">
              <a:latin typeface="Corbel" charset="0"/>
            </a:endParaRPr>
          </a:p>
        </p:txBody>
      </p:sp>
    </p:spTree>
    <p:extLst>
      <p:ext uri="{BB962C8B-B14F-4D97-AF65-F5344CB8AC3E}">
        <p14:creationId xmlns:p14="http://schemas.microsoft.com/office/powerpoint/2010/main" val="3222613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58548499"/>
              </p:ext>
            </p:extLst>
          </p:nvPr>
        </p:nvGraphicFramePr>
        <p:xfrm>
          <a:off x="179512" y="1340768"/>
          <a:ext cx="8669088" cy="299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8832" y="4437112"/>
            <a:ext cx="7082662" cy="2245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lstStyle/>
          <a:p>
            <a:r>
              <a:rPr lang="el-GR" dirty="0" smtClean="0"/>
              <a:t>Ακράτεια ούρων</a:t>
            </a:r>
            <a:endParaRPr lang="el-GR" dirty="0"/>
          </a:p>
        </p:txBody>
      </p:sp>
    </p:spTree>
    <p:extLst>
      <p:ext uri="{BB962C8B-B14F-4D97-AF65-F5344CB8AC3E}">
        <p14:creationId xmlns:p14="http://schemas.microsoft.com/office/powerpoint/2010/main" val="26983531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l-GR" dirty="0">
                <a:latin typeface="+mn-lt"/>
              </a:rPr>
              <a:t>Ακράτεια προσπαθείας</a:t>
            </a:r>
            <a:endParaRPr lang="en-US" dirty="0">
              <a:latin typeface="+mn-lt"/>
            </a:endParaRPr>
          </a:p>
        </p:txBody>
      </p:sp>
      <p:sp>
        <p:nvSpPr>
          <p:cNvPr id="3" name="Content Placeholder 2"/>
          <p:cNvSpPr>
            <a:spLocks noGrp="1"/>
          </p:cNvSpPr>
          <p:nvPr>
            <p:ph idx="1"/>
          </p:nvPr>
        </p:nvSpPr>
        <p:spPr>
          <a:xfrm>
            <a:off x="457200" y="1484784"/>
            <a:ext cx="6635080" cy="4752528"/>
          </a:xfrm>
        </p:spPr>
        <p:txBody>
          <a:bodyPr rtlCol="0">
            <a:noAutofit/>
          </a:bodyPr>
          <a:lstStyle/>
          <a:p>
            <a:pPr>
              <a:defRPr/>
            </a:pPr>
            <a:r>
              <a:rPr lang="el-GR" sz="2800" dirty="0" smtClean="0"/>
              <a:t>Εμφανίζεται </a:t>
            </a:r>
            <a:r>
              <a:rPr lang="el-GR" sz="2800" dirty="0"/>
              <a:t>όταν οι μύες του πυελικού εδάφους έχουν χαλαρώσει και δεν μπορούν πια να συγκρατήσουν τα ούρα μέσα στην κύστη και την ουρήθρα κλειστή</a:t>
            </a:r>
            <a:r>
              <a:rPr lang="el-GR" sz="2800" dirty="0" smtClean="0"/>
              <a:t>.</a:t>
            </a:r>
          </a:p>
          <a:p>
            <a:pPr>
              <a:defRPr/>
            </a:pPr>
            <a:r>
              <a:rPr lang="el-GR" sz="2200" dirty="0" smtClean="0"/>
              <a:t>Οποιαδήποτε </a:t>
            </a:r>
            <a:r>
              <a:rPr lang="el-GR" sz="2200" dirty="0"/>
              <a:t>αύξηση της πίεσης στην </a:t>
            </a:r>
            <a:r>
              <a:rPr lang="el-GR" sz="2200" dirty="0" smtClean="0"/>
              <a:t>κύστη</a:t>
            </a:r>
            <a:endParaRPr lang="el-GR" sz="2200" dirty="0"/>
          </a:p>
          <a:p>
            <a:pPr lvl="1">
              <a:defRPr/>
            </a:pPr>
            <a:r>
              <a:rPr lang="el-GR" sz="2200" dirty="0" smtClean="0"/>
              <a:t>Φτάρνισμα / Βήχα</a:t>
            </a:r>
            <a:r>
              <a:rPr lang="el-GR" sz="2200" dirty="0"/>
              <a:t> </a:t>
            </a:r>
            <a:r>
              <a:rPr lang="el-GR" sz="2200" dirty="0" smtClean="0"/>
              <a:t>/ Σωματική </a:t>
            </a:r>
            <a:r>
              <a:rPr lang="el-GR" sz="2200" dirty="0"/>
              <a:t>άσκηση (πηδηματάκια ή και τρέξιμο</a:t>
            </a:r>
            <a:r>
              <a:rPr lang="el-GR" sz="2200" dirty="0" smtClean="0"/>
              <a:t>)</a:t>
            </a:r>
          </a:p>
          <a:p>
            <a:pPr lvl="1">
              <a:defRPr/>
            </a:pPr>
            <a:r>
              <a:rPr lang="el-GR" sz="2200" dirty="0" smtClean="0"/>
              <a:t>ή </a:t>
            </a:r>
            <a:r>
              <a:rPr lang="el-GR" sz="2200" dirty="0"/>
              <a:t>κάποιες φορές και με τις κινήσεις του σώματος</a:t>
            </a:r>
            <a:r>
              <a:rPr lang="el-GR" sz="2200" dirty="0" smtClean="0"/>
              <a:t>,</a:t>
            </a:r>
            <a:endParaRPr lang="pt-BR" sz="2200" dirty="0" smtClean="0"/>
          </a:p>
          <a:p>
            <a:pPr lvl="1">
              <a:defRPr/>
            </a:pPr>
            <a:r>
              <a:rPr lang="el-GR" b="1" dirty="0" smtClean="0">
                <a:solidFill>
                  <a:srgbClr val="820000"/>
                </a:solidFill>
              </a:rPr>
              <a:t>μπορούν </a:t>
            </a:r>
            <a:r>
              <a:rPr lang="el-GR" b="1" dirty="0">
                <a:solidFill>
                  <a:srgbClr val="820000"/>
                </a:solidFill>
              </a:rPr>
              <a:t>να προκαλέσουν απώλεια ούρων.</a:t>
            </a:r>
            <a:endParaRPr lang="en-US" b="1" dirty="0">
              <a:solidFill>
                <a:srgbClr val="820000"/>
              </a:solidFill>
            </a:endParaRPr>
          </a:p>
        </p:txBody>
      </p:sp>
      <p:pic>
        <p:nvPicPr>
          <p:cNvPr id="2" name="Picture 1"/>
          <p:cNvPicPr>
            <a:picLocks noChangeAspect="1"/>
          </p:cNvPicPr>
          <p:nvPr/>
        </p:nvPicPr>
        <p:blipFill>
          <a:blip r:embed="rId2"/>
          <a:stretch>
            <a:fillRect/>
          </a:stretch>
        </p:blipFill>
        <p:spPr>
          <a:xfrm>
            <a:off x="6876256" y="1664640"/>
            <a:ext cx="1866653" cy="2157904"/>
          </a:xfrm>
          <a:prstGeom prst="rect">
            <a:avLst/>
          </a:prstGeom>
        </p:spPr>
      </p:pic>
    </p:spTree>
    <p:extLst>
      <p:ext uri="{BB962C8B-B14F-4D97-AF65-F5344CB8AC3E}">
        <p14:creationId xmlns:p14="http://schemas.microsoft.com/office/powerpoint/2010/main" val="24219376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oAutofit/>
          </a:bodyPr>
          <a:lstStyle/>
          <a:p>
            <a:pPr eaLnBrk="1" hangingPunct="1"/>
            <a:r>
              <a:rPr lang="el-GR" sz="3600" dirty="0">
                <a:latin typeface="+mn-lt"/>
              </a:rPr>
              <a:t>Παράγοντες κινδύνου ακράτειας </a:t>
            </a:r>
            <a:r>
              <a:rPr lang="el-GR" sz="3600" dirty="0" smtClean="0">
                <a:latin typeface="+mn-lt"/>
              </a:rPr>
              <a:t>προσπάθειας</a:t>
            </a:r>
            <a:endParaRPr lang="en-US" sz="3600" dirty="0">
              <a:latin typeface="+mn-lt"/>
            </a:endParaRPr>
          </a:p>
        </p:txBody>
      </p:sp>
      <p:sp>
        <p:nvSpPr>
          <p:cNvPr id="10243" name="Content Placeholder 2"/>
          <p:cNvSpPr>
            <a:spLocks noGrp="1"/>
          </p:cNvSpPr>
          <p:nvPr>
            <p:ph idx="1"/>
          </p:nvPr>
        </p:nvSpPr>
        <p:spPr/>
        <p:txBody>
          <a:bodyPr rtlCol="0">
            <a:noAutofit/>
          </a:bodyPr>
          <a:lstStyle/>
          <a:p>
            <a:pPr>
              <a:defRPr/>
            </a:pPr>
            <a:r>
              <a:rPr lang="el-GR" sz="2800" dirty="0" smtClean="0">
                <a:latin typeface="Corbel" charset="0"/>
              </a:rPr>
              <a:t>Ηλικία </a:t>
            </a:r>
            <a:endParaRPr lang="el-GR" sz="2800" dirty="0">
              <a:latin typeface="Corbel" charset="0"/>
            </a:endParaRPr>
          </a:p>
          <a:p>
            <a:pPr>
              <a:defRPr/>
            </a:pPr>
            <a:r>
              <a:rPr lang="el-GR" sz="2800" dirty="0">
                <a:latin typeface="Corbel" charset="0"/>
              </a:rPr>
              <a:t>Ιστορικό τοκετών </a:t>
            </a:r>
          </a:p>
          <a:p>
            <a:pPr>
              <a:defRPr/>
            </a:pPr>
            <a:r>
              <a:rPr lang="el-GR" sz="2800" dirty="0">
                <a:latin typeface="Corbel" charset="0"/>
              </a:rPr>
              <a:t>Εμμηνόπαυση </a:t>
            </a:r>
          </a:p>
          <a:p>
            <a:pPr>
              <a:defRPr/>
            </a:pPr>
            <a:r>
              <a:rPr lang="el-GR" sz="2800" dirty="0">
                <a:latin typeface="Corbel" charset="0"/>
              </a:rPr>
              <a:t>Παχυσαρκία</a:t>
            </a:r>
          </a:p>
          <a:p>
            <a:pPr>
              <a:defRPr/>
            </a:pPr>
            <a:r>
              <a:rPr lang="el-GR" sz="2800" dirty="0">
                <a:latin typeface="Corbel" charset="0"/>
              </a:rPr>
              <a:t>Κάπνισμα και </a:t>
            </a:r>
            <a:r>
              <a:rPr lang="el-GR" sz="2800" dirty="0" smtClean="0">
                <a:latin typeface="Corbel" charset="0"/>
              </a:rPr>
              <a:t>ΧΑΠ</a:t>
            </a:r>
          </a:p>
          <a:p>
            <a:pPr>
              <a:defRPr/>
            </a:pPr>
            <a:r>
              <a:rPr lang="el-GR" sz="2800" dirty="0" smtClean="0">
                <a:latin typeface="Corbel" charset="0"/>
              </a:rPr>
              <a:t>Δυσκοιλιότητα </a:t>
            </a:r>
            <a:endParaRPr lang="el-GR" sz="2800" dirty="0">
              <a:latin typeface="Corbel" charset="0"/>
            </a:endParaRPr>
          </a:p>
          <a:p>
            <a:pPr>
              <a:defRPr/>
            </a:pPr>
            <a:r>
              <a:rPr lang="el-GR" sz="2800" dirty="0">
                <a:latin typeface="Corbel" charset="0"/>
              </a:rPr>
              <a:t>Νευρολογική βλάβη</a:t>
            </a:r>
          </a:p>
          <a:p>
            <a:pPr>
              <a:defRPr/>
            </a:pPr>
            <a:r>
              <a:rPr lang="el-GR" sz="2800" dirty="0">
                <a:latin typeface="Corbel" charset="0"/>
              </a:rPr>
              <a:t>Χειρουργεία </a:t>
            </a:r>
            <a:r>
              <a:rPr lang="el-GR" sz="2800" dirty="0" smtClean="0">
                <a:latin typeface="Corbel" charset="0"/>
              </a:rPr>
              <a:t>πυέλου </a:t>
            </a:r>
            <a:endParaRPr lang="el-GR" sz="2800" dirty="0">
              <a:latin typeface="Corbel" charset="0"/>
            </a:endParaRPr>
          </a:p>
          <a:p>
            <a:pPr>
              <a:defRPr/>
            </a:pPr>
            <a:endParaRPr lang="en-US" sz="2800" dirty="0">
              <a:latin typeface="Corbel" charset="0"/>
            </a:endParaRPr>
          </a:p>
        </p:txBody>
      </p:sp>
      <p:pic>
        <p:nvPicPr>
          <p:cNvPr id="2" name="stress incontinenve.mp4">
            <a:hlinkClick r:id="" action="ppaction://media"/>
          </p:cNvPr>
          <p:cNvPicPr>
            <a:picLocks noChangeAspect="1"/>
          </p:cNvPicPr>
          <p:nvPr>
            <a:videoFile r:link="rId1"/>
            <p:extLst/>
          </p:nvPr>
        </p:nvPicPr>
        <p:blipFill>
          <a:blip r:embed="rId3"/>
          <a:stretch>
            <a:fillRect/>
          </a:stretch>
        </p:blipFill>
        <p:spPr>
          <a:xfrm>
            <a:off x="5364088" y="1628800"/>
            <a:ext cx="3107531" cy="2607469"/>
          </a:xfrm>
          <a:prstGeom prst="rect">
            <a:avLst/>
          </a:prstGeom>
        </p:spPr>
      </p:pic>
    </p:spTree>
    <p:extLst>
      <p:ext uri="{BB962C8B-B14F-4D97-AF65-F5344CB8AC3E}">
        <p14:creationId xmlns:p14="http://schemas.microsoft.com/office/powerpoint/2010/main" val="23609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pPr eaLnBrk="1" hangingPunct="1"/>
            <a:r>
              <a:rPr lang="el-GR" dirty="0">
                <a:latin typeface="+mn-lt"/>
              </a:rPr>
              <a:t>Ακράτεια επιτακτικού τύπου</a:t>
            </a:r>
            <a:endParaRPr lang="en-US" dirty="0">
              <a:latin typeface="+mn-lt"/>
            </a:endParaRPr>
          </a:p>
        </p:txBody>
      </p:sp>
      <p:sp>
        <p:nvSpPr>
          <p:cNvPr id="25602" name="Content Placeholder 2"/>
          <p:cNvSpPr>
            <a:spLocks noGrp="1"/>
          </p:cNvSpPr>
          <p:nvPr>
            <p:ph idx="1"/>
          </p:nvPr>
        </p:nvSpPr>
        <p:spPr>
          <a:xfrm>
            <a:off x="457200" y="1484784"/>
            <a:ext cx="5050904" cy="4752528"/>
          </a:xfrm>
        </p:spPr>
        <p:txBody>
          <a:bodyPr>
            <a:normAutofit/>
          </a:bodyPr>
          <a:lstStyle/>
          <a:p>
            <a:pPr eaLnBrk="1" hangingPunct="1"/>
            <a:r>
              <a:rPr lang="el-GR" sz="2400" dirty="0" smtClean="0"/>
              <a:t>Ο </a:t>
            </a:r>
            <a:r>
              <a:rPr lang="el-GR" sz="2400" dirty="0"/>
              <a:t>ασθενής αισθάνεται την </a:t>
            </a:r>
            <a:r>
              <a:rPr lang="el-GR" sz="2400" dirty="0" err="1"/>
              <a:t>έπειξη</a:t>
            </a:r>
            <a:r>
              <a:rPr lang="el-GR" sz="2400" dirty="0"/>
              <a:t> για ούρηση, όπου υπάρχει διαφυγή ούρων προτού φτάσει στην τουαλέτα. Η κύστη συσπάται απότομα και δεν υπάρχει σωστός έλεγχος της σύσπασης</a:t>
            </a:r>
            <a:endParaRPr lang="en-US" sz="2400" dirty="0"/>
          </a:p>
        </p:txBody>
      </p:sp>
      <p:pic>
        <p:nvPicPr>
          <p:cNvPr id="25603" name="urge_incontinence.jpg" descr="/Volumes/ISG/ilioupoli akrateia/urge_incontinence.jp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796136" y="1628800"/>
            <a:ext cx="2746757" cy="2765069"/>
          </a:xfrm>
          <a:prstGeom prst="rect">
            <a:avLst/>
          </a:prstGeom>
          <a:noFill/>
          <a:ln w="9525">
            <a:solidFill>
              <a:srgbClr val="F79646"/>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49607" y="4509120"/>
            <a:ext cx="2735487" cy="341919"/>
          </a:xfrm>
          <a:prstGeom prst="rect">
            <a:avLst/>
          </a:prstGeom>
          <a:noFill/>
        </p:spPr>
        <p:txBody>
          <a:bodyPr wrap="none" lIns="64291" tIns="32146" rIns="64291" bIns="32146" rtlCol="0">
            <a:spAutoFit/>
          </a:bodyPr>
          <a:lstStyle/>
          <a:p>
            <a:r>
              <a:rPr lang="el-GR" dirty="0" smtClean="0">
                <a:latin typeface="+mn-lt"/>
              </a:rPr>
              <a:t>«Δεν προλαβαίνω, </a:t>
            </a:r>
            <a:r>
              <a:rPr lang="el-GR" dirty="0" err="1" smtClean="0">
                <a:latin typeface="+mn-lt"/>
              </a:rPr>
              <a:t>γιατρε</a:t>
            </a:r>
            <a:r>
              <a:rPr lang="el-GR" dirty="0" smtClean="0">
                <a:latin typeface="+mn-lt"/>
              </a:rPr>
              <a:t>!»</a:t>
            </a:r>
            <a:endParaRPr lang="en-US" dirty="0">
              <a:latin typeface="+mn-lt"/>
            </a:endParaRPr>
          </a:p>
        </p:txBody>
      </p:sp>
    </p:spTree>
    <p:extLst>
      <p:ext uri="{BB962C8B-B14F-4D97-AF65-F5344CB8AC3E}">
        <p14:creationId xmlns:p14="http://schemas.microsoft.com/office/powerpoint/2010/main" val="7455753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eaLnBrk="1" hangingPunct="1"/>
            <a:r>
              <a:rPr lang="el-GR" dirty="0">
                <a:latin typeface="+mn-lt"/>
              </a:rPr>
              <a:t>Αιτιολογία επιτακτικής ακράτειας</a:t>
            </a:r>
            <a:endParaRPr lang="en-US" dirty="0">
              <a:latin typeface="+mn-lt"/>
            </a:endParaRPr>
          </a:p>
        </p:txBody>
      </p:sp>
      <p:sp>
        <p:nvSpPr>
          <p:cNvPr id="3" name="Content Placeholder 2"/>
          <p:cNvSpPr>
            <a:spLocks noGrp="1"/>
          </p:cNvSpPr>
          <p:nvPr>
            <p:ph idx="1"/>
          </p:nvPr>
        </p:nvSpPr>
        <p:spPr/>
        <p:txBody>
          <a:bodyPr rtlCol="0">
            <a:noAutofit/>
          </a:bodyPr>
          <a:lstStyle/>
          <a:p>
            <a:pPr>
              <a:defRPr/>
            </a:pPr>
            <a:r>
              <a:rPr lang="el-GR" sz="2200" dirty="0"/>
              <a:t>Στις πιο πολλές περιπτώσεις δεν γνωρίζουμε γιατί συμβαίνει αυτό. Φαίνεται πως οι μύες και η κύστη στέλνουν λανθασμένα ερεθίσματα στον εγκέφαλο για το πόσο γεμάτη είναι η κύστη και η</a:t>
            </a:r>
            <a:r>
              <a:rPr lang="el-GR" sz="2200" dirty="0" smtClean="0"/>
              <a:t> </a:t>
            </a:r>
            <a:r>
              <a:rPr lang="el-GR" sz="2200" dirty="0"/>
              <a:t>ασθενής αισθάνεται την κύστη της πιο γεμάτη από ότι είναι πραγματικά.</a:t>
            </a:r>
          </a:p>
          <a:p>
            <a:pPr lvl="1">
              <a:defRPr/>
            </a:pPr>
            <a:r>
              <a:rPr lang="el-GR" sz="2200" dirty="0"/>
              <a:t>εγκεφαλικό επεισόδια</a:t>
            </a:r>
          </a:p>
          <a:p>
            <a:pPr lvl="1">
              <a:defRPr/>
            </a:pPr>
            <a:r>
              <a:rPr lang="el-GR" sz="2200" dirty="0"/>
              <a:t>νόσο </a:t>
            </a:r>
            <a:r>
              <a:rPr lang="el-GR" sz="2200" dirty="0" smtClean="0"/>
              <a:t>Πάρκινσον</a:t>
            </a:r>
            <a:r>
              <a:rPr lang="pt-BR" sz="2200" dirty="0" smtClean="0"/>
              <a:t> / </a:t>
            </a:r>
            <a:r>
              <a:rPr lang="el-GR" sz="2200" dirty="0" smtClean="0"/>
              <a:t>εκφύλιση ΚΝΣ</a:t>
            </a:r>
            <a:endParaRPr lang="el-GR" sz="2200" dirty="0"/>
          </a:p>
          <a:p>
            <a:pPr lvl="1">
              <a:defRPr/>
            </a:pPr>
            <a:r>
              <a:rPr lang="el-GR" sz="2200" dirty="0"/>
              <a:t>Σκλήρυνση κατά πλάκας</a:t>
            </a:r>
          </a:p>
          <a:p>
            <a:pPr lvl="1">
              <a:defRPr/>
            </a:pPr>
            <a:r>
              <a:rPr lang="el-GR" sz="2200" dirty="0"/>
              <a:t>τραύματα της σπονδυλικής στήλης.</a:t>
            </a:r>
            <a:endParaRPr lang="en-US" sz="2200" dirty="0"/>
          </a:p>
        </p:txBody>
      </p:sp>
      <p:pic>
        <p:nvPicPr>
          <p:cNvPr id="4" name="Picture 3"/>
          <p:cNvPicPr>
            <a:picLocks noChangeAspect="1"/>
          </p:cNvPicPr>
          <p:nvPr/>
        </p:nvPicPr>
        <p:blipFill>
          <a:blip r:embed="rId2"/>
          <a:stretch>
            <a:fillRect/>
          </a:stretch>
        </p:blipFill>
        <p:spPr>
          <a:xfrm>
            <a:off x="5989657" y="3429000"/>
            <a:ext cx="2632793" cy="2401845"/>
          </a:xfrm>
          <a:prstGeom prst="rect">
            <a:avLst/>
          </a:prstGeom>
        </p:spPr>
      </p:pic>
    </p:spTree>
    <p:extLst>
      <p:ext uri="{BB962C8B-B14F-4D97-AF65-F5344CB8AC3E}">
        <p14:creationId xmlns:p14="http://schemas.microsoft.com/office/powerpoint/2010/main" val="14326436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6484" y="1556792"/>
            <a:ext cx="7071032" cy="4693641"/>
          </a:xfrm>
          <a:prstGeom prst="rect">
            <a:avLst/>
          </a:prstGeom>
        </p:spPr>
      </p:pic>
      <p:sp>
        <p:nvSpPr>
          <p:cNvPr id="2" name="Title 1"/>
          <p:cNvSpPr>
            <a:spLocks noGrp="1"/>
          </p:cNvSpPr>
          <p:nvPr>
            <p:ph type="title"/>
          </p:nvPr>
        </p:nvSpPr>
        <p:spPr/>
        <p:txBody>
          <a:bodyPr>
            <a:normAutofit/>
          </a:bodyPr>
          <a:lstStyle/>
          <a:p>
            <a:r>
              <a:rPr lang="en-US" dirty="0"/>
              <a:t>3 IQ </a:t>
            </a:r>
            <a:r>
              <a:rPr lang="en-US" dirty="0" smtClean="0"/>
              <a:t>questionnaire</a:t>
            </a:r>
            <a:endParaRPr lang="el-GR" dirty="0"/>
          </a:p>
        </p:txBody>
      </p:sp>
    </p:spTree>
    <p:extLst>
      <p:ext uri="{BB962C8B-B14F-4D97-AF65-F5344CB8AC3E}">
        <p14:creationId xmlns:p14="http://schemas.microsoft.com/office/powerpoint/2010/main" val="3146984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p:cNvSpPr>
            <a:spLocks noChangeArrowheads="1"/>
          </p:cNvSpPr>
          <p:nvPr/>
        </p:nvSpPr>
        <p:spPr bwMode="auto">
          <a:xfrm>
            <a:off x="3175" y="-2146299"/>
            <a:ext cx="9144000" cy="65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pPr algn="just">
              <a:tabLst>
                <a:tab pos="-457177" algn="l"/>
                <a:tab pos="0" algn="l"/>
                <a:tab pos="457177" algn="l"/>
                <a:tab pos="971500" algn="l"/>
              </a:tabLst>
            </a:pPr>
            <a:r>
              <a:rPr lang="en-US">
                <a:cs typeface="Arial" charset="0"/>
              </a:rPr>
              <a:t> </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36" name="Rectangle 1120"/>
          <p:cNvSpPr>
            <a:spLocks noChangeArrowheads="1"/>
          </p:cNvSpPr>
          <p:nvPr/>
        </p:nvSpPr>
        <p:spPr bwMode="auto">
          <a:xfrm>
            <a:off x="3175" y="7999413"/>
            <a:ext cx="9144000" cy="83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pPr algn="just">
              <a:tabLst>
                <a:tab pos="-457177" algn="l"/>
                <a:tab pos="0" algn="l"/>
                <a:tab pos="457177" algn="l"/>
                <a:tab pos="971500" algn="l"/>
              </a:tabLst>
            </a:pPr>
            <a:r>
              <a:rPr lang="en-US">
                <a:cs typeface="Arial" charset="0"/>
              </a:rPr>
              <a:t> </a:t>
            </a:r>
            <a:endParaRPr lang="en-US" sz="1200">
              <a:cs typeface="Times New Roman" charset="0"/>
            </a:endParaRPr>
          </a:p>
          <a:p>
            <a:pPr eaLnBrk="0" hangingPunct="0">
              <a:tabLst>
                <a:tab pos="-457177" algn="l"/>
                <a:tab pos="0" algn="l"/>
                <a:tab pos="457177" algn="l"/>
                <a:tab pos="971500" algn="l"/>
              </a:tabLst>
            </a:pPr>
            <a:r>
              <a:rPr lang="en-US" sz="1200">
                <a:latin typeface="Times New Roman" charset="0"/>
                <a:cs typeface="Times New Roman" charset="0"/>
              </a:rPr>
              <a:t> </a:t>
            </a:r>
          </a:p>
          <a:p>
            <a:pPr eaLnBrk="0" hangingPunct="0">
              <a:tabLst>
                <a:tab pos="-457177" algn="l"/>
                <a:tab pos="0" algn="l"/>
                <a:tab pos="457177" algn="l"/>
                <a:tab pos="971500" algn="l"/>
              </a:tabLst>
            </a:pPr>
            <a:endParaRPr lang="en-US">
              <a:latin typeface="Times New Roman" charset="0"/>
            </a:endParaRPr>
          </a:p>
        </p:txBody>
      </p:sp>
      <p:grpSp>
        <p:nvGrpSpPr>
          <p:cNvPr id="2" name="Group 1213"/>
          <p:cNvGrpSpPr>
            <a:grpSpLocks/>
          </p:cNvGrpSpPr>
          <p:nvPr/>
        </p:nvGrpSpPr>
        <p:grpSpPr bwMode="auto">
          <a:xfrm>
            <a:off x="803275" y="1309216"/>
            <a:ext cx="7543800" cy="5334000"/>
            <a:chOff x="-3" y="-3"/>
            <a:chExt cx="4368" cy="5416"/>
          </a:xfrm>
        </p:grpSpPr>
        <p:grpSp>
          <p:nvGrpSpPr>
            <p:cNvPr id="3" name="Group 1211"/>
            <p:cNvGrpSpPr>
              <a:grpSpLocks/>
            </p:cNvGrpSpPr>
            <p:nvPr/>
          </p:nvGrpSpPr>
          <p:grpSpPr bwMode="auto">
            <a:xfrm>
              <a:off x="0" y="0"/>
              <a:ext cx="4362" cy="5410"/>
              <a:chOff x="0" y="0"/>
              <a:chExt cx="4362" cy="5410"/>
            </a:xfrm>
          </p:grpSpPr>
          <p:grpSp>
            <p:nvGrpSpPr>
              <p:cNvPr id="4" name="Group 1152"/>
              <p:cNvGrpSpPr>
                <a:grpSpLocks/>
              </p:cNvGrpSpPr>
              <p:nvPr/>
            </p:nvGrpSpPr>
            <p:grpSpPr bwMode="auto">
              <a:xfrm>
                <a:off x="0" y="0"/>
                <a:ext cx="1166" cy="748"/>
                <a:chOff x="0" y="0"/>
                <a:chExt cx="1166" cy="748"/>
              </a:xfrm>
            </p:grpSpPr>
            <p:sp>
              <p:nvSpPr>
                <p:cNvPr id="112737" name="Rectangle 1121"/>
                <p:cNvSpPr>
                  <a:spLocks noChangeArrowheads="1"/>
                </p:cNvSpPr>
                <p:nvPr/>
              </p:nvSpPr>
              <p:spPr bwMode="auto">
                <a:xfrm>
                  <a:off x="43" y="0"/>
                  <a:ext cx="108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tabLst>
                      <a:tab pos="-457177" algn="l"/>
                      <a:tab pos="0" algn="l"/>
                      <a:tab pos="457177" algn="l"/>
                      <a:tab pos="971500" algn="l"/>
                    </a:tabLst>
                  </a:pPr>
                  <a:r>
                    <a:rPr lang="en-US">
                      <a:cs typeface="Arial" charset="0"/>
                    </a:rPr>
                    <a:t>Substance</a:t>
                  </a:r>
                  <a:endParaRPr lang="en-US" sz="1200">
                    <a:cs typeface="Times New Roman" charset="0"/>
                  </a:endParaRPr>
                </a:p>
                <a:p>
                  <a:pPr algn="just" eaLnBrk="0" hangingPunct="0">
                    <a:tabLst>
                      <a:tab pos="-457177" algn="l"/>
                      <a:tab pos="0" algn="l"/>
                      <a:tab pos="457177" algn="l"/>
                      <a:tab pos="971500" algn="l"/>
                    </a:tabLst>
                  </a:pPr>
                  <a:endParaRPr lang="en-US">
                    <a:latin typeface="Times New Roman" charset="0"/>
                  </a:endParaRPr>
                </a:p>
              </p:txBody>
            </p:sp>
            <p:sp>
              <p:nvSpPr>
                <p:cNvPr id="112767" name="Rectangle 1151"/>
                <p:cNvSpPr>
                  <a:spLocks noChangeArrowheads="1"/>
                </p:cNvSpPr>
                <p:nvPr/>
              </p:nvSpPr>
              <p:spPr bwMode="auto">
                <a:xfrm>
                  <a:off x="0" y="0"/>
                  <a:ext cx="1166"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 name="Group 1154"/>
              <p:cNvGrpSpPr>
                <a:grpSpLocks/>
              </p:cNvGrpSpPr>
              <p:nvPr/>
            </p:nvGrpSpPr>
            <p:grpSpPr bwMode="auto">
              <a:xfrm>
                <a:off x="1166" y="0"/>
                <a:ext cx="1526" cy="748"/>
                <a:chOff x="1166" y="0"/>
                <a:chExt cx="1526" cy="748"/>
              </a:xfrm>
            </p:grpSpPr>
            <p:sp>
              <p:nvSpPr>
                <p:cNvPr id="112738" name="Rectangle 1122"/>
                <p:cNvSpPr>
                  <a:spLocks noChangeArrowheads="1"/>
                </p:cNvSpPr>
                <p:nvPr/>
              </p:nvSpPr>
              <p:spPr bwMode="auto">
                <a:xfrm>
                  <a:off x="1209" y="0"/>
                  <a:ext cx="144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Blood Plasma</a:t>
                  </a:r>
                  <a:endParaRPr lang="en-US" sz="1200">
                    <a:solidFill>
                      <a:srgbClr val="FF3300"/>
                    </a:solidFill>
                    <a:cs typeface="Times New Roman" charset="0"/>
                  </a:endParaRPr>
                </a:p>
                <a:p>
                  <a:pPr algn="ctr" eaLnBrk="0" hangingPunct="0">
                    <a:tabLst>
                      <a:tab pos="-457177" algn="l"/>
                      <a:tab pos="0" algn="l"/>
                      <a:tab pos="457177" algn="l"/>
                      <a:tab pos="971500" algn="l"/>
                    </a:tabLst>
                  </a:pPr>
                  <a:r>
                    <a:rPr lang="en-US">
                      <a:cs typeface="Arial" charset="0"/>
                    </a:rPr>
                    <a:t>(total amount)</a:t>
                  </a:r>
                  <a:endParaRPr lang="en-US" sz="1200">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69" name="Rectangle 1153"/>
                <p:cNvSpPr>
                  <a:spLocks noChangeArrowheads="1"/>
                </p:cNvSpPr>
                <p:nvPr/>
              </p:nvSpPr>
              <p:spPr bwMode="auto">
                <a:xfrm>
                  <a:off x="1166" y="0"/>
                  <a:ext cx="1526"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6" name="Group 1156"/>
              <p:cNvGrpSpPr>
                <a:grpSpLocks/>
              </p:cNvGrpSpPr>
              <p:nvPr/>
            </p:nvGrpSpPr>
            <p:grpSpPr bwMode="auto">
              <a:xfrm>
                <a:off x="2692" y="0"/>
                <a:ext cx="1670" cy="748"/>
                <a:chOff x="2692" y="0"/>
                <a:chExt cx="1670" cy="748"/>
              </a:xfrm>
            </p:grpSpPr>
            <p:sp>
              <p:nvSpPr>
                <p:cNvPr id="112739" name="Rectangle 1123"/>
                <p:cNvSpPr>
                  <a:spLocks noChangeArrowheads="1"/>
                </p:cNvSpPr>
                <p:nvPr/>
              </p:nvSpPr>
              <p:spPr bwMode="auto">
                <a:xfrm>
                  <a:off x="2735" y="0"/>
                  <a:ext cx="1584"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Urine</a:t>
                  </a:r>
                  <a:endParaRPr lang="en-US" sz="1200">
                    <a:solidFill>
                      <a:schemeClr val="accent2"/>
                    </a:solidFill>
                    <a:cs typeface="Times New Roman" charset="0"/>
                  </a:endParaRPr>
                </a:p>
                <a:p>
                  <a:pPr algn="ctr" eaLnBrk="0" hangingPunct="0">
                    <a:tabLst>
                      <a:tab pos="-457177" algn="l"/>
                      <a:tab pos="0" algn="l"/>
                      <a:tab pos="457177" algn="l"/>
                      <a:tab pos="971500" algn="l"/>
                    </a:tabLst>
                  </a:pPr>
                  <a:r>
                    <a:rPr lang="en-US">
                      <a:cs typeface="Arial" charset="0"/>
                    </a:rPr>
                    <a:t>(amount per day)</a:t>
                  </a:r>
                  <a:endParaRPr lang="en-US" sz="1200">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71" name="Rectangle 1155"/>
                <p:cNvSpPr>
                  <a:spLocks noChangeArrowheads="1"/>
                </p:cNvSpPr>
                <p:nvPr/>
              </p:nvSpPr>
              <p:spPr bwMode="auto">
                <a:xfrm>
                  <a:off x="2692" y="0"/>
                  <a:ext cx="1670"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 name="Group 1158"/>
              <p:cNvGrpSpPr>
                <a:grpSpLocks/>
              </p:cNvGrpSpPr>
              <p:nvPr/>
            </p:nvGrpSpPr>
            <p:grpSpPr bwMode="auto">
              <a:xfrm>
                <a:off x="0" y="748"/>
                <a:ext cx="1166" cy="518"/>
                <a:chOff x="0" y="748"/>
                <a:chExt cx="1166" cy="518"/>
              </a:xfrm>
            </p:grpSpPr>
            <p:sp>
              <p:nvSpPr>
                <p:cNvPr id="112740" name="Rectangle 1124"/>
                <p:cNvSpPr>
                  <a:spLocks noChangeArrowheads="1"/>
                </p:cNvSpPr>
                <p:nvPr/>
              </p:nvSpPr>
              <p:spPr bwMode="auto">
                <a:xfrm>
                  <a:off x="43" y="748"/>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Urea</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73" name="Rectangle 1157"/>
                <p:cNvSpPr>
                  <a:spLocks noChangeArrowheads="1"/>
                </p:cNvSpPr>
                <p:nvPr/>
              </p:nvSpPr>
              <p:spPr bwMode="auto">
                <a:xfrm>
                  <a:off x="0" y="748"/>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8" name="Group 1160"/>
              <p:cNvGrpSpPr>
                <a:grpSpLocks/>
              </p:cNvGrpSpPr>
              <p:nvPr/>
            </p:nvGrpSpPr>
            <p:grpSpPr bwMode="auto">
              <a:xfrm>
                <a:off x="1166" y="748"/>
                <a:ext cx="1526" cy="518"/>
                <a:chOff x="1166" y="748"/>
                <a:chExt cx="1526" cy="518"/>
              </a:xfrm>
            </p:grpSpPr>
            <p:sp>
              <p:nvSpPr>
                <p:cNvPr id="112741" name="Rectangle 1125"/>
                <p:cNvSpPr>
                  <a:spLocks noChangeArrowheads="1"/>
                </p:cNvSpPr>
                <p:nvPr/>
              </p:nvSpPr>
              <p:spPr bwMode="auto">
                <a:xfrm>
                  <a:off x="1209" y="748"/>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4.8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solidFill>
                      <a:srgbClr val="FF3300"/>
                    </a:solidFill>
                    <a:latin typeface="Times New Roman" charset="0"/>
                  </a:endParaRPr>
                </a:p>
              </p:txBody>
            </p:sp>
            <p:sp>
              <p:nvSpPr>
                <p:cNvPr id="112775" name="Rectangle 1159"/>
                <p:cNvSpPr>
                  <a:spLocks noChangeArrowheads="1"/>
                </p:cNvSpPr>
                <p:nvPr/>
              </p:nvSpPr>
              <p:spPr bwMode="auto">
                <a:xfrm>
                  <a:off x="1166" y="748"/>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 name="Group 1162"/>
              <p:cNvGrpSpPr>
                <a:grpSpLocks/>
              </p:cNvGrpSpPr>
              <p:nvPr/>
            </p:nvGrpSpPr>
            <p:grpSpPr bwMode="auto">
              <a:xfrm>
                <a:off x="2692" y="748"/>
                <a:ext cx="1670" cy="518"/>
                <a:chOff x="2692" y="748"/>
                <a:chExt cx="1670" cy="518"/>
              </a:xfrm>
            </p:grpSpPr>
            <p:sp>
              <p:nvSpPr>
                <p:cNvPr id="112742" name="Rectangle 1126"/>
                <p:cNvSpPr>
                  <a:spLocks noChangeArrowheads="1"/>
                </p:cNvSpPr>
                <p:nvPr/>
              </p:nvSpPr>
              <p:spPr bwMode="auto">
                <a:xfrm>
                  <a:off x="2735" y="748"/>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25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777" name="Rectangle 1161"/>
                <p:cNvSpPr>
                  <a:spLocks noChangeArrowheads="1"/>
                </p:cNvSpPr>
                <p:nvPr/>
              </p:nvSpPr>
              <p:spPr bwMode="auto">
                <a:xfrm>
                  <a:off x="2692" y="748"/>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 name="Group 1164"/>
              <p:cNvGrpSpPr>
                <a:grpSpLocks/>
              </p:cNvGrpSpPr>
              <p:nvPr/>
            </p:nvGrpSpPr>
            <p:grpSpPr bwMode="auto">
              <a:xfrm>
                <a:off x="0" y="1266"/>
                <a:ext cx="1166" cy="518"/>
                <a:chOff x="0" y="1266"/>
                <a:chExt cx="1166" cy="518"/>
              </a:xfrm>
            </p:grpSpPr>
            <p:sp>
              <p:nvSpPr>
                <p:cNvPr id="112743" name="Rectangle 1127"/>
                <p:cNvSpPr>
                  <a:spLocks noChangeArrowheads="1"/>
                </p:cNvSpPr>
                <p:nvPr/>
              </p:nvSpPr>
              <p:spPr bwMode="auto">
                <a:xfrm>
                  <a:off x="43" y="1266"/>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Uric acid</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79" name="Rectangle 1163"/>
                <p:cNvSpPr>
                  <a:spLocks noChangeArrowheads="1"/>
                </p:cNvSpPr>
                <p:nvPr/>
              </p:nvSpPr>
              <p:spPr bwMode="auto">
                <a:xfrm>
                  <a:off x="0" y="1266"/>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 name="Group 1166"/>
              <p:cNvGrpSpPr>
                <a:grpSpLocks/>
              </p:cNvGrpSpPr>
              <p:nvPr/>
            </p:nvGrpSpPr>
            <p:grpSpPr bwMode="auto">
              <a:xfrm>
                <a:off x="1166" y="1266"/>
                <a:ext cx="1526" cy="518"/>
                <a:chOff x="1166" y="1266"/>
                <a:chExt cx="1526" cy="518"/>
              </a:xfrm>
            </p:grpSpPr>
            <p:sp>
              <p:nvSpPr>
                <p:cNvPr id="112744" name="Rectangle 1128"/>
                <p:cNvSpPr>
                  <a:spLocks noChangeArrowheads="1"/>
                </p:cNvSpPr>
                <p:nvPr/>
              </p:nvSpPr>
              <p:spPr bwMode="auto">
                <a:xfrm>
                  <a:off x="1209" y="1266"/>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0.15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81" name="Rectangle 1165"/>
                <p:cNvSpPr>
                  <a:spLocks noChangeArrowheads="1"/>
                </p:cNvSpPr>
                <p:nvPr/>
              </p:nvSpPr>
              <p:spPr bwMode="auto">
                <a:xfrm>
                  <a:off x="1166" y="1266"/>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2" name="Group 1168"/>
              <p:cNvGrpSpPr>
                <a:grpSpLocks/>
              </p:cNvGrpSpPr>
              <p:nvPr/>
            </p:nvGrpSpPr>
            <p:grpSpPr bwMode="auto">
              <a:xfrm>
                <a:off x="2692" y="1266"/>
                <a:ext cx="1670" cy="518"/>
                <a:chOff x="2692" y="1266"/>
                <a:chExt cx="1670" cy="518"/>
              </a:xfrm>
            </p:grpSpPr>
            <p:sp>
              <p:nvSpPr>
                <p:cNvPr id="112745" name="Rectangle 1129"/>
                <p:cNvSpPr>
                  <a:spLocks noChangeArrowheads="1"/>
                </p:cNvSpPr>
                <p:nvPr/>
              </p:nvSpPr>
              <p:spPr bwMode="auto">
                <a:xfrm>
                  <a:off x="2735" y="1266"/>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0.8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783" name="Rectangle 1167"/>
                <p:cNvSpPr>
                  <a:spLocks noChangeArrowheads="1"/>
                </p:cNvSpPr>
                <p:nvPr/>
              </p:nvSpPr>
              <p:spPr bwMode="auto">
                <a:xfrm>
                  <a:off x="2692" y="1266"/>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3" name="Group 1170"/>
              <p:cNvGrpSpPr>
                <a:grpSpLocks/>
              </p:cNvGrpSpPr>
              <p:nvPr/>
            </p:nvGrpSpPr>
            <p:grpSpPr bwMode="auto">
              <a:xfrm>
                <a:off x="0" y="1784"/>
                <a:ext cx="1166" cy="518"/>
                <a:chOff x="0" y="1784"/>
                <a:chExt cx="1166" cy="518"/>
              </a:xfrm>
            </p:grpSpPr>
            <p:sp>
              <p:nvSpPr>
                <p:cNvPr id="112746" name="Rectangle 1130"/>
                <p:cNvSpPr>
                  <a:spLocks noChangeArrowheads="1"/>
                </p:cNvSpPr>
                <p:nvPr/>
              </p:nvSpPr>
              <p:spPr bwMode="auto">
                <a:xfrm>
                  <a:off x="43" y="1784"/>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Creatinine</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85" name="Rectangle 1169"/>
                <p:cNvSpPr>
                  <a:spLocks noChangeArrowheads="1"/>
                </p:cNvSpPr>
                <p:nvPr/>
              </p:nvSpPr>
              <p:spPr bwMode="auto">
                <a:xfrm>
                  <a:off x="0" y="1784"/>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 name="Group 1172"/>
              <p:cNvGrpSpPr>
                <a:grpSpLocks/>
              </p:cNvGrpSpPr>
              <p:nvPr/>
            </p:nvGrpSpPr>
            <p:grpSpPr bwMode="auto">
              <a:xfrm>
                <a:off x="1166" y="1784"/>
                <a:ext cx="1526" cy="518"/>
                <a:chOff x="1166" y="1784"/>
                <a:chExt cx="1526" cy="518"/>
              </a:xfrm>
            </p:grpSpPr>
            <p:sp>
              <p:nvSpPr>
                <p:cNvPr id="112747" name="Rectangle 1131"/>
                <p:cNvSpPr>
                  <a:spLocks noChangeArrowheads="1"/>
                </p:cNvSpPr>
                <p:nvPr/>
              </p:nvSpPr>
              <p:spPr bwMode="auto">
                <a:xfrm>
                  <a:off x="1209" y="1784"/>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dirty="0">
                      <a:solidFill>
                        <a:srgbClr val="FF3300"/>
                      </a:solidFill>
                      <a:cs typeface="Arial" charset="0"/>
                    </a:rPr>
                    <a:t>0.03 g</a:t>
                  </a:r>
                  <a:endParaRPr lang="en-US" sz="1200" dirty="0">
                    <a:solidFill>
                      <a:srgbClr val="FF3300"/>
                    </a:solidFill>
                    <a:cs typeface="Times New Roman" charset="0"/>
                  </a:endParaRPr>
                </a:p>
                <a:p>
                  <a:pPr algn="ctr" eaLnBrk="0" hangingPunct="0">
                    <a:tabLst>
                      <a:tab pos="-457177" algn="l"/>
                      <a:tab pos="0" algn="l"/>
                      <a:tab pos="457177" algn="l"/>
                      <a:tab pos="971500" algn="l"/>
                    </a:tabLst>
                  </a:pPr>
                  <a:endParaRPr lang="en-US" dirty="0">
                    <a:solidFill>
                      <a:srgbClr val="FF3300"/>
                    </a:solidFill>
                    <a:latin typeface="Times New Roman" charset="0"/>
                  </a:endParaRPr>
                </a:p>
              </p:txBody>
            </p:sp>
            <p:sp>
              <p:nvSpPr>
                <p:cNvPr id="112787" name="Rectangle 1171"/>
                <p:cNvSpPr>
                  <a:spLocks noChangeArrowheads="1"/>
                </p:cNvSpPr>
                <p:nvPr/>
              </p:nvSpPr>
              <p:spPr bwMode="auto">
                <a:xfrm>
                  <a:off x="1166" y="1784"/>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5" name="Group 1174"/>
              <p:cNvGrpSpPr>
                <a:grpSpLocks/>
              </p:cNvGrpSpPr>
              <p:nvPr/>
            </p:nvGrpSpPr>
            <p:grpSpPr bwMode="auto">
              <a:xfrm>
                <a:off x="2692" y="1784"/>
                <a:ext cx="1670" cy="518"/>
                <a:chOff x="2692" y="1784"/>
                <a:chExt cx="1670" cy="518"/>
              </a:xfrm>
            </p:grpSpPr>
            <p:sp>
              <p:nvSpPr>
                <p:cNvPr id="112748" name="Rectangle 1132"/>
                <p:cNvSpPr>
                  <a:spLocks noChangeArrowheads="1"/>
                </p:cNvSpPr>
                <p:nvPr/>
              </p:nvSpPr>
              <p:spPr bwMode="auto">
                <a:xfrm>
                  <a:off x="2735" y="1784"/>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1.6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89" name="Rectangle 1173"/>
                <p:cNvSpPr>
                  <a:spLocks noChangeArrowheads="1"/>
                </p:cNvSpPr>
                <p:nvPr/>
              </p:nvSpPr>
              <p:spPr bwMode="auto">
                <a:xfrm>
                  <a:off x="2692" y="1784"/>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 name="Group 1176"/>
              <p:cNvGrpSpPr>
                <a:grpSpLocks/>
              </p:cNvGrpSpPr>
              <p:nvPr/>
            </p:nvGrpSpPr>
            <p:grpSpPr bwMode="auto">
              <a:xfrm>
                <a:off x="0" y="2302"/>
                <a:ext cx="1166" cy="518"/>
                <a:chOff x="0" y="2302"/>
                <a:chExt cx="1166" cy="518"/>
              </a:xfrm>
            </p:grpSpPr>
            <p:sp>
              <p:nvSpPr>
                <p:cNvPr id="112749" name="Rectangle 1133"/>
                <p:cNvSpPr>
                  <a:spLocks noChangeArrowheads="1"/>
                </p:cNvSpPr>
                <p:nvPr/>
              </p:nvSpPr>
              <p:spPr bwMode="auto">
                <a:xfrm>
                  <a:off x="43" y="2302"/>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Potassium</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91" name="Rectangle 1175"/>
                <p:cNvSpPr>
                  <a:spLocks noChangeArrowheads="1"/>
                </p:cNvSpPr>
                <p:nvPr/>
              </p:nvSpPr>
              <p:spPr bwMode="auto">
                <a:xfrm>
                  <a:off x="0" y="2302"/>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7" name="Group 1178"/>
              <p:cNvGrpSpPr>
                <a:grpSpLocks/>
              </p:cNvGrpSpPr>
              <p:nvPr/>
            </p:nvGrpSpPr>
            <p:grpSpPr bwMode="auto">
              <a:xfrm>
                <a:off x="1166" y="2302"/>
                <a:ext cx="1526" cy="518"/>
                <a:chOff x="1166" y="2302"/>
                <a:chExt cx="1526" cy="518"/>
              </a:xfrm>
            </p:grpSpPr>
            <p:sp>
              <p:nvSpPr>
                <p:cNvPr id="112750" name="Rectangle 1134"/>
                <p:cNvSpPr>
                  <a:spLocks noChangeArrowheads="1"/>
                </p:cNvSpPr>
                <p:nvPr/>
              </p:nvSpPr>
              <p:spPr bwMode="auto">
                <a:xfrm>
                  <a:off x="1209" y="2302"/>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0.5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93" name="Rectangle 1177"/>
                <p:cNvSpPr>
                  <a:spLocks noChangeArrowheads="1"/>
                </p:cNvSpPr>
                <p:nvPr/>
              </p:nvSpPr>
              <p:spPr bwMode="auto">
                <a:xfrm>
                  <a:off x="1166" y="2302"/>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8" name="Group 1180"/>
              <p:cNvGrpSpPr>
                <a:grpSpLocks/>
              </p:cNvGrpSpPr>
              <p:nvPr/>
            </p:nvGrpSpPr>
            <p:grpSpPr bwMode="auto">
              <a:xfrm>
                <a:off x="2692" y="2302"/>
                <a:ext cx="1670" cy="518"/>
                <a:chOff x="2692" y="2302"/>
                <a:chExt cx="1670" cy="518"/>
              </a:xfrm>
            </p:grpSpPr>
            <p:sp>
              <p:nvSpPr>
                <p:cNvPr id="112751" name="Rectangle 1135"/>
                <p:cNvSpPr>
                  <a:spLocks noChangeArrowheads="1"/>
                </p:cNvSpPr>
                <p:nvPr/>
              </p:nvSpPr>
              <p:spPr bwMode="auto">
                <a:xfrm>
                  <a:off x="2735" y="2302"/>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2.0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795" name="Rectangle 1179"/>
                <p:cNvSpPr>
                  <a:spLocks noChangeArrowheads="1"/>
                </p:cNvSpPr>
                <p:nvPr/>
              </p:nvSpPr>
              <p:spPr bwMode="auto">
                <a:xfrm>
                  <a:off x="2692" y="2302"/>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9" name="Group 1182"/>
              <p:cNvGrpSpPr>
                <a:grpSpLocks/>
              </p:cNvGrpSpPr>
              <p:nvPr/>
            </p:nvGrpSpPr>
            <p:grpSpPr bwMode="auto">
              <a:xfrm>
                <a:off x="0" y="2820"/>
                <a:ext cx="1166" cy="518"/>
                <a:chOff x="0" y="2820"/>
                <a:chExt cx="1166" cy="518"/>
              </a:xfrm>
            </p:grpSpPr>
            <p:sp>
              <p:nvSpPr>
                <p:cNvPr id="112752" name="Rectangle 1136"/>
                <p:cNvSpPr>
                  <a:spLocks noChangeArrowheads="1"/>
                </p:cNvSpPr>
                <p:nvPr/>
              </p:nvSpPr>
              <p:spPr bwMode="auto">
                <a:xfrm>
                  <a:off x="43" y="2820"/>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Chloride</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797" name="Rectangle 1181"/>
                <p:cNvSpPr>
                  <a:spLocks noChangeArrowheads="1"/>
                </p:cNvSpPr>
                <p:nvPr/>
              </p:nvSpPr>
              <p:spPr bwMode="auto">
                <a:xfrm>
                  <a:off x="0" y="2820"/>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 name="Group 1184"/>
              <p:cNvGrpSpPr>
                <a:grpSpLocks/>
              </p:cNvGrpSpPr>
              <p:nvPr/>
            </p:nvGrpSpPr>
            <p:grpSpPr bwMode="auto">
              <a:xfrm>
                <a:off x="1166" y="2820"/>
                <a:ext cx="1526" cy="518"/>
                <a:chOff x="1166" y="2820"/>
                <a:chExt cx="1526" cy="518"/>
              </a:xfrm>
            </p:grpSpPr>
            <p:sp>
              <p:nvSpPr>
                <p:cNvPr id="112753" name="Rectangle 1137"/>
                <p:cNvSpPr>
                  <a:spLocks noChangeArrowheads="1"/>
                </p:cNvSpPr>
                <p:nvPr/>
              </p:nvSpPr>
              <p:spPr bwMode="auto">
                <a:xfrm>
                  <a:off x="1209" y="2820"/>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10.7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799" name="Rectangle 1183"/>
                <p:cNvSpPr>
                  <a:spLocks noChangeArrowheads="1"/>
                </p:cNvSpPr>
                <p:nvPr/>
              </p:nvSpPr>
              <p:spPr bwMode="auto">
                <a:xfrm>
                  <a:off x="1166" y="2820"/>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 name="Group 1186"/>
              <p:cNvGrpSpPr>
                <a:grpSpLocks/>
              </p:cNvGrpSpPr>
              <p:nvPr/>
            </p:nvGrpSpPr>
            <p:grpSpPr bwMode="auto">
              <a:xfrm>
                <a:off x="2692" y="2820"/>
                <a:ext cx="1670" cy="518"/>
                <a:chOff x="2692" y="2820"/>
                <a:chExt cx="1670" cy="518"/>
              </a:xfrm>
            </p:grpSpPr>
            <p:sp>
              <p:nvSpPr>
                <p:cNvPr id="112754" name="Rectangle 1138"/>
                <p:cNvSpPr>
                  <a:spLocks noChangeArrowheads="1"/>
                </p:cNvSpPr>
                <p:nvPr/>
              </p:nvSpPr>
              <p:spPr bwMode="auto">
                <a:xfrm>
                  <a:off x="2735" y="2820"/>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6.3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801" name="Rectangle 1185"/>
                <p:cNvSpPr>
                  <a:spLocks noChangeArrowheads="1"/>
                </p:cNvSpPr>
                <p:nvPr/>
              </p:nvSpPr>
              <p:spPr bwMode="auto">
                <a:xfrm>
                  <a:off x="2692" y="2820"/>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2" name="Group 1188"/>
              <p:cNvGrpSpPr>
                <a:grpSpLocks/>
              </p:cNvGrpSpPr>
              <p:nvPr/>
            </p:nvGrpSpPr>
            <p:grpSpPr bwMode="auto">
              <a:xfrm>
                <a:off x="0" y="3338"/>
                <a:ext cx="1166" cy="518"/>
                <a:chOff x="0" y="3338"/>
                <a:chExt cx="1166" cy="518"/>
              </a:xfrm>
            </p:grpSpPr>
            <p:sp>
              <p:nvSpPr>
                <p:cNvPr id="112755" name="Rectangle 1139"/>
                <p:cNvSpPr>
                  <a:spLocks noChangeArrowheads="1"/>
                </p:cNvSpPr>
                <p:nvPr/>
              </p:nvSpPr>
              <p:spPr bwMode="auto">
                <a:xfrm>
                  <a:off x="43" y="3338"/>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Sodium</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803" name="Rectangle 1187"/>
                <p:cNvSpPr>
                  <a:spLocks noChangeArrowheads="1"/>
                </p:cNvSpPr>
                <p:nvPr/>
              </p:nvSpPr>
              <p:spPr bwMode="auto">
                <a:xfrm>
                  <a:off x="0" y="3338"/>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3" name="Group 1190"/>
              <p:cNvGrpSpPr>
                <a:grpSpLocks/>
              </p:cNvGrpSpPr>
              <p:nvPr/>
            </p:nvGrpSpPr>
            <p:grpSpPr bwMode="auto">
              <a:xfrm>
                <a:off x="1166" y="3338"/>
                <a:ext cx="1526" cy="518"/>
                <a:chOff x="1166" y="3338"/>
                <a:chExt cx="1526" cy="518"/>
              </a:xfrm>
            </p:grpSpPr>
            <p:sp>
              <p:nvSpPr>
                <p:cNvPr id="112756" name="Rectangle 1140"/>
                <p:cNvSpPr>
                  <a:spLocks noChangeArrowheads="1"/>
                </p:cNvSpPr>
                <p:nvPr/>
              </p:nvSpPr>
              <p:spPr bwMode="auto">
                <a:xfrm>
                  <a:off x="1209" y="3338"/>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9.7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805" name="Rectangle 1189"/>
                <p:cNvSpPr>
                  <a:spLocks noChangeArrowheads="1"/>
                </p:cNvSpPr>
                <p:nvPr/>
              </p:nvSpPr>
              <p:spPr bwMode="auto">
                <a:xfrm>
                  <a:off x="1166" y="3338"/>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4" name="Group 1192"/>
              <p:cNvGrpSpPr>
                <a:grpSpLocks/>
              </p:cNvGrpSpPr>
              <p:nvPr/>
            </p:nvGrpSpPr>
            <p:grpSpPr bwMode="auto">
              <a:xfrm>
                <a:off x="2692" y="3338"/>
                <a:ext cx="1670" cy="518"/>
                <a:chOff x="2692" y="3338"/>
                <a:chExt cx="1670" cy="518"/>
              </a:xfrm>
            </p:grpSpPr>
            <p:sp>
              <p:nvSpPr>
                <p:cNvPr id="112757" name="Rectangle 1141"/>
                <p:cNvSpPr>
                  <a:spLocks noChangeArrowheads="1"/>
                </p:cNvSpPr>
                <p:nvPr/>
              </p:nvSpPr>
              <p:spPr bwMode="auto">
                <a:xfrm>
                  <a:off x="2735" y="3338"/>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4.6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807" name="Rectangle 1191"/>
                <p:cNvSpPr>
                  <a:spLocks noChangeArrowheads="1"/>
                </p:cNvSpPr>
                <p:nvPr/>
              </p:nvSpPr>
              <p:spPr bwMode="auto">
                <a:xfrm>
                  <a:off x="2692" y="3338"/>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 name="Group 1194"/>
              <p:cNvGrpSpPr>
                <a:grpSpLocks/>
              </p:cNvGrpSpPr>
              <p:nvPr/>
            </p:nvGrpSpPr>
            <p:grpSpPr bwMode="auto">
              <a:xfrm>
                <a:off x="0" y="3856"/>
                <a:ext cx="1166" cy="518"/>
                <a:chOff x="0" y="3856"/>
                <a:chExt cx="1166" cy="518"/>
              </a:xfrm>
            </p:grpSpPr>
            <p:sp>
              <p:nvSpPr>
                <p:cNvPr id="112758" name="Rectangle 1142"/>
                <p:cNvSpPr>
                  <a:spLocks noChangeArrowheads="1"/>
                </p:cNvSpPr>
                <p:nvPr/>
              </p:nvSpPr>
              <p:spPr bwMode="auto">
                <a:xfrm>
                  <a:off x="43" y="3856"/>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dirty="0">
                      <a:cs typeface="Arial" charset="0"/>
                    </a:rPr>
                    <a:t>Protein</a:t>
                  </a:r>
                  <a:endParaRPr lang="en-US" sz="1200" dirty="0">
                    <a:cs typeface="Times New Roman" charset="0"/>
                  </a:endParaRPr>
                </a:p>
                <a:p>
                  <a:pPr eaLnBrk="0" hangingPunct="0">
                    <a:tabLst>
                      <a:tab pos="-457177" algn="l"/>
                      <a:tab pos="0" algn="l"/>
                      <a:tab pos="457177" algn="l"/>
                      <a:tab pos="971500" algn="l"/>
                    </a:tabLst>
                  </a:pPr>
                  <a:endParaRPr lang="en-US" dirty="0">
                    <a:latin typeface="Times New Roman" charset="0"/>
                  </a:endParaRPr>
                </a:p>
              </p:txBody>
            </p:sp>
            <p:sp>
              <p:nvSpPr>
                <p:cNvPr id="112809" name="Rectangle 1193"/>
                <p:cNvSpPr>
                  <a:spLocks noChangeArrowheads="1"/>
                </p:cNvSpPr>
                <p:nvPr/>
              </p:nvSpPr>
              <p:spPr bwMode="auto">
                <a:xfrm>
                  <a:off x="0" y="3856"/>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6" name="Group 1196"/>
              <p:cNvGrpSpPr>
                <a:grpSpLocks/>
              </p:cNvGrpSpPr>
              <p:nvPr/>
            </p:nvGrpSpPr>
            <p:grpSpPr bwMode="auto">
              <a:xfrm>
                <a:off x="1166" y="3856"/>
                <a:ext cx="1526" cy="518"/>
                <a:chOff x="1166" y="3856"/>
                <a:chExt cx="1526" cy="518"/>
              </a:xfrm>
            </p:grpSpPr>
            <p:sp>
              <p:nvSpPr>
                <p:cNvPr id="112759" name="Rectangle 1143"/>
                <p:cNvSpPr>
                  <a:spLocks noChangeArrowheads="1"/>
                </p:cNvSpPr>
                <p:nvPr/>
              </p:nvSpPr>
              <p:spPr bwMode="auto">
                <a:xfrm>
                  <a:off x="1209" y="3856"/>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200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811" name="Rectangle 1195"/>
                <p:cNvSpPr>
                  <a:spLocks noChangeArrowheads="1"/>
                </p:cNvSpPr>
                <p:nvPr/>
              </p:nvSpPr>
              <p:spPr bwMode="auto">
                <a:xfrm>
                  <a:off x="1166" y="3856"/>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7" name="Group 1198"/>
              <p:cNvGrpSpPr>
                <a:grpSpLocks/>
              </p:cNvGrpSpPr>
              <p:nvPr/>
            </p:nvGrpSpPr>
            <p:grpSpPr bwMode="auto">
              <a:xfrm>
                <a:off x="2692" y="3856"/>
                <a:ext cx="1670" cy="518"/>
                <a:chOff x="2692" y="3856"/>
                <a:chExt cx="1670" cy="518"/>
              </a:xfrm>
            </p:grpSpPr>
            <p:sp>
              <p:nvSpPr>
                <p:cNvPr id="112760" name="Rectangle 1144"/>
                <p:cNvSpPr>
                  <a:spLocks noChangeArrowheads="1"/>
                </p:cNvSpPr>
                <p:nvPr/>
              </p:nvSpPr>
              <p:spPr bwMode="auto">
                <a:xfrm>
                  <a:off x="2735" y="3856"/>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0.1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813" name="Rectangle 1197"/>
                <p:cNvSpPr>
                  <a:spLocks noChangeArrowheads="1"/>
                </p:cNvSpPr>
                <p:nvPr/>
              </p:nvSpPr>
              <p:spPr bwMode="auto">
                <a:xfrm>
                  <a:off x="2692" y="3856"/>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8" name="Group 1200"/>
              <p:cNvGrpSpPr>
                <a:grpSpLocks/>
              </p:cNvGrpSpPr>
              <p:nvPr/>
            </p:nvGrpSpPr>
            <p:grpSpPr bwMode="auto">
              <a:xfrm>
                <a:off x="0" y="4374"/>
                <a:ext cx="1166" cy="518"/>
                <a:chOff x="0" y="4374"/>
                <a:chExt cx="1166" cy="518"/>
              </a:xfrm>
            </p:grpSpPr>
            <p:sp>
              <p:nvSpPr>
                <p:cNvPr id="112761" name="Rectangle 1145"/>
                <p:cNvSpPr>
                  <a:spLocks noChangeArrowheads="1"/>
                </p:cNvSpPr>
                <p:nvPr/>
              </p:nvSpPr>
              <p:spPr bwMode="auto">
                <a:xfrm>
                  <a:off x="43" y="4374"/>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HCO</a:t>
                  </a:r>
                  <a:r>
                    <a:rPr lang="en-US" baseline="-30000">
                      <a:cs typeface="Arial" charset="0"/>
                    </a:rPr>
                    <a:t>3</a:t>
                  </a:r>
                  <a:r>
                    <a:rPr lang="en-US" baseline="30000">
                      <a:cs typeface="Arial" charset="0"/>
                    </a:rPr>
                    <a:t>-</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815" name="Rectangle 1199"/>
                <p:cNvSpPr>
                  <a:spLocks noChangeArrowheads="1"/>
                </p:cNvSpPr>
                <p:nvPr/>
              </p:nvSpPr>
              <p:spPr bwMode="auto">
                <a:xfrm>
                  <a:off x="0" y="4374"/>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9" name="Group 1202"/>
              <p:cNvGrpSpPr>
                <a:grpSpLocks/>
              </p:cNvGrpSpPr>
              <p:nvPr/>
            </p:nvGrpSpPr>
            <p:grpSpPr bwMode="auto">
              <a:xfrm>
                <a:off x="1166" y="4374"/>
                <a:ext cx="1526" cy="518"/>
                <a:chOff x="1166" y="4374"/>
                <a:chExt cx="1526" cy="518"/>
              </a:xfrm>
            </p:grpSpPr>
            <p:sp>
              <p:nvSpPr>
                <p:cNvPr id="112762" name="Rectangle 1146"/>
                <p:cNvSpPr>
                  <a:spLocks noChangeArrowheads="1"/>
                </p:cNvSpPr>
                <p:nvPr/>
              </p:nvSpPr>
              <p:spPr bwMode="auto">
                <a:xfrm>
                  <a:off x="1209" y="4374"/>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4.6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latin typeface="Times New Roman" charset="0"/>
                  </a:endParaRPr>
                </a:p>
              </p:txBody>
            </p:sp>
            <p:sp>
              <p:nvSpPr>
                <p:cNvPr id="112817" name="Rectangle 1201"/>
                <p:cNvSpPr>
                  <a:spLocks noChangeArrowheads="1"/>
                </p:cNvSpPr>
                <p:nvPr/>
              </p:nvSpPr>
              <p:spPr bwMode="auto">
                <a:xfrm>
                  <a:off x="1166" y="4374"/>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 name="Group 1204"/>
              <p:cNvGrpSpPr>
                <a:grpSpLocks/>
              </p:cNvGrpSpPr>
              <p:nvPr/>
            </p:nvGrpSpPr>
            <p:grpSpPr bwMode="auto">
              <a:xfrm>
                <a:off x="2692" y="4374"/>
                <a:ext cx="1670" cy="518"/>
                <a:chOff x="2692" y="4374"/>
                <a:chExt cx="1670" cy="518"/>
              </a:xfrm>
            </p:grpSpPr>
            <p:sp>
              <p:nvSpPr>
                <p:cNvPr id="112763" name="Rectangle 1147"/>
                <p:cNvSpPr>
                  <a:spLocks noChangeArrowheads="1"/>
                </p:cNvSpPr>
                <p:nvPr/>
              </p:nvSpPr>
              <p:spPr bwMode="auto">
                <a:xfrm>
                  <a:off x="2735" y="4374"/>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chemeClr val="accent2"/>
                      </a:solidFill>
                      <a:cs typeface="Arial" charset="0"/>
                    </a:rPr>
                    <a:t>0 g</a:t>
                  </a:r>
                  <a:endParaRPr lang="en-US" sz="1200">
                    <a:solidFill>
                      <a:schemeClr val="accent2"/>
                    </a:solidFill>
                    <a:cs typeface="Times New Roman" charset="0"/>
                  </a:endParaRPr>
                </a:p>
                <a:p>
                  <a:pPr algn="ctr" eaLnBrk="0" hangingPunct="0">
                    <a:tabLst>
                      <a:tab pos="-457177" algn="l"/>
                      <a:tab pos="0" algn="l"/>
                      <a:tab pos="457177" algn="l"/>
                      <a:tab pos="971500" algn="l"/>
                    </a:tabLst>
                  </a:pPr>
                  <a:endParaRPr lang="en-US">
                    <a:solidFill>
                      <a:schemeClr val="accent2"/>
                    </a:solidFill>
                    <a:latin typeface="Times New Roman" charset="0"/>
                  </a:endParaRPr>
                </a:p>
              </p:txBody>
            </p:sp>
            <p:sp>
              <p:nvSpPr>
                <p:cNvPr id="112819" name="Rectangle 1203"/>
                <p:cNvSpPr>
                  <a:spLocks noChangeArrowheads="1"/>
                </p:cNvSpPr>
                <p:nvPr/>
              </p:nvSpPr>
              <p:spPr bwMode="auto">
                <a:xfrm>
                  <a:off x="2692" y="4374"/>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1" name="Group 1206"/>
              <p:cNvGrpSpPr>
                <a:grpSpLocks/>
              </p:cNvGrpSpPr>
              <p:nvPr/>
            </p:nvGrpSpPr>
            <p:grpSpPr bwMode="auto">
              <a:xfrm>
                <a:off x="0" y="4892"/>
                <a:ext cx="1166" cy="518"/>
                <a:chOff x="0" y="4892"/>
                <a:chExt cx="1166" cy="518"/>
              </a:xfrm>
            </p:grpSpPr>
            <p:sp>
              <p:nvSpPr>
                <p:cNvPr id="112764" name="Rectangle 1148"/>
                <p:cNvSpPr>
                  <a:spLocks noChangeArrowheads="1"/>
                </p:cNvSpPr>
                <p:nvPr/>
              </p:nvSpPr>
              <p:spPr bwMode="auto">
                <a:xfrm>
                  <a:off x="43" y="4892"/>
                  <a:ext cx="10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457177" algn="l"/>
                      <a:tab pos="0" algn="l"/>
                      <a:tab pos="457177" algn="l"/>
                      <a:tab pos="971500" algn="l"/>
                    </a:tabLst>
                  </a:pPr>
                  <a:r>
                    <a:rPr lang="en-US">
                      <a:cs typeface="Arial" charset="0"/>
                    </a:rPr>
                    <a:t>Glucose</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112821" name="Rectangle 1205"/>
                <p:cNvSpPr>
                  <a:spLocks noChangeArrowheads="1"/>
                </p:cNvSpPr>
                <p:nvPr/>
              </p:nvSpPr>
              <p:spPr bwMode="auto">
                <a:xfrm>
                  <a:off x="0" y="4892"/>
                  <a:ext cx="116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2768" name="Group 1208"/>
              <p:cNvGrpSpPr>
                <a:grpSpLocks/>
              </p:cNvGrpSpPr>
              <p:nvPr/>
            </p:nvGrpSpPr>
            <p:grpSpPr bwMode="auto">
              <a:xfrm>
                <a:off x="1166" y="4892"/>
                <a:ext cx="1526" cy="518"/>
                <a:chOff x="1166" y="4892"/>
                <a:chExt cx="1526" cy="518"/>
              </a:xfrm>
            </p:grpSpPr>
            <p:sp>
              <p:nvSpPr>
                <p:cNvPr id="112765" name="Rectangle 1149"/>
                <p:cNvSpPr>
                  <a:spLocks noChangeArrowheads="1"/>
                </p:cNvSpPr>
                <p:nvPr/>
              </p:nvSpPr>
              <p:spPr bwMode="auto">
                <a:xfrm>
                  <a:off x="1209" y="4892"/>
                  <a:ext cx="144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a:solidFill>
                        <a:srgbClr val="FF3300"/>
                      </a:solidFill>
                      <a:cs typeface="Arial" charset="0"/>
                    </a:rPr>
                    <a:t>3 g</a:t>
                  </a:r>
                  <a:endParaRPr lang="en-US" sz="1200">
                    <a:solidFill>
                      <a:srgbClr val="FF3300"/>
                    </a:solidFill>
                    <a:cs typeface="Times New Roman" charset="0"/>
                  </a:endParaRPr>
                </a:p>
                <a:p>
                  <a:pPr algn="ctr" eaLnBrk="0" hangingPunct="0">
                    <a:tabLst>
                      <a:tab pos="-457177" algn="l"/>
                      <a:tab pos="0" algn="l"/>
                      <a:tab pos="457177" algn="l"/>
                      <a:tab pos="971500" algn="l"/>
                    </a:tabLst>
                  </a:pPr>
                  <a:endParaRPr lang="en-US">
                    <a:solidFill>
                      <a:srgbClr val="FF3300"/>
                    </a:solidFill>
                    <a:latin typeface="Times New Roman" charset="0"/>
                  </a:endParaRPr>
                </a:p>
              </p:txBody>
            </p:sp>
            <p:sp>
              <p:nvSpPr>
                <p:cNvPr id="112823" name="Rectangle 1207"/>
                <p:cNvSpPr>
                  <a:spLocks noChangeArrowheads="1"/>
                </p:cNvSpPr>
                <p:nvPr/>
              </p:nvSpPr>
              <p:spPr bwMode="auto">
                <a:xfrm>
                  <a:off x="1166" y="4892"/>
                  <a:ext cx="152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2770" name="Group 1210"/>
              <p:cNvGrpSpPr>
                <a:grpSpLocks/>
              </p:cNvGrpSpPr>
              <p:nvPr/>
            </p:nvGrpSpPr>
            <p:grpSpPr bwMode="auto">
              <a:xfrm>
                <a:off x="2692" y="4892"/>
                <a:ext cx="1670" cy="518"/>
                <a:chOff x="2692" y="4892"/>
                <a:chExt cx="1670" cy="518"/>
              </a:xfrm>
            </p:grpSpPr>
            <p:sp>
              <p:nvSpPr>
                <p:cNvPr id="112766" name="Rectangle 1150"/>
                <p:cNvSpPr>
                  <a:spLocks noChangeArrowheads="1"/>
                </p:cNvSpPr>
                <p:nvPr/>
              </p:nvSpPr>
              <p:spPr bwMode="auto">
                <a:xfrm>
                  <a:off x="2735" y="4892"/>
                  <a:ext cx="15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tabLst>
                      <a:tab pos="-457177" algn="l"/>
                      <a:tab pos="0" algn="l"/>
                      <a:tab pos="457177" algn="l"/>
                      <a:tab pos="971500" algn="l"/>
                    </a:tabLst>
                  </a:pPr>
                  <a:r>
                    <a:rPr lang="en-US" dirty="0">
                      <a:solidFill>
                        <a:schemeClr val="accent2"/>
                      </a:solidFill>
                      <a:cs typeface="Arial" charset="0"/>
                    </a:rPr>
                    <a:t>0 g</a:t>
                  </a:r>
                  <a:endParaRPr lang="en-US" sz="1200" dirty="0">
                    <a:solidFill>
                      <a:schemeClr val="accent2"/>
                    </a:solidFill>
                    <a:cs typeface="Times New Roman" charset="0"/>
                  </a:endParaRPr>
                </a:p>
                <a:p>
                  <a:pPr algn="ctr" eaLnBrk="0" hangingPunct="0">
                    <a:tabLst>
                      <a:tab pos="-457177" algn="l"/>
                      <a:tab pos="0" algn="l"/>
                      <a:tab pos="457177" algn="l"/>
                      <a:tab pos="971500" algn="l"/>
                    </a:tabLst>
                  </a:pPr>
                  <a:endParaRPr lang="en-US" dirty="0">
                    <a:solidFill>
                      <a:schemeClr val="accent2"/>
                    </a:solidFill>
                    <a:latin typeface="Times New Roman" charset="0"/>
                  </a:endParaRPr>
                </a:p>
              </p:txBody>
            </p:sp>
            <p:sp>
              <p:nvSpPr>
                <p:cNvPr id="112825" name="Rectangle 1209"/>
                <p:cNvSpPr>
                  <a:spLocks noChangeArrowheads="1"/>
                </p:cNvSpPr>
                <p:nvPr/>
              </p:nvSpPr>
              <p:spPr bwMode="auto">
                <a:xfrm>
                  <a:off x="2692" y="4892"/>
                  <a:ext cx="16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112828" name="Rectangle 1212"/>
            <p:cNvSpPr>
              <a:spLocks noChangeArrowheads="1"/>
            </p:cNvSpPr>
            <p:nvPr/>
          </p:nvSpPr>
          <p:spPr bwMode="auto">
            <a:xfrm>
              <a:off x="-3" y="-3"/>
              <a:ext cx="4368" cy="541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2830" name="Rectangle 1214"/>
          <p:cNvSpPr>
            <a:spLocks noChangeArrowheads="1"/>
          </p:cNvSpPr>
          <p:nvPr/>
        </p:nvSpPr>
        <p:spPr bwMode="auto">
          <a:xfrm>
            <a:off x="3175" y="7316788"/>
            <a:ext cx="9144000" cy="65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pPr algn="just">
              <a:tabLst>
                <a:tab pos="-457177" algn="l"/>
                <a:tab pos="0" algn="l"/>
                <a:tab pos="457177" algn="l"/>
                <a:tab pos="971500" algn="l"/>
              </a:tabLst>
            </a:pPr>
            <a:r>
              <a:rPr lang="en-US">
                <a:cs typeface="Arial" charset="0"/>
              </a:rPr>
              <a:t> </a:t>
            </a:r>
            <a:endParaRPr lang="en-US" sz="1200">
              <a:cs typeface="Times New Roman" charset="0"/>
            </a:endParaRPr>
          </a:p>
          <a:p>
            <a:pPr eaLnBrk="0" hangingPunct="0">
              <a:tabLst>
                <a:tab pos="-457177" algn="l"/>
                <a:tab pos="0" algn="l"/>
                <a:tab pos="457177" algn="l"/>
                <a:tab pos="971500" algn="l"/>
              </a:tabLst>
            </a:pPr>
            <a:endParaRPr lang="en-US">
              <a:latin typeface="Times New Roman" charset="0"/>
            </a:endParaRPr>
          </a:p>
        </p:txBody>
      </p:sp>
      <p:sp>
        <p:nvSpPr>
          <p:cNvPr id="32" name="Title 31"/>
          <p:cNvSpPr>
            <a:spLocks noGrp="1"/>
          </p:cNvSpPr>
          <p:nvPr>
            <p:ph type="title"/>
          </p:nvPr>
        </p:nvSpPr>
        <p:spPr/>
        <p:txBody>
          <a:bodyPr/>
          <a:lstStyle/>
          <a:p>
            <a:endParaRPr lang="el-GR"/>
          </a:p>
        </p:txBody>
      </p:sp>
    </p:spTree>
    <p:extLst>
      <p:ext uri="{BB962C8B-B14F-4D97-AF65-F5344CB8AC3E}">
        <p14:creationId xmlns:p14="http://schemas.microsoft.com/office/powerpoint/2010/main" val="38389739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1391969"/>
            <a:ext cx="8460432" cy="5280766"/>
          </a:xfrm>
          <a:prstGeom prst="rect">
            <a:avLst/>
          </a:prstGeom>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6642955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rtlCol="0">
            <a:normAutofit fontScale="90000"/>
          </a:bodyPr>
          <a:lstStyle/>
          <a:p>
            <a:pPr>
              <a:defRPr/>
            </a:pPr>
            <a:r>
              <a:rPr lang="el-GR" sz="4000" dirty="0"/>
              <a:t>Ανάλυση ούρων </a:t>
            </a:r>
            <a:r>
              <a:rPr lang="el-GR" sz="4000" baseline="30000" dirty="0"/>
              <a:t/>
            </a:r>
            <a:br>
              <a:rPr lang="el-GR" sz="4000" baseline="30000" dirty="0"/>
            </a:br>
            <a:r>
              <a:rPr lang="el-GR" sz="2800" b="1" dirty="0"/>
              <a:t>Γενική ούρων και κ/α </a:t>
            </a:r>
            <a:r>
              <a:rPr lang="el-GR" sz="2800" b="1" dirty="0" smtClean="0"/>
              <a:t>ούρων</a:t>
            </a:r>
            <a:endParaRPr lang="en-US" sz="2800" b="1" dirty="0"/>
          </a:p>
        </p:txBody>
      </p:sp>
      <p:sp>
        <p:nvSpPr>
          <p:cNvPr id="31746" name="Rectangle 3"/>
          <p:cNvSpPr>
            <a:spLocks noGrp="1" noChangeArrowheads="1"/>
          </p:cNvSpPr>
          <p:nvPr>
            <p:ph idx="1"/>
          </p:nvPr>
        </p:nvSpPr>
        <p:spPr/>
        <p:txBody>
          <a:bodyPr>
            <a:normAutofit/>
          </a:bodyPr>
          <a:lstStyle/>
          <a:p>
            <a:pPr hangingPunct="1"/>
            <a:r>
              <a:rPr lang="el-GR" sz="2800" dirty="0" err="1">
                <a:latin typeface="+mj-lt"/>
              </a:rPr>
              <a:t>Βακτηριουρία</a:t>
            </a:r>
            <a:endParaRPr lang="en-US" sz="2800" dirty="0">
              <a:latin typeface="+mj-lt"/>
            </a:endParaRPr>
          </a:p>
          <a:p>
            <a:pPr hangingPunct="1"/>
            <a:r>
              <a:rPr lang="el-GR" sz="2800" dirty="0">
                <a:latin typeface="+mj-lt"/>
              </a:rPr>
              <a:t>Αιματουρία</a:t>
            </a:r>
            <a:endParaRPr lang="en-US" sz="2800" dirty="0">
              <a:latin typeface="+mj-lt"/>
            </a:endParaRPr>
          </a:p>
          <a:p>
            <a:pPr hangingPunct="1"/>
            <a:r>
              <a:rPr lang="el-GR" sz="2800" dirty="0">
                <a:latin typeface="+mj-lt"/>
              </a:rPr>
              <a:t>Πυουρία</a:t>
            </a:r>
            <a:endParaRPr lang="en-US" sz="2800" dirty="0">
              <a:latin typeface="+mj-lt"/>
            </a:endParaRPr>
          </a:p>
          <a:p>
            <a:pPr hangingPunct="1"/>
            <a:r>
              <a:rPr lang="el-GR" sz="2800" dirty="0" err="1">
                <a:latin typeface="+mj-lt"/>
              </a:rPr>
              <a:t>Γλυκοζουρία</a:t>
            </a:r>
            <a:endParaRPr lang="en-US" sz="2800" dirty="0">
              <a:latin typeface="+mj-lt"/>
            </a:endParaRPr>
          </a:p>
          <a:p>
            <a:pPr hangingPunct="1"/>
            <a:endParaRPr lang="el-GR" sz="2800" dirty="0">
              <a:latin typeface="+mj-lt"/>
            </a:endParaRPr>
          </a:p>
          <a:p>
            <a:pPr hangingPunct="1"/>
            <a:endParaRPr lang="en-US" sz="2800" dirty="0">
              <a:latin typeface="+mj-lt"/>
            </a:endParaRPr>
          </a:p>
        </p:txBody>
      </p:sp>
      <p:sp>
        <p:nvSpPr>
          <p:cNvPr id="200709" name="Rectangle 5"/>
          <p:cNvSpPr>
            <a:spLocks noChangeArrowheads="1"/>
          </p:cNvSpPr>
          <p:nvPr/>
        </p:nvSpPr>
        <p:spPr bwMode="auto">
          <a:xfrm>
            <a:off x="651048" y="5858598"/>
            <a:ext cx="7490054" cy="42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p>
            <a:pPr>
              <a:lnSpc>
                <a:spcPct val="90000"/>
              </a:lnSpc>
              <a:spcBef>
                <a:spcPct val="50000"/>
              </a:spcBef>
              <a:tabLst>
                <a:tab pos="171441" algn="l"/>
              </a:tabLst>
              <a:defRPr/>
            </a:pPr>
            <a:r>
              <a:rPr lang="en-GB" sz="1200" dirty="0">
                <a:latin typeface="+mn-lt"/>
              </a:rPr>
              <a:t>1.  </a:t>
            </a:r>
            <a:r>
              <a:rPr lang="en-GB" sz="1200" dirty="0" err="1">
                <a:latin typeface="+mn-lt"/>
              </a:rPr>
              <a:t>Khullar</a:t>
            </a:r>
            <a:r>
              <a:rPr lang="en-GB" sz="1200" dirty="0">
                <a:latin typeface="+mn-lt"/>
              </a:rPr>
              <a:t> V, et al. History and Examination. </a:t>
            </a:r>
            <a:r>
              <a:rPr lang="en-US" sz="1200" dirty="0">
                <a:latin typeface="+mn-lt"/>
              </a:rPr>
              <a:t>In: </a:t>
            </a:r>
            <a:r>
              <a:rPr lang="en-US" sz="1200" dirty="0" err="1">
                <a:latin typeface="+mn-lt"/>
              </a:rPr>
              <a:t>Cardoza</a:t>
            </a:r>
            <a:r>
              <a:rPr lang="en-US" sz="1200" dirty="0">
                <a:latin typeface="+mn-lt"/>
              </a:rPr>
              <a:t> L, et al, eds. Textbook of Female Urology and </a:t>
            </a:r>
            <a:r>
              <a:rPr lang="en-US" sz="1200" dirty="0" err="1">
                <a:latin typeface="+mn-lt"/>
              </a:rPr>
              <a:t>Urogynecology</a:t>
            </a:r>
            <a:r>
              <a:rPr lang="en-US" sz="1200" dirty="0">
                <a:latin typeface="+mn-lt"/>
              </a:rPr>
              <a:t>. </a:t>
            </a:r>
            <a:br>
              <a:rPr lang="en-US" sz="1200" dirty="0">
                <a:latin typeface="+mn-lt"/>
              </a:rPr>
            </a:br>
            <a:r>
              <a:rPr lang="en-US" sz="1200" dirty="0">
                <a:latin typeface="+mn-lt"/>
              </a:rPr>
              <a:t>	UK: ISIS Medical Media; 2001. </a:t>
            </a:r>
          </a:p>
        </p:txBody>
      </p:sp>
      <p:pic>
        <p:nvPicPr>
          <p:cNvPr id="2" name="Picture 1"/>
          <p:cNvPicPr>
            <a:picLocks noChangeAspect="1"/>
          </p:cNvPicPr>
          <p:nvPr/>
        </p:nvPicPr>
        <p:blipFill>
          <a:blip r:embed="rId3"/>
          <a:stretch>
            <a:fillRect/>
          </a:stretch>
        </p:blipFill>
        <p:spPr>
          <a:xfrm>
            <a:off x="4926414" y="1700808"/>
            <a:ext cx="3214688" cy="24378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5458138"/>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http://www.obgmanagement.com/images/1505/1505OBGM_Article1-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74" y="1668816"/>
            <a:ext cx="7970453" cy="46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l-GR" dirty="0"/>
              <a:t>Πίνακας </a:t>
            </a:r>
            <a:r>
              <a:rPr lang="el-GR" dirty="0" smtClean="0"/>
              <a:t>ούρησης</a:t>
            </a:r>
            <a:endParaRPr lang="el-GR" dirty="0"/>
          </a:p>
        </p:txBody>
      </p:sp>
    </p:spTree>
    <p:extLst>
      <p:ext uri="{BB962C8B-B14F-4D97-AF65-F5344CB8AC3E}">
        <p14:creationId xmlns:p14="http://schemas.microsoft.com/office/powerpoint/2010/main" val="31765239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latin typeface="+mn-lt"/>
              </a:rPr>
              <a:t>Θεραπεία Ακράτειας προσπαθείας</a:t>
            </a:r>
            <a:endParaRPr lang="en-US" dirty="0">
              <a:latin typeface="+mn-lt"/>
            </a:endParaRPr>
          </a:p>
        </p:txBody>
      </p:sp>
      <p:sp>
        <p:nvSpPr>
          <p:cNvPr id="5" name="Content Placeholder 4"/>
          <p:cNvSpPr>
            <a:spLocks noGrp="1"/>
          </p:cNvSpPr>
          <p:nvPr>
            <p:ph idx="1"/>
          </p:nvPr>
        </p:nvSpPr>
        <p:spPr/>
        <p:txBody>
          <a:bodyPr>
            <a:normAutofit/>
          </a:bodyPr>
          <a:lstStyle/>
          <a:p>
            <a:pPr marL="0" indent="0" algn="ctr">
              <a:buNone/>
            </a:pPr>
            <a:r>
              <a:rPr lang="el-GR" sz="3600" dirty="0" smtClean="0"/>
              <a:t>Αποκατάσταση φυσιολογικής ανατομίας </a:t>
            </a:r>
          </a:p>
          <a:p>
            <a:pPr marL="0" indent="0" algn="ctr">
              <a:buNone/>
            </a:pPr>
            <a:endParaRPr lang="el-GR" sz="3600" dirty="0" smtClean="0"/>
          </a:p>
          <a:p>
            <a:pPr marL="0" indent="0" algn="ctr">
              <a:buNone/>
            </a:pPr>
            <a:endParaRPr lang="el-GR" sz="3600" dirty="0" smtClean="0"/>
          </a:p>
          <a:p>
            <a:pPr marL="0" indent="0" algn="ctr">
              <a:buNone/>
            </a:pPr>
            <a:r>
              <a:rPr lang="el-GR" sz="3600" dirty="0" smtClean="0"/>
              <a:t>φυσιολογική λειτουργία</a:t>
            </a:r>
            <a:endParaRPr lang="en-US" sz="3600" dirty="0"/>
          </a:p>
        </p:txBody>
      </p:sp>
      <p:sp>
        <p:nvSpPr>
          <p:cNvPr id="9" name="Down Arrow 8"/>
          <p:cNvSpPr/>
          <p:nvPr/>
        </p:nvSpPr>
        <p:spPr bwMode="auto">
          <a:xfrm>
            <a:off x="4166954" y="2276872"/>
            <a:ext cx="911351" cy="1113874"/>
          </a:xfrm>
          <a:prstGeom prst="downArrow">
            <a:avLst/>
          </a:prstGeom>
          <a:blipFill dpi="0" rotWithShape="0">
            <a:blip r:embed="rId2"/>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5717" tIns="35717" rIns="35717" bIns="35717" numCol="1" rtlCol="0" anchor="ctr" anchorCtr="0" compatLnSpc="1">
            <a:prstTxWarp prst="textNoShape">
              <a:avLst/>
            </a:prstTxWarp>
          </a:bodyPr>
          <a:lstStyle/>
          <a:p>
            <a:pPr marL="160729" algn="ctr" defTabSz="410751" fontAlgn="base" hangingPunct="0">
              <a:spcBef>
                <a:spcPct val="0"/>
              </a:spcBef>
              <a:spcAft>
                <a:spcPct val="0"/>
              </a:spcAft>
            </a:pPr>
            <a:endParaRPr lang="en-US" sz="2500" dirty="0">
              <a:solidFill>
                <a:srgbClr val="FFFFFF"/>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38704895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Ήπια/μέτρια </a:t>
            </a:r>
            <a:r>
              <a:rPr lang="el-GR" dirty="0" err="1" smtClean="0"/>
              <a:t>ακρ</a:t>
            </a:r>
            <a:r>
              <a:rPr lang="el-GR" dirty="0" smtClean="0"/>
              <a:t>. προσπάθειας</a:t>
            </a:r>
            <a:endParaRPr lang="en-US" dirty="0"/>
          </a:p>
        </p:txBody>
      </p:sp>
      <p:sp>
        <p:nvSpPr>
          <p:cNvPr id="3" name="Content Placeholder 2"/>
          <p:cNvSpPr>
            <a:spLocks noGrp="1"/>
          </p:cNvSpPr>
          <p:nvPr>
            <p:ph idx="1"/>
          </p:nvPr>
        </p:nvSpPr>
        <p:spPr/>
        <p:txBody>
          <a:bodyPr/>
          <a:lstStyle/>
          <a:p>
            <a:pPr>
              <a:defRPr/>
            </a:pPr>
            <a:r>
              <a:rPr lang="el-GR" dirty="0"/>
              <a:t>Αλλαγές τρόπου ζωής </a:t>
            </a:r>
          </a:p>
          <a:p>
            <a:pPr lvl="1">
              <a:defRPr/>
            </a:pPr>
            <a:r>
              <a:rPr lang="el-GR" dirty="0" smtClean="0"/>
              <a:t>Παχυσαρκία</a:t>
            </a:r>
            <a:r>
              <a:rPr lang="pt-BR" dirty="0" smtClean="0"/>
              <a:t> </a:t>
            </a:r>
            <a:endParaRPr lang="el-GR" dirty="0"/>
          </a:p>
          <a:p>
            <a:pPr lvl="1">
              <a:defRPr/>
            </a:pPr>
            <a:r>
              <a:rPr lang="el-GR" dirty="0"/>
              <a:t>Κάπνισμα και βήχας</a:t>
            </a:r>
          </a:p>
          <a:p>
            <a:pPr lvl="1">
              <a:defRPr/>
            </a:pPr>
            <a:r>
              <a:rPr lang="el-GR" dirty="0"/>
              <a:t>Δυσκοιλιότητα</a:t>
            </a:r>
          </a:p>
          <a:p>
            <a:endParaRPr lang="en-US" dirty="0"/>
          </a:p>
        </p:txBody>
      </p:sp>
      <p:pic>
        <p:nvPicPr>
          <p:cNvPr id="4" name="Picture 3"/>
          <p:cNvPicPr>
            <a:picLocks noChangeAspect="1"/>
          </p:cNvPicPr>
          <p:nvPr/>
        </p:nvPicPr>
        <p:blipFill>
          <a:blip r:embed="rId2"/>
          <a:stretch>
            <a:fillRect/>
          </a:stretch>
        </p:blipFill>
        <p:spPr>
          <a:xfrm>
            <a:off x="622811" y="4655275"/>
            <a:ext cx="6325453" cy="1955030"/>
          </a:xfrm>
          <a:prstGeom prst="rect">
            <a:avLst/>
          </a:prstGeom>
        </p:spPr>
      </p:pic>
      <p:sp>
        <p:nvSpPr>
          <p:cNvPr id="5" name="TextBox 4"/>
          <p:cNvSpPr txBox="1"/>
          <p:nvPr/>
        </p:nvSpPr>
        <p:spPr>
          <a:xfrm>
            <a:off x="4572000" y="6296310"/>
            <a:ext cx="1651152" cy="280363"/>
          </a:xfrm>
          <a:prstGeom prst="rect">
            <a:avLst/>
          </a:prstGeom>
          <a:noFill/>
        </p:spPr>
        <p:txBody>
          <a:bodyPr wrap="none" lIns="64291" tIns="32146" rIns="64291" bIns="32146" rtlCol="0">
            <a:spAutoFit/>
          </a:bodyPr>
          <a:lstStyle/>
          <a:p>
            <a:r>
              <a:rPr lang="pt-BR" sz="1400" dirty="0" smtClean="0">
                <a:latin typeface="+mn-lt"/>
              </a:rPr>
              <a:t>EAU </a:t>
            </a:r>
            <a:r>
              <a:rPr lang="pt-BR" sz="1400" dirty="0" err="1" smtClean="0">
                <a:latin typeface="+mn-lt"/>
              </a:rPr>
              <a:t>Guidelines</a:t>
            </a:r>
            <a:r>
              <a:rPr lang="pt-BR" sz="1400" dirty="0" smtClean="0">
                <a:latin typeface="+mn-lt"/>
              </a:rPr>
              <a:t> 2015</a:t>
            </a:r>
            <a:endParaRPr lang="en-US" sz="1400" dirty="0">
              <a:latin typeface="+mn-lt"/>
            </a:endParaRPr>
          </a:p>
        </p:txBody>
      </p:sp>
      <p:pic>
        <p:nvPicPr>
          <p:cNvPr id="6" name="Picture 5"/>
          <p:cNvPicPr>
            <a:picLocks noChangeAspect="1"/>
          </p:cNvPicPr>
          <p:nvPr/>
        </p:nvPicPr>
        <p:blipFill>
          <a:blip r:embed="rId3"/>
          <a:stretch>
            <a:fillRect/>
          </a:stretch>
        </p:blipFill>
        <p:spPr>
          <a:xfrm>
            <a:off x="595408" y="3645024"/>
            <a:ext cx="6118311" cy="810090"/>
          </a:xfrm>
          <a:prstGeom prst="rect">
            <a:avLst/>
          </a:prstGeom>
        </p:spPr>
      </p:pic>
    </p:spTree>
    <p:extLst>
      <p:ext uri="{BB962C8B-B14F-4D97-AF65-F5344CB8AC3E}">
        <p14:creationId xmlns:p14="http://schemas.microsoft.com/office/powerpoint/2010/main" val="23314092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Bladder training / </a:t>
            </a:r>
            <a:r>
              <a:rPr lang="en-US" dirty="0" err="1" smtClean="0"/>
              <a:t>pessaries</a:t>
            </a:r>
            <a:endParaRPr lang="en-US" dirty="0"/>
          </a:p>
        </p:txBody>
      </p:sp>
      <p:sp>
        <p:nvSpPr>
          <p:cNvPr id="3" name="Content Placeholder 2"/>
          <p:cNvSpPr>
            <a:spLocks noGrp="1"/>
          </p:cNvSpPr>
          <p:nvPr>
            <p:ph idx="1"/>
          </p:nvPr>
        </p:nvSpPr>
        <p:spPr/>
        <p:txBody>
          <a:bodyPr/>
          <a:lstStyle/>
          <a:p>
            <a:pPr marL="401822" indent="-401822">
              <a:buFont typeface="Arial"/>
              <a:buChar char="•"/>
            </a:pPr>
            <a:r>
              <a:rPr lang="el-GR" dirty="0" smtClean="0"/>
              <a:t>Κένωση κύστης με «ωράριο», παραμονή μικρού υπολοίπου ούρων</a:t>
            </a:r>
          </a:p>
          <a:p>
            <a:pPr marL="401822" indent="-401822">
              <a:buFont typeface="Arial"/>
              <a:buChar char="•"/>
            </a:pPr>
            <a:endParaRPr lang="en-US" dirty="0"/>
          </a:p>
        </p:txBody>
      </p:sp>
      <p:pic>
        <p:nvPicPr>
          <p:cNvPr id="4" name="Picture 3"/>
          <p:cNvPicPr>
            <a:picLocks noChangeAspect="1"/>
          </p:cNvPicPr>
          <p:nvPr/>
        </p:nvPicPr>
        <p:blipFill>
          <a:blip r:embed="rId3"/>
          <a:stretch>
            <a:fillRect/>
          </a:stretch>
        </p:blipFill>
        <p:spPr>
          <a:xfrm>
            <a:off x="2901190" y="3226478"/>
            <a:ext cx="3536156" cy="2741414"/>
          </a:xfrm>
          <a:prstGeom prst="rect">
            <a:avLst/>
          </a:prstGeom>
        </p:spPr>
      </p:pic>
    </p:spTree>
    <p:extLst>
      <p:ext uri="{BB962C8B-B14F-4D97-AF65-F5344CB8AC3E}">
        <p14:creationId xmlns:p14="http://schemas.microsoft.com/office/powerpoint/2010/main" val="35124073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Ασκήσεις ενδυνάμωσης πυελικού εδάφους (</a:t>
            </a:r>
            <a:r>
              <a:rPr lang="pt-BR" sz="3600" dirty="0" err="1"/>
              <a:t>Kegel</a:t>
            </a:r>
            <a:r>
              <a:rPr lang="pt-BR" sz="3600" dirty="0"/>
              <a:t>)</a:t>
            </a:r>
            <a:endParaRPr lang="en-US" sz="3600" dirty="0"/>
          </a:p>
        </p:txBody>
      </p:sp>
      <p:sp>
        <p:nvSpPr>
          <p:cNvPr id="3" name="Content Placeholder 2"/>
          <p:cNvSpPr>
            <a:spLocks noGrp="1"/>
          </p:cNvSpPr>
          <p:nvPr>
            <p:ph idx="1"/>
          </p:nvPr>
        </p:nvSpPr>
        <p:spPr/>
        <p:txBody>
          <a:bodyPr/>
          <a:lstStyle/>
          <a:p>
            <a:pPr marL="401822" indent="-401822">
              <a:buFont typeface="Arial"/>
              <a:buChar char="•"/>
            </a:pPr>
            <a:r>
              <a:rPr lang="el-GR" sz="2000" dirty="0" smtClean="0"/>
              <a:t>Πρόληψη και αντιμετώπιση (χ/γ, τοκετό)</a:t>
            </a:r>
          </a:p>
          <a:p>
            <a:pPr marL="401822" indent="-401822">
              <a:buFont typeface="Arial"/>
              <a:buChar char="•"/>
            </a:pPr>
            <a:r>
              <a:rPr lang="el-GR" sz="2000" dirty="0" smtClean="0"/>
              <a:t>Ιδανικά με </a:t>
            </a:r>
            <a:r>
              <a:rPr lang="pt-BR" sz="2000" dirty="0" smtClean="0"/>
              <a:t>feedback</a:t>
            </a:r>
            <a:r>
              <a:rPr lang="el-GR" sz="2000" dirty="0" smtClean="0"/>
              <a:t> / θεραπευτή</a:t>
            </a:r>
          </a:p>
          <a:p>
            <a:pPr marL="401822" indent="-401822">
              <a:buFont typeface="Arial"/>
              <a:buChar char="•"/>
            </a:pPr>
            <a:r>
              <a:rPr lang="el-GR" sz="2000" dirty="0" smtClean="0"/>
              <a:t>3 μήνες </a:t>
            </a:r>
            <a:r>
              <a:rPr lang="en-US" sz="2000" dirty="0" smtClean="0"/>
              <a:t>–</a:t>
            </a:r>
            <a:r>
              <a:rPr lang="el-GR" sz="2000" dirty="0" smtClean="0"/>
              <a:t> εντατικά!!</a:t>
            </a:r>
          </a:p>
          <a:p>
            <a:pPr marL="401822" indent="-401822">
              <a:buFont typeface="Arial"/>
              <a:buChar char="•"/>
            </a:pPr>
            <a:r>
              <a:rPr lang="el-GR" sz="2000" dirty="0" smtClean="0"/>
              <a:t>Και σε επιτακτική ακράτεια</a:t>
            </a:r>
          </a:p>
          <a:p>
            <a:pPr marL="401822" indent="-401822">
              <a:buFont typeface="Arial"/>
              <a:buChar char="•"/>
            </a:pPr>
            <a:endParaRPr lang="el-GR" sz="2000" dirty="0" smtClean="0"/>
          </a:p>
          <a:p>
            <a:pPr marL="401822" indent="-401822">
              <a:buFont typeface="Arial"/>
              <a:buChar char="•"/>
            </a:pPr>
            <a:endParaRPr lang="pt-BR" sz="2000" dirty="0" smtClean="0"/>
          </a:p>
          <a:p>
            <a:pPr marL="401822" indent="-401822">
              <a:buFont typeface="Arial"/>
              <a:buChar char="•"/>
            </a:pPr>
            <a:endParaRPr lang="pt-BR" sz="2000" dirty="0" smtClean="0"/>
          </a:p>
        </p:txBody>
      </p:sp>
      <p:pic>
        <p:nvPicPr>
          <p:cNvPr id="4" name="Picture 3"/>
          <p:cNvPicPr>
            <a:picLocks noChangeAspect="1"/>
          </p:cNvPicPr>
          <p:nvPr/>
        </p:nvPicPr>
        <p:blipFill rotWithShape="1">
          <a:blip r:embed="rId2"/>
          <a:srcRect t="7746"/>
          <a:stretch/>
        </p:blipFill>
        <p:spPr>
          <a:xfrm>
            <a:off x="539551" y="5462914"/>
            <a:ext cx="6750771" cy="1010809"/>
          </a:xfrm>
          <a:prstGeom prst="rect">
            <a:avLst/>
          </a:prstGeom>
        </p:spPr>
      </p:pic>
      <p:sp>
        <p:nvSpPr>
          <p:cNvPr id="6" name="TextBox 5"/>
          <p:cNvSpPr txBox="1"/>
          <p:nvPr/>
        </p:nvSpPr>
        <p:spPr>
          <a:xfrm>
            <a:off x="5628843" y="6467627"/>
            <a:ext cx="1651152" cy="280363"/>
          </a:xfrm>
          <a:prstGeom prst="rect">
            <a:avLst/>
          </a:prstGeom>
          <a:noFill/>
        </p:spPr>
        <p:txBody>
          <a:bodyPr wrap="none" lIns="64291" tIns="32146" rIns="64291" bIns="32146" rtlCol="0">
            <a:spAutoFit/>
          </a:bodyPr>
          <a:lstStyle/>
          <a:p>
            <a:r>
              <a:rPr lang="pt-BR" sz="1400" dirty="0" smtClean="0">
                <a:latin typeface="+mn-lt"/>
              </a:rPr>
              <a:t>EAU </a:t>
            </a:r>
            <a:r>
              <a:rPr lang="pt-BR" sz="1400" dirty="0" err="1" smtClean="0">
                <a:latin typeface="+mn-lt"/>
              </a:rPr>
              <a:t>Guidelines</a:t>
            </a:r>
            <a:r>
              <a:rPr lang="pt-BR" sz="1400" dirty="0" smtClean="0">
                <a:latin typeface="+mn-lt"/>
              </a:rPr>
              <a:t> 2015</a:t>
            </a:r>
            <a:endParaRPr lang="en-US" sz="1400" dirty="0">
              <a:latin typeface="+mn-lt"/>
            </a:endParaRPr>
          </a:p>
        </p:txBody>
      </p:sp>
      <p:pic>
        <p:nvPicPr>
          <p:cNvPr id="7" name="Picture 6"/>
          <p:cNvPicPr>
            <a:picLocks noChangeAspect="1"/>
          </p:cNvPicPr>
          <p:nvPr/>
        </p:nvPicPr>
        <p:blipFill>
          <a:blip r:embed="rId3"/>
          <a:stretch>
            <a:fillRect/>
          </a:stretch>
        </p:blipFill>
        <p:spPr>
          <a:xfrm>
            <a:off x="539552" y="3140968"/>
            <a:ext cx="4392488" cy="2204823"/>
          </a:xfrm>
          <a:prstGeom prst="rect">
            <a:avLst/>
          </a:prstGeom>
        </p:spPr>
      </p:pic>
    </p:spTree>
    <p:extLst>
      <p:ext uri="{BB962C8B-B14F-4D97-AF65-F5344CB8AC3E}">
        <p14:creationId xmlns:p14="http://schemas.microsoft.com/office/powerpoint/2010/main" val="950032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Φαρμακευτική θεραπεία </a:t>
            </a:r>
            <a:r>
              <a:rPr lang="pt-BR" dirty="0" smtClean="0"/>
              <a:t>SUI</a:t>
            </a:r>
            <a:endParaRPr lang="en-US" dirty="0"/>
          </a:p>
        </p:txBody>
      </p:sp>
      <p:sp>
        <p:nvSpPr>
          <p:cNvPr id="3" name="Content Placeholder 2"/>
          <p:cNvSpPr>
            <a:spLocks noGrp="1"/>
          </p:cNvSpPr>
          <p:nvPr>
            <p:ph idx="1"/>
          </p:nvPr>
        </p:nvSpPr>
        <p:spPr/>
        <p:txBody>
          <a:bodyPr/>
          <a:lstStyle/>
          <a:p>
            <a:pPr marL="401822" indent="-401822">
              <a:buFont typeface="Arial"/>
              <a:buChar char="•"/>
            </a:pPr>
            <a:r>
              <a:rPr lang="el-GR" sz="2800" b="1" dirty="0" smtClean="0">
                <a:solidFill>
                  <a:srgbClr val="820000"/>
                </a:solidFill>
              </a:rPr>
              <a:t>Τοπική χρήση </a:t>
            </a:r>
            <a:r>
              <a:rPr lang="el-GR" sz="2800" b="1" dirty="0" err="1" smtClean="0">
                <a:solidFill>
                  <a:srgbClr val="820000"/>
                </a:solidFill>
              </a:rPr>
              <a:t>οιστρογόνου</a:t>
            </a:r>
            <a:r>
              <a:rPr lang="el-GR" sz="2800" b="1" dirty="0" smtClean="0">
                <a:solidFill>
                  <a:srgbClr val="820000"/>
                </a:solidFill>
              </a:rPr>
              <a:t> (κολπική κρέμα)</a:t>
            </a:r>
          </a:p>
          <a:p>
            <a:pPr marL="562550" lvl="1" indent="-401822">
              <a:buFont typeface="Arial"/>
              <a:buChar char="•"/>
            </a:pPr>
            <a:r>
              <a:rPr lang="el-GR" dirty="0" smtClean="0"/>
              <a:t>Ατροφία κόλπου και </a:t>
            </a:r>
            <a:r>
              <a:rPr lang="el-GR" dirty="0" err="1" smtClean="0"/>
              <a:t>περιουρηθρικών</a:t>
            </a:r>
            <a:r>
              <a:rPr lang="el-GR" dirty="0" smtClean="0"/>
              <a:t> ιστών</a:t>
            </a:r>
          </a:p>
          <a:p>
            <a:pPr marL="562550" lvl="1" indent="-401822">
              <a:buFont typeface="Arial"/>
              <a:buChar char="•"/>
            </a:pPr>
            <a:endParaRPr lang="el-GR" dirty="0" smtClean="0"/>
          </a:p>
          <a:p>
            <a:pPr marL="401822" indent="-401822">
              <a:buFont typeface="Arial"/>
              <a:buChar char="•"/>
            </a:pPr>
            <a:endParaRPr lang="el-GR" dirty="0" smtClean="0">
              <a:solidFill>
                <a:srgbClr val="F79646"/>
              </a:solidFill>
            </a:endParaRPr>
          </a:p>
          <a:p>
            <a:pPr marL="401822" indent="-401822">
              <a:buFont typeface="Arial"/>
              <a:buChar char="•"/>
            </a:pPr>
            <a:r>
              <a:rPr lang="el-GR" sz="2400" b="1" dirty="0" err="1" smtClean="0">
                <a:solidFill>
                  <a:srgbClr val="820000"/>
                </a:solidFill>
              </a:rPr>
              <a:t>Δουλοξετίνη</a:t>
            </a:r>
            <a:r>
              <a:rPr lang="el-GR" sz="2400" b="1" dirty="0" smtClean="0">
                <a:solidFill>
                  <a:srgbClr val="820000"/>
                </a:solidFill>
              </a:rPr>
              <a:t> </a:t>
            </a:r>
            <a:r>
              <a:rPr lang="el-GR" sz="2400" b="1" dirty="0" smtClean="0">
                <a:solidFill>
                  <a:srgbClr val="820000"/>
                </a:solidFill>
              </a:rPr>
              <a:t>(</a:t>
            </a:r>
            <a:r>
              <a:rPr lang="pt-BR" sz="2400" b="1" dirty="0" err="1">
                <a:solidFill>
                  <a:srgbClr val="820000"/>
                </a:solidFill>
              </a:rPr>
              <a:t>Y</a:t>
            </a:r>
            <a:r>
              <a:rPr lang="pt-BR" sz="2400" b="1" dirty="0" err="1" smtClean="0">
                <a:solidFill>
                  <a:srgbClr val="820000"/>
                </a:solidFill>
              </a:rPr>
              <a:t>entreve</a:t>
            </a:r>
            <a:r>
              <a:rPr lang="pt-BR" sz="2400" b="1" dirty="0" smtClean="0">
                <a:solidFill>
                  <a:srgbClr val="820000"/>
                </a:solidFill>
              </a:rPr>
              <a:t>) </a:t>
            </a:r>
            <a:r>
              <a:rPr lang="pt-BR" sz="2400" b="1" dirty="0" err="1" smtClean="0">
                <a:solidFill>
                  <a:srgbClr val="820000"/>
                </a:solidFill>
              </a:rPr>
              <a:t>SSRi</a:t>
            </a:r>
            <a:r>
              <a:rPr lang="pt-BR" sz="2400" b="1" dirty="0" smtClean="0">
                <a:solidFill>
                  <a:srgbClr val="820000"/>
                </a:solidFill>
              </a:rPr>
              <a:t> short t1/2</a:t>
            </a:r>
          </a:p>
          <a:p>
            <a:pPr marL="562550" lvl="1" indent="-401822">
              <a:buFont typeface="Arial"/>
              <a:buChar char="•"/>
            </a:pPr>
            <a:r>
              <a:rPr lang="el-GR" dirty="0" smtClean="0"/>
              <a:t>Εξαιρετικά πτωχά </a:t>
            </a:r>
            <a:r>
              <a:rPr lang="el-GR" dirty="0" smtClean="0"/>
              <a:t>αποτελέσματα</a:t>
            </a:r>
            <a:endParaRPr lang="el-GR" dirty="0" smtClean="0"/>
          </a:p>
          <a:p>
            <a:pPr marL="562550" lvl="1" indent="-401822">
              <a:buFont typeface="Arial"/>
              <a:buChar char="•"/>
            </a:pPr>
            <a:endParaRPr lang="el-GR" dirty="0" smtClean="0"/>
          </a:p>
          <a:p>
            <a:pPr marL="562550" lvl="1" indent="-401822">
              <a:buFont typeface="Arial"/>
              <a:buChar char="•"/>
            </a:pPr>
            <a:endParaRPr lang="en-US" dirty="0"/>
          </a:p>
        </p:txBody>
      </p:sp>
      <p:pic>
        <p:nvPicPr>
          <p:cNvPr id="5" name="Picture 4"/>
          <p:cNvPicPr>
            <a:picLocks noChangeAspect="1"/>
          </p:cNvPicPr>
          <p:nvPr/>
        </p:nvPicPr>
        <p:blipFill>
          <a:blip r:embed="rId2"/>
          <a:stretch>
            <a:fillRect/>
          </a:stretch>
        </p:blipFill>
        <p:spPr>
          <a:xfrm>
            <a:off x="624094" y="4725144"/>
            <a:ext cx="7898378" cy="1286738"/>
          </a:xfrm>
          <a:prstGeom prst="rect">
            <a:avLst/>
          </a:prstGeom>
        </p:spPr>
      </p:pic>
      <p:pic>
        <p:nvPicPr>
          <p:cNvPr id="6" name="Picture 5"/>
          <p:cNvPicPr>
            <a:picLocks noChangeAspect="1"/>
          </p:cNvPicPr>
          <p:nvPr/>
        </p:nvPicPr>
        <p:blipFill>
          <a:blip r:embed="rId3"/>
          <a:stretch>
            <a:fillRect/>
          </a:stretch>
        </p:blipFill>
        <p:spPr>
          <a:xfrm>
            <a:off x="624094" y="2636912"/>
            <a:ext cx="8050269" cy="1023318"/>
          </a:xfrm>
          <a:prstGeom prst="rect">
            <a:avLst/>
          </a:prstGeom>
        </p:spPr>
      </p:pic>
    </p:spTree>
    <p:extLst>
      <p:ext uri="{BB962C8B-B14F-4D97-AF65-F5344CB8AC3E}">
        <p14:creationId xmlns:p14="http://schemas.microsoft.com/office/powerpoint/2010/main" val="321854478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401822" indent="-401822">
              <a:buFont typeface="Arial"/>
              <a:buChar char="•"/>
            </a:pPr>
            <a:r>
              <a:rPr lang="el-GR" dirty="0" smtClean="0"/>
              <a:t>Μη </a:t>
            </a:r>
            <a:r>
              <a:rPr lang="el-GR" dirty="0" err="1" smtClean="0"/>
              <a:t>επιπλεκόμενη</a:t>
            </a:r>
            <a:r>
              <a:rPr lang="el-GR" dirty="0" smtClean="0"/>
              <a:t> ακράτεια </a:t>
            </a:r>
            <a:r>
              <a:rPr lang="pt-BR" dirty="0" smtClean="0"/>
              <a:t>(</a:t>
            </a:r>
            <a:r>
              <a:rPr lang="el-GR" dirty="0" smtClean="0"/>
              <a:t>ιδανική υποψήφιος)</a:t>
            </a:r>
          </a:p>
          <a:p>
            <a:pPr marL="562550" lvl="1" indent="-401822">
              <a:buFont typeface="Arial"/>
              <a:buChar char="•"/>
            </a:pPr>
            <a:r>
              <a:rPr lang="el-GR" dirty="0" smtClean="0"/>
              <a:t>Χωρίς άλλες πυελικές επεμβάσεις</a:t>
            </a:r>
          </a:p>
          <a:p>
            <a:pPr marL="562550" lvl="1" indent="-401822">
              <a:buFont typeface="Arial"/>
              <a:buChar char="•"/>
            </a:pPr>
            <a:r>
              <a:rPr lang="el-GR" dirty="0" smtClean="0"/>
              <a:t>Όχι άλλος τοκετός</a:t>
            </a:r>
          </a:p>
          <a:p>
            <a:pPr marL="562550" lvl="1" indent="-401822">
              <a:buFont typeface="Arial"/>
              <a:buChar char="•"/>
            </a:pPr>
            <a:r>
              <a:rPr lang="el-GR" dirty="0" smtClean="0"/>
              <a:t>Όχι </a:t>
            </a:r>
            <a:r>
              <a:rPr lang="el-GR" dirty="0" err="1" smtClean="0"/>
              <a:t>νευρογενή</a:t>
            </a:r>
            <a:r>
              <a:rPr lang="el-GR" dirty="0" smtClean="0"/>
              <a:t> κύστη /νευρολογικής φύσεως ακράτεια</a:t>
            </a:r>
          </a:p>
          <a:p>
            <a:pPr marL="562550" lvl="1" indent="-401822">
              <a:buFont typeface="Arial"/>
              <a:buChar char="•"/>
            </a:pPr>
            <a:r>
              <a:rPr lang="el-GR" dirty="0" smtClean="0"/>
              <a:t>Μη ικανοποιητική συντηρητική αγωγή</a:t>
            </a:r>
            <a:endParaRPr lang="en-US" dirty="0"/>
          </a:p>
        </p:txBody>
      </p:sp>
      <p:sp>
        <p:nvSpPr>
          <p:cNvPr id="3" name="Title 2"/>
          <p:cNvSpPr>
            <a:spLocks noGrp="1"/>
          </p:cNvSpPr>
          <p:nvPr>
            <p:ph type="title"/>
          </p:nvPr>
        </p:nvSpPr>
        <p:spPr/>
        <p:txBody>
          <a:bodyPr/>
          <a:lstStyle/>
          <a:p>
            <a:r>
              <a:rPr lang="el-GR" dirty="0"/>
              <a:t>Χειρουργική αντιμετώπιση</a:t>
            </a:r>
          </a:p>
        </p:txBody>
      </p:sp>
    </p:spTree>
    <p:extLst>
      <p:ext uri="{BB962C8B-B14F-4D97-AF65-F5344CB8AC3E}">
        <p14:creationId xmlns:p14="http://schemas.microsoft.com/office/powerpoint/2010/main" val="43252525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1484784"/>
            <a:ext cx="4444704" cy="4752528"/>
          </a:xfrm>
        </p:spPr>
        <p:txBody>
          <a:bodyPr>
            <a:normAutofit/>
          </a:bodyPr>
          <a:lstStyle/>
          <a:p>
            <a:pPr marL="401822" indent="-401822">
              <a:buFont typeface="Arial"/>
              <a:buChar char="•"/>
            </a:pPr>
            <a:r>
              <a:rPr lang="el-GR" sz="2800" dirty="0"/>
              <a:t>Ταινίες χωρίς </a:t>
            </a:r>
            <a:r>
              <a:rPr lang="el-GR" sz="2800" dirty="0" smtClean="0"/>
              <a:t>τάση</a:t>
            </a:r>
            <a:endParaRPr lang="pt-BR" sz="2800" dirty="0"/>
          </a:p>
          <a:p>
            <a:pPr marL="354013" lvl="1" indent="-354013">
              <a:buFont typeface="Arial"/>
              <a:buChar char="•"/>
            </a:pPr>
            <a:r>
              <a:rPr lang="el-GR" sz="2400" dirty="0" smtClean="0"/>
              <a:t> </a:t>
            </a:r>
            <a:r>
              <a:rPr lang="pt-BR" sz="2400" dirty="0" smtClean="0"/>
              <a:t>tension </a:t>
            </a:r>
            <a:r>
              <a:rPr lang="pt-BR" sz="2400" dirty="0" smtClean="0"/>
              <a:t>free vaginal tapes</a:t>
            </a:r>
          </a:p>
          <a:p>
            <a:pPr marL="401822" indent="-401822">
              <a:buFont typeface="Arial"/>
              <a:buChar char="•"/>
            </a:pPr>
            <a:r>
              <a:rPr lang="pt-BR" sz="2800" dirty="0" smtClean="0"/>
              <a:t>TVT/TOT/MUS</a:t>
            </a:r>
            <a:endParaRPr lang="el-GR" sz="2800" dirty="0"/>
          </a:p>
          <a:p>
            <a:pPr marL="401822" indent="-401822">
              <a:buFont typeface="Arial"/>
              <a:buChar char="•"/>
            </a:pPr>
            <a:r>
              <a:rPr lang="el-GR" sz="2800" dirty="0"/>
              <a:t>επέμβαση εκλογής</a:t>
            </a:r>
          </a:p>
          <a:p>
            <a:pPr marL="401822" indent="-401822">
              <a:buFont typeface="Arial"/>
              <a:buChar char="•"/>
            </a:pPr>
            <a:r>
              <a:rPr lang="el-GR" sz="2800" dirty="0"/>
              <a:t>Στο 80-90% των περιπτώσεων, θεραπεύεται η ακράτεια  </a:t>
            </a:r>
          </a:p>
          <a:p>
            <a:pPr marL="401822" indent="-401822">
              <a:buFont typeface="Arial"/>
              <a:buChar char="•"/>
            </a:pPr>
            <a:endParaRPr lang="en-US" sz="2800" dirty="0"/>
          </a:p>
        </p:txBody>
      </p:sp>
      <p:pic>
        <p:nvPicPr>
          <p:cNvPr id="3" name="monarc.mov">
            <a:hlinkClick r:id="" action="ppaction://media"/>
          </p:cNvPr>
          <p:cNvPicPr>
            <a:picLocks noChangeAspect="1"/>
          </p:cNvPicPr>
          <p:nvPr>
            <a:videoFile r:link="rId1"/>
            <p:extLst/>
          </p:nvPr>
        </p:nvPicPr>
        <p:blipFill>
          <a:blip r:embed="rId3"/>
          <a:stretch>
            <a:fillRect/>
          </a:stretch>
        </p:blipFill>
        <p:spPr>
          <a:xfrm>
            <a:off x="4901904" y="1628800"/>
            <a:ext cx="3845581" cy="2151168"/>
          </a:xfrm>
          <a:prstGeom prst="rect">
            <a:avLst/>
          </a:prstGeom>
          <a:ln>
            <a:solidFill>
              <a:srgbClr val="FF6600"/>
            </a:solidFill>
          </a:ln>
        </p:spPr>
      </p:pic>
      <p:sp>
        <p:nvSpPr>
          <p:cNvPr id="4" name="Title 3"/>
          <p:cNvSpPr>
            <a:spLocks noGrp="1"/>
          </p:cNvSpPr>
          <p:nvPr>
            <p:ph type="title"/>
          </p:nvPr>
        </p:nvSpPr>
        <p:spPr/>
        <p:txBody>
          <a:bodyPr/>
          <a:lstStyle/>
          <a:p>
            <a:r>
              <a:rPr lang="el-GR" dirty="0"/>
              <a:t>Χειρουργική αντιμετώπιση</a:t>
            </a:r>
          </a:p>
        </p:txBody>
      </p:sp>
    </p:spTree>
    <p:extLst>
      <p:ext uri="{BB962C8B-B14F-4D97-AF65-F5344CB8AC3E}">
        <p14:creationId xmlns:p14="http://schemas.microsoft.com/office/powerpoint/2010/main" val="2809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dialysis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524" y="1412776"/>
            <a:ext cx="6146952" cy="50041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err="1" smtClean="0"/>
              <a:t>Νεφροκάθαρση</a:t>
            </a:r>
            <a:endParaRPr lang="el-GR" dirty="0"/>
          </a:p>
        </p:txBody>
      </p:sp>
    </p:spTree>
    <p:extLst>
      <p:ext uri="{BB962C8B-B14F-4D97-AF65-F5344CB8AC3E}">
        <p14:creationId xmlns:p14="http://schemas.microsoft.com/office/powerpoint/2010/main" val="21249133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Ins="45718" rtlCol="0">
            <a:noAutofit/>
            <a:scene3d>
              <a:camera prst="orthographicFront"/>
              <a:lightRig rig="threePt" dir="t">
                <a:rot lat="0" lon="0" rev="4800000"/>
              </a:lightRig>
            </a:scene3d>
            <a:sp3d prstMaterial="matte">
              <a:bevelT w="50800" h="10160"/>
            </a:sp3d>
          </a:bodyPr>
          <a:lstStyle/>
          <a:p>
            <a:pPr>
              <a:defRPr/>
            </a:pPr>
            <a:r>
              <a:rPr lang="el-GR" sz="3600" dirty="0"/>
              <a:t>Πλεονεκτήματα της κολπικής προσπέλασης</a:t>
            </a:r>
            <a:endParaRPr lang="en-US" sz="3600" dirty="0"/>
          </a:p>
        </p:txBody>
      </p:sp>
      <p:sp>
        <p:nvSpPr>
          <p:cNvPr id="3" name="Content Placeholder 2"/>
          <p:cNvSpPr>
            <a:spLocks noGrp="1"/>
          </p:cNvSpPr>
          <p:nvPr>
            <p:ph idx="1"/>
          </p:nvPr>
        </p:nvSpPr>
        <p:spPr>
          <a:xfrm>
            <a:off x="457200" y="1484784"/>
            <a:ext cx="5338936" cy="3096344"/>
          </a:xfrm>
        </p:spPr>
        <p:txBody>
          <a:bodyPr lIns="54861" tIns="91435" rtlCol="0">
            <a:noAutofit/>
          </a:bodyPr>
          <a:lstStyle/>
          <a:p>
            <a:pPr marL="576233" indent="-457177">
              <a:lnSpc>
                <a:spcPct val="80000"/>
              </a:lnSpc>
              <a:defRPr/>
            </a:pPr>
            <a:r>
              <a:rPr lang="el-GR" sz="2400" dirty="0" smtClean="0">
                <a:cs typeface="Corbel"/>
              </a:rPr>
              <a:t>Μειωμένος </a:t>
            </a:r>
            <a:r>
              <a:rPr lang="el-GR" sz="2400" dirty="0">
                <a:cs typeface="Corbel"/>
              </a:rPr>
              <a:t>κίνδυνος τραυματισμών (αποφυγή </a:t>
            </a:r>
            <a:r>
              <a:rPr lang="el-GR" sz="2400" dirty="0" err="1">
                <a:cs typeface="Corbel"/>
              </a:rPr>
              <a:t>οπισθοηβικού</a:t>
            </a:r>
            <a:r>
              <a:rPr lang="el-GR" sz="2400" dirty="0">
                <a:cs typeface="Corbel"/>
              </a:rPr>
              <a:t>  χώρου</a:t>
            </a:r>
            <a:r>
              <a:rPr lang="el-GR" sz="2400" dirty="0" smtClean="0">
                <a:cs typeface="Corbel"/>
              </a:rPr>
              <a:t>)</a:t>
            </a:r>
          </a:p>
          <a:p>
            <a:pPr marL="976262" lvl="1" indent="-457177">
              <a:lnSpc>
                <a:spcPct val="80000"/>
              </a:lnSpc>
              <a:defRPr/>
            </a:pPr>
            <a:r>
              <a:rPr lang="el-GR" sz="2400" dirty="0" smtClean="0">
                <a:cs typeface="Corbel"/>
              </a:rPr>
              <a:t>Κύστεως</a:t>
            </a:r>
            <a:r>
              <a:rPr lang="pt-BR" sz="2400" dirty="0" smtClean="0">
                <a:cs typeface="Corbel"/>
              </a:rPr>
              <a:t>/</a:t>
            </a:r>
            <a:r>
              <a:rPr lang="el-GR" sz="2400" dirty="0" smtClean="0">
                <a:cs typeface="Corbel"/>
              </a:rPr>
              <a:t>Εντέρου</a:t>
            </a:r>
            <a:r>
              <a:rPr lang="pt-BR" sz="2400" dirty="0" smtClean="0">
                <a:cs typeface="Corbel"/>
              </a:rPr>
              <a:t>/</a:t>
            </a:r>
            <a:r>
              <a:rPr lang="el-GR" sz="2400" dirty="0" smtClean="0">
                <a:cs typeface="Corbel"/>
              </a:rPr>
              <a:t>αγγείων</a:t>
            </a:r>
          </a:p>
          <a:p>
            <a:pPr marL="576233" indent="-457177">
              <a:lnSpc>
                <a:spcPct val="80000"/>
              </a:lnSpc>
              <a:defRPr/>
            </a:pPr>
            <a:r>
              <a:rPr lang="el-GR" sz="2400" dirty="0" smtClean="0">
                <a:cs typeface="Corbel"/>
              </a:rPr>
              <a:t>Μικρότερος  </a:t>
            </a:r>
            <a:r>
              <a:rPr lang="el-GR" sz="2400" dirty="0">
                <a:cs typeface="Corbel"/>
              </a:rPr>
              <a:t>χειρουργικός </a:t>
            </a:r>
            <a:r>
              <a:rPr lang="el-GR" sz="2400" dirty="0" smtClean="0">
                <a:cs typeface="Corbel"/>
              </a:rPr>
              <a:t>χρόνος</a:t>
            </a:r>
          </a:p>
          <a:p>
            <a:pPr marL="576233" indent="-457177">
              <a:lnSpc>
                <a:spcPct val="80000"/>
              </a:lnSpc>
              <a:defRPr/>
            </a:pPr>
            <a:r>
              <a:rPr lang="el-GR" sz="2400" dirty="0" smtClean="0">
                <a:cs typeface="Corbel"/>
              </a:rPr>
              <a:t>Χωρίς </a:t>
            </a:r>
            <a:r>
              <a:rPr lang="el-GR" sz="2400" dirty="0">
                <a:cs typeface="Corbel"/>
              </a:rPr>
              <a:t>κοιλιακές </a:t>
            </a:r>
            <a:r>
              <a:rPr lang="el-GR" sz="2400" dirty="0" smtClean="0">
                <a:cs typeface="Corbel"/>
              </a:rPr>
              <a:t>τομές</a:t>
            </a:r>
          </a:p>
          <a:p>
            <a:pPr marL="576233" indent="-457177">
              <a:lnSpc>
                <a:spcPct val="80000"/>
              </a:lnSpc>
              <a:defRPr/>
            </a:pPr>
            <a:r>
              <a:rPr lang="el-GR" sz="2400" dirty="0" smtClean="0">
                <a:cs typeface="Corbel"/>
              </a:rPr>
              <a:t>Προσομοίωση </a:t>
            </a:r>
            <a:r>
              <a:rPr lang="el-GR" sz="2400" dirty="0">
                <a:cs typeface="Corbel"/>
              </a:rPr>
              <a:t>φυσιολογικών ανατομικών στοιχείων</a:t>
            </a:r>
          </a:p>
          <a:p>
            <a:pPr lvl="1">
              <a:lnSpc>
                <a:spcPct val="80000"/>
              </a:lnSpc>
              <a:defRPr/>
            </a:pPr>
            <a:endParaRPr lang="el-GR" sz="2400" dirty="0">
              <a:cs typeface="Corbel"/>
            </a:endParaRPr>
          </a:p>
          <a:p>
            <a:pPr lvl="1">
              <a:lnSpc>
                <a:spcPct val="80000"/>
              </a:lnSpc>
              <a:defRPr/>
            </a:pPr>
            <a:endParaRPr lang="el-GR" sz="2400" dirty="0">
              <a:cs typeface="Corbel"/>
            </a:endParaRPr>
          </a:p>
          <a:p>
            <a:pPr lvl="1">
              <a:lnSpc>
                <a:spcPct val="80000"/>
              </a:lnSpc>
              <a:defRPr/>
            </a:pPr>
            <a:endParaRPr lang="el-GR" sz="2400" dirty="0">
              <a:cs typeface="Corbel"/>
            </a:endParaRPr>
          </a:p>
          <a:p>
            <a:pPr lvl="1">
              <a:lnSpc>
                <a:spcPct val="80000"/>
              </a:lnSpc>
              <a:defRPr/>
            </a:pPr>
            <a:endParaRPr lang="el-GR" sz="2400" dirty="0">
              <a:cs typeface="Corbel"/>
            </a:endParaRPr>
          </a:p>
          <a:p>
            <a:pPr lvl="1">
              <a:lnSpc>
                <a:spcPct val="80000"/>
              </a:lnSpc>
              <a:defRPr/>
            </a:pPr>
            <a:endParaRPr lang="el-GR" sz="2400" dirty="0">
              <a:cs typeface="Corbel"/>
            </a:endParaRPr>
          </a:p>
          <a:p>
            <a:pPr lvl="1">
              <a:lnSpc>
                <a:spcPct val="80000"/>
              </a:lnSpc>
              <a:defRPr/>
            </a:pPr>
            <a:endParaRPr lang="el-GR" sz="2400" dirty="0">
              <a:cs typeface="Corbel"/>
            </a:endParaRPr>
          </a:p>
          <a:p>
            <a:pPr lvl="1">
              <a:lnSpc>
                <a:spcPct val="80000"/>
              </a:lnSpc>
              <a:defRPr/>
            </a:pPr>
            <a:endParaRPr lang="el-GR" sz="2400" dirty="0">
              <a:cs typeface="Corbel"/>
            </a:endParaRPr>
          </a:p>
        </p:txBody>
      </p:sp>
      <p:pic>
        <p:nvPicPr>
          <p:cNvPr id="6" name="monarc.mp4">
            <a:hlinkClick r:id="" action="ppaction://media"/>
          </p:cNvPr>
          <p:cNvPicPr>
            <a:picLocks noChangeAspect="1"/>
          </p:cNvPicPr>
          <p:nvPr>
            <a:videoFile r:link="rId1"/>
            <p:extLst/>
          </p:nvPr>
        </p:nvPicPr>
        <p:blipFill>
          <a:blip r:embed="rId3"/>
          <a:stretch>
            <a:fillRect/>
          </a:stretch>
        </p:blipFill>
        <p:spPr>
          <a:xfrm>
            <a:off x="5836536" y="1628800"/>
            <a:ext cx="2958789" cy="1654877"/>
          </a:xfrm>
          <a:prstGeom prst="rect">
            <a:avLst/>
          </a:prstGeom>
          <a:ln>
            <a:solidFill>
              <a:srgbClr val="FF6600"/>
            </a:solidFill>
          </a:ln>
        </p:spPr>
      </p:pic>
      <p:pic>
        <p:nvPicPr>
          <p:cNvPr id="7" name="Picture 6"/>
          <p:cNvPicPr>
            <a:picLocks noChangeAspect="1"/>
          </p:cNvPicPr>
          <p:nvPr/>
        </p:nvPicPr>
        <p:blipFill>
          <a:blip r:embed="rId4"/>
          <a:stretch>
            <a:fillRect/>
          </a:stretch>
        </p:blipFill>
        <p:spPr>
          <a:xfrm>
            <a:off x="432563" y="4452712"/>
            <a:ext cx="8390218" cy="1822703"/>
          </a:xfrm>
          <a:prstGeom prst="rect">
            <a:avLst/>
          </a:prstGeom>
        </p:spPr>
      </p:pic>
    </p:spTree>
    <p:extLst>
      <p:ext uri="{BB962C8B-B14F-4D97-AF65-F5344CB8AC3E}">
        <p14:creationId xmlns:p14="http://schemas.microsoft.com/office/powerpoint/2010/main" val="2050707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1412776"/>
            <a:ext cx="6379459" cy="4866243"/>
          </a:xfrm>
          <a:prstGeom prst="rect">
            <a:avLst/>
          </a:prstGeom>
        </p:spPr>
      </p:pic>
      <p:sp>
        <p:nvSpPr>
          <p:cNvPr id="3" name="2 - Τίτλος"/>
          <p:cNvSpPr>
            <a:spLocks noGrp="1"/>
          </p:cNvSpPr>
          <p:nvPr>
            <p:ph type="title"/>
          </p:nvPr>
        </p:nvSpPr>
        <p:spPr/>
        <p:txBody>
          <a:bodyPr/>
          <a:lstStyle/>
          <a:p>
            <a:r>
              <a:rPr lang="el-GR" dirty="0" smtClean="0"/>
              <a:t>Χειρουργική θεραπεία</a:t>
            </a:r>
            <a:endParaRPr lang="el-GR" dirty="0"/>
          </a:p>
        </p:txBody>
      </p:sp>
    </p:spTree>
    <p:extLst>
      <p:ext uri="{BB962C8B-B14F-4D97-AF65-F5344CB8AC3E}">
        <p14:creationId xmlns:p14="http://schemas.microsoft.com/office/powerpoint/2010/main" val="41164535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Θεραπεία επιτακτικής ακράτειας</a:t>
            </a:r>
            <a:endParaRPr lang="en-US" dirty="0"/>
          </a:p>
        </p:txBody>
      </p:sp>
      <p:sp>
        <p:nvSpPr>
          <p:cNvPr id="3" name="Content Placeholder 2"/>
          <p:cNvSpPr>
            <a:spLocks noGrp="1"/>
          </p:cNvSpPr>
          <p:nvPr>
            <p:ph idx="1"/>
          </p:nvPr>
        </p:nvSpPr>
        <p:spPr/>
        <p:txBody>
          <a:bodyPr/>
          <a:lstStyle/>
          <a:p>
            <a:pPr marL="401822" indent="-401822">
              <a:buFont typeface="Arial"/>
              <a:buChar char="•"/>
            </a:pPr>
            <a:r>
              <a:rPr lang="el-GR" dirty="0" smtClean="0"/>
              <a:t>Συντηρητική αγωγή (ΒΤ, </a:t>
            </a:r>
            <a:r>
              <a:rPr lang="pt-BR" dirty="0" smtClean="0"/>
              <a:t>PFMT, </a:t>
            </a:r>
            <a:r>
              <a:rPr lang="pt-BR" dirty="0" err="1" smtClean="0"/>
              <a:t>diary</a:t>
            </a:r>
            <a:r>
              <a:rPr lang="pt-BR" dirty="0"/>
              <a:t>)</a:t>
            </a:r>
            <a:r>
              <a:rPr lang="el-GR" dirty="0" smtClean="0"/>
              <a:t> </a:t>
            </a:r>
          </a:p>
          <a:p>
            <a:pPr marL="562550" lvl="1" indent="-401822">
              <a:buFont typeface="Arial"/>
              <a:buChar char="•"/>
            </a:pPr>
            <a:r>
              <a:rPr lang="el-GR" b="1" dirty="0" err="1" smtClean="0">
                <a:solidFill>
                  <a:srgbClr val="820000"/>
                </a:solidFill>
              </a:rPr>
              <a:t>Αντιμουσχαρινικα</a:t>
            </a:r>
            <a:r>
              <a:rPr lang="el-GR" b="1" dirty="0" smtClean="0">
                <a:solidFill>
                  <a:srgbClr val="820000"/>
                </a:solidFill>
              </a:rPr>
              <a:t> (</a:t>
            </a:r>
            <a:r>
              <a:rPr lang="el-GR" b="1" dirty="0" err="1" smtClean="0">
                <a:solidFill>
                  <a:srgbClr val="820000"/>
                </a:solidFill>
              </a:rPr>
              <a:t>αντιχολινεργικα</a:t>
            </a:r>
            <a:r>
              <a:rPr lang="el-GR" b="1" dirty="0" smtClean="0">
                <a:solidFill>
                  <a:srgbClr val="820000"/>
                </a:solidFill>
              </a:rPr>
              <a:t> </a:t>
            </a:r>
            <a:r>
              <a:rPr lang="el-GR" dirty="0" smtClean="0"/>
              <a:t>Μ3 υποδοχέα </a:t>
            </a:r>
            <a:r>
              <a:rPr lang="el-GR" dirty="0" err="1" smtClean="0"/>
              <a:t>εξωστήρα</a:t>
            </a:r>
            <a:r>
              <a:rPr lang="el-GR" dirty="0" smtClean="0"/>
              <a:t>)</a:t>
            </a:r>
          </a:p>
          <a:p>
            <a:pPr marL="562550" lvl="1" indent="-401822">
              <a:buFont typeface="Arial"/>
              <a:buChar char="•"/>
            </a:pPr>
            <a:r>
              <a:rPr lang="el-GR" b="1" dirty="0" err="1" smtClean="0">
                <a:solidFill>
                  <a:srgbClr val="820000"/>
                </a:solidFill>
              </a:rPr>
              <a:t>Αδρενεργικά</a:t>
            </a:r>
            <a:r>
              <a:rPr lang="el-GR" b="1" dirty="0" smtClean="0">
                <a:solidFill>
                  <a:srgbClr val="820000"/>
                </a:solidFill>
              </a:rPr>
              <a:t> </a:t>
            </a:r>
            <a:r>
              <a:rPr lang="el-GR" dirty="0" smtClean="0"/>
              <a:t>(β3 υποδοχείς </a:t>
            </a:r>
            <a:r>
              <a:rPr lang="el-GR" dirty="0" err="1" smtClean="0"/>
              <a:t>εξψωστήρα</a:t>
            </a:r>
            <a:r>
              <a:rPr lang="el-GR" dirty="0" smtClean="0"/>
              <a:t>)</a:t>
            </a:r>
          </a:p>
          <a:p>
            <a:pPr marL="562550" lvl="1" indent="-401822">
              <a:buFont typeface="Arial"/>
              <a:buChar char="•"/>
            </a:pPr>
            <a:r>
              <a:rPr lang="el-GR" b="1" dirty="0" err="1" smtClean="0">
                <a:solidFill>
                  <a:srgbClr val="820000"/>
                </a:solidFill>
              </a:rPr>
              <a:t>Αλλαντική</a:t>
            </a:r>
            <a:r>
              <a:rPr lang="el-GR" b="1" dirty="0" smtClean="0">
                <a:solidFill>
                  <a:srgbClr val="820000"/>
                </a:solidFill>
              </a:rPr>
              <a:t> τοξίνη </a:t>
            </a:r>
            <a:r>
              <a:rPr lang="pt-BR" b="1" dirty="0" smtClean="0">
                <a:solidFill>
                  <a:srgbClr val="820000"/>
                </a:solidFill>
              </a:rPr>
              <a:t>(</a:t>
            </a:r>
            <a:r>
              <a:rPr lang="pt-BR" b="1" dirty="0" err="1" smtClean="0">
                <a:solidFill>
                  <a:srgbClr val="820000"/>
                </a:solidFill>
              </a:rPr>
              <a:t>botox</a:t>
            </a:r>
            <a:r>
              <a:rPr lang="pt-BR" b="1" dirty="0" smtClean="0">
                <a:solidFill>
                  <a:srgbClr val="820000"/>
                </a:solidFill>
              </a:rPr>
              <a:t>)</a:t>
            </a:r>
            <a:endParaRPr lang="en-US" b="1" dirty="0">
              <a:solidFill>
                <a:srgbClr val="820000"/>
              </a:solidFill>
            </a:endParaRPr>
          </a:p>
        </p:txBody>
      </p:sp>
    </p:spTree>
    <p:extLst>
      <p:ext uri="{BB962C8B-B14F-4D97-AF65-F5344CB8AC3E}">
        <p14:creationId xmlns:p14="http://schemas.microsoft.com/office/powerpoint/2010/main" val="21769899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Αντιχολινεργικά</a:t>
            </a:r>
            <a:endParaRPr lang="en-US" dirty="0"/>
          </a:p>
        </p:txBody>
      </p:sp>
      <p:sp>
        <p:nvSpPr>
          <p:cNvPr id="10" name="Content Placeholder 9"/>
          <p:cNvSpPr>
            <a:spLocks noGrp="1"/>
          </p:cNvSpPr>
          <p:nvPr>
            <p:ph idx="1"/>
          </p:nvPr>
        </p:nvSpPr>
        <p:spPr>
          <a:xfrm>
            <a:off x="457200" y="1484784"/>
            <a:ext cx="8229600" cy="5256584"/>
          </a:xfrm>
        </p:spPr>
        <p:txBody>
          <a:bodyPr>
            <a:normAutofit fontScale="85000" lnSpcReduction="20000"/>
          </a:bodyPr>
          <a:lstStyle/>
          <a:p>
            <a:pPr marL="401822" indent="-401822">
              <a:buFont typeface="Arial"/>
              <a:buChar char="•"/>
            </a:pPr>
            <a:r>
              <a:rPr lang="el-GR" dirty="0" smtClean="0"/>
              <a:t>Δράση με παρόμοια αποτελεσματικότητα</a:t>
            </a:r>
          </a:p>
          <a:p>
            <a:pPr marL="562550" lvl="1" indent="-401822">
              <a:buFont typeface="Arial"/>
              <a:buChar char="•"/>
            </a:pPr>
            <a:r>
              <a:rPr lang="el-GR" dirty="0" smtClean="0"/>
              <a:t>Σχετικά χαμηλή...</a:t>
            </a:r>
          </a:p>
          <a:p>
            <a:pPr marL="562550" lvl="1" indent="-401822">
              <a:buFont typeface="Arial"/>
              <a:buChar char="•"/>
            </a:pPr>
            <a:endParaRPr lang="el-GR" dirty="0" smtClean="0"/>
          </a:p>
          <a:p>
            <a:pPr marL="562550" lvl="1" indent="-401822">
              <a:buFont typeface="Arial"/>
              <a:buChar char="•"/>
            </a:pPr>
            <a:endParaRPr lang="el-GR" dirty="0"/>
          </a:p>
          <a:p>
            <a:pPr marL="562550" lvl="1" indent="-401822">
              <a:buFont typeface="Arial"/>
              <a:buChar char="•"/>
            </a:pPr>
            <a:endParaRPr lang="el-GR" dirty="0" smtClean="0"/>
          </a:p>
          <a:p>
            <a:pPr marL="562550" lvl="1" indent="-401822">
              <a:buFont typeface="Arial"/>
              <a:buChar char="•"/>
            </a:pPr>
            <a:endParaRPr lang="el-GR" dirty="0"/>
          </a:p>
          <a:p>
            <a:pPr marL="562550" lvl="1" indent="-401822">
              <a:buFont typeface="Arial"/>
              <a:buChar char="•"/>
            </a:pPr>
            <a:endParaRPr lang="el-GR" dirty="0" smtClean="0"/>
          </a:p>
          <a:p>
            <a:pPr marL="562550" lvl="1" indent="-401822">
              <a:buFont typeface="Arial"/>
              <a:buChar char="•"/>
            </a:pPr>
            <a:endParaRPr lang="el-GR" dirty="0" smtClean="0"/>
          </a:p>
          <a:p>
            <a:pPr marL="562550" lvl="1" indent="-401822">
              <a:buFont typeface="Arial"/>
              <a:buChar char="•"/>
            </a:pPr>
            <a:endParaRPr lang="el-GR" dirty="0"/>
          </a:p>
          <a:p>
            <a:pPr marL="562550" lvl="1" indent="-401822">
              <a:buFont typeface="Arial"/>
              <a:buChar char="•"/>
            </a:pPr>
            <a:endParaRPr lang="el-GR" dirty="0" smtClean="0"/>
          </a:p>
          <a:p>
            <a:pPr marL="562550" lvl="1" indent="-401822">
              <a:buFont typeface="Arial"/>
              <a:buChar char="•"/>
            </a:pPr>
            <a:r>
              <a:rPr lang="el-GR" dirty="0" smtClean="0"/>
              <a:t>Συχνές παρενέργειες</a:t>
            </a:r>
            <a:r>
              <a:rPr lang="pt-BR" dirty="0" smtClean="0"/>
              <a:t> (dose </a:t>
            </a:r>
            <a:r>
              <a:rPr lang="pt-BR" dirty="0" err="1" smtClean="0"/>
              <a:t>related</a:t>
            </a:r>
            <a:r>
              <a:rPr lang="pt-BR" dirty="0" smtClean="0"/>
              <a:t>, IR&gt;ER&gt;TD)</a:t>
            </a:r>
          </a:p>
          <a:p>
            <a:pPr marL="562550" lvl="1" indent="-401822">
              <a:buFont typeface="Arial"/>
              <a:buChar char="•"/>
            </a:pPr>
            <a:r>
              <a:rPr lang="el-GR" b="1" dirty="0" smtClean="0">
                <a:solidFill>
                  <a:srgbClr val="820000"/>
                </a:solidFill>
              </a:rPr>
              <a:t>διακοπή χρήσης</a:t>
            </a:r>
            <a:r>
              <a:rPr lang="pt-BR" b="1" dirty="0" smtClean="0">
                <a:solidFill>
                  <a:srgbClr val="820000"/>
                </a:solidFill>
              </a:rPr>
              <a:t> (50% </a:t>
            </a:r>
            <a:r>
              <a:rPr lang="el-GR" b="1" dirty="0" smtClean="0">
                <a:solidFill>
                  <a:srgbClr val="820000"/>
                </a:solidFill>
              </a:rPr>
              <a:t>στο 3μηνο)</a:t>
            </a:r>
          </a:p>
          <a:p>
            <a:pPr lvl="1"/>
            <a:r>
              <a:rPr lang="el-GR" dirty="0"/>
              <a:t>	</a:t>
            </a:r>
            <a:endParaRPr lang="el-GR" dirty="0" smtClean="0"/>
          </a:p>
        </p:txBody>
      </p:sp>
      <p:pic>
        <p:nvPicPr>
          <p:cNvPr id="11" name="Picture 10"/>
          <p:cNvPicPr>
            <a:picLocks noChangeAspect="1"/>
          </p:cNvPicPr>
          <p:nvPr/>
        </p:nvPicPr>
        <p:blipFill>
          <a:blip r:embed="rId2"/>
          <a:stretch>
            <a:fillRect/>
          </a:stretch>
        </p:blipFill>
        <p:spPr>
          <a:xfrm>
            <a:off x="1043607" y="2564525"/>
            <a:ext cx="5575733" cy="1670811"/>
          </a:xfrm>
          <a:prstGeom prst="rect">
            <a:avLst/>
          </a:prstGeom>
        </p:spPr>
      </p:pic>
      <p:pic>
        <p:nvPicPr>
          <p:cNvPr id="12" name="Picture 11"/>
          <p:cNvPicPr>
            <a:picLocks noChangeAspect="1"/>
          </p:cNvPicPr>
          <p:nvPr/>
        </p:nvPicPr>
        <p:blipFill>
          <a:blip r:embed="rId3"/>
          <a:stretch>
            <a:fillRect/>
          </a:stretch>
        </p:blipFill>
        <p:spPr>
          <a:xfrm>
            <a:off x="1008175" y="4530473"/>
            <a:ext cx="5188148" cy="517922"/>
          </a:xfrm>
          <a:prstGeom prst="rect">
            <a:avLst/>
          </a:prstGeom>
        </p:spPr>
      </p:pic>
    </p:spTree>
    <p:extLst>
      <p:ext uri="{BB962C8B-B14F-4D97-AF65-F5344CB8AC3E}">
        <p14:creationId xmlns:p14="http://schemas.microsoft.com/office/powerpoint/2010/main" val="23380559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Αντιχολινεργικά</a:t>
            </a:r>
            <a:endParaRPr lang="en-US" dirty="0"/>
          </a:p>
        </p:txBody>
      </p:sp>
      <p:sp>
        <p:nvSpPr>
          <p:cNvPr id="3" name="Content Placeholder 2"/>
          <p:cNvSpPr>
            <a:spLocks noGrp="1"/>
          </p:cNvSpPr>
          <p:nvPr>
            <p:ph idx="1"/>
          </p:nvPr>
        </p:nvSpPr>
        <p:spPr/>
        <p:txBody>
          <a:bodyPr/>
          <a:lstStyle/>
          <a:p>
            <a:pPr lvl="1"/>
            <a:r>
              <a:rPr lang="el-GR" dirty="0"/>
              <a:t>ξηροστομία / δυσκοιλιότητα / </a:t>
            </a:r>
            <a:r>
              <a:rPr lang="el-GR" dirty="0" smtClean="0"/>
              <a:t>ΣΥΓΧΗΣΗ</a:t>
            </a:r>
            <a:r>
              <a:rPr lang="pt-BR" dirty="0" smtClean="0"/>
              <a:t> </a:t>
            </a:r>
            <a:r>
              <a:rPr lang="pt-BR" dirty="0" smtClean="0">
                <a:solidFill>
                  <a:schemeClr val="tx1"/>
                </a:solidFill>
              </a:rPr>
              <a:t>(</a:t>
            </a:r>
            <a:r>
              <a:rPr lang="pt-BR" dirty="0" err="1">
                <a:solidFill>
                  <a:schemeClr val="tx1"/>
                </a:solidFill>
              </a:rPr>
              <a:t>trospium</a:t>
            </a:r>
            <a:r>
              <a:rPr lang="pt-BR" dirty="0">
                <a:solidFill>
                  <a:schemeClr val="tx1"/>
                </a:solidFill>
              </a:rPr>
              <a:t>**)</a:t>
            </a:r>
            <a:r>
              <a:rPr lang="pt-BR" dirty="0">
                <a:solidFill>
                  <a:srgbClr val="D88725"/>
                </a:solidFill>
              </a:rPr>
              <a:t> </a:t>
            </a:r>
          </a:p>
          <a:p>
            <a:pPr lvl="1"/>
            <a:r>
              <a:rPr lang="el-GR" dirty="0" smtClean="0"/>
              <a:t>Προσοχή </a:t>
            </a:r>
            <a:r>
              <a:rPr lang="el-GR" dirty="0"/>
              <a:t>στην </a:t>
            </a:r>
            <a:r>
              <a:rPr lang="el-GR" dirty="0" err="1" smtClean="0"/>
              <a:t>συγχορήγηση</a:t>
            </a:r>
            <a:r>
              <a:rPr lang="el-GR" dirty="0" smtClean="0"/>
              <a:t> </a:t>
            </a:r>
            <a:r>
              <a:rPr lang="el-GR" dirty="0"/>
              <a:t>με </a:t>
            </a:r>
            <a:r>
              <a:rPr lang="pt-BR" dirty="0" err="1" smtClean="0"/>
              <a:t>cholinesterase</a:t>
            </a:r>
            <a:r>
              <a:rPr lang="pt-BR" dirty="0" smtClean="0"/>
              <a:t> </a:t>
            </a:r>
            <a:r>
              <a:rPr lang="pt-BR" dirty="0" err="1" smtClean="0"/>
              <a:t>inhibitors</a:t>
            </a:r>
            <a:r>
              <a:rPr lang="pt-BR" dirty="0" smtClean="0"/>
              <a:t> / </a:t>
            </a:r>
            <a:r>
              <a:rPr lang="pt-BR" dirty="0" err="1" smtClean="0"/>
              <a:t>cholinergic</a:t>
            </a:r>
            <a:r>
              <a:rPr lang="pt-BR" dirty="0" smtClean="0"/>
              <a:t> </a:t>
            </a:r>
            <a:r>
              <a:rPr lang="pt-BR" dirty="0" err="1" smtClean="0"/>
              <a:t>drugs</a:t>
            </a:r>
            <a:r>
              <a:rPr lang="pt-BR" dirty="0" smtClean="0"/>
              <a:t> </a:t>
            </a:r>
            <a:r>
              <a:rPr lang="en-US" dirty="0" smtClean="0"/>
              <a:t>D</a:t>
            </a:r>
            <a:r>
              <a:rPr lang="pt-BR" dirty="0" err="1" smtClean="0"/>
              <a:t>onezepil</a:t>
            </a:r>
            <a:r>
              <a:rPr lang="pt-BR" dirty="0" smtClean="0"/>
              <a:t>/</a:t>
            </a:r>
            <a:r>
              <a:rPr lang="pt-BR" dirty="0" err="1" smtClean="0"/>
              <a:t>galantamine</a:t>
            </a:r>
            <a:r>
              <a:rPr lang="pt-BR" dirty="0" smtClean="0"/>
              <a:t>/</a:t>
            </a:r>
            <a:r>
              <a:rPr lang="pt-BR" dirty="0" err="1" smtClean="0"/>
              <a:t>tacrine</a:t>
            </a:r>
            <a:r>
              <a:rPr lang="pt-BR" dirty="0" smtClean="0"/>
              <a:t>/</a:t>
            </a:r>
            <a:r>
              <a:rPr lang="pt-BR" dirty="0" err="1" smtClean="0"/>
              <a:t>rivastigmine</a:t>
            </a:r>
            <a:r>
              <a:rPr lang="pt-BR" dirty="0" smtClean="0"/>
              <a:t> </a:t>
            </a:r>
            <a:r>
              <a:rPr lang="pt-BR" dirty="0" err="1" smtClean="0"/>
              <a:t>etc</a:t>
            </a:r>
            <a:endParaRPr lang="pt-BR" dirty="0" smtClean="0"/>
          </a:p>
          <a:p>
            <a:pPr marL="562550" lvl="1" indent="-401822">
              <a:buFont typeface="Arial"/>
              <a:buChar char="•"/>
            </a:pPr>
            <a:r>
              <a:rPr lang="en-US" dirty="0" smtClean="0"/>
              <a:t>N</a:t>
            </a:r>
            <a:r>
              <a:rPr lang="pt-BR" dirty="0" err="1" smtClean="0"/>
              <a:t>eostigmine</a:t>
            </a:r>
            <a:r>
              <a:rPr lang="pt-BR" dirty="0" smtClean="0"/>
              <a:t>/</a:t>
            </a:r>
            <a:r>
              <a:rPr lang="pt-BR" dirty="0" err="1" smtClean="0"/>
              <a:t>pyridostigmine</a:t>
            </a:r>
            <a:r>
              <a:rPr lang="pt-BR" dirty="0" smtClean="0"/>
              <a:t> (</a:t>
            </a:r>
            <a:r>
              <a:rPr lang="el-GR" dirty="0" smtClean="0"/>
              <a:t>ανάνηψη)</a:t>
            </a:r>
          </a:p>
          <a:p>
            <a:pPr marL="562550" lvl="1" indent="-401822">
              <a:buFont typeface="Arial"/>
              <a:buChar char="•"/>
            </a:pPr>
            <a:r>
              <a:rPr lang="el-GR" dirty="0" smtClean="0"/>
              <a:t>Γλαύκωμα (</a:t>
            </a:r>
            <a:r>
              <a:rPr lang="pt-BR" dirty="0" err="1" smtClean="0"/>
              <a:t>pilocarpine</a:t>
            </a:r>
            <a:r>
              <a:rPr lang="pt-BR" dirty="0" smtClean="0"/>
              <a:t>)</a:t>
            </a:r>
          </a:p>
          <a:p>
            <a:pPr marL="562550" lvl="1" indent="-401822">
              <a:buFont typeface="Arial"/>
              <a:buChar char="•"/>
            </a:pPr>
            <a:endParaRPr lang="pt-BR" dirty="0" smtClean="0"/>
          </a:p>
          <a:p>
            <a:pPr marL="562550" lvl="1" indent="-401822">
              <a:buFont typeface="Arial"/>
              <a:buChar char="•"/>
            </a:pPr>
            <a:endParaRPr lang="el-GR" dirty="0"/>
          </a:p>
          <a:p>
            <a:endParaRPr lang="en-US" dirty="0"/>
          </a:p>
        </p:txBody>
      </p:sp>
      <p:pic>
        <p:nvPicPr>
          <p:cNvPr id="4" name="Picture 3"/>
          <p:cNvPicPr>
            <a:picLocks noChangeAspect="1"/>
          </p:cNvPicPr>
          <p:nvPr/>
        </p:nvPicPr>
        <p:blipFill>
          <a:blip r:embed="rId2"/>
          <a:stretch>
            <a:fillRect/>
          </a:stretch>
        </p:blipFill>
        <p:spPr>
          <a:xfrm>
            <a:off x="1043608" y="4858364"/>
            <a:ext cx="5188148" cy="1330523"/>
          </a:xfrm>
          <a:prstGeom prst="rect">
            <a:avLst/>
          </a:prstGeom>
        </p:spPr>
      </p:pic>
    </p:spTree>
    <p:extLst>
      <p:ext uri="{BB962C8B-B14F-4D97-AF65-F5344CB8AC3E}">
        <p14:creationId xmlns:p14="http://schemas.microsoft.com/office/powerpoint/2010/main" val="6298140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smtClean="0"/>
              <a:t>Αδρενεργικά</a:t>
            </a:r>
            <a:r>
              <a:rPr lang="el-GR" dirty="0" smtClean="0"/>
              <a:t> - </a:t>
            </a:r>
            <a:r>
              <a:rPr lang="pt-BR" dirty="0" err="1" smtClean="0"/>
              <a:t>Mirabegron</a:t>
            </a:r>
            <a:endParaRPr lang="en-US" dirty="0"/>
          </a:p>
        </p:txBody>
      </p:sp>
      <p:sp>
        <p:nvSpPr>
          <p:cNvPr id="3" name="Content Placeholder 2"/>
          <p:cNvSpPr>
            <a:spLocks noGrp="1"/>
          </p:cNvSpPr>
          <p:nvPr>
            <p:ph idx="1"/>
          </p:nvPr>
        </p:nvSpPr>
        <p:spPr/>
        <p:txBody>
          <a:bodyPr>
            <a:normAutofit/>
          </a:bodyPr>
          <a:lstStyle/>
          <a:p>
            <a:pPr marL="401822" indent="-401822">
              <a:buFont typeface="Arial"/>
              <a:buChar char="•"/>
            </a:pPr>
            <a:r>
              <a:rPr lang="el-GR" sz="2800" dirty="0" smtClean="0"/>
              <a:t>Νέα </a:t>
            </a:r>
            <a:r>
              <a:rPr lang="el-GR" sz="2800" dirty="0" smtClean="0"/>
              <a:t>κατηγορία</a:t>
            </a:r>
            <a:r>
              <a:rPr lang="pt-BR" sz="2800" dirty="0" smtClean="0"/>
              <a:t> </a:t>
            </a:r>
            <a:r>
              <a:rPr lang="en-US" sz="2800" dirty="0" smtClean="0"/>
              <a:t>–</a:t>
            </a:r>
            <a:r>
              <a:rPr lang="pt-BR" sz="2800" dirty="0" smtClean="0"/>
              <a:t> </a:t>
            </a:r>
            <a:r>
              <a:rPr lang="el-GR" sz="2800" dirty="0" smtClean="0"/>
              <a:t>μειωμένες παρενέργειες σε σχέση με </a:t>
            </a:r>
            <a:r>
              <a:rPr lang="el-GR" sz="2800" dirty="0" err="1" smtClean="0"/>
              <a:t>τολτεροδίνη</a:t>
            </a:r>
            <a:r>
              <a:rPr lang="pt-BR" sz="2800" dirty="0" smtClean="0"/>
              <a:t>, </a:t>
            </a:r>
            <a:r>
              <a:rPr lang="el-GR" sz="2800" dirty="0" smtClean="0"/>
              <a:t>παρόμοια αποτελεσματικότητα</a:t>
            </a:r>
          </a:p>
          <a:p>
            <a:pPr marL="401822" indent="-401822">
              <a:buFont typeface="Arial"/>
              <a:buChar char="•"/>
            </a:pPr>
            <a:r>
              <a:rPr lang="el-GR" sz="2800" dirty="0" smtClean="0"/>
              <a:t>Β3 υποδοχείς </a:t>
            </a:r>
            <a:r>
              <a:rPr lang="el-GR" sz="2800" dirty="0" err="1" smtClean="0"/>
              <a:t>εξωστήρα</a:t>
            </a:r>
            <a:r>
              <a:rPr lang="el-GR" sz="2800" dirty="0" smtClean="0"/>
              <a:t> (</a:t>
            </a:r>
            <a:r>
              <a:rPr lang="el-GR" sz="2800" dirty="0" err="1" smtClean="0"/>
              <a:t>χάλαση</a:t>
            </a:r>
            <a:r>
              <a:rPr lang="el-GR" sz="2800" dirty="0" smtClean="0"/>
              <a:t>)</a:t>
            </a:r>
          </a:p>
          <a:p>
            <a:pPr marL="401822" indent="-401822">
              <a:buFont typeface="Arial"/>
              <a:buChar char="•"/>
            </a:pPr>
            <a:r>
              <a:rPr lang="el-GR" sz="2800" dirty="0" smtClean="0"/>
              <a:t>Ήπιες </a:t>
            </a:r>
            <a:r>
              <a:rPr lang="el-GR" sz="2800" dirty="0" err="1" smtClean="0"/>
              <a:t>αδρενεργικες</a:t>
            </a:r>
            <a:r>
              <a:rPr lang="el-GR" sz="2800" dirty="0" smtClean="0"/>
              <a:t> παρενέργειες (Υπέρταση, ρινορραγία)</a:t>
            </a:r>
            <a:endParaRPr lang="pt-BR" sz="2800" dirty="0" smtClean="0"/>
          </a:p>
          <a:p>
            <a:pPr marL="401822" indent="-401822">
              <a:buFont typeface="Arial"/>
              <a:buChar char="•"/>
            </a:pPr>
            <a:r>
              <a:rPr lang="el-GR" sz="2800" dirty="0" smtClean="0"/>
              <a:t>Μικρό </a:t>
            </a:r>
            <a:r>
              <a:rPr lang="el-GR" sz="2800" dirty="0" smtClean="0"/>
              <a:t>χρονικά </a:t>
            </a:r>
            <a:r>
              <a:rPr lang="pt-BR" sz="2800" dirty="0" err="1" smtClean="0"/>
              <a:t>follow</a:t>
            </a:r>
            <a:r>
              <a:rPr lang="pt-BR" sz="2800" dirty="0" smtClean="0"/>
              <a:t> </a:t>
            </a:r>
            <a:r>
              <a:rPr lang="pt-BR" sz="2800" dirty="0" err="1" smtClean="0"/>
              <a:t>up</a:t>
            </a:r>
            <a:endParaRPr lang="el-GR" sz="2800" dirty="0" smtClean="0"/>
          </a:p>
          <a:p>
            <a:pPr marL="401822" indent="-401822">
              <a:buFont typeface="Arial"/>
              <a:buChar char="•"/>
            </a:pPr>
            <a:endParaRPr lang="en-US" sz="2800" dirty="0"/>
          </a:p>
        </p:txBody>
      </p:sp>
      <p:pic>
        <p:nvPicPr>
          <p:cNvPr id="4" name="Picture 3"/>
          <p:cNvPicPr>
            <a:picLocks noChangeAspect="1"/>
          </p:cNvPicPr>
          <p:nvPr/>
        </p:nvPicPr>
        <p:blipFill>
          <a:blip r:embed="rId2"/>
          <a:stretch>
            <a:fillRect/>
          </a:stretch>
        </p:blipFill>
        <p:spPr>
          <a:xfrm>
            <a:off x="827584" y="4653136"/>
            <a:ext cx="6981506" cy="1592693"/>
          </a:xfrm>
          <a:prstGeom prst="rect">
            <a:avLst/>
          </a:prstGeom>
        </p:spPr>
      </p:pic>
    </p:spTree>
    <p:extLst>
      <p:ext uri="{BB962C8B-B14F-4D97-AF65-F5344CB8AC3E}">
        <p14:creationId xmlns:p14="http://schemas.microsoft.com/office/powerpoint/2010/main" val="21828139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Ενδοκυστική</a:t>
            </a:r>
            <a:r>
              <a:rPr lang="el-GR" dirty="0" smtClean="0"/>
              <a:t> </a:t>
            </a:r>
            <a:r>
              <a:rPr lang="pt-BR" dirty="0" smtClean="0"/>
              <a:t>Botox</a:t>
            </a:r>
            <a:endParaRPr lang="en-US" dirty="0"/>
          </a:p>
        </p:txBody>
      </p:sp>
      <p:sp>
        <p:nvSpPr>
          <p:cNvPr id="3" name="Content Placeholder 2"/>
          <p:cNvSpPr>
            <a:spLocks noGrp="1"/>
          </p:cNvSpPr>
          <p:nvPr>
            <p:ph idx="1"/>
          </p:nvPr>
        </p:nvSpPr>
        <p:spPr/>
        <p:txBody>
          <a:bodyPr/>
          <a:lstStyle/>
          <a:p>
            <a:r>
              <a:rPr lang="el-GR" dirty="0" smtClean="0"/>
              <a:t>Σε ασθενείς με </a:t>
            </a:r>
            <a:r>
              <a:rPr lang="el-GR" dirty="0" err="1" smtClean="0"/>
              <a:t>υπερδραστήρια</a:t>
            </a:r>
            <a:r>
              <a:rPr lang="el-GR" dirty="0" smtClean="0"/>
              <a:t> κύστη</a:t>
            </a:r>
          </a:p>
          <a:p>
            <a:pPr marL="401822" indent="-401822">
              <a:buFont typeface="Arial"/>
              <a:buChar char="•"/>
            </a:pPr>
            <a:r>
              <a:rPr lang="el-GR" dirty="0" smtClean="0"/>
              <a:t>μη </a:t>
            </a:r>
            <a:r>
              <a:rPr lang="el-GR" dirty="0" smtClean="0"/>
              <a:t>αποτελεσματική φαρμακοθεραπεία</a:t>
            </a:r>
          </a:p>
          <a:p>
            <a:pPr marL="401822" indent="-401822">
              <a:buFont typeface="Arial"/>
              <a:buChar char="•"/>
            </a:pPr>
            <a:r>
              <a:rPr lang="el-GR" dirty="0" err="1" smtClean="0"/>
              <a:t>ενδοκυστική</a:t>
            </a:r>
            <a:r>
              <a:rPr lang="el-GR" dirty="0" smtClean="0"/>
              <a:t> </a:t>
            </a:r>
            <a:r>
              <a:rPr lang="el-GR" dirty="0" smtClean="0"/>
              <a:t>ένεση μέσο κυστεοσκοπίου</a:t>
            </a:r>
          </a:p>
          <a:p>
            <a:pPr marL="401822" indent="-401822">
              <a:buFont typeface="Arial"/>
              <a:buChar char="•"/>
            </a:pPr>
            <a:r>
              <a:rPr lang="el-GR" dirty="0" smtClean="0"/>
              <a:t>επανάληψη </a:t>
            </a:r>
            <a:r>
              <a:rPr lang="el-GR" dirty="0" smtClean="0"/>
              <a:t>ανά 3μηνο </a:t>
            </a:r>
            <a:endParaRPr lang="pt-BR" dirty="0" smtClean="0"/>
          </a:p>
          <a:p>
            <a:pPr marL="401822" indent="-401822">
              <a:buFont typeface="Arial"/>
              <a:buChar char="•"/>
            </a:pPr>
            <a:r>
              <a:rPr lang="pt-BR" dirty="0" smtClean="0"/>
              <a:t>Botox&gt;antiM3 </a:t>
            </a:r>
            <a:endParaRPr lang="en-US" dirty="0"/>
          </a:p>
        </p:txBody>
      </p:sp>
      <p:pic>
        <p:nvPicPr>
          <p:cNvPr id="4" name="Picture 3"/>
          <p:cNvPicPr>
            <a:picLocks noChangeAspect="1"/>
          </p:cNvPicPr>
          <p:nvPr/>
        </p:nvPicPr>
        <p:blipFill>
          <a:blip r:embed="rId2"/>
          <a:stretch>
            <a:fillRect/>
          </a:stretch>
        </p:blipFill>
        <p:spPr>
          <a:xfrm>
            <a:off x="5128937" y="3356992"/>
            <a:ext cx="3559388" cy="2967389"/>
          </a:xfrm>
          <a:prstGeom prst="rect">
            <a:avLst/>
          </a:prstGeom>
        </p:spPr>
      </p:pic>
    </p:spTree>
    <p:extLst>
      <p:ext uri="{BB962C8B-B14F-4D97-AF65-F5344CB8AC3E}">
        <p14:creationId xmlns:p14="http://schemas.microsoft.com/office/powerpoint/2010/main" val="34051490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Χειρουργική θεραπεία</a:t>
            </a:r>
            <a:endParaRPr lang="en-US" dirty="0"/>
          </a:p>
        </p:txBody>
      </p:sp>
      <p:pic>
        <p:nvPicPr>
          <p:cNvPr id="4" name="Picture 3"/>
          <p:cNvPicPr>
            <a:picLocks noChangeAspect="1"/>
          </p:cNvPicPr>
          <p:nvPr/>
        </p:nvPicPr>
        <p:blipFill>
          <a:blip r:embed="rId2"/>
          <a:stretch>
            <a:fillRect/>
          </a:stretch>
        </p:blipFill>
        <p:spPr>
          <a:xfrm>
            <a:off x="2195736" y="1391944"/>
            <a:ext cx="5018434" cy="5236992"/>
          </a:xfrm>
          <a:prstGeom prst="rect">
            <a:avLst/>
          </a:prstGeom>
        </p:spPr>
      </p:pic>
    </p:spTree>
    <p:extLst>
      <p:ext uri="{BB962C8B-B14F-4D97-AF65-F5344CB8AC3E}">
        <p14:creationId xmlns:p14="http://schemas.microsoft.com/office/powerpoint/2010/main" val="38767691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Oval 5"/>
          <p:cNvSpPr>
            <a:spLocks noChangeArrowheads="1"/>
          </p:cNvSpPr>
          <p:nvPr/>
        </p:nvSpPr>
        <p:spPr bwMode="auto">
          <a:xfrm>
            <a:off x="5638800" y="3352801"/>
            <a:ext cx="533400" cy="6096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126982" name="Rectangle 6"/>
          <p:cNvSpPr>
            <a:spLocks noChangeArrowheads="1"/>
          </p:cNvSpPr>
          <p:nvPr/>
        </p:nvSpPr>
        <p:spPr bwMode="auto">
          <a:xfrm>
            <a:off x="3429000" y="4953000"/>
            <a:ext cx="25908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126991" name="Text Box 15"/>
          <p:cNvSpPr txBox="1">
            <a:spLocks noChangeArrowheads="1"/>
          </p:cNvSpPr>
          <p:nvPr/>
        </p:nvSpPr>
        <p:spPr bwMode="auto">
          <a:xfrm>
            <a:off x="3733801" y="2209800"/>
            <a:ext cx="1676400" cy="95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r>
              <a:rPr lang="en-US" sz="2800" b="1">
                <a:solidFill>
                  <a:schemeClr val="bg1"/>
                </a:solidFill>
              </a:rPr>
              <a:t>Dialysis fluid</a:t>
            </a:r>
          </a:p>
        </p:txBody>
      </p:sp>
      <p:sp>
        <p:nvSpPr>
          <p:cNvPr id="2" name="Title 1"/>
          <p:cNvSpPr>
            <a:spLocks noGrp="1"/>
          </p:cNvSpPr>
          <p:nvPr>
            <p:ph type="title"/>
          </p:nvPr>
        </p:nvSpPr>
        <p:spPr/>
        <p:txBody>
          <a:bodyPr>
            <a:normAutofit/>
          </a:bodyPr>
          <a:lstStyle/>
          <a:p>
            <a:r>
              <a:rPr lang="el-GR" dirty="0" smtClean="0"/>
              <a:t>Περιτοναϊκή </a:t>
            </a:r>
            <a:r>
              <a:rPr lang="el-GR" dirty="0" err="1" smtClean="0"/>
              <a:t>νεφροκάθαρση</a:t>
            </a:r>
            <a:endParaRPr lang="el-GR" dirty="0"/>
          </a:p>
        </p:txBody>
      </p:sp>
      <p:grpSp>
        <p:nvGrpSpPr>
          <p:cNvPr id="18" name="Group 17"/>
          <p:cNvGrpSpPr/>
          <p:nvPr/>
        </p:nvGrpSpPr>
        <p:grpSpPr>
          <a:xfrm>
            <a:off x="2309698" y="1506665"/>
            <a:ext cx="5253904" cy="5096607"/>
            <a:chOff x="3429000" y="152400"/>
            <a:chExt cx="5715000" cy="5943600"/>
          </a:xfrm>
        </p:grpSpPr>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3213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 name="Rectangle 4"/>
            <p:cNvSpPr>
              <a:spLocks noChangeArrowheads="1"/>
            </p:cNvSpPr>
            <p:nvPr/>
          </p:nvSpPr>
          <p:spPr bwMode="auto">
            <a:xfrm>
              <a:off x="3581400" y="152400"/>
              <a:ext cx="2286000" cy="396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21" name="Oval 5"/>
            <p:cNvSpPr>
              <a:spLocks noChangeArrowheads="1"/>
            </p:cNvSpPr>
            <p:nvPr/>
          </p:nvSpPr>
          <p:spPr bwMode="auto">
            <a:xfrm>
              <a:off x="5638800" y="3352801"/>
              <a:ext cx="533400" cy="6096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22" name="Rectangle 6"/>
            <p:cNvSpPr>
              <a:spLocks noChangeArrowheads="1"/>
            </p:cNvSpPr>
            <p:nvPr/>
          </p:nvSpPr>
          <p:spPr bwMode="auto">
            <a:xfrm>
              <a:off x="3429000" y="4953000"/>
              <a:ext cx="25908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23" name="Line 8"/>
            <p:cNvSpPr>
              <a:spLocks noChangeShapeType="1"/>
            </p:cNvSpPr>
            <p:nvPr/>
          </p:nvSpPr>
          <p:spPr bwMode="auto">
            <a:xfrm>
              <a:off x="5943600" y="3581400"/>
              <a:ext cx="8382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en-US"/>
            </a:p>
          </p:txBody>
        </p:sp>
        <p:sp>
          <p:nvSpPr>
            <p:cNvPr id="24" name="Line 9"/>
            <p:cNvSpPr>
              <a:spLocks noChangeShapeType="1"/>
            </p:cNvSpPr>
            <p:nvPr/>
          </p:nvSpPr>
          <p:spPr bwMode="auto">
            <a:xfrm>
              <a:off x="5943600" y="3733800"/>
              <a:ext cx="7620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en-US"/>
            </a:p>
          </p:txBody>
        </p:sp>
        <p:sp>
          <p:nvSpPr>
            <p:cNvPr id="25" name="Line 10"/>
            <p:cNvSpPr>
              <a:spLocks noChangeShapeType="1"/>
            </p:cNvSpPr>
            <p:nvPr/>
          </p:nvSpPr>
          <p:spPr bwMode="auto">
            <a:xfrm>
              <a:off x="5943600" y="3657600"/>
              <a:ext cx="838200" cy="22860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en-US"/>
            </a:p>
          </p:txBody>
        </p:sp>
        <p:sp>
          <p:nvSpPr>
            <p:cNvPr id="26" name="AutoShape 11"/>
            <p:cNvSpPr>
              <a:spLocks noChangeArrowheads="1"/>
            </p:cNvSpPr>
            <p:nvPr/>
          </p:nvSpPr>
          <p:spPr bwMode="auto">
            <a:xfrm>
              <a:off x="3429000" y="1752600"/>
              <a:ext cx="2286000" cy="2057400"/>
            </a:xfrm>
            <a:prstGeom prst="flowChartMagneticTap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lgn="ctr"/>
              <a:endParaRPr lang="en-US"/>
            </a:p>
          </p:txBody>
        </p:sp>
        <p:sp>
          <p:nvSpPr>
            <p:cNvPr id="27" name="Line 12"/>
            <p:cNvSpPr>
              <a:spLocks noChangeShapeType="1"/>
            </p:cNvSpPr>
            <p:nvPr/>
          </p:nvSpPr>
          <p:spPr bwMode="auto">
            <a:xfrm>
              <a:off x="5638800" y="35814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en-US"/>
            </a:p>
          </p:txBody>
        </p:sp>
        <p:sp>
          <p:nvSpPr>
            <p:cNvPr id="28" name="Line 13"/>
            <p:cNvSpPr>
              <a:spLocks noChangeShapeType="1"/>
            </p:cNvSpPr>
            <p:nvPr/>
          </p:nvSpPr>
          <p:spPr bwMode="auto">
            <a:xfrm>
              <a:off x="5638800" y="37338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endParaRPr lang="en-US"/>
            </a:p>
          </p:txBody>
        </p:sp>
        <p:sp>
          <p:nvSpPr>
            <p:cNvPr id="29" name="Text Box 15"/>
            <p:cNvSpPr txBox="1">
              <a:spLocks noChangeArrowheads="1"/>
            </p:cNvSpPr>
            <p:nvPr/>
          </p:nvSpPr>
          <p:spPr bwMode="auto">
            <a:xfrm>
              <a:off x="3733801" y="2209800"/>
              <a:ext cx="1676400" cy="95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r>
                <a:rPr lang="en-US" sz="2800" b="1">
                  <a:solidFill>
                    <a:schemeClr val="bg1"/>
                  </a:solidFill>
                </a:rPr>
                <a:t>Dialysis fluid</a:t>
              </a:r>
            </a:p>
          </p:txBody>
        </p:sp>
        <p:sp>
          <p:nvSpPr>
            <p:cNvPr id="30" name="Oval 17"/>
            <p:cNvSpPr>
              <a:spLocks noChangeArrowheads="1"/>
            </p:cNvSpPr>
            <p:nvPr/>
          </p:nvSpPr>
          <p:spPr bwMode="auto">
            <a:xfrm>
              <a:off x="8686800" y="1066800"/>
              <a:ext cx="457200" cy="304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31" name="Oval 18"/>
            <p:cNvSpPr>
              <a:spLocks noChangeArrowheads="1"/>
            </p:cNvSpPr>
            <p:nvPr/>
          </p:nvSpPr>
          <p:spPr bwMode="auto">
            <a:xfrm>
              <a:off x="8686800" y="3505200"/>
              <a:ext cx="457200" cy="2286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grpSp>
    </p:spTree>
    <p:extLst>
      <p:ext uri="{BB962C8B-B14F-4D97-AF65-F5344CB8AC3E}">
        <p14:creationId xmlns:p14="http://schemas.microsoft.com/office/powerpoint/2010/main" val="14290869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Γεωργία Πέττα 2014. Γεωργία Πέττα. «Φυσικοθεραπεία σε ειδικές πληθυσμιακές μονάδες. Ενότητα 13: Ουρική </a:t>
            </a:r>
            <a:r>
              <a:rPr lang="el-GR" sz="2000" dirty="0" smtClean="0"/>
              <a:t>ακράτεια</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467544" y="1052736"/>
            <a:ext cx="8229600" cy="48965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Ανατομία ουροδόχου κύστεως</a:t>
            </a:r>
            <a:endParaRPr lang="en-US" dirty="0"/>
          </a:p>
        </p:txBody>
      </p:sp>
      <p:pic>
        <p:nvPicPr>
          <p:cNvPr id="5" name="Picture 6" descr="bladder m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4012" y="1595646"/>
            <a:ext cx="3922437" cy="4824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 name="Picture 7" descr="blabladd fe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88024" y="1595645"/>
            <a:ext cx="4038600" cy="48244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416681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l-GR"/>
          </a:p>
        </p:txBody>
      </p:sp>
      <p:pic>
        <p:nvPicPr>
          <p:cNvPr id="4" name="Picture 5" descr="f27-9a_urinary_bladder_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68" y="1543535"/>
            <a:ext cx="7454665" cy="497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26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l-GR" dirty="0" smtClean="0">
                <a:cs typeface="+mj-cs"/>
              </a:rPr>
              <a:t>Κυστεοσκόπηση</a:t>
            </a:r>
          </a:p>
        </p:txBody>
      </p:sp>
      <p:pic>
        <p:nvPicPr>
          <p:cNvPr id="30723" name="Picture 4" descr="bladder_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412875"/>
            <a:ext cx="46863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fud-thumbBladderNorma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22" y="1808162"/>
            <a:ext cx="3817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42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l-GR" dirty="0" err="1" smtClean="0">
                <a:cs typeface="+mj-cs"/>
              </a:rPr>
              <a:t>Κυστεο</a:t>
            </a:r>
            <a:r>
              <a:rPr lang="el-GR" dirty="0" smtClean="0">
                <a:cs typeface="+mj-cs"/>
              </a:rPr>
              <a:t>-</a:t>
            </a:r>
            <a:r>
              <a:rPr lang="el-GR" dirty="0" err="1" smtClean="0">
                <a:cs typeface="+mj-cs"/>
              </a:rPr>
              <a:t>ουρητηρική</a:t>
            </a:r>
            <a:r>
              <a:rPr lang="el-GR" dirty="0" smtClean="0">
                <a:cs typeface="+mj-cs"/>
              </a:rPr>
              <a:t> </a:t>
            </a:r>
            <a:r>
              <a:rPr lang="el-GR" dirty="0" smtClean="0">
                <a:cs typeface="+mj-cs"/>
              </a:rPr>
              <a:t>συμβολή</a:t>
            </a:r>
          </a:p>
        </p:txBody>
      </p:sp>
      <p:pic>
        <p:nvPicPr>
          <p:cNvPr id="31747" name="Picture 4" descr="ureterovesical-junction-ostium_~GD30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880" y="1481720"/>
            <a:ext cx="2520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waldey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5058990" cy="496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497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a:t>
            </a:r>
            <a:r>
              <a:rPr lang="el-GR" dirty="0" smtClean="0"/>
              <a:t>ροστάτης</a:t>
            </a:r>
            <a:endParaRPr lang="en-US" dirty="0"/>
          </a:p>
        </p:txBody>
      </p:sp>
      <p:pic>
        <p:nvPicPr>
          <p:cNvPr id="5" name="Picture 4"/>
          <p:cNvPicPr>
            <a:picLocks noChangeAspect="1"/>
          </p:cNvPicPr>
          <p:nvPr/>
        </p:nvPicPr>
        <p:blipFill>
          <a:blip r:embed="rId2" cstate="print"/>
          <a:stretch>
            <a:fillRect/>
          </a:stretch>
        </p:blipFill>
        <p:spPr>
          <a:xfrm>
            <a:off x="380819" y="1649362"/>
            <a:ext cx="4186157" cy="3919303"/>
          </a:xfrm>
          <a:prstGeom prst="rect">
            <a:avLst/>
          </a:prstGeom>
        </p:spPr>
      </p:pic>
      <p:pic>
        <p:nvPicPr>
          <p:cNvPr id="8" name="Picture 7"/>
          <p:cNvPicPr>
            <a:picLocks noChangeAspect="1"/>
          </p:cNvPicPr>
          <p:nvPr/>
        </p:nvPicPr>
        <p:blipFill>
          <a:blip r:embed="rId3"/>
          <a:stretch>
            <a:fillRect/>
          </a:stretch>
        </p:blipFill>
        <p:spPr>
          <a:xfrm>
            <a:off x="4566976" y="1649363"/>
            <a:ext cx="4119825" cy="3919303"/>
          </a:xfrm>
          <a:prstGeom prst="rect">
            <a:avLst/>
          </a:prstGeom>
        </p:spPr>
      </p:pic>
    </p:spTree>
    <p:extLst>
      <p:ext uri="{BB962C8B-B14F-4D97-AF65-F5344CB8AC3E}">
        <p14:creationId xmlns:p14="http://schemas.microsoft.com/office/powerpoint/2010/main" val="3116393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Προστάτης</a:t>
            </a:r>
            <a:endParaRPr lang="en-US" dirty="0"/>
          </a:p>
        </p:txBody>
      </p:sp>
      <p:pic>
        <p:nvPicPr>
          <p:cNvPr id="4" name="prostate anatomy.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40700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4270002" cy="378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noAutofit/>
          </a:bodyPr>
          <a:lstStyle/>
          <a:p>
            <a:r>
              <a:rPr lang="el-GR" dirty="0" smtClean="0">
                <a:latin typeface="+mj-lt"/>
              </a:rPr>
              <a:t>Ουρολογία</a:t>
            </a:r>
            <a:endParaRPr lang="en-US" dirty="0">
              <a:latin typeface="+mj-lt"/>
            </a:endParaRPr>
          </a:p>
        </p:txBody>
      </p:sp>
      <p:sp>
        <p:nvSpPr>
          <p:cNvPr id="3" name="Subtitle 2"/>
          <p:cNvSpPr>
            <a:spLocks noGrp="1"/>
          </p:cNvSpPr>
          <p:nvPr>
            <p:ph idx="1"/>
          </p:nvPr>
        </p:nvSpPr>
        <p:spPr>
          <a:xfrm>
            <a:off x="457200" y="1484784"/>
            <a:ext cx="3826768" cy="4752528"/>
          </a:xfrm>
        </p:spPr>
        <p:txBody>
          <a:bodyPr>
            <a:noAutofit/>
          </a:bodyPr>
          <a:lstStyle/>
          <a:p>
            <a:r>
              <a:rPr lang="el-GR" sz="2800" dirty="0">
                <a:solidFill>
                  <a:schemeClr val="tx1"/>
                </a:solidFill>
              </a:rPr>
              <a:t>ΙΟΑΝΝΗΣ ΓΕΩΡΓΙΟΠΟΥΛΟΣ</a:t>
            </a:r>
          </a:p>
          <a:p>
            <a:r>
              <a:rPr lang="el-GR" sz="2800" dirty="0">
                <a:solidFill>
                  <a:schemeClr val="tx1"/>
                </a:solidFill>
              </a:rPr>
              <a:t>ΧΕΙΡΟΥΡΓΟΣ ΟΥΡΟΛΟΓΟΣ-ΑΝΔΡΟΛΟΓΟΣ</a:t>
            </a:r>
            <a:endParaRPr lang="en-US" sz="2800" dirty="0">
              <a:solidFill>
                <a:schemeClr val="tx1"/>
              </a:solidFill>
            </a:endParaRPr>
          </a:p>
        </p:txBody>
      </p:sp>
    </p:spTree>
    <p:extLst>
      <p:ext uri="{BB962C8B-B14F-4D97-AF65-F5344CB8AC3E}">
        <p14:creationId xmlns:p14="http://schemas.microsoft.com/office/powerpoint/2010/main" val="1823030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732000" y="2353943"/>
            <a:ext cx="3860372" cy="3088298"/>
          </a:xfrm>
          <a:prstGeom prst="rect">
            <a:avLst/>
          </a:prstGeom>
        </p:spPr>
      </p:pic>
      <p:sp>
        <p:nvSpPr>
          <p:cNvPr id="2" name="Title 1"/>
          <p:cNvSpPr>
            <a:spLocks noGrp="1"/>
          </p:cNvSpPr>
          <p:nvPr>
            <p:ph type="title"/>
          </p:nvPr>
        </p:nvSpPr>
        <p:spPr/>
        <p:txBody>
          <a:bodyPr/>
          <a:lstStyle/>
          <a:p>
            <a:r>
              <a:rPr lang="el-GR" dirty="0" smtClean="0"/>
              <a:t>Προστάτης</a:t>
            </a:r>
            <a:endParaRPr lang="en-US" dirty="0"/>
          </a:p>
        </p:txBody>
      </p:sp>
      <p:pic>
        <p:nvPicPr>
          <p:cNvPr id="6" name="Picture 5"/>
          <p:cNvPicPr>
            <a:picLocks noChangeAspect="1"/>
          </p:cNvPicPr>
          <p:nvPr/>
        </p:nvPicPr>
        <p:blipFill>
          <a:blip r:embed="rId3"/>
          <a:stretch>
            <a:fillRect/>
          </a:stretch>
        </p:blipFill>
        <p:spPr>
          <a:xfrm>
            <a:off x="539552" y="1844824"/>
            <a:ext cx="4032448" cy="3885391"/>
          </a:xfrm>
          <a:prstGeom prst="rect">
            <a:avLst/>
          </a:prstGeom>
        </p:spPr>
      </p:pic>
    </p:spTree>
    <p:extLst>
      <p:ext uri="{BB962C8B-B14F-4D97-AF65-F5344CB8AC3E}">
        <p14:creationId xmlns:p14="http://schemas.microsoft.com/office/powerpoint/2010/main" val="2400158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l-GR" dirty="0" smtClean="0">
                <a:cs typeface="+mj-cs"/>
              </a:rPr>
              <a:t>Ανδρική Ουρήθρα</a:t>
            </a:r>
          </a:p>
        </p:txBody>
      </p:sp>
      <p:sp>
        <p:nvSpPr>
          <p:cNvPr id="2" name="Content Placeholder 1"/>
          <p:cNvSpPr>
            <a:spLocks noGrp="1"/>
          </p:cNvSpPr>
          <p:nvPr>
            <p:ph idx="1"/>
          </p:nvPr>
        </p:nvSpPr>
        <p:spPr/>
        <p:txBody>
          <a:bodyPr/>
          <a:lstStyle/>
          <a:p>
            <a:endParaRPr lang="el-GR"/>
          </a:p>
        </p:txBody>
      </p:sp>
      <p:pic>
        <p:nvPicPr>
          <p:cNvPr id="33795" name="Picture 4" descr="Urethra 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2875"/>
            <a:ext cx="3816672" cy="471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urethra ma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12876"/>
            <a:ext cx="419893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urethra ma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1412875"/>
            <a:ext cx="43799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7" descr="urethra male3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8512" y="1412875"/>
            <a:ext cx="44640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Text Box 8"/>
          <p:cNvSpPr txBox="1">
            <a:spLocks noChangeArrowheads="1"/>
          </p:cNvSpPr>
          <p:nvPr/>
        </p:nvSpPr>
        <p:spPr bwMode="auto">
          <a:xfrm>
            <a:off x="1245986" y="6308725"/>
            <a:ext cx="7109636"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p>
            <a:pPr>
              <a:defRPr/>
            </a:pPr>
            <a:r>
              <a:rPr lang="el-GR" dirty="0">
                <a:latin typeface="+mn-lt"/>
                <a:cs typeface="+mn-cs"/>
              </a:rPr>
              <a:t>1. Προστατική μοίρα 2. Υμενώδη μοίρα 3. </a:t>
            </a:r>
            <a:r>
              <a:rPr lang="el-GR" dirty="0" err="1">
                <a:latin typeface="+mn-lt"/>
                <a:cs typeface="+mn-cs"/>
              </a:rPr>
              <a:t>Βολβική</a:t>
            </a:r>
            <a:r>
              <a:rPr lang="el-GR" dirty="0">
                <a:latin typeface="+mn-lt"/>
                <a:cs typeface="+mn-cs"/>
              </a:rPr>
              <a:t> μοίρα 4. </a:t>
            </a:r>
            <a:r>
              <a:rPr lang="el-GR" dirty="0" err="1">
                <a:latin typeface="+mn-lt"/>
                <a:cs typeface="+mn-cs"/>
              </a:rPr>
              <a:t>Πεϊκή</a:t>
            </a:r>
            <a:r>
              <a:rPr lang="el-GR" dirty="0">
                <a:latin typeface="+mn-lt"/>
                <a:cs typeface="+mn-cs"/>
              </a:rPr>
              <a:t> μοίρα</a:t>
            </a:r>
          </a:p>
        </p:txBody>
      </p:sp>
      <p:sp>
        <p:nvSpPr>
          <p:cNvPr id="85001" name="AutoShape 9"/>
          <p:cNvSpPr>
            <a:spLocks noChangeArrowheads="1"/>
          </p:cNvSpPr>
          <p:nvPr/>
        </p:nvSpPr>
        <p:spPr bwMode="auto">
          <a:xfrm>
            <a:off x="755651" y="3213100"/>
            <a:ext cx="1008063" cy="71438"/>
          </a:xfrm>
          <a:prstGeom prst="rightArrow">
            <a:avLst>
              <a:gd name="adj1" fmla="val 50000"/>
              <a:gd name="adj2" fmla="val 3527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03" name="AutoShape 11"/>
          <p:cNvSpPr>
            <a:spLocks noChangeArrowheads="1"/>
          </p:cNvSpPr>
          <p:nvPr/>
        </p:nvSpPr>
        <p:spPr bwMode="auto">
          <a:xfrm>
            <a:off x="755651" y="3500439"/>
            <a:ext cx="1008063" cy="71437"/>
          </a:xfrm>
          <a:prstGeom prst="rightArrow">
            <a:avLst>
              <a:gd name="adj1" fmla="val 50000"/>
              <a:gd name="adj2" fmla="val 3527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04" name="AutoShape 12"/>
          <p:cNvSpPr>
            <a:spLocks noChangeArrowheads="1"/>
          </p:cNvSpPr>
          <p:nvPr/>
        </p:nvSpPr>
        <p:spPr bwMode="auto">
          <a:xfrm>
            <a:off x="755651" y="3860800"/>
            <a:ext cx="1008063" cy="71438"/>
          </a:xfrm>
          <a:prstGeom prst="rightArrow">
            <a:avLst>
              <a:gd name="adj1" fmla="val 50000"/>
              <a:gd name="adj2" fmla="val 3527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05" name="AutoShape 13"/>
          <p:cNvSpPr>
            <a:spLocks noChangeArrowheads="1"/>
          </p:cNvSpPr>
          <p:nvPr/>
        </p:nvSpPr>
        <p:spPr bwMode="auto">
          <a:xfrm>
            <a:off x="755651" y="4797425"/>
            <a:ext cx="1008063" cy="71438"/>
          </a:xfrm>
          <a:prstGeom prst="rightArrow">
            <a:avLst>
              <a:gd name="adj1" fmla="val 50000"/>
              <a:gd name="adj2" fmla="val 35277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06" name="AutoShape 14"/>
          <p:cNvSpPr>
            <a:spLocks/>
          </p:cNvSpPr>
          <p:nvPr/>
        </p:nvSpPr>
        <p:spPr bwMode="auto">
          <a:xfrm>
            <a:off x="1835151" y="3068638"/>
            <a:ext cx="73025" cy="360362"/>
          </a:xfrm>
          <a:prstGeom prst="leftBrace">
            <a:avLst>
              <a:gd name="adj1" fmla="val 41123"/>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09" name="AutoShape 17"/>
          <p:cNvSpPr>
            <a:spLocks/>
          </p:cNvSpPr>
          <p:nvPr/>
        </p:nvSpPr>
        <p:spPr bwMode="auto">
          <a:xfrm>
            <a:off x="1908176" y="3500439"/>
            <a:ext cx="71438" cy="144462"/>
          </a:xfrm>
          <a:prstGeom prst="leftBrace">
            <a:avLst>
              <a:gd name="adj1" fmla="val 16852"/>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10" name="AutoShape 18"/>
          <p:cNvSpPr>
            <a:spLocks/>
          </p:cNvSpPr>
          <p:nvPr/>
        </p:nvSpPr>
        <p:spPr bwMode="auto">
          <a:xfrm>
            <a:off x="1763713" y="3644901"/>
            <a:ext cx="73025" cy="360363"/>
          </a:xfrm>
          <a:prstGeom prst="leftBrace">
            <a:avLst>
              <a:gd name="adj1" fmla="val 41123"/>
              <a:gd name="adj2" fmla="val 50000"/>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85011" name="AutoShape 19"/>
          <p:cNvSpPr>
            <a:spLocks/>
          </p:cNvSpPr>
          <p:nvPr/>
        </p:nvSpPr>
        <p:spPr bwMode="auto">
          <a:xfrm>
            <a:off x="1763714" y="4005264"/>
            <a:ext cx="217487" cy="1944687"/>
          </a:xfrm>
          <a:prstGeom prst="leftBrace">
            <a:avLst>
              <a:gd name="adj1" fmla="val 74514"/>
              <a:gd name="adj2" fmla="val 42287"/>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33808" name="WordArt 22"/>
          <p:cNvSpPr>
            <a:spLocks noChangeArrowheads="1" noChangeShapeType="1" noTextEdit="1"/>
          </p:cNvSpPr>
          <p:nvPr/>
        </p:nvSpPr>
        <p:spPr bwMode="auto">
          <a:xfrm>
            <a:off x="611188" y="3141663"/>
            <a:ext cx="5715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1</a:t>
            </a:r>
          </a:p>
        </p:txBody>
      </p:sp>
      <p:sp>
        <p:nvSpPr>
          <p:cNvPr id="33809" name="WordArt 23"/>
          <p:cNvSpPr>
            <a:spLocks noChangeArrowheads="1" noChangeShapeType="1" noTextEdit="1"/>
          </p:cNvSpPr>
          <p:nvPr/>
        </p:nvSpPr>
        <p:spPr bwMode="auto">
          <a:xfrm>
            <a:off x="611188" y="3789363"/>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3</a:t>
            </a:r>
          </a:p>
        </p:txBody>
      </p:sp>
      <p:sp>
        <p:nvSpPr>
          <p:cNvPr id="33810" name="WordArt 24"/>
          <p:cNvSpPr>
            <a:spLocks noChangeArrowheads="1" noChangeShapeType="1" noTextEdit="1"/>
          </p:cNvSpPr>
          <p:nvPr/>
        </p:nvSpPr>
        <p:spPr bwMode="auto">
          <a:xfrm>
            <a:off x="611188" y="3429000"/>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2</a:t>
            </a:r>
          </a:p>
        </p:txBody>
      </p:sp>
      <p:sp>
        <p:nvSpPr>
          <p:cNvPr id="33811" name="WordArt 25"/>
          <p:cNvSpPr>
            <a:spLocks noChangeArrowheads="1" noChangeShapeType="1" noTextEdit="1"/>
          </p:cNvSpPr>
          <p:nvPr/>
        </p:nvSpPr>
        <p:spPr bwMode="auto">
          <a:xfrm>
            <a:off x="611188" y="4724400"/>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4</a:t>
            </a:r>
          </a:p>
        </p:txBody>
      </p:sp>
      <p:sp>
        <p:nvSpPr>
          <p:cNvPr id="33812" name="WordArt 26"/>
          <p:cNvSpPr>
            <a:spLocks noChangeArrowheads="1" noChangeShapeType="1" noTextEdit="1"/>
          </p:cNvSpPr>
          <p:nvPr/>
        </p:nvSpPr>
        <p:spPr bwMode="auto">
          <a:xfrm>
            <a:off x="6300788" y="4508500"/>
            <a:ext cx="5715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1</a:t>
            </a:r>
          </a:p>
        </p:txBody>
      </p:sp>
      <p:sp>
        <p:nvSpPr>
          <p:cNvPr id="33813" name="WordArt 27"/>
          <p:cNvSpPr>
            <a:spLocks noChangeArrowheads="1" noChangeShapeType="1" noTextEdit="1"/>
          </p:cNvSpPr>
          <p:nvPr/>
        </p:nvSpPr>
        <p:spPr bwMode="auto">
          <a:xfrm>
            <a:off x="6659564" y="4724400"/>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2</a:t>
            </a:r>
          </a:p>
        </p:txBody>
      </p:sp>
      <p:sp>
        <p:nvSpPr>
          <p:cNvPr id="33814" name="WordArt 28"/>
          <p:cNvSpPr>
            <a:spLocks noChangeArrowheads="1" noChangeShapeType="1" noTextEdit="1"/>
          </p:cNvSpPr>
          <p:nvPr/>
        </p:nvSpPr>
        <p:spPr bwMode="auto">
          <a:xfrm>
            <a:off x="6443663" y="4941888"/>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3</a:t>
            </a:r>
          </a:p>
        </p:txBody>
      </p:sp>
      <p:sp>
        <p:nvSpPr>
          <p:cNvPr id="33815" name="WordArt 29"/>
          <p:cNvSpPr>
            <a:spLocks noChangeArrowheads="1" noChangeShapeType="1" noTextEdit="1"/>
          </p:cNvSpPr>
          <p:nvPr/>
        </p:nvSpPr>
        <p:spPr bwMode="auto">
          <a:xfrm>
            <a:off x="6877051" y="5229225"/>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4</a:t>
            </a:r>
          </a:p>
        </p:txBody>
      </p:sp>
    </p:spTree>
    <p:extLst>
      <p:ext uri="{BB962C8B-B14F-4D97-AF65-F5344CB8AC3E}">
        <p14:creationId xmlns:p14="http://schemas.microsoft.com/office/powerpoint/2010/main" val="37540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 calcmode="lin" valueType="num">
                                      <p:cBhvr>
                                        <p:cTn id="7" dur="500" fill="hold"/>
                                        <p:tgtEl>
                                          <p:spTgt spid="84998"/>
                                        </p:tgtEl>
                                        <p:attrNameLst>
                                          <p:attrName>ppt_w</p:attrName>
                                        </p:attrNameLst>
                                      </p:cBhvr>
                                      <p:tavLst>
                                        <p:tav tm="0">
                                          <p:val>
                                            <p:fltVal val="0"/>
                                          </p:val>
                                        </p:tav>
                                        <p:tav tm="100000">
                                          <p:val>
                                            <p:strVal val="#ppt_w"/>
                                          </p:val>
                                        </p:tav>
                                      </p:tavLst>
                                    </p:anim>
                                    <p:anim calcmode="lin" valueType="num">
                                      <p:cBhvr>
                                        <p:cTn id="8" dur="500" fill="hold"/>
                                        <p:tgtEl>
                                          <p:spTgt spid="84998"/>
                                        </p:tgtEl>
                                        <p:attrNameLst>
                                          <p:attrName>ppt_h</p:attrName>
                                        </p:attrNameLst>
                                      </p:cBhvr>
                                      <p:tavLst>
                                        <p:tav tm="0">
                                          <p:val>
                                            <p:fltVal val="0"/>
                                          </p:val>
                                        </p:tav>
                                        <p:tav tm="100000">
                                          <p:val>
                                            <p:strVal val="#ppt_h"/>
                                          </p:val>
                                        </p:tav>
                                      </p:tavLst>
                                    </p:anim>
                                    <p:animEffect transition="in" filter="fade">
                                      <p:cBhvr>
                                        <p:cTn id="9" dur="500"/>
                                        <p:tgtEl>
                                          <p:spTgt spid="849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4999"/>
                                        </p:tgtEl>
                                        <p:attrNameLst>
                                          <p:attrName>style.visibility</p:attrName>
                                        </p:attrNameLst>
                                      </p:cBhvr>
                                      <p:to>
                                        <p:strVal val="visible"/>
                                      </p:to>
                                    </p:set>
                                    <p:anim calcmode="lin" valueType="num">
                                      <p:cBhvr>
                                        <p:cTn id="14" dur="500" fill="hold"/>
                                        <p:tgtEl>
                                          <p:spTgt spid="84999"/>
                                        </p:tgtEl>
                                        <p:attrNameLst>
                                          <p:attrName>ppt_w</p:attrName>
                                        </p:attrNameLst>
                                      </p:cBhvr>
                                      <p:tavLst>
                                        <p:tav tm="0">
                                          <p:val>
                                            <p:fltVal val="0"/>
                                          </p:val>
                                        </p:tav>
                                        <p:tav tm="100000">
                                          <p:val>
                                            <p:strVal val="#ppt_w"/>
                                          </p:val>
                                        </p:tav>
                                      </p:tavLst>
                                    </p:anim>
                                    <p:anim calcmode="lin" valueType="num">
                                      <p:cBhvr>
                                        <p:cTn id="15" dur="500" fill="hold"/>
                                        <p:tgtEl>
                                          <p:spTgt spid="84999"/>
                                        </p:tgtEl>
                                        <p:attrNameLst>
                                          <p:attrName>ppt_h</p:attrName>
                                        </p:attrNameLst>
                                      </p:cBhvr>
                                      <p:tavLst>
                                        <p:tav tm="0">
                                          <p:val>
                                            <p:fltVal val="0"/>
                                          </p:val>
                                        </p:tav>
                                        <p:tav tm="100000">
                                          <p:val>
                                            <p:strVal val="#ppt_h"/>
                                          </p:val>
                                        </p:tav>
                                      </p:tavLst>
                                    </p:anim>
                                    <p:animEffect transition="in" filter="fade">
                                      <p:cBhvr>
                                        <p:cTn id="16"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el-GR" dirty="0" smtClean="0">
                <a:cs typeface="+mj-cs"/>
              </a:rPr>
              <a:t>Γυναικεία ουρήθρα</a:t>
            </a:r>
          </a:p>
        </p:txBody>
      </p:sp>
      <p:sp>
        <p:nvSpPr>
          <p:cNvPr id="2" name="Content Placeholder 1"/>
          <p:cNvSpPr>
            <a:spLocks noGrp="1"/>
          </p:cNvSpPr>
          <p:nvPr>
            <p:ph idx="1"/>
          </p:nvPr>
        </p:nvSpPr>
        <p:spPr/>
        <p:txBody>
          <a:bodyPr/>
          <a:lstStyle/>
          <a:p>
            <a:endParaRPr lang="el-GR"/>
          </a:p>
        </p:txBody>
      </p:sp>
      <p:pic>
        <p:nvPicPr>
          <p:cNvPr id="35843" name="Picture 4" descr="urethra female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4" y="1628775"/>
            <a:ext cx="38893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urethra female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74" y="1484312"/>
            <a:ext cx="3887787"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ZOO 234 Urinary Bladder &amp; Urethra 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745" y="1484312"/>
            <a:ext cx="38877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7"/>
          <p:cNvSpPr txBox="1">
            <a:spLocks noChangeArrowheads="1"/>
          </p:cNvSpPr>
          <p:nvPr/>
        </p:nvSpPr>
        <p:spPr bwMode="auto">
          <a:xfrm>
            <a:off x="1979712" y="6346471"/>
            <a:ext cx="5062401"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rabicPeriod"/>
              <a:defRPr/>
            </a:pPr>
            <a:r>
              <a:rPr lang="el-GR" smtClean="0">
                <a:latin typeface="+mn-lt"/>
                <a:cs typeface="+mn-cs"/>
              </a:rPr>
              <a:t>Πρόσθια μοίρα  2. Οπίσθια μοίρα 3. Σφιγκτήρας</a:t>
            </a:r>
          </a:p>
        </p:txBody>
      </p:sp>
      <p:sp>
        <p:nvSpPr>
          <p:cNvPr id="35847" name="WordArt 8"/>
          <p:cNvSpPr>
            <a:spLocks noChangeArrowheads="1" noChangeShapeType="1" noTextEdit="1"/>
          </p:cNvSpPr>
          <p:nvPr/>
        </p:nvSpPr>
        <p:spPr bwMode="auto">
          <a:xfrm>
            <a:off x="6156326" y="4149725"/>
            <a:ext cx="85725" cy="3810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1 </a:t>
            </a:r>
          </a:p>
        </p:txBody>
      </p:sp>
      <p:sp>
        <p:nvSpPr>
          <p:cNvPr id="35848" name="WordArt 9"/>
          <p:cNvSpPr>
            <a:spLocks noChangeArrowheads="1" noChangeShapeType="1" noTextEdit="1"/>
          </p:cNvSpPr>
          <p:nvPr/>
        </p:nvSpPr>
        <p:spPr bwMode="auto">
          <a:xfrm>
            <a:off x="6300788" y="4941888"/>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2</a:t>
            </a:r>
          </a:p>
        </p:txBody>
      </p:sp>
      <p:sp>
        <p:nvSpPr>
          <p:cNvPr id="35849" name="WordArt 10"/>
          <p:cNvSpPr>
            <a:spLocks noChangeArrowheads="1" noChangeShapeType="1" noTextEdit="1"/>
          </p:cNvSpPr>
          <p:nvPr/>
        </p:nvSpPr>
        <p:spPr bwMode="auto">
          <a:xfrm>
            <a:off x="6659564" y="4724400"/>
            <a:ext cx="76200" cy="190500"/>
          </a:xfrm>
          <a:prstGeom prst="rect">
            <a:avLst/>
          </a:prstGeom>
        </p:spPr>
        <p:txBody>
          <a:bodyPr wrap="none" lIns="91435" tIns="45718" rIns="91435" bIns="45718" fromWordArt="1">
            <a:prstTxWarp prst="textPlain">
              <a:avLst>
                <a:gd name="adj" fmla="val 50000"/>
              </a:avLst>
            </a:prstTxWarp>
          </a:bodyPr>
          <a:lstStyle/>
          <a:p>
            <a:pPr algn="ctr"/>
            <a:r>
              <a:rPr lang="en-US" sz="12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3</a:t>
            </a:r>
          </a:p>
        </p:txBody>
      </p:sp>
    </p:spTree>
    <p:extLst>
      <p:ext uri="{BB962C8B-B14F-4D97-AF65-F5344CB8AC3E}">
        <p14:creationId xmlns:p14="http://schemas.microsoft.com/office/powerpoint/2010/main" val="2151319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500" fill="hold"/>
                                        <p:tgtEl>
                                          <p:spTgt spid="89093"/>
                                        </p:tgtEl>
                                        <p:attrNameLst>
                                          <p:attrName>ppt_w</p:attrName>
                                        </p:attrNameLst>
                                      </p:cBhvr>
                                      <p:tavLst>
                                        <p:tav tm="0">
                                          <p:val>
                                            <p:fltVal val="0"/>
                                          </p:val>
                                        </p:tav>
                                        <p:tav tm="100000">
                                          <p:val>
                                            <p:strVal val="#ppt_w"/>
                                          </p:val>
                                        </p:tav>
                                      </p:tavLst>
                                    </p:anim>
                                    <p:anim calcmode="lin" valueType="num">
                                      <p:cBhvr>
                                        <p:cTn id="8" dur="500" fill="hold"/>
                                        <p:tgtEl>
                                          <p:spTgt spid="89093"/>
                                        </p:tgtEl>
                                        <p:attrNameLst>
                                          <p:attrName>ppt_h</p:attrName>
                                        </p:attrNameLst>
                                      </p:cBhvr>
                                      <p:tavLst>
                                        <p:tav tm="0">
                                          <p:val>
                                            <p:fltVal val="0"/>
                                          </p:val>
                                        </p:tav>
                                        <p:tav tm="100000">
                                          <p:val>
                                            <p:strVal val="#ppt_h"/>
                                          </p:val>
                                        </p:tav>
                                      </p:tavLst>
                                    </p:anim>
                                    <p:animEffect transition="in" filter="fade">
                                      <p:cBhvr>
                                        <p:cTn id="9"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l-GR" dirty="0" smtClean="0">
                <a:cs typeface="+mj-cs"/>
              </a:rPr>
              <a:t>Ουρηθρικός σφιγκτήρας</a:t>
            </a:r>
          </a:p>
        </p:txBody>
      </p:sp>
      <p:pic>
        <p:nvPicPr>
          <p:cNvPr id="36867" name="Picture 4" descr="urethral sphincter male fem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875"/>
            <a:ext cx="76327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Oval 5"/>
          <p:cNvSpPr>
            <a:spLocks noChangeArrowheads="1"/>
          </p:cNvSpPr>
          <p:nvPr/>
        </p:nvSpPr>
        <p:spPr bwMode="auto">
          <a:xfrm>
            <a:off x="1763713" y="2852738"/>
            <a:ext cx="647700" cy="360362"/>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95238" name="Oval 6"/>
          <p:cNvSpPr>
            <a:spLocks noChangeArrowheads="1"/>
          </p:cNvSpPr>
          <p:nvPr/>
        </p:nvSpPr>
        <p:spPr bwMode="auto">
          <a:xfrm>
            <a:off x="6084888" y="3357564"/>
            <a:ext cx="647700" cy="360362"/>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95239" name="Oval 7"/>
          <p:cNvSpPr>
            <a:spLocks noChangeArrowheads="1"/>
          </p:cNvSpPr>
          <p:nvPr/>
        </p:nvSpPr>
        <p:spPr bwMode="auto">
          <a:xfrm>
            <a:off x="1763713" y="3644901"/>
            <a:ext cx="647700" cy="360363"/>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
        <p:nvSpPr>
          <p:cNvPr id="95240" name="Oval 8"/>
          <p:cNvSpPr>
            <a:spLocks noChangeArrowheads="1"/>
          </p:cNvSpPr>
          <p:nvPr/>
        </p:nvSpPr>
        <p:spPr bwMode="auto">
          <a:xfrm>
            <a:off x="5795963" y="3644901"/>
            <a:ext cx="1295400" cy="360363"/>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cs typeface="+mn-cs"/>
            </a:endParaRPr>
          </a:p>
        </p:txBody>
      </p:sp>
    </p:spTree>
    <p:extLst>
      <p:ext uri="{BB962C8B-B14F-4D97-AF65-F5344CB8AC3E}">
        <p14:creationId xmlns:p14="http://schemas.microsoft.com/office/powerpoint/2010/main" val="2792002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5237"/>
                                        </p:tgtEl>
                                        <p:attrNameLst>
                                          <p:attrName>style.visibility</p:attrName>
                                        </p:attrNameLst>
                                      </p:cBhvr>
                                      <p:to>
                                        <p:strVal val="visible"/>
                                      </p:to>
                                    </p:set>
                                    <p:anim calcmode="lin" valueType="num">
                                      <p:cBhvr>
                                        <p:cTn id="7" dur="500" fill="hold"/>
                                        <p:tgtEl>
                                          <p:spTgt spid="95237"/>
                                        </p:tgtEl>
                                        <p:attrNameLst>
                                          <p:attrName>ppt_w</p:attrName>
                                        </p:attrNameLst>
                                      </p:cBhvr>
                                      <p:tavLst>
                                        <p:tav tm="0">
                                          <p:val>
                                            <p:fltVal val="0"/>
                                          </p:val>
                                        </p:tav>
                                        <p:tav tm="100000">
                                          <p:val>
                                            <p:strVal val="#ppt_w"/>
                                          </p:val>
                                        </p:tav>
                                      </p:tavLst>
                                    </p:anim>
                                    <p:anim calcmode="lin" valueType="num">
                                      <p:cBhvr>
                                        <p:cTn id="8" dur="500" fill="hold"/>
                                        <p:tgtEl>
                                          <p:spTgt spid="95237"/>
                                        </p:tgtEl>
                                        <p:attrNameLst>
                                          <p:attrName>ppt_h</p:attrName>
                                        </p:attrNameLst>
                                      </p:cBhvr>
                                      <p:tavLst>
                                        <p:tav tm="0">
                                          <p:val>
                                            <p:fltVal val="0"/>
                                          </p:val>
                                        </p:tav>
                                        <p:tav tm="100000">
                                          <p:val>
                                            <p:strVal val="#ppt_h"/>
                                          </p:val>
                                        </p:tav>
                                      </p:tavLst>
                                    </p:anim>
                                    <p:animEffect transition="in" filter="fade">
                                      <p:cBhvr>
                                        <p:cTn id="9" dur="500"/>
                                        <p:tgtEl>
                                          <p:spTgt spid="9523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5238"/>
                                        </p:tgtEl>
                                        <p:attrNameLst>
                                          <p:attrName>style.visibility</p:attrName>
                                        </p:attrNameLst>
                                      </p:cBhvr>
                                      <p:to>
                                        <p:strVal val="visible"/>
                                      </p:to>
                                    </p:set>
                                    <p:anim calcmode="lin" valueType="num">
                                      <p:cBhvr>
                                        <p:cTn id="12" dur="500" fill="hold"/>
                                        <p:tgtEl>
                                          <p:spTgt spid="95238"/>
                                        </p:tgtEl>
                                        <p:attrNameLst>
                                          <p:attrName>ppt_w</p:attrName>
                                        </p:attrNameLst>
                                      </p:cBhvr>
                                      <p:tavLst>
                                        <p:tav tm="0">
                                          <p:val>
                                            <p:fltVal val="0"/>
                                          </p:val>
                                        </p:tav>
                                        <p:tav tm="100000">
                                          <p:val>
                                            <p:strVal val="#ppt_w"/>
                                          </p:val>
                                        </p:tav>
                                      </p:tavLst>
                                    </p:anim>
                                    <p:anim calcmode="lin" valueType="num">
                                      <p:cBhvr>
                                        <p:cTn id="13" dur="500" fill="hold"/>
                                        <p:tgtEl>
                                          <p:spTgt spid="95238"/>
                                        </p:tgtEl>
                                        <p:attrNameLst>
                                          <p:attrName>ppt_h</p:attrName>
                                        </p:attrNameLst>
                                      </p:cBhvr>
                                      <p:tavLst>
                                        <p:tav tm="0">
                                          <p:val>
                                            <p:fltVal val="0"/>
                                          </p:val>
                                        </p:tav>
                                        <p:tav tm="100000">
                                          <p:val>
                                            <p:strVal val="#ppt_h"/>
                                          </p:val>
                                        </p:tav>
                                      </p:tavLst>
                                    </p:anim>
                                    <p:animEffect transition="in" filter="fade">
                                      <p:cBhvr>
                                        <p:cTn id="14" dur="500"/>
                                        <p:tgtEl>
                                          <p:spTgt spid="9523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95239"/>
                                        </p:tgtEl>
                                        <p:attrNameLst>
                                          <p:attrName>style.visibility</p:attrName>
                                        </p:attrNameLst>
                                      </p:cBhvr>
                                      <p:to>
                                        <p:strVal val="visible"/>
                                      </p:to>
                                    </p:set>
                                    <p:anim calcmode="lin" valueType="num">
                                      <p:cBhvr>
                                        <p:cTn id="19" dur="500" fill="hold"/>
                                        <p:tgtEl>
                                          <p:spTgt spid="95239"/>
                                        </p:tgtEl>
                                        <p:attrNameLst>
                                          <p:attrName>ppt_w</p:attrName>
                                        </p:attrNameLst>
                                      </p:cBhvr>
                                      <p:tavLst>
                                        <p:tav tm="0">
                                          <p:val>
                                            <p:fltVal val="0"/>
                                          </p:val>
                                        </p:tav>
                                        <p:tav tm="100000">
                                          <p:val>
                                            <p:strVal val="#ppt_w"/>
                                          </p:val>
                                        </p:tav>
                                      </p:tavLst>
                                    </p:anim>
                                    <p:anim calcmode="lin" valueType="num">
                                      <p:cBhvr>
                                        <p:cTn id="20" dur="500" fill="hold"/>
                                        <p:tgtEl>
                                          <p:spTgt spid="95239"/>
                                        </p:tgtEl>
                                        <p:attrNameLst>
                                          <p:attrName>ppt_h</p:attrName>
                                        </p:attrNameLst>
                                      </p:cBhvr>
                                      <p:tavLst>
                                        <p:tav tm="0">
                                          <p:val>
                                            <p:fltVal val="0"/>
                                          </p:val>
                                        </p:tav>
                                        <p:tav tm="100000">
                                          <p:val>
                                            <p:strVal val="#ppt_h"/>
                                          </p:val>
                                        </p:tav>
                                      </p:tavLst>
                                    </p:anim>
                                    <p:animEffect transition="in" filter="fade">
                                      <p:cBhvr>
                                        <p:cTn id="21" dur="500"/>
                                        <p:tgtEl>
                                          <p:spTgt spid="95239"/>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95240"/>
                                        </p:tgtEl>
                                        <p:attrNameLst>
                                          <p:attrName>style.visibility</p:attrName>
                                        </p:attrNameLst>
                                      </p:cBhvr>
                                      <p:to>
                                        <p:strVal val="visible"/>
                                      </p:to>
                                    </p:set>
                                    <p:anim calcmode="lin" valueType="num">
                                      <p:cBhvr>
                                        <p:cTn id="24" dur="500" fill="hold"/>
                                        <p:tgtEl>
                                          <p:spTgt spid="95240"/>
                                        </p:tgtEl>
                                        <p:attrNameLst>
                                          <p:attrName>ppt_w</p:attrName>
                                        </p:attrNameLst>
                                      </p:cBhvr>
                                      <p:tavLst>
                                        <p:tav tm="0">
                                          <p:val>
                                            <p:fltVal val="0"/>
                                          </p:val>
                                        </p:tav>
                                        <p:tav tm="100000">
                                          <p:val>
                                            <p:strVal val="#ppt_w"/>
                                          </p:val>
                                        </p:tav>
                                      </p:tavLst>
                                    </p:anim>
                                    <p:anim calcmode="lin" valueType="num">
                                      <p:cBhvr>
                                        <p:cTn id="25" dur="500" fill="hold"/>
                                        <p:tgtEl>
                                          <p:spTgt spid="95240"/>
                                        </p:tgtEl>
                                        <p:attrNameLst>
                                          <p:attrName>ppt_h</p:attrName>
                                        </p:attrNameLst>
                                      </p:cBhvr>
                                      <p:tavLst>
                                        <p:tav tm="0">
                                          <p:val>
                                            <p:fltVal val="0"/>
                                          </p:val>
                                        </p:tav>
                                        <p:tav tm="100000">
                                          <p:val>
                                            <p:strVal val="#ppt_h"/>
                                          </p:val>
                                        </p:tav>
                                      </p:tavLst>
                                    </p:anim>
                                    <p:animEffect transition="in" filter="fade">
                                      <p:cBhvr>
                                        <p:cTn id="26"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8" grpId="0" animBg="1"/>
      <p:bldP spid="95239" grpId="0" animBg="1"/>
      <p:bldP spid="952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Πυελικό έδαφος</a:t>
            </a:r>
            <a:endParaRPr lang="en-US" dirty="0"/>
          </a:p>
        </p:txBody>
      </p:sp>
      <p:pic>
        <p:nvPicPr>
          <p:cNvPr id="7" name="Picture 6"/>
          <p:cNvPicPr>
            <a:picLocks noChangeAspect="1"/>
          </p:cNvPicPr>
          <p:nvPr/>
        </p:nvPicPr>
        <p:blipFill>
          <a:blip r:embed="rId2"/>
          <a:stretch>
            <a:fillRect/>
          </a:stretch>
        </p:blipFill>
        <p:spPr>
          <a:xfrm>
            <a:off x="980252" y="1628800"/>
            <a:ext cx="7183496" cy="4725144"/>
          </a:xfrm>
          <a:prstGeom prst="rect">
            <a:avLst/>
          </a:prstGeom>
        </p:spPr>
      </p:pic>
    </p:spTree>
    <p:extLst>
      <p:ext uri="{BB962C8B-B14F-4D97-AF65-F5344CB8AC3E}">
        <p14:creationId xmlns:p14="http://schemas.microsoft.com/office/powerpoint/2010/main" val="770803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60419" name="Rectangle 3"/>
          <p:cNvSpPr>
            <a:spLocks noGrp="1" noChangeArrowheads="1"/>
          </p:cNvSpPr>
          <p:nvPr>
            <p:ph idx="1"/>
          </p:nvPr>
        </p:nvSpPr>
        <p:spPr/>
        <p:txBody>
          <a:bodyPr/>
          <a:lstStyle/>
          <a:p>
            <a:pPr>
              <a:lnSpc>
                <a:spcPct val="80000"/>
              </a:lnSpc>
            </a:pPr>
            <a:r>
              <a:rPr lang="en-US" sz="2400" b="1" i="1" dirty="0">
                <a:latin typeface="+mj-lt"/>
              </a:rPr>
              <a:t>Micturition</a:t>
            </a:r>
          </a:p>
          <a:p>
            <a:pPr>
              <a:lnSpc>
                <a:spcPct val="80000"/>
              </a:lnSpc>
              <a:buFont typeface="Wingdings" charset="0"/>
              <a:buNone/>
            </a:pPr>
            <a:r>
              <a:rPr lang="en-US" sz="2400" b="1" i="1" dirty="0">
                <a:latin typeface="+mj-lt"/>
              </a:rPr>
              <a:t>	 </a:t>
            </a:r>
            <a:r>
              <a:rPr lang="en-US" sz="2400" dirty="0">
                <a:latin typeface="+mj-lt"/>
              </a:rPr>
              <a:t>AKA:</a:t>
            </a:r>
          </a:p>
          <a:p>
            <a:pPr lvl="1">
              <a:lnSpc>
                <a:spcPct val="80000"/>
              </a:lnSpc>
            </a:pPr>
            <a:r>
              <a:rPr lang="en-US" sz="2000" dirty="0">
                <a:latin typeface="+mj-lt"/>
              </a:rPr>
              <a:t>Voiding </a:t>
            </a:r>
          </a:p>
          <a:p>
            <a:pPr lvl="1">
              <a:lnSpc>
                <a:spcPct val="80000"/>
              </a:lnSpc>
            </a:pPr>
            <a:r>
              <a:rPr lang="en-US" sz="2000" dirty="0">
                <a:latin typeface="+mj-lt"/>
              </a:rPr>
              <a:t>Urinating</a:t>
            </a:r>
          </a:p>
          <a:p>
            <a:pPr lvl="1">
              <a:lnSpc>
                <a:spcPct val="80000"/>
              </a:lnSpc>
            </a:pPr>
            <a:r>
              <a:rPr lang="en-US" sz="2000" dirty="0">
                <a:latin typeface="+mj-lt"/>
              </a:rPr>
              <a:t>Emptying the bladder</a:t>
            </a:r>
          </a:p>
          <a:p>
            <a:pPr lvl="1">
              <a:lnSpc>
                <a:spcPct val="80000"/>
              </a:lnSpc>
            </a:pPr>
            <a:endParaRPr lang="en-US" sz="2000" dirty="0">
              <a:latin typeface="+mj-lt"/>
            </a:endParaRPr>
          </a:p>
          <a:p>
            <a:pPr lvl="1">
              <a:lnSpc>
                <a:spcPct val="80000"/>
              </a:lnSpc>
              <a:buFont typeface="Wingdings" charset="0"/>
              <a:buNone/>
            </a:pPr>
            <a:r>
              <a:rPr lang="en-US" sz="2000" i="1" dirty="0">
                <a:latin typeface="+mj-lt"/>
              </a:rPr>
              <a:t>(See book for diagram</a:t>
            </a:r>
          </a:p>
          <a:p>
            <a:pPr lvl="1">
              <a:lnSpc>
                <a:spcPct val="80000"/>
              </a:lnSpc>
              <a:buFont typeface="Wingdings" charset="0"/>
              <a:buNone/>
            </a:pPr>
            <a:r>
              <a:rPr lang="en-US" sz="2000" i="1" dirty="0">
                <a:latin typeface="+mj-lt"/>
              </a:rPr>
              <a:t>explanation p 701)</a:t>
            </a:r>
          </a:p>
          <a:p>
            <a:pPr lvl="1">
              <a:lnSpc>
                <a:spcPct val="80000"/>
              </a:lnSpc>
              <a:buFont typeface="Wingdings" charset="0"/>
              <a:buNone/>
            </a:pPr>
            <a:endParaRPr lang="en-US" sz="2000" i="1" dirty="0">
              <a:latin typeface="+mj-lt"/>
            </a:endParaRPr>
          </a:p>
          <a:p>
            <a:pPr>
              <a:lnSpc>
                <a:spcPct val="80000"/>
              </a:lnSpc>
              <a:buFont typeface="Wingdings" charset="0"/>
              <a:buNone/>
            </a:pPr>
            <a:r>
              <a:rPr lang="en-US" sz="2400" b="1" i="1" dirty="0">
                <a:solidFill>
                  <a:srgbClr val="FF0000"/>
                </a:solidFill>
                <a:latin typeface="+mj-lt"/>
              </a:rPr>
              <a:t>KNOW:</a:t>
            </a:r>
          </a:p>
          <a:p>
            <a:pPr>
              <a:lnSpc>
                <a:spcPct val="80000"/>
              </a:lnSpc>
              <a:buFont typeface="Wingdings" charset="0"/>
              <a:buNone/>
            </a:pPr>
            <a:r>
              <a:rPr lang="en-US" sz="2400" b="1" dirty="0">
                <a:latin typeface="+mj-lt"/>
              </a:rPr>
              <a:t>Micturition center of brain: pons</a:t>
            </a:r>
          </a:p>
          <a:p>
            <a:pPr>
              <a:lnSpc>
                <a:spcPct val="80000"/>
              </a:lnSpc>
              <a:buFont typeface="Wingdings" charset="0"/>
              <a:buNone/>
            </a:pPr>
            <a:r>
              <a:rPr lang="en-US" sz="2400" b="1" dirty="0">
                <a:latin typeface="+mj-lt"/>
              </a:rPr>
              <a:t>(but heavily influenced by higher centers) </a:t>
            </a:r>
          </a:p>
          <a:p>
            <a:pPr>
              <a:lnSpc>
                <a:spcPct val="80000"/>
              </a:lnSpc>
              <a:buFont typeface="Wingdings" charset="0"/>
              <a:buNone/>
            </a:pPr>
            <a:r>
              <a:rPr lang="en-US" sz="2400" b="1" dirty="0">
                <a:latin typeface="+mj-lt"/>
              </a:rPr>
              <a:t>Parasympathetic: to void</a:t>
            </a:r>
          </a:p>
          <a:p>
            <a:pPr>
              <a:lnSpc>
                <a:spcPct val="80000"/>
              </a:lnSpc>
              <a:buFont typeface="Wingdings" charset="0"/>
              <a:buNone/>
            </a:pPr>
            <a:r>
              <a:rPr lang="en-US" sz="2400" b="1" dirty="0">
                <a:latin typeface="+mj-lt"/>
              </a:rPr>
              <a:t>Sympathetic: inhibits micturition</a:t>
            </a:r>
          </a:p>
        </p:txBody>
      </p:sp>
      <p:sp>
        <p:nvSpPr>
          <p:cNvPr id="5" name="Slide Number Placeholder 5"/>
          <p:cNvSpPr>
            <a:spLocks noGrp="1"/>
          </p:cNvSpPr>
          <p:nvPr>
            <p:ph type="sldNum" sz="quarter" idx="12"/>
          </p:nvPr>
        </p:nvSpPr>
        <p:spPr/>
        <p:txBody>
          <a:bodyPr/>
          <a:lstStyle/>
          <a:p>
            <a:fld id="{D0D0E958-D13B-6D43-B51A-A026399CA95C}" type="slidenum">
              <a:rPr lang="en-US"/>
              <a:pPr/>
              <a:t>24</a:t>
            </a:fld>
            <a:endParaRPr lang="en-US"/>
          </a:p>
        </p:txBody>
      </p:sp>
      <p:pic>
        <p:nvPicPr>
          <p:cNvPr id="60420" name="Picture 4" descr="23-18_Micturition_1"/>
          <p:cNvPicPr>
            <a:picLocks noChangeAspect="1" noChangeArrowheads="1"/>
          </p:cNvPicPr>
          <p:nvPr/>
        </p:nvPicPr>
        <p:blipFill>
          <a:blip r:embed="rId2">
            <a:extLst>
              <a:ext uri="{28A0092B-C50C-407E-A947-70E740481C1C}">
                <a14:useLocalDpi xmlns:a14="http://schemas.microsoft.com/office/drawing/2010/main" val="0"/>
              </a:ext>
            </a:extLst>
          </a:blip>
          <a:srcRect l="11765" t="4546" r="5882" b="4546"/>
          <a:stretch>
            <a:fillRect/>
          </a:stretch>
        </p:blipFill>
        <p:spPr bwMode="auto">
          <a:xfrm>
            <a:off x="5148064" y="1423080"/>
            <a:ext cx="3559629"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705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975488276"/>
              </p:ext>
            </p:extLst>
          </p:nvPr>
        </p:nvGraphicFramePr>
        <p:xfrm>
          <a:off x="3259667" y="2017170"/>
          <a:ext cx="2650067" cy="4038600"/>
        </p:xfrm>
        <a:graphic>
          <a:graphicData uri="http://schemas.openxmlformats.org/presentationml/2006/ole">
            <mc:AlternateContent xmlns:mc="http://schemas.openxmlformats.org/markup-compatibility/2006">
              <mc:Choice xmlns:v="urn:schemas-microsoft-com:vml" Requires="v">
                <p:oleObj spid="_x0000_s1031" name="Document" r:id="rId3" imgW="2230120" imgH="3020060" progId="Word.Document.8">
                  <p:embed/>
                </p:oleObj>
              </mc:Choice>
              <mc:Fallback>
                <p:oleObj name="Document" r:id="rId3" imgW="2230120" imgH="302006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9667" y="2017170"/>
                        <a:ext cx="2650067" cy="40386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fontScale="90000"/>
          </a:bodyPr>
          <a:lstStyle/>
          <a:p>
            <a:r>
              <a:rPr lang="el-GR" dirty="0" smtClean="0"/>
              <a:t>Ακτινογραφία νεφρών - ουρητήρων -κύστεως</a:t>
            </a:r>
            <a:endParaRPr lang="el-GR" dirty="0"/>
          </a:p>
        </p:txBody>
      </p:sp>
    </p:spTree>
    <p:extLst>
      <p:ext uri="{BB962C8B-B14F-4D97-AF65-F5344CB8AC3E}">
        <p14:creationId xmlns:p14="http://schemas.microsoft.com/office/powerpoint/2010/main" val="214482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E:\footage lecture\image1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272" y="1412776"/>
            <a:ext cx="2224738" cy="3276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8309" name="Picture 5" descr="E:\footage lecture\image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77" y="1412775"/>
            <a:ext cx="2331156" cy="3276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8310" name="Picture 6" descr="E:\footage lecture\image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3" y="4077072"/>
            <a:ext cx="3711222" cy="25527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Ακτινογραφία </a:t>
            </a:r>
            <a:r>
              <a:rPr lang="el-GR" dirty="0" smtClean="0"/>
              <a:t>νεφρών - </a:t>
            </a:r>
            <a:r>
              <a:rPr lang="el-GR" dirty="0"/>
              <a:t>ουρητήρων -κύστεως</a:t>
            </a:r>
          </a:p>
        </p:txBody>
      </p:sp>
    </p:spTree>
    <p:extLst>
      <p:ext uri="{BB962C8B-B14F-4D97-AF65-F5344CB8AC3E}">
        <p14:creationId xmlns:p14="http://schemas.microsoft.com/office/powerpoint/2010/main" val="1868500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5" name="Object 3"/>
          <p:cNvGraphicFramePr>
            <a:graphicFrameLocks noChangeAspect="1"/>
          </p:cNvGraphicFramePr>
          <p:nvPr>
            <p:extLst>
              <p:ext uri="{D42A27DB-BD31-4B8C-83A1-F6EECF244321}">
                <p14:modId xmlns:p14="http://schemas.microsoft.com/office/powerpoint/2010/main" val="677671484"/>
              </p:ext>
            </p:extLst>
          </p:nvPr>
        </p:nvGraphicFramePr>
        <p:xfrm>
          <a:off x="3396981" y="1484784"/>
          <a:ext cx="2350039" cy="4967062"/>
        </p:xfrm>
        <a:graphic>
          <a:graphicData uri="http://schemas.openxmlformats.org/presentationml/2006/ole">
            <mc:AlternateContent xmlns:mc="http://schemas.openxmlformats.org/markup-compatibility/2006">
              <mc:Choice xmlns:v="urn:schemas-microsoft-com:vml" Requires="v">
                <p:oleObj spid="_x0000_s2053" name="Document" r:id="rId3" imgW="1953260" imgH="3665220" progId="Word.Document.8">
                  <p:embed/>
                </p:oleObj>
              </mc:Choice>
              <mc:Fallback>
                <p:oleObj name="Document" r:id="rId3" imgW="1953260" imgH="3665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981" y="1484784"/>
                        <a:ext cx="2350039" cy="4967062"/>
                      </a:xfrm>
                      <a:prstGeom prst="rect">
                        <a:avLst/>
                      </a:prstGeom>
                      <a:noFill/>
                      <a:ln w="9525">
                        <a:solidFill>
                          <a:srgbClr val="FF3300"/>
                        </a:solidFill>
                        <a:miter lim="800000"/>
                        <a:headEnd/>
                        <a:tailEnd/>
                      </a:ln>
                    </p:spPr>
                  </p:pic>
                </p:oleObj>
              </mc:Fallback>
            </mc:AlternateContent>
          </a:graphicData>
        </a:graphic>
      </p:graphicFrame>
      <p:sp>
        <p:nvSpPr>
          <p:cNvPr id="2" name="Title 1"/>
          <p:cNvSpPr>
            <a:spLocks noGrp="1"/>
          </p:cNvSpPr>
          <p:nvPr>
            <p:ph type="title"/>
          </p:nvPr>
        </p:nvSpPr>
        <p:spPr/>
        <p:txBody>
          <a:bodyPr>
            <a:normAutofit/>
          </a:bodyPr>
          <a:lstStyle/>
          <a:p>
            <a:r>
              <a:rPr lang="el-GR" dirty="0" smtClean="0"/>
              <a:t>Ενδοφλέβια ουρογραφία</a:t>
            </a:r>
            <a:endParaRPr lang="el-GR" dirty="0"/>
          </a:p>
        </p:txBody>
      </p:sp>
    </p:spTree>
    <p:extLst>
      <p:ext uri="{BB962C8B-B14F-4D97-AF65-F5344CB8AC3E}">
        <p14:creationId xmlns:p14="http://schemas.microsoft.com/office/powerpoint/2010/main" val="3498785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Barbalias\int cyst- diabetes\photo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28" y="1679096"/>
            <a:ext cx="2336800" cy="3505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descr="D:\Barbalias\int cyst- diabetes\photo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160" y="1679096"/>
            <a:ext cx="2336800" cy="3505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4" descr="D:\Barbalias\int cyst- diabetes\photo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694" y="1700808"/>
            <a:ext cx="2912533" cy="4368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361217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Παθήσεις ουροποιητικού</a:t>
            </a:r>
            <a:endParaRPr lang="el-G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0988486"/>
              </p:ext>
            </p:extLst>
          </p:nvPr>
        </p:nvGraphicFramePr>
        <p:xfrm>
          <a:off x="457200" y="1484313"/>
          <a:ext cx="8229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7830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050" descr="D:\Barbalias\int cyst- diabetes\photo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128" y="1412776"/>
            <a:ext cx="3429744" cy="514461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dirty="0"/>
          </a:p>
        </p:txBody>
      </p:sp>
    </p:spTree>
    <p:extLst>
      <p:ext uri="{BB962C8B-B14F-4D97-AF65-F5344CB8AC3E}">
        <p14:creationId xmlns:p14="http://schemas.microsoft.com/office/powerpoint/2010/main" val="3141493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6" name="Object 4"/>
          <p:cNvGraphicFramePr>
            <a:graphicFrameLocks noChangeAspect="1"/>
          </p:cNvGraphicFramePr>
          <p:nvPr/>
        </p:nvGraphicFramePr>
        <p:xfrm>
          <a:off x="474135" y="2306638"/>
          <a:ext cx="1972733" cy="3179762"/>
        </p:xfrm>
        <a:graphic>
          <a:graphicData uri="http://schemas.openxmlformats.org/presentationml/2006/ole">
            <mc:AlternateContent xmlns:mc="http://schemas.openxmlformats.org/markup-compatibility/2006">
              <mc:Choice xmlns:v="urn:schemas-microsoft-com:vml" Requires="v">
                <p:oleObj spid="_x0000_s3077" name="Document" r:id="rId3" imgW="2219960" imgH="3180080" progId="Word.Document.8">
                  <p:embed/>
                </p:oleObj>
              </mc:Choice>
              <mc:Fallback>
                <p:oleObj name="Document" r:id="rId3" imgW="2219960" imgH="31800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35" y="2306638"/>
                        <a:ext cx="1972733" cy="317976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84997" name="Picture 5" descr="D:\photos book\figure 1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534" y="3200400"/>
            <a:ext cx="3048000"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84998" name="Picture 6" descr="D:\photos book\figure 15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333" y="3175000"/>
            <a:ext cx="3048000"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smtClean="0"/>
              <a:t>Διαθερμική κατιούσα ουρογραφία</a:t>
            </a:r>
            <a:endParaRPr lang="el-GR" dirty="0"/>
          </a:p>
        </p:txBody>
      </p:sp>
    </p:spTree>
    <p:extLst>
      <p:ext uri="{BB962C8B-B14F-4D97-AF65-F5344CB8AC3E}">
        <p14:creationId xmlns:p14="http://schemas.microsoft.com/office/powerpoint/2010/main" val="1260845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hotos book\figure 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1528231"/>
            <a:ext cx="3087982" cy="231598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3" descr="D:\photos book\figure 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8231"/>
            <a:ext cx="3087982" cy="231598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293" name="Object 5"/>
          <p:cNvGraphicFramePr>
            <a:graphicFrameLocks noChangeAspect="1"/>
          </p:cNvGraphicFramePr>
          <p:nvPr>
            <p:extLst>
              <p:ext uri="{D42A27DB-BD31-4B8C-83A1-F6EECF244321}">
                <p14:modId xmlns:p14="http://schemas.microsoft.com/office/powerpoint/2010/main" val="3365265070"/>
              </p:ext>
            </p:extLst>
          </p:nvPr>
        </p:nvGraphicFramePr>
        <p:xfrm>
          <a:off x="1187623" y="3933056"/>
          <a:ext cx="3098104" cy="2664296"/>
        </p:xfrm>
        <a:graphic>
          <a:graphicData uri="http://schemas.openxmlformats.org/presentationml/2006/ole">
            <mc:AlternateContent xmlns:mc="http://schemas.openxmlformats.org/markup-compatibility/2006">
              <mc:Choice xmlns:v="urn:schemas-microsoft-com:vml" Requires="v">
                <p:oleObj spid="_x0000_s4106" name="Image" r:id="rId5" imgW="3723262" imgH="2846453" progId="">
                  <p:embed/>
                </p:oleObj>
              </mc:Choice>
              <mc:Fallback>
                <p:oleObj name="Image" r:id="rId5" imgW="3723262" imgH="284645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3" y="3933056"/>
                        <a:ext cx="3098104" cy="2664296"/>
                      </a:xfrm>
                      <a:prstGeom prst="rect">
                        <a:avLst/>
                      </a:prstGeom>
                      <a:noFill/>
                      <a:ln w="9525">
                        <a:solidFill>
                          <a:srgbClr val="FF3300"/>
                        </a:solidFill>
                        <a:miter lim="800000"/>
                        <a:headEnd/>
                        <a:tailEnd/>
                      </a:ln>
                      <a:effectLst/>
                    </p:spPr>
                  </p:pic>
                </p:oleObj>
              </mc:Fallback>
            </mc:AlternateContent>
          </a:graphicData>
        </a:graphic>
      </p:graphicFrame>
      <p:graphicFrame>
        <p:nvGraphicFramePr>
          <p:cNvPr id="12294" name="Object 6"/>
          <p:cNvGraphicFramePr>
            <a:graphicFrameLocks noChangeAspect="1"/>
          </p:cNvGraphicFramePr>
          <p:nvPr>
            <p:extLst>
              <p:ext uri="{D42A27DB-BD31-4B8C-83A1-F6EECF244321}">
                <p14:modId xmlns:p14="http://schemas.microsoft.com/office/powerpoint/2010/main" val="4078123496"/>
              </p:ext>
            </p:extLst>
          </p:nvPr>
        </p:nvGraphicFramePr>
        <p:xfrm>
          <a:off x="4572000" y="3933056"/>
          <a:ext cx="3087982" cy="2708257"/>
        </p:xfrm>
        <a:graphic>
          <a:graphicData uri="http://schemas.openxmlformats.org/presentationml/2006/ole">
            <mc:AlternateContent xmlns:mc="http://schemas.openxmlformats.org/markup-compatibility/2006">
              <mc:Choice xmlns:v="urn:schemas-microsoft-com:vml" Requires="v">
                <p:oleObj spid="_x0000_s4107" name="Image" r:id="rId7" imgW="3634310" imgH="2833745" progId="">
                  <p:embed/>
                </p:oleObj>
              </mc:Choice>
              <mc:Fallback>
                <p:oleObj name="Image" r:id="rId7" imgW="3634310" imgH="283374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933056"/>
                        <a:ext cx="3087982" cy="2708257"/>
                      </a:xfrm>
                      <a:prstGeom prst="rect">
                        <a:avLst/>
                      </a:prstGeom>
                      <a:noFill/>
                      <a:ln w="9525">
                        <a:solidFill>
                          <a:srgbClr val="FF3300"/>
                        </a:solidFill>
                        <a:miter lim="800000"/>
                        <a:headEnd/>
                        <a:tailEnd/>
                      </a:ln>
                      <a:effectLst/>
                    </p:spPr>
                  </p:pic>
                </p:oleObj>
              </mc:Fallback>
            </mc:AlternateContent>
          </a:graphicData>
        </a:graphic>
      </p:graphicFrame>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4078525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11111" t="1756" r="5556"/>
          <a:stretch>
            <a:fillRect/>
          </a:stretch>
        </p:blipFill>
        <p:spPr bwMode="auto">
          <a:xfrm>
            <a:off x="1547664" y="1700808"/>
            <a:ext cx="1789289" cy="4343400"/>
          </a:xfrm>
          <a:prstGeom prst="rect">
            <a:avLst/>
          </a:prstGeom>
          <a:noFill/>
          <a:ln w="12699">
            <a:solidFill>
              <a:srgbClr val="FF3300"/>
            </a:solidFill>
            <a:miter lim="800000"/>
            <a:headEnd type="none" w="sm" len="sm"/>
            <a:tailEnd type="none" w="sm" len="sm"/>
          </a:ln>
          <a:effectLst>
            <a:outerShdw blurRad="63500" dist="107763"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Lst>
        </p:spPr>
      </p:pic>
      <p:pic>
        <p:nvPicPr>
          <p:cNvPr id="95235" name="Picture 3"/>
          <p:cNvPicPr>
            <a:picLocks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4392463" y="1700809"/>
            <a:ext cx="3183467" cy="3124200"/>
          </a:xfrm>
          <a:prstGeom prst="rect">
            <a:avLst/>
          </a:prstGeom>
          <a:noFill/>
          <a:ln w="9525">
            <a:solidFill>
              <a:srgbClr val="FF3300"/>
            </a:solidFill>
            <a:miter lim="800000"/>
            <a:headEnd/>
            <a:tailEnd/>
          </a:ln>
          <a:effectLst>
            <a:outerShdw blurRad="63500" dist="107763"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3350029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E:\footage lecture\image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747" y="3356992"/>
            <a:ext cx="3451578" cy="28575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457200" y="1484784"/>
            <a:ext cx="8229600" cy="2664296"/>
          </a:xfrm>
        </p:spPr>
        <p:txBody>
          <a:bodyPr>
            <a:normAutofit/>
          </a:bodyPr>
          <a:lstStyle/>
          <a:p>
            <a:r>
              <a:rPr lang="el-GR" sz="2800" dirty="0" smtClean="0"/>
              <a:t>Ανιούσα πυελογραφία</a:t>
            </a:r>
          </a:p>
          <a:p>
            <a:r>
              <a:rPr lang="el-GR" sz="2800" dirty="0" smtClean="0"/>
              <a:t>Σπερματοδόχο-κυστεογραφία</a:t>
            </a:r>
          </a:p>
          <a:p>
            <a:r>
              <a:rPr lang="el-GR" sz="2800" dirty="0" err="1" smtClean="0"/>
              <a:t>Λεμφαγγειογραφία</a:t>
            </a:r>
            <a:r>
              <a:rPr lang="el-GR" sz="2800" dirty="0" smtClean="0"/>
              <a:t> -</a:t>
            </a:r>
            <a:r>
              <a:rPr lang="el-GR" sz="2800" dirty="0" err="1" smtClean="0"/>
              <a:t>λεμφαδενογραφία</a:t>
            </a:r>
            <a:endParaRPr lang="el-GR" sz="2800" dirty="0"/>
          </a:p>
        </p:txBody>
      </p:sp>
    </p:spTree>
    <p:extLst>
      <p:ext uri="{BB962C8B-B14F-4D97-AF65-F5344CB8AC3E}">
        <p14:creationId xmlns:p14="http://schemas.microsoft.com/office/powerpoint/2010/main" val="2462245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3074"/>
          <p:cNvGraphicFramePr>
            <a:graphicFrameLocks noChangeAspect="1"/>
          </p:cNvGraphicFramePr>
          <p:nvPr/>
        </p:nvGraphicFramePr>
        <p:xfrm>
          <a:off x="1286935" y="3352801"/>
          <a:ext cx="1989667" cy="2911475"/>
        </p:xfrm>
        <a:graphic>
          <a:graphicData uri="http://schemas.openxmlformats.org/presentationml/2006/ole">
            <mc:AlternateContent xmlns:mc="http://schemas.openxmlformats.org/markup-compatibility/2006">
              <mc:Choice xmlns:v="urn:schemas-microsoft-com:vml" Requires="v">
                <p:oleObj spid="_x0000_s5126" name="Document" r:id="rId3" imgW="2240280" imgH="2910840" progId="Word.Document.8">
                  <p:embed/>
                </p:oleObj>
              </mc:Choice>
              <mc:Fallback>
                <p:oleObj name="Document" r:id="rId3" imgW="2240280" imgH="29108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935" y="3352801"/>
                        <a:ext cx="1989667" cy="29114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92164" name="Picture 3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067" y="3352801"/>
            <a:ext cx="2215444" cy="2895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a:bodyPr>
          <a:lstStyle/>
          <a:p>
            <a:r>
              <a:rPr lang="el-GR" sz="2800" dirty="0" smtClean="0"/>
              <a:t>Ανιούσα κυστεογραφία και </a:t>
            </a:r>
            <a:r>
              <a:rPr lang="el-GR" sz="2800" dirty="0" err="1" smtClean="0"/>
              <a:t>ουρηθροκυστεογραφία</a:t>
            </a:r>
            <a:r>
              <a:rPr lang="el-GR" sz="2800" dirty="0" smtClean="0"/>
              <a:t> κατά την ούρηση</a:t>
            </a:r>
          </a:p>
          <a:p>
            <a:r>
              <a:rPr lang="el-GR" sz="2800" dirty="0" err="1" smtClean="0"/>
              <a:t>Ουρηθρογραφία</a:t>
            </a:r>
            <a:r>
              <a:rPr lang="el-GR" sz="2800" dirty="0" smtClean="0"/>
              <a:t> </a:t>
            </a:r>
          </a:p>
          <a:p>
            <a:endParaRPr lang="el-GR" sz="2800" dirty="0"/>
          </a:p>
        </p:txBody>
      </p:sp>
    </p:spTree>
    <p:extLst>
      <p:ext uri="{BB962C8B-B14F-4D97-AF65-F5344CB8AC3E}">
        <p14:creationId xmlns:p14="http://schemas.microsoft.com/office/powerpoint/2010/main" val="1075477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8421" y="1380747"/>
            <a:ext cx="2744612" cy="3352800"/>
            <a:chOff x="144" y="240"/>
            <a:chExt cx="1945" cy="2112"/>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l="21800" t="11578" r="22044" b="7126"/>
            <a:stretch>
              <a:fillRect/>
            </a:stretch>
          </p:blipFill>
          <p:spPr bwMode="auto">
            <a:xfrm>
              <a:off x="144" y="240"/>
              <a:ext cx="1945" cy="2112"/>
            </a:xfrm>
            <a:prstGeom prst="rect">
              <a:avLst/>
            </a:prstGeom>
            <a:noFill/>
            <a:ln w="28575">
              <a:solidFill>
                <a:srgbClr val="FF33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28676" name="Line 4"/>
            <p:cNvSpPr>
              <a:spLocks noChangeShapeType="1"/>
            </p:cNvSpPr>
            <p:nvPr/>
          </p:nvSpPr>
          <p:spPr bwMode="auto">
            <a:xfrm>
              <a:off x="912" y="1152"/>
              <a:ext cx="96" cy="14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 name="Group 5"/>
          <p:cNvGrpSpPr>
            <a:grpSpLocks/>
          </p:cNvGrpSpPr>
          <p:nvPr/>
        </p:nvGrpSpPr>
        <p:grpSpPr bwMode="auto">
          <a:xfrm>
            <a:off x="3332968" y="1380747"/>
            <a:ext cx="1964267" cy="2552309"/>
            <a:chOff x="2256" y="576"/>
            <a:chExt cx="1392" cy="1728"/>
          </a:xfrm>
        </p:grpSpPr>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l="25009" t="7146" r="23186" b="7097"/>
            <a:stretch>
              <a:fillRect/>
            </a:stretch>
          </p:blipFill>
          <p:spPr bwMode="auto">
            <a:xfrm>
              <a:off x="2256" y="576"/>
              <a:ext cx="1392" cy="1728"/>
            </a:xfrm>
            <a:prstGeom prst="rect">
              <a:avLst/>
            </a:prstGeom>
            <a:noFill/>
            <a:ln w="28575">
              <a:solidFill>
                <a:srgbClr val="FF33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28679" name="Line 7"/>
            <p:cNvSpPr>
              <a:spLocks noChangeShapeType="1"/>
            </p:cNvSpPr>
            <p:nvPr/>
          </p:nvSpPr>
          <p:spPr bwMode="auto">
            <a:xfrm flipV="1">
              <a:off x="3120" y="1344"/>
              <a:ext cx="144" cy="144"/>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 name="Group 8"/>
          <p:cNvGrpSpPr>
            <a:grpSpLocks/>
          </p:cNvGrpSpPr>
          <p:nvPr/>
        </p:nvGrpSpPr>
        <p:grpSpPr bwMode="auto">
          <a:xfrm>
            <a:off x="6156175" y="3381744"/>
            <a:ext cx="2741789" cy="3276600"/>
            <a:chOff x="3744" y="2112"/>
            <a:chExt cx="1943" cy="2064"/>
          </a:xfrm>
        </p:grpSpPr>
        <p:pic>
          <p:nvPicPr>
            <p:cNvPr id="28681" name="Picture 9"/>
            <p:cNvPicPr>
              <a:picLocks noChangeAspect="1" noChangeArrowheads="1"/>
            </p:cNvPicPr>
            <p:nvPr/>
          </p:nvPicPr>
          <p:blipFill>
            <a:blip r:embed="rId4">
              <a:lum bright="12000" contrast="42000"/>
              <a:extLst>
                <a:ext uri="{28A0092B-C50C-407E-A947-70E740481C1C}">
                  <a14:useLocalDpi xmlns:a14="http://schemas.microsoft.com/office/drawing/2010/main" val="0"/>
                </a:ext>
              </a:extLst>
            </a:blip>
            <a:srcRect l="20755" t="8905" r="18867" b="5605"/>
            <a:stretch>
              <a:fillRect/>
            </a:stretch>
          </p:blipFill>
          <p:spPr bwMode="auto">
            <a:xfrm>
              <a:off x="3744" y="2112"/>
              <a:ext cx="1943" cy="2064"/>
            </a:xfrm>
            <a:prstGeom prst="rect">
              <a:avLst/>
            </a:prstGeom>
            <a:noFill/>
            <a:ln w="28575">
              <a:solidFill>
                <a:srgbClr val="FF33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28682" name="Line 10"/>
            <p:cNvSpPr>
              <a:spLocks noChangeShapeType="1"/>
            </p:cNvSpPr>
            <p:nvPr/>
          </p:nvSpPr>
          <p:spPr bwMode="auto">
            <a:xfrm flipV="1">
              <a:off x="4752" y="2976"/>
              <a:ext cx="96" cy="384"/>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8683" name="Picture 11"/>
          <p:cNvPicPr>
            <a:picLocks noChangeAspect="1" noChangeArrowheads="1"/>
          </p:cNvPicPr>
          <p:nvPr/>
        </p:nvPicPr>
        <p:blipFill>
          <a:blip r:embed="rId5">
            <a:extLst>
              <a:ext uri="{28A0092B-C50C-407E-A947-70E740481C1C}">
                <a14:useLocalDpi xmlns:a14="http://schemas.microsoft.com/office/drawing/2010/main" val="0"/>
              </a:ext>
            </a:extLst>
          </a:blip>
          <a:srcRect l="23163" t="7762" r="24358" b="6000"/>
          <a:stretch>
            <a:fillRect/>
          </a:stretch>
        </p:blipFill>
        <p:spPr bwMode="auto">
          <a:xfrm>
            <a:off x="4059292" y="3991344"/>
            <a:ext cx="1922051" cy="2667000"/>
          </a:xfrm>
          <a:prstGeom prst="rect">
            <a:avLst/>
          </a:prstGeom>
          <a:noFill/>
          <a:ln w="28575">
            <a:solidFill>
              <a:srgbClr val="FF33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p:txBody>
          <a:bodyPr>
            <a:normAutofit/>
          </a:bodyPr>
          <a:lstStyle/>
          <a:p>
            <a:r>
              <a:rPr lang="en-US" dirty="0"/>
              <a:t>Right renal artery </a:t>
            </a:r>
            <a:r>
              <a:rPr lang="en-US" dirty="0" smtClean="0"/>
              <a:t>stenosis</a:t>
            </a:r>
            <a:endParaRPr lang="el-GR" dirty="0"/>
          </a:p>
        </p:txBody>
      </p:sp>
    </p:spTree>
    <p:extLst>
      <p:ext uri="{BB962C8B-B14F-4D97-AF65-F5344CB8AC3E}">
        <p14:creationId xmlns:p14="http://schemas.microsoft.com/office/powerpoint/2010/main" val="2531789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p:cNvPicPr>
            <a:picLocks noChangeArrowheads="1"/>
          </p:cNvPicPr>
          <p:nvPr/>
        </p:nvPicPr>
        <p:blipFill>
          <a:blip r:embed="rId2">
            <a:extLst>
              <a:ext uri="{28A0092B-C50C-407E-A947-70E740481C1C}">
                <a14:useLocalDpi xmlns:a14="http://schemas.microsoft.com/office/drawing/2010/main" val="0"/>
              </a:ext>
            </a:extLst>
          </a:blip>
          <a:srcRect l="14346" t="7751" r="10873" b="26363"/>
          <a:stretch>
            <a:fillRect/>
          </a:stretch>
        </p:blipFill>
        <p:spPr bwMode="auto">
          <a:xfrm>
            <a:off x="4716016" y="2057400"/>
            <a:ext cx="3251200" cy="25908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68" name="Picture 4"/>
          <p:cNvPicPr>
            <a:picLocks noChangeArrowheads="1"/>
          </p:cNvPicPr>
          <p:nvPr/>
        </p:nvPicPr>
        <p:blipFill>
          <a:blip r:embed="rId3">
            <a:extLst>
              <a:ext uri="{28A0092B-C50C-407E-A947-70E740481C1C}">
                <a14:useLocalDpi xmlns:a14="http://schemas.microsoft.com/office/drawing/2010/main" val="0"/>
              </a:ext>
            </a:extLst>
          </a:blip>
          <a:srcRect l="18367" t="13402" r="12755" b="16495"/>
          <a:stretch>
            <a:fillRect/>
          </a:stretch>
        </p:blipFill>
        <p:spPr bwMode="auto">
          <a:xfrm>
            <a:off x="899592" y="2057400"/>
            <a:ext cx="3048000" cy="25908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69" name="Text Box 5"/>
          <p:cNvSpPr txBox="1">
            <a:spLocks noChangeArrowheads="1"/>
          </p:cNvSpPr>
          <p:nvPr/>
        </p:nvSpPr>
        <p:spPr bwMode="auto">
          <a:xfrm>
            <a:off x="5080001" y="3352800"/>
            <a:ext cx="822731" cy="3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p>
            <a:r>
              <a:rPr lang="en-US" b="1">
                <a:solidFill>
                  <a:srgbClr val="99FF33"/>
                </a:solidFill>
              </a:rPr>
              <a:t>needle</a:t>
            </a:r>
          </a:p>
        </p:txBody>
      </p:sp>
      <p:sp>
        <p:nvSpPr>
          <p:cNvPr id="88070" name="Freeform 6"/>
          <p:cNvSpPr>
            <a:spLocks/>
          </p:cNvSpPr>
          <p:nvPr/>
        </p:nvSpPr>
        <p:spPr bwMode="auto">
          <a:xfrm>
            <a:off x="5283200" y="3810001"/>
            <a:ext cx="677333" cy="381000"/>
          </a:xfrm>
          <a:custGeom>
            <a:avLst/>
            <a:gdLst>
              <a:gd name="T0" fmla="*/ 0 w 528"/>
              <a:gd name="T1" fmla="*/ 0 h 160"/>
              <a:gd name="T2" fmla="*/ 384 w 528"/>
              <a:gd name="T3" fmla="*/ 144 h 160"/>
              <a:gd name="T4" fmla="*/ 528 w 528"/>
              <a:gd name="T5" fmla="*/ 96 h 160"/>
            </a:gdLst>
            <a:ahLst/>
            <a:cxnLst>
              <a:cxn ang="0">
                <a:pos x="T0" y="T1"/>
              </a:cxn>
              <a:cxn ang="0">
                <a:pos x="T2" y="T3"/>
              </a:cxn>
              <a:cxn ang="0">
                <a:pos x="T4" y="T5"/>
              </a:cxn>
            </a:cxnLst>
            <a:rect l="0" t="0" r="r" b="b"/>
            <a:pathLst>
              <a:path w="528" h="160">
                <a:moveTo>
                  <a:pt x="0" y="0"/>
                </a:moveTo>
                <a:cubicBezTo>
                  <a:pt x="148" y="64"/>
                  <a:pt x="296" y="128"/>
                  <a:pt x="384" y="144"/>
                </a:cubicBezTo>
                <a:cubicBezTo>
                  <a:pt x="472" y="160"/>
                  <a:pt x="500" y="128"/>
                  <a:pt x="528" y="96"/>
                </a:cubicBezTo>
              </a:path>
            </a:pathLst>
          </a:custGeom>
          <a:noFill/>
          <a:ln w="12699" cap="flat" cmpd="sng">
            <a:solidFill>
              <a:srgbClr val="FFFF00"/>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endParaRPr lang="en-US"/>
          </a:p>
        </p:txBody>
      </p:sp>
      <p:sp>
        <p:nvSpPr>
          <p:cNvPr id="2" name="Title 1"/>
          <p:cNvSpPr>
            <a:spLocks noGrp="1"/>
          </p:cNvSpPr>
          <p:nvPr>
            <p:ph type="title"/>
          </p:nvPr>
        </p:nvSpPr>
        <p:spPr/>
        <p:txBody>
          <a:bodyPr>
            <a:normAutofit/>
          </a:bodyPr>
          <a:lstStyle/>
          <a:p>
            <a:r>
              <a:rPr lang="el-GR" dirty="0" err="1" smtClean="0"/>
              <a:t>Υπερηχοτομογραφία</a:t>
            </a:r>
            <a:endParaRPr lang="el-GR" dirty="0"/>
          </a:p>
        </p:txBody>
      </p:sp>
    </p:spTree>
    <p:extLst>
      <p:ext uri="{BB962C8B-B14F-4D97-AF65-F5344CB8AC3E}">
        <p14:creationId xmlns:p14="http://schemas.microsoft.com/office/powerpoint/2010/main" val="703827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E:\biblio\18 ca prostate\us after prostatect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84783"/>
            <a:ext cx="2376264" cy="266312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4211" name="Object 3"/>
          <p:cNvGraphicFramePr>
            <a:graphicFrameLocks noChangeAspect="1"/>
          </p:cNvGraphicFramePr>
          <p:nvPr>
            <p:extLst>
              <p:ext uri="{D42A27DB-BD31-4B8C-83A1-F6EECF244321}">
                <p14:modId xmlns:p14="http://schemas.microsoft.com/office/powerpoint/2010/main" val="2889580159"/>
              </p:ext>
            </p:extLst>
          </p:nvPr>
        </p:nvGraphicFramePr>
        <p:xfrm>
          <a:off x="683568" y="4293096"/>
          <a:ext cx="2757589" cy="2305554"/>
        </p:xfrm>
        <a:graphic>
          <a:graphicData uri="http://schemas.openxmlformats.org/presentationml/2006/ole">
            <mc:AlternateContent xmlns:mc="http://schemas.openxmlformats.org/markup-compatibility/2006">
              <mc:Choice xmlns:v="urn:schemas-microsoft-com:vml" Requires="v">
                <p:oleObj spid="_x0000_s6149" name="Bitmap Image" r:id="rId4" imgW="4742857" imgH="3524742" progId="PBrush">
                  <p:embed/>
                </p:oleObj>
              </mc:Choice>
              <mc:Fallback>
                <p:oleObj name="Bitmap Image" r:id="rId4" imgW="4742857" imgH="352474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293096"/>
                        <a:ext cx="2757589" cy="2305554"/>
                      </a:xfrm>
                      <a:prstGeom prst="rect">
                        <a:avLst/>
                      </a:prstGeom>
                      <a:noFill/>
                      <a:ln w="9525">
                        <a:solidFill>
                          <a:srgbClr val="FF0000"/>
                        </a:solidFill>
                        <a:miter lim="800000"/>
                        <a:headEnd/>
                        <a:tailEnd/>
                      </a:ln>
                      <a:effectLst/>
                    </p:spPr>
                  </p:pic>
                </p:oleObj>
              </mc:Fallback>
            </mc:AlternateContent>
          </a:graphicData>
        </a:graphic>
      </p:graphicFrame>
      <p:pic>
        <p:nvPicPr>
          <p:cNvPr id="94212" name="Picture 4" descr="E:\footage lecture\ureteric ston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776" y="2256680"/>
            <a:ext cx="4140200" cy="289401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270394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026" descr="E:\footage lecture\kidney_tumors_15a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540" y="1622292"/>
            <a:ext cx="2131309" cy="213088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5475" name="Picture 1027" descr="E:\footage lecture\kidney_tumors_20a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539" y="4125985"/>
            <a:ext cx="2131309" cy="2131309"/>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dirty="0"/>
          </a:p>
        </p:txBody>
      </p:sp>
      <p:pic>
        <p:nvPicPr>
          <p:cNvPr id="10" name="Picture 1028" descr="E:\footage lecture\kidney_tumors_10e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622291"/>
            <a:ext cx="2260307" cy="225980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29" descr="E:\footage lecture\mdct_kidney_tumor12c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520" y="3976007"/>
            <a:ext cx="2282371" cy="228128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030" descr="E:\footage lecture\mdct_kidney_tumor10b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5289" y="1622291"/>
            <a:ext cx="2667000" cy="2667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031" descr="E:\footage lecture\fig55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9665" y="4676462"/>
            <a:ext cx="2682624" cy="1580832"/>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690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Ανατομία</a:t>
            </a:r>
            <a:endParaRPr lang="en-US" dirty="0"/>
          </a:p>
        </p:txBody>
      </p:sp>
      <p:pic>
        <p:nvPicPr>
          <p:cNvPr id="4" name="anatomia ouropoiitikou.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a:ln>
            <a:solidFill>
              <a:srgbClr val="4F81BD"/>
            </a:solidFill>
          </a:ln>
        </p:spPr>
      </p:pic>
    </p:spTree>
    <p:extLst>
      <p:ext uri="{BB962C8B-B14F-4D97-AF65-F5344CB8AC3E}">
        <p14:creationId xmlns:p14="http://schemas.microsoft.com/office/powerpoint/2010/main" val="3411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E:\footage lecture\kidney_inflammatory_01d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2677220" cy="267671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9334" name="Picture 6" descr="E:\footage lecture\kidney_inflammatory_04d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412775"/>
            <a:ext cx="2676711" cy="2676711"/>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9335" name="Picture 7" descr="E:\footage lecture\kidney_tumors_45c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184" y="1412776"/>
            <a:ext cx="2677301" cy="267671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9336" name="Picture 8" descr="E:\footage lecture\kidney_tumors_46b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736" y="4365104"/>
            <a:ext cx="2167467" cy="21669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9337" name="Picture 9" descr="E:\footage lecture\mdct_kidney_tumor2c_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625" y="4365104"/>
            <a:ext cx="2155631" cy="2155139"/>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181091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E:\footage lecture\kidney_inflammatory_06a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84784"/>
            <a:ext cx="2768600" cy="2768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E:\footage lecture\kidney_tumors_05a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2844800" cy="28448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6" descr="E:\footage lecture\kidney_tumors_07c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305" y="4005064"/>
            <a:ext cx="2614984" cy="2615494"/>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0360" name="Picture 8" descr="E:\footage lecture\mdct_kidney_v6b_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4005064"/>
            <a:ext cx="2569592" cy="2615494"/>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54712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E:\footage lecture\mdct_kidney_stones1a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816" y="1556792"/>
            <a:ext cx="2667000" cy="2667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2403" name="Picture 3" descr="E:\footage lecture\mdct_kidney_stones2b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41176"/>
            <a:ext cx="2667000" cy="2667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2408" name="Picture 8" descr="E:\footage lecture\renal_donors_40a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365104"/>
            <a:ext cx="2319867" cy="23193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1088236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E:\footage lecture\renalabsces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27" y="1556792"/>
            <a:ext cx="3314700" cy="21685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4451" name="Picture 3" descr="E:\footage lecture\renalabsces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3149486" cy="216852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04455" name="Picture 7" descr="E:\footage lecture\kidney CT gu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334" y="4077072"/>
            <a:ext cx="3081867" cy="2347912"/>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2187033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Barbalias\int cyst- diabetes\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3096344" cy="261254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descr="D:\Barbalias\int cyst- diabetes\photo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490512"/>
            <a:ext cx="3102909" cy="261808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388" name="Picture 4" descr="D:\Barbalias\int cyst- diabetes\photo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220672"/>
            <a:ext cx="2952328" cy="249102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1130805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Ουρολοιμώξεις</a:t>
            </a:r>
            <a:endParaRPr lang="en-US" dirty="0"/>
          </a:p>
        </p:txBody>
      </p:sp>
      <p:sp>
        <p:nvSpPr>
          <p:cNvPr id="3" name="Content Placeholder 2"/>
          <p:cNvSpPr>
            <a:spLocks noGrp="1"/>
          </p:cNvSpPr>
          <p:nvPr>
            <p:ph idx="1"/>
          </p:nvPr>
        </p:nvSpPr>
        <p:spPr/>
        <p:txBody>
          <a:bodyPr/>
          <a:lstStyle/>
          <a:p>
            <a:r>
              <a:rPr lang="el-GR" dirty="0" smtClean="0"/>
              <a:t>90% </a:t>
            </a:r>
            <a:r>
              <a:rPr lang="en-US" dirty="0" smtClean="0"/>
              <a:t>E. coli</a:t>
            </a:r>
          </a:p>
          <a:p>
            <a:r>
              <a:rPr lang="el-GR" dirty="0" smtClean="0"/>
              <a:t>Κυστίτιδα</a:t>
            </a:r>
          </a:p>
          <a:p>
            <a:r>
              <a:rPr lang="el-GR" dirty="0" smtClean="0"/>
              <a:t>Προστατίτιδα</a:t>
            </a:r>
          </a:p>
          <a:p>
            <a:r>
              <a:rPr lang="el-GR" dirty="0" err="1" smtClean="0"/>
              <a:t>Πυελονεφρίτιδα</a:t>
            </a:r>
            <a:endParaRPr lang="el-GR" dirty="0" smtClean="0"/>
          </a:p>
          <a:p>
            <a:endParaRPr lang="en-US" dirty="0"/>
          </a:p>
        </p:txBody>
      </p:sp>
      <p:sp>
        <p:nvSpPr>
          <p:cNvPr id="5" name="TextBox 4"/>
          <p:cNvSpPr txBox="1"/>
          <p:nvPr/>
        </p:nvSpPr>
        <p:spPr>
          <a:xfrm>
            <a:off x="5730731" y="3713348"/>
            <a:ext cx="2571084" cy="2092881"/>
          </a:xfrm>
          <a:prstGeom prst="rect">
            <a:avLst/>
          </a:prstGeom>
          <a:noFill/>
        </p:spPr>
        <p:txBody>
          <a:bodyPr wrap="square" rtlCol="0">
            <a:spAutoFit/>
          </a:bodyPr>
          <a:lstStyle/>
          <a:p>
            <a:r>
              <a:rPr lang="el-GR" sz="2800" b="1" dirty="0" smtClean="0">
                <a:solidFill>
                  <a:srgbClr val="820000"/>
                </a:solidFill>
                <a:latin typeface="+mn-lt"/>
              </a:rPr>
              <a:t>Ουρηθρίτιδα</a:t>
            </a:r>
          </a:p>
          <a:p>
            <a:r>
              <a:rPr lang="el-GR" sz="2800" dirty="0" smtClean="0">
                <a:latin typeface="+mn-lt"/>
              </a:rPr>
              <a:t>Βλεννόρροια</a:t>
            </a:r>
          </a:p>
          <a:p>
            <a:r>
              <a:rPr lang="el-GR" sz="2800" dirty="0" err="1" smtClean="0">
                <a:latin typeface="+mn-lt"/>
              </a:rPr>
              <a:t>Χλαμύδια</a:t>
            </a:r>
            <a:endParaRPr lang="el-GR" sz="2800" dirty="0" smtClean="0">
              <a:latin typeface="+mn-lt"/>
            </a:endParaRPr>
          </a:p>
          <a:p>
            <a:r>
              <a:rPr lang="el-GR" sz="2800" dirty="0" smtClean="0">
                <a:latin typeface="+mn-lt"/>
              </a:rPr>
              <a:t>ΣΜΝ</a:t>
            </a:r>
          </a:p>
          <a:p>
            <a:endParaRPr lang="en-US" dirty="0">
              <a:latin typeface="+mn-lt"/>
            </a:endParaRPr>
          </a:p>
        </p:txBody>
      </p:sp>
    </p:spTree>
    <p:extLst>
      <p:ext uri="{BB962C8B-B14F-4D97-AF65-F5344CB8AC3E}">
        <p14:creationId xmlns:p14="http://schemas.microsoft.com/office/powerpoint/2010/main" val="3380326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Λιθίαση</a:t>
            </a:r>
            <a:endParaRPr lang="en-US" dirty="0"/>
          </a:p>
        </p:txBody>
      </p:sp>
      <p:pic>
        <p:nvPicPr>
          <p:cNvPr id="4" name="urinary stones.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10024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Πρόληψη λίθων</a:t>
            </a:r>
            <a:endParaRPr lang="en-US" dirty="0"/>
          </a:p>
        </p:txBody>
      </p:sp>
      <p:sp>
        <p:nvSpPr>
          <p:cNvPr id="3" name="Content Placeholder 2"/>
          <p:cNvSpPr>
            <a:spLocks noGrp="1"/>
          </p:cNvSpPr>
          <p:nvPr>
            <p:ph idx="1"/>
          </p:nvPr>
        </p:nvSpPr>
        <p:spPr/>
        <p:txBody>
          <a:bodyPr/>
          <a:lstStyle/>
          <a:p>
            <a:r>
              <a:rPr lang="el-GR" dirty="0" smtClean="0"/>
              <a:t>Νερό (ιδρώτας)</a:t>
            </a:r>
          </a:p>
          <a:p>
            <a:r>
              <a:rPr lang="el-GR" dirty="0" smtClean="0"/>
              <a:t>Ο μύθος ασβέστιο</a:t>
            </a:r>
          </a:p>
          <a:p>
            <a:r>
              <a:rPr lang="el-GR" dirty="0" smtClean="0"/>
              <a:t>Νάτριο</a:t>
            </a:r>
          </a:p>
          <a:p>
            <a:r>
              <a:rPr lang="el-GR" dirty="0" smtClean="0"/>
              <a:t>Πρωτεΐνες</a:t>
            </a:r>
          </a:p>
          <a:p>
            <a:r>
              <a:rPr lang="el-GR" dirty="0" smtClean="0"/>
              <a:t>Οξαλικά</a:t>
            </a:r>
          </a:p>
          <a:p>
            <a:endParaRPr lang="en-US" dirty="0"/>
          </a:p>
        </p:txBody>
      </p:sp>
    </p:spTree>
    <p:extLst>
      <p:ext uri="{BB962C8B-B14F-4D97-AF65-F5344CB8AC3E}">
        <p14:creationId xmlns:p14="http://schemas.microsoft.com/office/powerpoint/2010/main" val="2694728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Καλοήθης υπερπλασία προστάτη</a:t>
            </a:r>
            <a:endParaRPr lang="en-US" dirty="0"/>
          </a:p>
        </p:txBody>
      </p:sp>
      <p:pic>
        <p:nvPicPr>
          <p:cNvPr id="5" name="Picture 4"/>
          <p:cNvPicPr>
            <a:picLocks noChangeAspect="1"/>
          </p:cNvPicPr>
          <p:nvPr/>
        </p:nvPicPr>
        <p:blipFill>
          <a:blip r:embed="rId2"/>
          <a:stretch>
            <a:fillRect/>
          </a:stretch>
        </p:blipFill>
        <p:spPr>
          <a:xfrm>
            <a:off x="762000" y="1683156"/>
            <a:ext cx="7307488" cy="4676792"/>
          </a:xfrm>
          <a:prstGeom prst="rect">
            <a:avLst/>
          </a:prstGeom>
        </p:spPr>
      </p:pic>
    </p:spTree>
    <p:extLst>
      <p:ext uri="{BB962C8B-B14F-4D97-AF65-F5344CB8AC3E}">
        <p14:creationId xmlns:p14="http://schemas.microsoft.com/office/powerpoint/2010/main" val="2020146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Καλοήθης υπερπλασία προστάτη</a:t>
            </a:r>
            <a:endParaRPr lang="en-US" dirty="0"/>
          </a:p>
        </p:txBody>
      </p:sp>
      <p:pic>
        <p:nvPicPr>
          <p:cNvPr id="3" name="Picture 2"/>
          <p:cNvPicPr>
            <a:picLocks noChangeAspect="1"/>
          </p:cNvPicPr>
          <p:nvPr/>
        </p:nvPicPr>
        <p:blipFill>
          <a:blip r:embed="rId3"/>
          <a:stretch>
            <a:fillRect/>
          </a:stretch>
        </p:blipFill>
        <p:spPr>
          <a:xfrm>
            <a:off x="344152" y="1952266"/>
            <a:ext cx="4287440" cy="3793713"/>
          </a:xfrm>
          <a:prstGeom prst="rect">
            <a:avLst/>
          </a:prstGeom>
        </p:spPr>
      </p:pic>
      <p:pic>
        <p:nvPicPr>
          <p:cNvPr id="4" name="TURP and urethroscopy.mpg">
            <a:hlinkClick r:id="" action="ppaction://media"/>
          </p:cNvPr>
          <p:cNvPicPr>
            <a:picLocks noChangeAspect="1"/>
          </p:cNvPicPr>
          <p:nvPr>
            <a:videoFile r:link="rId1"/>
            <p:extLst/>
          </p:nvPr>
        </p:nvPicPr>
        <p:blipFill>
          <a:blip r:embed="rId4"/>
          <a:stretch>
            <a:fillRect/>
          </a:stretch>
        </p:blipFill>
        <p:spPr>
          <a:xfrm>
            <a:off x="4622800" y="1946930"/>
            <a:ext cx="4064000" cy="2235200"/>
          </a:xfrm>
          <a:prstGeom prst="rect">
            <a:avLst/>
          </a:prstGeom>
          <a:ln>
            <a:solidFill>
              <a:srgbClr val="0065C1"/>
            </a:solidFill>
          </a:ln>
        </p:spPr>
      </p:pic>
    </p:spTree>
    <p:extLst>
      <p:ext uri="{BB962C8B-B14F-4D97-AF65-F5344CB8AC3E}">
        <p14:creationId xmlns:p14="http://schemas.microsoft.com/office/powerpoint/2010/main" val="32162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6" name="Slide Number Placeholder 5"/>
          <p:cNvSpPr>
            <a:spLocks noGrp="1"/>
          </p:cNvSpPr>
          <p:nvPr>
            <p:ph type="sldNum" sz="quarter" idx="12"/>
          </p:nvPr>
        </p:nvSpPr>
        <p:spPr/>
        <p:txBody>
          <a:bodyPr/>
          <a:lstStyle/>
          <a:p>
            <a:fld id="{A241D2B0-0881-C64B-ACFC-662132360FAB}" type="slidenum">
              <a:rPr lang="en-US"/>
              <a:pPr/>
              <a:t>4</a:t>
            </a:fld>
            <a:endParaRPr lang="en-US"/>
          </a:p>
        </p:txBody>
      </p:sp>
      <p:pic>
        <p:nvPicPr>
          <p:cNvPr id="144388" name="Picture 4" descr="26_10Figur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456" y="1412776"/>
            <a:ext cx="6593088" cy="515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29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Καρκίνος νεφρού</a:t>
            </a:r>
            <a:endParaRPr lang="en-US" dirty="0"/>
          </a:p>
        </p:txBody>
      </p:sp>
      <p:pic>
        <p:nvPicPr>
          <p:cNvPr id="4" name="nephrectomy robotic.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90620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Καρκίνος ουροδόχου κύστεως</a:t>
            </a:r>
            <a:br>
              <a:rPr lang="el-GR" sz="3600" dirty="0" smtClean="0"/>
            </a:br>
            <a:r>
              <a:rPr lang="el-GR" sz="3600" dirty="0" smtClean="0"/>
              <a:t>διάγνωση</a:t>
            </a:r>
            <a:endParaRPr lang="en-US" sz="3600" dirty="0"/>
          </a:p>
        </p:txBody>
      </p:sp>
      <p:pic>
        <p:nvPicPr>
          <p:cNvPr id="4" name="bladder cancer diagnosis.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401680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Καρκίνος ουροδόχου κύστεως</a:t>
            </a:r>
            <a:endParaRPr lang="en-US" sz="3600" dirty="0"/>
          </a:p>
        </p:txBody>
      </p:sp>
      <p:pic>
        <p:nvPicPr>
          <p:cNvPr id="4" name="Turbt.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758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Καρκίνος ουροδόχου κύστεως</a:t>
            </a:r>
            <a:endParaRPr lang="en-US" sz="3600" dirty="0"/>
          </a:p>
        </p:txBody>
      </p:sp>
      <p:pic>
        <p:nvPicPr>
          <p:cNvPr id="6" name="Picture 5"/>
          <p:cNvPicPr>
            <a:picLocks noChangeAspect="1"/>
          </p:cNvPicPr>
          <p:nvPr/>
        </p:nvPicPr>
        <p:blipFill>
          <a:blip r:embed="rId2"/>
          <a:stretch>
            <a:fillRect/>
          </a:stretch>
        </p:blipFill>
        <p:spPr>
          <a:xfrm>
            <a:off x="457199" y="1628800"/>
            <a:ext cx="8323381" cy="4260778"/>
          </a:xfrm>
          <a:prstGeom prst="rect">
            <a:avLst/>
          </a:prstGeom>
        </p:spPr>
      </p:pic>
    </p:spTree>
    <p:extLst>
      <p:ext uri="{BB962C8B-B14F-4D97-AF65-F5344CB8AC3E}">
        <p14:creationId xmlns:p14="http://schemas.microsoft.com/office/powerpoint/2010/main" val="33124292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Καρκίνος ουροδόχου κύστεως</a:t>
            </a:r>
            <a:endParaRPr lang="en-US" sz="3600" dirty="0"/>
          </a:p>
        </p:txBody>
      </p:sp>
      <p:pic>
        <p:nvPicPr>
          <p:cNvPr id="5" name="cystectomy and ileal conduit.mpg">
            <a:hlinkClick r:id="" action="ppaction://media"/>
          </p:cNvPr>
          <p:cNvPicPr>
            <a:picLocks noGrp="1" noChangeAspect="1"/>
          </p:cNvPicPr>
          <p:nvPr>
            <p:ph idx="1"/>
            <a:videoFile r:link="rId1"/>
            <p:extLst/>
          </p:nvPr>
        </p:nvPicPr>
        <p:blipFill>
          <a:blip r:embed="rId3"/>
          <a:stretch>
            <a:fillRect/>
          </a:stretch>
        </p:blipFill>
        <p:spPr>
          <a:xfrm>
            <a:off x="3131840" y="2636912"/>
            <a:ext cx="3048000" cy="2286000"/>
          </a:xfrm>
        </p:spPr>
      </p:pic>
    </p:spTree>
    <p:extLst>
      <p:ext uri="{BB962C8B-B14F-4D97-AF65-F5344CB8AC3E}">
        <p14:creationId xmlns:p14="http://schemas.microsoft.com/office/powerpoint/2010/main" val="31437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Καρκίνος ουροδόχου κύστεως</a:t>
            </a:r>
            <a:endParaRPr lang="en-US" sz="3600" dirty="0"/>
          </a:p>
        </p:txBody>
      </p:sp>
      <p:pic>
        <p:nvPicPr>
          <p:cNvPr id="5" name="robotic ileal neobladder.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21142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Καρκίνος προστάτη</a:t>
            </a:r>
            <a:endParaRPr lang="en-US" dirty="0"/>
          </a:p>
        </p:txBody>
      </p:sp>
      <p:sp>
        <p:nvSpPr>
          <p:cNvPr id="5" name="Content Placeholder 4"/>
          <p:cNvSpPr>
            <a:spLocks noGrp="1"/>
          </p:cNvSpPr>
          <p:nvPr>
            <p:ph idx="1"/>
          </p:nvPr>
        </p:nvSpPr>
        <p:spPr/>
        <p:txBody>
          <a:bodyPr>
            <a:normAutofit/>
          </a:bodyPr>
          <a:lstStyle/>
          <a:p>
            <a:r>
              <a:rPr lang="el-GR" dirty="0" smtClean="0"/>
              <a:t>Διάγνωση χωρίς συμπτώματα</a:t>
            </a:r>
          </a:p>
          <a:p>
            <a:r>
              <a:rPr lang="en-US" dirty="0" smtClean="0"/>
              <a:t>PSA</a:t>
            </a:r>
            <a:r>
              <a:rPr lang="el-GR" dirty="0" smtClean="0"/>
              <a:t>....άλλος μύθος της ουρολογίας</a:t>
            </a:r>
            <a:endParaRPr lang="en-US" dirty="0" smtClean="0"/>
          </a:p>
          <a:p>
            <a:endParaRPr lang="el-GR" dirty="0" smtClean="0"/>
          </a:p>
          <a:p>
            <a:endParaRPr lang="el-GR" dirty="0" smtClean="0"/>
          </a:p>
          <a:p>
            <a:endParaRPr lang="en-US" dirty="0" smtClean="0"/>
          </a:p>
          <a:p>
            <a:endParaRPr lang="en-US" dirty="0"/>
          </a:p>
        </p:txBody>
      </p:sp>
      <p:pic>
        <p:nvPicPr>
          <p:cNvPr id="8" name="Picture 7"/>
          <p:cNvPicPr>
            <a:picLocks noChangeAspect="1"/>
          </p:cNvPicPr>
          <p:nvPr/>
        </p:nvPicPr>
        <p:blipFill>
          <a:blip r:embed="rId2"/>
          <a:stretch>
            <a:fillRect/>
          </a:stretch>
        </p:blipFill>
        <p:spPr>
          <a:xfrm>
            <a:off x="2338765" y="2708920"/>
            <a:ext cx="4636358" cy="3765995"/>
          </a:xfrm>
          <a:prstGeom prst="rect">
            <a:avLst/>
          </a:prstGeom>
        </p:spPr>
      </p:pic>
    </p:spTree>
    <p:extLst>
      <p:ext uri="{BB962C8B-B14F-4D97-AF65-F5344CB8AC3E}">
        <p14:creationId xmlns:p14="http://schemas.microsoft.com/office/powerpoint/2010/main" val="14201163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14624" y="3933056"/>
            <a:ext cx="4284982" cy="2636912"/>
          </a:xfrm>
          <a:prstGeom prst="rect">
            <a:avLst/>
          </a:prstGeom>
        </p:spPr>
      </p:pic>
      <p:sp>
        <p:nvSpPr>
          <p:cNvPr id="2" name="Title 1"/>
          <p:cNvSpPr>
            <a:spLocks noGrp="1"/>
          </p:cNvSpPr>
          <p:nvPr>
            <p:ph type="title"/>
          </p:nvPr>
        </p:nvSpPr>
        <p:spPr/>
        <p:txBody>
          <a:bodyPr>
            <a:normAutofit/>
          </a:bodyPr>
          <a:lstStyle/>
          <a:p>
            <a:r>
              <a:rPr lang="el-GR" dirty="0"/>
              <a:t>Καρκίνος </a:t>
            </a:r>
            <a:r>
              <a:rPr lang="el-GR" dirty="0" smtClean="0"/>
              <a:t>προστάτη </a:t>
            </a:r>
            <a:r>
              <a:rPr lang="en-US" dirty="0" smtClean="0"/>
              <a:t>- </a:t>
            </a:r>
            <a:r>
              <a:rPr lang="el-GR" dirty="0" smtClean="0"/>
              <a:t>βιοψία</a:t>
            </a:r>
            <a:endParaRPr lang="en-US" dirty="0"/>
          </a:p>
        </p:txBody>
      </p:sp>
      <p:sp>
        <p:nvSpPr>
          <p:cNvPr id="5" name="Content Placeholder 4"/>
          <p:cNvSpPr>
            <a:spLocks noGrp="1"/>
          </p:cNvSpPr>
          <p:nvPr>
            <p:ph idx="1"/>
          </p:nvPr>
        </p:nvSpPr>
        <p:spPr/>
        <p:txBody>
          <a:bodyPr>
            <a:normAutofit/>
          </a:bodyPr>
          <a:lstStyle/>
          <a:p>
            <a:pPr algn="ctr"/>
            <a:endParaRPr lang="el-GR" dirty="0" smtClean="0"/>
          </a:p>
          <a:p>
            <a:pPr algn="ctr"/>
            <a:endParaRPr lang="el-GR" dirty="0" smtClean="0"/>
          </a:p>
          <a:p>
            <a:pPr algn="ctr"/>
            <a:endParaRPr lang="en-US" dirty="0" smtClean="0"/>
          </a:p>
          <a:p>
            <a:pPr algn="ctr"/>
            <a:endParaRPr lang="en-US" dirty="0"/>
          </a:p>
        </p:txBody>
      </p:sp>
      <p:pic>
        <p:nvPicPr>
          <p:cNvPr id="6" name="Picture 5"/>
          <p:cNvPicPr>
            <a:picLocks noChangeAspect="1"/>
          </p:cNvPicPr>
          <p:nvPr/>
        </p:nvPicPr>
        <p:blipFill>
          <a:blip r:embed="rId3"/>
          <a:stretch>
            <a:fillRect/>
          </a:stretch>
        </p:blipFill>
        <p:spPr>
          <a:xfrm>
            <a:off x="251520" y="1412776"/>
            <a:ext cx="4608512" cy="3453467"/>
          </a:xfrm>
          <a:prstGeom prst="rect">
            <a:avLst/>
          </a:prstGeom>
        </p:spPr>
      </p:pic>
    </p:spTree>
    <p:extLst>
      <p:ext uri="{BB962C8B-B14F-4D97-AF65-F5344CB8AC3E}">
        <p14:creationId xmlns:p14="http://schemas.microsoft.com/office/powerpoint/2010/main" val="27894528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Καρκίνος προστάτη</a:t>
            </a:r>
            <a:endParaRPr lang="en-US" dirty="0">
              <a:solidFill>
                <a:srgbClr val="F79646"/>
              </a:solidFill>
            </a:endParaRPr>
          </a:p>
        </p:txBody>
      </p:sp>
      <p:pic>
        <p:nvPicPr>
          <p:cNvPr id="7" name="Picture 6"/>
          <p:cNvPicPr>
            <a:picLocks noChangeAspect="1"/>
          </p:cNvPicPr>
          <p:nvPr/>
        </p:nvPicPr>
        <p:blipFill rotWithShape="1">
          <a:blip r:embed="rId2"/>
          <a:srcRect b="5728"/>
          <a:stretch/>
        </p:blipFill>
        <p:spPr>
          <a:xfrm>
            <a:off x="2252744" y="1475187"/>
            <a:ext cx="4638512" cy="5048653"/>
          </a:xfrm>
          <a:prstGeom prst="rect">
            <a:avLst/>
          </a:prstGeom>
        </p:spPr>
      </p:pic>
    </p:spTree>
    <p:extLst>
      <p:ext uri="{BB962C8B-B14F-4D97-AF65-F5344CB8AC3E}">
        <p14:creationId xmlns:p14="http://schemas.microsoft.com/office/powerpoint/2010/main" val="29089218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Καρκίνος προστάτη</a:t>
            </a:r>
            <a:endParaRPr lang="en-US" dirty="0">
              <a:solidFill>
                <a:srgbClr val="F79646"/>
              </a:solidFill>
            </a:endParaRPr>
          </a:p>
        </p:txBody>
      </p:sp>
      <p:pic>
        <p:nvPicPr>
          <p:cNvPr id="4" name="prostate cancer therapies.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36321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6" name="Slide Number Placeholder 5"/>
          <p:cNvSpPr>
            <a:spLocks noGrp="1"/>
          </p:cNvSpPr>
          <p:nvPr>
            <p:ph type="sldNum" sz="quarter" idx="12"/>
          </p:nvPr>
        </p:nvSpPr>
        <p:spPr/>
        <p:txBody>
          <a:bodyPr/>
          <a:lstStyle/>
          <a:p>
            <a:fld id="{A610E13C-AA3B-544C-82A4-C9C407B56541}" type="slidenum">
              <a:rPr lang="en-US"/>
              <a:pPr/>
              <a:t>5</a:t>
            </a:fld>
            <a:endParaRPr lang="en-US"/>
          </a:p>
        </p:txBody>
      </p:sp>
      <p:pic>
        <p:nvPicPr>
          <p:cNvPr id="145412" name="Picture 4" descr="26_10Figure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60" y="1484784"/>
            <a:ext cx="7178080" cy="52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2762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15362" name="Content Placeholder 2"/>
          <p:cNvSpPr>
            <a:spLocks noGrp="1"/>
          </p:cNvSpPr>
          <p:nvPr>
            <p:ph idx="1"/>
          </p:nvPr>
        </p:nvSpPr>
        <p:spPr/>
        <p:txBody>
          <a:bodyPr>
            <a:normAutofit/>
          </a:bodyPr>
          <a:lstStyle/>
          <a:p>
            <a:pPr marL="0" indent="0" algn="ctr" eaLnBrk="1" hangingPunct="1">
              <a:buNone/>
            </a:pPr>
            <a:r>
              <a:rPr lang="el-GR" sz="4000" dirty="0">
                <a:latin typeface="Corbel" charset="0"/>
              </a:rPr>
              <a:t>Ακράτεια ούρων</a:t>
            </a:r>
          </a:p>
          <a:p>
            <a:pPr marL="0" indent="0" algn="ctr" eaLnBrk="1" hangingPunct="1">
              <a:buNone/>
            </a:pPr>
            <a:r>
              <a:rPr lang="el-GR" sz="4000" dirty="0">
                <a:latin typeface="Corbel" charset="0"/>
              </a:rPr>
              <a:t> =</a:t>
            </a:r>
          </a:p>
          <a:p>
            <a:pPr marL="0" indent="0" algn="ctr" eaLnBrk="1" hangingPunct="1">
              <a:buNone/>
            </a:pPr>
            <a:r>
              <a:rPr lang="el-GR" sz="4000" dirty="0">
                <a:latin typeface="Corbel" charset="0"/>
              </a:rPr>
              <a:t> ακούσια διαφυγή ούρων</a:t>
            </a:r>
            <a:endParaRPr lang="en-US" sz="4000" dirty="0">
              <a:latin typeface="Corbel" charset="0"/>
            </a:endParaRPr>
          </a:p>
          <a:p>
            <a:pPr marL="0" indent="0" eaLnBrk="1" hangingPunct="1">
              <a:buNone/>
            </a:pPr>
            <a:endParaRPr lang="en-US" sz="2000" dirty="0">
              <a:latin typeface="Corbel" charset="0"/>
            </a:endParaRPr>
          </a:p>
          <a:p>
            <a:pPr marL="0" indent="0" eaLnBrk="1" hangingPunct="1">
              <a:buNone/>
            </a:pPr>
            <a:endParaRPr lang="el-GR" sz="2000" dirty="0">
              <a:latin typeface="Corbel" charset="0"/>
            </a:endParaRPr>
          </a:p>
          <a:p>
            <a:pPr marL="0" indent="0" eaLnBrk="1" hangingPunct="1">
              <a:buNone/>
            </a:pPr>
            <a:endParaRPr lang="el-GR" sz="2000" dirty="0">
              <a:latin typeface="Corbel" charset="0"/>
            </a:endParaRPr>
          </a:p>
          <a:p>
            <a:pPr marL="0" indent="0" eaLnBrk="1" hangingPunct="1">
              <a:buNone/>
            </a:pPr>
            <a:endParaRPr lang="en-US" sz="2000" dirty="0">
              <a:latin typeface="Corbel" charset="0"/>
            </a:endParaRPr>
          </a:p>
          <a:p>
            <a:pPr marL="0" indent="0" eaLnBrk="1" hangingPunct="1">
              <a:buNone/>
            </a:pPr>
            <a:endParaRPr lang="en-US" sz="2000" dirty="0">
              <a:latin typeface="Corbel" charset="0"/>
            </a:endParaRPr>
          </a:p>
        </p:txBody>
      </p:sp>
      <p:pic>
        <p:nvPicPr>
          <p:cNvPr id="15363" name="incontenence_490X327.jpg" descr="/Volumes/ISG/ilioupoli akrateia/incontenence_490X327.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75856" y="3789040"/>
            <a:ext cx="2956546" cy="257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3907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eaLnBrk="1" hangingPunct="1"/>
            <a:r>
              <a:rPr lang="el-GR" dirty="0">
                <a:latin typeface="+mn-lt"/>
              </a:rPr>
              <a:t> Κοινωνικό </a:t>
            </a:r>
            <a:r>
              <a:rPr lang="en-US" dirty="0">
                <a:latin typeface="+mn-lt"/>
              </a:rPr>
              <a:t>taboo</a:t>
            </a:r>
          </a:p>
        </p:txBody>
      </p:sp>
      <p:sp>
        <p:nvSpPr>
          <p:cNvPr id="16386" name="Content Placeholder 2"/>
          <p:cNvSpPr>
            <a:spLocks noGrp="1"/>
          </p:cNvSpPr>
          <p:nvPr>
            <p:ph idx="1"/>
          </p:nvPr>
        </p:nvSpPr>
        <p:spPr>
          <a:xfrm>
            <a:off x="457200" y="1484784"/>
            <a:ext cx="4906888" cy="4752528"/>
          </a:xfrm>
        </p:spPr>
        <p:txBody>
          <a:bodyPr/>
          <a:lstStyle/>
          <a:p>
            <a:pPr eaLnBrk="1" hangingPunct="1"/>
            <a:endParaRPr lang="el-GR" dirty="0">
              <a:latin typeface="Corbel" charset="0"/>
            </a:endParaRPr>
          </a:p>
          <a:p>
            <a:pPr marL="401822" indent="-401822" algn="ctr">
              <a:buFont typeface="Arial"/>
              <a:buChar char="•"/>
            </a:pPr>
            <a:r>
              <a:rPr lang="el-GR" dirty="0">
                <a:latin typeface="Corbel" charset="0"/>
              </a:rPr>
              <a:t>Μια πάθηση που συχνά ΔΕΝ αναφέρεται από της ασθενείς</a:t>
            </a:r>
          </a:p>
          <a:p>
            <a:pPr marL="562550" lvl="1" indent="-401822" algn="ctr">
              <a:buFont typeface="Arial"/>
              <a:buChar char="•"/>
            </a:pPr>
            <a:r>
              <a:rPr lang="el-GR" dirty="0">
                <a:latin typeface="Corbel" charset="0"/>
              </a:rPr>
              <a:t>Κοινωνικό στιγματισμό, </a:t>
            </a:r>
            <a:r>
              <a:rPr lang="ja-JP" altLang="en-US" dirty="0">
                <a:latin typeface="Corbel" charset="0"/>
                <a:ea typeface="ＭＳ Ｐ明朝" charset="0"/>
                <a:cs typeface="ＭＳ Ｐ明朝" charset="0"/>
              </a:rPr>
              <a:t>“</a:t>
            </a:r>
            <a:r>
              <a:rPr lang="en-US" altLang="ja-JP" dirty="0">
                <a:latin typeface="Corbel" charset="0"/>
              </a:rPr>
              <a:t>taboo</a:t>
            </a:r>
            <a:r>
              <a:rPr lang="ja-JP" altLang="en-US" dirty="0">
                <a:latin typeface="Corbel" charset="0"/>
                <a:ea typeface="ＭＳ Ｐ明朝" charset="0"/>
                <a:cs typeface="ＭＳ Ｐ明朝" charset="0"/>
              </a:rPr>
              <a:t>”</a:t>
            </a:r>
            <a:endParaRPr lang="el-GR" altLang="ja-JP" dirty="0">
              <a:latin typeface="Corbel" charset="0"/>
            </a:endParaRPr>
          </a:p>
          <a:p>
            <a:pPr marL="562550" lvl="1" indent="-401822" algn="ctr">
              <a:buFont typeface="Arial"/>
              <a:buChar char="•"/>
            </a:pPr>
            <a:r>
              <a:rPr lang="el-GR" dirty="0">
                <a:latin typeface="Corbel" charset="0"/>
              </a:rPr>
              <a:t>Άγνοια περί θεραπευτικών </a:t>
            </a:r>
            <a:r>
              <a:rPr lang="el-GR" dirty="0" smtClean="0">
                <a:latin typeface="Corbel" charset="0"/>
              </a:rPr>
              <a:t>παρεμβάσεων</a:t>
            </a:r>
            <a:endParaRPr lang="el-GR" dirty="0">
              <a:latin typeface="Corbel" charset="0"/>
            </a:endParaRPr>
          </a:p>
        </p:txBody>
      </p:sp>
      <p:pic>
        <p:nvPicPr>
          <p:cNvPr id="16387" name="incontinence-2.jpg" descr="/Volumes/ISG/ilioupoli akrateia/incontinence-2.jp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436096" y="2060848"/>
            <a:ext cx="317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794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156554"/>
            <a:ext cx="7949008" cy="6501541"/>
          </a:xfrm>
          <a:prstGeom prst="rect">
            <a:avLst/>
          </a:prstGeom>
        </p:spPr>
      </p:pic>
      <p:sp>
        <p:nvSpPr>
          <p:cNvPr id="7" name="TextBox 6"/>
          <p:cNvSpPr txBox="1"/>
          <p:nvPr/>
        </p:nvSpPr>
        <p:spPr>
          <a:xfrm>
            <a:off x="7008941" y="6639192"/>
            <a:ext cx="1536723" cy="218808"/>
          </a:xfrm>
          <a:prstGeom prst="rect">
            <a:avLst/>
          </a:prstGeom>
          <a:noFill/>
        </p:spPr>
        <p:txBody>
          <a:bodyPr wrap="none" lIns="64291" tIns="32146" rIns="64291" bIns="32146" rtlCol="0">
            <a:spAutoFit/>
          </a:bodyPr>
          <a:lstStyle/>
          <a:p>
            <a:r>
              <a:rPr lang="en-US" sz="1000" dirty="0" err="1"/>
              <a:t>Minassian</a:t>
            </a:r>
            <a:r>
              <a:rPr lang="en-US" sz="1000" dirty="0"/>
              <a:t> et al, IJGO 2003  </a:t>
            </a:r>
          </a:p>
        </p:txBody>
      </p:sp>
    </p:spTree>
    <p:extLst>
      <p:ext uri="{BB962C8B-B14F-4D97-AF65-F5344CB8AC3E}">
        <p14:creationId xmlns:p14="http://schemas.microsoft.com/office/powerpoint/2010/main" val="41504570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pPr>
              <a:lnSpc>
                <a:spcPct val="90000"/>
              </a:lnSpc>
              <a:defRPr/>
            </a:pPr>
            <a:r>
              <a:rPr lang="el-GR" dirty="0">
                <a:latin typeface="Corbel" charset="0"/>
              </a:rPr>
              <a:t>Μια  κοινή και «ακριβή» πάθηση</a:t>
            </a:r>
          </a:p>
        </p:txBody>
      </p:sp>
      <p:sp>
        <p:nvSpPr>
          <p:cNvPr id="3" name="Content Placeholder 2"/>
          <p:cNvSpPr>
            <a:spLocks noGrp="1"/>
          </p:cNvSpPr>
          <p:nvPr>
            <p:ph idx="1"/>
          </p:nvPr>
        </p:nvSpPr>
        <p:spPr/>
        <p:txBody>
          <a:bodyPr rtlCol="0">
            <a:normAutofit/>
          </a:bodyPr>
          <a:lstStyle/>
          <a:p>
            <a:pPr marL="354013" lvl="1" indent="-354013">
              <a:lnSpc>
                <a:spcPct val="90000"/>
              </a:lnSpc>
              <a:buFont typeface="Arial" panose="020B0604020202020204" pitchFamily="34" charset="0"/>
              <a:buChar char="•"/>
              <a:defRPr/>
            </a:pPr>
            <a:r>
              <a:rPr lang="el-GR" sz="3100" dirty="0" err="1" smtClean="0"/>
              <a:t>Απο</a:t>
            </a:r>
            <a:r>
              <a:rPr lang="el-GR" sz="3100" dirty="0" smtClean="0"/>
              <a:t> </a:t>
            </a:r>
            <a:r>
              <a:rPr lang="el-GR" sz="3100" dirty="0"/>
              <a:t>10-30% σε γυναίκες μεταξύ 20-55 ετών¹</a:t>
            </a:r>
          </a:p>
          <a:p>
            <a:pPr marL="354013" lvl="1" indent="-354013">
              <a:lnSpc>
                <a:spcPct val="90000"/>
              </a:lnSpc>
              <a:buFont typeface="Arial" panose="020B0604020202020204" pitchFamily="34" charset="0"/>
              <a:buChar char="•"/>
              <a:defRPr/>
            </a:pPr>
            <a:r>
              <a:rPr lang="el-GR" sz="3100" b="1" dirty="0">
                <a:solidFill>
                  <a:srgbClr val="820000"/>
                </a:solidFill>
              </a:rPr>
              <a:t>Ως </a:t>
            </a:r>
            <a:r>
              <a:rPr lang="pt-BR" sz="3100" b="1" dirty="0">
                <a:solidFill>
                  <a:srgbClr val="820000"/>
                </a:solidFill>
              </a:rPr>
              <a:t>35</a:t>
            </a:r>
            <a:r>
              <a:rPr lang="el-GR" sz="3100" b="1" dirty="0">
                <a:solidFill>
                  <a:srgbClr val="820000"/>
                </a:solidFill>
              </a:rPr>
              <a:t>% των γυναικών &gt;</a:t>
            </a:r>
            <a:r>
              <a:rPr lang="pt-BR" sz="3100" b="1" dirty="0">
                <a:solidFill>
                  <a:srgbClr val="820000"/>
                </a:solidFill>
              </a:rPr>
              <a:t>6</a:t>
            </a:r>
            <a:r>
              <a:rPr lang="el-GR" sz="3100" b="1" dirty="0">
                <a:solidFill>
                  <a:srgbClr val="820000"/>
                </a:solidFill>
              </a:rPr>
              <a:t>5 ετών¹</a:t>
            </a:r>
          </a:p>
          <a:p>
            <a:pPr marL="354013" lvl="1" indent="-354013">
              <a:lnSpc>
                <a:spcPct val="90000"/>
              </a:lnSpc>
              <a:buFont typeface="Arial" panose="020B0604020202020204" pitchFamily="34" charset="0"/>
              <a:buChar char="•"/>
              <a:defRPr/>
            </a:pPr>
            <a:r>
              <a:rPr lang="el-GR" sz="3100" dirty="0"/>
              <a:t>Πληθυσμός που «γερνάει», ειδικά στην Ελλάδα</a:t>
            </a:r>
          </a:p>
          <a:p>
            <a:pPr marL="354013" lvl="1" indent="-354013">
              <a:lnSpc>
                <a:spcPct val="90000"/>
              </a:lnSpc>
              <a:buFont typeface="Arial" panose="020B0604020202020204" pitchFamily="34" charset="0"/>
              <a:buChar char="•"/>
              <a:defRPr/>
            </a:pPr>
            <a:r>
              <a:rPr lang="el-GR" sz="3100" dirty="0"/>
              <a:t>Υπολογιζόμενο ολικό κόστος (ΗΠΑ) το 1995 = 26.3 δισ. $²</a:t>
            </a:r>
          </a:p>
          <a:p>
            <a:pPr marL="457154" lvl="1" indent="0">
              <a:lnSpc>
                <a:spcPct val="90000"/>
              </a:lnSpc>
              <a:buNone/>
              <a:defRPr/>
            </a:pPr>
            <a:endParaRPr lang="el-GR" sz="2600" dirty="0"/>
          </a:p>
          <a:p>
            <a:pPr marL="457154" lvl="1" indent="0">
              <a:lnSpc>
                <a:spcPct val="90000"/>
              </a:lnSpc>
              <a:buNone/>
              <a:defRPr/>
            </a:pPr>
            <a:endParaRPr lang="el-GR" sz="2600" dirty="0"/>
          </a:p>
          <a:p>
            <a:pPr marL="457154" lvl="1" indent="0">
              <a:lnSpc>
                <a:spcPct val="90000"/>
              </a:lnSpc>
              <a:buNone/>
              <a:defRPr/>
            </a:pPr>
            <a:endParaRPr lang="el-GR" sz="2600" dirty="0"/>
          </a:p>
          <a:p>
            <a:pPr marL="457154" lvl="1" indent="0">
              <a:lnSpc>
                <a:spcPct val="90000"/>
              </a:lnSpc>
              <a:buNone/>
              <a:defRPr/>
            </a:pPr>
            <a:endParaRPr lang="el-GR" sz="2600" dirty="0"/>
          </a:p>
          <a:p>
            <a:pPr lvl="1">
              <a:lnSpc>
                <a:spcPct val="90000"/>
              </a:lnSpc>
              <a:buFont typeface="Wingdings" charset="0"/>
              <a:buAutoNum type="arabicPeriod"/>
              <a:defRPr/>
            </a:pPr>
            <a:r>
              <a:rPr lang="en-US" sz="1300" dirty="0"/>
              <a:t>Abrams </a:t>
            </a:r>
            <a:r>
              <a:rPr lang="el-GR" sz="1300" dirty="0"/>
              <a:t> </a:t>
            </a:r>
            <a:r>
              <a:rPr lang="en-US" sz="1300" dirty="0"/>
              <a:t>P</a:t>
            </a:r>
            <a:r>
              <a:rPr lang="el-GR" sz="1300" dirty="0"/>
              <a:t>. </a:t>
            </a:r>
            <a:r>
              <a:rPr lang="en-US" sz="1300" dirty="0"/>
              <a:t>et  al. 2nd International Consultation on Incontinence. 2002, pp. 165-202.</a:t>
            </a:r>
          </a:p>
          <a:p>
            <a:pPr lvl="1">
              <a:lnSpc>
                <a:spcPct val="90000"/>
              </a:lnSpc>
              <a:buFont typeface="Wingdings" charset="0"/>
              <a:buAutoNum type="arabicPeriod"/>
              <a:defRPr/>
            </a:pPr>
            <a:r>
              <a:rPr lang="en-US" sz="1300" dirty="0"/>
              <a:t>Wagner TH et </a:t>
            </a:r>
            <a:r>
              <a:rPr lang="en-US" sz="1300" dirty="0" err="1"/>
              <a:t>al.Economic</a:t>
            </a:r>
            <a:r>
              <a:rPr lang="en-US" sz="1300" dirty="0"/>
              <a:t> costs of urinary incontinence in 1995. Urology 1998 </a:t>
            </a:r>
            <a:r>
              <a:rPr lang="en-US" sz="1300" dirty="0" err="1"/>
              <a:t>pp</a:t>
            </a:r>
            <a:r>
              <a:rPr lang="el-GR" sz="1300" dirty="0"/>
              <a:t>. </a:t>
            </a:r>
            <a:r>
              <a:rPr lang="en-US" sz="1300" dirty="0"/>
              <a:t>355-361</a:t>
            </a:r>
            <a:endParaRPr lang="el-GR" sz="1300" dirty="0"/>
          </a:p>
          <a:p>
            <a:pPr marL="0" indent="0">
              <a:lnSpc>
                <a:spcPct val="90000"/>
              </a:lnSpc>
              <a:buNone/>
              <a:defRPr/>
            </a:pPr>
            <a:endParaRPr lang="el-GR" sz="3000" dirty="0"/>
          </a:p>
          <a:p>
            <a:pPr lvl="1">
              <a:lnSpc>
                <a:spcPct val="90000"/>
              </a:lnSpc>
              <a:buNone/>
              <a:defRPr/>
            </a:pPr>
            <a:endParaRPr lang="el-GR" sz="2600" dirty="0"/>
          </a:p>
          <a:p>
            <a:pPr lvl="1">
              <a:lnSpc>
                <a:spcPct val="90000"/>
              </a:lnSpc>
              <a:defRPr/>
            </a:pPr>
            <a:endParaRPr lang="el-GR" sz="2600" dirty="0"/>
          </a:p>
        </p:txBody>
      </p:sp>
    </p:spTree>
    <p:extLst>
      <p:ext uri="{BB962C8B-B14F-4D97-AF65-F5344CB8AC3E}">
        <p14:creationId xmlns:p14="http://schemas.microsoft.com/office/powerpoint/2010/main" val="167736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3826" y="692695"/>
            <a:ext cx="8176348" cy="5166575"/>
          </a:xfrm>
          <a:prstGeom prst="rect">
            <a:avLst/>
          </a:prstGeom>
        </p:spPr>
      </p:pic>
      <p:sp>
        <p:nvSpPr>
          <p:cNvPr id="7" name="TextBox 6"/>
          <p:cNvSpPr txBox="1"/>
          <p:nvPr/>
        </p:nvSpPr>
        <p:spPr>
          <a:xfrm>
            <a:off x="1196548" y="6050076"/>
            <a:ext cx="6835134" cy="557362"/>
          </a:xfrm>
          <a:prstGeom prst="rect">
            <a:avLst/>
          </a:prstGeom>
          <a:noFill/>
        </p:spPr>
        <p:txBody>
          <a:bodyPr wrap="square" lIns="64291" tIns="32146" rIns="64291" bIns="32146" rtlCol="0">
            <a:spAutoFit/>
          </a:bodyPr>
          <a:lstStyle/>
          <a:p>
            <a:pPr algn="ctr"/>
            <a:r>
              <a:rPr lang="el-GR" sz="3200" b="1" dirty="0" err="1" smtClean="0">
                <a:solidFill>
                  <a:schemeClr val="bg1"/>
                </a:solidFill>
                <a:latin typeface="+mn-lt"/>
              </a:rPr>
              <a:t>Επιπολασμός</a:t>
            </a:r>
            <a:r>
              <a:rPr lang="el-GR" sz="3200" b="1" dirty="0" smtClean="0">
                <a:solidFill>
                  <a:schemeClr val="bg1"/>
                </a:solidFill>
                <a:latin typeface="+mn-lt"/>
              </a:rPr>
              <a:t> ακράτειας</a:t>
            </a:r>
            <a:endParaRPr lang="en-US" sz="3200" b="1" dirty="0">
              <a:solidFill>
                <a:schemeClr val="bg1"/>
              </a:solidFill>
              <a:latin typeface="+mn-lt"/>
            </a:endParaRPr>
          </a:p>
        </p:txBody>
      </p:sp>
    </p:spTree>
    <p:extLst>
      <p:ext uri="{BB962C8B-B14F-4D97-AF65-F5344CB8AC3E}">
        <p14:creationId xmlns:p14="http://schemas.microsoft.com/office/powerpoint/2010/main" val="41868934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latin typeface="+mn-lt"/>
              </a:rPr>
              <a:t>Μείωση ποιότητας ζωής </a:t>
            </a:r>
            <a:endParaRPr lang="en-US" dirty="0">
              <a:latin typeface="+mn-lt"/>
            </a:endParaRPr>
          </a:p>
        </p:txBody>
      </p:sp>
      <p:sp>
        <p:nvSpPr>
          <p:cNvPr id="5" name="Content Placeholder 4"/>
          <p:cNvSpPr>
            <a:spLocks noGrp="1"/>
          </p:cNvSpPr>
          <p:nvPr>
            <p:ph idx="1"/>
          </p:nvPr>
        </p:nvSpPr>
        <p:spPr/>
        <p:txBody>
          <a:bodyPr/>
          <a:lstStyle/>
          <a:p>
            <a:pPr>
              <a:lnSpc>
                <a:spcPct val="90000"/>
              </a:lnSpc>
              <a:defRPr/>
            </a:pPr>
            <a:r>
              <a:rPr lang="el-GR" sz="3400" dirty="0">
                <a:latin typeface="Corbel" charset="0"/>
              </a:rPr>
              <a:t>Η ακράτεια ούρων επηρεάζει την ζωή των ασθενών με πολλαπλούς αρνητικούς τρόπους</a:t>
            </a:r>
          </a:p>
          <a:p>
            <a:pPr lvl="1">
              <a:lnSpc>
                <a:spcPct val="90000"/>
              </a:lnSpc>
              <a:defRPr/>
            </a:pPr>
            <a:r>
              <a:rPr lang="el-GR" sz="2500" dirty="0">
                <a:latin typeface="Corbel" charset="0"/>
              </a:rPr>
              <a:t>κοινωνικός αποκλεισμός, μείωση κοινωνικών δραστηριοτήτων</a:t>
            </a:r>
          </a:p>
          <a:p>
            <a:pPr lvl="1">
              <a:lnSpc>
                <a:spcPct val="90000"/>
              </a:lnSpc>
              <a:defRPr/>
            </a:pPr>
            <a:r>
              <a:rPr lang="el-GR" sz="2500" dirty="0">
                <a:latin typeface="Corbel" charset="0"/>
              </a:rPr>
              <a:t>Μειωμένη αυτοπεποίθηση</a:t>
            </a:r>
          </a:p>
          <a:p>
            <a:pPr lvl="1">
              <a:lnSpc>
                <a:spcPct val="90000"/>
              </a:lnSpc>
              <a:defRPr/>
            </a:pPr>
            <a:r>
              <a:rPr lang="el-GR" sz="2500" dirty="0">
                <a:latin typeface="Corbel" charset="0"/>
              </a:rPr>
              <a:t>Μείωση ανεξαρτησίας</a:t>
            </a:r>
          </a:p>
          <a:p>
            <a:pPr lvl="1">
              <a:lnSpc>
                <a:spcPct val="90000"/>
              </a:lnSpc>
              <a:defRPr/>
            </a:pPr>
            <a:r>
              <a:rPr lang="el-GR" sz="2500" dirty="0">
                <a:latin typeface="Corbel" charset="0"/>
              </a:rPr>
              <a:t>Αύξηση πιθανότητας </a:t>
            </a:r>
            <a:r>
              <a:rPr lang="el-GR" sz="2500" dirty="0" err="1">
                <a:latin typeface="Corbel" charset="0"/>
              </a:rPr>
              <a:t>ιδρυματοποίησης</a:t>
            </a:r>
            <a:endParaRPr lang="el-GR" sz="2500" dirty="0">
              <a:latin typeface="Corbel" charset="0"/>
            </a:endParaRPr>
          </a:p>
          <a:p>
            <a:pPr lvl="1">
              <a:lnSpc>
                <a:spcPct val="90000"/>
              </a:lnSpc>
              <a:defRPr/>
            </a:pPr>
            <a:endParaRPr lang="el-GR" sz="3400" dirty="0">
              <a:latin typeface="Corbel" charset="0"/>
            </a:endParaRPr>
          </a:p>
          <a:p>
            <a:endParaRPr lang="en-US" sz="3400" dirty="0"/>
          </a:p>
        </p:txBody>
      </p:sp>
    </p:spTree>
    <p:extLst>
      <p:ext uri="{BB962C8B-B14F-4D97-AF65-F5344CB8AC3E}">
        <p14:creationId xmlns:p14="http://schemas.microsoft.com/office/powerpoint/2010/main" val="23376988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Αρνητικές </a:t>
            </a:r>
            <a:r>
              <a:rPr lang="el-GR" dirty="0" smtClean="0"/>
              <a:t>συσχετίσεις  </a:t>
            </a:r>
            <a:r>
              <a:rPr lang="en-US" dirty="0" smtClean="0"/>
              <a:t>–</a:t>
            </a:r>
            <a:r>
              <a:rPr lang="el-GR" dirty="0" smtClean="0"/>
              <a:t> </a:t>
            </a:r>
            <a:r>
              <a:rPr lang="pt-BR" dirty="0" smtClean="0"/>
              <a:t>negative feedback</a:t>
            </a:r>
            <a:endParaRPr lang="en-US" dirty="0"/>
          </a:p>
        </p:txBody>
      </p:sp>
      <p:sp>
        <p:nvSpPr>
          <p:cNvPr id="3" name="Content Placeholder 2"/>
          <p:cNvSpPr>
            <a:spLocks noGrp="1"/>
          </p:cNvSpPr>
          <p:nvPr>
            <p:ph idx="1"/>
          </p:nvPr>
        </p:nvSpPr>
        <p:spPr/>
        <p:txBody>
          <a:bodyPr/>
          <a:lstStyle/>
          <a:p>
            <a:r>
              <a:rPr lang="el-GR" dirty="0" smtClean="0"/>
              <a:t>Κατάθλιψη</a:t>
            </a:r>
          </a:p>
          <a:p>
            <a:r>
              <a:rPr lang="el-GR" dirty="0" smtClean="0"/>
              <a:t>Αύξηση πτώσεων</a:t>
            </a:r>
          </a:p>
          <a:p>
            <a:r>
              <a:rPr lang="el-GR" dirty="0" smtClean="0"/>
              <a:t>δερματοπάθειες</a:t>
            </a:r>
          </a:p>
          <a:p>
            <a:endParaRPr lang="el-GR" dirty="0" smtClean="0"/>
          </a:p>
          <a:p>
            <a:endParaRPr lang="en-US" dirty="0"/>
          </a:p>
        </p:txBody>
      </p:sp>
      <p:sp>
        <p:nvSpPr>
          <p:cNvPr id="4" name="Rectangle 3"/>
          <p:cNvSpPr/>
          <p:nvPr/>
        </p:nvSpPr>
        <p:spPr>
          <a:xfrm>
            <a:off x="4355976" y="5889804"/>
            <a:ext cx="4572000" cy="652823"/>
          </a:xfrm>
          <a:prstGeom prst="rect">
            <a:avLst/>
          </a:prstGeom>
        </p:spPr>
        <p:txBody>
          <a:bodyPr lIns="64291" tIns="32146" rIns="64291" bIns="32146">
            <a:spAutoFit/>
          </a:bodyPr>
          <a:lstStyle/>
          <a:p>
            <a:pPr lvl="1">
              <a:lnSpc>
                <a:spcPct val="90000"/>
              </a:lnSpc>
              <a:buFont typeface="Arial" pitchFamily="34" charset="0"/>
              <a:buChar char="–"/>
              <a:defRPr/>
            </a:pPr>
            <a:r>
              <a:rPr lang="el-GR" sz="1400" dirty="0">
                <a:latin typeface="Corbel" charset="0"/>
              </a:rPr>
              <a:t>1. </a:t>
            </a:r>
            <a:r>
              <a:rPr lang="en-US" sz="1400" dirty="0">
                <a:latin typeface="Corbel" charset="0"/>
              </a:rPr>
              <a:t>Dugan et al. The association of depressive symptoms and urinary incontinence among older adults. J Am </a:t>
            </a:r>
            <a:r>
              <a:rPr lang="en-US" sz="1400" dirty="0" err="1">
                <a:latin typeface="Corbel" charset="0"/>
              </a:rPr>
              <a:t>Geriat</a:t>
            </a:r>
            <a:r>
              <a:rPr lang="en-US" sz="1400" dirty="0">
                <a:latin typeface="Corbel" charset="0"/>
              </a:rPr>
              <a:t> </a:t>
            </a:r>
            <a:r>
              <a:rPr lang="en-US" sz="1400" dirty="0" err="1">
                <a:latin typeface="Corbel" charset="0"/>
              </a:rPr>
              <a:t>Soc</a:t>
            </a:r>
            <a:r>
              <a:rPr lang="en-US" sz="1400" dirty="0">
                <a:latin typeface="Corbel" charset="0"/>
              </a:rPr>
              <a:t> 2000</a:t>
            </a:r>
            <a:endParaRPr lang="el-GR" sz="1400" dirty="0">
              <a:latin typeface="Corbel" charset="0"/>
            </a:endParaRPr>
          </a:p>
        </p:txBody>
      </p:sp>
    </p:spTree>
    <p:extLst>
      <p:ext uri="{BB962C8B-B14F-4D97-AF65-F5344CB8AC3E}">
        <p14:creationId xmlns:p14="http://schemas.microsoft.com/office/powerpoint/2010/main" val="28377988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71177454"/>
              </p:ext>
            </p:extLst>
          </p:nvPr>
        </p:nvGraphicFramePr>
        <p:xfrm>
          <a:off x="322403" y="1294546"/>
          <a:ext cx="8597080" cy="3070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365104"/>
            <a:ext cx="7154670" cy="22680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lstStyle/>
          <a:p>
            <a:r>
              <a:rPr lang="el-GR" dirty="0" smtClean="0"/>
              <a:t>Ακράτεια ούρων</a:t>
            </a:r>
            <a:endParaRPr lang="el-GR" dirty="0"/>
          </a:p>
        </p:txBody>
      </p:sp>
    </p:spTree>
    <p:extLst>
      <p:ext uri="{BB962C8B-B14F-4D97-AF65-F5344CB8AC3E}">
        <p14:creationId xmlns:p14="http://schemas.microsoft.com/office/powerpoint/2010/main" val="29735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l-GR" dirty="0">
                <a:latin typeface="+mn-lt"/>
              </a:rPr>
              <a:t>Ακράτεια προσπαθείας</a:t>
            </a:r>
            <a:endParaRPr lang="en-US" dirty="0">
              <a:latin typeface="+mn-lt"/>
            </a:endParaRPr>
          </a:p>
        </p:txBody>
      </p:sp>
      <p:sp>
        <p:nvSpPr>
          <p:cNvPr id="3" name="Content Placeholder 2"/>
          <p:cNvSpPr>
            <a:spLocks noGrp="1"/>
          </p:cNvSpPr>
          <p:nvPr>
            <p:ph idx="1"/>
          </p:nvPr>
        </p:nvSpPr>
        <p:spPr/>
        <p:txBody>
          <a:bodyPr rtlCol="0">
            <a:noAutofit/>
          </a:bodyPr>
          <a:lstStyle/>
          <a:p>
            <a:pPr>
              <a:defRPr/>
            </a:pPr>
            <a:r>
              <a:rPr lang="el-GR" sz="2800" dirty="0"/>
              <a:t>Εμφανίζεται όταν οι μύες του πυελικού εδάφους έχουν χαλαρώσει και δεν μπορούν πια να συγκρατήσουν τα ούρα μέσα στην κύστη και την ουρήθρα κλειστή.</a:t>
            </a:r>
          </a:p>
          <a:p>
            <a:pPr>
              <a:defRPr/>
            </a:pPr>
            <a:r>
              <a:rPr lang="el-GR" sz="2200" dirty="0"/>
              <a:t>Οποιαδήποτε αύξηση της πίεσης στην κύστη</a:t>
            </a:r>
          </a:p>
          <a:p>
            <a:pPr lvl="1">
              <a:defRPr/>
            </a:pPr>
            <a:r>
              <a:rPr lang="el-GR" sz="2200" dirty="0"/>
              <a:t>Φτάρνισμα / Βήχα / Σωματική άσκηση (πηδηματάκια ή και τρέξιμο)</a:t>
            </a:r>
          </a:p>
          <a:p>
            <a:pPr lvl="1">
              <a:defRPr/>
            </a:pPr>
            <a:r>
              <a:rPr lang="el-GR" sz="2200" dirty="0"/>
              <a:t>ή κάποιες φορές και με τις κινήσεις του σώματος,</a:t>
            </a:r>
            <a:endParaRPr lang="pt-BR" sz="2200" dirty="0"/>
          </a:p>
          <a:p>
            <a:pPr lvl="1">
              <a:defRPr/>
            </a:pPr>
            <a:r>
              <a:rPr lang="el-GR" sz="2200" dirty="0"/>
              <a:t> </a:t>
            </a:r>
            <a:r>
              <a:rPr lang="el-GR" sz="3400" b="1" dirty="0">
                <a:solidFill>
                  <a:srgbClr val="820000"/>
                </a:solidFill>
              </a:rPr>
              <a:t>μπορούν να προκαλέσουν απώλεια ούρων.</a:t>
            </a:r>
            <a:endParaRPr lang="en-US" sz="3400" b="1" dirty="0">
              <a:solidFill>
                <a:srgbClr val="820000"/>
              </a:solidFill>
            </a:endParaRPr>
          </a:p>
        </p:txBody>
      </p:sp>
    </p:spTree>
    <p:extLst>
      <p:ext uri="{BB962C8B-B14F-4D97-AF65-F5344CB8AC3E}">
        <p14:creationId xmlns:p14="http://schemas.microsoft.com/office/powerpoint/2010/main" val="35009712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l-GR" dirty="0"/>
              <a:t>Ακράτεια </a:t>
            </a:r>
            <a:r>
              <a:rPr lang="el-GR" dirty="0" err="1"/>
              <a:t>προσπαθείας</a:t>
            </a:r>
            <a:endParaRPr lang="en-US" dirty="0">
              <a:solidFill>
                <a:srgbClr val="F79646"/>
              </a:solidFill>
              <a:latin typeface="Times New Roman" charset="0"/>
            </a:endParaRPr>
          </a:p>
        </p:txBody>
      </p:sp>
      <p:pic>
        <p:nvPicPr>
          <p:cNvPr id="2" name="akrateia prospatheias.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p:spPr>
      </p:pic>
    </p:spTree>
    <p:extLst>
      <p:ext uri="{BB962C8B-B14F-4D97-AF65-F5344CB8AC3E}">
        <p14:creationId xmlns:p14="http://schemas.microsoft.com/office/powerpoint/2010/main" val="292041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Ανατομία νεφρού</a:t>
            </a:r>
            <a:endParaRPr lang="en-US" dirty="0"/>
          </a:p>
        </p:txBody>
      </p:sp>
      <p:pic>
        <p:nvPicPr>
          <p:cNvPr id="4" name="anatomia nefrou.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a:ln>
            <a:solidFill>
              <a:srgbClr val="4F81BD"/>
            </a:solidFill>
          </a:ln>
        </p:spPr>
      </p:pic>
    </p:spTree>
    <p:extLst>
      <p:ext uri="{BB962C8B-B14F-4D97-AF65-F5344CB8AC3E}">
        <p14:creationId xmlns:p14="http://schemas.microsoft.com/office/powerpoint/2010/main" val="39926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oAutofit/>
          </a:bodyPr>
          <a:lstStyle/>
          <a:p>
            <a:pPr eaLnBrk="1" hangingPunct="1"/>
            <a:r>
              <a:rPr lang="el-GR" sz="3600" dirty="0">
                <a:latin typeface="+mn-lt"/>
              </a:rPr>
              <a:t>Παράγοντες κινδύνου ακράτειας </a:t>
            </a:r>
            <a:r>
              <a:rPr lang="el-GR" sz="3600" dirty="0" smtClean="0">
                <a:latin typeface="+mn-lt"/>
              </a:rPr>
              <a:t>προσπάθειας</a:t>
            </a:r>
            <a:endParaRPr lang="en-US" sz="3600" dirty="0">
              <a:latin typeface="+mn-lt"/>
            </a:endParaRPr>
          </a:p>
        </p:txBody>
      </p:sp>
      <p:sp>
        <p:nvSpPr>
          <p:cNvPr id="10243" name="Content Placeholder 2"/>
          <p:cNvSpPr>
            <a:spLocks noGrp="1"/>
          </p:cNvSpPr>
          <p:nvPr>
            <p:ph idx="1"/>
          </p:nvPr>
        </p:nvSpPr>
        <p:spPr/>
        <p:txBody>
          <a:bodyPr rtlCol="0">
            <a:noAutofit/>
          </a:bodyPr>
          <a:lstStyle/>
          <a:p>
            <a:pPr>
              <a:defRPr/>
            </a:pPr>
            <a:r>
              <a:rPr lang="el-GR" sz="2600" dirty="0">
                <a:latin typeface="Corbel" charset="0"/>
              </a:rPr>
              <a:t>Ηλικία </a:t>
            </a:r>
          </a:p>
          <a:p>
            <a:pPr>
              <a:defRPr/>
            </a:pPr>
            <a:r>
              <a:rPr lang="el-GR" sz="2600" dirty="0">
                <a:latin typeface="Corbel" charset="0"/>
              </a:rPr>
              <a:t>Ιστορικό τοκετών </a:t>
            </a:r>
          </a:p>
          <a:p>
            <a:pPr>
              <a:defRPr/>
            </a:pPr>
            <a:r>
              <a:rPr lang="el-GR" sz="2600" dirty="0">
                <a:latin typeface="Corbel" charset="0"/>
              </a:rPr>
              <a:t>Εμμηνόπαυση </a:t>
            </a:r>
          </a:p>
          <a:p>
            <a:pPr>
              <a:defRPr/>
            </a:pPr>
            <a:r>
              <a:rPr lang="el-GR" sz="2600" dirty="0">
                <a:latin typeface="Corbel" charset="0"/>
              </a:rPr>
              <a:t>Παχυσαρκία</a:t>
            </a:r>
          </a:p>
          <a:p>
            <a:pPr>
              <a:defRPr/>
            </a:pPr>
            <a:r>
              <a:rPr lang="el-GR" sz="2600" dirty="0">
                <a:latin typeface="Corbel" charset="0"/>
              </a:rPr>
              <a:t>Κάπνισμα και ΧΑΠ</a:t>
            </a:r>
          </a:p>
          <a:p>
            <a:pPr>
              <a:defRPr/>
            </a:pPr>
            <a:r>
              <a:rPr lang="el-GR" sz="2600" dirty="0">
                <a:latin typeface="Corbel" charset="0"/>
              </a:rPr>
              <a:t>Δυσκοιλιότητα </a:t>
            </a:r>
          </a:p>
          <a:p>
            <a:pPr>
              <a:defRPr/>
            </a:pPr>
            <a:r>
              <a:rPr lang="el-GR" sz="2600" dirty="0">
                <a:latin typeface="Corbel" charset="0"/>
              </a:rPr>
              <a:t>Νευρολογική βλάβη</a:t>
            </a:r>
          </a:p>
          <a:p>
            <a:pPr>
              <a:defRPr/>
            </a:pPr>
            <a:r>
              <a:rPr lang="el-GR" sz="2600" dirty="0">
                <a:latin typeface="Corbel" charset="0"/>
              </a:rPr>
              <a:t>Χειρουργεία πυέλου </a:t>
            </a:r>
          </a:p>
          <a:p>
            <a:pPr>
              <a:defRPr/>
            </a:pPr>
            <a:endParaRPr lang="en-US" sz="2600" dirty="0">
              <a:latin typeface="Corbel" charset="0"/>
            </a:endParaRPr>
          </a:p>
        </p:txBody>
      </p:sp>
    </p:spTree>
    <p:extLst>
      <p:ext uri="{BB962C8B-B14F-4D97-AF65-F5344CB8AC3E}">
        <p14:creationId xmlns:p14="http://schemas.microsoft.com/office/powerpoint/2010/main" val="35910290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pPr eaLnBrk="1" hangingPunct="1"/>
            <a:r>
              <a:rPr lang="el-GR" dirty="0">
                <a:latin typeface="+mn-lt"/>
              </a:rPr>
              <a:t>Ακράτεια επιτακτικού τύπου</a:t>
            </a:r>
            <a:endParaRPr lang="en-US" dirty="0">
              <a:latin typeface="+mn-lt"/>
            </a:endParaRPr>
          </a:p>
        </p:txBody>
      </p:sp>
      <p:sp>
        <p:nvSpPr>
          <p:cNvPr id="25602" name="Content Placeholder 2"/>
          <p:cNvSpPr>
            <a:spLocks noGrp="1"/>
          </p:cNvSpPr>
          <p:nvPr>
            <p:ph idx="1"/>
          </p:nvPr>
        </p:nvSpPr>
        <p:spPr>
          <a:xfrm>
            <a:off x="457200" y="1484784"/>
            <a:ext cx="4834880" cy="4752528"/>
          </a:xfrm>
        </p:spPr>
        <p:txBody>
          <a:bodyPr>
            <a:normAutofit/>
          </a:bodyPr>
          <a:lstStyle/>
          <a:p>
            <a:pPr eaLnBrk="1" hangingPunct="1"/>
            <a:r>
              <a:rPr lang="el-GR" sz="2800" dirty="0" smtClean="0"/>
              <a:t>Ο </a:t>
            </a:r>
            <a:r>
              <a:rPr lang="el-GR" sz="2800" dirty="0"/>
              <a:t>ασθενής αισθάνεται την </a:t>
            </a:r>
            <a:r>
              <a:rPr lang="el-GR" sz="2800" dirty="0" err="1"/>
              <a:t>έπειξη</a:t>
            </a:r>
            <a:r>
              <a:rPr lang="el-GR" sz="2800" dirty="0"/>
              <a:t> για ούρηση, όπου υπάρχει διαφυγή ούρων προτού φτάσει στην τουαλέτα. Η κύστη συσπάται απότομα και δεν υπάρχει σωστός έλεγχος της σύσπασης</a:t>
            </a:r>
            <a:endParaRPr lang="en-US" sz="2800" dirty="0"/>
          </a:p>
        </p:txBody>
      </p:sp>
      <p:pic>
        <p:nvPicPr>
          <p:cNvPr id="25603" name="urge_incontinence.jpg" descr="/Volumes/ISG/ilioupoli akrateia/urge_incontinence.jp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20114" y="1700808"/>
            <a:ext cx="2746757" cy="2765069"/>
          </a:xfrm>
          <a:prstGeom prst="rect">
            <a:avLst/>
          </a:prstGeom>
          <a:noFill/>
          <a:ln w="9525">
            <a:solidFill>
              <a:srgbClr val="F79646"/>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15570" y="4653136"/>
            <a:ext cx="2735487" cy="341919"/>
          </a:xfrm>
          <a:prstGeom prst="rect">
            <a:avLst/>
          </a:prstGeom>
          <a:noFill/>
        </p:spPr>
        <p:txBody>
          <a:bodyPr wrap="none" lIns="64291" tIns="32146" rIns="64291" bIns="32146" rtlCol="0">
            <a:spAutoFit/>
          </a:bodyPr>
          <a:lstStyle/>
          <a:p>
            <a:r>
              <a:rPr lang="el-GR" dirty="0" smtClean="0">
                <a:latin typeface="+mn-lt"/>
              </a:rPr>
              <a:t>«Δεν προλαβαίνω, </a:t>
            </a:r>
            <a:r>
              <a:rPr lang="el-GR" dirty="0" err="1" smtClean="0">
                <a:latin typeface="+mn-lt"/>
              </a:rPr>
              <a:t>γιατρε</a:t>
            </a:r>
            <a:r>
              <a:rPr lang="el-GR" dirty="0" smtClean="0">
                <a:latin typeface="+mn-lt"/>
              </a:rPr>
              <a:t>!»</a:t>
            </a:r>
            <a:endParaRPr lang="en-US" dirty="0">
              <a:latin typeface="+mn-lt"/>
            </a:endParaRPr>
          </a:p>
        </p:txBody>
      </p:sp>
    </p:spTree>
    <p:extLst>
      <p:ext uri="{BB962C8B-B14F-4D97-AF65-F5344CB8AC3E}">
        <p14:creationId xmlns:p14="http://schemas.microsoft.com/office/powerpoint/2010/main" val="27064976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pPr eaLnBrk="1" hangingPunct="1"/>
            <a:r>
              <a:rPr lang="el-GR" dirty="0">
                <a:latin typeface="+mn-lt"/>
              </a:rPr>
              <a:t>Ακράτεια επιτακτικού τύπου</a:t>
            </a:r>
            <a:endParaRPr lang="en-US" dirty="0">
              <a:latin typeface="+mn-lt"/>
            </a:endParaRPr>
          </a:p>
        </p:txBody>
      </p:sp>
      <p:pic>
        <p:nvPicPr>
          <p:cNvPr id="2" name="akrateia epitaktikou typou.mpg">
            <a:hlinkClick r:id="" action="ppaction://media"/>
          </p:cNvPr>
          <p:cNvPicPr>
            <a:picLocks noGrp="1" noChangeAspect="1"/>
          </p:cNvPicPr>
          <p:nvPr>
            <p:ph idx="1"/>
            <a:videoFile r:link="rId1"/>
            <p:extLst/>
          </p:nvPr>
        </p:nvPicPr>
        <p:blipFill>
          <a:blip r:embed="rId3"/>
          <a:stretch>
            <a:fillRect/>
          </a:stretch>
        </p:blipFill>
        <p:spPr>
          <a:xfrm>
            <a:off x="1524000" y="1844824"/>
            <a:ext cx="3048000" cy="2286000"/>
          </a:xfrm>
        </p:spPr>
      </p:pic>
      <p:pic>
        <p:nvPicPr>
          <p:cNvPr id="25603" name="urge_incontinence.jpg" descr="/Volumes/ISG/ilioupoli akrateia/urge_incontinence.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86496" y="1844824"/>
            <a:ext cx="2746757" cy="2765069"/>
          </a:xfrm>
          <a:prstGeom prst="rect">
            <a:avLst/>
          </a:prstGeom>
          <a:noFill/>
          <a:ln w="9525">
            <a:solidFill>
              <a:srgbClr val="F79646"/>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60032" y="4797152"/>
            <a:ext cx="2687141" cy="341919"/>
          </a:xfrm>
          <a:prstGeom prst="rect">
            <a:avLst/>
          </a:prstGeom>
          <a:noFill/>
        </p:spPr>
        <p:txBody>
          <a:bodyPr wrap="none" lIns="64291" tIns="32146" rIns="64291" bIns="32146" rtlCol="0">
            <a:spAutoFit/>
          </a:bodyPr>
          <a:lstStyle/>
          <a:p>
            <a:r>
              <a:rPr lang="el-GR" dirty="0" smtClean="0"/>
              <a:t>«Δεν προλαβαίνω, </a:t>
            </a:r>
            <a:r>
              <a:rPr lang="el-GR" dirty="0" err="1" smtClean="0"/>
              <a:t>γιατρε</a:t>
            </a:r>
            <a:r>
              <a:rPr lang="el-GR" dirty="0" smtClean="0"/>
              <a:t>!»</a:t>
            </a:r>
            <a:endParaRPr lang="en-US" dirty="0"/>
          </a:p>
        </p:txBody>
      </p:sp>
    </p:spTree>
    <p:extLst>
      <p:ext uri="{BB962C8B-B14F-4D97-AF65-F5344CB8AC3E}">
        <p14:creationId xmlns:p14="http://schemas.microsoft.com/office/powerpoint/2010/main" val="8120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pPr eaLnBrk="1" hangingPunct="1"/>
            <a:r>
              <a:rPr lang="el-GR" dirty="0">
                <a:latin typeface="+mn-lt"/>
              </a:rPr>
              <a:t>Αιτιολογία επιτακτικής ακράτειας</a:t>
            </a:r>
            <a:endParaRPr lang="en-US" dirty="0">
              <a:latin typeface="+mn-lt"/>
            </a:endParaRPr>
          </a:p>
        </p:txBody>
      </p:sp>
      <p:sp>
        <p:nvSpPr>
          <p:cNvPr id="3" name="Content Placeholder 2"/>
          <p:cNvSpPr>
            <a:spLocks noGrp="1"/>
          </p:cNvSpPr>
          <p:nvPr>
            <p:ph idx="1"/>
          </p:nvPr>
        </p:nvSpPr>
        <p:spPr/>
        <p:txBody>
          <a:bodyPr rtlCol="0">
            <a:noAutofit/>
          </a:bodyPr>
          <a:lstStyle/>
          <a:p>
            <a:pPr>
              <a:defRPr/>
            </a:pPr>
            <a:r>
              <a:rPr lang="el-GR" sz="2400" dirty="0"/>
              <a:t>Στις πιο πολλές περιπτώσεις δεν γνωρίζουμε γιατί συμβαίνει αυτό. Φαίνεται πως οι μύες και η κύστη στέλνουν λανθασμένα ερεθίσματα στον εγκέφαλο για το πόσο γεμάτη είναι η κύστη και η ασθενής αισθάνεται την κύστη της πιο γεμάτη από ότι είναι πραγματικά.</a:t>
            </a:r>
          </a:p>
          <a:p>
            <a:pPr lvl="1">
              <a:defRPr/>
            </a:pPr>
            <a:r>
              <a:rPr lang="el-GR" sz="2400" dirty="0"/>
              <a:t>εγκεφαλικό επεισόδια</a:t>
            </a:r>
          </a:p>
          <a:p>
            <a:pPr lvl="1">
              <a:defRPr/>
            </a:pPr>
            <a:r>
              <a:rPr lang="el-GR" sz="2400" dirty="0"/>
              <a:t>νόσο Πάρκινσον</a:t>
            </a:r>
            <a:r>
              <a:rPr lang="pt-BR" sz="2400" dirty="0"/>
              <a:t> / </a:t>
            </a:r>
            <a:r>
              <a:rPr lang="el-GR" sz="2400" dirty="0"/>
              <a:t>εκφύλιση ΚΝΣ</a:t>
            </a:r>
          </a:p>
          <a:p>
            <a:pPr lvl="1">
              <a:defRPr/>
            </a:pPr>
            <a:r>
              <a:rPr lang="el-GR" sz="2400" dirty="0"/>
              <a:t>Σκλήρυνση κατά πλάκας</a:t>
            </a:r>
          </a:p>
          <a:p>
            <a:pPr lvl="1">
              <a:defRPr/>
            </a:pPr>
            <a:r>
              <a:rPr lang="el-GR" sz="2400" dirty="0"/>
              <a:t>τραύματα της σπονδυλικής στήλης.</a:t>
            </a:r>
            <a:endParaRPr lang="en-US" sz="2400" dirty="0"/>
          </a:p>
        </p:txBody>
      </p:sp>
      <p:pic>
        <p:nvPicPr>
          <p:cNvPr id="4" name="Picture 3"/>
          <p:cNvPicPr>
            <a:picLocks noChangeAspect="1"/>
          </p:cNvPicPr>
          <p:nvPr/>
        </p:nvPicPr>
        <p:blipFill>
          <a:blip r:embed="rId2"/>
          <a:stretch>
            <a:fillRect/>
          </a:stretch>
        </p:blipFill>
        <p:spPr>
          <a:xfrm>
            <a:off x="5989657" y="3212976"/>
            <a:ext cx="2632793" cy="2401845"/>
          </a:xfrm>
          <a:prstGeom prst="rect">
            <a:avLst/>
          </a:prstGeom>
        </p:spPr>
      </p:pic>
    </p:spTree>
    <p:extLst>
      <p:ext uri="{BB962C8B-B14F-4D97-AF65-F5344CB8AC3E}">
        <p14:creationId xmlns:p14="http://schemas.microsoft.com/office/powerpoint/2010/main" val="31189259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8" y="1772816"/>
            <a:ext cx="6684568" cy="4437112"/>
          </a:xfrm>
          <a:prstGeom prst="rect">
            <a:avLst/>
          </a:prstGeom>
        </p:spPr>
      </p:pic>
      <p:sp>
        <p:nvSpPr>
          <p:cNvPr id="2" name="Title 1"/>
          <p:cNvSpPr>
            <a:spLocks noGrp="1"/>
          </p:cNvSpPr>
          <p:nvPr>
            <p:ph type="title"/>
          </p:nvPr>
        </p:nvSpPr>
        <p:spPr/>
        <p:txBody>
          <a:bodyPr>
            <a:normAutofit/>
          </a:bodyPr>
          <a:lstStyle/>
          <a:p>
            <a:r>
              <a:rPr lang="en-US" dirty="0"/>
              <a:t>3 IQ questionnaire</a:t>
            </a:r>
          </a:p>
        </p:txBody>
      </p:sp>
    </p:spTree>
    <p:extLst>
      <p:ext uri="{BB962C8B-B14F-4D97-AF65-F5344CB8AC3E}">
        <p14:creationId xmlns:p14="http://schemas.microsoft.com/office/powerpoint/2010/main" val="19669715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2" y="1507916"/>
            <a:ext cx="8159302" cy="5092809"/>
          </a:xfrm>
          <a:prstGeom prst="rect">
            <a:avLst/>
          </a:prstGeom>
        </p:spPr>
      </p:pic>
      <p:sp>
        <p:nvSpPr>
          <p:cNvPr id="2" name="Title 1"/>
          <p:cNvSpPr>
            <a:spLocks noGrp="1"/>
          </p:cNvSpPr>
          <p:nvPr>
            <p:ph type="title"/>
          </p:nvPr>
        </p:nvSpPr>
        <p:spPr/>
        <p:txBody>
          <a:bodyPr/>
          <a:lstStyle/>
          <a:p>
            <a:endParaRPr lang="el-GR"/>
          </a:p>
        </p:txBody>
      </p:sp>
    </p:spTree>
    <p:extLst>
      <p:ext uri="{BB962C8B-B14F-4D97-AF65-F5344CB8AC3E}">
        <p14:creationId xmlns:p14="http://schemas.microsoft.com/office/powerpoint/2010/main" val="15133642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rtlCol="0">
            <a:normAutofit fontScale="90000"/>
          </a:bodyPr>
          <a:lstStyle/>
          <a:p>
            <a:pPr>
              <a:defRPr/>
            </a:pPr>
            <a:r>
              <a:rPr lang="el-GR" sz="4000" dirty="0"/>
              <a:t>Ανάλυση ούρων </a:t>
            </a:r>
            <a:r>
              <a:rPr lang="el-GR" sz="4000" baseline="30000" dirty="0"/>
              <a:t/>
            </a:r>
            <a:br>
              <a:rPr lang="el-GR" sz="4000" baseline="30000" dirty="0"/>
            </a:br>
            <a:r>
              <a:rPr lang="el-GR" sz="2800" b="1" dirty="0"/>
              <a:t>Γενική ούρων και κ/α </a:t>
            </a:r>
            <a:r>
              <a:rPr lang="el-GR" sz="2800" b="1" dirty="0" smtClean="0"/>
              <a:t>ούρων</a:t>
            </a:r>
            <a:endParaRPr lang="en-US" sz="2800" b="1" dirty="0"/>
          </a:p>
        </p:txBody>
      </p:sp>
      <p:sp>
        <p:nvSpPr>
          <p:cNvPr id="31746" name="Rectangle 3"/>
          <p:cNvSpPr>
            <a:spLocks noGrp="1" noChangeArrowheads="1"/>
          </p:cNvSpPr>
          <p:nvPr>
            <p:ph idx="1"/>
          </p:nvPr>
        </p:nvSpPr>
        <p:spPr/>
        <p:txBody>
          <a:bodyPr>
            <a:normAutofit/>
          </a:bodyPr>
          <a:lstStyle/>
          <a:p>
            <a:pPr hangingPunct="1"/>
            <a:r>
              <a:rPr lang="el-GR" dirty="0" err="1"/>
              <a:t>Βακτηριουρία</a:t>
            </a:r>
            <a:endParaRPr lang="en-US" dirty="0"/>
          </a:p>
          <a:p>
            <a:pPr hangingPunct="1"/>
            <a:r>
              <a:rPr lang="el-GR" dirty="0"/>
              <a:t>Αιματουρία</a:t>
            </a:r>
            <a:endParaRPr lang="en-US" dirty="0"/>
          </a:p>
          <a:p>
            <a:pPr hangingPunct="1"/>
            <a:r>
              <a:rPr lang="el-GR" dirty="0"/>
              <a:t>Πυουρία</a:t>
            </a:r>
            <a:endParaRPr lang="en-US" dirty="0"/>
          </a:p>
          <a:p>
            <a:pPr hangingPunct="1"/>
            <a:r>
              <a:rPr lang="el-GR" dirty="0" err="1"/>
              <a:t>Γλυκοζουρία</a:t>
            </a:r>
            <a:endParaRPr lang="en-US" dirty="0"/>
          </a:p>
          <a:p>
            <a:pPr hangingPunct="1"/>
            <a:endParaRPr lang="el-GR" dirty="0"/>
          </a:p>
          <a:p>
            <a:pPr hangingPunct="1"/>
            <a:endParaRPr lang="en-US" dirty="0"/>
          </a:p>
        </p:txBody>
      </p:sp>
      <p:sp>
        <p:nvSpPr>
          <p:cNvPr id="200709" name="Rectangle 5"/>
          <p:cNvSpPr>
            <a:spLocks noChangeArrowheads="1"/>
          </p:cNvSpPr>
          <p:nvPr/>
        </p:nvSpPr>
        <p:spPr bwMode="auto">
          <a:xfrm>
            <a:off x="471650" y="6073869"/>
            <a:ext cx="7634412" cy="42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spAutoFit/>
          </a:bodyPr>
          <a:lstStyle/>
          <a:p>
            <a:pPr>
              <a:lnSpc>
                <a:spcPct val="90000"/>
              </a:lnSpc>
              <a:spcBef>
                <a:spcPct val="50000"/>
              </a:spcBef>
              <a:tabLst>
                <a:tab pos="171441" algn="l"/>
              </a:tabLst>
              <a:defRPr/>
            </a:pPr>
            <a:r>
              <a:rPr lang="en-GB" sz="1200" dirty="0">
                <a:latin typeface="+mn-lt"/>
              </a:rPr>
              <a:t>1.  </a:t>
            </a:r>
            <a:r>
              <a:rPr lang="en-GB" sz="1200" dirty="0" err="1">
                <a:latin typeface="+mn-lt"/>
              </a:rPr>
              <a:t>Khullar</a:t>
            </a:r>
            <a:r>
              <a:rPr lang="en-GB" sz="1200" dirty="0">
                <a:latin typeface="+mn-lt"/>
              </a:rPr>
              <a:t> V, et al. History and Examination. </a:t>
            </a:r>
            <a:r>
              <a:rPr lang="en-US" sz="1200" dirty="0">
                <a:latin typeface="+mn-lt"/>
              </a:rPr>
              <a:t>In: Cardoza L, et al, eds. Textbook of Female Urology and </a:t>
            </a:r>
            <a:r>
              <a:rPr lang="en-US" sz="1200" dirty="0" err="1">
                <a:latin typeface="+mn-lt"/>
              </a:rPr>
              <a:t>Urogynecology</a:t>
            </a:r>
            <a:r>
              <a:rPr lang="en-US" sz="1200" dirty="0">
                <a:latin typeface="+mn-lt"/>
              </a:rPr>
              <a:t>. </a:t>
            </a:r>
            <a:br>
              <a:rPr lang="en-US" sz="1200" dirty="0">
                <a:latin typeface="+mn-lt"/>
              </a:rPr>
            </a:br>
            <a:r>
              <a:rPr lang="en-US" sz="1200" dirty="0">
                <a:latin typeface="+mn-lt"/>
              </a:rPr>
              <a:t>	UK: ISIS Medical Media; 2001. </a:t>
            </a:r>
          </a:p>
        </p:txBody>
      </p:sp>
      <p:pic>
        <p:nvPicPr>
          <p:cNvPr id="2" name="Picture 1"/>
          <p:cNvPicPr>
            <a:picLocks noChangeAspect="1"/>
          </p:cNvPicPr>
          <p:nvPr/>
        </p:nvPicPr>
        <p:blipFill>
          <a:blip r:embed="rId3"/>
          <a:stretch>
            <a:fillRect/>
          </a:stretch>
        </p:blipFill>
        <p:spPr>
          <a:xfrm>
            <a:off x="4927166" y="1700808"/>
            <a:ext cx="3214688" cy="24378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8548991"/>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http://www.obgmanagement.com/images/1505/1505OBGM_Article1-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05" y="1700808"/>
            <a:ext cx="7596790" cy="439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l-GR" dirty="0"/>
              <a:t>Πίνακας </a:t>
            </a:r>
            <a:r>
              <a:rPr lang="el-GR" dirty="0" smtClean="0"/>
              <a:t>ούρησης</a:t>
            </a:r>
            <a:endParaRPr lang="el-GR" dirty="0"/>
          </a:p>
        </p:txBody>
      </p:sp>
    </p:spTree>
    <p:extLst>
      <p:ext uri="{BB962C8B-B14F-4D97-AF65-F5344CB8AC3E}">
        <p14:creationId xmlns:p14="http://schemas.microsoft.com/office/powerpoint/2010/main" val="26466334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latin typeface="+mn-lt"/>
              </a:rPr>
              <a:t>Θεραπεία Ακράτειας προσπαθείας</a:t>
            </a:r>
            <a:endParaRPr lang="en-US" dirty="0">
              <a:latin typeface="+mn-lt"/>
            </a:endParaRPr>
          </a:p>
        </p:txBody>
      </p:sp>
      <p:sp>
        <p:nvSpPr>
          <p:cNvPr id="5" name="Content Placeholder 4"/>
          <p:cNvSpPr>
            <a:spLocks noGrp="1"/>
          </p:cNvSpPr>
          <p:nvPr>
            <p:ph idx="1"/>
          </p:nvPr>
        </p:nvSpPr>
        <p:spPr/>
        <p:txBody>
          <a:bodyPr/>
          <a:lstStyle/>
          <a:p>
            <a:pPr algn="ctr"/>
            <a:r>
              <a:rPr lang="el-GR" sz="4200" dirty="0"/>
              <a:t>Αποκατάσταση φυσιολογικής ανατομίας </a:t>
            </a:r>
          </a:p>
          <a:p>
            <a:pPr algn="ctr"/>
            <a:endParaRPr lang="el-GR" sz="4200" dirty="0"/>
          </a:p>
          <a:p>
            <a:pPr algn="ctr"/>
            <a:endParaRPr lang="el-GR" sz="4200" dirty="0" smtClean="0"/>
          </a:p>
          <a:p>
            <a:pPr algn="ctr"/>
            <a:r>
              <a:rPr lang="el-GR" sz="4200" dirty="0" smtClean="0"/>
              <a:t>φυσιολογική </a:t>
            </a:r>
            <a:r>
              <a:rPr lang="el-GR" sz="4200" dirty="0"/>
              <a:t>λειτουργία</a:t>
            </a:r>
            <a:endParaRPr lang="en-US" sz="4200" dirty="0"/>
          </a:p>
        </p:txBody>
      </p:sp>
      <p:sp>
        <p:nvSpPr>
          <p:cNvPr id="9" name="Down Arrow 8"/>
          <p:cNvSpPr/>
          <p:nvPr/>
        </p:nvSpPr>
        <p:spPr bwMode="auto">
          <a:xfrm>
            <a:off x="4166955" y="3074586"/>
            <a:ext cx="911351" cy="1113874"/>
          </a:xfrm>
          <a:prstGeom prst="downArrow">
            <a:avLst/>
          </a:prstGeom>
          <a:blipFill dpi="0" rotWithShape="0">
            <a:blip r:embed="rId2"/>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5717" tIns="35717" rIns="35717" bIns="35717" numCol="1" rtlCol="0" anchor="ctr" anchorCtr="0" compatLnSpc="1">
            <a:prstTxWarp prst="textNoShape">
              <a:avLst/>
            </a:prstTxWarp>
          </a:bodyPr>
          <a:lstStyle/>
          <a:p>
            <a:pPr marL="160729" algn="ctr" defTabSz="410751" fontAlgn="base" hangingPunct="0">
              <a:spcBef>
                <a:spcPct val="0"/>
              </a:spcBef>
              <a:spcAft>
                <a:spcPct val="0"/>
              </a:spcAft>
            </a:pPr>
            <a:endParaRPr lang="en-US" sz="2500">
              <a:solidFill>
                <a:srgbClr val="FFFFFF"/>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4012937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Ηπια</a:t>
            </a:r>
            <a:r>
              <a:rPr lang="el-GR" dirty="0"/>
              <a:t>/μέτρια </a:t>
            </a:r>
            <a:r>
              <a:rPr lang="el-GR" dirty="0" err="1"/>
              <a:t>ακρ</a:t>
            </a:r>
            <a:r>
              <a:rPr lang="el-GR" dirty="0"/>
              <a:t>. προσπάθειας</a:t>
            </a:r>
            <a:endParaRPr lang="en-US" dirty="0"/>
          </a:p>
        </p:txBody>
      </p:sp>
      <p:sp>
        <p:nvSpPr>
          <p:cNvPr id="3" name="Content Placeholder 2"/>
          <p:cNvSpPr>
            <a:spLocks noGrp="1"/>
          </p:cNvSpPr>
          <p:nvPr>
            <p:ph idx="1"/>
          </p:nvPr>
        </p:nvSpPr>
        <p:spPr/>
        <p:txBody>
          <a:bodyPr>
            <a:normAutofit/>
          </a:bodyPr>
          <a:lstStyle/>
          <a:p>
            <a:pPr>
              <a:defRPr/>
            </a:pPr>
            <a:r>
              <a:rPr lang="el-GR" sz="2800" dirty="0"/>
              <a:t>Αλλαγές τρόπου ζωής </a:t>
            </a:r>
          </a:p>
          <a:p>
            <a:pPr lvl="1">
              <a:defRPr/>
            </a:pPr>
            <a:r>
              <a:rPr lang="el-GR" sz="2400" dirty="0" smtClean="0"/>
              <a:t>Παχυσαρκία</a:t>
            </a:r>
            <a:r>
              <a:rPr lang="pt-BR" sz="2400" dirty="0" smtClean="0"/>
              <a:t> </a:t>
            </a:r>
            <a:endParaRPr lang="el-GR" sz="2400" dirty="0"/>
          </a:p>
          <a:p>
            <a:pPr lvl="1">
              <a:defRPr/>
            </a:pPr>
            <a:r>
              <a:rPr lang="el-GR" sz="2400" dirty="0"/>
              <a:t>Κάπνισμα και βήχας</a:t>
            </a:r>
          </a:p>
          <a:p>
            <a:pPr lvl="1">
              <a:defRPr/>
            </a:pPr>
            <a:r>
              <a:rPr lang="el-GR" sz="2400" dirty="0"/>
              <a:t>Δυσκοιλιότητα</a:t>
            </a:r>
          </a:p>
          <a:p>
            <a:endParaRPr lang="en-US" sz="2800" dirty="0"/>
          </a:p>
        </p:txBody>
      </p:sp>
      <p:pic>
        <p:nvPicPr>
          <p:cNvPr id="4" name="Picture 3"/>
          <p:cNvPicPr>
            <a:picLocks noChangeAspect="1"/>
          </p:cNvPicPr>
          <p:nvPr/>
        </p:nvPicPr>
        <p:blipFill>
          <a:blip r:embed="rId2"/>
          <a:stretch>
            <a:fillRect/>
          </a:stretch>
        </p:blipFill>
        <p:spPr>
          <a:xfrm>
            <a:off x="539552" y="4296504"/>
            <a:ext cx="6938427" cy="2144484"/>
          </a:xfrm>
          <a:prstGeom prst="rect">
            <a:avLst/>
          </a:prstGeom>
        </p:spPr>
      </p:pic>
      <p:sp>
        <p:nvSpPr>
          <p:cNvPr id="5" name="TextBox 4"/>
          <p:cNvSpPr txBox="1"/>
          <p:nvPr/>
        </p:nvSpPr>
        <p:spPr>
          <a:xfrm>
            <a:off x="4211960" y="6296310"/>
            <a:ext cx="1651152" cy="280363"/>
          </a:xfrm>
          <a:prstGeom prst="rect">
            <a:avLst/>
          </a:prstGeom>
          <a:noFill/>
        </p:spPr>
        <p:txBody>
          <a:bodyPr wrap="none" lIns="64291" tIns="32146" rIns="64291" bIns="32146" rtlCol="0">
            <a:spAutoFit/>
          </a:bodyPr>
          <a:lstStyle/>
          <a:p>
            <a:r>
              <a:rPr lang="pt-BR" sz="1400" dirty="0">
                <a:latin typeface="+mn-lt"/>
              </a:rPr>
              <a:t>EAU </a:t>
            </a:r>
            <a:r>
              <a:rPr lang="pt-BR" sz="1400" dirty="0" err="1">
                <a:latin typeface="+mn-lt"/>
              </a:rPr>
              <a:t>Guidelines</a:t>
            </a:r>
            <a:r>
              <a:rPr lang="pt-BR" sz="1400" dirty="0">
                <a:latin typeface="+mn-lt"/>
              </a:rPr>
              <a:t> 2015</a:t>
            </a:r>
            <a:endParaRPr lang="en-US" sz="1400" dirty="0">
              <a:latin typeface="+mn-lt"/>
            </a:endParaRPr>
          </a:p>
        </p:txBody>
      </p:sp>
      <p:pic>
        <p:nvPicPr>
          <p:cNvPr id="6" name="Picture 5"/>
          <p:cNvPicPr>
            <a:picLocks noChangeAspect="1"/>
          </p:cNvPicPr>
          <p:nvPr/>
        </p:nvPicPr>
        <p:blipFill>
          <a:blip r:embed="rId3"/>
          <a:stretch>
            <a:fillRect/>
          </a:stretch>
        </p:blipFill>
        <p:spPr>
          <a:xfrm>
            <a:off x="527784" y="3356992"/>
            <a:ext cx="6118311" cy="810090"/>
          </a:xfrm>
          <a:prstGeom prst="rect">
            <a:avLst/>
          </a:prstGeom>
        </p:spPr>
      </p:pic>
    </p:spTree>
    <p:extLst>
      <p:ext uri="{BB962C8B-B14F-4D97-AF65-F5344CB8AC3E}">
        <p14:creationId xmlns:p14="http://schemas.microsoft.com/office/powerpoint/2010/main" val="2023289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406400" y="1916832"/>
            <a:ext cx="8331200" cy="386259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a:lnSpc>
                <a:spcPct val="135000"/>
              </a:lnSpc>
              <a:spcBef>
                <a:spcPct val="50000"/>
              </a:spcBef>
              <a:buFontTx/>
              <a:buAutoNum type="arabicPeriod"/>
            </a:pPr>
            <a:r>
              <a:rPr lang="el-GR" sz="2800" b="1" dirty="0" smtClean="0">
                <a:latin typeface="+mj-lt"/>
              </a:rPr>
              <a:t>ρύθμιση </a:t>
            </a:r>
            <a:r>
              <a:rPr lang="el-GR" sz="2800" b="1" dirty="0">
                <a:latin typeface="+mj-lt"/>
              </a:rPr>
              <a:t>υδροηλεκτρικής ισορροπίας</a:t>
            </a:r>
          </a:p>
          <a:p>
            <a:pPr algn="just">
              <a:lnSpc>
                <a:spcPct val="135000"/>
              </a:lnSpc>
              <a:spcBef>
                <a:spcPct val="50000"/>
              </a:spcBef>
              <a:buFontTx/>
              <a:buAutoNum type="arabicPeriod"/>
            </a:pPr>
            <a:r>
              <a:rPr lang="el-GR" sz="2800" b="1" dirty="0">
                <a:latin typeface="+mj-lt"/>
              </a:rPr>
              <a:t>συμβολή στη ρύθμιση της </a:t>
            </a:r>
            <a:r>
              <a:rPr lang="el-GR" sz="2800" b="1" dirty="0" err="1">
                <a:latin typeface="+mj-lt"/>
              </a:rPr>
              <a:t>οξεοβασικής</a:t>
            </a:r>
            <a:r>
              <a:rPr lang="el-GR" sz="2800" b="1" dirty="0">
                <a:latin typeface="+mj-lt"/>
              </a:rPr>
              <a:t> ισορροπίας</a:t>
            </a:r>
          </a:p>
          <a:p>
            <a:pPr algn="just">
              <a:lnSpc>
                <a:spcPct val="135000"/>
              </a:lnSpc>
              <a:spcBef>
                <a:spcPct val="50000"/>
              </a:spcBef>
              <a:buFontTx/>
              <a:buAutoNum type="arabicPeriod"/>
            </a:pPr>
            <a:r>
              <a:rPr lang="el-GR" sz="2800" b="1" dirty="0">
                <a:latin typeface="+mj-lt"/>
              </a:rPr>
              <a:t>Αποβολή προϊόντων μεταβολισμού</a:t>
            </a:r>
          </a:p>
          <a:p>
            <a:pPr algn="just">
              <a:lnSpc>
                <a:spcPct val="135000"/>
              </a:lnSpc>
              <a:spcBef>
                <a:spcPct val="50000"/>
              </a:spcBef>
              <a:buFontTx/>
              <a:buAutoNum type="arabicPeriod"/>
            </a:pPr>
            <a:r>
              <a:rPr lang="el-GR" sz="2800" b="1" dirty="0">
                <a:latin typeface="+mj-lt"/>
              </a:rPr>
              <a:t>Ρύθμιση Αρτηριακής Πίεσης</a:t>
            </a:r>
          </a:p>
          <a:p>
            <a:pPr algn="just">
              <a:lnSpc>
                <a:spcPct val="135000"/>
              </a:lnSpc>
              <a:spcBef>
                <a:spcPct val="50000"/>
              </a:spcBef>
              <a:buFontTx/>
              <a:buAutoNum type="arabicPeriod"/>
            </a:pPr>
            <a:r>
              <a:rPr lang="el-GR" sz="2800" b="1" dirty="0">
                <a:latin typeface="+mj-lt"/>
              </a:rPr>
              <a:t> συμβολή στην </a:t>
            </a:r>
            <a:r>
              <a:rPr lang="el-GR" sz="2800" b="1" dirty="0" err="1">
                <a:latin typeface="+mj-lt"/>
              </a:rPr>
              <a:t>ερυθροποίηση</a:t>
            </a:r>
            <a:endParaRPr lang="el-GR" sz="2800" b="1" dirty="0">
              <a:latin typeface="+mj-lt"/>
            </a:endParaRPr>
          </a:p>
        </p:txBody>
      </p:sp>
      <p:sp>
        <p:nvSpPr>
          <p:cNvPr id="2" name="Title 1"/>
          <p:cNvSpPr>
            <a:spLocks noGrp="1"/>
          </p:cNvSpPr>
          <p:nvPr>
            <p:ph type="title"/>
          </p:nvPr>
        </p:nvSpPr>
        <p:spPr/>
        <p:txBody>
          <a:bodyPr>
            <a:normAutofit/>
          </a:bodyPr>
          <a:lstStyle/>
          <a:p>
            <a:r>
              <a:rPr lang="el-GR" dirty="0"/>
              <a:t>Βασικές λειτουργίες </a:t>
            </a:r>
            <a:r>
              <a:rPr lang="el-GR" dirty="0" smtClean="0"/>
              <a:t>νεφρών</a:t>
            </a:r>
            <a:endParaRPr lang="el-GR" dirty="0"/>
          </a:p>
        </p:txBody>
      </p:sp>
    </p:spTree>
    <p:extLst>
      <p:ext uri="{BB962C8B-B14F-4D97-AF65-F5344CB8AC3E}">
        <p14:creationId xmlns:p14="http://schemas.microsoft.com/office/powerpoint/2010/main" val="31153473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Bladder training / </a:t>
            </a:r>
            <a:r>
              <a:rPr lang="el-GR" dirty="0" smtClean="0"/>
              <a:t>πεσσοί</a:t>
            </a:r>
            <a:endParaRPr lang="en-US" dirty="0"/>
          </a:p>
        </p:txBody>
      </p:sp>
      <p:sp>
        <p:nvSpPr>
          <p:cNvPr id="3" name="Content Placeholder 2"/>
          <p:cNvSpPr>
            <a:spLocks noGrp="1"/>
          </p:cNvSpPr>
          <p:nvPr>
            <p:ph idx="1"/>
          </p:nvPr>
        </p:nvSpPr>
        <p:spPr/>
        <p:txBody>
          <a:bodyPr>
            <a:normAutofit/>
          </a:bodyPr>
          <a:lstStyle/>
          <a:p>
            <a:pPr marL="401822" indent="-401822">
              <a:buFont typeface="Arial"/>
              <a:buChar char="•"/>
            </a:pPr>
            <a:r>
              <a:rPr lang="el-GR" sz="2800" dirty="0" smtClean="0"/>
              <a:t>Κένωση κύστης με «ωράριο», παραμονή μικρού υπολοίπου ούρων</a:t>
            </a:r>
          </a:p>
          <a:p>
            <a:pPr marL="401822" indent="-401822">
              <a:buFont typeface="Arial"/>
              <a:buChar char="•"/>
            </a:pPr>
            <a:endParaRPr lang="en-US" sz="2800" dirty="0"/>
          </a:p>
        </p:txBody>
      </p:sp>
      <p:pic>
        <p:nvPicPr>
          <p:cNvPr id="4" name="Picture 3"/>
          <p:cNvPicPr>
            <a:picLocks noChangeAspect="1"/>
          </p:cNvPicPr>
          <p:nvPr/>
        </p:nvPicPr>
        <p:blipFill>
          <a:blip r:embed="rId3"/>
          <a:stretch>
            <a:fillRect/>
          </a:stretch>
        </p:blipFill>
        <p:spPr>
          <a:xfrm>
            <a:off x="2143239" y="2564904"/>
            <a:ext cx="4857523" cy="3765807"/>
          </a:xfrm>
          <a:prstGeom prst="rect">
            <a:avLst/>
          </a:prstGeom>
        </p:spPr>
      </p:pic>
    </p:spTree>
    <p:extLst>
      <p:ext uri="{BB962C8B-B14F-4D97-AF65-F5344CB8AC3E}">
        <p14:creationId xmlns:p14="http://schemas.microsoft.com/office/powerpoint/2010/main" val="433415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800" dirty="0"/>
              <a:t>Ασκήσεις ενδυνάμωσης πυελικού εδάφους (</a:t>
            </a:r>
            <a:r>
              <a:rPr lang="pt-BR" sz="3800" dirty="0" err="1"/>
              <a:t>Kegel</a:t>
            </a:r>
            <a:r>
              <a:rPr lang="pt-BR" sz="3800" dirty="0"/>
              <a:t>)</a:t>
            </a:r>
            <a:endParaRPr lang="en-US" sz="3800" dirty="0"/>
          </a:p>
        </p:txBody>
      </p:sp>
      <p:sp>
        <p:nvSpPr>
          <p:cNvPr id="3" name="Content Placeholder 2"/>
          <p:cNvSpPr>
            <a:spLocks noGrp="1"/>
          </p:cNvSpPr>
          <p:nvPr>
            <p:ph idx="1"/>
          </p:nvPr>
        </p:nvSpPr>
        <p:spPr/>
        <p:txBody>
          <a:bodyPr/>
          <a:lstStyle/>
          <a:p>
            <a:pPr marL="401822" indent="-401822">
              <a:buFont typeface="Arial"/>
              <a:buChar char="•"/>
            </a:pPr>
            <a:r>
              <a:rPr lang="el-GR" sz="2000" dirty="0"/>
              <a:t>Πρόληψη και αντιμετώπιση (χ/γ, τοκετό)</a:t>
            </a:r>
          </a:p>
          <a:p>
            <a:pPr marL="401822" indent="-401822">
              <a:buFont typeface="Arial"/>
              <a:buChar char="•"/>
            </a:pPr>
            <a:r>
              <a:rPr lang="el-GR" sz="2000" dirty="0"/>
              <a:t>Ιδανικά με </a:t>
            </a:r>
            <a:r>
              <a:rPr lang="pt-BR" sz="2000" dirty="0"/>
              <a:t>feedback</a:t>
            </a:r>
            <a:r>
              <a:rPr lang="el-GR" sz="2000" dirty="0"/>
              <a:t> / θεραπευτή</a:t>
            </a:r>
          </a:p>
          <a:p>
            <a:pPr marL="401822" indent="-401822">
              <a:buFont typeface="Arial"/>
              <a:buChar char="•"/>
            </a:pPr>
            <a:r>
              <a:rPr lang="el-GR" sz="2000" dirty="0"/>
              <a:t>3 μήνες </a:t>
            </a:r>
            <a:r>
              <a:rPr lang="en-US" sz="2000" dirty="0"/>
              <a:t>–</a:t>
            </a:r>
            <a:r>
              <a:rPr lang="el-GR" sz="2000" dirty="0"/>
              <a:t> εντατικά!!</a:t>
            </a:r>
          </a:p>
          <a:p>
            <a:pPr marL="401822" indent="-401822">
              <a:buFont typeface="Arial"/>
              <a:buChar char="•"/>
            </a:pPr>
            <a:r>
              <a:rPr lang="el-GR" sz="2000" dirty="0"/>
              <a:t>Και σε επιτακτική ακράτεια</a:t>
            </a:r>
          </a:p>
          <a:p>
            <a:pPr marL="401822" indent="-401822">
              <a:buFont typeface="Arial"/>
              <a:buChar char="•"/>
            </a:pPr>
            <a:endParaRPr lang="el-GR" sz="2000" dirty="0"/>
          </a:p>
          <a:p>
            <a:pPr marL="401822" indent="-401822">
              <a:buFont typeface="Arial"/>
              <a:buChar char="•"/>
            </a:pPr>
            <a:endParaRPr lang="pt-BR" sz="2000" dirty="0"/>
          </a:p>
          <a:p>
            <a:pPr marL="401822" indent="-401822">
              <a:buFont typeface="Arial"/>
              <a:buChar char="•"/>
            </a:pPr>
            <a:endParaRPr lang="pt-BR" sz="2000" dirty="0"/>
          </a:p>
        </p:txBody>
      </p:sp>
      <p:pic>
        <p:nvPicPr>
          <p:cNvPr id="4" name="Picture 3"/>
          <p:cNvPicPr>
            <a:picLocks noChangeAspect="1"/>
          </p:cNvPicPr>
          <p:nvPr/>
        </p:nvPicPr>
        <p:blipFill rotWithShape="1">
          <a:blip r:embed="rId2"/>
          <a:srcRect t="7746"/>
          <a:stretch/>
        </p:blipFill>
        <p:spPr>
          <a:xfrm>
            <a:off x="395536" y="5301208"/>
            <a:ext cx="7668344" cy="1148199"/>
          </a:xfrm>
          <a:prstGeom prst="rect">
            <a:avLst/>
          </a:prstGeom>
        </p:spPr>
      </p:pic>
      <p:sp>
        <p:nvSpPr>
          <p:cNvPr id="6" name="TextBox 5"/>
          <p:cNvSpPr txBox="1"/>
          <p:nvPr/>
        </p:nvSpPr>
        <p:spPr>
          <a:xfrm>
            <a:off x="7020272" y="6436491"/>
            <a:ext cx="1651152" cy="280363"/>
          </a:xfrm>
          <a:prstGeom prst="rect">
            <a:avLst/>
          </a:prstGeom>
          <a:noFill/>
        </p:spPr>
        <p:txBody>
          <a:bodyPr wrap="none" lIns="64291" tIns="32146" rIns="64291" bIns="32146" rtlCol="0">
            <a:spAutoFit/>
          </a:bodyPr>
          <a:lstStyle/>
          <a:p>
            <a:r>
              <a:rPr lang="pt-BR" sz="1400" dirty="0">
                <a:latin typeface="+mn-lt"/>
              </a:rPr>
              <a:t>EAU </a:t>
            </a:r>
            <a:r>
              <a:rPr lang="pt-BR" sz="1400" dirty="0" err="1">
                <a:latin typeface="+mn-lt"/>
              </a:rPr>
              <a:t>Guidelines</a:t>
            </a:r>
            <a:r>
              <a:rPr lang="pt-BR" sz="1400" dirty="0">
                <a:latin typeface="+mn-lt"/>
              </a:rPr>
              <a:t> 2015</a:t>
            </a:r>
            <a:endParaRPr lang="en-US" sz="1400" dirty="0">
              <a:latin typeface="+mn-lt"/>
            </a:endParaRPr>
          </a:p>
        </p:txBody>
      </p:sp>
      <p:pic>
        <p:nvPicPr>
          <p:cNvPr id="7" name="Picture 6"/>
          <p:cNvPicPr>
            <a:picLocks noChangeAspect="1"/>
          </p:cNvPicPr>
          <p:nvPr/>
        </p:nvPicPr>
        <p:blipFill>
          <a:blip r:embed="rId3"/>
          <a:stretch>
            <a:fillRect/>
          </a:stretch>
        </p:blipFill>
        <p:spPr>
          <a:xfrm>
            <a:off x="4229708" y="2492896"/>
            <a:ext cx="4392488" cy="2204823"/>
          </a:xfrm>
          <a:prstGeom prst="rect">
            <a:avLst/>
          </a:prstGeom>
        </p:spPr>
      </p:pic>
    </p:spTree>
    <p:extLst>
      <p:ext uri="{BB962C8B-B14F-4D97-AF65-F5344CB8AC3E}">
        <p14:creationId xmlns:p14="http://schemas.microsoft.com/office/powerpoint/2010/main" val="8647733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Ασκήσεις </a:t>
            </a:r>
            <a:r>
              <a:rPr lang="en-US" dirty="0" smtClean="0"/>
              <a:t>KEGEL - </a:t>
            </a:r>
            <a:r>
              <a:rPr lang="el-GR" dirty="0" smtClean="0"/>
              <a:t>γυναικών</a:t>
            </a:r>
            <a:endParaRPr lang="en-US" dirty="0"/>
          </a:p>
        </p:txBody>
      </p:sp>
      <p:pic>
        <p:nvPicPr>
          <p:cNvPr id="4" name="urofilm-pelvic-floor-exercises-women.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a:ln>
            <a:solidFill>
              <a:srgbClr val="0065C1"/>
            </a:solidFill>
          </a:ln>
        </p:spPr>
      </p:pic>
    </p:spTree>
    <p:extLst>
      <p:ext uri="{BB962C8B-B14F-4D97-AF65-F5344CB8AC3E}">
        <p14:creationId xmlns:p14="http://schemas.microsoft.com/office/powerpoint/2010/main" val="21919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Ασκήσεις </a:t>
            </a:r>
            <a:r>
              <a:rPr lang="en-US" dirty="0"/>
              <a:t>KEGEL - </a:t>
            </a:r>
            <a:r>
              <a:rPr lang="el-GR" dirty="0"/>
              <a:t>γυναικών</a:t>
            </a:r>
            <a:endParaRPr lang="en-US" dirty="0"/>
          </a:p>
        </p:txBody>
      </p:sp>
      <p:pic>
        <p:nvPicPr>
          <p:cNvPr id="4" name="urofilm-pelvic-floor-exercises-men.mpg">
            <a:hlinkClick r:id="" action="ppaction://media"/>
          </p:cNvPr>
          <p:cNvPicPr>
            <a:picLocks noGrp="1" noChangeAspect="1"/>
          </p:cNvPicPr>
          <p:nvPr>
            <p:ph idx="1"/>
            <a:videoFile r:link="rId1"/>
            <p:extLst/>
          </p:nvPr>
        </p:nvPicPr>
        <p:blipFill>
          <a:blip r:embed="rId3"/>
          <a:stretch>
            <a:fillRect/>
          </a:stretch>
        </p:blipFill>
        <p:spPr>
          <a:xfrm>
            <a:off x="3048000" y="2717800"/>
            <a:ext cx="3048000" cy="2286000"/>
          </a:xfrm>
          <a:ln>
            <a:solidFill>
              <a:srgbClr val="0065C1"/>
            </a:solidFill>
          </a:ln>
        </p:spPr>
      </p:pic>
    </p:spTree>
    <p:extLst>
      <p:ext uri="{BB962C8B-B14F-4D97-AF65-F5344CB8AC3E}">
        <p14:creationId xmlns:p14="http://schemas.microsoft.com/office/powerpoint/2010/main" val="42659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biofeedback</a:t>
            </a:r>
            <a:endParaRPr lang="en-US" dirty="0"/>
          </a:p>
        </p:txBody>
      </p:sp>
      <p:pic>
        <p:nvPicPr>
          <p:cNvPr id="9" name="Picture 8"/>
          <p:cNvPicPr>
            <a:picLocks noChangeAspect="1"/>
          </p:cNvPicPr>
          <p:nvPr/>
        </p:nvPicPr>
        <p:blipFill>
          <a:blip r:embed="rId2"/>
          <a:stretch>
            <a:fillRect/>
          </a:stretch>
        </p:blipFill>
        <p:spPr>
          <a:xfrm>
            <a:off x="395536" y="1772816"/>
            <a:ext cx="8335967" cy="3963548"/>
          </a:xfrm>
          <a:prstGeom prst="rect">
            <a:avLst/>
          </a:prstGeom>
        </p:spPr>
      </p:pic>
    </p:spTree>
    <p:extLst>
      <p:ext uri="{BB962C8B-B14F-4D97-AF65-F5344CB8AC3E}">
        <p14:creationId xmlns:p14="http://schemas.microsoft.com/office/powerpoint/2010/main" val="13228935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Φαρμακευτική θεραπεία </a:t>
            </a:r>
            <a:r>
              <a:rPr lang="pt-BR" dirty="0"/>
              <a:t>SUI</a:t>
            </a:r>
            <a:endParaRPr lang="en-US" dirty="0"/>
          </a:p>
        </p:txBody>
      </p:sp>
      <p:sp>
        <p:nvSpPr>
          <p:cNvPr id="3" name="Content Placeholder 2"/>
          <p:cNvSpPr>
            <a:spLocks noGrp="1"/>
          </p:cNvSpPr>
          <p:nvPr>
            <p:ph idx="1"/>
          </p:nvPr>
        </p:nvSpPr>
        <p:spPr/>
        <p:txBody>
          <a:bodyPr>
            <a:normAutofit/>
          </a:bodyPr>
          <a:lstStyle/>
          <a:p>
            <a:pPr marL="401822" indent="-401822">
              <a:buFont typeface="Arial"/>
              <a:buChar char="•"/>
            </a:pPr>
            <a:r>
              <a:rPr lang="el-GR" sz="2800" b="1" dirty="0" smtClean="0">
                <a:solidFill>
                  <a:srgbClr val="820000"/>
                </a:solidFill>
              </a:rPr>
              <a:t>Τοπική χρήση </a:t>
            </a:r>
            <a:r>
              <a:rPr lang="el-GR" sz="2800" b="1" dirty="0" err="1" smtClean="0">
                <a:solidFill>
                  <a:srgbClr val="820000"/>
                </a:solidFill>
              </a:rPr>
              <a:t>οιστρογόνου</a:t>
            </a:r>
            <a:r>
              <a:rPr lang="el-GR" sz="2800" b="1" dirty="0" smtClean="0">
                <a:solidFill>
                  <a:srgbClr val="820000"/>
                </a:solidFill>
              </a:rPr>
              <a:t> (κολπική κρέμα)</a:t>
            </a:r>
          </a:p>
          <a:p>
            <a:pPr marL="562550" lvl="1" indent="-401822">
              <a:buFont typeface="Arial"/>
              <a:buChar char="•"/>
            </a:pPr>
            <a:r>
              <a:rPr lang="el-GR" sz="2400" dirty="0" smtClean="0"/>
              <a:t>Ατροφία κόλπου και </a:t>
            </a:r>
            <a:r>
              <a:rPr lang="el-GR" sz="2400" dirty="0" err="1" smtClean="0"/>
              <a:t>περιουρηθρικών</a:t>
            </a:r>
            <a:r>
              <a:rPr lang="el-GR" sz="2400" dirty="0" smtClean="0"/>
              <a:t> ιστών</a:t>
            </a:r>
          </a:p>
          <a:p>
            <a:pPr marL="562550" lvl="1" indent="-401822">
              <a:buFont typeface="Arial"/>
              <a:buChar char="•"/>
            </a:pPr>
            <a:endParaRPr lang="el-GR" sz="2400" dirty="0" smtClean="0"/>
          </a:p>
          <a:p>
            <a:pPr marL="562550" lvl="1" indent="-401822">
              <a:buFont typeface="Arial"/>
              <a:buChar char="•"/>
            </a:pPr>
            <a:endParaRPr lang="el-GR" sz="2400" dirty="0" smtClean="0"/>
          </a:p>
          <a:p>
            <a:pPr marL="401822" indent="-401822">
              <a:buFont typeface="Arial"/>
              <a:buChar char="•"/>
            </a:pPr>
            <a:endParaRPr lang="el-GR" sz="2800" b="1" dirty="0" smtClean="0">
              <a:solidFill>
                <a:srgbClr val="820000"/>
              </a:solidFill>
            </a:endParaRPr>
          </a:p>
          <a:p>
            <a:pPr marL="401822" indent="-401822">
              <a:buFont typeface="Arial"/>
              <a:buChar char="•"/>
            </a:pPr>
            <a:r>
              <a:rPr lang="el-GR" sz="2800" b="1" dirty="0" err="1" smtClean="0">
                <a:solidFill>
                  <a:srgbClr val="820000"/>
                </a:solidFill>
              </a:rPr>
              <a:t>Δουλοξετίνη</a:t>
            </a:r>
            <a:r>
              <a:rPr lang="el-GR" sz="2800" b="1" dirty="0" smtClean="0">
                <a:solidFill>
                  <a:srgbClr val="820000"/>
                </a:solidFill>
              </a:rPr>
              <a:t> </a:t>
            </a:r>
            <a:r>
              <a:rPr lang="el-GR" sz="2800" b="1" dirty="0" smtClean="0">
                <a:solidFill>
                  <a:srgbClr val="820000"/>
                </a:solidFill>
              </a:rPr>
              <a:t>(</a:t>
            </a:r>
            <a:r>
              <a:rPr lang="pt-BR" sz="2800" b="1" dirty="0" err="1">
                <a:solidFill>
                  <a:srgbClr val="820000"/>
                </a:solidFill>
              </a:rPr>
              <a:t>Y</a:t>
            </a:r>
            <a:r>
              <a:rPr lang="pt-BR" sz="2800" b="1" dirty="0" err="1" smtClean="0">
                <a:solidFill>
                  <a:srgbClr val="820000"/>
                </a:solidFill>
              </a:rPr>
              <a:t>entreve</a:t>
            </a:r>
            <a:r>
              <a:rPr lang="pt-BR" sz="2800" b="1" dirty="0" smtClean="0">
                <a:solidFill>
                  <a:srgbClr val="820000"/>
                </a:solidFill>
              </a:rPr>
              <a:t>) </a:t>
            </a:r>
            <a:r>
              <a:rPr lang="pt-BR" sz="2800" b="1" dirty="0" err="1" smtClean="0">
                <a:solidFill>
                  <a:srgbClr val="820000"/>
                </a:solidFill>
              </a:rPr>
              <a:t>SSRi</a:t>
            </a:r>
            <a:r>
              <a:rPr lang="pt-BR" sz="2800" b="1" dirty="0" smtClean="0">
                <a:solidFill>
                  <a:srgbClr val="820000"/>
                </a:solidFill>
              </a:rPr>
              <a:t> short t1/2</a:t>
            </a:r>
          </a:p>
          <a:p>
            <a:pPr marL="562550" lvl="1" indent="-401822">
              <a:buFont typeface="Arial"/>
              <a:buChar char="•"/>
            </a:pPr>
            <a:r>
              <a:rPr lang="el-GR" sz="2400" dirty="0" smtClean="0"/>
              <a:t>Εξαιρετικά πτωχά </a:t>
            </a:r>
            <a:r>
              <a:rPr lang="el-GR" sz="2400" dirty="0" smtClean="0"/>
              <a:t>αποτελέσματα</a:t>
            </a:r>
            <a:endParaRPr lang="el-GR" sz="2400" dirty="0" smtClean="0"/>
          </a:p>
          <a:p>
            <a:pPr marL="562550" lvl="1" indent="-401822">
              <a:buFont typeface="Arial"/>
              <a:buChar char="•"/>
            </a:pPr>
            <a:endParaRPr lang="el-GR" sz="2400" dirty="0" smtClean="0"/>
          </a:p>
          <a:p>
            <a:pPr marL="562550" lvl="1" indent="-401822">
              <a:buFont typeface="Arial"/>
              <a:buChar char="•"/>
            </a:pPr>
            <a:endParaRPr lang="en-US" sz="2400" dirty="0"/>
          </a:p>
        </p:txBody>
      </p:sp>
      <p:pic>
        <p:nvPicPr>
          <p:cNvPr id="5" name="Picture 4"/>
          <p:cNvPicPr>
            <a:picLocks noChangeAspect="1"/>
          </p:cNvPicPr>
          <p:nvPr/>
        </p:nvPicPr>
        <p:blipFill>
          <a:blip r:embed="rId2"/>
          <a:stretch>
            <a:fillRect/>
          </a:stretch>
        </p:blipFill>
        <p:spPr>
          <a:xfrm>
            <a:off x="421488" y="5013176"/>
            <a:ext cx="7898378" cy="1286738"/>
          </a:xfrm>
          <a:prstGeom prst="rect">
            <a:avLst/>
          </a:prstGeom>
        </p:spPr>
      </p:pic>
      <p:pic>
        <p:nvPicPr>
          <p:cNvPr id="6" name="Picture 5"/>
          <p:cNvPicPr>
            <a:picLocks noChangeAspect="1"/>
          </p:cNvPicPr>
          <p:nvPr/>
        </p:nvPicPr>
        <p:blipFill>
          <a:blip r:embed="rId3"/>
          <a:stretch>
            <a:fillRect/>
          </a:stretch>
        </p:blipFill>
        <p:spPr>
          <a:xfrm>
            <a:off x="421488" y="2653296"/>
            <a:ext cx="8050269" cy="1023318"/>
          </a:xfrm>
          <a:prstGeom prst="rect">
            <a:avLst/>
          </a:prstGeom>
        </p:spPr>
      </p:pic>
    </p:spTree>
    <p:extLst>
      <p:ext uri="{BB962C8B-B14F-4D97-AF65-F5344CB8AC3E}">
        <p14:creationId xmlns:p14="http://schemas.microsoft.com/office/powerpoint/2010/main" val="22604683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rtlCol="0">
            <a:normAutofit/>
          </a:bodyPr>
          <a:lstStyle/>
          <a:p>
            <a:pPr>
              <a:defRPr/>
            </a:pPr>
            <a:r>
              <a:rPr lang="el-GR" dirty="0" smtClean="0">
                <a:ea typeface="+mj-ea"/>
                <a:cs typeface="+mj-cs"/>
              </a:rPr>
              <a:t>Χειρουργική αντιμετώπιση</a:t>
            </a:r>
            <a:endParaRPr lang="en-US" dirty="0">
              <a:ea typeface="+mj-ea"/>
              <a:cs typeface="+mj-cs"/>
            </a:endParaRPr>
          </a:p>
        </p:txBody>
      </p:sp>
      <p:sp>
        <p:nvSpPr>
          <p:cNvPr id="4" name="Content Placeholder 3"/>
          <p:cNvSpPr>
            <a:spLocks noGrp="1"/>
          </p:cNvSpPr>
          <p:nvPr>
            <p:ph idx="1"/>
          </p:nvPr>
        </p:nvSpPr>
        <p:spPr/>
        <p:txBody>
          <a:bodyPr/>
          <a:lstStyle/>
          <a:p>
            <a:pPr marL="401822" indent="-401822">
              <a:buFont typeface="Arial"/>
              <a:buChar char="•"/>
            </a:pPr>
            <a:r>
              <a:rPr lang="el-GR" dirty="0" smtClean="0"/>
              <a:t>Μη </a:t>
            </a:r>
            <a:r>
              <a:rPr lang="el-GR" dirty="0" err="1" smtClean="0"/>
              <a:t>επιπλεκόμενη</a:t>
            </a:r>
            <a:r>
              <a:rPr lang="el-GR" dirty="0" smtClean="0"/>
              <a:t> ακράτεια </a:t>
            </a:r>
            <a:r>
              <a:rPr lang="pt-BR" dirty="0" smtClean="0"/>
              <a:t>(</a:t>
            </a:r>
            <a:r>
              <a:rPr lang="el-GR" dirty="0" smtClean="0"/>
              <a:t>ιδανική υποψήφιος)</a:t>
            </a:r>
          </a:p>
          <a:p>
            <a:pPr marL="562550" lvl="1" indent="-401822">
              <a:buFont typeface="Arial"/>
              <a:buChar char="•"/>
            </a:pPr>
            <a:r>
              <a:rPr lang="el-GR" dirty="0" smtClean="0"/>
              <a:t>Χωρίς άλλες πυελικές επεμβάσεις</a:t>
            </a:r>
          </a:p>
          <a:p>
            <a:pPr marL="562550" lvl="1" indent="-401822">
              <a:buFont typeface="Arial"/>
              <a:buChar char="•"/>
            </a:pPr>
            <a:r>
              <a:rPr lang="el-GR" dirty="0" smtClean="0"/>
              <a:t>Όχι άλλος τοκετός</a:t>
            </a:r>
          </a:p>
          <a:p>
            <a:pPr marL="562550" lvl="1" indent="-401822">
              <a:buFont typeface="Arial"/>
              <a:buChar char="•"/>
            </a:pPr>
            <a:r>
              <a:rPr lang="el-GR" dirty="0" smtClean="0"/>
              <a:t>Όχι </a:t>
            </a:r>
            <a:r>
              <a:rPr lang="el-GR" dirty="0" err="1" smtClean="0"/>
              <a:t>νευρογενή</a:t>
            </a:r>
            <a:r>
              <a:rPr lang="el-GR" dirty="0" smtClean="0"/>
              <a:t> κύστη /νευρολογικής φύσεως ακράτεια</a:t>
            </a:r>
          </a:p>
          <a:p>
            <a:pPr marL="562550" lvl="1" indent="-401822">
              <a:buFont typeface="Arial"/>
              <a:buChar char="•"/>
            </a:pPr>
            <a:r>
              <a:rPr lang="el-GR" dirty="0" smtClean="0"/>
              <a:t>Μη ικανοποιητική συντηρητική αγωγή</a:t>
            </a:r>
            <a:endParaRPr lang="en-US" dirty="0"/>
          </a:p>
        </p:txBody>
      </p:sp>
    </p:spTree>
    <p:extLst>
      <p:ext uri="{BB962C8B-B14F-4D97-AF65-F5344CB8AC3E}">
        <p14:creationId xmlns:p14="http://schemas.microsoft.com/office/powerpoint/2010/main" val="4433672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p:txBody>
          <a:bodyPr>
            <a:normAutofit/>
          </a:bodyPr>
          <a:lstStyle/>
          <a:p>
            <a:pPr marL="354013" indent="-354013">
              <a:buFont typeface="Arial"/>
              <a:buChar char="•"/>
            </a:pPr>
            <a:r>
              <a:rPr lang="el-GR" sz="2800" dirty="0"/>
              <a:t>Ταινίες χωρίς </a:t>
            </a:r>
            <a:r>
              <a:rPr lang="el-GR" sz="2800" dirty="0" smtClean="0"/>
              <a:t>τάση</a:t>
            </a:r>
            <a:endParaRPr lang="pt-BR" sz="2800" dirty="0"/>
          </a:p>
          <a:p>
            <a:pPr marL="354013" lvl="1" indent="-354013">
              <a:buFont typeface="Arial"/>
              <a:buChar char="•"/>
            </a:pPr>
            <a:r>
              <a:rPr lang="pt-BR" sz="2400" dirty="0" err="1" smtClean="0"/>
              <a:t>tension</a:t>
            </a:r>
            <a:r>
              <a:rPr lang="pt-BR" sz="2400" dirty="0" smtClean="0"/>
              <a:t> </a:t>
            </a:r>
            <a:r>
              <a:rPr lang="pt-BR" sz="2400" dirty="0" err="1" smtClean="0"/>
              <a:t>free</a:t>
            </a:r>
            <a:r>
              <a:rPr lang="pt-BR" sz="2400" dirty="0" smtClean="0"/>
              <a:t> vaginal tapes</a:t>
            </a:r>
          </a:p>
          <a:p>
            <a:pPr marL="401822" indent="-401822">
              <a:buFont typeface="Arial"/>
              <a:buChar char="•"/>
            </a:pPr>
            <a:r>
              <a:rPr lang="pt-BR" sz="2800" dirty="0" smtClean="0"/>
              <a:t>TVT/TOT/MUS</a:t>
            </a:r>
            <a:endParaRPr lang="el-GR" sz="2800" dirty="0"/>
          </a:p>
          <a:p>
            <a:pPr marL="401822" indent="-401822">
              <a:buFont typeface="Arial"/>
              <a:buChar char="•"/>
            </a:pPr>
            <a:r>
              <a:rPr lang="el-GR" sz="2800" dirty="0"/>
              <a:t>επέμβαση εκλογής</a:t>
            </a:r>
          </a:p>
          <a:p>
            <a:pPr marL="401822" indent="-401822">
              <a:buFont typeface="Arial"/>
              <a:buChar char="•"/>
            </a:pPr>
            <a:r>
              <a:rPr lang="el-GR" sz="2800" dirty="0"/>
              <a:t>Στο 80-90% των περιπτώσεων, θεραπεύεται η ακράτεια  </a:t>
            </a:r>
          </a:p>
          <a:p>
            <a:pPr marL="401822" indent="-401822">
              <a:buFont typeface="Arial"/>
              <a:buChar char="•"/>
            </a:pPr>
            <a:endParaRPr lang="en-US" sz="2800" dirty="0"/>
          </a:p>
        </p:txBody>
      </p:sp>
      <p:pic>
        <p:nvPicPr>
          <p:cNvPr id="4" name="monarc.mp4">
            <a:hlinkClick r:id="" action="ppaction://media"/>
          </p:cNvPr>
          <p:cNvPicPr>
            <a:picLocks noChangeAspect="1"/>
          </p:cNvPicPr>
          <p:nvPr>
            <a:videoFile r:link="rId1"/>
            <p:extLst/>
          </p:nvPr>
        </p:nvPicPr>
        <p:blipFill>
          <a:blip r:embed="rId3"/>
          <a:stretch>
            <a:fillRect/>
          </a:stretch>
        </p:blipFill>
        <p:spPr>
          <a:xfrm>
            <a:off x="4572000" y="4149080"/>
            <a:ext cx="4006956" cy="2241439"/>
          </a:xfrm>
          <a:prstGeom prst="rect">
            <a:avLst/>
          </a:prstGeom>
        </p:spPr>
      </p:pic>
      <p:sp>
        <p:nvSpPr>
          <p:cNvPr id="3" name="Title 2"/>
          <p:cNvSpPr>
            <a:spLocks noGrp="1"/>
          </p:cNvSpPr>
          <p:nvPr>
            <p:ph type="title"/>
          </p:nvPr>
        </p:nvSpPr>
        <p:spPr/>
        <p:txBody>
          <a:bodyPr/>
          <a:lstStyle/>
          <a:p>
            <a:r>
              <a:rPr lang="el-GR" dirty="0"/>
              <a:t>Χειρουργική αντιμετώπιση</a:t>
            </a:r>
          </a:p>
        </p:txBody>
      </p:sp>
    </p:spTree>
    <p:extLst>
      <p:ext uri="{BB962C8B-B14F-4D97-AF65-F5344CB8AC3E}">
        <p14:creationId xmlns:p14="http://schemas.microsoft.com/office/powerpoint/2010/main" val="3964088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Ins="45718" rtlCol="0">
            <a:noAutofit/>
            <a:scene3d>
              <a:camera prst="orthographicFront"/>
              <a:lightRig rig="threePt" dir="t">
                <a:rot lat="0" lon="0" rev="4800000"/>
              </a:lightRig>
            </a:scene3d>
            <a:sp3d prstMaterial="matte">
              <a:bevelT w="50800" h="10160"/>
            </a:sp3d>
          </a:bodyPr>
          <a:lstStyle/>
          <a:p>
            <a:pPr>
              <a:defRPr/>
            </a:pPr>
            <a:r>
              <a:rPr lang="el-GR" dirty="0"/>
              <a:t>Πλεονεκτήματα της κολπικής προσπέλασης</a:t>
            </a:r>
            <a:endParaRPr lang="en-US" dirty="0"/>
          </a:p>
        </p:txBody>
      </p:sp>
      <p:sp>
        <p:nvSpPr>
          <p:cNvPr id="3" name="Content Placeholder 2"/>
          <p:cNvSpPr>
            <a:spLocks noGrp="1"/>
          </p:cNvSpPr>
          <p:nvPr>
            <p:ph idx="1"/>
          </p:nvPr>
        </p:nvSpPr>
        <p:spPr/>
        <p:txBody>
          <a:bodyPr lIns="54861" tIns="91435" rtlCol="0">
            <a:noAutofit/>
          </a:bodyPr>
          <a:lstStyle/>
          <a:p>
            <a:pPr marL="576233" indent="-457177">
              <a:lnSpc>
                <a:spcPct val="80000"/>
              </a:lnSpc>
              <a:defRPr/>
            </a:pPr>
            <a:r>
              <a:rPr lang="el-GR" sz="2800" dirty="0">
                <a:latin typeface="Corbel"/>
                <a:cs typeface="Corbel"/>
              </a:rPr>
              <a:t>Μειωμένος κίνδυνος τραυματισμών (αποφυγή </a:t>
            </a:r>
            <a:r>
              <a:rPr lang="el-GR" sz="2800" dirty="0" err="1">
                <a:latin typeface="Corbel"/>
                <a:cs typeface="Corbel"/>
              </a:rPr>
              <a:t>οπισθοηβικού</a:t>
            </a:r>
            <a:r>
              <a:rPr lang="el-GR" sz="2800" dirty="0">
                <a:latin typeface="Corbel"/>
                <a:cs typeface="Corbel"/>
              </a:rPr>
              <a:t>  χώρου)</a:t>
            </a:r>
          </a:p>
          <a:p>
            <a:pPr marL="976262" lvl="1" indent="-457177">
              <a:lnSpc>
                <a:spcPct val="80000"/>
              </a:lnSpc>
              <a:defRPr/>
            </a:pPr>
            <a:r>
              <a:rPr lang="el-GR" dirty="0">
                <a:latin typeface="Corbel"/>
                <a:cs typeface="Corbel"/>
              </a:rPr>
              <a:t>Κύστεως</a:t>
            </a:r>
            <a:r>
              <a:rPr lang="pt-BR" dirty="0">
                <a:latin typeface="Corbel"/>
                <a:cs typeface="Corbel"/>
              </a:rPr>
              <a:t>/</a:t>
            </a:r>
            <a:r>
              <a:rPr lang="el-GR" dirty="0">
                <a:latin typeface="Corbel"/>
                <a:cs typeface="Corbel"/>
              </a:rPr>
              <a:t>Εντέρου</a:t>
            </a:r>
            <a:r>
              <a:rPr lang="pt-BR" dirty="0">
                <a:latin typeface="Corbel"/>
                <a:cs typeface="Corbel"/>
              </a:rPr>
              <a:t>/</a:t>
            </a:r>
            <a:r>
              <a:rPr lang="el-GR" dirty="0">
                <a:latin typeface="Corbel"/>
                <a:cs typeface="Corbel"/>
              </a:rPr>
              <a:t>αγγείων</a:t>
            </a:r>
          </a:p>
          <a:p>
            <a:pPr marL="576233" indent="-457177">
              <a:lnSpc>
                <a:spcPct val="80000"/>
              </a:lnSpc>
              <a:defRPr/>
            </a:pPr>
            <a:r>
              <a:rPr lang="el-GR" sz="2800" dirty="0">
                <a:latin typeface="Corbel"/>
                <a:cs typeface="Corbel"/>
              </a:rPr>
              <a:t>Μικρότερος  χειρουργικός χρόνος</a:t>
            </a:r>
          </a:p>
          <a:p>
            <a:pPr marL="576233" indent="-457177">
              <a:lnSpc>
                <a:spcPct val="80000"/>
              </a:lnSpc>
              <a:defRPr/>
            </a:pPr>
            <a:r>
              <a:rPr lang="el-GR" sz="2800" dirty="0">
                <a:latin typeface="Corbel"/>
                <a:cs typeface="Corbel"/>
              </a:rPr>
              <a:t>Χωρίς κοιλιακές τομές</a:t>
            </a:r>
          </a:p>
          <a:p>
            <a:pPr marL="576233" indent="-457177">
              <a:lnSpc>
                <a:spcPct val="80000"/>
              </a:lnSpc>
              <a:defRPr/>
            </a:pPr>
            <a:r>
              <a:rPr lang="el-GR" sz="2800" dirty="0">
                <a:latin typeface="Corbel"/>
                <a:cs typeface="Corbel"/>
              </a:rPr>
              <a:t>Προσομοίωση φυσιολογικών ανατομικών στοιχείων</a:t>
            </a: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a:p>
            <a:pPr lvl="1">
              <a:lnSpc>
                <a:spcPct val="80000"/>
              </a:lnSpc>
              <a:defRPr/>
            </a:pPr>
            <a:endParaRPr lang="el-GR" dirty="0">
              <a:latin typeface="Corbel"/>
              <a:cs typeface="Corbel"/>
            </a:endParaRPr>
          </a:p>
        </p:txBody>
      </p:sp>
      <p:pic>
        <p:nvPicPr>
          <p:cNvPr id="7" name="Picture 6"/>
          <p:cNvPicPr>
            <a:picLocks noChangeAspect="1"/>
          </p:cNvPicPr>
          <p:nvPr/>
        </p:nvPicPr>
        <p:blipFill>
          <a:blip r:embed="rId2"/>
          <a:stretch>
            <a:fillRect/>
          </a:stretch>
        </p:blipFill>
        <p:spPr>
          <a:xfrm>
            <a:off x="395536" y="4581128"/>
            <a:ext cx="8390218" cy="1822703"/>
          </a:xfrm>
          <a:prstGeom prst="rect">
            <a:avLst/>
          </a:prstGeom>
        </p:spPr>
      </p:pic>
    </p:spTree>
    <p:extLst>
      <p:ext uri="{BB962C8B-B14F-4D97-AF65-F5344CB8AC3E}">
        <p14:creationId xmlns:p14="http://schemas.microsoft.com/office/powerpoint/2010/main" val="33675429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271" y="167965"/>
            <a:ext cx="6379459" cy="6657291"/>
          </a:xfrm>
          <a:prstGeom prst="rect">
            <a:avLst/>
          </a:prstGeom>
        </p:spPr>
      </p:pic>
    </p:spTree>
    <p:extLst>
      <p:ext uri="{BB962C8B-B14F-4D97-AF65-F5344CB8AC3E}">
        <p14:creationId xmlns:p14="http://schemas.microsoft.com/office/powerpoint/2010/main" val="1867549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484784"/>
            <a:ext cx="2160240" cy="4902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normAutofit fontScale="90000"/>
          </a:bodyPr>
          <a:lstStyle/>
          <a:p>
            <a:pPr>
              <a:tabLst>
                <a:tab pos="-457177" algn="l"/>
                <a:tab pos="0" algn="l"/>
                <a:tab pos="457177" algn="l"/>
              </a:tabLst>
            </a:pPr>
            <a:r>
              <a:rPr lang="en-US" sz="3600" dirty="0">
                <a:solidFill>
                  <a:srgbClr val="FF3300"/>
                </a:solidFill>
                <a:cs typeface="Arial" charset="0"/>
              </a:rPr>
              <a:t>Glomerular Filtration Rate</a:t>
            </a:r>
            <a:r>
              <a:rPr lang="en-US" dirty="0">
                <a:cs typeface="Arial" charset="0"/>
              </a:rPr>
              <a:t> (</a:t>
            </a:r>
            <a:r>
              <a:rPr lang="en-US" i="1" dirty="0">
                <a:cs typeface="Arial" charset="0"/>
              </a:rPr>
              <a:t>GFR</a:t>
            </a:r>
            <a:r>
              <a:rPr lang="en-US" dirty="0" smtClean="0">
                <a:cs typeface="Arial" charset="0"/>
              </a:rPr>
              <a:t>)</a:t>
            </a:r>
            <a:r>
              <a:rPr lang="en-US" dirty="0">
                <a:cs typeface="Arial" charset="0"/>
              </a:rPr>
              <a:t>	</a:t>
            </a:r>
            <a:r>
              <a:rPr lang="el-GR" dirty="0" smtClean="0">
                <a:cs typeface="Arial" charset="0"/>
              </a:rPr>
              <a:t>ΣΠΕΙΡΑΜΑΤΙΚΗ ΔΙΗΘΗΣΗ</a:t>
            </a:r>
            <a:endParaRPr lang="el-GR" dirty="0"/>
          </a:p>
        </p:txBody>
      </p:sp>
      <p:sp>
        <p:nvSpPr>
          <p:cNvPr id="3" name="Content Placeholder 2"/>
          <p:cNvSpPr>
            <a:spLocks noGrp="1"/>
          </p:cNvSpPr>
          <p:nvPr>
            <p:ph idx="1"/>
          </p:nvPr>
        </p:nvSpPr>
        <p:spPr>
          <a:xfrm>
            <a:off x="457200" y="1484784"/>
            <a:ext cx="5410944" cy="4752528"/>
          </a:xfrm>
        </p:spPr>
        <p:txBody>
          <a:bodyPr>
            <a:normAutofit/>
          </a:bodyPr>
          <a:lstStyle/>
          <a:p>
            <a:pPr eaLnBrk="0" hangingPunct="0">
              <a:buFontTx/>
              <a:buChar char="-"/>
              <a:tabLst>
                <a:tab pos="-457177" algn="l"/>
                <a:tab pos="0" algn="l"/>
                <a:tab pos="457177" algn="l"/>
              </a:tabLst>
            </a:pPr>
            <a:r>
              <a:rPr lang="en-US" sz="2800" dirty="0" smtClean="0">
                <a:cs typeface="Arial" charset="0"/>
              </a:rPr>
              <a:t>For </a:t>
            </a:r>
            <a:r>
              <a:rPr lang="en-US" sz="2800" dirty="0">
                <a:cs typeface="Arial" charset="0"/>
              </a:rPr>
              <a:t>the average adult male, GFR is about </a:t>
            </a:r>
            <a:r>
              <a:rPr lang="en-US" sz="2800" b="1" i="1" dirty="0">
                <a:solidFill>
                  <a:srgbClr val="FF3300"/>
                </a:solidFill>
                <a:cs typeface="Arial" charset="0"/>
              </a:rPr>
              <a:t>125 ml/min</a:t>
            </a:r>
            <a:r>
              <a:rPr lang="en-US" sz="2800" dirty="0">
                <a:cs typeface="Arial" charset="0"/>
              </a:rPr>
              <a:t>. </a:t>
            </a:r>
          </a:p>
          <a:p>
            <a:pPr eaLnBrk="0" hangingPunct="0">
              <a:buFontTx/>
              <a:buChar char="-"/>
              <a:tabLst>
                <a:tab pos="-457177" algn="l"/>
                <a:tab pos="0" algn="l"/>
                <a:tab pos="457177" algn="l"/>
              </a:tabLst>
            </a:pPr>
            <a:r>
              <a:rPr lang="en-US" sz="2800" dirty="0" smtClean="0">
                <a:cs typeface="Arial" charset="0"/>
              </a:rPr>
              <a:t>This </a:t>
            </a:r>
            <a:r>
              <a:rPr lang="en-US" sz="2800" dirty="0">
                <a:cs typeface="Arial" charset="0"/>
              </a:rPr>
              <a:t>amounts to a rate of </a:t>
            </a:r>
            <a:r>
              <a:rPr lang="en-US" sz="2800" b="1" i="1" dirty="0">
                <a:solidFill>
                  <a:schemeClr val="accent2"/>
                </a:solidFill>
                <a:cs typeface="Arial" charset="0"/>
              </a:rPr>
              <a:t>180 L/day</a:t>
            </a:r>
            <a:r>
              <a:rPr lang="en-US" sz="2800" dirty="0">
                <a:cs typeface="Arial" charset="0"/>
              </a:rPr>
              <a:t>. </a:t>
            </a:r>
          </a:p>
          <a:p>
            <a:pPr eaLnBrk="0" hangingPunct="0">
              <a:buFontTx/>
              <a:buChar char="-"/>
              <a:tabLst>
                <a:tab pos="-457177" algn="l"/>
                <a:tab pos="0" algn="l"/>
                <a:tab pos="457177" algn="l"/>
              </a:tabLst>
            </a:pPr>
            <a:r>
              <a:rPr lang="en-US" sz="2800" dirty="0" smtClean="0">
                <a:cs typeface="Arial" charset="0"/>
              </a:rPr>
              <a:t>An </a:t>
            </a:r>
            <a:r>
              <a:rPr lang="en-US" sz="2800" dirty="0">
                <a:cs typeface="Arial" charset="0"/>
              </a:rPr>
              <a:t>average of </a:t>
            </a:r>
            <a:r>
              <a:rPr lang="en-US" sz="2800" b="1" i="1" dirty="0">
                <a:solidFill>
                  <a:schemeClr val="accent2"/>
                </a:solidFill>
                <a:cs typeface="Arial" charset="0"/>
              </a:rPr>
              <a:t>99%</a:t>
            </a:r>
            <a:r>
              <a:rPr lang="en-US" sz="2800" dirty="0">
                <a:cs typeface="Arial" charset="0"/>
              </a:rPr>
              <a:t> of the filtrate is reabsorbed, so that only </a:t>
            </a:r>
            <a:r>
              <a:rPr lang="en-US" sz="2800" b="1" i="1" dirty="0">
                <a:solidFill>
                  <a:srgbClr val="FF3300"/>
                </a:solidFill>
                <a:cs typeface="Arial" charset="0"/>
              </a:rPr>
              <a:t>1-2 L</a:t>
            </a:r>
            <a:r>
              <a:rPr lang="en-US" sz="2800" dirty="0">
                <a:cs typeface="Arial" charset="0"/>
              </a:rPr>
              <a:t> of urine per day is excreted. </a:t>
            </a:r>
          </a:p>
          <a:p>
            <a:endParaRPr lang="el-GR" sz="1800" dirty="0"/>
          </a:p>
        </p:txBody>
      </p:sp>
    </p:spTree>
    <p:extLst>
      <p:ext uri="{BB962C8B-B14F-4D97-AF65-F5344CB8AC3E}">
        <p14:creationId xmlns:p14="http://schemas.microsoft.com/office/powerpoint/2010/main" val="38548190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Θεραπεία επιτακτικής ακράτειας</a:t>
            </a:r>
            <a:endParaRPr lang="en-US" dirty="0"/>
          </a:p>
        </p:txBody>
      </p:sp>
      <p:sp>
        <p:nvSpPr>
          <p:cNvPr id="3" name="Content Placeholder 2"/>
          <p:cNvSpPr>
            <a:spLocks noGrp="1"/>
          </p:cNvSpPr>
          <p:nvPr>
            <p:ph idx="1"/>
          </p:nvPr>
        </p:nvSpPr>
        <p:spPr/>
        <p:txBody>
          <a:bodyPr/>
          <a:lstStyle/>
          <a:p>
            <a:pPr marL="401822" indent="-401822">
              <a:buFont typeface="Arial"/>
              <a:buChar char="•"/>
            </a:pPr>
            <a:r>
              <a:rPr lang="el-GR" dirty="0" smtClean="0"/>
              <a:t>Συντηρητική αγωγή (ΒΤ, </a:t>
            </a:r>
            <a:r>
              <a:rPr lang="pt-BR" dirty="0" smtClean="0"/>
              <a:t>PFMT, </a:t>
            </a:r>
            <a:r>
              <a:rPr lang="pt-BR" dirty="0" err="1" smtClean="0"/>
              <a:t>diary</a:t>
            </a:r>
            <a:r>
              <a:rPr lang="pt-BR" dirty="0"/>
              <a:t>)</a:t>
            </a:r>
            <a:r>
              <a:rPr lang="el-GR" dirty="0" smtClean="0"/>
              <a:t> </a:t>
            </a:r>
          </a:p>
          <a:p>
            <a:pPr marL="562550" lvl="1" indent="-401822">
              <a:buFont typeface="Arial"/>
              <a:buChar char="•"/>
            </a:pPr>
            <a:r>
              <a:rPr lang="el-GR" b="1" dirty="0" err="1" smtClean="0">
                <a:solidFill>
                  <a:srgbClr val="820000"/>
                </a:solidFill>
              </a:rPr>
              <a:t>Αντιμουσχαρινικα</a:t>
            </a:r>
            <a:r>
              <a:rPr lang="el-GR" b="1" dirty="0" smtClean="0">
                <a:solidFill>
                  <a:srgbClr val="820000"/>
                </a:solidFill>
              </a:rPr>
              <a:t> (</a:t>
            </a:r>
            <a:r>
              <a:rPr lang="el-GR" b="1" dirty="0" err="1" smtClean="0">
                <a:solidFill>
                  <a:srgbClr val="820000"/>
                </a:solidFill>
              </a:rPr>
              <a:t>αντιχολινεργικα</a:t>
            </a:r>
            <a:r>
              <a:rPr lang="el-GR" b="1" dirty="0" smtClean="0">
                <a:solidFill>
                  <a:srgbClr val="820000"/>
                </a:solidFill>
              </a:rPr>
              <a:t> </a:t>
            </a:r>
            <a:r>
              <a:rPr lang="el-GR" dirty="0" smtClean="0"/>
              <a:t>Μ3 υποδοχέα </a:t>
            </a:r>
            <a:r>
              <a:rPr lang="el-GR" dirty="0" err="1" smtClean="0"/>
              <a:t>εξωστήρα</a:t>
            </a:r>
            <a:r>
              <a:rPr lang="el-GR" dirty="0" smtClean="0"/>
              <a:t>)</a:t>
            </a:r>
          </a:p>
          <a:p>
            <a:pPr marL="562550" lvl="1" indent="-401822">
              <a:buFont typeface="Arial"/>
              <a:buChar char="•"/>
            </a:pPr>
            <a:r>
              <a:rPr lang="el-GR" b="1" dirty="0" err="1" smtClean="0">
                <a:solidFill>
                  <a:srgbClr val="820000"/>
                </a:solidFill>
              </a:rPr>
              <a:t>Αδρενεργικά</a:t>
            </a:r>
            <a:r>
              <a:rPr lang="el-GR" b="1" dirty="0" smtClean="0">
                <a:solidFill>
                  <a:srgbClr val="820000"/>
                </a:solidFill>
              </a:rPr>
              <a:t> </a:t>
            </a:r>
            <a:r>
              <a:rPr lang="el-GR" dirty="0" smtClean="0"/>
              <a:t>(β3 υποδοχείς </a:t>
            </a:r>
            <a:r>
              <a:rPr lang="el-GR" dirty="0" err="1" smtClean="0"/>
              <a:t>εξψωστήρα</a:t>
            </a:r>
            <a:r>
              <a:rPr lang="el-GR" dirty="0" smtClean="0"/>
              <a:t>)</a:t>
            </a:r>
          </a:p>
          <a:p>
            <a:pPr marL="562550" lvl="1" indent="-401822">
              <a:buFont typeface="Arial"/>
              <a:buChar char="•"/>
            </a:pPr>
            <a:r>
              <a:rPr lang="el-GR" b="1" dirty="0" err="1" smtClean="0">
                <a:solidFill>
                  <a:srgbClr val="820000"/>
                </a:solidFill>
              </a:rPr>
              <a:t>Αλλαντική</a:t>
            </a:r>
            <a:r>
              <a:rPr lang="el-GR" b="1" dirty="0" smtClean="0">
                <a:solidFill>
                  <a:srgbClr val="820000"/>
                </a:solidFill>
              </a:rPr>
              <a:t> τοξίνη </a:t>
            </a:r>
            <a:r>
              <a:rPr lang="pt-BR" b="1" dirty="0" smtClean="0">
                <a:solidFill>
                  <a:srgbClr val="820000"/>
                </a:solidFill>
              </a:rPr>
              <a:t>(</a:t>
            </a:r>
            <a:r>
              <a:rPr lang="pt-BR" b="1" dirty="0" err="1" smtClean="0">
                <a:solidFill>
                  <a:srgbClr val="820000"/>
                </a:solidFill>
              </a:rPr>
              <a:t>botox</a:t>
            </a:r>
            <a:r>
              <a:rPr lang="pt-BR" b="1" dirty="0" smtClean="0">
                <a:solidFill>
                  <a:srgbClr val="820000"/>
                </a:solidFill>
              </a:rPr>
              <a:t>)</a:t>
            </a:r>
            <a:endParaRPr lang="en-US" b="1" dirty="0">
              <a:solidFill>
                <a:srgbClr val="820000"/>
              </a:solidFill>
            </a:endParaRPr>
          </a:p>
        </p:txBody>
      </p:sp>
    </p:spTree>
    <p:extLst>
      <p:ext uri="{BB962C8B-B14F-4D97-AF65-F5344CB8AC3E}">
        <p14:creationId xmlns:p14="http://schemas.microsoft.com/office/powerpoint/2010/main" val="22939321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Αντιχολινεργικά</a:t>
            </a:r>
            <a:endParaRPr lang="en-US" dirty="0"/>
          </a:p>
        </p:txBody>
      </p:sp>
      <p:sp>
        <p:nvSpPr>
          <p:cNvPr id="10" name="Content Placeholder 9"/>
          <p:cNvSpPr>
            <a:spLocks noGrp="1"/>
          </p:cNvSpPr>
          <p:nvPr>
            <p:ph idx="1"/>
          </p:nvPr>
        </p:nvSpPr>
        <p:spPr/>
        <p:txBody>
          <a:bodyPr/>
          <a:lstStyle/>
          <a:p>
            <a:pPr marL="401822" indent="-401822">
              <a:buFont typeface="Arial"/>
              <a:buChar char="•"/>
            </a:pPr>
            <a:r>
              <a:rPr lang="el-GR" dirty="0" smtClean="0"/>
              <a:t>Δράση με παρόμοια αποτελεσματικότητα</a:t>
            </a:r>
          </a:p>
          <a:p>
            <a:pPr marL="562550" lvl="1" indent="-401822">
              <a:buFont typeface="Arial"/>
              <a:buChar char="•"/>
            </a:pPr>
            <a:r>
              <a:rPr lang="el-GR" dirty="0" smtClean="0"/>
              <a:t>Σχετικά χαμηλή...</a:t>
            </a:r>
          </a:p>
          <a:p>
            <a:pPr marL="562550" lvl="1" indent="-401822">
              <a:buFont typeface="Arial"/>
              <a:buChar char="•"/>
            </a:pPr>
            <a:endParaRPr lang="el-GR" dirty="0"/>
          </a:p>
          <a:p>
            <a:pPr marL="562550" lvl="1" indent="-401822">
              <a:buFont typeface="Arial"/>
              <a:buChar char="•"/>
            </a:pPr>
            <a:endParaRPr lang="el-GR" dirty="0" smtClean="0"/>
          </a:p>
          <a:p>
            <a:pPr marL="562550" lvl="1" indent="-401822">
              <a:buFont typeface="Arial"/>
              <a:buChar char="•"/>
            </a:pPr>
            <a:r>
              <a:rPr lang="el-GR" dirty="0" smtClean="0"/>
              <a:t>Συχνές παρενέργειες</a:t>
            </a:r>
            <a:r>
              <a:rPr lang="pt-BR" dirty="0" smtClean="0"/>
              <a:t> (dose </a:t>
            </a:r>
            <a:r>
              <a:rPr lang="pt-BR" dirty="0" err="1" smtClean="0"/>
              <a:t>related</a:t>
            </a:r>
            <a:r>
              <a:rPr lang="pt-BR" dirty="0" smtClean="0"/>
              <a:t>, IR&gt;ER&gt;TD)</a:t>
            </a:r>
          </a:p>
          <a:p>
            <a:pPr marL="562550" lvl="1" indent="-401822">
              <a:buFont typeface="Arial"/>
              <a:buChar char="•"/>
            </a:pPr>
            <a:r>
              <a:rPr lang="el-GR" b="1" dirty="0" smtClean="0">
                <a:solidFill>
                  <a:srgbClr val="820000"/>
                </a:solidFill>
              </a:rPr>
              <a:t>διακοπή χρήσης</a:t>
            </a:r>
            <a:r>
              <a:rPr lang="pt-BR" b="1" dirty="0" smtClean="0">
                <a:solidFill>
                  <a:srgbClr val="820000"/>
                </a:solidFill>
              </a:rPr>
              <a:t> (50% </a:t>
            </a:r>
            <a:r>
              <a:rPr lang="el-GR" b="1" dirty="0" smtClean="0">
                <a:solidFill>
                  <a:srgbClr val="820000"/>
                </a:solidFill>
              </a:rPr>
              <a:t>στο 3μηνο)</a:t>
            </a:r>
          </a:p>
          <a:p>
            <a:pPr lvl="1"/>
            <a:r>
              <a:rPr lang="el-GR" dirty="0"/>
              <a:t>	</a:t>
            </a:r>
            <a:endParaRPr lang="el-GR" dirty="0" smtClean="0"/>
          </a:p>
        </p:txBody>
      </p:sp>
      <p:pic>
        <p:nvPicPr>
          <p:cNvPr id="12" name="Picture 11"/>
          <p:cNvPicPr>
            <a:picLocks noChangeAspect="1"/>
          </p:cNvPicPr>
          <p:nvPr/>
        </p:nvPicPr>
        <p:blipFill>
          <a:blip r:embed="rId2"/>
          <a:stretch>
            <a:fillRect/>
          </a:stretch>
        </p:blipFill>
        <p:spPr>
          <a:xfrm>
            <a:off x="611560" y="5416616"/>
            <a:ext cx="7864694" cy="785116"/>
          </a:xfrm>
          <a:prstGeom prst="rect">
            <a:avLst/>
          </a:prstGeom>
        </p:spPr>
      </p:pic>
    </p:spTree>
    <p:extLst>
      <p:ext uri="{BB962C8B-B14F-4D97-AF65-F5344CB8AC3E}">
        <p14:creationId xmlns:p14="http://schemas.microsoft.com/office/powerpoint/2010/main" val="28416154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Αντιχολινεργικά</a:t>
            </a:r>
            <a:endParaRPr lang="en-US" dirty="0"/>
          </a:p>
        </p:txBody>
      </p:sp>
      <p:sp>
        <p:nvSpPr>
          <p:cNvPr id="3" name="Content Placeholder 2"/>
          <p:cNvSpPr>
            <a:spLocks noGrp="1"/>
          </p:cNvSpPr>
          <p:nvPr>
            <p:ph idx="1"/>
          </p:nvPr>
        </p:nvSpPr>
        <p:spPr/>
        <p:txBody>
          <a:bodyPr/>
          <a:lstStyle/>
          <a:p>
            <a:pPr lvl="1"/>
            <a:r>
              <a:rPr lang="el-GR" dirty="0"/>
              <a:t>ξηροστομία / δυσκοιλιότητα / </a:t>
            </a:r>
            <a:r>
              <a:rPr lang="el-GR" b="1" dirty="0" smtClean="0">
                <a:solidFill>
                  <a:srgbClr val="820000"/>
                </a:solidFill>
              </a:rPr>
              <a:t>ΣΥΓΧΗΣΗ</a:t>
            </a:r>
            <a:r>
              <a:rPr lang="pt-BR" b="1" dirty="0" smtClean="0">
                <a:solidFill>
                  <a:srgbClr val="820000"/>
                </a:solidFill>
              </a:rPr>
              <a:t> </a:t>
            </a:r>
            <a:r>
              <a:rPr lang="pt-BR" dirty="0" smtClean="0">
                <a:solidFill>
                  <a:schemeClr val="tx1"/>
                </a:solidFill>
              </a:rPr>
              <a:t>(</a:t>
            </a:r>
            <a:r>
              <a:rPr lang="pt-BR" dirty="0" err="1">
                <a:solidFill>
                  <a:schemeClr val="tx1"/>
                </a:solidFill>
              </a:rPr>
              <a:t>trospium</a:t>
            </a:r>
            <a:r>
              <a:rPr lang="pt-BR" dirty="0">
                <a:solidFill>
                  <a:schemeClr val="tx1"/>
                </a:solidFill>
              </a:rPr>
              <a:t>**)</a:t>
            </a:r>
            <a:r>
              <a:rPr lang="pt-BR" dirty="0">
                <a:solidFill>
                  <a:srgbClr val="D88725"/>
                </a:solidFill>
              </a:rPr>
              <a:t> </a:t>
            </a:r>
          </a:p>
          <a:p>
            <a:pPr lvl="1"/>
            <a:r>
              <a:rPr lang="el-GR" b="1" dirty="0" smtClean="0">
                <a:solidFill>
                  <a:srgbClr val="820000"/>
                </a:solidFill>
              </a:rPr>
              <a:t>Προσοχή </a:t>
            </a:r>
            <a:r>
              <a:rPr lang="el-GR" b="1" dirty="0">
                <a:solidFill>
                  <a:srgbClr val="820000"/>
                </a:solidFill>
              </a:rPr>
              <a:t>στην </a:t>
            </a:r>
            <a:r>
              <a:rPr lang="el-GR" b="1" dirty="0" err="1" smtClean="0">
                <a:solidFill>
                  <a:srgbClr val="820000"/>
                </a:solidFill>
              </a:rPr>
              <a:t>συγχορήγηση</a:t>
            </a:r>
            <a:r>
              <a:rPr lang="el-GR" b="1" dirty="0" smtClean="0">
                <a:solidFill>
                  <a:srgbClr val="820000"/>
                </a:solidFill>
              </a:rPr>
              <a:t> </a:t>
            </a:r>
            <a:r>
              <a:rPr lang="el-GR" b="1" dirty="0">
                <a:solidFill>
                  <a:srgbClr val="820000"/>
                </a:solidFill>
              </a:rPr>
              <a:t>με </a:t>
            </a:r>
            <a:r>
              <a:rPr lang="pt-BR" b="1" dirty="0" err="1" smtClean="0">
                <a:solidFill>
                  <a:srgbClr val="820000"/>
                </a:solidFill>
              </a:rPr>
              <a:t>cholinesterase</a:t>
            </a:r>
            <a:r>
              <a:rPr lang="pt-BR" b="1" dirty="0" smtClean="0">
                <a:solidFill>
                  <a:srgbClr val="820000"/>
                </a:solidFill>
              </a:rPr>
              <a:t> </a:t>
            </a:r>
            <a:r>
              <a:rPr lang="pt-BR" b="1" dirty="0" err="1" smtClean="0">
                <a:solidFill>
                  <a:srgbClr val="820000"/>
                </a:solidFill>
              </a:rPr>
              <a:t>inhibitors</a:t>
            </a:r>
            <a:r>
              <a:rPr lang="pt-BR" b="1" dirty="0" smtClean="0">
                <a:solidFill>
                  <a:srgbClr val="820000"/>
                </a:solidFill>
              </a:rPr>
              <a:t> / </a:t>
            </a:r>
            <a:r>
              <a:rPr lang="pt-BR" b="1" dirty="0" err="1" smtClean="0">
                <a:solidFill>
                  <a:srgbClr val="820000"/>
                </a:solidFill>
              </a:rPr>
              <a:t>cholinergic</a:t>
            </a:r>
            <a:r>
              <a:rPr lang="pt-BR" b="1" dirty="0" smtClean="0">
                <a:solidFill>
                  <a:srgbClr val="820000"/>
                </a:solidFill>
              </a:rPr>
              <a:t> </a:t>
            </a:r>
            <a:r>
              <a:rPr lang="pt-BR" b="1" dirty="0" err="1" smtClean="0">
                <a:solidFill>
                  <a:srgbClr val="820000"/>
                </a:solidFill>
              </a:rPr>
              <a:t>drugs</a:t>
            </a:r>
            <a:r>
              <a:rPr lang="pt-BR" b="1" dirty="0" smtClean="0">
                <a:solidFill>
                  <a:srgbClr val="820000"/>
                </a:solidFill>
              </a:rPr>
              <a:t> </a:t>
            </a:r>
            <a:r>
              <a:rPr lang="en-US" dirty="0" smtClean="0"/>
              <a:t>D</a:t>
            </a:r>
            <a:r>
              <a:rPr lang="pt-BR" dirty="0" err="1" smtClean="0"/>
              <a:t>onezepil</a:t>
            </a:r>
            <a:r>
              <a:rPr lang="pt-BR" dirty="0" smtClean="0"/>
              <a:t>/</a:t>
            </a:r>
            <a:r>
              <a:rPr lang="pt-BR" dirty="0" err="1" smtClean="0"/>
              <a:t>galantamine</a:t>
            </a:r>
            <a:r>
              <a:rPr lang="pt-BR" dirty="0" smtClean="0"/>
              <a:t>/</a:t>
            </a:r>
            <a:r>
              <a:rPr lang="pt-BR" dirty="0" err="1" smtClean="0"/>
              <a:t>tacrine</a:t>
            </a:r>
            <a:r>
              <a:rPr lang="pt-BR" dirty="0" smtClean="0"/>
              <a:t>/</a:t>
            </a:r>
            <a:r>
              <a:rPr lang="pt-BR" dirty="0" err="1" smtClean="0"/>
              <a:t>rivastigmine</a:t>
            </a:r>
            <a:r>
              <a:rPr lang="pt-BR" dirty="0" smtClean="0"/>
              <a:t> </a:t>
            </a:r>
            <a:r>
              <a:rPr lang="pt-BR" dirty="0" err="1" smtClean="0"/>
              <a:t>etc</a:t>
            </a:r>
            <a:endParaRPr lang="pt-BR" dirty="0" smtClean="0"/>
          </a:p>
          <a:p>
            <a:pPr marL="562550" lvl="1" indent="-401822">
              <a:buFont typeface="Arial"/>
              <a:buChar char="•"/>
            </a:pPr>
            <a:r>
              <a:rPr lang="en-US" dirty="0" smtClean="0"/>
              <a:t>N</a:t>
            </a:r>
            <a:r>
              <a:rPr lang="pt-BR" dirty="0" err="1" smtClean="0"/>
              <a:t>eostigmine</a:t>
            </a:r>
            <a:r>
              <a:rPr lang="pt-BR" dirty="0" smtClean="0"/>
              <a:t>/</a:t>
            </a:r>
            <a:r>
              <a:rPr lang="pt-BR" dirty="0" err="1" smtClean="0"/>
              <a:t>pyridostigmine</a:t>
            </a:r>
            <a:r>
              <a:rPr lang="pt-BR" dirty="0" smtClean="0"/>
              <a:t> (</a:t>
            </a:r>
            <a:r>
              <a:rPr lang="el-GR" dirty="0" smtClean="0"/>
              <a:t>ανάνηψη)</a:t>
            </a:r>
          </a:p>
          <a:p>
            <a:pPr marL="562550" lvl="1" indent="-401822">
              <a:buFont typeface="Arial"/>
              <a:buChar char="•"/>
            </a:pPr>
            <a:r>
              <a:rPr lang="el-GR" dirty="0" smtClean="0"/>
              <a:t>Γλαύκωμα (</a:t>
            </a:r>
            <a:r>
              <a:rPr lang="pt-BR" dirty="0" err="1" smtClean="0"/>
              <a:t>pilocarpine</a:t>
            </a:r>
            <a:r>
              <a:rPr lang="pt-BR" dirty="0" smtClean="0"/>
              <a:t>)</a:t>
            </a:r>
          </a:p>
          <a:p>
            <a:pPr marL="562550" lvl="1" indent="-401822">
              <a:buFont typeface="Arial"/>
              <a:buChar char="•"/>
            </a:pPr>
            <a:endParaRPr lang="pt-BR" dirty="0" smtClean="0"/>
          </a:p>
          <a:p>
            <a:pPr marL="562550" lvl="1" indent="-401822">
              <a:buFont typeface="Arial"/>
              <a:buChar char="•"/>
            </a:pPr>
            <a:endParaRPr lang="el-GR" dirty="0"/>
          </a:p>
          <a:p>
            <a:endParaRPr lang="en-US" dirty="0"/>
          </a:p>
        </p:txBody>
      </p:sp>
      <p:pic>
        <p:nvPicPr>
          <p:cNvPr id="4" name="Picture 3"/>
          <p:cNvPicPr>
            <a:picLocks noChangeAspect="1"/>
          </p:cNvPicPr>
          <p:nvPr/>
        </p:nvPicPr>
        <p:blipFill>
          <a:blip r:embed="rId2"/>
          <a:stretch>
            <a:fillRect/>
          </a:stretch>
        </p:blipFill>
        <p:spPr>
          <a:xfrm>
            <a:off x="2123728" y="5013176"/>
            <a:ext cx="5188148" cy="1330523"/>
          </a:xfrm>
          <a:prstGeom prst="rect">
            <a:avLst/>
          </a:prstGeom>
        </p:spPr>
      </p:pic>
    </p:spTree>
    <p:extLst>
      <p:ext uri="{BB962C8B-B14F-4D97-AF65-F5344CB8AC3E}">
        <p14:creationId xmlns:p14="http://schemas.microsoft.com/office/powerpoint/2010/main" val="39149599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Αδρενεργικά</a:t>
            </a:r>
            <a:r>
              <a:rPr lang="el-GR" dirty="0"/>
              <a:t> - </a:t>
            </a:r>
            <a:r>
              <a:rPr lang="pt-BR" dirty="0" err="1"/>
              <a:t>Mirabegron</a:t>
            </a:r>
            <a:endParaRPr lang="en-US" dirty="0"/>
          </a:p>
        </p:txBody>
      </p:sp>
      <p:sp>
        <p:nvSpPr>
          <p:cNvPr id="3" name="Content Placeholder 2"/>
          <p:cNvSpPr>
            <a:spLocks noGrp="1"/>
          </p:cNvSpPr>
          <p:nvPr>
            <p:ph idx="1"/>
          </p:nvPr>
        </p:nvSpPr>
        <p:spPr/>
        <p:txBody>
          <a:bodyPr>
            <a:normAutofit/>
          </a:bodyPr>
          <a:lstStyle/>
          <a:p>
            <a:pPr marL="401822" indent="-401822">
              <a:buFont typeface="Arial"/>
              <a:buChar char="•"/>
            </a:pPr>
            <a:r>
              <a:rPr lang="el-GR" sz="2800" dirty="0" smtClean="0"/>
              <a:t>Νέα </a:t>
            </a:r>
            <a:r>
              <a:rPr lang="el-GR" sz="2800" dirty="0" smtClean="0"/>
              <a:t>κατηγορία</a:t>
            </a:r>
            <a:r>
              <a:rPr lang="pt-BR" sz="2800" dirty="0" smtClean="0"/>
              <a:t> </a:t>
            </a:r>
            <a:r>
              <a:rPr lang="en-US" sz="2800" dirty="0" smtClean="0"/>
              <a:t>–</a:t>
            </a:r>
            <a:r>
              <a:rPr lang="pt-BR" sz="2800" dirty="0" smtClean="0"/>
              <a:t> </a:t>
            </a:r>
            <a:r>
              <a:rPr lang="el-GR" sz="2800" dirty="0" smtClean="0"/>
              <a:t>μειωμένες παρενέργειες σε σχέση με </a:t>
            </a:r>
            <a:r>
              <a:rPr lang="el-GR" sz="2800" dirty="0" err="1" smtClean="0"/>
              <a:t>τολτεροδίνη</a:t>
            </a:r>
            <a:r>
              <a:rPr lang="pt-BR" sz="2800" dirty="0" smtClean="0"/>
              <a:t>, </a:t>
            </a:r>
            <a:r>
              <a:rPr lang="el-GR" sz="2800" dirty="0" smtClean="0"/>
              <a:t>παρόμοια αποτελεσματικότητα</a:t>
            </a:r>
          </a:p>
          <a:p>
            <a:pPr marL="401822" indent="-401822">
              <a:buFont typeface="Arial"/>
              <a:buChar char="•"/>
            </a:pPr>
            <a:r>
              <a:rPr lang="el-GR" sz="2800" dirty="0" smtClean="0"/>
              <a:t>Β3 υποδοχείς </a:t>
            </a:r>
            <a:r>
              <a:rPr lang="el-GR" sz="2800" dirty="0" err="1" smtClean="0"/>
              <a:t>εξωστήρα</a:t>
            </a:r>
            <a:r>
              <a:rPr lang="el-GR" sz="2800" dirty="0" smtClean="0"/>
              <a:t> (</a:t>
            </a:r>
            <a:r>
              <a:rPr lang="el-GR" sz="2800" dirty="0" err="1" smtClean="0"/>
              <a:t>χάλαση</a:t>
            </a:r>
            <a:r>
              <a:rPr lang="el-GR" sz="2800" dirty="0" smtClean="0"/>
              <a:t>)</a:t>
            </a:r>
          </a:p>
          <a:p>
            <a:pPr marL="401822" indent="-401822">
              <a:buFont typeface="Arial"/>
              <a:buChar char="•"/>
            </a:pPr>
            <a:r>
              <a:rPr lang="el-GR" sz="2800" dirty="0" smtClean="0"/>
              <a:t>Ήπιες </a:t>
            </a:r>
            <a:r>
              <a:rPr lang="el-GR" sz="2800" dirty="0" err="1" smtClean="0"/>
              <a:t>αδρενεργικες</a:t>
            </a:r>
            <a:r>
              <a:rPr lang="el-GR" sz="2800" dirty="0" smtClean="0"/>
              <a:t> παρενέργειες (Υπέρταση, ρινορραγία)</a:t>
            </a:r>
            <a:endParaRPr lang="pt-BR" sz="2800" dirty="0" smtClean="0"/>
          </a:p>
          <a:p>
            <a:pPr marL="401822" indent="-401822">
              <a:buFont typeface="Arial"/>
              <a:buChar char="•"/>
            </a:pPr>
            <a:r>
              <a:rPr lang="el-GR" sz="2800" dirty="0" smtClean="0"/>
              <a:t>μικρό </a:t>
            </a:r>
            <a:r>
              <a:rPr lang="el-GR" sz="2800" dirty="0" smtClean="0"/>
              <a:t>χρονικά </a:t>
            </a:r>
            <a:r>
              <a:rPr lang="pt-BR" sz="2800" dirty="0" err="1" smtClean="0"/>
              <a:t>follow</a:t>
            </a:r>
            <a:r>
              <a:rPr lang="pt-BR" sz="2800" dirty="0" smtClean="0"/>
              <a:t> </a:t>
            </a:r>
            <a:r>
              <a:rPr lang="pt-BR" sz="2800" dirty="0" err="1" smtClean="0"/>
              <a:t>up</a:t>
            </a:r>
            <a:endParaRPr lang="el-GR" sz="2800" dirty="0" smtClean="0"/>
          </a:p>
          <a:p>
            <a:pPr marL="401822" indent="-401822">
              <a:buFont typeface="Arial"/>
              <a:buChar char="•"/>
            </a:pPr>
            <a:endParaRPr lang="en-US" sz="2800" dirty="0"/>
          </a:p>
        </p:txBody>
      </p:sp>
      <p:pic>
        <p:nvPicPr>
          <p:cNvPr id="4" name="Picture 3"/>
          <p:cNvPicPr>
            <a:picLocks noChangeAspect="1"/>
          </p:cNvPicPr>
          <p:nvPr/>
        </p:nvPicPr>
        <p:blipFill>
          <a:blip r:embed="rId2"/>
          <a:stretch>
            <a:fillRect/>
          </a:stretch>
        </p:blipFill>
        <p:spPr>
          <a:xfrm>
            <a:off x="827584" y="4581128"/>
            <a:ext cx="6981506" cy="1592693"/>
          </a:xfrm>
          <a:prstGeom prst="rect">
            <a:avLst/>
          </a:prstGeom>
        </p:spPr>
      </p:pic>
    </p:spTree>
    <p:extLst>
      <p:ext uri="{BB962C8B-B14F-4D97-AF65-F5344CB8AC3E}">
        <p14:creationId xmlns:p14="http://schemas.microsoft.com/office/powerpoint/2010/main" val="42811421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Ενδοκυστική</a:t>
            </a:r>
            <a:r>
              <a:rPr lang="el-GR" dirty="0" smtClean="0"/>
              <a:t> </a:t>
            </a:r>
            <a:r>
              <a:rPr lang="pt-BR" dirty="0" smtClean="0"/>
              <a:t>Botox</a:t>
            </a:r>
            <a:endParaRPr lang="en-US" dirty="0"/>
          </a:p>
        </p:txBody>
      </p:sp>
      <p:sp>
        <p:nvSpPr>
          <p:cNvPr id="3" name="Content Placeholder 2"/>
          <p:cNvSpPr>
            <a:spLocks noGrp="1"/>
          </p:cNvSpPr>
          <p:nvPr>
            <p:ph idx="1"/>
          </p:nvPr>
        </p:nvSpPr>
        <p:spPr/>
        <p:txBody>
          <a:bodyPr>
            <a:normAutofit/>
          </a:bodyPr>
          <a:lstStyle/>
          <a:p>
            <a:r>
              <a:rPr lang="el-GR" sz="2800" dirty="0" smtClean="0"/>
              <a:t>Σε ασθενείς με </a:t>
            </a:r>
            <a:r>
              <a:rPr lang="el-GR" sz="2800" dirty="0" err="1" smtClean="0"/>
              <a:t>υπερδραστήρια</a:t>
            </a:r>
            <a:r>
              <a:rPr lang="el-GR" sz="2800" dirty="0" smtClean="0"/>
              <a:t> κύστη</a:t>
            </a:r>
          </a:p>
          <a:p>
            <a:pPr marL="401822" indent="-401822">
              <a:buFont typeface="Arial"/>
              <a:buChar char="•"/>
            </a:pPr>
            <a:r>
              <a:rPr lang="el-GR" sz="2800" dirty="0" smtClean="0"/>
              <a:t>μη </a:t>
            </a:r>
            <a:r>
              <a:rPr lang="el-GR" sz="2800" dirty="0" smtClean="0"/>
              <a:t>αποτελεσματική φαρμακοθεραπεία</a:t>
            </a:r>
          </a:p>
          <a:p>
            <a:pPr marL="401822" indent="-401822">
              <a:buFont typeface="Arial"/>
              <a:buChar char="•"/>
            </a:pPr>
            <a:r>
              <a:rPr lang="el-GR" sz="2800" dirty="0" err="1" smtClean="0"/>
              <a:t>ενδοκυστική</a:t>
            </a:r>
            <a:r>
              <a:rPr lang="el-GR" sz="2800" dirty="0" smtClean="0"/>
              <a:t> </a:t>
            </a:r>
            <a:r>
              <a:rPr lang="el-GR" sz="2800" dirty="0" smtClean="0"/>
              <a:t>ένεση μέσο κυστεοσκοπίου</a:t>
            </a:r>
          </a:p>
          <a:p>
            <a:pPr marL="401822" indent="-401822">
              <a:buFont typeface="Arial"/>
              <a:buChar char="•"/>
            </a:pPr>
            <a:r>
              <a:rPr lang="el-GR" sz="2800" dirty="0" smtClean="0"/>
              <a:t>επανάληψη </a:t>
            </a:r>
            <a:r>
              <a:rPr lang="el-GR" sz="2800" dirty="0" smtClean="0"/>
              <a:t>ανά 3μηνο </a:t>
            </a:r>
            <a:endParaRPr lang="pt-BR" sz="2800" dirty="0" smtClean="0"/>
          </a:p>
          <a:p>
            <a:pPr marL="401822" indent="-401822">
              <a:buFont typeface="Arial"/>
              <a:buChar char="•"/>
            </a:pPr>
            <a:r>
              <a:rPr lang="pt-BR" sz="2800" dirty="0" smtClean="0"/>
              <a:t>Botox&gt;antiM3 </a:t>
            </a:r>
            <a:endParaRPr lang="en-US" sz="2800" dirty="0"/>
          </a:p>
        </p:txBody>
      </p:sp>
      <p:pic>
        <p:nvPicPr>
          <p:cNvPr id="4" name="Picture 3"/>
          <p:cNvPicPr>
            <a:picLocks noChangeAspect="1"/>
          </p:cNvPicPr>
          <p:nvPr/>
        </p:nvPicPr>
        <p:blipFill>
          <a:blip r:embed="rId2"/>
          <a:stretch>
            <a:fillRect/>
          </a:stretch>
        </p:blipFill>
        <p:spPr>
          <a:xfrm>
            <a:off x="4860032" y="3284984"/>
            <a:ext cx="3559388" cy="2967389"/>
          </a:xfrm>
          <a:prstGeom prst="rect">
            <a:avLst/>
          </a:prstGeom>
        </p:spPr>
      </p:pic>
    </p:spTree>
    <p:extLst>
      <p:ext uri="{BB962C8B-B14F-4D97-AF65-F5344CB8AC3E}">
        <p14:creationId xmlns:p14="http://schemas.microsoft.com/office/powerpoint/2010/main" val="87930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Ιστότοποι</a:t>
            </a:r>
            <a:endParaRPr lang="en-US" dirty="0"/>
          </a:p>
        </p:txBody>
      </p:sp>
      <p:sp>
        <p:nvSpPr>
          <p:cNvPr id="3" name="Content Placeholder 2"/>
          <p:cNvSpPr>
            <a:spLocks noGrp="1"/>
          </p:cNvSpPr>
          <p:nvPr>
            <p:ph idx="1"/>
          </p:nvPr>
        </p:nvSpPr>
        <p:spPr/>
        <p:txBody>
          <a:bodyPr/>
          <a:lstStyle/>
          <a:p>
            <a:r>
              <a:rPr lang="en-US" dirty="0" smtClean="0"/>
              <a:t>Endourology </a:t>
            </a:r>
            <a:r>
              <a:rPr lang="en-US" dirty="0" err="1" smtClean="0"/>
              <a:t>patras</a:t>
            </a:r>
            <a:r>
              <a:rPr lang="en-US" dirty="0" smtClean="0"/>
              <a:t> YOUTUBE</a:t>
            </a:r>
          </a:p>
          <a:p>
            <a:r>
              <a:rPr lang="el-GR" dirty="0" smtClean="0"/>
              <a:t>ΙΜΟΠ</a:t>
            </a:r>
            <a:r>
              <a:rPr lang="en-US" dirty="0" smtClean="0"/>
              <a:t>  </a:t>
            </a:r>
            <a:r>
              <a:rPr lang="en-US" dirty="0" err="1" smtClean="0"/>
              <a:t>www.imop.gr</a:t>
            </a:r>
            <a:endParaRPr lang="en-US" dirty="0" smtClean="0"/>
          </a:p>
          <a:p>
            <a:r>
              <a:rPr lang="el-GR" dirty="0" smtClean="0"/>
              <a:t>ΕΕΜΕΓ</a:t>
            </a:r>
            <a:r>
              <a:rPr lang="en-US" dirty="0" smtClean="0"/>
              <a:t>  </a:t>
            </a:r>
            <a:r>
              <a:rPr lang="en-US" dirty="0" err="1" smtClean="0"/>
              <a:t>www.eemeg.gr</a:t>
            </a:r>
            <a:endParaRPr lang="en-US" dirty="0"/>
          </a:p>
        </p:txBody>
      </p:sp>
      <p:pic>
        <p:nvPicPr>
          <p:cNvPr id="4" name="Picture 3"/>
          <p:cNvPicPr>
            <a:picLocks noChangeAspect="1"/>
          </p:cNvPicPr>
          <p:nvPr/>
        </p:nvPicPr>
        <p:blipFill>
          <a:blip r:embed="rId2"/>
          <a:stretch>
            <a:fillRect/>
          </a:stretch>
        </p:blipFill>
        <p:spPr>
          <a:xfrm>
            <a:off x="395536" y="3872389"/>
            <a:ext cx="8475739" cy="2253776"/>
          </a:xfrm>
          <a:prstGeom prst="rect">
            <a:avLst/>
          </a:prstGeom>
        </p:spPr>
      </p:pic>
    </p:spTree>
    <p:extLst>
      <p:ext uri="{BB962C8B-B14F-4D97-AF65-F5344CB8AC3E}">
        <p14:creationId xmlns:p14="http://schemas.microsoft.com/office/powerpoint/2010/main" val="5313011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15362" name="Content Placeholder 2"/>
          <p:cNvSpPr>
            <a:spLocks noGrp="1"/>
          </p:cNvSpPr>
          <p:nvPr>
            <p:ph idx="1"/>
          </p:nvPr>
        </p:nvSpPr>
        <p:spPr/>
        <p:txBody>
          <a:bodyPr>
            <a:normAutofit/>
          </a:bodyPr>
          <a:lstStyle/>
          <a:p>
            <a:pPr marL="0" indent="0" algn="ctr" eaLnBrk="1" hangingPunct="1">
              <a:buNone/>
            </a:pPr>
            <a:r>
              <a:rPr lang="el-GR" sz="3600" dirty="0">
                <a:latin typeface="Corbel" charset="0"/>
              </a:rPr>
              <a:t>Ακράτεια </a:t>
            </a:r>
            <a:r>
              <a:rPr lang="el-GR" sz="3600" dirty="0" smtClean="0">
                <a:latin typeface="Corbel" charset="0"/>
              </a:rPr>
              <a:t>ούρων</a:t>
            </a:r>
          </a:p>
          <a:p>
            <a:pPr marL="0" indent="0" algn="ctr" eaLnBrk="1" hangingPunct="1">
              <a:buNone/>
            </a:pPr>
            <a:r>
              <a:rPr lang="el-GR" sz="3600" dirty="0" smtClean="0">
                <a:latin typeface="Corbel" charset="0"/>
              </a:rPr>
              <a:t> =</a:t>
            </a:r>
          </a:p>
          <a:p>
            <a:pPr marL="0" indent="0" algn="ctr" eaLnBrk="1" hangingPunct="1">
              <a:buNone/>
            </a:pPr>
            <a:r>
              <a:rPr lang="el-GR" sz="3600" dirty="0" smtClean="0">
                <a:latin typeface="Corbel" charset="0"/>
              </a:rPr>
              <a:t> </a:t>
            </a:r>
            <a:r>
              <a:rPr lang="el-GR" sz="3600" dirty="0">
                <a:latin typeface="Corbel" charset="0"/>
              </a:rPr>
              <a:t>ακούσια διαφυγή ούρων</a:t>
            </a:r>
            <a:endParaRPr lang="en-US" sz="3600" dirty="0">
              <a:latin typeface="Corbel" charset="0"/>
            </a:endParaRPr>
          </a:p>
          <a:p>
            <a:pPr marL="0" indent="0" eaLnBrk="1" hangingPunct="1">
              <a:buNone/>
            </a:pPr>
            <a:endParaRPr lang="en-US" sz="1800" dirty="0">
              <a:latin typeface="Corbel" charset="0"/>
            </a:endParaRPr>
          </a:p>
          <a:p>
            <a:pPr marL="0" indent="0" eaLnBrk="1" hangingPunct="1">
              <a:buNone/>
            </a:pPr>
            <a:endParaRPr lang="el-GR" sz="1800" dirty="0">
              <a:latin typeface="Corbel" charset="0"/>
            </a:endParaRPr>
          </a:p>
          <a:p>
            <a:pPr marL="0" indent="0" eaLnBrk="1" hangingPunct="1">
              <a:buNone/>
            </a:pPr>
            <a:endParaRPr lang="el-GR" sz="1800" dirty="0">
              <a:latin typeface="Corbel" charset="0"/>
            </a:endParaRPr>
          </a:p>
          <a:p>
            <a:pPr marL="0" indent="0" eaLnBrk="1" hangingPunct="1">
              <a:buNone/>
            </a:pPr>
            <a:endParaRPr lang="en-US" sz="1800" dirty="0">
              <a:latin typeface="Corbel" charset="0"/>
            </a:endParaRPr>
          </a:p>
          <a:p>
            <a:pPr marL="0" indent="0" eaLnBrk="1" hangingPunct="1">
              <a:buNone/>
            </a:pPr>
            <a:endParaRPr lang="en-US" sz="1800" dirty="0">
              <a:latin typeface="Corbel" charset="0"/>
            </a:endParaRPr>
          </a:p>
        </p:txBody>
      </p:sp>
      <p:pic>
        <p:nvPicPr>
          <p:cNvPr id="15363" name="incontenence_490X327.jpg" descr="/Volumes/ISG/ilioupoli akrateia/incontenence_490X327.jp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131840" y="3645024"/>
            <a:ext cx="3088240" cy="268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8417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07855" y="1503456"/>
            <a:ext cx="4479966" cy="2175983"/>
          </a:xfrm>
          <a:prstGeom prst="rect">
            <a:avLst/>
          </a:prstGeom>
        </p:spPr>
      </p:pic>
      <p:sp>
        <p:nvSpPr>
          <p:cNvPr id="9" name="TextBox 8"/>
          <p:cNvSpPr txBox="1"/>
          <p:nvPr/>
        </p:nvSpPr>
        <p:spPr>
          <a:xfrm>
            <a:off x="4200843" y="6382688"/>
            <a:ext cx="3081158" cy="341919"/>
          </a:xfrm>
          <a:prstGeom prst="rect">
            <a:avLst/>
          </a:prstGeom>
          <a:noFill/>
        </p:spPr>
        <p:txBody>
          <a:bodyPr wrap="none" lIns="64291" tIns="32146" rIns="64291" bIns="32146" rtlCol="0">
            <a:spAutoFit/>
          </a:bodyPr>
          <a:lstStyle/>
          <a:p>
            <a:r>
              <a:rPr lang="en-US" dirty="0" err="1" smtClean="0">
                <a:latin typeface="+mn-lt"/>
              </a:rPr>
              <a:t>Grach</a:t>
            </a:r>
            <a:r>
              <a:rPr lang="en-US" dirty="0" smtClean="0">
                <a:latin typeface="+mn-lt"/>
              </a:rPr>
              <a:t> and </a:t>
            </a:r>
            <a:r>
              <a:rPr lang="en-US" dirty="0" err="1" smtClean="0">
                <a:latin typeface="+mn-lt"/>
              </a:rPr>
              <a:t>Griebling</a:t>
            </a:r>
            <a:r>
              <a:rPr lang="en-US" dirty="0" smtClean="0">
                <a:latin typeface="+mn-lt"/>
              </a:rPr>
              <a:t>, JAGS 2003</a:t>
            </a:r>
            <a:endParaRPr lang="en-US" dirty="0">
              <a:latin typeface="+mn-lt"/>
            </a:endParaRPr>
          </a:p>
        </p:txBody>
      </p:sp>
      <p:sp>
        <p:nvSpPr>
          <p:cNvPr id="11" name="TextBox 10"/>
          <p:cNvSpPr txBox="1"/>
          <p:nvPr/>
        </p:nvSpPr>
        <p:spPr>
          <a:xfrm>
            <a:off x="2280653" y="5229200"/>
            <a:ext cx="6430089" cy="895917"/>
          </a:xfrm>
          <a:prstGeom prst="rect">
            <a:avLst/>
          </a:prstGeom>
          <a:noFill/>
        </p:spPr>
        <p:txBody>
          <a:bodyPr wrap="square" lIns="64291" tIns="32146" rIns="64291" bIns="32146" rtlCol="0">
            <a:spAutoFit/>
          </a:bodyPr>
          <a:lstStyle/>
          <a:p>
            <a:r>
              <a:rPr lang="en-US" dirty="0" smtClean="0">
                <a:latin typeface="+mn-lt"/>
              </a:rPr>
              <a:t>“…the unique needs of many elderly patients, particularly those with significant frailty or multiple age-related comorbid diseases are not commonly included in urology training”</a:t>
            </a:r>
            <a:endParaRPr lang="en-US" dirty="0">
              <a:latin typeface="+mn-lt"/>
            </a:endParaRPr>
          </a:p>
        </p:txBody>
      </p:sp>
      <p:sp>
        <p:nvSpPr>
          <p:cNvPr id="3" name="Title 2"/>
          <p:cNvSpPr>
            <a:spLocks noGrp="1"/>
          </p:cNvSpPr>
          <p:nvPr>
            <p:ph type="title"/>
          </p:nvPr>
        </p:nvSpPr>
        <p:spPr/>
        <p:txBody>
          <a:bodyPr/>
          <a:lstStyle/>
          <a:p>
            <a:endParaRPr lang="el-GR"/>
          </a:p>
        </p:txBody>
      </p:sp>
      <p:pic>
        <p:nvPicPr>
          <p:cNvPr id="10" name="Picture 9"/>
          <p:cNvPicPr>
            <a:picLocks noChangeAspect="1"/>
          </p:cNvPicPr>
          <p:nvPr/>
        </p:nvPicPr>
        <p:blipFill>
          <a:blip r:embed="rId3"/>
          <a:stretch>
            <a:fillRect/>
          </a:stretch>
        </p:blipFill>
        <p:spPr>
          <a:xfrm>
            <a:off x="325359" y="1484784"/>
            <a:ext cx="3875484" cy="3134320"/>
          </a:xfrm>
          <a:prstGeom prst="rect">
            <a:avLst/>
          </a:prstGeom>
        </p:spPr>
      </p:pic>
      <p:sp>
        <p:nvSpPr>
          <p:cNvPr id="12" name="Rounded Rectangle 11"/>
          <p:cNvSpPr/>
          <p:nvPr/>
        </p:nvSpPr>
        <p:spPr bwMode="auto">
          <a:xfrm>
            <a:off x="308036" y="2823385"/>
            <a:ext cx="3999819" cy="151892"/>
          </a:xfrm>
          <a:prstGeom prst="roundRect">
            <a:avLst/>
          </a:prstGeom>
          <a:noFill/>
          <a:ln w="38100" cap="flat" cmpd="sng" algn="ctr">
            <a:solidFill>
              <a:srgbClr val="FF0000"/>
            </a:solidFill>
            <a:prstDash val="solid"/>
            <a:miter lim="0"/>
            <a:headEnd type="none" w="med" len="med"/>
            <a:tailEnd type="none" w="med" len="med"/>
          </a:ln>
          <a:effectLst/>
          <a:extLst/>
        </p:spPr>
        <p:txBody>
          <a:bodyPr vert="horz" wrap="square" lIns="35717" tIns="35717" rIns="35717" bIns="35717" numCol="1" rtlCol="0" anchor="ctr" anchorCtr="0" compatLnSpc="1">
            <a:prstTxWarp prst="textNoShape">
              <a:avLst/>
            </a:prstTxWarp>
          </a:bodyPr>
          <a:lstStyle/>
          <a:p>
            <a:pPr marL="160729" algn="ctr" defTabSz="410751" fontAlgn="base" hangingPunct="0">
              <a:spcBef>
                <a:spcPct val="0"/>
              </a:spcBef>
              <a:spcAft>
                <a:spcPct val="0"/>
              </a:spcAft>
            </a:pPr>
            <a:endParaRPr lang="en-US" sz="2500" dirty="0">
              <a:ln w="38100" cmpd="sng">
                <a:solidFill>
                  <a:schemeClr val="tx1"/>
                </a:solidFill>
              </a:ln>
              <a:solidFill>
                <a:srgbClr val="FFFFFF"/>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117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7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eaLnBrk="1" hangingPunct="1"/>
            <a:r>
              <a:rPr lang="el-GR" dirty="0" smtClean="0">
                <a:latin typeface="+mn-lt"/>
              </a:rPr>
              <a:t> </a:t>
            </a:r>
            <a:r>
              <a:rPr lang="el-GR" dirty="0">
                <a:latin typeface="+mn-lt"/>
              </a:rPr>
              <a:t>Κ</a:t>
            </a:r>
            <a:r>
              <a:rPr lang="el-GR" dirty="0" smtClean="0">
                <a:latin typeface="+mn-lt"/>
              </a:rPr>
              <a:t>οινωνικό </a:t>
            </a:r>
            <a:r>
              <a:rPr lang="en-US" dirty="0">
                <a:latin typeface="+mn-lt"/>
              </a:rPr>
              <a:t>taboo</a:t>
            </a:r>
          </a:p>
        </p:txBody>
      </p:sp>
      <p:sp>
        <p:nvSpPr>
          <p:cNvPr id="16386" name="Content Placeholder 2"/>
          <p:cNvSpPr>
            <a:spLocks noGrp="1"/>
          </p:cNvSpPr>
          <p:nvPr>
            <p:ph idx="1"/>
          </p:nvPr>
        </p:nvSpPr>
        <p:spPr>
          <a:xfrm>
            <a:off x="457200" y="1484784"/>
            <a:ext cx="4690864" cy="4752528"/>
          </a:xfrm>
        </p:spPr>
        <p:txBody>
          <a:bodyPr/>
          <a:lstStyle/>
          <a:p>
            <a:pPr marL="401822" indent="-401822">
              <a:buFont typeface="Arial"/>
              <a:buChar char="•"/>
            </a:pPr>
            <a:r>
              <a:rPr lang="el-GR" dirty="0" smtClean="0">
                <a:latin typeface="+mj-lt"/>
              </a:rPr>
              <a:t>Μια </a:t>
            </a:r>
            <a:r>
              <a:rPr lang="el-GR" dirty="0">
                <a:latin typeface="+mj-lt"/>
              </a:rPr>
              <a:t>πάθηση που συχνά ΔΕΝ αναφέρεται από της ασθενείς</a:t>
            </a:r>
          </a:p>
          <a:p>
            <a:pPr marL="562550" lvl="1" indent="-401822">
              <a:buFont typeface="Arial"/>
              <a:buChar char="•"/>
            </a:pPr>
            <a:r>
              <a:rPr lang="el-GR" dirty="0">
                <a:latin typeface="+mj-lt"/>
              </a:rPr>
              <a:t>Κοινωνικό στιγματισμό, </a:t>
            </a:r>
            <a:r>
              <a:rPr lang="ja-JP" altLang="en-US" dirty="0">
                <a:latin typeface="+mj-lt"/>
                <a:ea typeface="ＭＳ Ｐ明朝" charset="0"/>
                <a:cs typeface="ＭＳ Ｐ明朝" charset="0"/>
              </a:rPr>
              <a:t>“</a:t>
            </a:r>
            <a:r>
              <a:rPr lang="en-US" altLang="ja-JP" dirty="0">
                <a:latin typeface="+mj-lt"/>
              </a:rPr>
              <a:t>taboo</a:t>
            </a:r>
            <a:r>
              <a:rPr lang="ja-JP" altLang="en-US" dirty="0">
                <a:latin typeface="+mj-lt"/>
                <a:ea typeface="ＭＳ Ｐ明朝" charset="0"/>
                <a:cs typeface="ＭＳ Ｐ明朝" charset="0"/>
              </a:rPr>
              <a:t>”</a:t>
            </a:r>
            <a:endParaRPr lang="el-GR" altLang="ja-JP" dirty="0">
              <a:latin typeface="+mj-lt"/>
            </a:endParaRPr>
          </a:p>
          <a:p>
            <a:pPr marL="562550" lvl="1" indent="-401822">
              <a:buFont typeface="Arial"/>
              <a:buChar char="•"/>
            </a:pPr>
            <a:r>
              <a:rPr lang="el-GR" dirty="0">
                <a:latin typeface="+mj-lt"/>
              </a:rPr>
              <a:t>Άγνοια περί θεραπευτικών </a:t>
            </a:r>
            <a:r>
              <a:rPr lang="el-GR" dirty="0" smtClean="0">
                <a:latin typeface="+mj-lt"/>
              </a:rPr>
              <a:t>παρεμβάσεων</a:t>
            </a:r>
            <a:endParaRPr lang="el-GR" dirty="0">
              <a:latin typeface="+mj-lt"/>
            </a:endParaRPr>
          </a:p>
        </p:txBody>
      </p:sp>
      <p:pic>
        <p:nvPicPr>
          <p:cNvPr id="16387" name="incontinence-2.jpg" descr="/Volumes/ISG/ilioupoli akrateia/incontinence-2.jp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410112" y="1700808"/>
            <a:ext cx="317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6996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5016" y="66558"/>
            <a:ext cx="7949008" cy="6501541"/>
          </a:xfrm>
          <a:prstGeom prst="rect">
            <a:avLst/>
          </a:prstGeom>
        </p:spPr>
      </p:pic>
      <p:sp>
        <p:nvSpPr>
          <p:cNvPr id="7" name="TextBox 6"/>
          <p:cNvSpPr txBox="1"/>
          <p:nvPr/>
        </p:nvSpPr>
        <p:spPr>
          <a:xfrm>
            <a:off x="7092280" y="6568099"/>
            <a:ext cx="1556510" cy="218808"/>
          </a:xfrm>
          <a:prstGeom prst="rect">
            <a:avLst/>
          </a:prstGeom>
          <a:noFill/>
        </p:spPr>
        <p:txBody>
          <a:bodyPr wrap="none" lIns="64291" tIns="32146" rIns="64291" bIns="32146" rtlCol="0">
            <a:spAutoFit/>
          </a:bodyPr>
          <a:lstStyle/>
          <a:p>
            <a:r>
              <a:rPr lang="en-US" sz="1000" dirty="0" err="1" smtClean="0"/>
              <a:t>Minassian</a:t>
            </a:r>
            <a:r>
              <a:rPr lang="en-US" sz="1000" dirty="0" smtClean="0"/>
              <a:t> et al, IJGO 2003  </a:t>
            </a:r>
            <a:endParaRPr lang="en-US" sz="1000" dirty="0"/>
          </a:p>
        </p:txBody>
      </p:sp>
    </p:spTree>
    <p:extLst>
      <p:ext uri="{BB962C8B-B14F-4D97-AF65-F5344CB8AC3E}">
        <p14:creationId xmlns:p14="http://schemas.microsoft.com/office/powerpoint/2010/main" val="35201786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ad6f079faa8db40536cb8fa787b1af72be1ebe1"/>
  <p:tag name="ISPRING_RESOURCE_PATHS_HASH_PRESENTER" val="32f0e22285fcaf5801a426ae83b859960cc5049"/>
</p:tagLst>
</file>

<file path=ppt/theme/theme1.xml><?xml version="1.0" encoding="utf-8"?>
<a:theme xmlns:a="http://schemas.openxmlformats.org/drawingml/2006/main" name="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1364</TotalTime>
  <Words>2247</Words>
  <Application>Microsoft Office PowerPoint</Application>
  <PresentationFormat>On-screen Show (4:3)</PresentationFormat>
  <Paragraphs>541</Paragraphs>
  <Slides>133</Slides>
  <Notes>16</Notes>
  <HiddenSlides>0</HiddenSlides>
  <MMClips>19</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133</vt:i4>
      </vt:variant>
    </vt:vector>
  </HeadingPairs>
  <TitlesOfParts>
    <vt:vector size="137" baseType="lpstr">
      <vt:lpstr>OC_template_updated</vt:lpstr>
      <vt:lpstr>Document</vt:lpstr>
      <vt:lpstr>Image</vt:lpstr>
      <vt:lpstr>Bitmap Image</vt:lpstr>
      <vt:lpstr>Φυσικοθεραπεία σε ειδικές πληθυσμιακές μονάδες</vt:lpstr>
      <vt:lpstr>Ουρολογία</vt:lpstr>
      <vt:lpstr>Παθήσεις ουροποιητικού</vt:lpstr>
      <vt:lpstr>Ανατομία</vt:lpstr>
      <vt:lpstr>PowerPoint Presentation</vt:lpstr>
      <vt:lpstr>PowerPoint Presentation</vt:lpstr>
      <vt:lpstr>Ανατομία νεφρού</vt:lpstr>
      <vt:lpstr>Βασικές λειτουργίες νεφρών</vt:lpstr>
      <vt:lpstr>Glomerular Filtration Rate (GFR) ΣΠΕΙΡΑΜΑΤΙΚΗ ΔΙΗΘΗΣΗ</vt:lpstr>
      <vt:lpstr>Βασικοί μηχανισμοί λειτουργιάς </vt:lpstr>
      <vt:lpstr>PowerPoint Presentation</vt:lpstr>
      <vt:lpstr>Νεφροκάθαρση</vt:lpstr>
      <vt:lpstr>Περιτοναϊκή νεφροκάθαρση</vt:lpstr>
      <vt:lpstr>Ανατομία ουροδόχου κύστεως</vt:lpstr>
      <vt:lpstr>PowerPoint Presentation</vt:lpstr>
      <vt:lpstr>Κυστεοσκόπηση</vt:lpstr>
      <vt:lpstr>Κυστεο-ουρητηρική συμβολή</vt:lpstr>
      <vt:lpstr>Προστάτης</vt:lpstr>
      <vt:lpstr>Προστάτης</vt:lpstr>
      <vt:lpstr>Προστάτης</vt:lpstr>
      <vt:lpstr>Ανδρική Ουρήθρα</vt:lpstr>
      <vt:lpstr>Γυναικεία ουρήθρα</vt:lpstr>
      <vt:lpstr>Ουρηθρικός σφιγκτήρας</vt:lpstr>
      <vt:lpstr>Πυελικό έδαφος</vt:lpstr>
      <vt:lpstr>PowerPoint Presentation</vt:lpstr>
      <vt:lpstr>Ακτινογραφία νεφρών - ουρητήρων -κύστεως</vt:lpstr>
      <vt:lpstr>Ακτινογραφία νεφρών - ουρητήρων -κύστεως</vt:lpstr>
      <vt:lpstr>Ενδοφλέβια ουρογραφία</vt:lpstr>
      <vt:lpstr>PowerPoint Presentation</vt:lpstr>
      <vt:lpstr>PowerPoint Presentation</vt:lpstr>
      <vt:lpstr>Διαθερμική κατιούσα ουρογραφία</vt:lpstr>
      <vt:lpstr>PowerPoint Presentation</vt:lpstr>
      <vt:lpstr>PowerPoint Presentation</vt:lpstr>
      <vt:lpstr>PowerPoint Presentation</vt:lpstr>
      <vt:lpstr>PowerPoint Presentation</vt:lpstr>
      <vt:lpstr>Right renal artery stenosis</vt:lpstr>
      <vt:lpstr>Υπερηχοτομογραφία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Ουρολοιμώξεις</vt:lpstr>
      <vt:lpstr>Λιθίαση</vt:lpstr>
      <vt:lpstr>Πρόληψη λίθων</vt:lpstr>
      <vt:lpstr>Καλοήθης υπερπλασία προστάτη</vt:lpstr>
      <vt:lpstr>Καλοήθης υπερπλασία προστάτη</vt:lpstr>
      <vt:lpstr>Καρκίνος νεφρού</vt:lpstr>
      <vt:lpstr>Καρκίνος ουροδόχου κύστεως διάγνωση</vt:lpstr>
      <vt:lpstr>Καρκίνος ουροδόχου κύστεως</vt:lpstr>
      <vt:lpstr>Καρκίνος ουροδόχου κύστεως</vt:lpstr>
      <vt:lpstr>Καρκίνος ουροδόχου κύστεως</vt:lpstr>
      <vt:lpstr>Καρκίνος ουροδόχου κύστεως</vt:lpstr>
      <vt:lpstr>Καρκίνος προστάτη</vt:lpstr>
      <vt:lpstr>Καρκίνος προστάτη - βιοψία</vt:lpstr>
      <vt:lpstr>Καρκίνος προστάτη</vt:lpstr>
      <vt:lpstr>Καρκίνος προστάτη</vt:lpstr>
      <vt:lpstr>PowerPoint Presentation</vt:lpstr>
      <vt:lpstr> Κοινωνικό taboo</vt:lpstr>
      <vt:lpstr>PowerPoint Presentation</vt:lpstr>
      <vt:lpstr>Μια  κοινή και «ακριβή» πάθηση</vt:lpstr>
      <vt:lpstr>PowerPoint Presentation</vt:lpstr>
      <vt:lpstr>Μείωση ποιότητας ζωής </vt:lpstr>
      <vt:lpstr>Αρνητικές συσχετίσεις  – negative feedback</vt:lpstr>
      <vt:lpstr>Ακράτεια ούρων</vt:lpstr>
      <vt:lpstr>Ακράτεια προσπαθείας</vt:lpstr>
      <vt:lpstr>Ακράτεια προσπαθείας</vt:lpstr>
      <vt:lpstr>Παράγοντες κινδύνου ακράτειας προσπάθειας</vt:lpstr>
      <vt:lpstr>Ακράτεια επιτακτικού τύπου</vt:lpstr>
      <vt:lpstr>Ακράτεια επιτακτικού τύπου</vt:lpstr>
      <vt:lpstr>Αιτιολογία επιτακτικής ακράτειας</vt:lpstr>
      <vt:lpstr>3 IQ questionnaire</vt:lpstr>
      <vt:lpstr>PowerPoint Presentation</vt:lpstr>
      <vt:lpstr>Ανάλυση ούρων  Γενική ούρων και κ/α ούρων</vt:lpstr>
      <vt:lpstr>Πίνακας ούρησης</vt:lpstr>
      <vt:lpstr>Θεραπεία Ακράτειας προσπαθείας</vt:lpstr>
      <vt:lpstr>Ηπια/μέτρια ακρ. προσπάθειας</vt:lpstr>
      <vt:lpstr>Bladder training / πεσσοί</vt:lpstr>
      <vt:lpstr>Ασκήσεις ενδυνάμωσης πυελικού εδάφους (Kegel)</vt:lpstr>
      <vt:lpstr>Ασκήσεις KEGEL - γυναικών</vt:lpstr>
      <vt:lpstr>Ασκήσεις KEGEL - γυναικών</vt:lpstr>
      <vt:lpstr>biofeedback</vt:lpstr>
      <vt:lpstr>Φαρμακευτική θεραπεία SUI</vt:lpstr>
      <vt:lpstr>Χειρουργική αντιμετώπιση</vt:lpstr>
      <vt:lpstr>Χειρουργική αντιμετώπιση</vt:lpstr>
      <vt:lpstr>Πλεονεκτήματα της κολπικής προσπέλασης</vt:lpstr>
      <vt:lpstr>PowerPoint Presentation</vt:lpstr>
      <vt:lpstr>Θεραπεία επιτακτικής ακράτειας</vt:lpstr>
      <vt:lpstr>Αντιχολινεργικά</vt:lpstr>
      <vt:lpstr>Αντιχολινεργικά</vt:lpstr>
      <vt:lpstr>Αδρενεργικά - Mirabegron</vt:lpstr>
      <vt:lpstr>Ενδοκυστική Botox</vt:lpstr>
      <vt:lpstr>Ιστότοποι</vt:lpstr>
      <vt:lpstr>PowerPoint Presentation</vt:lpstr>
      <vt:lpstr>PowerPoint Presentation</vt:lpstr>
      <vt:lpstr> Κοινωνικό taboo</vt:lpstr>
      <vt:lpstr>PowerPoint Presentation</vt:lpstr>
      <vt:lpstr>Μια  κοινή και «ακριβή» πάθηση</vt:lpstr>
      <vt:lpstr>PowerPoint Presentation</vt:lpstr>
      <vt:lpstr>Μείωση ποιότητας ζωής </vt:lpstr>
      <vt:lpstr>Αρνητικές συσχετίσεις – negative feedback</vt:lpstr>
      <vt:lpstr>Ακράτεια ούρων</vt:lpstr>
      <vt:lpstr>Ακράτεια προσπαθείας</vt:lpstr>
      <vt:lpstr>Παράγοντες κινδύνου ακράτειας προσπάθειας</vt:lpstr>
      <vt:lpstr>Ακράτεια επιτακτικού τύπου</vt:lpstr>
      <vt:lpstr>Αιτιολογία επιτακτικής ακράτειας</vt:lpstr>
      <vt:lpstr>3 IQ questionnaire</vt:lpstr>
      <vt:lpstr>PowerPoint Presentation</vt:lpstr>
      <vt:lpstr>Ανάλυση ούρων  Γενική ούρων και κ/α ούρων</vt:lpstr>
      <vt:lpstr>Πίνακας ούρησης</vt:lpstr>
      <vt:lpstr>Θεραπεία Ακράτειας προσπαθείας</vt:lpstr>
      <vt:lpstr>Ήπια/μέτρια ακρ. προσπάθειας</vt:lpstr>
      <vt:lpstr>Bladder training / pessaries</vt:lpstr>
      <vt:lpstr>Ασκήσεις ενδυνάμωσης πυελικού εδάφους (Kegel)</vt:lpstr>
      <vt:lpstr>Φαρμακευτική θεραπεία SUI</vt:lpstr>
      <vt:lpstr>Χειρουργική αντιμετώπιση</vt:lpstr>
      <vt:lpstr>Χειρουργική αντιμετώπιση</vt:lpstr>
      <vt:lpstr>Πλεονεκτήματα της κολπικής προσπέλασης</vt:lpstr>
      <vt:lpstr>Χειρουργική θεραπεία</vt:lpstr>
      <vt:lpstr>Θεραπεία επιτακτικής ακράτειας</vt:lpstr>
      <vt:lpstr>Αντιχολινεργικά</vt:lpstr>
      <vt:lpstr>Αντιχολινεργικά</vt:lpstr>
      <vt:lpstr>Αδρενεργικά - Mirabegron</vt:lpstr>
      <vt:lpstr>Ενδοκυστική Botox</vt:lpstr>
      <vt:lpstr>Χειρουργική θεραπεία</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alex</cp:lastModifiedBy>
  <cp:revision>373</cp:revision>
  <dcterms:created xsi:type="dcterms:W3CDTF">2013-03-04T13:35:19Z</dcterms:created>
  <dcterms:modified xsi:type="dcterms:W3CDTF">2015-08-25T12:17:33Z</dcterms:modified>
</cp:coreProperties>
</file>