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98"/>
  </p:notesMasterIdLst>
  <p:handoutMasterIdLst>
    <p:handoutMasterId r:id="rId9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6" r:id="rId9"/>
    <p:sldId id="277" r:id="rId10"/>
    <p:sldId id="278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84" r:id="rId22"/>
    <p:sldId id="291" r:id="rId23"/>
    <p:sldId id="292" r:id="rId24"/>
    <p:sldId id="293" r:id="rId25"/>
    <p:sldId id="294" r:id="rId26"/>
    <p:sldId id="296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1" r:id="rId47"/>
    <p:sldId id="385" r:id="rId48"/>
    <p:sldId id="322" r:id="rId49"/>
    <p:sldId id="323" r:id="rId50"/>
    <p:sldId id="324" r:id="rId51"/>
    <p:sldId id="326" r:id="rId52"/>
    <p:sldId id="327" r:id="rId53"/>
    <p:sldId id="328" r:id="rId54"/>
    <p:sldId id="386" r:id="rId55"/>
    <p:sldId id="329" r:id="rId56"/>
    <p:sldId id="330" r:id="rId57"/>
    <p:sldId id="331" r:id="rId58"/>
    <p:sldId id="387" r:id="rId59"/>
    <p:sldId id="332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3" r:id="rId69"/>
    <p:sldId id="345" r:id="rId70"/>
    <p:sldId id="346" r:id="rId71"/>
    <p:sldId id="388" r:id="rId72"/>
    <p:sldId id="347" r:id="rId73"/>
    <p:sldId id="389" r:id="rId74"/>
    <p:sldId id="348" r:id="rId75"/>
    <p:sldId id="349" r:id="rId76"/>
    <p:sldId id="350" r:id="rId77"/>
    <p:sldId id="351" r:id="rId78"/>
    <p:sldId id="353" r:id="rId79"/>
    <p:sldId id="358" r:id="rId80"/>
    <p:sldId id="359" r:id="rId81"/>
    <p:sldId id="360" r:id="rId82"/>
    <p:sldId id="361" r:id="rId83"/>
    <p:sldId id="365" r:id="rId84"/>
    <p:sldId id="366" r:id="rId85"/>
    <p:sldId id="368" r:id="rId86"/>
    <p:sldId id="369" r:id="rId87"/>
    <p:sldId id="370" r:id="rId88"/>
    <p:sldId id="372" r:id="rId89"/>
    <p:sldId id="379" r:id="rId90"/>
    <p:sldId id="257" r:id="rId91"/>
    <p:sldId id="262" r:id="rId92"/>
    <p:sldId id="264" r:id="rId93"/>
    <p:sldId id="267" r:id="rId94"/>
    <p:sldId id="268" r:id="rId95"/>
    <p:sldId id="266" r:id="rId96"/>
    <p:sldId id="261" r:id="rId97"/>
  </p:sldIdLst>
  <p:sldSz cx="9144000" cy="6858000" type="screen4x3"/>
  <p:notesSz cx="7104063" cy="10234613"/>
  <p:custDataLst>
    <p:tags r:id="rId10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8074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732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269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00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7629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8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30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4522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9807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aseline="30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427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1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8992-D37F-42CF-BA6E-F085BB317046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3863973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C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81D9AC8-FA0A-476C-8562-5E01ADAA146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17686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004CA3-64AC-4E78-AFB7-65EB26940FE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72760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24DC6C9-D4C9-4CA9-B0B3-69A1E6AE4C24}" type="slidenum">
              <a:rPr lang="en-US" altLang="el-GR"/>
              <a:pPr/>
              <a:t>‹#›</a:t>
            </a:fld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412494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82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0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9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2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6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5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6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086_Blood_Bag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rythrozytenkonzentrat_neu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ibo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pnet.com/browse/download_pictures.aspx?listid=141469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tajpharma.com/active-pharmaceuticals-ingredients-capacity.htm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ico.com/ppta/rare-disease-patients-depend2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Αιμοδοσία </a:t>
            </a:r>
            <a:r>
              <a:rPr lang="el-GR" sz="4000" b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8</a:t>
            </a:r>
            <a:r>
              <a:rPr lang="el-GR" sz="2600" dirty="0"/>
              <a:t>: Παράγωγα Αίματος και </a:t>
            </a:r>
            <a:r>
              <a:rPr lang="el-GR" sz="2600" dirty="0" smtClean="0"/>
              <a:t>Πλάσματος (Παραγωγή </a:t>
            </a:r>
            <a:r>
              <a:rPr lang="el-GR" sz="2600" dirty="0"/>
              <a:t>– Συντήρηση – </a:t>
            </a:r>
            <a:r>
              <a:rPr lang="el-GR" sz="2600" dirty="0" smtClean="0"/>
              <a:t>Αποθήκευση)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Στόχοι της Συλλογής Αίματος	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Διατήρηση της ζωτικότητας και της λειτουργικότητας των κυττάρων του </a:t>
            </a:r>
            <a:r>
              <a:rPr lang="el-GR" sz="2400" dirty="0" smtClean="0"/>
              <a:t>αίματος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Παρεμπόδιση αλλαγών στα κύτταρα (αποθηκευτική βλάβη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  <a:p>
            <a:r>
              <a:rPr lang="el-GR" sz="2400" dirty="0"/>
              <a:t>Ελαχιστοποίηση της διατήρησης βακτηριδίων (κακή αντισηψία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Αντιπηκτικά Αίματος για </a:t>
            </a:r>
            <a:r>
              <a:rPr lang="el-GR" dirty="0" smtClean="0"/>
              <a:t>Αιμοδοσία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αντιπηκτικά εμποδίζουν τη δημιουργία </a:t>
            </a:r>
            <a:r>
              <a:rPr lang="el-GR" dirty="0" smtClean="0"/>
              <a:t>θρόμβων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Παρέχουν θρέψη στα </a:t>
            </a:r>
            <a:r>
              <a:rPr lang="el-GR" dirty="0" smtClean="0"/>
              <a:t>κύτταρα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Κακό αντιπηκτικό για αιμοδοσία είναι η </a:t>
            </a:r>
            <a:r>
              <a:rPr lang="el-GR" dirty="0" smtClean="0"/>
              <a:t>ηπαρίνη</a:t>
            </a:r>
            <a:endParaRPr lang="el-GR" dirty="0"/>
          </a:p>
          <a:p>
            <a:pPr lvl="1"/>
            <a:r>
              <a:rPr lang="el-GR" dirty="0"/>
              <a:t>Είναι μόνο </a:t>
            </a:r>
            <a:r>
              <a:rPr lang="el-GR" dirty="0" smtClean="0"/>
              <a:t>αντιπηκτικό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Δεν προσφέρει διατήρηση και θρέψη στα </a:t>
            </a:r>
            <a:r>
              <a:rPr lang="el-GR" dirty="0" smtClean="0"/>
              <a:t>κύτταρα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Το αίμα μετά τη συλλογή πρέπει να μεταγγίζεται σε διάστημα 8-48 </a:t>
            </a:r>
            <a:r>
              <a:rPr lang="el-GR" dirty="0" smtClean="0"/>
              <a:t>ώρες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1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51694"/>
              </p:ext>
            </p:extLst>
          </p:nvPr>
        </p:nvGraphicFramePr>
        <p:xfrm>
          <a:off x="161764" y="1340768"/>
          <a:ext cx="8820472" cy="5017770"/>
        </p:xfrm>
        <a:graphic>
          <a:graphicData uri="http://schemas.openxmlformats.org/drawingml/2006/table">
            <a:tbl>
              <a:tblPr firstRow="1"/>
              <a:tblGrid>
                <a:gridCol w="2286000"/>
                <a:gridCol w="1947863"/>
                <a:gridCol w="4586609"/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l-GR" altLang="el-G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CPD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CPD-A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Χρόνος αποθήκευσης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21 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ημέρες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35 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ημέρες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Θερμοκρασία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1-6 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ο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Επιβραδύνουν την γλυκολυτική δραστηριότητα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Αδενίνη 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Όχι 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Υπόστρωμα για σύνθεση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ATP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Όγκος 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450 +/- 10%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Δεξτρόζη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Υποστηρίζει τη σύνθεση </a:t>
                      </a:r>
                      <a:r>
                        <a:rPr kumimoji="0" lang="en-US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ATP </a:t>
                      </a: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(γλυκολυτικό μονοπάτι)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Κιτρικά</a:t>
                      </a:r>
                      <a:endParaRPr kumimoji="0" lang="en-US" altLang="el-G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Δεσμεύουν ασβέστιο (αντιπηκτική δράση)</a:t>
                      </a:r>
                      <a:endParaRPr kumimoji="0" lang="en-US" alt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Αντιπηκτικά (</a:t>
            </a:r>
            <a:r>
              <a:rPr lang="en-US" dirty="0"/>
              <a:t>Anticoagulants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81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40968"/>
            <a:ext cx="48768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149" name="AutoShape 5"/>
          <p:cNvSpPr>
            <a:spLocks noChangeArrowheads="1"/>
          </p:cNvSpPr>
          <p:nvPr/>
        </p:nvSpPr>
        <p:spPr bwMode="auto">
          <a:xfrm>
            <a:off x="2057400" y="3979168"/>
            <a:ext cx="1371600" cy="762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Προσθετικά </a:t>
            </a:r>
            <a:r>
              <a:rPr lang="el-GR" dirty="0" smtClean="0"/>
              <a:t>Διαλύματα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944216"/>
          </a:xfrm>
        </p:spPr>
        <p:txBody>
          <a:bodyPr/>
          <a:lstStyle/>
          <a:p>
            <a:r>
              <a:rPr lang="el-GR" dirty="0"/>
              <a:t>Ασκός </a:t>
            </a:r>
            <a:r>
              <a:rPr lang="el-GR" dirty="0" smtClean="0"/>
              <a:t>επιπρόσθετος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Ένας ασκός έχει το προσθετικό διάλυμα [</a:t>
            </a:r>
            <a:r>
              <a:rPr lang="el-GR" dirty="0" err="1"/>
              <a:t>additive</a:t>
            </a:r>
            <a:r>
              <a:rPr lang="el-GR" dirty="0"/>
              <a:t> </a:t>
            </a:r>
            <a:r>
              <a:rPr lang="el-GR" dirty="0" err="1"/>
              <a:t>solution</a:t>
            </a:r>
            <a:r>
              <a:rPr lang="el-GR" dirty="0"/>
              <a:t> (AS</a:t>
            </a:r>
            <a:r>
              <a:rPr lang="el-GR" dirty="0" smtClean="0"/>
              <a:t>)]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αντιπηκτικό είναι το </a:t>
            </a:r>
            <a:r>
              <a:rPr lang="el-GR" dirty="0" smtClean="0"/>
              <a:t>CPD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620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Προσθετικά Διαλύματα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απομάκρυνση του πλάσματος γίνεται σε 72 </a:t>
            </a:r>
            <a:r>
              <a:rPr lang="el-GR" dirty="0" smtClean="0"/>
              <a:t>ώρες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Ένα από αυτά είναι το SAGM:</a:t>
            </a:r>
          </a:p>
          <a:p>
            <a:pPr lvl="1"/>
            <a:r>
              <a:rPr lang="el-GR" dirty="0" err="1" smtClean="0"/>
              <a:t>Saline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err="1" smtClean="0"/>
              <a:t>Adenine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err="1" smtClean="0"/>
              <a:t>Glucose</a:t>
            </a:r>
            <a:r>
              <a:rPr lang="en-US" dirty="0" smtClean="0"/>
              <a:t>,</a:t>
            </a:r>
            <a:endParaRPr lang="el-GR" dirty="0"/>
          </a:p>
          <a:p>
            <a:pPr lvl="1"/>
            <a:r>
              <a:rPr lang="el-GR" dirty="0" err="1" smtClean="0"/>
              <a:t>Mannitol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H αποθήκευση είναι για 42 </a:t>
            </a:r>
            <a:r>
              <a:rPr lang="el-GR" dirty="0" smtClean="0"/>
              <a:t>ημέρες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Ο τελικός αιματοκρίτης των συμπυκνωμένων </a:t>
            </a:r>
            <a:r>
              <a:rPr lang="el-GR" dirty="0" err="1"/>
              <a:t>ερυθροκυττάρων</a:t>
            </a:r>
            <a:r>
              <a:rPr lang="el-GR" dirty="0"/>
              <a:t> (ΣΕ) είναι 66</a:t>
            </a:r>
            <a:r>
              <a:rPr lang="el-GR" dirty="0" smtClean="0"/>
              <a:t>%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8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Γενικές προδιαγραφές αντιπηκτικού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Αντιπηκτικό </a:t>
            </a:r>
            <a:r>
              <a:rPr lang="el-GR" dirty="0"/>
              <a:t>διάλυμα ασκού: κιτρικά ιόντα και θρεπτικές ουσίες για τα κύτταρα (γλυκόζη, </a:t>
            </a:r>
            <a:r>
              <a:rPr lang="el-GR" dirty="0" err="1"/>
              <a:t>αδενίνη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CPD→ citrate, phosphate, dextrose (21 </a:t>
            </a:r>
            <a:r>
              <a:rPr lang="el-GR" dirty="0"/>
              <a:t>ημέρες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CP2D→ citrate, phosphate, double dextrose and additive solution 3 (42 </a:t>
            </a:r>
            <a:r>
              <a:rPr lang="el-GR" dirty="0"/>
              <a:t>ημέρες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CPDA, CPDA1 → citrate, phosphate, dextrose, adenine (35 </a:t>
            </a:r>
            <a:r>
              <a:rPr lang="el-GR" dirty="0"/>
              <a:t>ημέρες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r>
              <a:rPr lang="en-US" dirty="0"/>
              <a:t>SAG-M→ sodium chloride, adenine, glucose, mannitol (42 </a:t>
            </a:r>
            <a:r>
              <a:rPr lang="el-GR" dirty="0"/>
              <a:t>ημέρες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1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Συστατικά </a:t>
            </a:r>
            <a:r>
              <a:rPr lang="el-GR" dirty="0" smtClean="0"/>
              <a:t>Αντιπηκτικών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Κιτρικό Νάτριο </a:t>
            </a:r>
            <a:r>
              <a:rPr lang="el-GR" dirty="0"/>
              <a:t>→ Αποτρέπει την πήξη του αίματος αίματος, δεσμεύοντας το </a:t>
            </a:r>
            <a:r>
              <a:rPr lang="el-GR" dirty="0" smtClean="0"/>
              <a:t>ασβέστιο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Κιτρικό οξύ </a:t>
            </a:r>
            <a:r>
              <a:rPr lang="el-GR" dirty="0"/>
              <a:t>→ Ρυθμίζει το </a:t>
            </a:r>
            <a:r>
              <a:rPr lang="el-GR" dirty="0" err="1"/>
              <a:t>pH</a:t>
            </a:r>
            <a:r>
              <a:rPr lang="el-GR" dirty="0"/>
              <a:t>, επιτυγχάνοντας υψηλή συγκέντρωση ιόντων </a:t>
            </a:r>
            <a:r>
              <a:rPr lang="el-GR" dirty="0" smtClean="0"/>
              <a:t>υδρογόνου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b="1" dirty="0"/>
              <a:t>Χλωριούχο Νάτριο </a:t>
            </a:r>
            <a:r>
              <a:rPr lang="el-GR" dirty="0"/>
              <a:t>→ Παρέχει </a:t>
            </a:r>
            <a:r>
              <a:rPr lang="el-GR" dirty="0" err="1"/>
              <a:t>ισοτονικότητα</a:t>
            </a:r>
            <a:r>
              <a:rPr lang="el-GR" dirty="0"/>
              <a:t> και κατάλληλη ωσμωτική </a:t>
            </a:r>
            <a:r>
              <a:rPr lang="el-GR" dirty="0" smtClean="0"/>
              <a:t>ισχύ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smtClean="0"/>
              <a:t>Όξινο </a:t>
            </a:r>
            <a:r>
              <a:rPr lang="el-GR" b="1" dirty="0"/>
              <a:t>Φωσφορικό Νάτριο </a:t>
            </a:r>
            <a:r>
              <a:rPr lang="el-GR" dirty="0"/>
              <a:t>→ Παρέχει </a:t>
            </a:r>
            <a:r>
              <a:rPr lang="el-GR" dirty="0" err="1"/>
              <a:t>ισοτονικότητα</a:t>
            </a:r>
            <a:r>
              <a:rPr lang="el-GR" dirty="0"/>
              <a:t> και κατάλληλη ωσμωτική </a:t>
            </a:r>
            <a:r>
              <a:rPr lang="el-GR" dirty="0" smtClean="0"/>
              <a:t>ισχύ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err="1" smtClean="0"/>
              <a:t>Μαννιτόλη</a:t>
            </a:r>
            <a:r>
              <a:rPr lang="el-GR" b="1" dirty="0" smtClean="0"/>
              <a:t> </a:t>
            </a:r>
            <a:r>
              <a:rPr lang="el-GR" dirty="0"/>
              <a:t>→ Προστατεύει από </a:t>
            </a:r>
            <a:r>
              <a:rPr lang="el-GR" dirty="0" err="1"/>
              <a:t>αιμόλυση</a:t>
            </a:r>
            <a:r>
              <a:rPr lang="el-GR" dirty="0"/>
              <a:t> και υποστηρίζει την ακεραιότητα της μεμβράνης των ερυθρών </a:t>
            </a:r>
            <a:r>
              <a:rPr lang="el-GR" dirty="0" smtClean="0"/>
              <a:t>αιμοσφαιρίων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6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Συστατικά Αντιπηκτικών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err="1"/>
              <a:t>Αδενίνη</a:t>
            </a:r>
            <a:r>
              <a:rPr lang="el-GR" dirty="0"/>
              <a:t> → Απαραίτητη για τη βιωσιμότητα των ερυθρών αιμοσφαιρίων και υποστηρίζει την παραγωγή του ΑΤP που είναι απαραίτητο για την παροχή </a:t>
            </a:r>
            <a:r>
              <a:rPr lang="el-GR" dirty="0" smtClean="0"/>
              <a:t>ενέργειας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err="1"/>
              <a:t>Δεξτρόζη</a:t>
            </a:r>
            <a:r>
              <a:rPr lang="el-GR" b="1" dirty="0"/>
              <a:t> </a:t>
            </a:r>
            <a:r>
              <a:rPr lang="el-GR" dirty="0"/>
              <a:t>→ Πηγή διατροφής για τα </a:t>
            </a:r>
            <a:r>
              <a:rPr lang="el-GR" dirty="0" smtClean="0"/>
              <a:t>ερυθροκύτταρα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 err="1"/>
              <a:t>Μονοφωσφορικό</a:t>
            </a:r>
            <a:r>
              <a:rPr lang="el-GR" b="1" dirty="0"/>
              <a:t> Νάτριο </a:t>
            </a:r>
            <a:r>
              <a:rPr lang="el-GR" dirty="0"/>
              <a:t>→ υποστηρίζει την παραγωγή του ΑΤP (παροχή ενέργειας ενέργειας) και ενισχύει τη </a:t>
            </a:r>
            <a:r>
              <a:rPr lang="el-GR" dirty="0" err="1" smtClean="0"/>
              <a:t>γλυκόλυση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b="1" dirty="0"/>
              <a:t>Γλυκόζη</a:t>
            </a:r>
            <a:r>
              <a:rPr lang="el-GR" dirty="0"/>
              <a:t> → Απαραίτητη για τη βιωσιμότητα των </a:t>
            </a:r>
            <a:r>
              <a:rPr lang="el-GR" dirty="0" err="1"/>
              <a:t>ερυθροκυττάρων</a:t>
            </a:r>
            <a:r>
              <a:rPr lang="el-GR" dirty="0"/>
              <a:t>, ενεργειακή υποστήριξη λειτουργιών </a:t>
            </a:r>
            <a:r>
              <a:rPr lang="el-GR" dirty="0" err="1"/>
              <a:t>ερυθροκυττάρων</a:t>
            </a:r>
            <a:r>
              <a:rPr lang="el-GR" dirty="0"/>
              <a:t> μέσω </a:t>
            </a:r>
            <a:r>
              <a:rPr lang="el-GR" dirty="0" smtClean="0"/>
              <a:t>ATP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15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364088" y="4437112"/>
            <a:ext cx="3329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>
                <a:latin typeface="+mn-lt"/>
                <a:cs typeface="Tahoma" pitchFamily="34" charset="0"/>
              </a:rPr>
              <a:t>(Greenwalt T., 2006; Transfusion)</a:t>
            </a:r>
            <a:endParaRPr lang="el-GR" altLang="el-GR">
              <a:latin typeface="+mn-lt"/>
              <a:cs typeface="Tahoma" pitchFamily="34" charset="0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Αποθηκευτική Βλάβη </a:t>
            </a:r>
            <a:r>
              <a:rPr lang="el-GR" dirty="0" err="1" smtClean="0"/>
              <a:t>Ερυθροκυττάρων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/>
          <a:lstStyle/>
          <a:p>
            <a:r>
              <a:rPr lang="el-GR" dirty="0"/>
              <a:t>Κατά την αποθήκευση τα ΣΕ υφίστανται αναστρέψιμες και μη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βιοχημικές, </a:t>
            </a:r>
          </a:p>
          <a:p>
            <a:pPr lvl="1"/>
            <a:r>
              <a:rPr lang="el-GR" dirty="0"/>
              <a:t>μεταβολικές, </a:t>
            </a:r>
          </a:p>
          <a:p>
            <a:pPr lvl="1"/>
            <a:r>
              <a:rPr lang="el-GR" dirty="0"/>
              <a:t>μηχανικές και </a:t>
            </a:r>
          </a:p>
          <a:p>
            <a:pPr lvl="1"/>
            <a:r>
              <a:rPr lang="el-GR" dirty="0"/>
              <a:t>μορφολογικές αλλαγές, </a:t>
            </a:r>
          </a:p>
          <a:p>
            <a:pPr marL="355600" indent="0">
              <a:buNone/>
            </a:pPr>
            <a:r>
              <a:rPr lang="el-GR" dirty="0"/>
              <a:t>που αποκαλούνται «βλάβες αποθήκευσης</a:t>
            </a:r>
            <a:r>
              <a:rPr lang="el-GR" dirty="0" smtClean="0"/>
              <a:t>»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00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0" name="Picture 4" descr="blood_cell_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43000"/>
            <a:ext cx="5638800" cy="5297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</a:t>
            </a:r>
            <a:r>
              <a:rPr lang="el-GR" dirty="0" err="1" smtClean="0"/>
              <a:t>Εχινοκυττάρων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Γενικά για τη </a:t>
            </a:r>
            <a:r>
              <a:rPr lang="el-GR" dirty="0" smtClean="0"/>
              <a:t>Μετάγγιση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μετάγγιση αίματος ή παραγώγων του είναι βασικό όπλο της σύγχρονης θεραπευτικής / </a:t>
            </a:r>
            <a:r>
              <a:rPr lang="el-GR" dirty="0" err="1" smtClean="0"/>
              <a:t>αιμοθεραπείας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μετάγγιση αίματος είναι σωτήρια αλλά δεν είναι απαλλαγμένη </a:t>
            </a:r>
            <a:r>
              <a:rPr lang="el-GR" dirty="0" smtClean="0"/>
              <a:t>κινδύνων.</a:t>
            </a:r>
            <a:endParaRPr lang="el-GR" dirty="0"/>
          </a:p>
          <a:p>
            <a:r>
              <a:rPr lang="el-GR" dirty="0"/>
              <a:t>Η πιστή εφαρμογή των νομοθετικών κανόνων της Αιμοδοσίας και συστημάτων ποιότητας περιορίζει σημαντικά τα σφάλματα / παρενέργειες / ανεπιθύμητες αντιδράσεις κατά την αιμοληψία και τη </a:t>
            </a:r>
            <a:r>
              <a:rPr lang="el-GR" dirty="0" smtClean="0"/>
              <a:t>μετάγγιση.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97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Αποθηκευτική βλάβη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877618"/>
              </p:ext>
            </p:extLst>
          </p:nvPr>
        </p:nvGraphicFramePr>
        <p:xfrm>
          <a:off x="483425" y="1628800"/>
          <a:ext cx="8177150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010"/>
                <a:gridCol w="3783140"/>
                <a:gridCol w="2032000"/>
              </a:tblGrid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200" b="1" dirty="0" smtClean="0"/>
                        <a:t>Βιοχημικές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200" b="1" dirty="0" smtClean="0"/>
                        <a:t>Μεταβολικές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200" b="1" dirty="0" smtClean="0"/>
                        <a:t>Μηχανικές</a:t>
                      </a:r>
                      <a:endParaRPr lang="el-GR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l-GR" sz="2200" b="1" dirty="0" smtClean="0"/>
                        <a:t>Οξειδωτικές</a:t>
                      </a:r>
                      <a:endParaRPr lang="el-GR" sz="22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Αύξηση </a:t>
                      </a:r>
                      <a:r>
                        <a:rPr lang="el-GR" sz="2000" dirty="0" err="1" smtClean="0"/>
                        <a:t>λακτάσης</a:t>
                      </a:r>
                      <a:endParaRPr lang="el-GR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</a:t>
                      </a:r>
                      <a:r>
                        <a:rPr lang="el-GR" sz="2000" dirty="0" err="1" smtClean="0"/>
                        <a:t>pH</a:t>
                      </a:r>
                      <a:endParaRPr lang="el-GR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Αύξηση ΑΤΡ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2,3-DPG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GSH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SNO-</a:t>
                      </a:r>
                      <a:r>
                        <a:rPr lang="el-GR" sz="2000" dirty="0" err="1" smtClean="0"/>
                        <a:t>Hb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err="1" smtClean="0"/>
                        <a:t>Αιμόλυση</a:t>
                      </a:r>
                      <a:endParaRPr lang="el-GR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Μορφολογία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err="1" smtClean="0"/>
                        <a:t>Μικροκυστίδια</a:t>
                      </a:r>
                      <a:endParaRPr lang="el-GR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επιφάνειας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Μείωση </a:t>
                      </a:r>
                      <a:r>
                        <a:rPr lang="el-GR" sz="2000" dirty="0" err="1" smtClean="0"/>
                        <a:t>παραμορφωσιμότητας</a:t>
                      </a:r>
                      <a:endParaRPr lang="el-GR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Οξείδωση </a:t>
                      </a:r>
                      <a:r>
                        <a:rPr lang="en-US" sz="2000" dirty="0" err="1" smtClean="0"/>
                        <a:t>Hb</a:t>
                      </a:r>
                      <a:endParaRPr lang="en-US" sz="20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Λιπιδίων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l-GR" sz="2000" dirty="0" smtClean="0"/>
                        <a:t>Πρωτεϊνών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614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5940152" y="1268760"/>
            <a:ext cx="1008112" cy="3312368"/>
          </a:xfrm>
          <a:prstGeom prst="curvedLeftArrow">
            <a:avLst>
              <a:gd name="adj1" fmla="val 37297"/>
              <a:gd name="adj2" fmla="val 62702"/>
              <a:gd name="adj3" fmla="val 44110"/>
            </a:avLst>
          </a:pr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467544" y="6063679"/>
            <a:ext cx="4390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>
                <a:latin typeface="+mn-lt"/>
                <a:cs typeface="Tahoma" pitchFamily="34" charset="0"/>
              </a:rPr>
              <a:t>Αναποτελεσματικές μεταγγίσεις;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Βιοχημικές και Μεταβολικές </a:t>
            </a:r>
            <a:r>
              <a:rPr lang="el-GR" sz="4000" dirty="0" smtClean="0"/>
              <a:t>Τροποποιήσεις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b="1" dirty="0"/>
              <a:t>Μείωση της </a:t>
            </a:r>
            <a:r>
              <a:rPr lang="el-GR" b="1" dirty="0" err="1"/>
              <a:t>τριφωσφορικής</a:t>
            </a:r>
            <a:r>
              <a:rPr lang="el-GR" b="1" dirty="0"/>
              <a:t> </a:t>
            </a:r>
            <a:r>
              <a:rPr lang="el-GR" b="1" dirty="0" err="1"/>
              <a:t>αδενοσίνης</a:t>
            </a:r>
            <a:r>
              <a:rPr lang="el-GR" b="1" dirty="0"/>
              <a:t> (ΑΤΡ)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l-GR" altLang="el-GR" dirty="0">
                <a:cs typeface="Tahoma" pitchFamily="34" charset="0"/>
              </a:rPr>
              <a:t>Μείωση του 2,3-</a:t>
            </a:r>
            <a:r>
              <a:rPr lang="en-US" altLang="el-GR" dirty="0">
                <a:cs typeface="Tahoma" pitchFamily="34" charset="0"/>
              </a:rPr>
              <a:t>DPG</a:t>
            </a:r>
            <a:endParaRPr lang="el-GR" altLang="el-GR" dirty="0"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l-GR" altLang="el-GR" dirty="0">
                <a:cs typeface="Tahoma" pitchFamily="34" charset="0"/>
              </a:rPr>
              <a:t>Μείωση </a:t>
            </a:r>
            <a:r>
              <a:rPr lang="en-US" altLang="el-GR" dirty="0">
                <a:cs typeface="Tahoma" pitchFamily="34" charset="0"/>
              </a:rPr>
              <a:t>NADPH</a:t>
            </a:r>
            <a:endParaRPr lang="el-GR" altLang="el-GR" dirty="0"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l-GR" altLang="el-GR" dirty="0" smtClean="0">
                <a:cs typeface="Tahoma" pitchFamily="34" charset="0"/>
              </a:rPr>
              <a:t>Την </a:t>
            </a:r>
            <a:r>
              <a:rPr lang="el-GR" altLang="el-GR" dirty="0">
                <a:cs typeface="Tahoma" pitchFamily="34" charset="0"/>
              </a:rPr>
              <a:t>απώλεια </a:t>
            </a:r>
            <a:r>
              <a:rPr lang="en-US" altLang="el-GR" dirty="0">
                <a:cs typeface="Tahoma" pitchFamily="34" charset="0"/>
              </a:rPr>
              <a:t>K</a:t>
            </a:r>
            <a:r>
              <a:rPr lang="el-GR" altLang="el-GR" dirty="0">
                <a:cs typeface="Tahoma" pitchFamily="34" charset="0"/>
              </a:rPr>
              <a:t>+ και πτώση του </a:t>
            </a:r>
            <a:r>
              <a:rPr lang="en-US" altLang="el-GR" dirty="0">
                <a:cs typeface="Tahoma" pitchFamily="34" charset="0"/>
              </a:rPr>
              <a:t>pH</a:t>
            </a:r>
            <a:r>
              <a:rPr lang="el-GR" altLang="el-GR" dirty="0">
                <a:cs typeface="Tahoma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l-GR" altLang="el-GR" dirty="0" smtClean="0">
                <a:cs typeface="Tahoma" pitchFamily="34" charset="0"/>
              </a:rPr>
              <a:t>Την </a:t>
            </a:r>
            <a:r>
              <a:rPr lang="el-GR" altLang="el-GR" dirty="0">
                <a:cs typeface="Tahoma" pitchFamily="34" charset="0"/>
              </a:rPr>
              <a:t>αύξηση του ενδοκυτταρικού </a:t>
            </a:r>
            <a:r>
              <a:rPr lang="en-US" altLang="el-GR" dirty="0">
                <a:cs typeface="Tahoma" pitchFamily="34" charset="0"/>
              </a:rPr>
              <a:t>Ca</a:t>
            </a:r>
            <a:r>
              <a:rPr lang="el-GR" altLang="el-GR" baseline="30000" dirty="0">
                <a:ea typeface="Arial Unicode MS" pitchFamily="34" charset="-128"/>
                <a:cs typeface="Tahoma" pitchFamily="34" charset="0"/>
              </a:rPr>
              <a:t>+2</a:t>
            </a:r>
            <a:r>
              <a:rPr lang="el-GR" altLang="el-GR" dirty="0">
                <a:cs typeface="Tahoma" pitchFamily="34" charset="0"/>
              </a:rPr>
              <a:t> και </a:t>
            </a:r>
            <a:r>
              <a:rPr lang="en-US" altLang="el-GR" dirty="0">
                <a:cs typeface="Tahoma" pitchFamily="34" charset="0"/>
              </a:rPr>
              <a:t>Na</a:t>
            </a:r>
            <a:endParaRPr lang="el-GR" altLang="el-GR" dirty="0">
              <a:cs typeface="Tahoma" pitchFamily="34" charset="0"/>
            </a:endParaRPr>
          </a:p>
          <a:p>
            <a:pPr>
              <a:lnSpc>
                <a:spcPct val="110000"/>
              </a:lnSpc>
              <a:spcBef>
                <a:spcPts val="800"/>
              </a:spcBef>
              <a:buFontTx/>
              <a:buChar char="•"/>
            </a:pPr>
            <a:r>
              <a:rPr lang="el-GR" altLang="el-GR" dirty="0" smtClean="0">
                <a:cs typeface="Tahoma" pitchFamily="34" charset="0"/>
              </a:rPr>
              <a:t>Μειωμένο </a:t>
            </a:r>
            <a:r>
              <a:rPr lang="el-GR" altLang="el-GR" dirty="0">
                <a:cs typeface="Tahoma" pitchFamily="34" charset="0"/>
              </a:rPr>
              <a:t>βαθμό της </a:t>
            </a:r>
            <a:r>
              <a:rPr lang="el-GR" altLang="el-GR" dirty="0" err="1">
                <a:cs typeface="Tahoma" pitchFamily="34" charset="0"/>
              </a:rPr>
              <a:t>γλυκόλυσης</a:t>
            </a:r>
            <a:r>
              <a:rPr lang="el-GR" altLang="el-GR" dirty="0">
                <a:cs typeface="Tahoma" pitchFamily="34" charset="0"/>
              </a:rPr>
              <a:t> των ΣΕ</a:t>
            </a:r>
          </a:p>
          <a:p>
            <a:pPr marL="1524000">
              <a:lnSpc>
                <a:spcPct val="110000"/>
              </a:lnSpc>
              <a:spcBef>
                <a:spcPts val="800"/>
              </a:spcBef>
              <a:buNone/>
            </a:pPr>
            <a:r>
              <a:rPr lang="el-GR" b="1" dirty="0"/>
              <a:t>Απόκτηση ΑΤΡ μετά τη μετάγγιση</a:t>
            </a:r>
          </a:p>
          <a:p>
            <a:pPr marL="1524000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Μείωση </a:t>
            </a:r>
            <a:r>
              <a:rPr lang="el-GR" dirty="0"/>
              <a:t>επιφάνειας μέσω </a:t>
            </a:r>
            <a:r>
              <a:rPr lang="el-GR" dirty="0" err="1"/>
              <a:t>κυστιδιοποίησης</a:t>
            </a:r>
            <a:r>
              <a:rPr lang="el-GR" dirty="0"/>
              <a:t>, </a:t>
            </a:r>
          </a:p>
          <a:p>
            <a:pPr marL="1524000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Δημιουργία </a:t>
            </a:r>
            <a:r>
              <a:rPr lang="el-GR" dirty="0" err="1"/>
              <a:t>νεοαντιγόνων</a:t>
            </a:r>
            <a:r>
              <a:rPr lang="el-GR" dirty="0"/>
              <a:t> γήρανσης και </a:t>
            </a:r>
          </a:p>
          <a:p>
            <a:pPr marL="1524000">
              <a:lnSpc>
                <a:spcPct val="110000"/>
              </a:lnSpc>
              <a:spcBef>
                <a:spcPts val="800"/>
              </a:spcBef>
            </a:pPr>
            <a:r>
              <a:rPr lang="el-GR" dirty="0" smtClean="0"/>
              <a:t>Θάνατο </a:t>
            </a:r>
            <a:r>
              <a:rPr lang="el-GR" dirty="0"/>
              <a:t>των </a:t>
            </a:r>
            <a:r>
              <a:rPr lang="el-GR" dirty="0" err="1" smtClean="0"/>
              <a:t>RBCs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4572000" y="5517232"/>
            <a:ext cx="1295400" cy="990600"/>
          </a:xfrm>
          <a:custGeom>
            <a:avLst/>
            <a:gdLst>
              <a:gd name="G0" fmla="+- 6185131 0 0"/>
              <a:gd name="G1" fmla="+- -8331545 0 0"/>
              <a:gd name="G2" fmla="+- 6185131 0 -8331545"/>
              <a:gd name="G3" fmla="+- 10800 0 0"/>
              <a:gd name="G4" fmla="+- 0 0 6185131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4166 0 0"/>
              <a:gd name="G9" fmla="+- 0 0 -8331545"/>
              <a:gd name="G10" fmla="+- 4166 0 2700"/>
              <a:gd name="G11" fmla="cos G10 6185131"/>
              <a:gd name="G12" fmla="sin G10 6185131"/>
              <a:gd name="G13" fmla="cos 13500 6185131"/>
              <a:gd name="G14" fmla="sin 13500 6185131"/>
              <a:gd name="G15" fmla="+- G11 10800 0"/>
              <a:gd name="G16" fmla="+- G12 10800 0"/>
              <a:gd name="G17" fmla="+- G13 10800 0"/>
              <a:gd name="G18" fmla="+- G14 10800 0"/>
              <a:gd name="G19" fmla="*/ 4166 1 2"/>
              <a:gd name="G20" fmla="+- G19 5400 0"/>
              <a:gd name="G21" fmla="cos G20 6185131"/>
              <a:gd name="G22" fmla="sin G20 6185131"/>
              <a:gd name="G23" fmla="+- G21 10800 0"/>
              <a:gd name="G24" fmla="+- G12 G23 G22"/>
              <a:gd name="G25" fmla="+- G22 G23 G11"/>
              <a:gd name="G26" fmla="cos 10800 6185131"/>
              <a:gd name="G27" fmla="sin 10800 6185131"/>
              <a:gd name="G28" fmla="cos 4166 6185131"/>
              <a:gd name="G29" fmla="sin 4166 6185131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331545"/>
              <a:gd name="G36" fmla="sin G34 -8331545"/>
              <a:gd name="G37" fmla="+/ -8331545 6185131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4166 G39"/>
              <a:gd name="G43" fmla="sin 416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161 w 21600"/>
              <a:gd name="T5" fmla="*/ 7755 h 21600"/>
              <a:gd name="T6" fmla="*/ 6283 w 21600"/>
              <a:gd name="T7" fmla="*/ 4833 h 21600"/>
              <a:gd name="T8" fmla="*/ 14796 w 21600"/>
              <a:gd name="T9" fmla="*/ 9625 h 21600"/>
              <a:gd name="T10" fmla="*/ 9769 w 21600"/>
              <a:gd name="T11" fmla="*/ 24260 h 21600"/>
              <a:gd name="T12" fmla="*/ 4228 w 21600"/>
              <a:gd name="T13" fmla="*/ 17801 h 21600"/>
              <a:gd name="T14" fmla="*/ 10688 w 21600"/>
              <a:gd name="T15" fmla="*/ 1226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482" y="14953"/>
                </a:moveTo>
                <a:cubicBezTo>
                  <a:pt x="10587" y="14961"/>
                  <a:pt x="10693" y="14965"/>
                  <a:pt x="10800" y="14965"/>
                </a:cubicBezTo>
                <a:cubicBezTo>
                  <a:pt x="13100" y="14966"/>
                  <a:pt x="14966" y="13100"/>
                  <a:pt x="14966" y="10800"/>
                </a:cubicBezTo>
                <a:cubicBezTo>
                  <a:pt x="14966" y="8499"/>
                  <a:pt x="13100" y="6634"/>
                  <a:pt x="10800" y="6634"/>
                </a:cubicBezTo>
                <a:cubicBezTo>
                  <a:pt x="9892" y="6634"/>
                  <a:pt x="9009" y="6930"/>
                  <a:pt x="8285" y="7478"/>
                </a:cubicBezTo>
                <a:lnTo>
                  <a:pt x="4280" y="2189"/>
                </a:lnTo>
                <a:cubicBezTo>
                  <a:pt x="6157" y="768"/>
                  <a:pt x="8446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10524" y="21599"/>
                  <a:pt x="10249" y="21589"/>
                  <a:pt x="9975" y="21568"/>
                </a:cubicBezTo>
                <a:lnTo>
                  <a:pt x="9769" y="24260"/>
                </a:lnTo>
                <a:lnTo>
                  <a:pt x="4228" y="17801"/>
                </a:lnTo>
                <a:lnTo>
                  <a:pt x="10688" y="12261"/>
                </a:lnTo>
                <a:lnTo>
                  <a:pt x="10482" y="14953"/>
                </a:lnTo>
                <a:close/>
              </a:path>
            </a:pathLst>
          </a:custGeom>
          <a:solidFill>
            <a:srgbClr val="004A8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10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5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2" b="25572"/>
          <a:stretch>
            <a:fillRect/>
          </a:stretch>
        </p:blipFill>
        <p:spPr bwMode="auto">
          <a:xfrm>
            <a:off x="4343400" y="981075"/>
            <a:ext cx="44894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8" r="49153" b="24040"/>
          <a:stretch>
            <a:fillRect/>
          </a:stretch>
        </p:blipFill>
        <p:spPr bwMode="auto">
          <a:xfrm>
            <a:off x="76200" y="4800600"/>
            <a:ext cx="4343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1255" name="Group 7"/>
          <p:cNvGrpSpPr>
            <a:grpSpLocks/>
          </p:cNvGrpSpPr>
          <p:nvPr/>
        </p:nvGrpSpPr>
        <p:grpSpPr bwMode="auto">
          <a:xfrm>
            <a:off x="0" y="990600"/>
            <a:ext cx="4648200" cy="3810000"/>
            <a:chOff x="2400" y="768"/>
            <a:chExt cx="2928" cy="2400"/>
          </a:xfrm>
        </p:grpSpPr>
        <p:pic>
          <p:nvPicPr>
            <p:cNvPr id="18125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52" r="51695" b="50536"/>
            <a:stretch>
              <a:fillRect/>
            </a:stretch>
          </p:blipFill>
          <p:spPr bwMode="auto">
            <a:xfrm>
              <a:off x="2448" y="1920"/>
              <a:ext cx="2736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1257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47" t="75960" r="49153" b="-1472"/>
            <a:stretch>
              <a:fillRect/>
            </a:stretch>
          </p:blipFill>
          <p:spPr bwMode="auto">
            <a:xfrm>
              <a:off x="2400" y="768"/>
              <a:ext cx="2928" cy="1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1258" name="Rectangle 10"/>
          <p:cNvSpPr>
            <a:spLocks noChangeArrowheads="1"/>
          </p:cNvSpPr>
          <p:nvPr/>
        </p:nvSpPr>
        <p:spPr bwMode="auto">
          <a:xfrm>
            <a:off x="1828800" y="1371600"/>
            <a:ext cx="2514600" cy="5257800"/>
          </a:xfrm>
          <a:prstGeom prst="rect">
            <a:avLst/>
          </a:prstGeom>
          <a:noFill/>
          <a:ln w="889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6338888" y="1371600"/>
            <a:ext cx="2514600" cy="5257800"/>
          </a:xfrm>
          <a:prstGeom prst="rect">
            <a:avLst/>
          </a:prstGeom>
          <a:noFill/>
          <a:ln w="88900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Βιοχημικές και Μεταβολικές </a:t>
            </a:r>
            <a:r>
              <a:rPr lang="el-GR" sz="4000" dirty="0" smtClean="0"/>
              <a:t>Τροποποιήσεις </a:t>
            </a:r>
            <a:r>
              <a:rPr lang="el-GR" sz="3300" b="0" dirty="0" smtClean="0"/>
              <a:t>2/2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5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Αντιδράσεις από μετάγγιση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  <p:pic>
        <p:nvPicPr>
          <p:cNvPr id="137218" name="Picture 2" descr="File:Blausen 0086 Blood Bag.png"/>
          <p:cNvPicPr>
            <a:picLocks noChangeAspect="1" noChangeArrowheads="1"/>
          </p:cNvPicPr>
          <p:nvPr/>
        </p:nvPicPr>
        <p:blipFill>
          <a:blip r:embed="rId3" cstate="print"/>
          <a:srcRect l="17536" t="4384" r="34239" b="10127"/>
          <a:stretch>
            <a:fillRect/>
          </a:stretch>
        </p:blipFill>
        <p:spPr bwMode="auto">
          <a:xfrm>
            <a:off x="3347864" y="1805547"/>
            <a:ext cx="1728192" cy="30636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47864" y="2492896"/>
            <a:ext cx="1774717" cy="1338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 smtClean="0">
                <a:latin typeface="+mn-lt"/>
              </a:rPr>
              <a:t>Πλάσμα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latin typeface="+mn-lt"/>
              </a:rPr>
              <a:t>Buffy coat</a:t>
            </a:r>
          </a:p>
          <a:p>
            <a:pPr algn="ctr">
              <a:lnSpc>
                <a:spcPct val="150000"/>
              </a:lnSpc>
            </a:pPr>
            <a:r>
              <a:rPr lang="el-GR" b="1" dirty="0" err="1" smtClean="0">
                <a:latin typeface="+mn-lt"/>
              </a:rPr>
              <a:t>Ερυθροκύτταρα</a:t>
            </a:r>
            <a:endParaRPr lang="el-GR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2093579"/>
            <a:ext cx="82907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+mn-lt"/>
              </a:rPr>
              <a:t>TRALI</a:t>
            </a:r>
            <a:endParaRPr lang="el-GR" sz="22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2813659"/>
            <a:ext cx="231672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 err="1" smtClean="0">
                <a:latin typeface="+mn-lt"/>
              </a:rPr>
              <a:t>Μικροσωματίδια</a:t>
            </a:r>
            <a:r>
              <a:rPr lang="el-GR" sz="2200" dirty="0" smtClean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Θρόμβωση </a:t>
            </a:r>
            <a:endParaRPr lang="el-GR" sz="2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3821771"/>
            <a:ext cx="130721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2200" dirty="0" err="1" smtClean="0">
                <a:latin typeface="+mn-lt"/>
              </a:rPr>
              <a:t>Αιμόλυση</a:t>
            </a:r>
            <a:endParaRPr lang="el-GR" sz="2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813659"/>
            <a:ext cx="195745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Λευκοκύτταρα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 smtClean="0">
                <a:latin typeface="+mn-lt"/>
              </a:rPr>
              <a:t>Πυρετός </a:t>
            </a:r>
            <a:endParaRPr lang="el-GR" sz="2200" dirty="0">
              <a:latin typeface="+mn-lt"/>
            </a:endParaRPr>
          </a:p>
        </p:txBody>
      </p:sp>
      <p:cxnSp>
        <p:nvCxnSpPr>
          <p:cNvPr id="14" name="Straight Arrow Connector 13"/>
          <p:cNvCxnSpPr>
            <a:stCxn id="7" idx="1"/>
            <a:endCxn id="12" idx="3"/>
          </p:cNvCxnSpPr>
          <p:nvPr/>
        </p:nvCxnSpPr>
        <p:spPr>
          <a:xfrm flipH="1">
            <a:off x="2425003" y="3162310"/>
            <a:ext cx="922861" cy="360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8" idx="1"/>
          </p:cNvCxnSpPr>
          <p:nvPr/>
        </p:nvCxnSpPr>
        <p:spPr>
          <a:xfrm flipV="1">
            <a:off x="5122581" y="2309023"/>
            <a:ext cx="1321627" cy="8532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0" idx="1"/>
          </p:cNvCxnSpPr>
          <p:nvPr/>
        </p:nvCxnSpPr>
        <p:spPr>
          <a:xfrm>
            <a:off x="5122581" y="3162310"/>
            <a:ext cx="1033595" cy="3607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3"/>
            <a:endCxn id="11" idx="1"/>
          </p:cNvCxnSpPr>
          <p:nvPr/>
        </p:nvCxnSpPr>
        <p:spPr>
          <a:xfrm>
            <a:off x="5122581" y="3162310"/>
            <a:ext cx="1321627" cy="87490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7"/>
          <p:cNvSpPr/>
          <p:nvPr/>
        </p:nvSpPr>
        <p:spPr>
          <a:xfrm>
            <a:off x="2339752" y="5301208"/>
            <a:ext cx="37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Αναδημιουργία από: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Blausen 0086 Blood Bag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BruceBlaus"/>
              </a:rPr>
              <a:t>BruceBlaus</a:t>
            </a:r>
            <a:r>
              <a:rPr lang="en-US" sz="1200" dirty="0" smtClean="0">
                <a:latin typeface="+mn-lt"/>
                <a:hlinkClick r:id="rId5" tooltip="User:BruceBlaus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 smtClean="0">
                <a:latin typeface="+mn-lt"/>
                <a:hlinkClick r:id="rId6"/>
              </a:rPr>
              <a:t>CC BY 3.0</a:t>
            </a:r>
            <a:endParaRPr lang="en-US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124744"/>
            <a:ext cx="7961139" cy="1774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αναστρέψιμες μεταβολές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66951"/>
              </p:ext>
            </p:extLst>
          </p:nvPr>
        </p:nvGraphicFramePr>
        <p:xfrm>
          <a:off x="467544" y="3284984"/>
          <a:ext cx="7907020" cy="297497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53376"/>
                <a:gridCol w="2343785"/>
                <a:gridCol w="2539937"/>
                <a:gridCol w="2169922"/>
              </a:tblGrid>
              <a:tr h="387350">
                <a:tc>
                  <a:txBody>
                    <a:bodyPr/>
                    <a:lstStyle/>
                    <a:p>
                      <a:pPr marR="292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Days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Reversibly </a:t>
                      </a:r>
                      <a:r>
                        <a:rPr lang="el-GR" sz="2000" spc="0" dirty="0">
                          <a:solidFill>
                            <a:schemeClr val="tx1"/>
                          </a:solidFill>
                          <a:effectLst/>
                        </a:rPr>
                        <a:t>Δ </a:t>
                      </a: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RBCs (%)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Irreversibly </a:t>
                      </a:r>
                      <a:r>
                        <a:rPr lang="el-GR" sz="2000" spc="0" dirty="0">
                          <a:solidFill>
                            <a:schemeClr val="tx1"/>
                          </a:solidFill>
                          <a:effectLst/>
                        </a:rPr>
                        <a:t>Δ </a:t>
                      </a: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RBCs (%)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 smtClean="0">
                          <a:solidFill>
                            <a:schemeClr val="tx1"/>
                          </a:solidFill>
                          <a:effectLst/>
                        </a:rPr>
                        <a:t>Deformability </a:t>
                      </a:r>
                      <a:r>
                        <a:rPr lang="en-US" sz="2000" spc="0" dirty="0">
                          <a:solidFill>
                            <a:schemeClr val="tx1"/>
                          </a:solidFill>
                          <a:effectLst/>
                        </a:rPr>
                        <a:t>Index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5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14.0 ± 1.7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7.0 ±1.6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118.9 ±9.4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7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13.6± 1.7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8.4 ± 1.6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114.7 ±7.6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marR="2921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14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27.9 ± </a:t>
                      </a:r>
                      <a:r>
                        <a:rPr lang="en-US" sz="2000" spc="0" dirty="0" smtClean="0">
                          <a:effectLst/>
                        </a:rPr>
                        <a:t>1.9*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14.7 ± 2.6*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70.9 ± 20.5*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21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30.6 ±3.0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15.7 ±3.3*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51.8 ±23.3*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28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35.2 ± </a:t>
                      </a:r>
                      <a:r>
                        <a:rPr lang="en-US" sz="2000" spc="0" dirty="0" smtClean="0">
                          <a:effectLst/>
                        </a:rPr>
                        <a:t>1.6*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17.2 ±4.1*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70.5 ± 13.2*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35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40.6 ± 3.4*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21.9 ± 5.0*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36.7 ±7.9*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R="33020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42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>
                          <a:effectLst/>
                        </a:rPr>
                        <a:t>46.8 ± 6.7*</a:t>
                      </a:r>
                      <a:endParaRPr lang="el-G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29.9 ± 4.0*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spc="0" dirty="0">
                          <a:effectLst/>
                        </a:rPr>
                        <a:t>63.9 ± 14.0*</a:t>
                      </a:r>
                      <a:endParaRPr lang="el-G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38188" y="370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2"/>
          <a:stretch>
            <a:fillRect/>
          </a:stretch>
        </p:blipFill>
        <p:spPr bwMode="auto">
          <a:xfrm>
            <a:off x="1043608" y="3429000"/>
            <a:ext cx="7025035" cy="295995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Γερασμένα ή νεαρά </a:t>
            </a:r>
            <a:r>
              <a:rPr lang="el-GR" dirty="0" err="1" smtClean="0"/>
              <a:t>ερυθροκύτταρα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9228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χρήση φρέσκων ή συντηρημένων για μακρύ χρονικό διάστημα ΣΕ είναι ζήτημα που διχάζει ακόμα τους εμπλεκόμενους με τη </a:t>
            </a:r>
            <a:r>
              <a:rPr lang="el-GR" sz="2400" dirty="0" err="1" smtClean="0"/>
              <a:t>μεταγγισιοθεραπεία</a:t>
            </a:r>
            <a:r>
              <a:rPr lang="el-GR" sz="2400" dirty="0" smtClean="0"/>
              <a:t> κλινικούς και εργαστηριακούς.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44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Παρασκευή Παραγώγων – Διαχωρισμός Ολικού </a:t>
            </a:r>
            <a:r>
              <a:rPr lang="el-GR" dirty="0" smtClean="0"/>
              <a:t>Αίματος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/>
              <a:t>Η συλλογή του αίματος δε πρέπει να υπερβαίνει τα 15 </a:t>
            </a:r>
            <a:r>
              <a:rPr lang="el-GR" sz="2400" dirty="0" smtClean="0"/>
              <a:t>λεπτά.</a:t>
            </a:r>
            <a:endParaRPr lang="el-GR" sz="2400" dirty="0"/>
          </a:p>
          <a:p>
            <a:r>
              <a:rPr lang="el-GR" sz="2400" dirty="0"/>
              <a:t>Οι δορυφορικοί ασκοί είναι σε κλειστό </a:t>
            </a:r>
            <a:r>
              <a:rPr lang="el-GR" sz="2400" dirty="0" smtClean="0"/>
              <a:t>κύκλωμα.</a:t>
            </a:r>
            <a:endParaRPr lang="el-GR" sz="2400" dirty="0"/>
          </a:p>
          <a:p>
            <a:r>
              <a:rPr lang="el-GR" sz="2400" dirty="0"/>
              <a:t>Εάν κάποιος ασκός έχει διαρροή τότε το παράγωγο καταστρέφεται (τα ΣΕ μεταγγίζονται άμεσα ένα η διαρροή είναι μικρή</a:t>
            </a:r>
            <a:r>
              <a:rPr lang="el-GR" sz="2400" dirty="0" smtClean="0"/>
              <a:t>).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4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Παρασκευή Παραγώγων – Διαχωρισμός Ολικού </a:t>
            </a:r>
            <a:r>
              <a:rPr lang="el-GR" dirty="0" smtClean="0"/>
              <a:t>Αίματος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r>
              <a:rPr lang="el-GR" dirty="0" err="1"/>
              <a:t>Φυγοκέντρηση</a:t>
            </a:r>
            <a:r>
              <a:rPr lang="el-GR" dirty="0"/>
              <a:t> σε χαμηλές </a:t>
            </a:r>
            <a:r>
              <a:rPr lang="el-GR" dirty="0" smtClean="0"/>
              <a:t>στροφές.</a:t>
            </a:r>
            <a:endParaRPr lang="el-GR" dirty="0"/>
          </a:p>
          <a:p>
            <a:r>
              <a:rPr lang="el-GR" dirty="0"/>
              <a:t>Απομάκρυνση του </a:t>
            </a:r>
            <a:r>
              <a:rPr lang="el-GR" dirty="0" err="1"/>
              <a:t>platelet</a:t>
            </a:r>
            <a:r>
              <a:rPr lang="el-GR" dirty="0"/>
              <a:t> </a:t>
            </a:r>
            <a:r>
              <a:rPr lang="el-GR" dirty="0" err="1"/>
              <a:t>rich</a:t>
            </a:r>
            <a:r>
              <a:rPr lang="el-GR" dirty="0"/>
              <a:t> </a:t>
            </a:r>
            <a:r>
              <a:rPr lang="el-GR" dirty="0" err="1"/>
              <a:t>plasma</a:t>
            </a:r>
            <a:r>
              <a:rPr lang="el-GR" dirty="0"/>
              <a:t> (PRP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PRP σε υψηλές </a:t>
            </a:r>
            <a:r>
              <a:rPr lang="el-GR" dirty="0" smtClean="0"/>
              <a:t>στροφές.</a:t>
            </a:r>
            <a:endParaRPr lang="el-GR" dirty="0"/>
          </a:p>
          <a:p>
            <a:r>
              <a:rPr lang="el-GR" dirty="0"/>
              <a:t>Απομάκρυνση του </a:t>
            </a:r>
            <a:r>
              <a:rPr lang="el-GR" dirty="0" err="1"/>
              <a:t>platelet</a:t>
            </a:r>
            <a:r>
              <a:rPr lang="el-GR" dirty="0"/>
              <a:t> </a:t>
            </a:r>
            <a:r>
              <a:rPr lang="el-GR" dirty="0" err="1"/>
              <a:t>poor</a:t>
            </a:r>
            <a:r>
              <a:rPr lang="el-GR" dirty="0"/>
              <a:t> </a:t>
            </a:r>
            <a:r>
              <a:rPr lang="el-GR" dirty="0" err="1" smtClean="0"/>
              <a:t>plasma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Κατάψυξη του πλάσματος σε 8 </a:t>
            </a:r>
            <a:r>
              <a:rPr lang="el-GR" dirty="0" smtClean="0"/>
              <a:t>ώρες.</a:t>
            </a:r>
            <a:endParaRPr lang="el-GR" dirty="0"/>
          </a:p>
          <a:p>
            <a:r>
              <a:rPr lang="el-GR" dirty="0"/>
              <a:t>Απόψυξη του πλάσματος στους </a:t>
            </a:r>
            <a:r>
              <a:rPr lang="el-GR" dirty="0" smtClean="0"/>
              <a:t>1-4</a:t>
            </a:r>
            <a:r>
              <a:rPr lang="el-GR" baseline="30000" dirty="0" smtClean="0"/>
              <a:t>ο</a:t>
            </a:r>
            <a:r>
              <a:rPr lang="el-GR" dirty="0" smtClean="0"/>
              <a:t>C </a:t>
            </a:r>
            <a:r>
              <a:rPr lang="el-GR" dirty="0"/>
              <a:t>– δημιουργία </a:t>
            </a:r>
            <a:r>
              <a:rPr lang="el-GR" dirty="0" smtClean="0"/>
              <a:t>κατακρημνίσματος.</a:t>
            </a:r>
            <a:endParaRPr lang="el-GR" dirty="0"/>
          </a:p>
          <a:p>
            <a:r>
              <a:rPr lang="el-GR" dirty="0" err="1"/>
              <a:t>Φυγοκέντρηση</a:t>
            </a:r>
            <a:r>
              <a:rPr lang="el-GR" dirty="0"/>
              <a:t> </a:t>
            </a:r>
            <a:r>
              <a:rPr lang="el-GR" dirty="0" smtClean="0"/>
              <a:t>– </a:t>
            </a:r>
            <a:r>
              <a:rPr lang="el-GR" dirty="0" err="1" smtClean="0"/>
              <a:t>κρυοκαθίζημα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706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62800" cy="532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Ολικό Αίμα σε Τριπλό </a:t>
            </a:r>
            <a:r>
              <a:rPr lang="el-GR" dirty="0" smtClean="0"/>
              <a:t>Ασκό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6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8153400" cy="500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Ολικό Αίμα σε Τριπλό Ασκό μετά την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Φυγοκέντρηση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5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Τι είναι Μετάγγιση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Χορήγηση του σωστού προϊόντος αίματος στο σωστό ασθενή κατά την ενδεδειγμένη χρονική </a:t>
            </a:r>
            <a:r>
              <a:rPr lang="el-GR" dirty="0" smtClean="0"/>
              <a:t>στιγμή.</a:t>
            </a:r>
            <a:endParaRPr lang="el-GR" dirty="0"/>
          </a:p>
          <a:p>
            <a:r>
              <a:rPr lang="el-GR" dirty="0"/>
              <a:t>Η μετάγγιση χρησιμοποιείται για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 smtClean="0"/>
              <a:t>Διατήρηση </a:t>
            </a:r>
            <a:r>
              <a:rPr lang="el-GR" dirty="0"/>
              <a:t>δυνατότητας μεταφοράς οξυγόνου και διοξειδίου του άνθρακα και </a:t>
            </a:r>
          </a:p>
          <a:p>
            <a:pPr lvl="1"/>
            <a:r>
              <a:rPr lang="el-GR" dirty="0" smtClean="0"/>
              <a:t>Για </a:t>
            </a:r>
            <a:r>
              <a:rPr lang="el-GR" dirty="0"/>
              <a:t>αποκατάσταση των αιμορραγικών διαταραχών και των διαταραχών της πήξης του </a:t>
            </a:r>
            <a:r>
              <a:rPr lang="el-GR" dirty="0" smtClean="0"/>
              <a:t>αίματος.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6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r="12303"/>
          <a:stretch/>
        </p:blipFill>
        <p:spPr bwMode="auto">
          <a:xfrm rot="5400000">
            <a:off x="28887" y="2139465"/>
            <a:ext cx="5269802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406" y="2473474"/>
            <a:ext cx="40005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Ολικό Αίμα σε Τριπλό Ασκό μετά την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Φυγοκέντρηση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4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6200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580" name="AutoShape 4"/>
          <p:cNvCxnSpPr>
            <a:cxnSpLocks noChangeShapeType="1"/>
          </p:cNvCxnSpPr>
          <p:nvPr/>
        </p:nvCxnSpPr>
        <p:spPr bwMode="auto">
          <a:xfrm rot="5400000" flipV="1">
            <a:off x="3124200" y="2209800"/>
            <a:ext cx="1588" cy="1588"/>
          </a:xfrm>
          <a:prstGeom prst="bentConnector3">
            <a:avLst>
              <a:gd name="adj1" fmla="val -53900000"/>
            </a:avLst>
          </a:prstGeom>
          <a:noFill/>
          <a:ln w="603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581" name="AutoShape 5"/>
          <p:cNvCxnSpPr>
            <a:cxnSpLocks noChangeShapeType="1"/>
          </p:cNvCxnSpPr>
          <p:nvPr/>
        </p:nvCxnSpPr>
        <p:spPr bwMode="auto">
          <a:xfrm rot="5400000" flipV="1">
            <a:off x="4876800" y="2209800"/>
            <a:ext cx="1588" cy="1588"/>
          </a:xfrm>
          <a:prstGeom prst="bentConnector3">
            <a:avLst>
              <a:gd name="adj1" fmla="val -53900000"/>
            </a:avLst>
          </a:prstGeom>
          <a:noFill/>
          <a:ln w="603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Ολικό Αίμα σε Τριπλό Ασκό μετά την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/>
              <a:t>Φυγοκέντρηση</a:t>
            </a:r>
            <a:r>
              <a:rPr lang="el-GR" dirty="0"/>
              <a:t> και τον Αποχωρισμό του </a:t>
            </a:r>
            <a:r>
              <a:rPr lang="el-GR" dirty="0" smtClean="0"/>
              <a:t>PRP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69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23660"/>
          <a:stretch>
            <a:fillRect/>
          </a:stretch>
        </p:blipFill>
        <p:spPr bwMode="auto">
          <a:xfrm>
            <a:off x="1752600" y="1219200"/>
            <a:ext cx="5638800" cy="544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PRP μετά την </a:t>
            </a: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r>
              <a:rPr lang="el-GR" dirty="0" err="1" smtClean="0"/>
              <a:t>Φυγοκέντρηση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4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23079"/>
          <a:stretch>
            <a:fillRect/>
          </a:stretch>
        </p:blipFill>
        <p:spPr bwMode="auto">
          <a:xfrm>
            <a:off x="1547664" y="1268760"/>
            <a:ext cx="6190828" cy="54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628" name="AutoShape 4"/>
          <p:cNvCxnSpPr>
            <a:cxnSpLocks noChangeShapeType="1"/>
          </p:cNvCxnSpPr>
          <p:nvPr/>
        </p:nvCxnSpPr>
        <p:spPr bwMode="auto">
          <a:xfrm rot="5400000" flipV="1">
            <a:off x="3429000" y="2133600"/>
            <a:ext cx="1588" cy="1588"/>
          </a:xfrm>
          <a:prstGeom prst="bentConnector3">
            <a:avLst>
              <a:gd name="adj1" fmla="val -53900000"/>
            </a:avLst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629" name="AutoShape 5"/>
          <p:cNvCxnSpPr>
            <a:cxnSpLocks noChangeShapeType="1"/>
          </p:cNvCxnSpPr>
          <p:nvPr/>
        </p:nvCxnSpPr>
        <p:spPr bwMode="auto">
          <a:xfrm rot="5400000" flipV="1">
            <a:off x="5867400" y="2133600"/>
            <a:ext cx="1588" cy="1588"/>
          </a:xfrm>
          <a:prstGeom prst="bentConnector3">
            <a:avLst>
              <a:gd name="adj1" fmla="val -53900000"/>
            </a:avLst>
          </a:prstGeom>
          <a:noFill/>
          <a:ln w="603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PRP και Φτωχό σε Αιμοπετάλια Πλάσμα μετά </a:t>
            </a:r>
            <a:r>
              <a:rPr lang="el-GR" dirty="0" err="1"/>
              <a:t>τoν</a:t>
            </a:r>
            <a:r>
              <a:rPr lang="el-GR" dirty="0"/>
              <a:t> </a:t>
            </a:r>
            <a:r>
              <a:rPr lang="el-GR" dirty="0" smtClean="0"/>
              <a:t>Αποχωρισμό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02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52736"/>
            <a:ext cx="7772400" cy="550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Αποχωρισμός Ολικού </a:t>
            </a:r>
            <a:r>
              <a:rPr lang="el-GR" dirty="0" smtClean="0"/>
              <a:t>Αίματος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39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Τι Παράγεται από μία Μονάδα Ολικού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Packed RBCs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Fresh frozen plasma (FFP)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Cryoprecipitate (CRYO)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Platelet Rich Plasma (PRP) </a:t>
            </a:r>
          </a:p>
          <a:p>
            <a:pPr marL="808038" lvl="1" defTabSz="808038"/>
            <a:r>
              <a:rPr lang="en-US" dirty="0"/>
              <a:t>PC (platelet concentrate) </a:t>
            </a:r>
            <a:r>
              <a:rPr lang="el-GR" dirty="0"/>
              <a:t>ή</a:t>
            </a:r>
          </a:p>
          <a:p>
            <a:pPr marL="808038" lvl="1" defTabSz="808038"/>
            <a:r>
              <a:rPr lang="en-US" dirty="0"/>
              <a:t>RD PC (random donor platelet concentrate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Γιατί Φτιάχνονται Παράγωγα Αίματος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Για να δοθούν σε ασθενείς ανάλογα με τις ανάγκες </a:t>
            </a:r>
            <a:r>
              <a:rPr lang="el-GR" dirty="0" smtClean="0"/>
              <a:t>τους.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κάθε παράγωγο αποθηκεύεται σε διαφορετικές </a:t>
            </a:r>
            <a:r>
              <a:rPr lang="el-GR" dirty="0" smtClean="0"/>
              <a:t>συνθήκες.</a:t>
            </a:r>
            <a:endParaRPr lang="el-GR" dirty="0"/>
          </a:p>
          <a:p>
            <a:pPr lvl="1"/>
            <a:r>
              <a:rPr lang="el-GR" dirty="0"/>
              <a:t>Τα ΣΕ στους </a:t>
            </a:r>
            <a:r>
              <a:rPr lang="el-GR" dirty="0" smtClean="0"/>
              <a:t>1-6</a:t>
            </a:r>
            <a:r>
              <a:rPr lang="el-GR" baseline="30000" dirty="0" smtClean="0"/>
              <a:t>ο</a:t>
            </a:r>
            <a:r>
              <a:rPr lang="el-GR" dirty="0" smtClean="0"/>
              <a:t>C.</a:t>
            </a:r>
            <a:endParaRPr lang="el-GR" dirty="0"/>
          </a:p>
          <a:p>
            <a:pPr lvl="1"/>
            <a:r>
              <a:rPr lang="el-GR" dirty="0"/>
              <a:t>PRP </a:t>
            </a:r>
            <a:r>
              <a:rPr lang="el-GR" dirty="0" smtClean="0"/>
              <a:t>22-24</a:t>
            </a:r>
            <a:r>
              <a:rPr lang="el-GR" baseline="30000" dirty="0" smtClean="0"/>
              <a:t>ο</a:t>
            </a:r>
            <a:r>
              <a:rPr lang="el-GR" dirty="0" smtClean="0"/>
              <a:t>C </a:t>
            </a:r>
            <a:r>
              <a:rPr lang="el-GR" dirty="0"/>
              <a:t>(ανακίνηση</a:t>
            </a:r>
            <a:r>
              <a:rPr lang="el-GR" dirty="0" smtClean="0"/>
              <a:t>).</a:t>
            </a:r>
            <a:endParaRPr lang="el-GR" dirty="0"/>
          </a:p>
          <a:p>
            <a:pPr lvl="1"/>
            <a:r>
              <a:rPr lang="el-GR" dirty="0" err="1"/>
              <a:t>Cryo</a:t>
            </a:r>
            <a:r>
              <a:rPr lang="el-GR" dirty="0"/>
              <a:t>, FP, FFP -</a:t>
            </a:r>
            <a:r>
              <a:rPr lang="el-GR" dirty="0" smtClean="0"/>
              <a:t>18</a:t>
            </a:r>
            <a:r>
              <a:rPr lang="el-GR" baseline="30000" dirty="0" smtClean="0"/>
              <a:t>ο</a:t>
            </a:r>
            <a:r>
              <a:rPr lang="el-GR" dirty="0" smtClean="0"/>
              <a:t>C.</a:t>
            </a:r>
            <a:endParaRPr lang="el-GR" dirty="0"/>
          </a:p>
          <a:p>
            <a:pPr lvl="1"/>
            <a:r>
              <a:rPr lang="el-GR" dirty="0" err="1"/>
              <a:t>Granylocytes</a:t>
            </a:r>
            <a:r>
              <a:rPr lang="el-GR" dirty="0"/>
              <a:t> </a:t>
            </a:r>
            <a:r>
              <a:rPr lang="el-GR" dirty="0" smtClean="0"/>
              <a:t>22-24</a:t>
            </a:r>
            <a:r>
              <a:rPr lang="el-GR" baseline="30000" dirty="0" smtClean="0"/>
              <a:t>ο</a:t>
            </a:r>
            <a:r>
              <a:rPr lang="el-GR" dirty="0" smtClean="0"/>
              <a:t>C.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2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l-GR" sz="2400" dirty="0"/>
              <a:t>Red blood cells: </a:t>
            </a:r>
            <a:r>
              <a:rPr lang="en-US" altLang="el-GR" sz="2400" dirty="0" smtClean="0"/>
              <a:t>1-6</a:t>
            </a:r>
            <a:r>
              <a:rPr lang="en-US" altLang="el-GR" sz="2400" dirty="0" smtClean="0">
                <a:cs typeface="Times New Roman" pitchFamily="18" charset="0"/>
              </a:rPr>
              <a:t>°</a:t>
            </a:r>
            <a:r>
              <a:rPr lang="en-US" altLang="el-GR" sz="2400" dirty="0" smtClean="0"/>
              <a:t>C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110000"/>
              </a:lnSpc>
            </a:pPr>
            <a:r>
              <a:rPr lang="en-US" altLang="el-GR" sz="2400" dirty="0" smtClean="0"/>
              <a:t>Platelets: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22-24</a:t>
            </a:r>
            <a:r>
              <a:rPr lang="en-US" altLang="el-GR" sz="2400" dirty="0" smtClean="0">
                <a:cs typeface="Times New Roman" pitchFamily="18" charset="0"/>
              </a:rPr>
              <a:t>°C</a:t>
            </a:r>
            <a:r>
              <a:rPr lang="en-US" altLang="el-GR" sz="2400" dirty="0">
                <a:cs typeface="Times New Roman" pitchFamily="18" charset="0"/>
              </a:rPr>
              <a:t>, with continuous agitation</a:t>
            </a:r>
            <a:r>
              <a:rPr lang="en-US" altLang="el-GR" sz="2400" dirty="0"/>
              <a:t> 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110000"/>
              </a:lnSpc>
            </a:pPr>
            <a:r>
              <a:rPr lang="en-US" altLang="el-GR" sz="2400" dirty="0" smtClean="0"/>
              <a:t>Plasma:</a:t>
            </a:r>
            <a:endParaRPr lang="el-GR" altLang="el-GR" sz="2400" dirty="0" smtClean="0"/>
          </a:p>
          <a:p>
            <a:pPr lvl="1">
              <a:lnSpc>
                <a:spcPct val="110000"/>
              </a:lnSpc>
            </a:pPr>
            <a:r>
              <a:rPr lang="en-US" altLang="el-GR" sz="2400" dirty="0" smtClean="0">
                <a:cs typeface="Times New Roman" pitchFamily="18" charset="0"/>
              </a:rPr>
              <a:t>FFP</a:t>
            </a:r>
            <a:r>
              <a:rPr lang="en-US" altLang="el-GR" sz="2400" dirty="0">
                <a:cs typeface="Times New Roman" pitchFamily="18" charset="0"/>
              </a:rPr>
              <a:t>:	</a:t>
            </a:r>
            <a:r>
              <a:rPr lang="en-US" altLang="el-GR" sz="2400" dirty="0" smtClean="0">
                <a:sym typeface="Symbol" pitchFamily="18" charset="2"/>
              </a:rPr>
              <a:t> </a:t>
            </a:r>
            <a:r>
              <a:rPr lang="en-US" altLang="el-GR" sz="2400" dirty="0">
                <a:cs typeface="Times New Roman" pitchFamily="18" charset="0"/>
              </a:rPr>
              <a:t>-18°C (after thawing ~ 1-6°C for 24 </a:t>
            </a:r>
            <a:r>
              <a:rPr lang="en-US" altLang="el-GR" sz="2400" dirty="0" smtClean="0">
                <a:cs typeface="Times New Roman" pitchFamily="18" charset="0"/>
              </a:rPr>
              <a:t>hours)</a:t>
            </a:r>
            <a:r>
              <a:rPr lang="el-GR" altLang="el-GR" sz="2400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el-GR" sz="2400" dirty="0" smtClean="0">
                <a:cs typeface="Times New Roman" pitchFamily="18" charset="0"/>
              </a:rPr>
              <a:t>FP:</a:t>
            </a:r>
            <a:r>
              <a:rPr lang="el-GR" altLang="el-GR" sz="2400" dirty="0" smtClean="0">
                <a:cs typeface="Times New Roman" pitchFamily="18" charset="0"/>
              </a:rPr>
              <a:t> </a:t>
            </a:r>
            <a:r>
              <a:rPr lang="en-US" altLang="el-GR" sz="2400" dirty="0" smtClean="0">
                <a:sym typeface="Symbol" pitchFamily="18" charset="2"/>
              </a:rPr>
              <a:t> </a:t>
            </a:r>
            <a:r>
              <a:rPr lang="en-US" altLang="el-GR" sz="2400" dirty="0">
                <a:cs typeface="Times New Roman" pitchFamily="18" charset="0"/>
              </a:rPr>
              <a:t>-18°C (after thawing ~ 1-6°C for 24 </a:t>
            </a:r>
            <a:r>
              <a:rPr lang="en-US" altLang="el-GR" sz="2400" dirty="0" smtClean="0">
                <a:cs typeface="Times New Roman" pitchFamily="18" charset="0"/>
              </a:rPr>
              <a:t>hours)</a:t>
            </a:r>
            <a:r>
              <a:rPr lang="el-GR" altLang="el-GR" sz="2400" dirty="0" smtClean="0">
                <a:cs typeface="Times New Roman" pitchFamily="18" charset="0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en-US" altLang="el-GR" sz="2400" dirty="0" smtClean="0">
                <a:cs typeface="Times New Roman" pitchFamily="18" charset="0"/>
              </a:rPr>
              <a:t>CSP</a:t>
            </a:r>
            <a:r>
              <a:rPr lang="en-US" altLang="el-GR" sz="2400" dirty="0">
                <a:cs typeface="Times New Roman" pitchFamily="18" charset="0"/>
              </a:rPr>
              <a:t>:	</a:t>
            </a:r>
            <a:r>
              <a:rPr lang="en-US" altLang="el-GR" sz="2400" dirty="0" smtClean="0">
                <a:sym typeface="Symbol" pitchFamily="18" charset="2"/>
              </a:rPr>
              <a:t> </a:t>
            </a:r>
            <a:r>
              <a:rPr lang="en-US" altLang="el-GR" sz="2400" dirty="0">
                <a:cs typeface="Times New Roman" pitchFamily="18" charset="0"/>
              </a:rPr>
              <a:t>-18°C (after thawing ~ 1-6°C for 24 hours</a:t>
            </a:r>
            <a:r>
              <a:rPr lang="en-US" altLang="el-GR" sz="2400" dirty="0" smtClean="0">
                <a:cs typeface="Times New Roman" pitchFamily="18" charset="0"/>
              </a:rPr>
              <a:t>)</a:t>
            </a:r>
            <a:r>
              <a:rPr lang="el-GR" altLang="el-GR" sz="2400" dirty="0" smtClean="0">
                <a:cs typeface="Times New Roman" pitchFamily="18" charset="0"/>
              </a:rPr>
              <a:t>.</a:t>
            </a:r>
            <a:endParaRPr lang="en-US" altLang="el-GR" sz="24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l-GR" sz="2400" dirty="0" smtClean="0"/>
              <a:t>Cryoprecipitate</a:t>
            </a:r>
            <a:r>
              <a:rPr lang="en-US" altLang="el-GR" sz="2400" dirty="0"/>
              <a:t>: </a:t>
            </a:r>
            <a:r>
              <a:rPr lang="en-US" altLang="el-GR" sz="2400" dirty="0" smtClean="0">
                <a:sym typeface="Symbol" pitchFamily="18" charset="2"/>
              </a:rPr>
              <a:t></a:t>
            </a:r>
            <a:r>
              <a:rPr lang="en-US" altLang="el-GR" sz="2400" dirty="0" smtClean="0"/>
              <a:t> </a:t>
            </a:r>
            <a:r>
              <a:rPr lang="en-US" altLang="el-GR" sz="2400" dirty="0"/>
              <a:t>-18</a:t>
            </a:r>
            <a:r>
              <a:rPr lang="en-US" altLang="el-GR" sz="2400" dirty="0">
                <a:cs typeface="Times New Roman" pitchFamily="18" charset="0"/>
              </a:rPr>
              <a:t>°C (after thawing ~ 20°C for 4 hours</a:t>
            </a:r>
            <a:r>
              <a:rPr lang="en-US" altLang="el-GR" sz="2400" dirty="0" smtClean="0">
                <a:cs typeface="Times New Roman" pitchFamily="18" charset="0"/>
              </a:rPr>
              <a:t>)</a:t>
            </a:r>
            <a:r>
              <a:rPr lang="el-GR" altLang="el-GR" sz="2400" dirty="0" smtClean="0">
                <a:cs typeface="Times New Roman" pitchFamily="18" charset="0"/>
              </a:rPr>
              <a:t>.</a:t>
            </a:r>
            <a:endParaRPr lang="en-US" altLang="el-GR" sz="2400" dirty="0">
              <a:cs typeface="Times New Roman" pitchFamily="18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467544" y="5922600"/>
            <a:ext cx="47969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>
                <a:latin typeface="+mn-lt"/>
                <a:cs typeface="Tahoma" pitchFamily="34" charset="0"/>
              </a:rPr>
              <a:t>ΑΑΒΒ</a:t>
            </a:r>
            <a:r>
              <a:rPr lang="en-US" altLang="el-GR" dirty="0">
                <a:latin typeface="+mn-lt"/>
                <a:cs typeface="Tahoma" pitchFamily="34" charset="0"/>
              </a:rPr>
              <a:t>: American Association of Blood Transfusion</a:t>
            </a:r>
            <a:endParaRPr lang="el-GR" altLang="el-GR" dirty="0">
              <a:latin typeface="+mn-lt"/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Storage (</a:t>
            </a:r>
            <a:r>
              <a:rPr lang="el-GR" dirty="0"/>
              <a:t>ΑΑΒΒ)</a:t>
            </a:r>
          </a:p>
        </p:txBody>
      </p:sp>
    </p:spTree>
    <p:extLst>
      <p:ext uri="{BB962C8B-B14F-4D97-AF65-F5344CB8AC3E}">
        <p14:creationId xmlns:p14="http://schemas.microsoft.com/office/powerpoint/2010/main" val="31392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l-GR" sz="2400" b="1" dirty="0">
                <a:effectLst/>
              </a:rPr>
              <a:t>Packed Red cells</a:t>
            </a:r>
            <a:r>
              <a:rPr lang="en-US" altLang="el-GR" sz="2400" b="1" dirty="0" smtClean="0">
                <a:effectLst/>
              </a:rPr>
              <a:t>: </a:t>
            </a:r>
            <a:r>
              <a:rPr lang="en-US" altLang="el-GR" sz="2400" dirty="0">
                <a:effectLst/>
              </a:rPr>
              <a:t>42 days, collected in </a:t>
            </a:r>
            <a:r>
              <a:rPr lang="en-US" altLang="el-GR" sz="2400" dirty="0" smtClean="0">
                <a:effectLst/>
              </a:rPr>
              <a:t>CP2D/AS-3</a:t>
            </a:r>
            <a:endParaRPr lang="el-GR" altLang="el-GR" sz="2400" dirty="0" smtClean="0">
              <a:effectLst/>
            </a:endParaRPr>
          </a:p>
          <a:p>
            <a:pPr marL="2601913" indent="0">
              <a:buNone/>
            </a:pPr>
            <a:r>
              <a:rPr lang="en-US" altLang="el-GR" sz="2400" dirty="0" smtClean="0">
                <a:effectLst/>
              </a:rPr>
              <a:t>35 </a:t>
            </a:r>
            <a:r>
              <a:rPr lang="en-US" altLang="el-GR" sz="2400" dirty="0">
                <a:effectLst/>
              </a:rPr>
              <a:t>days, collected in CPDA-1</a:t>
            </a:r>
          </a:p>
          <a:p>
            <a:r>
              <a:rPr lang="en-US" altLang="el-GR" sz="2400" b="1" dirty="0">
                <a:effectLst/>
              </a:rPr>
              <a:t>Platelet Rich Plasma: </a:t>
            </a:r>
            <a:r>
              <a:rPr lang="en-US" altLang="el-GR" sz="2400" dirty="0" smtClean="0">
                <a:effectLst/>
              </a:rPr>
              <a:t>5 </a:t>
            </a:r>
            <a:r>
              <a:rPr lang="en-US" altLang="el-GR" sz="2400" dirty="0">
                <a:effectLst/>
              </a:rPr>
              <a:t>days with continuous agitation		       </a:t>
            </a:r>
          </a:p>
          <a:p>
            <a:r>
              <a:rPr lang="en-US" altLang="el-GR" sz="2400" b="1" dirty="0" err="1" smtClean="0">
                <a:effectLst/>
              </a:rPr>
              <a:t>Cryo</a:t>
            </a:r>
            <a:r>
              <a:rPr lang="en-US" altLang="el-GR" sz="2400" b="1" dirty="0" smtClean="0">
                <a:effectLst/>
              </a:rPr>
              <a:t>:</a:t>
            </a:r>
            <a:r>
              <a:rPr lang="el-GR" altLang="el-GR" sz="2400" b="1" dirty="0" smtClean="0">
                <a:effectLst/>
              </a:rPr>
              <a:t> </a:t>
            </a:r>
            <a:r>
              <a:rPr lang="en-US" altLang="el-GR" sz="2400" dirty="0" smtClean="0">
                <a:effectLst/>
              </a:rPr>
              <a:t>12 </a:t>
            </a:r>
            <a:r>
              <a:rPr lang="en-US" altLang="el-GR" sz="2400" dirty="0">
                <a:effectLst/>
              </a:rPr>
              <a:t>months at -18</a:t>
            </a:r>
            <a:r>
              <a:rPr lang="en-US" altLang="el-GR" sz="2400" dirty="0">
                <a:effectLst/>
                <a:cs typeface="Times New Roman" pitchFamily="18" charset="0"/>
              </a:rPr>
              <a:t>°C or </a:t>
            </a:r>
          </a:p>
          <a:p>
            <a:pPr marL="1071563" indent="3175">
              <a:buFont typeface="Wingdings" pitchFamily="2" charset="2"/>
              <a:buNone/>
            </a:pPr>
            <a:r>
              <a:rPr lang="en-US" altLang="el-GR" sz="2400" dirty="0" smtClean="0">
                <a:effectLst/>
                <a:cs typeface="Times New Roman" pitchFamily="18" charset="0"/>
              </a:rPr>
              <a:t>4 </a:t>
            </a:r>
            <a:r>
              <a:rPr lang="en-US" altLang="el-GR" sz="2400" dirty="0">
                <a:effectLst/>
                <a:cs typeface="Times New Roman" pitchFamily="18" charset="0"/>
              </a:rPr>
              <a:t>hours after </a:t>
            </a:r>
            <a:r>
              <a:rPr lang="en-US" altLang="el-GR" sz="2400" dirty="0" smtClean="0">
                <a:effectLst/>
                <a:cs typeface="Times New Roman" pitchFamily="18" charset="0"/>
              </a:rPr>
              <a:t>thawing</a:t>
            </a:r>
            <a:endParaRPr lang="en-US" altLang="el-GR" sz="2400" dirty="0">
              <a:effectLst/>
              <a:cs typeface="Times New Roman" pitchFamily="18" charset="0"/>
            </a:endParaRPr>
          </a:p>
          <a:p>
            <a:r>
              <a:rPr lang="en-US" altLang="el-GR" sz="2400" b="1" dirty="0" smtClean="0">
                <a:effectLst/>
                <a:cs typeface="Times New Roman" pitchFamily="18" charset="0"/>
              </a:rPr>
              <a:t>Plasma</a:t>
            </a:r>
            <a:r>
              <a:rPr lang="el-GR" altLang="el-GR" sz="2400" b="1" dirty="0" smtClean="0">
                <a:effectLst/>
                <a:cs typeface="Times New Roman" pitchFamily="18" charset="0"/>
              </a:rPr>
              <a:t>: </a:t>
            </a:r>
            <a:r>
              <a:rPr lang="en-US" altLang="el-GR" sz="2400" dirty="0" smtClean="0">
                <a:effectLst/>
                <a:cs typeface="Times New Roman" pitchFamily="18" charset="0"/>
              </a:rPr>
              <a:t>12 </a:t>
            </a:r>
            <a:r>
              <a:rPr lang="en-US" altLang="el-GR" sz="2400" dirty="0">
                <a:effectLst/>
                <a:cs typeface="Times New Roman" pitchFamily="18" charset="0"/>
              </a:rPr>
              <a:t>months at -18°C or  (FFP/FP/CSP</a:t>
            </a:r>
            <a:r>
              <a:rPr lang="en-US" altLang="el-GR" sz="2400" dirty="0" smtClean="0">
                <a:effectLst/>
                <a:cs typeface="Times New Roman" pitchFamily="18" charset="0"/>
              </a:rPr>
              <a:t>) </a:t>
            </a:r>
            <a:r>
              <a:rPr lang="en-US" altLang="el-GR" sz="2400" dirty="0">
                <a:effectLst/>
                <a:cs typeface="Times New Roman" pitchFamily="18" charset="0"/>
              </a:rPr>
              <a:t>24 hours after thawing</a:t>
            </a:r>
          </a:p>
          <a:p>
            <a:pPr lvl="1">
              <a:buFontTx/>
              <a:buNone/>
            </a:pPr>
            <a:endParaRPr lang="en-US" altLang="el-GR" sz="2400" dirty="0">
              <a:effectLst/>
              <a:cs typeface="Times New Roman" pitchFamily="18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Διάρκεια Αποθήκευσης</a:t>
            </a:r>
          </a:p>
        </p:txBody>
      </p:sp>
    </p:spTree>
    <p:extLst>
      <p:ext uri="{BB962C8B-B14F-4D97-AF65-F5344CB8AC3E}">
        <p14:creationId xmlns:p14="http://schemas.microsoft.com/office/powerpoint/2010/main" val="11203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9" name="Picture 5" descr="Refridgerator P1010030 -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787" y="1052736"/>
            <a:ext cx="4326426" cy="5579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Ψυγείο Αποθήκευσης </a:t>
            </a:r>
            <a:r>
              <a:rPr lang="en-US" dirty="0" err="1" smtClean="0"/>
              <a:t>pRBCs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57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Ορισμοί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Παράγωγο αίματος (</a:t>
            </a:r>
            <a:r>
              <a:rPr lang="el-GR" sz="2400" b="1" dirty="0" err="1"/>
              <a:t>blood</a:t>
            </a:r>
            <a:r>
              <a:rPr lang="el-GR" sz="2400" b="1" dirty="0"/>
              <a:t> </a:t>
            </a:r>
            <a:r>
              <a:rPr lang="el-GR" sz="2400" b="1" dirty="0" err="1"/>
              <a:t>product</a:t>
            </a:r>
            <a:r>
              <a:rPr lang="el-GR" sz="2400" b="1" dirty="0"/>
              <a:t>): </a:t>
            </a:r>
            <a:r>
              <a:rPr lang="el-GR" sz="2400" dirty="0"/>
              <a:t>Οποιοδήποτε παράγωγο αίματος ή πλάσματος του ανθρώπου που προορίζεται για θεραπευτική </a:t>
            </a:r>
            <a:r>
              <a:rPr lang="el-GR" sz="2400" dirty="0" smtClean="0"/>
              <a:t>χρήση.</a:t>
            </a:r>
            <a:endParaRPr lang="el-GR" sz="2400" dirty="0"/>
          </a:p>
          <a:p>
            <a:r>
              <a:rPr lang="el-GR" sz="2400" b="1" dirty="0"/>
              <a:t>Προϊόν αίματος (</a:t>
            </a:r>
            <a:r>
              <a:rPr lang="el-GR" sz="2400" b="1" dirty="0" err="1"/>
              <a:t>blood</a:t>
            </a:r>
            <a:r>
              <a:rPr lang="el-GR" sz="2400" b="1" dirty="0"/>
              <a:t> </a:t>
            </a:r>
            <a:r>
              <a:rPr lang="el-GR" sz="2400" b="1" dirty="0" err="1"/>
              <a:t>component</a:t>
            </a:r>
            <a:r>
              <a:rPr lang="el-GR" sz="2400" b="1" dirty="0"/>
              <a:t>): </a:t>
            </a:r>
            <a:r>
              <a:rPr lang="el-GR" sz="2400" dirty="0"/>
              <a:t>Συστατικό του αίματος που παρασκευάζεται με χρήση συμβατικής μεθοδολογίας (</a:t>
            </a:r>
            <a:r>
              <a:rPr lang="el-GR" sz="2400" dirty="0" err="1"/>
              <a:t>φυγοκέντρηση</a:t>
            </a:r>
            <a:r>
              <a:rPr lang="el-GR" sz="2400" dirty="0"/>
              <a:t>, διήθηση, κατάψυξη) των Υπηρεσιών Αιμοδοσίας για θεραπευτική </a:t>
            </a:r>
            <a:r>
              <a:rPr lang="el-GR" sz="2400" dirty="0" smtClean="0"/>
              <a:t>χρήση.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0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Freezer P1010037 -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728" y="980728"/>
            <a:ext cx="3620545" cy="55877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Ψυγείο Αποθήκευσης </a:t>
            </a:r>
            <a:r>
              <a:rPr lang="el-GR" dirty="0" smtClean="0"/>
              <a:t>FFR</a:t>
            </a:r>
            <a:r>
              <a:rPr lang="el-GR" dirty="0"/>
              <a:t>, FP, </a:t>
            </a:r>
            <a:r>
              <a:rPr lang="el-GR" dirty="0" smtClean="0"/>
              <a:t>CRYO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Machine -platelet storage P1010047-cr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00808"/>
            <a:ext cx="5791200" cy="40846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Χώρος Αποθήκευσης </a:t>
            </a:r>
            <a:r>
              <a:rPr lang="en-US" dirty="0" smtClean="0"/>
              <a:t>PRP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6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3" descr="Temp Chart -crop1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858000" cy="3609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143000" y="5638800"/>
            <a:ext cx="6858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Καταγραφικό και σύστημα ηχητικής ειδοποίησης</a:t>
            </a:r>
            <a:endParaRPr lang="en-US" altLang="el-GR" sz="2200" dirty="0">
              <a:latin typeface="+mn-lt"/>
            </a:endParaRPr>
          </a:p>
        </p:txBody>
      </p:sp>
      <p:sp>
        <p:nvSpPr>
          <p:cNvPr id="160773" name="AutoShape 5"/>
          <p:cNvSpPr>
            <a:spLocks noChangeArrowheads="1"/>
          </p:cNvSpPr>
          <p:nvPr/>
        </p:nvSpPr>
        <p:spPr bwMode="auto">
          <a:xfrm>
            <a:off x="533400" y="3124200"/>
            <a:ext cx="1676400" cy="9144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Θερμοκρασίας</a:t>
            </a:r>
          </a:p>
        </p:txBody>
      </p:sp>
    </p:spTree>
    <p:extLst>
      <p:ext uri="{BB962C8B-B14F-4D97-AF65-F5344CB8AC3E}">
        <p14:creationId xmlns:p14="http://schemas.microsoft.com/office/powerpoint/2010/main" val="19812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Παράγωγα με Ερυθρά </a:t>
            </a:r>
            <a:r>
              <a:rPr lang="el-GR" dirty="0" smtClean="0"/>
              <a:t>Αιμοσφαίρια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67586" name="Picture 2" descr="File:Erythrozytenkonzentrat n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78" y="980728"/>
            <a:ext cx="3794045" cy="5489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3409" y="6536377"/>
            <a:ext cx="793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Erythrozytenkonzentrat </a:t>
            </a:r>
            <a:r>
              <a:rPr lang="en-US" sz="1200" dirty="0" err="1" smtClean="0">
                <a:latin typeface="+mn-lt"/>
                <a:hlinkClick r:id="rId3"/>
              </a:rPr>
              <a:t>neu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Saibo"/>
              </a:rPr>
              <a:t>Saibo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10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Σπάνια </a:t>
            </a:r>
            <a:r>
              <a:rPr lang="el-GR" altLang="el-GR" sz="2400" dirty="0" smtClean="0"/>
              <a:t>χρησιμοποιείται.</a:t>
            </a:r>
            <a:endParaRPr lang="el-GR" altLang="el-GR" sz="2400" dirty="0"/>
          </a:p>
          <a:p>
            <a:r>
              <a:rPr lang="el-GR" altLang="el-GR" sz="2400" dirty="0"/>
              <a:t>Συνήθως σε μαζικές </a:t>
            </a:r>
            <a:r>
              <a:rPr lang="el-GR" altLang="el-GR" sz="2400" dirty="0" smtClean="0"/>
              <a:t>μεταγγίσεις.</a:t>
            </a:r>
            <a:endParaRPr lang="el-GR" altLang="el-GR" sz="2400" dirty="0"/>
          </a:p>
          <a:p>
            <a:r>
              <a:rPr lang="el-GR" altLang="el-GR" sz="2400" dirty="0"/>
              <a:t>Τα αιμοπετάλια που εμπεριέχονται δεν είναι </a:t>
            </a:r>
            <a:r>
              <a:rPr lang="el-GR" altLang="el-GR" sz="2400" dirty="0" smtClean="0"/>
              <a:t>λειτουργικά.</a:t>
            </a:r>
            <a:endParaRPr lang="el-GR" altLang="el-GR" sz="2400" dirty="0"/>
          </a:p>
          <a:p>
            <a:r>
              <a:rPr lang="el-GR" altLang="el-GR" sz="2400" dirty="0"/>
              <a:t>Δεν υπάρχουν λειτουργικοί παράγοντες </a:t>
            </a:r>
            <a:r>
              <a:rPr lang="el-GR" altLang="el-GR" sz="2400" dirty="0" smtClean="0"/>
              <a:t>πήξης.</a:t>
            </a:r>
            <a:endParaRPr lang="el-GR" altLang="el-GR" sz="2400" dirty="0"/>
          </a:p>
          <a:p>
            <a:r>
              <a:rPr lang="el-GR" altLang="el-GR" sz="2400" dirty="0"/>
              <a:t>Εάν χρησιμοποιείται προηγείται διαδικασία </a:t>
            </a:r>
            <a:r>
              <a:rPr lang="el-GR" altLang="el-GR" sz="2400" dirty="0" smtClean="0"/>
              <a:t>συμβατότητας.</a:t>
            </a:r>
            <a:endParaRPr lang="el-GR" altLang="el-GR" sz="2400" dirty="0"/>
          </a:p>
          <a:p>
            <a:r>
              <a:rPr lang="el-GR" altLang="el-GR" sz="2400" dirty="0"/>
              <a:t>Μελέτες δείχνουν ότι τα ερυθρά αιμοσφαίρια έχουν πολλές </a:t>
            </a:r>
            <a:r>
              <a:rPr lang="el-GR" altLang="el-GR" sz="2400" dirty="0" smtClean="0"/>
              <a:t>βλάβες.</a:t>
            </a:r>
            <a:endParaRPr lang="el-GR" altLang="el-GR" sz="2400" dirty="0"/>
          </a:p>
          <a:p>
            <a:r>
              <a:rPr lang="el-GR" altLang="el-GR" sz="2400" dirty="0"/>
              <a:t>Οι χειρουργοί ζητούν σε μεγάλα χειρουργεία </a:t>
            </a:r>
            <a:r>
              <a:rPr lang="en-US" altLang="el-GR" sz="2400" dirty="0" smtClean="0"/>
              <a:t>WB</a:t>
            </a:r>
            <a:r>
              <a:rPr lang="el-GR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Ολικό Αίμα – </a:t>
            </a:r>
            <a:r>
              <a:rPr lang="en-US" dirty="0"/>
              <a:t>Whole Blood (WB)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13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Συμπυκνωμένα Ερυθροκύτταρα (ΣΕ</a:t>
            </a:r>
            <a:r>
              <a:rPr lang="el-GR" dirty="0" smtClean="0"/>
              <a:t>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Λαμβάνεται με αφαίρεση του πλάσματος με ενσωματωμένες συσκευασίες μεταφοράς, μέσω </a:t>
            </a:r>
            <a:r>
              <a:rPr lang="el-GR" altLang="el-GR" dirty="0" err="1">
                <a:cs typeface="Tahoma" pitchFamily="34" charset="0"/>
              </a:rPr>
              <a:t>φυγοκέντρησης</a:t>
            </a:r>
            <a:r>
              <a:rPr lang="el-GR" altLang="el-GR" dirty="0">
                <a:cs typeface="Tahoma" pitchFamily="34" charset="0"/>
              </a:rPr>
              <a:t> ήπιας / υψηλής ταχύτητος </a:t>
            </a:r>
            <a:r>
              <a:rPr lang="el-GR" altLang="el-GR" dirty="0" smtClean="0">
                <a:cs typeface="Tahoma" pitchFamily="34" charset="0"/>
              </a:rPr>
              <a:t>ταχύτητος.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Έχουν όγκο 200 200-350 ml και </a:t>
            </a:r>
            <a:r>
              <a:rPr lang="el-GR" altLang="el-GR" dirty="0" err="1">
                <a:cs typeface="Tahoma" pitchFamily="34" charset="0"/>
              </a:rPr>
              <a:t>Ht</a:t>
            </a:r>
            <a:r>
              <a:rPr lang="el-GR" altLang="el-GR" dirty="0">
                <a:cs typeface="Tahoma" pitchFamily="34" charset="0"/>
              </a:rPr>
              <a:t> 55%-80</a:t>
            </a:r>
            <a:r>
              <a:rPr lang="el-GR" altLang="el-GR" dirty="0" smtClean="0">
                <a:cs typeface="Tahoma" pitchFamily="34" charset="0"/>
              </a:rPr>
              <a:t>%.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 err="1">
                <a:cs typeface="Tahoma" pitchFamily="34" charset="0"/>
              </a:rPr>
              <a:t>Mία</a:t>
            </a:r>
            <a:r>
              <a:rPr lang="el-GR" altLang="el-GR" dirty="0">
                <a:cs typeface="Tahoma" pitchFamily="34" charset="0"/>
              </a:rPr>
              <a:t> μονάδα αυξάνει την </a:t>
            </a:r>
            <a:r>
              <a:rPr lang="el-GR" altLang="el-GR" dirty="0" err="1">
                <a:cs typeface="Tahoma" pitchFamily="34" charset="0"/>
              </a:rPr>
              <a:t>Hb</a:t>
            </a:r>
            <a:r>
              <a:rPr lang="el-GR" altLang="el-GR" dirty="0">
                <a:cs typeface="Tahoma" pitchFamily="34" charset="0"/>
              </a:rPr>
              <a:t> σε ενήλικα κατά 1 g/</a:t>
            </a:r>
            <a:r>
              <a:rPr lang="el-GR" altLang="el-GR" dirty="0" err="1">
                <a:cs typeface="Tahoma" pitchFamily="34" charset="0"/>
              </a:rPr>
              <a:t>dL</a:t>
            </a:r>
            <a:r>
              <a:rPr lang="el-GR" altLang="el-GR" dirty="0">
                <a:cs typeface="Tahoma" pitchFamily="34" charset="0"/>
              </a:rPr>
              <a:t> σε 2-24h μετά τη μετάγγιση (πρακτικά ποικίλλει με το ύψος και βάρος του ασθενούς, την παρουσία ή μη </a:t>
            </a:r>
            <a:r>
              <a:rPr lang="el-GR" altLang="el-GR" dirty="0" smtClean="0">
                <a:cs typeface="Tahoma" pitchFamily="34" charset="0"/>
              </a:rPr>
              <a:t>σπληνομεγαλίας </a:t>
            </a:r>
            <a:r>
              <a:rPr lang="el-GR" altLang="el-GR" dirty="0">
                <a:cs typeface="Tahoma" pitchFamily="34" charset="0"/>
              </a:rPr>
              <a:t>ή νεφρικής ανεπάρκειας, τη συγκέντρωση </a:t>
            </a:r>
            <a:r>
              <a:rPr lang="el-GR" altLang="el-GR" dirty="0" err="1">
                <a:cs typeface="Tahoma" pitchFamily="34" charset="0"/>
              </a:rPr>
              <a:t>Hb</a:t>
            </a:r>
            <a:r>
              <a:rPr lang="el-GR" altLang="el-GR" dirty="0">
                <a:cs typeface="Tahoma" pitchFamily="34" charset="0"/>
              </a:rPr>
              <a:t> της μεταγγιζόμενης μονάδας </a:t>
            </a:r>
            <a:r>
              <a:rPr lang="el-GR" altLang="el-GR" dirty="0" err="1">
                <a:cs typeface="Tahoma" pitchFamily="34" charset="0"/>
              </a:rPr>
              <a:t>RBCs</a:t>
            </a:r>
            <a:r>
              <a:rPr lang="el-GR" altLang="el-GR" dirty="0">
                <a:cs typeface="Tahoma" pitchFamily="34" charset="0"/>
              </a:rPr>
              <a:t>, την ηλικία των </a:t>
            </a:r>
            <a:r>
              <a:rPr lang="el-GR" altLang="el-GR" dirty="0" err="1">
                <a:cs typeface="Tahoma" pitchFamily="34" charset="0"/>
              </a:rPr>
              <a:t>RBCs</a:t>
            </a:r>
            <a:r>
              <a:rPr lang="el-GR" altLang="el-GR" dirty="0" smtClean="0">
                <a:cs typeface="Tahoma" pitchFamily="34" charset="0"/>
              </a:rPr>
              <a:t>).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8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Συμπυκνωμένα Ερυθροκύτταρα (ΣΕ</a:t>
            </a:r>
            <a:r>
              <a:rPr lang="el-GR" dirty="0" smtClean="0"/>
              <a:t>)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dirty="0" smtClean="0">
                <a:cs typeface="Tahoma" pitchFamily="34" charset="0"/>
              </a:rPr>
              <a:t>Ο </a:t>
            </a:r>
            <a:r>
              <a:rPr lang="el-GR" altLang="el-GR" dirty="0">
                <a:cs typeface="Tahoma" pitchFamily="34" charset="0"/>
              </a:rPr>
              <a:t>χρόνος επιβίωσης των </a:t>
            </a:r>
            <a:r>
              <a:rPr lang="el-GR" altLang="el-GR" dirty="0" err="1">
                <a:cs typeface="Tahoma" pitchFamily="34" charset="0"/>
              </a:rPr>
              <a:t>ερυθροκυττάρων</a:t>
            </a:r>
            <a:r>
              <a:rPr lang="el-GR" altLang="el-GR" dirty="0">
                <a:cs typeface="Tahoma" pitchFamily="34" charset="0"/>
              </a:rPr>
              <a:t> στο αίμα είναι 110-120 </a:t>
            </a:r>
            <a:r>
              <a:rPr lang="el-GR" altLang="el-GR" dirty="0" smtClean="0">
                <a:cs typeface="Tahoma" pitchFamily="34" charset="0"/>
              </a:rPr>
              <a:t>ημέρες, </a:t>
            </a:r>
            <a:r>
              <a:rPr lang="el-GR" altLang="el-GR" dirty="0">
                <a:cs typeface="Tahoma" pitchFamily="34" charset="0"/>
              </a:rPr>
              <a:t>με αναλογία μείωσης καθημερινά λιγότερο από 1</a:t>
            </a:r>
            <a:r>
              <a:rPr lang="el-GR" altLang="el-GR" dirty="0" smtClean="0">
                <a:cs typeface="Tahoma" pitchFamily="34" charset="0"/>
              </a:rPr>
              <a:t>%.</a:t>
            </a:r>
            <a:endParaRPr lang="el-GR" altLang="el-GR" dirty="0">
              <a:cs typeface="Tahoma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l-GR" altLang="el-GR" dirty="0">
                <a:cs typeface="Tahoma" pitchFamily="34" charset="0"/>
              </a:rPr>
              <a:t>O μέσος χρόνος επιβίωσης των </a:t>
            </a:r>
            <a:r>
              <a:rPr lang="el-GR" altLang="el-GR" dirty="0" err="1">
                <a:cs typeface="Tahoma" pitchFamily="34" charset="0"/>
              </a:rPr>
              <a:t>μεταγγιζομένων</a:t>
            </a:r>
            <a:r>
              <a:rPr lang="el-GR" altLang="el-GR" dirty="0">
                <a:cs typeface="Tahoma" pitchFamily="34" charset="0"/>
              </a:rPr>
              <a:t> πρόσφατων ΣΕ είναι περίπου 58 </a:t>
            </a:r>
            <a:r>
              <a:rPr lang="el-GR" altLang="el-GR" dirty="0" smtClean="0">
                <a:cs typeface="Tahoma" pitchFamily="34" charset="0"/>
              </a:rPr>
              <a:t>ημέρες.</a:t>
            </a:r>
            <a:endParaRPr lang="el-GR" altLang="el-GR" dirty="0">
              <a:cs typeface="Tahoma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l-GR" altLang="el-GR" dirty="0">
                <a:cs typeface="Tahoma" pitchFamily="34" charset="0"/>
              </a:rPr>
              <a:t>Συνιστώμενος μέγιστος χρόνος μετάγγισης </a:t>
            </a:r>
            <a:r>
              <a:rPr lang="el-GR" altLang="el-GR" dirty="0" smtClean="0">
                <a:cs typeface="Tahoma" pitchFamily="34" charset="0"/>
              </a:rPr>
              <a:t>4h.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4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Πρότυπα Συμπυκνωμένα </a:t>
            </a:r>
            <a:r>
              <a:rPr lang="el-GR" dirty="0" smtClean="0"/>
              <a:t>Ερυθροκύτταρα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Μία πρότυπη μονάδα ολικού αίματος αποτελείται από περίπου 450 </a:t>
            </a:r>
            <a:r>
              <a:rPr lang="el-GR" dirty="0" err="1"/>
              <a:t>mL</a:t>
            </a:r>
            <a:r>
              <a:rPr lang="el-GR" dirty="0"/>
              <a:t> αίματος που έχει ληφθεί σε ασκό με 63 </a:t>
            </a:r>
            <a:r>
              <a:rPr lang="el-GR" dirty="0" err="1"/>
              <a:t>mL</a:t>
            </a:r>
            <a:r>
              <a:rPr lang="el-GR" dirty="0"/>
              <a:t> αντιπηκτικό (</a:t>
            </a:r>
            <a:r>
              <a:rPr lang="el-GR" dirty="0" err="1"/>
              <a:t>citrate</a:t>
            </a:r>
            <a:r>
              <a:rPr lang="el-GR" dirty="0"/>
              <a:t>, </a:t>
            </a:r>
            <a:r>
              <a:rPr lang="el-GR" dirty="0" err="1"/>
              <a:t>phosphate</a:t>
            </a:r>
            <a:r>
              <a:rPr lang="el-GR" dirty="0"/>
              <a:t>, </a:t>
            </a:r>
            <a:r>
              <a:rPr lang="el-GR" dirty="0" err="1"/>
              <a:t>double</a:t>
            </a:r>
            <a:r>
              <a:rPr lang="el-GR" dirty="0"/>
              <a:t> </a:t>
            </a:r>
            <a:r>
              <a:rPr lang="el-GR" dirty="0" err="1"/>
              <a:t>dextrose</a:t>
            </a:r>
            <a:r>
              <a:rPr lang="el-GR" dirty="0"/>
              <a:t> - CP2D</a:t>
            </a:r>
            <a:r>
              <a:rPr lang="el-GR" dirty="0" smtClean="0"/>
              <a:t>).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Τα ΣΕ παράγονται μέσω </a:t>
            </a:r>
            <a:r>
              <a:rPr lang="el-GR" dirty="0" err="1"/>
              <a:t>φυγοκέντρησης</a:t>
            </a:r>
            <a:r>
              <a:rPr lang="el-GR" dirty="0"/>
              <a:t> με απομάκρυνση του υπερκείμενου πλάσματος και των </a:t>
            </a:r>
            <a:r>
              <a:rPr lang="el-GR" dirty="0" smtClean="0"/>
              <a:t>αιμοπεταλίων.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Στην συνέχεια προστίθενται 100 </a:t>
            </a:r>
            <a:r>
              <a:rPr lang="el-GR" dirty="0" err="1"/>
              <a:t>mL</a:t>
            </a:r>
            <a:r>
              <a:rPr lang="el-GR" dirty="0"/>
              <a:t> AS-3 σαν </a:t>
            </a:r>
            <a:r>
              <a:rPr lang="el-GR" dirty="0" smtClean="0"/>
              <a:t>συντηρητικό.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μονάδα αυτή των ΣΕ έχει έναν μέσο </a:t>
            </a:r>
            <a:r>
              <a:rPr lang="el-GR" dirty="0" err="1"/>
              <a:t>Ht</a:t>
            </a:r>
            <a:r>
              <a:rPr lang="el-GR" dirty="0"/>
              <a:t> περίπου 55% και χρόνο ζωής 42 </a:t>
            </a:r>
            <a:r>
              <a:rPr lang="el-GR" dirty="0" smtClean="0"/>
              <a:t>ημέρες.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Όλες οι μονάδες που παρασκευάζονται στις </a:t>
            </a:r>
            <a:r>
              <a:rPr lang="el-GR" dirty="0" err="1"/>
              <a:t>Canadian</a:t>
            </a:r>
            <a:r>
              <a:rPr lang="el-GR" dirty="0"/>
              <a:t>/ </a:t>
            </a:r>
            <a:r>
              <a:rPr lang="el-GR" dirty="0" err="1"/>
              <a:t>American</a:t>
            </a:r>
            <a:r>
              <a:rPr lang="el-GR" dirty="0"/>
              <a:t> </a:t>
            </a:r>
            <a:r>
              <a:rPr lang="el-GR" dirty="0" err="1"/>
              <a:t>Blood</a:t>
            </a:r>
            <a:r>
              <a:rPr lang="el-GR" dirty="0"/>
              <a:t> </a:t>
            </a:r>
            <a:r>
              <a:rPr lang="el-GR" dirty="0" err="1"/>
              <a:t>Services</a:t>
            </a:r>
            <a:r>
              <a:rPr lang="el-GR" dirty="0"/>
              <a:t> υφίστανται </a:t>
            </a:r>
            <a:r>
              <a:rPr lang="el-GR" dirty="0" err="1"/>
              <a:t>λευκαφαίρεση</a:t>
            </a:r>
            <a:r>
              <a:rPr lang="el-GR" dirty="0"/>
              <a:t> προ </a:t>
            </a:r>
            <a:r>
              <a:rPr lang="el-GR" dirty="0" smtClean="0"/>
              <a:t>αποθήκευσης.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92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ΣΕ ύστερα από Αφαίρεση των Λευκοκυττάρων</a:t>
            </a:r>
            <a:br>
              <a:rPr lang="el-GR" dirty="0"/>
            </a:br>
            <a:r>
              <a:rPr lang="el-GR" dirty="0"/>
              <a:t> </a:t>
            </a:r>
            <a:r>
              <a:rPr lang="el-GR" dirty="0" err="1"/>
              <a:t>buffy</a:t>
            </a:r>
            <a:r>
              <a:rPr lang="el-GR" dirty="0"/>
              <a:t> </a:t>
            </a:r>
            <a:r>
              <a:rPr lang="el-GR" dirty="0" err="1"/>
              <a:t>coat</a:t>
            </a:r>
            <a:r>
              <a:rPr lang="el-GR" dirty="0"/>
              <a:t> </a:t>
            </a:r>
            <a:r>
              <a:rPr lang="el-GR" dirty="0" err="1"/>
              <a:t>removed</a:t>
            </a:r>
            <a:r>
              <a:rPr lang="el-GR" dirty="0"/>
              <a:t>, </a:t>
            </a:r>
            <a:r>
              <a:rPr lang="el-GR" dirty="0" smtClean="0"/>
              <a:t>BCR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507288" cy="475252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Προϊόν που παρασκευάζεται με διαχωρισμό ενός μέρους του πλάσματος και της στιβάδας των λευκοκυττάρων από τα </a:t>
            </a:r>
            <a:r>
              <a:rPr lang="el-GR" altLang="el-GR" dirty="0" smtClean="0">
                <a:cs typeface="Tahoma" pitchFamily="34" charset="0"/>
              </a:rPr>
              <a:t>ερυθροκύτταρα.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Γίνεται </a:t>
            </a:r>
            <a:r>
              <a:rPr lang="el-GR" altLang="el-GR" dirty="0" err="1">
                <a:cs typeface="Tahoma" pitchFamily="34" charset="0"/>
              </a:rPr>
              <a:t>φυγοκέντρηση</a:t>
            </a:r>
            <a:r>
              <a:rPr lang="el-GR" altLang="el-GR" dirty="0">
                <a:cs typeface="Tahoma" pitchFamily="34" charset="0"/>
              </a:rPr>
              <a:t> και στη συνέχεια το πλάσμα και 20-60 ml της στιβάδας των λευκοκυττάρων </a:t>
            </a:r>
            <a:r>
              <a:rPr lang="el-GR" altLang="el-GR" dirty="0" smtClean="0">
                <a:cs typeface="Tahoma" pitchFamily="34" charset="0"/>
              </a:rPr>
              <a:t>διαχωρίζονται.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Αποθήκευση: Ολικό αίμα έως 24 ώρες σε θερμοκρασία δωματίου +</a:t>
            </a:r>
            <a:r>
              <a:rPr lang="el-GR" altLang="el-GR" dirty="0" smtClean="0">
                <a:cs typeface="Tahoma" pitchFamily="34" charset="0"/>
              </a:rPr>
              <a:t>20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C έως +</a:t>
            </a:r>
            <a:r>
              <a:rPr lang="el-GR" altLang="el-GR" dirty="0" smtClean="0">
                <a:cs typeface="Tahoma" pitchFamily="34" charset="0"/>
              </a:rPr>
              <a:t>24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C </a:t>
            </a:r>
            <a:r>
              <a:rPr lang="el-GR" altLang="el-GR" dirty="0"/>
              <a:t>→ </a:t>
            </a:r>
            <a:r>
              <a:rPr lang="el-GR" altLang="el-GR" dirty="0">
                <a:cs typeface="Tahoma" pitchFamily="34" charset="0"/>
              </a:rPr>
              <a:t>επεξεργασία </a:t>
            </a:r>
            <a:r>
              <a:rPr lang="el-GR" altLang="el-GR" dirty="0"/>
              <a:t>→ </a:t>
            </a:r>
            <a:r>
              <a:rPr lang="el-GR" altLang="el-GR" dirty="0">
                <a:cs typeface="Tahoma" pitchFamily="34" charset="0"/>
              </a:rPr>
              <a:t>θερμοκρασία + </a:t>
            </a:r>
            <a:r>
              <a:rPr lang="el-GR" altLang="el-GR" dirty="0" smtClean="0">
                <a:cs typeface="Tahoma" pitchFamily="34" charset="0"/>
              </a:rPr>
              <a:t>2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C έως +</a:t>
            </a:r>
            <a:r>
              <a:rPr lang="el-GR" altLang="el-GR" dirty="0" smtClean="0">
                <a:cs typeface="Tahoma" pitchFamily="34" charset="0"/>
              </a:rPr>
              <a:t>6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C.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Χαρακτηριστικά </a:t>
            </a:r>
            <a:r>
              <a:rPr lang="el-GR" altLang="el-GR" dirty="0"/>
              <a:t>→ </a:t>
            </a:r>
            <a:r>
              <a:rPr lang="el-GR" altLang="el-GR" dirty="0">
                <a:cs typeface="Tahoma" pitchFamily="34" charset="0"/>
              </a:rPr>
              <a:t>Όγκος επεξεργασμένης μονάδας 250±50 ml, ποσότητα ΣΕ μειωμένη κατά 10-30 ml, περιεκτικότητα σε λευκοκύτταρα &lt;1.2 x1</a:t>
            </a:r>
            <a:r>
              <a:rPr lang="en-US" altLang="el-GR" dirty="0">
                <a:cs typeface="Tahoma" pitchFamily="34" charset="0"/>
              </a:rPr>
              <a:t>0</a:t>
            </a:r>
            <a:r>
              <a:rPr lang="el-GR" altLang="el-GR" baseline="30000" dirty="0">
                <a:cs typeface="Tahoma" pitchFamily="34" charset="0"/>
              </a:rPr>
              <a:t>9</a:t>
            </a:r>
            <a:r>
              <a:rPr lang="el-GR" altLang="el-GR" dirty="0">
                <a:cs typeface="Tahoma" pitchFamily="34" charset="0"/>
              </a:rPr>
              <a:t>, περιεκτικότητα σε αιμοπετάλια &lt; 20 x </a:t>
            </a:r>
            <a:r>
              <a:rPr lang="el-GR" altLang="el-GR" dirty="0" smtClean="0">
                <a:cs typeface="Tahoma" pitchFamily="34" charset="0"/>
              </a:rPr>
              <a:t>10</a:t>
            </a:r>
            <a:r>
              <a:rPr lang="el-GR" altLang="el-GR" baseline="30000" dirty="0" smtClean="0">
                <a:cs typeface="Tahoma" pitchFamily="34" charset="0"/>
              </a:rPr>
              <a:t>9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89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Μέθοδοι </a:t>
            </a:r>
            <a:r>
              <a:rPr lang="el-GR" dirty="0" err="1" smtClean="0"/>
              <a:t>Λευκαφαίρεσης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err="1" smtClean="0"/>
              <a:t>Λευκαφαίρεση</a:t>
            </a:r>
            <a:r>
              <a:rPr lang="el-GR" b="1" dirty="0" smtClean="0"/>
              <a:t> </a:t>
            </a:r>
            <a:r>
              <a:rPr lang="el-GR" b="1" dirty="0"/>
              <a:t>πριν την </a:t>
            </a:r>
            <a:r>
              <a:rPr lang="el-GR" b="1" dirty="0" smtClean="0"/>
              <a:t>αποθήκευση</a:t>
            </a:r>
            <a:endParaRPr lang="el-GR" b="1" dirty="0"/>
          </a:p>
          <a:p>
            <a:pPr lvl="1"/>
            <a:r>
              <a:rPr lang="el-GR" dirty="0"/>
              <a:t>Με φίλτρα ενσωματωμένα στον ασκό </a:t>
            </a:r>
            <a:r>
              <a:rPr lang="el-GR" dirty="0" smtClean="0"/>
              <a:t>συλλογής.</a:t>
            </a:r>
            <a:endParaRPr lang="el-GR" dirty="0"/>
          </a:p>
          <a:p>
            <a:pPr lvl="1"/>
            <a:r>
              <a:rPr lang="el-GR" dirty="0"/>
              <a:t>Αφαίρεση λευκοκυττάρων στο </a:t>
            </a:r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/>
              <a:t>24ωρο μετά </a:t>
            </a:r>
            <a:r>
              <a:rPr lang="el-GR" dirty="0" smtClean="0"/>
              <a:t>συλλογή.</a:t>
            </a:r>
            <a:endParaRPr lang="el-GR" dirty="0"/>
          </a:p>
          <a:p>
            <a:pPr lvl="1"/>
            <a:r>
              <a:rPr lang="el-GR" dirty="0"/>
              <a:t>Δεν υπάρχουν λευκοκύτταρα κατά την </a:t>
            </a:r>
            <a:r>
              <a:rPr lang="el-GR" dirty="0" smtClean="0"/>
              <a:t>αποθήκευση.</a:t>
            </a:r>
            <a:endParaRPr lang="el-GR" dirty="0"/>
          </a:p>
          <a:p>
            <a:pPr marL="457200" indent="-457200">
              <a:buFont typeface="+mj-lt"/>
              <a:buAutoNum type="arabicPeriod" startAt="2"/>
            </a:pPr>
            <a:r>
              <a:rPr lang="el-GR" b="1" dirty="0" err="1" smtClean="0"/>
              <a:t>Λευκαφαίρεση</a:t>
            </a:r>
            <a:r>
              <a:rPr lang="el-GR" b="1" dirty="0" smtClean="0"/>
              <a:t> </a:t>
            </a:r>
            <a:r>
              <a:rPr lang="el-GR" b="1" dirty="0"/>
              <a:t>μετά την </a:t>
            </a:r>
            <a:r>
              <a:rPr lang="el-GR" b="1" dirty="0" smtClean="0"/>
              <a:t>αποθήκευση</a:t>
            </a:r>
            <a:endParaRPr lang="el-GR" b="1" dirty="0"/>
          </a:p>
          <a:p>
            <a:pPr lvl="1"/>
            <a:r>
              <a:rPr lang="el-GR" dirty="0"/>
              <a:t>Τα φίλτρα προστίθενται στον ασκό πριν την </a:t>
            </a:r>
            <a:r>
              <a:rPr lang="el-GR" dirty="0" smtClean="0"/>
              <a:t>μετάγγιση.</a:t>
            </a:r>
            <a:endParaRPr lang="el-GR" dirty="0"/>
          </a:p>
          <a:p>
            <a:pPr lvl="1"/>
            <a:r>
              <a:rPr lang="el-GR" dirty="0"/>
              <a:t>Το αίμα αποθηκεύεται και συντηρείται με τα </a:t>
            </a:r>
            <a:r>
              <a:rPr lang="el-GR" dirty="0" smtClean="0"/>
              <a:t>λευκά.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5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Ασταθή (</a:t>
            </a:r>
            <a:r>
              <a:rPr lang="el-GR" dirty="0" err="1"/>
              <a:t>labile</a:t>
            </a:r>
            <a:r>
              <a:rPr lang="el-GR" dirty="0"/>
              <a:t>) Προϊόντα Ανθρώπινου Αίματος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Ολικό αίμα – </a:t>
            </a:r>
            <a:r>
              <a:rPr lang="en-US" dirty="0"/>
              <a:t>Whole Blood (WB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Συμπυκνωμένα Ερυθρά Αιμοσφαίρια (ΣΕ) – </a:t>
            </a:r>
            <a:r>
              <a:rPr lang="en-US" dirty="0"/>
              <a:t>packed Red Blood Cells (</a:t>
            </a:r>
            <a:r>
              <a:rPr lang="en-US" dirty="0" err="1"/>
              <a:t>pRBCs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Πλάσμα Πλούσιο σε Αιμοπετάλια – </a:t>
            </a:r>
            <a:r>
              <a:rPr lang="en-US" dirty="0"/>
              <a:t>Platelet Rich Plasma (PRP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Πρόσφατα κατεψυγμένο πλάσμα – </a:t>
            </a:r>
            <a:r>
              <a:rPr lang="en-US" dirty="0"/>
              <a:t>Fresh Frozen Plasma (FFP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Κατεψυγμένο Πλάσμα - </a:t>
            </a:r>
            <a:r>
              <a:rPr lang="en-US" dirty="0"/>
              <a:t>Frozen Plasma (FP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Νωπό </a:t>
            </a:r>
            <a:r>
              <a:rPr lang="el-GR" dirty="0" smtClean="0"/>
              <a:t>πλάσμα.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Προγονικά αιμοποιητικά </a:t>
            </a:r>
            <a:r>
              <a:rPr lang="el-GR" dirty="0" smtClean="0"/>
              <a:t>κύτταρα.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ΣΕ ύστερα από Αφαίρεση των Λευκοκυττάρων</a:t>
            </a:r>
            <a:br>
              <a:rPr lang="el-GR" dirty="0"/>
            </a:br>
            <a:r>
              <a:rPr lang="el-GR" dirty="0"/>
              <a:t> με Φίλτρο (</a:t>
            </a:r>
            <a:r>
              <a:rPr lang="el-GR" dirty="0" err="1"/>
              <a:t>Λευκαφαιρεμένα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Το ολικό αίμα επεξεργάζεται με ειδικά φίλτρα </a:t>
            </a:r>
            <a:r>
              <a:rPr lang="el-GR" dirty="0" smtClean="0"/>
              <a:t>κατακράτησης </a:t>
            </a:r>
            <a:r>
              <a:rPr lang="el-GR" dirty="0"/>
              <a:t>των λευκών </a:t>
            </a:r>
            <a:r>
              <a:rPr lang="el-GR" dirty="0" smtClean="0"/>
              <a:t>αιμοσφαιρίων.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Όλα τα προϊόντα είναι απαλλαγμένα από </a:t>
            </a:r>
            <a:r>
              <a:rPr lang="el-GR" dirty="0" err="1" smtClean="0"/>
              <a:t>WBCs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Γίνεται </a:t>
            </a:r>
            <a:r>
              <a:rPr lang="el-GR" dirty="0" err="1"/>
              <a:t>φυγοκέντρηση</a:t>
            </a:r>
            <a:r>
              <a:rPr lang="el-GR" dirty="0"/>
              <a:t> και στη συνέχεια το πλάσμα από τα </a:t>
            </a:r>
            <a:r>
              <a:rPr lang="el-GR" dirty="0" err="1"/>
              <a:t>RBCs</a:t>
            </a:r>
            <a:r>
              <a:rPr lang="el-GR" dirty="0"/>
              <a:t> </a:t>
            </a:r>
            <a:r>
              <a:rPr lang="el-GR" dirty="0" smtClean="0"/>
              <a:t>διαχωρίζονται.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Αποθήκευση: όπως για όλα τα ΣΕ ανάλογα με το </a:t>
            </a:r>
            <a:r>
              <a:rPr lang="el-GR" dirty="0" smtClean="0"/>
              <a:t>αντιπηκτικό.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Χαρακτηριστικά → &lt;1.0 x10</a:t>
            </a:r>
            <a:r>
              <a:rPr lang="el-GR" baseline="30000" dirty="0"/>
              <a:t>9</a:t>
            </a:r>
            <a:r>
              <a:rPr lang="el-GR" dirty="0"/>
              <a:t>, περιεκτικότητα σε </a:t>
            </a:r>
            <a:r>
              <a:rPr lang="el-GR" dirty="0" err="1" smtClean="0"/>
              <a:t>WBCs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4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Leukocyte Reduction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 το πλεονέκτημα των </a:t>
            </a:r>
            <a:r>
              <a:rPr lang="el-GR" dirty="0" err="1" smtClean="0"/>
              <a:t>λευκαφαιρεμένων</a:t>
            </a:r>
            <a:r>
              <a:rPr lang="el-GR" dirty="0" smtClean="0"/>
              <a:t> </a:t>
            </a:r>
            <a:r>
              <a:rPr lang="el-GR" dirty="0"/>
              <a:t>προϊόντων;</a:t>
            </a:r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Μη αιμολυτικές πυρετικές </a:t>
            </a:r>
            <a:r>
              <a:rPr lang="el-GR" dirty="0" smtClean="0"/>
              <a:t>αντιδράσεις.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smtClean="0"/>
              <a:t>HLA-ανοσοποίηση.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 Μετάδοση </a:t>
            </a:r>
            <a:r>
              <a:rPr lang="el-GR" dirty="0" smtClean="0"/>
              <a:t>ιών.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/>
              <a:t>Μετεγχειρητικές </a:t>
            </a:r>
            <a:r>
              <a:rPr lang="el-GR" dirty="0" smtClean="0"/>
              <a:t>λοιμώξεις.</a:t>
            </a:r>
            <a:endParaRPr lang="el-GR" dirty="0"/>
          </a:p>
          <a:p>
            <a:pPr marL="857250" lvl="1" indent="-457200">
              <a:buFont typeface="+mj-lt"/>
              <a:buAutoNum type="arabicPeriod"/>
            </a:pPr>
            <a:r>
              <a:rPr lang="el-GR" dirty="0" err="1" smtClean="0"/>
              <a:t>Αλλοανοσοποίηση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3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Προϊόν αίματος μετά την </a:t>
            </a:r>
            <a:r>
              <a:rPr lang="el-GR" altLang="el-GR" dirty="0" smtClean="0">
                <a:cs typeface="Tahoma" pitchFamily="34" charset="0"/>
              </a:rPr>
              <a:t>αφαίρεση </a:t>
            </a:r>
            <a:r>
              <a:rPr lang="el-GR" altLang="el-GR" dirty="0">
                <a:cs typeface="Tahoma" pitchFamily="34" charset="0"/>
              </a:rPr>
              <a:t>του πλάσματος, των λευκοκυττάρων και των αιμοπεταλίων, μέσω </a:t>
            </a:r>
            <a:r>
              <a:rPr lang="el-GR" altLang="el-GR" dirty="0" err="1" smtClean="0">
                <a:cs typeface="Tahoma" pitchFamily="34" charset="0"/>
              </a:rPr>
              <a:t>φυγοκέντρησης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Τα ερυθροκύτταρα υποβάλλονται σε επεξεργασία - πλύση των ερυθρών αιμοσφαιρίων σε ισότονο διάλυμα φυσιολογικού ορού και </a:t>
            </a:r>
            <a:r>
              <a:rPr lang="el-GR" altLang="el-GR" dirty="0" err="1">
                <a:cs typeface="Tahoma" pitchFamily="34" charset="0"/>
              </a:rPr>
              <a:t>φυγοκέντρηση</a:t>
            </a:r>
            <a:r>
              <a:rPr lang="el-GR" altLang="el-GR" dirty="0">
                <a:cs typeface="Tahoma" pitchFamily="34" charset="0"/>
              </a:rPr>
              <a:t> (κατά προτίμηση υπό ψύξη</a:t>
            </a:r>
            <a:r>
              <a:rPr lang="el-GR" altLang="el-GR" dirty="0" smtClean="0">
                <a:cs typeface="Tahoma" pitchFamily="34" charset="0"/>
              </a:rPr>
              <a:t>).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Ιδιότητες: Όγκος ποικίλλει, </a:t>
            </a:r>
            <a:r>
              <a:rPr lang="el-GR" altLang="el-GR" dirty="0" err="1">
                <a:cs typeface="Tahoma" pitchFamily="34" charset="0"/>
              </a:rPr>
              <a:t>Hct</a:t>
            </a:r>
            <a:r>
              <a:rPr lang="el-GR" altLang="el-GR" dirty="0">
                <a:cs typeface="Tahoma" pitchFamily="34" charset="0"/>
              </a:rPr>
              <a:t> κυμαίνεται μεταξύ 65-75%, κάθε μονάδα περιέχει 40g </a:t>
            </a:r>
            <a:r>
              <a:rPr lang="el-GR" altLang="el-GR" dirty="0" err="1">
                <a:cs typeface="Tahoma" pitchFamily="34" charset="0"/>
              </a:rPr>
              <a:t>Hb</a:t>
            </a:r>
            <a:r>
              <a:rPr lang="el-GR" altLang="el-GR" dirty="0">
                <a:cs typeface="Tahoma" pitchFamily="34" charset="0"/>
              </a:rPr>
              <a:t>, λευκοκύτταρα &lt;1.2 x 10</a:t>
            </a:r>
            <a:r>
              <a:rPr lang="el-GR" altLang="el-GR" baseline="30000" dirty="0">
                <a:cs typeface="Tahoma" pitchFamily="34" charset="0"/>
              </a:rPr>
              <a:t>9</a:t>
            </a:r>
            <a:r>
              <a:rPr lang="el-GR" altLang="el-GR" dirty="0">
                <a:cs typeface="Tahoma" pitchFamily="34" charset="0"/>
              </a:rPr>
              <a:t> και πρωτεΐνες &lt;30 </a:t>
            </a:r>
            <a:r>
              <a:rPr lang="el-GR" altLang="el-GR" dirty="0" err="1" smtClean="0">
                <a:cs typeface="Tahoma" pitchFamily="34" charset="0"/>
              </a:rPr>
              <a:t>mg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Πλυμένα ΣΕ </a:t>
            </a:r>
            <a:br>
              <a:rPr lang="el-GR" dirty="0"/>
            </a:br>
            <a:r>
              <a:rPr lang="en-US" dirty="0"/>
              <a:t>Washed Red Blood Cells (W-RBCs</a:t>
            </a:r>
            <a:r>
              <a:rPr lang="en-US" dirty="0" smtClean="0"/>
              <a:t>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151728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484784"/>
            <a:ext cx="8147248" cy="47525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dirty="0" smtClean="0">
                <a:cs typeface="Tahoma" pitchFamily="34" charset="0"/>
              </a:rPr>
              <a:t>Αποθήκευση </a:t>
            </a:r>
            <a:r>
              <a:rPr lang="el-GR" altLang="el-GR" dirty="0">
                <a:cs typeface="Tahoma" pitchFamily="34" charset="0"/>
              </a:rPr>
              <a:t>μετά την επεξεργασία </a:t>
            </a:r>
            <a:r>
              <a:rPr lang="el-GR" altLang="el-GR" dirty="0"/>
              <a:t>→ </a:t>
            </a:r>
            <a:r>
              <a:rPr lang="el-GR" altLang="el-GR" dirty="0">
                <a:cs typeface="Tahoma" pitchFamily="34" charset="0"/>
              </a:rPr>
              <a:t>θερμοκρασία +</a:t>
            </a:r>
            <a:r>
              <a:rPr lang="el-GR" altLang="el-GR" dirty="0" smtClean="0">
                <a:cs typeface="Tahoma" pitchFamily="34" charset="0"/>
              </a:rPr>
              <a:t>2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C </a:t>
            </a:r>
            <a:r>
              <a:rPr lang="el-GR" altLang="el-GR" dirty="0">
                <a:cs typeface="Tahoma" pitchFamily="34" charset="0"/>
              </a:rPr>
              <a:t>έως +</a:t>
            </a:r>
            <a:r>
              <a:rPr lang="el-GR" altLang="el-GR" dirty="0" smtClean="0">
                <a:cs typeface="Tahoma" pitchFamily="34" charset="0"/>
              </a:rPr>
              <a:t>6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 C.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 startAt="4"/>
            </a:pPr>
            <a:r>
              <a:rPr lang="el-GR" altLang="el-GR" dirty="0">
                <a:cs typeface="Tahoma" pitchFamily="34" charset="0"/>
              </a:rPr>
              <a:t>Ο χρόνος αποθήκευσης πρέπει να είναι ο βραχύτερος δυνατός και οπωσδήποτε όχι μεγαλύτερος των 24 ωρών από την παρασκευή </a:t>
            </a:r>
            <a:r>
              <a:rPr lang="el-GR" altLang="el-GR" dirty="0" smtClean="0">
                <a:cs typeface="Tahoma" pitchFamily="34" charset="0"/>
              </a:rPr>
              <a:t>τους.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 startAt="4"/>
            </a:pPr>
            <a:r>
              <a:rPr lang="el-GR" altLang="el-GR" dirty="0">
                <a:cs typeface="Tahoma" pitchFamily="34" charset="0"/>
              </a:rPr>
              <a:t>Ενδείξεις: σε ασθενείς με αντισώματα </a:t>
            </a:r>
            <a:r>
              <a:rPr lang="el-GR" altLang="el-GR" dirty="0" err="1">
                <a:cs typeface="Tahoma" pitchFamily="34" charset="0"/>
              </a:rPr>
              <a:t>anti</a:t>
            </a:r>
            <a:r>
              <a:rPr lang="el-GR" altLang="el-GR" dirty="0">
                <a:cs typeface="Tahoma" pitchFamily="34" charset="0"/>
              </a:rPr>
              <a:t>-</a:t>
            </a:r>
            <a:r>
              <a:rPr lang="el-GR" altLang="el-GR" dirty="0" err="1">
                <a:cs typeface="Tahoma" pitchFamily="34" charset="0"/>
              </a:rPr>
              <a:t>IgA</a:t>
            </a:r>
            <a:r>
              <a:rPr lang="el-GR" altLang="el-GR" dirty="0">
                <a:cs typeface="Tahoma" pitchFamily="34" charset="0"/>
              </a:rPr>
              <a:t>, σε ασθενείς με προηγούμενες σοβαρές αλλεργικές αντιδράσεις αντιδράσεις, σε ειδικές περιπτώσεις θετικής </a:t>
            </a:r>
            <a:r>
              <a:rPr lang="el-GR" altLang="el-GR" dirty="0" err="1">
                <a:cs typeface="Tahoma" pitchFamily="34" charset="0"/>
              </a:rPr>
              <a:t>αμέσης</a:t>
            </a:r>
            <a:r>
              <a:rPr lang="el-GR" altLang="el-GR" dirty="0">
                <a:cs typeface="Tahoma" pitchFamily="34" charset="0"/>
              </a:rPr>
              <a:t> </a:t>
            </a:r>
            <a:r>
              <a:rPr lang="el-GR" altLang="el-GR" dirty="0" err="1" smtClean="0">
                <a:cs typeface="Tahoma" pitchFamily="34" charset="0"/>
              </a:rPr>
              <a:t>Coombs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Πλυμένα ΣΕ </a:t>
            </a:r>
            <a:br>
              <a:rPr lang="el-GR" dirty="0"/>
            </a:br>
            <a:r>
              <a:rPr lang="en-US" dirty="0"/>
              <a:t>Washed Red Blood Cells (W-RBCs</a:t>
            </a:r>
            <a:r>
              <a:rPr lang="en-US" dirty="0" smtClean="0"/>
              <a:t>)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8642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Washer to Prepare Washed Cells</a:t>
            </a:r>
            <a:endParaRPr lang="el-GR" dirty="0"/>
          </a:p>
        </p:txBody>
      </p:sp>
      <p:pic>
        <p:nvPicPr>
          <p:cNvPr id="56322" name="Picture 2" descr="http://pics.equipnet.com/mp_data/images/largepic/jun/Cell-Washer-Haemonetics-200869152443_140823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06" y="1556792"/>
            <a:ext cx="3649588" cy="41726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747206" y="5877272"/>
            <a:ext cx="36495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equipnet.com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4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3" name="Picture 3" descr="0110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219" y="1196975"/>
            <a:ext cx="3711561" cy="5040313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Κρυοσυντηρημένο</a:t>
            </a:r>
            <a:r>
              <a:rPr lang="el-GR" dirty="0"/>
              <a:t> Αίμα - </a:t>
            </a:r>
            <a:r>
              <a:rPr lang="en-US" dirty="0"/>
              <a:t>Frozen Blood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93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Ερυθροκύτταρα με Προσθήκη </a:t>
            </a:r>
            <a:br>
              <a:rPr lang="el-GR" dirty="0"/>
            </a:br>
            <a:r>
              <a:rPr lang="el-GR" dirty="0" err="1"/>
              <a:t>Κρυοπροστατευτικού</a:t>
            </a:r>
            <a:r>
              <a:rPr lang="el-GR" dirty="0"/>
              <a:t> </a:t>
            </a:r>
            <a:r>
              <a:rPr lang="el-GR" dirty="0" smtClean="0"/>
              <a:t>Διαλύματος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Προϊόν που παρασκευάζεται από ολικό αίμα, κατά προτίμηση μέσα σε 7 ημέρες από τη συλλογή, καταψύχεται με προσθήκη </a:t>
            </a:r>
            <a:r>
              <a:rPr lang="el-GR" altLang="el-GR" dirty="0" err="1">
                <a:cs typeface="Tahoma" pitchFamily="34" charset="0"/>
              </a:rPr>
              <a:t>κρυοπροστατευτικού</a:t>
            </a:r>
            <a:r>
              <a:rPr lang="el-GR" altLang="el-GR" dirty="0">
                <a:cs typeface="Tahoma" pitchFamily="34" charset="0"/>
              </a:rPr>
              <a:t> </a:t>
            </a:r>
            <a:r>
              <a:rPr lang="el-GR" altLang="el-GR" dirty="0" smtClean="0">
                <a:cs typeface="Tahoma" pitchFamily="34" charset="0"/>
              </a:rPr>
              <a:t>διαλύματος.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Πριν τη χορήγηση τα κύτταρα αποψύχονται, πλένονται και προστίθενται σε ισότονο διάλυμα χλωριούχου νατρίου ή σε θρεπτικό άλλο </a:t>
            </a:r>
            <a:r>
              <a:rPr lang="el-GR" altLang="el-GR" dirty="0" smtClean="0">
                <a:cs typeface="Tahoma" pitchFamily="34" charset="0"/>
              </a:rPr>
              <a:t>διάλυμα.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Μέθοδος παρασκευής: Δύο μέθοδοι (υψηλή συγκέντρωση </a:t>
            </a:r>
            <a:r>
              <a:rPr lang="el-GR" altLang="el-GR" dirty="0" err="1">
                <a:cs typeface="Tahoma" pitchFamily="34" charset="0"/>
              </a:rPr>
              <a:t>γλυκερόλης</a:t>
            </a:r>
            <a:r>
              <a:rPr lang="el-GR" altLang="el-GR" dirty="0">
                <a:cs typeface="Tahoma" pitchFamily="34" charset="0"/>
              </a:rPr>
              <a:t> - χαμηλή συγκέντρωση </a:t>
            </a:r>
            <a:r>
              <a:rPr lang="el-GR" altLang="el-GR" dirty="0" err="1">
                <a:cs typeface="Tahoma" pitchFamily="34" charset="0"/>
              </a:rPr>
              <a:t>γλυκερόλης</a:t>
            </a:r>
            <a:r>
              <a:rPr lang="el-GR" altLang="el-GR" dirty="0" smtClean="0">
                <a:cs typeface="Tahoma" pitchFamily="34" charset="0"/>
              </a:rPr>
              <a:t>).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926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Ερυθροκύτταρα με Προσθήκη </a:t>
            </a:r>
            <a:br>
              <a:rPr lang="el-GR" dirty="0"/>
            </a:br>
            <a:r>
              <a:rPr lang="el-GR" dirty="0" err="1"/>
              <a:t>Κρυοπροστατευτικού</a:t>
            </a:r>
            <a:r>
              <a:rPr lang="el-GR" dirty="0"/>
              <a:t> </a:t>
            </a:r>
            <a:r>
              <a:rPr lang="el-GR" dirty="0" smtClean="0"/>
              <a:t>Διαλύματος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dirty="0" smtClean="0">
                <a:cs typeface="Tahoma" pitchFamily="34" charset="0"/>
              </a:rPr>
              <a:t>Αποθήκευση </a:t>
            </a:r>
            <a:r>
              <a:rPr lang="el-GR" altLang="el-GR" dirty="0">
                <a:cs typeface="Tahoma" pitchFamily="34" charset="0"/>
              </a:rPr>
              <a:t>μετά την επεξεργασία </a:t>
            </a:r>
            <a:r>
              <a:rPr lang="el-GR" altLang="el-GR" dirty="0"/>
              <a:t>→ </a:t>
            </a:r>
            <a:r>
              <a:rPr lang="el-GR" altLang="el-GR" dirty="0">
                <a:cs typeface="Tahoma" pitchFamily="34" charset="0"/>
              </a:rPr>
              <a:t>θερμοκρασία από –</a:t>
            </a:r>
            <a:r>
              <a:rPr lang="el-GR" altLang="el-GR" dirty="0" smtClean="0">
                <a:cs typeface="Tahoma" pitchFamily="34" charset="0"/>
              </a:rPr>
              <a:t>60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n-US" altLang="el-GR" dirty="0" smtClean="0">
                <a:cs typeface="Tahoma" pitchFamily="34" charset="0"/>
              </a:rPr>
              <a:t>C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έως –</a:t>
            </a:r>
            <a:r>
              <a:rPr lang="el-GR" altLang="el-GR" dirty="0" smtClean="0">
                <a:cs typeface="Tahoma" pitchFamily="34" charset="0"/>
              </a:rPr>
              <a:t>80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C </a:t>
            </a:r>
            <a:r>
              <a:rPr lang="el-GR" altLang="el-GR" dirty="0">
                <a:cs typeface="Tahoma" pitchFamily="34" charset="0"/>
              </a:rPr>
              <a:t>ή</a:t>
            </a:r>
            <a:r>
              <a:rPr lang="en-US" altLang="el-GR" dirty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και χαμηλότερη (–</a:t>
            </a:r>
            <a:r>
              <a:rPr lang="el-GR" altLang="el-GR" dirty="0" smtClean="0">
                <a:cs typeface="Tahoma" pitchFamily="34" charset="0"/>
              </a:rPr>
              <a:t>140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n-US" altLang="el-GR" dirty="0" smtClean="0">
                <a:cs typeface="Tahoma" pitchFamily="34" charset="0"/>
              </a:rPr>
              <a:t>C</a:t>
            </a:r>
            <a:r>
              <a:rPr lang="el-GR" altLang="el-GR" dirty="0" smtClean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έως –</a:t>
            </a:r>
            <a:r>
              <a:rPr lang="el-GR" altLang="el-GR" dirty="0" smtClean="0">
                <a:cs typeface="Tahoma" pitchFamily="34" charset="0"/>
              </a:rPr>
              <a:t>150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C </a:t>
            </a:r>
            <a:r>
              <a:rPr lang="el-GR" altLang="el-GR" dirty="0">
                <a:cs typeface="Tahoma" pitchFamily="34" charset="0"/>
              </a:rPr>
              <a:t>σε υγρό άζωτο) για διάστημα μέχρι 10 </a:t>
            </a:r>
            <a:r>
              <a:rPr lang="el-GR" altLang="el-GR" dirty="0" smtClean="0">
                <a:cs typeface="Tahoma" pitchFamily="34" charset="0"/>
              </a:rPr>
              <a:t>έτη.</a:t>
            </a:r>
            <a:endParaRPr lang="en-US" altLang="el-GR" dirty="0">
              <a:cs typeface="Tahoma" pitchFamily="34" charset="0"/>
            </a:endParaRPr>
          </a:p>
          <a:p>
            <a:pPr>
              <a:buFontTx/>
              <a:buAutoNum type="arabicPeriod" startAt="4"/>
            </a:pPr>
            <a:r>
              <a:rPr lang="el-GR" altLang="el-GR" dirty="0">
                <a:cs typeface="Tahoma" pitchFamily="34" charset="0"/>
              </a:rPr>
              <a:t>Μετά την απόψυξη αποθήκευση σε θερμοκρασία +</a:t>
            </a:r>
            <a:r>
              <a:rPr lang="el-GR" altLang="el-GR" dirty="0" smtClean="0">
                <a:cs typeface="Tahoma" pitchFamily="34" charset="0"/>
              </a:rPr>
              <a:t>2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C </a:t>
            </a:r>
            <a:r>
              <a:rPr lang="el-GR" altLang="el-GR" dirty="0">
                <a:cs typeface="Tahoma" pitchFamily="34" charset="0"/>
              </a:rPr>
              <a:t>έως +</a:t>
            </a:r>
            <a:r>
              <a:rPr lang="el-GR" altLang="el-GR" dirty="0" smtClean="0">
                <a:cs typeface="Tahoma" pitchFamily="34" charset="0"/>
              </a:rPr>
              <a:t>6</a:t>
            </a:r>
            <a:r>
              <a:rPr lang="el-GR" altLang="el-GR" baseline="30000" dirty="0" smtClean="0">
                <a:cs typeface="Tahoma" pitchFamily="34" charset="0"/>
              </a:rPr>
              <a:t>ο</a:t>
            </a:r>
            <a:r>
              <a:rPr lang="el-GR" altLang="el-GR" dirty="0" smtClean="0">
                <a:cs typeface="Tahoma" pitchFamily="34" charset="0"/>
              </a:rPr>
              <a:t>C. </a:t>
            </a:r>
            <a:r>
              <a:rPr lang="el-GR" altLang="el-GR" dirty="0">
                <a:cs typeface="Tahoma" pitchFamily="34" charset="0"/>
              </a:rPr>
              <a:t>Ο</a:t>
            </a:r>
            <a:r>
              <a:rPr lang="en-US" altLang="el-GR" dirty="0">
                <a:cs typeface="Tahoma" pitchFamily="34" charset="0"/>
              </a:rPr>
              <a:t> </a:t>
            </a:r>
            <a:r>
              <a:rPr lang="el-GR" altLang="el-GR" dirty="0">
                <a:cs typeface="Tahoma" pitchFamily="34" charset="0"/>
              </a:rPr>
              <a:t>χρόνος αποθήκευσης μετά την πλύση πρέπει να είναι ο βραχύτερος δυνατός και οπωσδήποτε όχι μεγαλύτερος των 24 ωρών από την παρασκευή </a:t>
            </a:r>
            <a:r>
              <a:rPr lang="el-GR" altLang="el-GR" dirty="0" smtClean="0">
                <a:cs typeface="Tahoma" pitchFamily="34" charset="0"/>
              </a:rPr>
              <a:t>τους.</a:t>
            </a:r>
            <a:endParaRPr lang="en-US" altLang="el-GR" dirty="0">
              <a:cs typeface="Tahoma" pitchFamily="34" charset="0"/>
            </a:endParaRPr>
          </a:p>
          <a:p>
            <a:pPr>
              <a:buFontTx/>
              <a:buAutoNum type="arabicPeriod" startAt="4"/>
            </a:pPr>
            <a:r>
              <a:rPr lang="el-GR" altLang="el-GR" dirty="0">
                <a:cs typeface="Tahoma" pitchFamily="34" charset="0"/>
              </a:rPr>
              <a:t>Ενδείξεις ειδικές: σπάνια ομάδα αίματος / πολλαπλά </a:t>
            </a:r>
            <a:r>
              <a:rPr lang="el-GR" altLang="el-GR" dirty="0" err="1">
                <a:cs typeface="Tahoma" pitchFamily="34" charset="0"/>
              </a:rPr>
              <a:t>αλλοαντισώματα</a:t>
            </a:r>
            <a:r>
              <a:rPr lang="el-GR" altLang="el-GR" dirty="0">
                <a:cs typeface="Tahoma" pitchFamily="34" charset="0"/>
              </a:rPr>
              <a:t>, ειδική περίπτωση </a:t>
            </a:r>
            <a:r>
              <a:rPr lang="el-GR" altLang="el-GR" dirty="0" err="1">
                <a:cs typeface="Tahoma" pitchFamily="34" charset="0"/>
              </a:rPr>
              <a:t>αυτόλογης</a:t>
            </a:r>
            <a:r>
              <a:rPr lang="en-US" altLang="el-GR" dirty="0">
                <a:cs typeface="Tahoma" pitchFamily="34" charset="0"/>
              </a:rPr>
              <a:t> </a:t>
            </a:r>
            <a:r>
              <a:rPr lang="el-GR" altLang="el-GR" dirty="0" smtClean="0">
                <a:cs typeface="Tahoma" pitchFamily="34" charset="0"/>
              </a:rPr>
              <a:t>μετάγγισης.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Ειδικό διάλυμα προστίθεται στα ΣΕ για επανάκτηση του </a:t>
            </a:r>
            <a:r>
              <a:rPr lang="en-US" altLang="el-GR" sz="2400" dirty="0"/>
              <a:t>2,3-DPG </a:t>
            </a:r>
            <a:r>
              <a:rPr lang="el-GR" altLang="el-GR" sz="2400" dirty="0"/>
              <a:t>και του </a:t>
            </a:r>
            <a:r>
              <a:rPr lang="en-US" altLang="el-GR" sz="2400" dirty="0" smtClean="0"/>
              <a:t>ATP</a:t>
            </a:r>
            <a:r>
              <a:rPr lang="el-GR" altLang="el-GR" sz="2400" dirty="0" smtClean="0"/>
              <a:t>.</a:t>
            </a:r>
            <a:endParaRPr lang="el-GR" altLang="el-GR" sz="2400" dirty="0"/>
          </a:p>
          <a:p>
            <a:r>
              <a:rPr lang="el-GR" altLang="el-GR" sz="2400" dirty="0"/>
              <a:t>Διατηρούν τα φυσιολογικά χαρακτηριστικά των </a:t>
            </a:r>
            <a:r>
              <a:rPr lang="el-GR" altLang="el-GR" sz="2400" dirty="0" smtClean="0"/>
              <a:t>ΣΕ.</a:t>
            </a:r>
            <a:endParaRPr lang="en-US" altLang="el-GR" sz="2400" dirty="0"/>
          </a:p>
          <a:p>
            <a:r>
              <a:rPr lang="el-GR" altLang="el-GR" sz="2400" dirty="0"/>
              <a:t>Πρέπει να μεταγγίζονται σε διάστημα </a:t>
            </a:r>
            <a:r>
              <a:rPr lang="el-GR" altLang="el-GR" sz="2400" dirty="0" smtClean="0"/>
              <a:t>24 </a:t>
            </a:r>
            <a:r>
              <a:rPr lang="el-GR" altLang="el-GR" sz="2400" dirty="0"/>
              <a:t>ωρών ή καταψύχονται για 10 </a:t>
            </a:r>
            <a:r>
              <a:rPr lang="el-GR" altLang="el-GR" sz="2400" dirty="0" smtClean="0"/>
              <a:t>έτη.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 err="1"/>
              <a:t>Αν</a:t>
            </a:r>
            <a:r>
              <a:rPr lang="en-US" dirty="0"/>
              <a:t>αζωογονημένα ΣΕ</a:t>
            </a:r>
            <a:br>
              <a:rPr lang="en-US" dirty="0"/>
            </a:br>
            <a:r>
              <a:rPr lang="en-US" dirty="0"/>
              <a:t>Rejuvenated Red Blood Cells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5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AutoShape 4"/>
          <p:cNvSpPr>
            <a:spLocks noChangeArrowheads="1"/>
          </p:cNvSpPr>
          <p:nvPr/>
        </p:nvSpPr>
        <p:spPr bwMode="auto">
          <a:xfrm>
            <a:off x="6660232" y="838200"/>
            <a:ext cx="457200" cy="3958952"/>
          </a:xfrm>
          <a:prstGeom prst="downArrow">
            <a:avLst>
              <a:gd name="adj1" fmla="val 50000"/>
              <a:gd name="adj2" fmla="val 2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Αιμοποιητικά Κύτταρα – </a:t>
            </a:r>
            <a:r>
              <a:rPr lang="en-US" dirty="0" smtClean="0"/>
              <a:t>CD34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altLang="el-GR" dirty="0" smtClean="0">
                <a:cs typeface="Tahoma" pitchFamily="34" charset="0"/>
              </a:rPr>
              <a:t>Μυελός</a:t>
            </a:r>
            <a:r>
              <a:rPr lang="en-US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dirty="0">
                <a:cs typeface="Tahoma" pitchFamily="34" charset="0"/>
              </a:rPr>
              <a:t>Αίμα ομφάλιου λώρου</a:t>
            </a:r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 </a:t>
            </a:r>
            <a:r>
              <a:rPr lang="en-US" altLang="el-GR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  <a:endParaRPr lang="el-GR" altLang="el-GR" dirty="0">
              <a:solidFill>
                <a:schemeClr val="hlink"/>
              </a:solidFill>
              <a:cs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Περιφερικό </a:t>
            </a:r>
            <a:r>
              <a:rPr lang="el-GR" altLang="el-GR" dirty="0" smtClean="0">
                <a:solidFill>
                  <a:schemeClr val="hlink"/>
                </a:solidFill>
                <a:cs typeface="Tahoma" pitchFamily="34" charset="0"/>
              </a:rPr>
              <a:t>αίμα</a:t>
            </a:r>
            <a:r>
              <a:rPr lang="en-US" altLang="el-GR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  <a:endParaRPr lang="el-GR" altLang="el-GR" dirty="0">
              <a:solidFill>
                <a:schemeClr val="hlink"/>
              </a:solidFill>
              <a:cs typeface="Tahoma" pitchFamily="34" charset="0"/>
            </a:endParaRPr>
          </a:p>
          <a:p>
            <a:pPr marL="444500" indent="0">
              <a:buNone/>
            </a:pPr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Πλεονεκτήματα:</a:t>
            </a:r>
          </a:p>
          <a:p>
            <a:pPr lvl="1"/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Αποφυγή </a:t>
            </a:r>
            <a:r>
              <a:rPr lang="el-GR" altLang="el-GR" dirty="0" smtClean="0">
                <a:solidFill>
                  <a:schemeClr val="hlink"/>
                </a:solidFill>
                <a:cs typeface="Tahoma" pitchFamily="34" charset="0"/>
              </a:rPr>
              <a:t>χειρουργείου</a:t>
            </a:r>
            <a:r>
              <a:rPr lang="en-US" altLang="el-GR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  <a:endParaRPr lang="el-GR" altLang="el-GR" dirty="0">
              <a:solidFill>
                <a:schemeClr val="hlink"/>
              </a:solidFill>
              <a:cs typeface="Tahoma" pitchFamily="34" charset="0"/>
            </a:endParaRPr>
          </a:p>
          <a:p>
            <a:pPr lvl="1"/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Περισσότερα αιμοποιητικά </a:t>
            </a:r>
            <a:r>
              <a:rPr lang="el-GR" altLang="el-GR" dirty="0" smtClean="0">
                <a:solidFill>
                  <a:schemeClr val="hlink"/>
                </a:solidFill>
                <a:cs typeface="Tahoma" pitchFamily="34" charset="0"/>
              </a:rPr>
              <a:t>κύτταρα</a:t>
            </a:r>
            <a:r>
              <a:rPr lang="en-US" altLang="el-GR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  <a:endParaRPr lang="el-GR" altLang="el-GR" dirty="0">
              <a:solidFill>
                <a:schemeClr val="hlink"/>
              </a:solidFill>
              <a:cs typeface="Tahoma" pitchFamily="34" charset="0"/>
            </a:endParaRPr>
          </a:p>
          <a:p>
            <a:pPr lvl="1"/>
            <a:r>
              <a:rPr lang="el-GR" altLang="el-GR" dirty="0">
                <a:solidFill>
                  <a:schemeClr val="hlink"/>
                </a:solidFill>
                <a:cs typeface="Tahoma" pitchFamily="34" charset="0"/>
              </a:rPr>
              <a:t>Ταχύτητα αιματολογικής </a:t>
            </a:r>
            <a:r>
              <a:rPr lang="el-GR" altLang="el-GR" dirty="0" smtClean="0">
                <a:solidFill>
                  <a:schemeClr val="hlink"/>
                </a:solidFill>
                <a:cs typeface="Tahoma" pitchFamily="34" charset="0"/>
              </a:rPr>
              <a:t>αποκατάστασης</a:t>
            </a:r>
            <a:r>
              <a:rPr lang="en-US" altLang="el-GR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  <a:endParaRPr lang="en-US" altLang="el-GR" dirty="0">
              <a:solidFill>
                <a:schemeClr val="hlink"/>
              </a:solidFill>
              <a:cs typeface="Tahoma" pitchFamily="34" charset="0"/>
            </a:endParaRPr>
          </a:p>
          <a:p>
            <a:pPr marL="5832475" indent="0">
              <a:buNone/>
            </a:pPr>
            <a:r>
              <a:rPr lang="en-US" altLang="el-GR" b="1" dirty="0" smtClean="0">
                <a:solidFill>
                  <a:schemeClr val="hlink"/>
                </a:solidFill>
                <a:cs typeface="Tahoma" pitchFamily="34" charset="0"/>
              </a:rPr>
              <a:t>CGU-GM</a:t>
            </a:r>
            <a:endParaRPr lang="en-US" altLang="el-GR" b="1" dirty="0">
              <a:solidFill>
                <a:schemeClr val="hlink"/>
              </a:solidFill>
              <a:cs typeface="Tahoma" pitchFamily="34" charset="0"/>
            </a:endParaRPr>
          </a:p>
          <a:p>
            <a:pPr marL="5832475" indent="0">
              <a:buNone/>
            </a:pPr>
            <a:r>
              <a:rPr lang="en-US" altLang="el-GR" b="1" dirty="0" smtClean="0">
                <a:solidFill>
                  <a:schemeClr val="hlink"/>
                </a:solidFill>
                <a:cs typeface="Tahoma" pitchFamily="34" charset="0"/>
              </a:rPr>
              <a:t>BFU-E</a:t>
            </a:r>
            <a:endParaRPr lang="en-US" altLang="el-GR" b="1" dirty="0">
              <a:solidFill>
                <a:schemeClr val="hlink"/>
              </a:solidFill>
              <a:cs typeface="Tahoma" pitchFamily="34" charset="0"/>
            </a:endParaRPr>
          </a:p>
          <a:p>
            <a:pPr marL="5832475" indent="0">
              <a:buNone/>
            </a:pPr>
            <a:r>
              <a:rPr lang="en-US" altLang="el-GR" b="1" dirty="0" smtClean="0">
                <a:solidFill>
                  <a:schemeClr val="hlink"/>
                </a:solidFill>
                <a:cs typeface="Tahoma" pitchFamily="34" charset="0"/>
              </a:rPr>
              <a:t>CFU-GEMM</a:t>
            </a:r>
            <a:endParaRPr lang="el-GR" altLang="el-GR" b="1" dirty="0">
              <a:solidFill>
                <a:schemeClr val="hlink"/>
              </a:solidFill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13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Σταθερά (</a:t>
            </a:r>
            <a:r>
              <a:rPr lang="el-GR" dirty="0" err="1"/>
              <a:t>medicinal</a:t>
            </a:r>
            <a:r>
              <a:rPr lang="el-GR" dirty="0"/>
              <a:t>) Βιομηχανοποιημένα Προϊόντα / Παράγωγα Ανθρώπινου Αίματος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Λευκωματίνη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Συμπυκνωμένοι παράγοντες πήξεως και </a:t>
            </a:r>
            <a:r>
              <a:rPr lang="el-GR" dirty="0" err="1" smtClean="0"/>
              <a:t>αντιπρωτεάσες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Eνδομυϊκές</a:t>
            </a:r>
            <a:r>
              <a:rPr lang="el-GR" dirty="0"/>
              <a:t> και ενδοφλέβιες </a:t>
            </a:r>
            <a:r>
              <a:rPr lang="el-GR" dirty="0" err="1" smtClean="0"/>
              <a:t>Ανοσοσφαιρίνες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Προθρομβινικό</a:t>
            </a:r>
            <a:r>
              <a:rPr lang="el-GR" dirty="0"/>
              <a:t> </a:t>
            </a:r>
            <a:r>
              <a:rPr lang="el-GR" dirty="0" smtClean="0"/>
              <a:t>σύμπλεγμα.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Συμπύκνωμα </a:t>
            </a:r>
            <a:r>
              <a:rPr lang="el-GR" dirty="0" err="1"/>
              <a:t>αντιθρομβίνης</a:t>
            </a:r>
            <a:r>
              <a:rPr lang="el-GR" dirty="0"/>
              <a:t> </a:t>
            </a:r>
            <a:r>
              <a:rPr lang="el-GR" dirty="0" smtClean="0"/>
              <a:t>ΙΙΙ.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 err="1"/>
              <a:t>Αντιαναστολείς</a:t>
            </a:r>
            <a:r>
              <a:rPr lang="el-GR" dirty="0"/>
              <a:t> </a:t>
            </a:r>
            <a:r>
              <a:rPr lang="el-GR" dirty="0" smtClean="0"/>
              <a:t>πήξεως.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Συμπύκνωμα </a:t>
            </a:r>
            <a:r>
              <a:rPr lang="el-GR" dirty="0" err="1" smtClean="0"/>
              <a:t>ινωδογόνου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70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Αιμοποιητικά Κύτταρα – </a:t>
            </a:r>
            <a:r>
              <a:rPr lang="en-US" dirty="0"/>
              <a:t>CD34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Απαγορεύεται η μεταμόσχευση </a:t>
            </a:r>
            <a:r>
              <a:rPr lang="en-US" altLang="el-GR" dirty="0">
                <a:cs typeface="Tahoma" pitchFamily="34" charset="0"/>
              </a:rPr>
              <a:t>CD34 </a:t>
            </a:r>
            <a:r>
              <a:rPr lang="el-GR" altLang="el-GR" dirty="0">
                <a:cs typeface="Tahoma" pitchFamily="34" charset="0"/>
              </a:rPr>
              <a:t>περιφερικού αίματος </a:t>
            </a:r>
            <a:r>
              <a:rPr lang="el-GR" altLang="el-GR" dirty="0" smtClean="0">
                <a:cs typeface="Tahoma" pitchFamily="34" charset="0"/>
              </a:rPr>
              <a:t>σε</a:t>
            </a:r>
            <a:r>
              <a:rPr lang="en-US" altLang="el-GR" dirty="0" smtClean="0">
                <a:cs typeface="Tahoma" pitchFamily="34" charset="0"/>
              </a:rPr>
              <a:t> </a:t>
            </a:r>
            <a:r>
              <a:rPr lang="el-GR" altLang="el-GR" dirty="0" smtClean="0">
                <a:cs typeface="Tahoma" pitchFamily="34" charset="0"/>
              </a:rPr>
              <a:t>κακοήθειες</a:t>
            </a:r>
            <a:r>
              <a:rPr lang="en-US" altLang="el-GR" dirty="0" smtClean="0">
                <a:cs typeface="Tahoma" pitchFamily="34" charset="0"/>
              </a:rPr>
              <a:t>.</a:t>
            </a:r>
            <a:endParaRPr lang="en-US" altLang="el-GR" dirty="0" smtClean="0">
              <a:solidFill>
                <a:schemeClr val="hlink"/>
              </a:solidFill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b="1" dirty="0" smtClean="0">
                <a:solidFill>
                  <a:schemeClr val="hlink"/>
                </a:solidFill>
                <a:cs typeface="Tahoma" pitchFamily="34" charset="0"/>
              </a:rPr>
              <a:t>Έχουν </a:t>
            </a:r>
            <a:r>
              <a:rPr lang="el-GR" altLang="el-GR" b="1" dirty="0">
                <a:solidFill>
                  <a:schemeClr val="hlink"/>
                </a:solidFill>
                <a:cs typeface="Tahoma" pitchFamily="34" charset="0"/>
              </a:rPr>
              <a:t>αυξημένη πιθανότητα εμφάνισης νόσου κατά του </a:t>
            </a:r>
            <a:r>
              <a:rPr lang="el-GR" altLang="el-GR" b="1" dirty="0" smtClean="0">
                <a:solidFill>
                  <a:schemeClr val="hlink"/>
                </a:solidFill>
                <a:cs typeface="Tahoma" pitchFamily="34" charset="0"/>
              </a:rPr>
              <a:t>ξενιστή</a:t>
            </a:r>
            <a:r>
              <a:rPr lang="en-US" altLang="el-GR" b="1" dirty="0" smtClean="0">
                <a:solidFill>
                  <a:schemeClr val="hlink"/>
                </a:solidFill>
                <a:cs typeface="Tahoma" pitchFamily="34" charset="0"/>
              </a:rPr>
              <a:t>.</a:t>
            </a:r>
          </a:p>
          <a:p>
            <a:pPr>
              <a:buFontTx/>
              <a:buAutoNum type="arabicPeriod"/>
            </a:pPr>
            <a:r>
              <a:rPr lang="el-GR" altLang="el-GR" dirty="0" smtClean="0">
                <a:cs typeface="Tahoma" pitchFamily="34" charset="0"/>
              </a:rPr>
              <a:t>Από </a:t>
            </a:r>
            <a:r>
              <a:rPr lang="el-GR" altLang="el-GR" dirty="0">
                <a:cs typeface="Tahoma" pitchFamily="34" charset="0"/>
              </a:rPr>
              <a:t>το μυελό «ξεκολλάνε» με φάρμακα:</a:t>
            </a:r>
          </a:p>
          <a:p>
            <a:pPr lvl="1"/>
            <a:r>
              <a:rPr lang="en-US" altLang="el-GR" dirty="0" smtClean="0">
                <a:cs typeface="Tahoma" pitchFamily="34" charset="0"/>
              </a:rPr>
              <a:t>G-CSF.</a:t>
            </a:r>
            <a:endParaRPr lang="en-US" altLang="el-GR" dirty="0">
              <a:cs typeface="Tahoma" pitchFamily="34" charset="0"/>
            </a:endParaRPr>
          </a:p>
          <a:p>
            <a:pPr lvl="1"/>
            <a:r>
              <a:rPr lang="el-GR" altLang="el-GR" dirty="0" smtClean="0">
                <a:cs typeface="Tahoma" pitchFamily="34" charset="0"/>
              </a:rPr>
              <a:t>Χημειοθεραπεία</a:t>
            </a:r>
            <a:r>
              <a:rPr lang="en-US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n-US" altLang="el-GR" dirty="0" err="1" smtClean="0">
                <a:cs typeface="Tahoma" pitchFamily="34" charset="0"/>
              </a:rPr>
              <a:t>Plevixafor</a:t>
            </a:r>
            <a:r>
              <a:rPr lang="en-US" altLang="el-GR" dirty="0" smtClean="0">
                <a:cs typeface="Tahoma" pitchFamily="34" charset="0"/>
              </a:rPr>
              <a:t>.</a:t>
            </a:r>
            <a:endParaRPr lang="en-US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2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Πλάσμα Πλούσιο σε Αιμοπετάλια</a:t>
            </a:r>
            <a:br>
              <a:rPr lang="el-GR" dirty="0"/>
            </a:br>
            <a:r>
              <a:rPr lang="en-US" dirty="0"/>
              <a:t>Platelet Rich Plasma (PRP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Το </a:t>
            </a:r>
            <a:r>
              <a:rPr lang="en-US" altLang="el-GR" sz="2400" dirty="0">
                <a:cs typeface="Tahoma" pitchFamily="34" charset="0"/>
              </a:rPr>
              <a:t>PRP</a:t>
            </a:r>
            <a:r>
              <a:rPr lang="el-GR" altLang="el-GR" sz="2400" dirty="0">
                <a:cs typeface="Tahoma" pitchFamily="34" charset="0"/>
              </a:rPr>
              <a:t> προέρχεται από αιμοληψία ολικού </a:t>
            </a:r>
            <a:r>
              <a:rPr lang="el-GR" altLang="el-GR" sz="2400" dirty="0" smtClean="0">
                <a:cs typeface="Tahoma" pitchFamily="34" charset="0"/>
              </a:rPr>
              <a:t>αίματος</a:t>
            </a:r>
            <a:r>
              <a:rPr lang="en-US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Τα συμπυκνωμένα-ανακτηθέντα αιμοπετάλια από αιμοληψία ολικού αίματος περιέχουν τουλάχιστον 55 x 10</a:t>
            </a:r>
            <a:r>
              <a:rPr lang="el-GR" altLang="el-GR" sz="2400" baseline="30000" dirty="0">
                <a:cs typeface="Tahoma" pitchFamily="34" charset="0"/>
              </a:rPr>
              <a:t>9</a:t>
            </a:r>
            <a:r>
              <a:rPr lang="el-GR" altLang="el-GR" sz="2400" dirty="0">
                <a:cs typeface="Tahoma" pitchFamily="34" charset="0"/>
              </a:rPr>
              <a:t> αιμοπετάλια, που αιωρούνται σε 50 </a:t>
            </a:r>
            <a:r>
              <a:rPr lang="el-GR" altLang="el-GR" sz="2400" dirty="0" err="1">
                <a:cs typeface="Tahoma" pitchFamily="34" charset="0"/>
              </a:rPr>
              <a:t>mL</a:t>
            </a:r>
            <a:r>
              <a:rPr lang="el-GR" altLang="el-GR" sz="2400" dirty="0">
                <a:cs typeface="Tahoma" pitchFamily="34" charset="0"/>
              </a:rPr>
              <a:t> </a:t>
            </a:r>
            <a:r>
              <a:rPr lang="el-GR" altLang="el-GR" sz="2400" dirty="0" smtClean="0">
                <a:cs typeface="Tahoma" pitchFamily="34" charset="0"/>
              </a:rPr>
              <a:t>πλάσματος</a:t>
            </a:r>
            <a:r>
              <a:rPr lang="en-US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Η συνήθης θεραπευτική δόση ενηλίκου είναι 5 μονάδες ανακτηθέντων </a:t>
            </a:r>
            <a:r>
              <a:rPr lang="el-GR" altLang="el-GR" sz="2400" dirty="0" smtClean="0">
                <a:cs typeface="Tahoma" pitchFamily="34" charset="0"/>
              </a:rPr>
              <a:t>αιμοπεταλίων</a:t>
            </a:r>
            <a:r>
              <a:rPr lang="en-US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500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Πλάσμα Πλούσιο σε Αιμοπετάλια</a:t>
            </a:r>
            <a:br>
              <a:rPr lang="el-GR" dirty="0"/>
            </a:br>
            <a:r>
              <a:rPr lang="en-US" dirty="0"/>
              <a:t>Platelet Rich Plasma (PRP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Τα </a:t>
            </a:r>
            <a:r>
              <a:rPr lang="el-GR" dirty="0"/>
              <a:t>ανακτηθέντα αιμοπετάλια παράγονται μέσω </a:t>
            </a:r>
            <a:r>
              <a:rPr lang="el-GR" dirty="0" err="1"/>
              <a:t>λευκαφαίρεσης</a:t>
            </a:r>
            <a:r>
              <a:rPr lang="el-GR" dirty="0"/>
              <a:t> προ αποθήκευσης αλλά μπορεί να περιέχουν μικρό αριθμό </a:t>
            </a:r>
            <a:r>
              <a:rPr lang="el-GR" dirty="0" err="1"/>
              <a:t>ερυθροκυττάρων</a:t>
            </a:r>
            <a:r>
              <a:rPr lang="el-GR" dirty="0"/>
              <a:t>, που δυνητικά οδηγούν σε </a:t>
            </a:r>
            <a:r>
              <a:rPr lang="el-GR" dirty="0" err="1" smtClean="0"/>
              <a:t>αλλοανοσοποίηση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Τα αιμοπετάλια αφαίρεσης είναι </a:t>
            </a:r>
            <a:r>
              <a:rPr lang="el-GR" dirty="0" err="1"/>
              <a:t>λευκαφαιρεμένα</a:t>
            </a:r>
            <a:r>
              <a:rPr lang="el-GR" dirty="0"/>
              <a:t> εξ </a:t>
            </a:r>
            <a:r>
              <a:rPr lang="el-GR" dirty="0" smtClean="0"/>
              <a:t>αρχής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Σε ένα μέσο ενήλικα, 5 μονάδες ανακτηθέντων αιμοπεταλίων ή μία μονάδα αιμοπεταλίων αφαίρεσης αναμένεται να αυξήσει τον αριθμό των αιμοπεταλίων σε 25 έως 50 x 10</a:t>
            </a:r>
            <a:r>
              <a:rPr lang="el-GR" baseline="30000" dirty="0"/>
              <a:t>9</a:t>
            </a:r>
            <a:r>
              <a:rPr lang="el-GR" dirty="0"/>
              <a:t> /</a:t>
            </a:r>
            <a:r>
              <a:rPr lang="el-GR" dirty="0" smtClean="0"/>
              <a:t>L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52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066800" y="1442690"/>
            <a:ext cx="7315200" cy="4146550"/>
            <a:chOff x="1066800" y="2057400"/>
            <a:chExt cx="7315200" cy="4146550"/>
          </a:xfrm>
        </p:grpSpPr>
        <p:sp>
          <p:nvSpPr>
            <p:cNvPr id="253955" name="AutoShape 3"/>
            <p:cNvSpPr>
              <a:spLocks noChangeArrowheads="1"/>
            </p:cNvSpPr>
            <p:nvPr/>
          </p:nvSpPr>
          <p:spPr bwMode="auto">
            <a:xfrm>
              <a:off x="1066800" y="3276600"/>
              <a:ext cx="1828800" cy="2438400"/>
            </a:xfrm>
            <a:prstGeom prst="roundRect">
              <a:avLst>
                <a:gd name="adj" fmla="val 32468"/>
              </a:avLst>
            </a:prstGeom>
            <a:gradFill rotWithShape="1">
              <a:gsLst>
                <a:gs pos="0">
                  <a:srgbClr val="FF2929"/>
                </a:gs>
                <a:gs pos="100000">
                  <a:srgbClr val="A5002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56" name="AutoShape 4"/>
            <p:cNvSpPr>
              <a:spLocks noChangeArrowheads="1"/>
            </p:cNvSpPr>
            <p:nvPr/>
          </p:nvSpPr>
          <p:spPr bwMode="auto">
            <a:xfrm>
              <a:off x="1600200" y="2057400"/>
              <a:ext cx="76200" cy="1219200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57" name="AutoShape 5"/>
            <p:cNvSpPr>
              <a:spLocks noChangeArrowheads="1"/>
            </p:cNvSpPr>
            <p:nvPr/>
          </p:nvSpPr>
          <p:spPr bwMode="auto">
            <a:xfrm>
              <a:off x="1828800" y="2819400"/>
              <a:ext cx="76200" cy="457200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58" name="AutoShape 6"/>
            <p:cNvSpPr>
              <a:spLocks noChangeArrowheads="1"/>
            </p:cNvSpPr>
            <p:nvPr/>
          </p:nvSpPr>
          <p:spPr bwMode="auto">
            <a:xfrm>
              <a:off x="2057400" y="2819400"/>
              <a:ext cx="76200" cy="457200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59" name="AutoShape 7"/>
            <p:cNvSpPr>
              <a:spLocks noChangeArrowheads="1"/>
            </p:cNvSpPr>
            <p:nvPr/>
          </p:nvSpPr>
          <p:spPr bwMode="auto">
            <a:xfrm>
              <a:off x="2286000" y="2819400"/>
              <a:ext cx="76200" cy="457200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0" name="AutoShape 8"/>
            <p:cNvSpPr>
              <a:spLocks noChangeArrowheads="1"/>
            </p:cNvSpPr>
            <p:nvPr/>
          </p:nvSpPr>
          <p:spPr bwMode="auto">
            <a:xfrm>
              <a:off x="4191000" y="3581400"/>
              <a:ext cx="1143000" cy="1600200"/>
            </a:xfrm>
            <a:prstGeom prst="roundRect">
              <a:avLst>
                <a:gd name="adj" fmla="val 32468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DA3B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1" name="AutoShape 9"/>
            <p:cNvSpPr>
              <a:spLocks noChangeArrowheads="1"/>
            </p:cNvSpPr>
            <p:nvPr/>
          </p:nvSpPr>
          <p:spPr bwMode="auto">
            <a:xfrm>
              <a:off x="7239000" y="2438400"/>
              <a:ext cx="762000" cy="990600"/>
            </a:xfrm>
            <a:prstGeom prst="roundRect">
              <a:avLst>
                <a:gd name="adj" fmla="val 32468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2" name="AutoShape 10"/>
            <p:cNvSpPr>
              <a:spLocks noChangeArrowheads="1"/>
            </p:cNvSpPr>
            <p:nvPr/>
          </p:nvSpPr>
          <p:spPr bwMode="auto">
            <a:xfrm>
              <a:off x="4495800" y="3200400"/>
              <a:ext cx="76200" cy="381000"/>
            </a:xfrm>
            <a:prstGeom prst="roundRect">
              <a:avLst>
                <a:gd name="adj" fmla="val 16667"/>
              </a:avLst>
            </a:prstGeom>
            <a:solidFill>
              <a:srgbClr val="FFDA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3" name="AutoShape 11"/>
            <p:cNvSpPr>
              <a:spLocks noChangeArrowheads="1"/>
            </p:cNvSpPr>
            <p:nvPr/>
          </p:nvSpPr>
          <p:spPr bwMode="auto">
            <a:xfrm>
              <a:off x="4724400" y="3200400"/>
              <a:ext cx="76200" cy="381000"/>
            </a:xfrm>
            <a:prstGeom prst="roundRect">
              <a:avLst>
                <a:gd name="adj" fmla="val 16667"/>
              </a:avLst>
            </a:prstGeom>
            <a:solidFill>
              <a:srgbClr val="FFDA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4" name="AutoShape 12"/>
            <p:cNvSpPr>
              <a:spLocks noChangeArrowheads="1"/>
            </p:cNvSpPr>
            <p:nvPr/>
          </p:nvSpPr>
          <p:spPr bwMode="auto">
            <a:xfrm>
              <a:off x="4953000" y="3200400"/>
              <a:ext cx="76200" cy="381000"/>
            </a:xfrm>
            <a:prstGeom prst="roundRect">
              <a:avLst>
                <a:gd name="adj" fmla="val 16667"/>
              </a:avLst>
            </a:prstGeom>
            <a:solidFill>
              <a:srgbClr val="FFDA3B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cxnSp>
          <p:nvCxnSpPr>
            <p:cNvPr id="253965" name="AutoShape 13"/>
            <p:cNvCxnSpPr>
              <a:cxnSpLocks noChangeShapeType="1"/>
              <a:stCxn id="253958" idx="0"/>
              <a:endCxn id="253963" idx="0"/>
            </p:cNvCxnSpPr>
            <p:nvPr/>
          </p:nvCxnSpPr>
          <p:spPr bwMode="auto">
            <a:xfrm rot="5400000" flipV="1">
              <a:off x="3238500" y="1676400"/>
              <a:ext cx="381000" cy="2667000"/>
            </a:xfrm>
            <a:prstGeom prst="curvedConnector3">
              <a:avLst>
                <a:gd name="adj1" fmla="val -60000"/>
              </a:avLst>
            </a:prstGeom>
            <a:noFill/>
            <a:ln w="63500">
              <a:pattFill prst="lgConfetti">
                <a:fgClr>
                  <a:srgbClr val="A50021"/>
                </a:fgClr>
                <a:bgClr>
                  <a:srgbClr val="FFDA3B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3966" name="Oval 14"/>
            <p:cNvSpPr>
              <a:spLocks noChangeArrowheads="1"/>
            </p:cNvSpPr>
            <p:nvPr/>
          </p:nvSpPr>
          <p:spPr bwMode="auto">
            <a:xfrm>
              <a:off x="3657600" y="2590800"/>
              <a:ext cx="152400" cy="7620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67" name="Text Box 15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2400" b="1">
                  <a:latin typeface="Arial" charset="0"/>
                </a:rPr>
                <a:t>RBCs</a:t>
              </a:r>
            </a:p>
          </p:txBody>
        </p:sp>
        <p:sp>
          <p:nvSpPr>
            <p:cNvPr id="253968" name="Text Box 16"/>
            <p:cNvSpPr txBox="1">
              <a:spLocks noChangeArrowheads="1"/>
            </p:cNvSpPr>
            <p:nvPr/>
          </p:nvSpPr>
          <p:spPr bwMode="auto">
            <a:xfrm>
              <a:off x="4343400" y="4114800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 sz="2400" b="1">
                  <a:latin typeface="Arial" charset="0"/>
                </a:rPr>
                <a:t>PRP</a:t>
              </a:r>
            </a:p>
          </p:txBody>
        </p:sp>
        <p:sp>
          <p:nvSpPr>
            <p:cNvPr id="253969" name="AutoShape 17"/>
            <p:cNvSpPr>
              <a:spLocks noChangeArrowheads="1"/>
            </p:cNvSpPr>
            <p:nvPr/>
          </p:nvSpPr>
          <p:spPr bwMode="auto">
            <a:xfrm>
              <a:off x="7239000" y="4419600"/>
              <a:ext cx="762000" cy="1066800"/>
            </a:xfrm>
            <a:prstGeom prst="roundRect">
              <a:avLst>
                <a:gd name="adj" fmla="val 32468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3970" name="Line 18"/>
            <p:cNvSpPr>
              <a:spLocks noChangeShapeType="1"/>
            </p:cNvSpPr>
            <p:nvPr/>
          </p:nvSpPr>
          <p:spPr bwMode="auto">
            <a:xfrm flipV="1">
              <a:off x="5486400" y="3048000"/>
              <a:ext cx="16002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3971" name="Line 19"/>
            <p:cNvSpPr>
              <a:spLocks noChangeShapeType="1"/>
            </p:cNvSpPr>
            <p:nvPr/>
          </p:nvSpPr>
          <p:spPr bwMode="auto">
            <a:xfrm>
              <a:off x="5486400" y="4343400"/>
              <a:ext cx="1600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3972" name="Text Box 20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1066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l-GR">
                  <a:latin typeface="Arial" charset="0"/>
                </a:rPr>
                <a:t>Plasma</a:t>
              </a:r>
            </a:p>
          </p:txBody>
        </p:sp>
        <p:sp>
          <p:nvSpPr>
            <p:cNvPr id="253973" name="Text Box 21"/>
            <p:cNvSpPr txBox="1">
              <a:spLocks noChangeArrowheads="1"/>
            </p:cNvSpPr>
            <p:nvPr/>
          </p:nvSpPr>
          <p:spPr bwMode="auto">
            <a:xfrm>
              <a:off x="6934200" y="5562600"/>
              <a:ext cx="14478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l-GR">
                  <a:latin typeface="Arial" charset="0"/>
                </a:rPr>
                <a:t>Platelet concentrate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</a:t>
            </a:r>
            <a:r>
              <a:rPr lang="en-US" dirty="0" smtClean="0"/>
              <a:t>PRP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58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700808"/>
            <a:ext cx="8229600" cy="2448272"/>
          </a:xfrm>
        </p:spPr>
        <p:txBody>
          <a:bodyPr>
            <a:normAutofit/>
          </a:bodyPr>
          <a:lstStyle/>
          <a:p>
            <a:pPr>
              <a:spcBef>
                <a:spcPts val="4200"/>
              </a:spcBef>
            </a:pPr>
            <a:r>
              <a:rPr lang="en-US" altLang="el-GR" sz="2400" dirty="0"/>
              <a:t>6-10 </a:t>
            </a:r>
            <a:r>
              <a:rPr lang="el-GR" altLang="el-GR" sz="2400" dirty="0"/>
              <a:t>μονάδες μεταφέρονται σε έναν </a:t>
            </a:r>
            <a:r>
              <a:rPr lang="el-GR" altLang="el-GR" sz="2400" dirty="0" smtClean="0"/>
              <a:t>ασκό.</a:t>
            </a:r>
            <a:endParaRPr lang="en-US" altLang="el-GR" sz="2400" dirty="0"/>
          </a:p>
          <a:p>
            <a:pPr>
              <a:spcBef>
                <a:spcPts val="4200"/>
              </a:spcBef>
            </a:pPr>
            <a:r>
              <a:rPr lang="el-GR" altLang="el-GR" sz="2400" dirty="0"/>
              <a:t>Διάρκεια ζωής</a:t>
            </a:r>
            <a:r>
              <a:rPr lang="en-US" altLang="el-GR" sz="2400" dirty="0"/>
              <a:t> = 4 </a:t>
            </a:r>
            <a:r>
              <a:rPr lang="el-GR" altLang="el-GR" sz="2400" dirty="0" smtClean="0"/>
              <a:t>ώρες.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err="1"/>
              <a:t>Δεξαμενοποιημένα</a:t>
            </a:r>
            <a:r>
              <a:rPr lang="el-GR" dirty="0"/>
              <a:t> Αιμοπετάλια </a:t>
            </a:r>
            <a:br>
              <a:rPr lang="el-GR" dirty="0"/>
            </a:br>
            <a:r>
              <a:rPr lang="en-US" dirty="0"/>
              <a:t>Pooling Platelets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3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Πλεονεκτήματα των Αιμοπεταλίων Αφαίρεσης με τα PRP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Ένας ασκός από έναν </a:t>
            </a:r>
            <a:r>
              <a:rPr lang="el-GR" sz="2400" dirty="0" smtClean="0"/>
              <a:t>δότη.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/>
              <a:t>Μία μονάδα είναι η θεραπευτική </a:t>
            </a:r>
            <a:r>
              <a:rPr lang="el-GR" sz="2400" dirty="0" smtClean="0"/>
              <a:t>δόση.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Ο όγκος </a:t>
            </a:r>
            <a:r>
              <a:rPr lang="el-GR" sz="2400" dirty="0"/>
              <a:t>είναι 250 </a:t>
            </a:r>
            <a:r>
              <a:rPr lang="el-GR" sz="2400" dirty="0" smtClean="0"/>
              <a:t>ml.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6318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080120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Κοκκιοκύτταρα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087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Συνήθως χρησιμοποιούνται σε ασθενείς με </a:t>
            </a:r>
            <a:r>
              <a:rPr lang="el-GR" altLang="el-GR" sz="2400" dirty="0" err="1" smtClean="0">
                <a:cs typeface="Tahoma" pitchFamily="34" charset="0"/>
              </a:rPr>
              <a:t>ουδετροπενία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Σε ασθενείς με </a:t>
            </a:r>
            <a:r>
              <a:rPr lang="en-US" altLang="el-GR" sz="2400" dirty="0">
                <a:cs typeface="Tahoma" pitchFamily="34" charset="0"/>
              </a:rPr>
              <a:t>gram </a:t>
            </a:r>
            <a:r>
              <a:rPr lang="el-GR" altLang="el-GR" sz="2400" dirty="0">
                <a:cs typeface="Tahoma" pitchFamily="34" charset="0"/>
              </a:rPr>
              <a:t>αρνητικές λοιμώξεις και ανοχή στα </a:t>
            </a:r>
            <a:r>
              <a:rPr lang="el-GR" altLang="el-GR" sz="2400" dirty="0" smtClean="0">
                <a:cs typeface="Tahoma" pitchFamily="34" charset="0"/>
              </a:rPr>
              <a:t>αντιβιοτικά.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Δεν είναι καλά μελετημένα τα θεραπευτικά </a:t>
            </a:r>
            <a:r>
              <a:rPr lang="el-GR" altLang="el-GR" sz="2400" dirty="0" smtClean="0">
                <a:cs typeface="Tahoma" pitchFamily="34" charset="0"/>
              </a:rPr>
              <a:t>αποτελέσματα.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Χρειάζονται καθημερινές </a:t>
            </a:r>
            <a:r>
              <a:rPr lang="el-GR" altLang="el-GR" sz="2400" dirty="0" smtClean="0">
                <a:cs typeface="Tahoma" pitchFamily="34" charset="0"/>
              </a:rPr>
              <a:t>μεταγγίσεις.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Παρασκευάζονται με </a:t>
            </a:r>
            <a:r>
              <a:rPr lang="el-GR" altLang="el-GR" sz="2400" dirty="0" err="1" smtClean="0">
                <a:cs typeface="Tahoma" pitchFamily="34" charset="0"/>
              </a:rPr>
              <a:t>αιμαφαίρεση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Μεταγγίζονται σε διάστημα μικρότερο των 24 </a:t>
            </a:r>
            <a:r>
              <a:rPr lang="el-GR" altLang="el-GR" sz="2400" dirty="0" smtClean="0">
                <a:cs typeface="Tahoma" pitchFamily="34" charset="0"/>
              </a:rPr>
              <a:t>ωρών.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l-GR" altLang="el-GR" sz="2400" dirty="0">
                <a:cs typeface="Tahoma" pitchFamily="34" charset="0"/>
              </a:rPr>
              <a:t>Αποθηκεύονται σε θερμοκρασία</a:t>
            </a:r>
            <a:r>
              <a:rPr lang="en-US" altLang="el-GR" sz="2400" dirty="0">
                <a:cs typeface="Tahoma" pitchFamily="34" charset="0"/>
              </a:rPr>
              <a:t> </a:t>
            </a:r>
            <a:r>
              <a:rPr lang="en-US" altLang="el-GR" sz="2400" dirty="0" smtClean="0">
                <a:cs typeface="Tahoma" pitchFamily="34" charset="0"/>
              </a:rPr>
              <a:t>20-24</a:t>
            </a:r>
            <a:r>
              <a:rPr lang="el-GR" altLang="el-GR" sz="2400" baseline="30000" dirty="0" smtClean="0">
                <a:cs typeface="Tahoma" pitchFamily="34" charset="0"/>
              </a:rPr>
              <a:t>ο</a:t>
            </a:r>
            <a:r>
              <a:rPr lang="en-US" altLang="el-GR" sz="2400" dirty="0" smtClean="0">
                <a:cs typeface="Tahoma" pitchFamily="34" charset="0"/>
              </a:rPr>
              <a:t>C</a:t>
            </a:r>
            <a:r>
              <a:rPr lang="el-GR" altLang="el-GR" sz="2400" dirty="0" smtClean="0">
                <a:cs typeface="Tahoma" pitchFamily="34" charset="0"/>
              </a:rPr>
              <a:t> </a:t>
            </a:r>
            <a:r>
              <a:rPr lang="el-GR" altLang="el-GR" sz="2400" dirty="0">
                <a:cs typeface="Tahoma" pitchFamily="34" charset="0"/>
              </a:rPr>
              <a:t>χωρίς </a:t>
            </a:r>
            <a:r>
              <a:rPr lang="el-GR" altLang="el-GR" sz="2400" dirty="0" smtClean="0">
                <a:cs typeface="Tahoma" pitchFamily="34" charset="0"/>
              </a:rPr>
              <a:t>ανάδευση.</a:t>
            </a:r>
            <a:endParaRPr lang="en-US" altLang="el-GR" sz="2400" dirty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Κοκκιοκύτταρα</a:t>
            </a:r>
          </a:p>
        </p:txBody>
      </p:sp>
    </p:spTree>
    <p:extLst>
      <p:ext uri="{BB962C8B-B14F-4D97-AF65-F5344CB8AC3E}">
        <p14:creationId xmlns:p14="http://schemas.microsoft.com/office/powerpoint/2010/main" val="25555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cs typeface="Tahoma" pitchFamily="34" charset="0"/>
              </a:rPr>
              <a:t>Το πλάσμα προς μετάγγιση παρασκευάζεται με </a:t>
            </a:r>
            <a:r>
              <a:rPr lang="el-GR" altLang="el-GR" dirty="0" err="1">
                <a:cs typeface="Tahoma" pitchFamily="34" charset="0"/>
              </a:rPr>
              <a:t>φυγοκέντρηση</a:t>
            </a:r>
            <a:r>
              <a:rPr lang="el-GR" altLang="el-GR" dirty="0">
                <a:cs typeface="Tahoma" pitchFamily="34" charset="0"/>
              </a:rPr>
              <a:t> ολικού αίματος από μονό δότη και στη συνέχεια αποθηκεύεται σε &lt; -</a:t>
            </a:r>
            <a:r>
              <a:rPr lang="el-GR" altLang="el-GR" dirty="0" smtClean="0">
                <a:cs typeface="Tahoma" pitchFamily="34" charset="0"/>
              </a:rPr>
              <a:t>30°C.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>
                <a:cs typeface="Tahoma" pitchFamily="34" charset="0"/>
              </a:rPr>
              <a:t>Μεγαλύτεροι όγκοι πλάσματος είναι δυνατόν να </a:t>
            </a:r>
            <a:r>
              <a:rPr lang="el-GR" altLang="el-GR" dirty="0" err="1">
                <a:cs typeface="Tahoma" pitchFamily="34" charset="0"/>
              </a:rPr>
              <a:t>συλλεγούν</a:t>
            </a:r>
            <a:r>
              <a:rPr lang="el-GR" altLang="el-GR" dirty="0">
                <a:cs typeface="Tahoma" pitchFamily="34" charset="0"/>
              </a:rPr>
              <a:t> με χρήση αυτοματοποιημένης </a:t>
            </a:r>
            <a:r>
              <a:rPr lang="el-GR" altLang="el-GR" dirty="0" smtClean="0">
                <a:cs typeface="Tahoma" pitchFamily="34" charset="0"/>
              </a:rPr>
              <a:t>αφαίρεσης.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>
                <a:cs typeface="Tahoma" pitchFamily="34" charset="0"/>
              </a:rPr>
              <a:t>Μία πρότυπη μονάδα πλάσματος έχει όγκο 200-250mL όταν συλλέγεται από ολικό αίμα ή 400-600 </a:t>
            </a:r>
            <a:r>
              <a:rPr lang="el-GR" altLang="el-GR" dirty="0" err="1">
                <a:cs typeface="Tahoma" pitchFamily="34" charset="0"/>
              </a:rPr>
              <a:t>mL</a:t>
            </a:r>
            <a:r>
              <a:rPr lang="el-GR" altLang="el-GR" dirty="0">
                <a:cs typeface="Tahoma" pitchFamily="34" charset="0"/>
              </a:rPr>
              <a:t> όταν λαμβάνεται από αφαίρεση (FFPA</a:t>
            </a:r>
            <a:r>
              <a:rPr lang="el-GR" altLang="el-GR" dirty="0" smtClean="0">
                <a:cs typeface="Tahoma" pitchFamily="34" charset="0"/>
              </a:rPr>
              <a:t>).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>
                <a:cs typeface="Tahoma" pitchFamily="34" charset="0"/>
              </a:rPr>
              <a:t>Το πλάσμα που καταψύχεται μέσα σε 8 ώρες από την προσφορά – αιμοληψία θεωρείται / καλείται FFP, με χρόνο ζωής 1 </a:t>
            </a:r>
            <a:r>
              <a:rPr lang="el-GR" altLang="el-GR" dirty="0" smtClean="0">
                <a:cs typeface="Tahoma" pitchFamily="34" charset="0"/>
              </a:rPr>
              <a:t>έτος.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Frozen Plasma (FFP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1094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Frozen Plasma (FFP)</a:t>
            </a:r>
            <a:r>
              <a:rPr lang="el-GR" dirty="0"/>
              <a:t>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Το FFP είναι το πλάσμα που έχει ληφθεί από μία μονάδα αίματος και έχει καταψυχθεί σε ή μικρότερη θερμοκρασία των -18°C μέσα σε 8 ώρες από τη </a:t>
            </a:r>
            <a:r>
              <a:rPr lang="el-GR" altLang="el-GR" dirty="0" smtClean="0">
                <a:cs typeface="Tahoma" pitchFamily="34" charset="0"/>
              </a:rPr>
              <a:t>συλλογή.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Το FFP περιέχει παράγοντες πήξης σε φυσιολογική ποσότητα και είναι ελεύθερο </a:t>
            </a:r>
            <a:r>
              <a:rPr lang="el-GR" altLang="el-GR" dirty="0" err="1">
                <a:cs typeface="Tahoma" pitchFamily="34" charset="0"/>
              </a:rPr>
              <a:t>ερυθροκυττάρων</a:t>
            </a:r>
            <a:r>
              <a:rPr lang="el-GR" altLang="el-GR" dirty="0">
                <a:cs typeface="Tahoma" pitchFamily="34" charset="0"/>
              </a:rPr>
              <a:t>, λευκοκύτταρων και </a:t>
            </a:r>
            <a:r>
              <a:rPr lang="el-GR" altLang="el-GR" dirty="0" smtClean="0">
                <a:cs typeface="Tahoma" pitchFamily="34" charset="0"/>
              </a:rPr>
              <a:t>αιμοπεταλίων.</a:t>
            </a:r>
            <a:endParaRPr lang="el-GR" altLang="el-GR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dirty="0">
                <a:cs typeface="Tahoma" pitchFamily="34" charset="0"/>
              </a:rPr>
              <a:t>Δεν είναι ένα συμπύκνωμα παραγόντων </a:t>
            </a:r>
            <a:r>
              <a:rPr lang="el-GR" altLang="el-GR" dirty="0" smtClean="0">
                <a:cs typeface="Tahoma" pitchFamily="34" charset="0"/>
              </a:rPr>
              <a:t>πήξεως.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28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80975" y="457200"/>
            <a:ext cx="8963025" cy="5486400"/>
            <a:chOff x="180975" y="457200"/>
            <a:chExt cx="8963025" cy="5486400"/>
          </a:xfrm>
        </p:grpSpPr>
        <p:sp>
          <p:nvSpPr>
            <p:cNvPr id="130050" name="Text Box 2"/>
            <p:cNvSpPr txBox="1">
              <a:spLocks noChangeArrowheads="1"/>
            </p:cNvSpPr>
            <p:nvPr/>
          </p:nvSpPr>
          <p:spPr bwMode="auto">
            <a:xfrm>
              <a:off x="3429000" y="457200"/>
              <a:ext cx="2971800" cy="3460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altLang="el-GR" sz="1600" b="1">
                  <a:latin typeface="Arial" charset="0"/>
                </a:rPr>
                <a:t>Ολικό Αίμα</a:t>
              </a:r>
              <a:endParaRPr lang="en-US" altLang="el-GR" sz="1600" b="1">
                <a:latin typeface="Arial" charset="0"/>
              </a:endParaRPr>
            </a:p>
          </p:txBody>
        </p:sp>
        <p:sp>
          <p:nvSpPr>
            <p:cNvPr id="130051" name="Line 3"/>
            <p:cNvSpPr>
              <a:spLocks noChangeShapeType="1"/>
            </p:cNvSpPr>
            <p:nvPr/>
          </p:nvSpPr>
          <p:spPr bwMode="auto">
            <a:xfrm>
              <a:off x="4876800" y="83978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52" name="Line 4"/>
            <p:cNvSpPr>
              <a:spLocks noChangeShapeType="1"/>
            </p:cNvSpPr>
            <p:nvPr/>
          </p:nvSpPr>
          <p:spPr bwMode="auto">
            <a:xfrm flipH="1">
              <a:off x="1066800" y="1220788"/>
              <a:ext cx="70866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53" name="Oval 5"/>
            <p:cNvSpPr>
              <a:spLocks noChangeArrowheads="1"/>
            </p:cNvSpPr>
            <p:nvPr/>
          </p:nvSpPr>
          <p:spPr bwMode="auto">
            <a:xfrm>
              <a:off x="228600" y="1600200"/>
              <a:ext cx="1981200" cy="116522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54" name="Text Box 6"/>
            <p:cNvSpPr txBox="1">
              <a:spLocks noChangeArrowheads="1"/>
            </p:cNvSpPr>
            <p:nvPr/>
          </p:nvSpPr>
          <p:spPr bwMode="auto">
            <a:xfrm>
              <a:off x="457200" y="1828800"/>
              <a:ext cx="1828800" cy="82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 dirty="0">
                  <a:latin typeface="Arial" charset="0"/>
                </a:rPr>
                <a:t>Συμπυκνωμένα Ερυθρά Αιμοσφαίρια</a:t>
              </a:r>
              <a:endParaRPr lang="en-US" altLang="el-GR" sz="1600" b="1" dirty="0">
                <a:latin typeface="Arial" charset="0"/>
              </a:endParaRPr>
            </a:p>
          </p:txBody>
        </p:sp>
        <p:grpSp>
          <p:nvGrpSpPr>
            <p:cNvPr id="130055" name="Group 7"/>
            <p:cNvGrpSpPr>
              <a:grpSpLocks/>
            </p:cNvGrpSpPr>
            <p:nvPr/>
          </p:nvGrpSpPr>
          <p:grpSpPr bwMode="auto">
            <a:xfrm>
              <a:off x="4876800" y="1676400"/>
              <a:ext cx="1752600" cy="784225"/>
              <a:chOff x="2976" y="1488"/>
              <a:chExt cx="960" cy="384"/>
            </a:xfrm>
          </p:grpSpPr>
          <p:sp>
            <p:nvSpPr>
              <p:cNvPr id="130056" name="Oval 8"/>
              <p:cNvSpPr>
                <a:spLocks noChangeArrowheads="1"/>
              </p:cNvSpPr>
              <p:nvPr/>
            </p:nvSpPr>
            <p:spPr bwMode="auto">
              <a:xfrm>
                <a:off x="2976" y="1488"/>
                <a:ext cx="960" cy="384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57" name="Text Box 9"/>
              <p:cNvSpPr txBox="1">
                <a:spLocks noChangeArrowheads="1"/>
              </p:cNvSpPr>
              <p:nvPr/>
            </p:nvSpPr>
            <p:spPr bwMode="auto">
              <a:xfrm>
                <a:off x="3216" y="1603"/>
                <a:ext cx="528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>
                    <a:solidFill>
                      <a:srgbClr val="000000"/>
                    </a:solidFill>
                    <a:latin typeface="Arial" charset="0"/>
                  </a:rPr>
                  <a:t>Πλάσμα </a:t>
                </a:r>
                <a:endParaRPr lang="en-US" altLang="el-GR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0058" name="Oval 10"/>
            <p:cNvSpPr>
              <a:spLocks noChangeArrowheads="1"/>
            </p:cNvSpPr>
            <p:nvPr/>
          </p:nvSpPr>
          <p:spPr bwMode="auto">
            <a:xfrm>
              <a:off x="6934200" y="1600200"/>
              <a:ext cx="2209800" cy="10668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0059" name="Text Box 11"/>
            <p:cNvSpPr txBox="1">
              <a:spLocks noChangeArrowheads="1"/>
            </p:cNvSpPr>
            <p:nvPr/>
          </p:nvSpPr>
          <p:spPr bwMode="auto">
            <a:xfrm>
              <a:off x="7086600" y="1827213"/>
              <a:ext cx="2057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el-GR" sz="1600" b="1">
                  <a:solidFill>
                    <a:srgbClr val="000000"/>
                  </a:solidFill>
                  <a:latin typeface="Arial" charset="0"/>
                </a:rPr>
                <a:t>Πλάσμα Πλούσιο σε Αιμοπετάλια</a:t>
              </a:r>
              <a:endParaRPr lang="en-US" altLang="el-GR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060" name="Line 12"/>
            <p:cNvSpPr>
              <a:spLocks noChangeShapeType="1"/>
            </p:cNvSpPr>
            <p:nvPr/>
          </p:nvSpPr>
          <p:spPr bwMode="auto">
            <a:xfrm>
              <a:off x="5715000" y="2438400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61" name="Line 13"/>
            <p:cNvSpPr>
              <a:spLocks noChangeShapeType="1"/>
            </p:cNvSpPr>
            <p:nvPr/>
          </p:nvSpPr>
          <p:spPr bwMode="auto">
            <a:xfrm flipH="1">
              <a:off x="2514600" y="2590800"/>
              <a:ext cx="41148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62" name="Line 14"/>
            <p:cNvSpPr>
              <a:spLocks noChangeShapeType="1"/>
            </p:cNvSpPr>
            <p:nvPr/>
          </p:nvSpPr>
          <p:spPr bwMode="auto">
            <a:xfrm>
              <a:off x="2514600" y="259238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0063" name="Group 15"/>
            <p:cNvGrpSpPr>
              <a:grpSpLocks/>
            </p:cNvGrpSpPr>
            <p:nvPr/>
          </p:nvGrpSpPr>
          <p:grpSpPr bwMode="auto">
            <a:xfrm>
              <a:off x="1600200" y="2667000"/>
              <a:ext cx="2063750" cy="1066800"/>
              <a:chOff x="1104" y="1776"/>
              <a:chExt cx="1152" cy="480"/>
            </a:xfrm>
          </p:grpSpPr>
          <p:sp>
            <p:nvSpPr>
              <p:cNvPr id="130064" name="Oval 16"/>
              <p:cNvSpPr>
                <a:spLocks noChangeArrowheads="1"/>
              </p:cNvSpPr>
              <p:nvPr/>
            </p:nvSpPr>
            <p:spPr bwMode="auto">
              <a:xfrm>
                <a:off x="1104" y="1776"/>
                <a:ext cx="1152" cy="480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65" name="Text Box 17"/>
              <p:cNvSpPr txBox="1">
                <a:spLocks noChangeArrowheads="1"/>
              </p:cNvSpPr>
              <p:nvPr/>
            </p:nvSpPr>
            <p:spPr bwMode="auto">
              <a:xfrm>
                <a:off x="1248" y="1872"/>
                <a:ext cx="864" cy="2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(Fresh) frozen plasma (F(FP)</a:t>
                </a:r>
              </a:p>
            </p:txBody>
          </p:sp>
        </p:grpSp>
        <p:grpSp>
          <p:nvGrpSpPr>
            <p:cNvPr id="130066" name="Group 18"/>
            <p:cNvGrpSpPr>
              <a:grpSpLocks/>
            </p:cNvGrpSpPr>
            <p:nvPr/>
          </p:nvGrpSpPr>
          <p:grpSpPr bwMode="auto">
            <a:xfrm>
              <a:off x="180975" y="4495800"/>
              <a:ext cx="2362200" cy="914400"/>
              <a:chOff x="192" y="2544"/>
              <a:chExt cx="1488" cy="336"/>
            </a:xfrm>
          </p:grpSpPr>
          <p:sp>
            <p:nvSpPr>
              <p:cNvPr id="130067" name="Oval 19"/>
              <p:cNvSpPr>
                <a:spLocks noChangeArrowheads="1"/>
              </p:cNvSpPr>
              <p:nvPr/>
            </p:nvSpPr>
            <p:spPr bwMode="auto">
              <a:xfrm>
                <a:off x="192" y="2544"/>
                <a:ext cx="1488" cy="33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68" name="Text Box 20"/>
              <p:cNvSpPr txBox="1">
                <a:spLocks noChangeArrowheads="1"/>
              </p:cNvSpPr>
              <p:nvPr/>
            </p:nvSpPr>
            <p:spPr bwMode="auto">
              <a:xfrm>
                <a:off x="384" y="2640"/>
                <a:ext cx="1152" cy="1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altLang="el-GR" sz="1600" b="1">
                    <a:solidFill>
                      <a:srgbClr val="000000"/>
                    </a:solidFill>
                    <a:latin typeface="Arial" charset="0"/>
                  </a:rPr>
                  <a:t>Κρυοκαθίζημα</a:t>
                </a:r>
                <a:endParaRPr lang="en-US" altLang="el-GR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0069" name="Group 21"/>
            <p:cNvGrpSpPr>
              <a:grpSpLocks/>
            </p:cNvGrpSpPr>
            <p:nvPr/>
          </p:nvGrpSpPr>
          <p:grpSpPr bwMode="auto">
            <a:xfrm>
              <a:off x="2590800" y="4495800"/>
              <a:ext cx="1981200" cy="1447800"/>
              <a:chOff x="1824" y="2400"/>
              <a:chExt cx="1200" cy="624"/>
            </a:xfrm>
          </p:grpSpPr>
          <p:sp>
            <p:nvSpPr>
              <p:cNvPr id="130070" name="Oval 22"/>
              <p:cNvSpPr>
                <a:spLocks noChangeArrowheads="1"/>
              </p:cNvSpPr>
              <p:nvPr/>
            </p:nvSpPr>
            <p:spPr bwMode="auto">
              <a:xfrm>
                <a:off x="1824" y="2400"/>
                <a:ext cx="1200" cy="624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71" name="Text Box 23"/>
              <p:cNvSpPr txBox="1">
                <a:spLocks noChangeArrowheads="1"/>
              </p:cNvSpPr>
              <p:nvPr/>
            </p:nvSpPr>
            <p:spPr bwMode="auto">
              <a:xfrm>
                <a:off x="1968" y="2496"/>
                <a:ext cx="960" cy="3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Cryo supernatant plasma (CSP)</a:t>
                </a:r>
              </a:p>
            </p:txBody>
          </p:sp>
        </p:grpSp>
        <p:sp>
          <p:nvSpPr>
            <p:cNvPr id="130072" name="Rectangle 24"/>
            <p:cNvSpPr>
              <a:spLocks noChangeArrowheads="1"/>
            </p:cNvSpPr>
            <p:nvPr/>
          </p:nvSpPr>
          <p:spPr bwMode="auto">
            <a:xfrm>
              <a:off x="5105400" y="2743200"/>
              <a:ext cx="32004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073" name="Group 25"/>
            <p:cNvGrpSpPr>
              <a:grpSpLocks/>
            </p:cNvGrpSpPr>
            <p:nvPr/>
          </p:nvGrpSpPr>
          <p:grpSpPr bwMode="auto">
            <a:xfrm>
              <a:off x="5219700" y="4364038"/>
              <a:ext cx="914400" cy="609600"/>
              <a:chOff x="3552" y="2064"/>
              <a:chExt cx="672" cy="384"/>
            </a:xfrm>
          </p:grpSpPr>
          <p:sp>
            <p:nvSpPr>
              <p:cNvPr id="130074" name="Rectangle 26"/>
              <p:cNvSpPr>
                <a:spLocks noChangeArrowheads="1"/>
              </p:cNvSpPr>
              <p:nvPr/>
            </p:nvSpPr>
            <p:spPr bwMode="auto">
              <a:xfrm>
                <a:off x="3552" y="2064"/>
                <a:ext cx="672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75" name="Text Box 27"/>
              <p:cNvSpPr txBox="1">
                <a:spLocks noChangeArrowheads="1"/>
              </p:cNvSpPr>
              <p:nvPr/>
            </p:nvSpPr>
            <p:spPr bwMode="auto">
              <a:xfrm>
                <a:off x="3696" y="2179"/>
                <a:ext cx="384" cy="21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CA" altLang="el-GR" sz="1600">
                  <a:latin typeface="Arial" charset="0"/>
                </a:endParaRPr>
              </a:p>
            </p:txBody>
          </p:sp>
        </p:grpSp>
        <p:grpSp>
          <p:nvGrpSpPr>
            <p:cNvPr id="130076" name="Group 28"/>
            <p:cNvGrpSpPr>
              <a:grpSpLocks/>
            </p:cNvGrpSpPr>
            <p:nvPr/>
          </p:nvGrpSpPr>
          <p:grpSpPr bwMode="auto">
            <a:xfrm>
              <a:off x="6089650" y="5178425"/>
              <a:ext cx="1066800" cy="609600"/>
              <a:chOff x="3552" y="2784"/>
              <a:chExt cx="672" cy="384"/>
            </a:xfrm>
          </p:grpSpPr>
          <p:sp>
            <p:nvSpPr>
              <p:cNvPr id="130077" name="Rectangle 29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672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78" name="Text Box 30"/>
              <p:cNvSpPr txBox="1">
                <a:spLocks noChangeArrowheads="1"/>
              </p:cNvSpPr>
              <p:nvPr/>
            </p:nvSpPr>
            <p:spPr bwMode="auto">
              <a:xfrm>
                <a:off x="3696" y="2899"/>
                <a:ext cx="432" cy="21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>
                    <a:solidFill>
                      <a:srgbClr val="000000"/>
                    </a:solidFill>
                    <a:latin typeface="Arial" charset="0"/>
                  </a:rPr>
                  <a:t>F lX*</a:t>
                </a:r>
              </a:p>
            </p:txBody>
          </p:sp>
        </p:grpSp>
        <p:sp>
          <p:nvSpPr>
            <p:cNvPr id="130079" name="Rectangle 31"/>
            <p:cNvSpPr>
              <a:spLocks noChangeArrowheads="1"/>
            </p:cNvSpPr>
            <p:nvPr/>
          </p:nvSpPr>
          <p:spPr bwMode="auto">
            <a:xfrm>
              <a:off x="4495800" y="3659188"/>
              <a:ext cx="990600" cy="60960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080" name="Group 32"/>
            <p:cNvGrpSpPr>
              <a:grpSpLocks/>
            </p:cNvGrpSpPr>
            <p:nvPr/>
          </p:nvGrpSpPr>
          <p:grpSpPr bwMode="auto">
            <a:xfrm>
              <a:off x="7620000" y="3657600"/>
              <a:ext cx="1524000" cy="457200"/>
              <a:chOff x="4608" y="2064"/>
              <a:chExt cx="672" cy="384"/>
            </a:xfrm>
          </p:grpSpPr>
          <p:sp>
            <p:nvSpPr>
              <p:cNvPr id="130081" name="Rectangle 33"/>
              <p:cNvSpPr>
                <a:spLocks noChangeArrowheads="1"/>
              </p:cNvSpPr>
              <p:nvPr/>
            </p:nvSpPr>
            <p:spPr bwMode="auto">
              <a:xfrm>
                <a:off x="4608" y="2064"/>
                <a:ext cx="672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82" name="Text Box 34"/>
              <p:cNvSpPr txBox="1">
                <a:spLocks noChangeArrowheads="1"/>
              </p:cNvSpPr>
              <p:nvPr/>
            </p:nvSpPr>
            <p:spPr bwMode="auto">
              <a:xfrm>
                <a:off x="4608" y="2112"/>
                <a:ext cx="672" cy="24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1000"/>
                  </a:spcBef>
                </a:pPr>
                <a:r>
                  <a:rPr lang="en-US" altLang="el-GR" sz="1300">
                    <a:solidFill>
                      <a:srgbClr val="000000"/>
                    </a:solidFill>
                    <a:latin typeface="Arial" charset="0"/>
                  </a:rPr>
                  <a:t> </a:t>
                </a:r>
                <a:r>
                  <a:rPr lang="el-GR" altLang="el-GR" sz="1300" b="1">
                    <a:solidFill>
                      <a:srgbClr val="000000"/>
                    </a:solidFill>
                    <a:latin typeface="Arial" charset="0"/>
                  </a:rPr>
                  <a:t>ανοσοσφαιρίνες</a:t>
                </a:r>
                <a:endParaRPr lang="en-US" altLang="el-GR" sz="13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30083" name="Group 35"/>
            <p:cNvGrpSpPr>
              <a:grpSpLocks/>
            </p:cNvGrpSpPr>
            <p:nvPr/>
          </p:nvGrpSpPr>
          <p:grpSpPr bwMode="auto">
            <a:xfrm>
              <a:off x="6953250" y="4418013"/>
              <a:ext cx="1447800" cy="609600"/>
              <a:chOff x="4608" y="2784"/>
              <a:chExt cx="672" cy="384"/>
            </a:xfrm>
          </p:grpSpPr>
          <p:sp>
            <p:nvSpPr>
              <p:cNvPr id="130084" name="Rectangle 36"/>
              <p:cNvSpPr>
                <a:spLocks noChangeArrowheads="1"/>
              </p:cNvSpPr>
              <p:nvPr/>
            </p:nvSpPr>
            <p:spPr bwMode="auto">
              <a:xfrm>
                <a:off x="4608" y="2784"/>
                <a:ext cx="672" cy="384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085" name="Text Box 37"/>
              <p:cNvSpPr txBox="1">
                <a:spLocks noChangeArrowheads="1"/>
              </p:cNvSpPr>
              <p:nvPr/>
            </p:nvSpPr>
            <p:spPr bwMode="auto">
              <a:xfrm>
                <a:off x="4656" y="2899"/>
                <a:ext cx="624" cy="212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l-GR" altLang="el-GR" sz="1600" b="1">
                    <a:solidFill>
                      <a:srgbClr val="000000"/>
                    </a:solidFill>
                    <a:latin typeface="Arial" charset="0"/>
                  </a:rPr>
                  <a:t>Αλβουμίνη </a:t>
                </a:r>
                <a:endParaRPr lang="en-US" altLang="el-GR" sz="16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0086" name="Text Box 38"/>
            <p:cNvSpPr txBox="1">
              <a:spLocks noChangeArrowheads="1"/>
            </p:cNvSpPr>
            <p:nvPr/>
          </p:nvSpPr>
          <p:spPr bwMode="auto">
            <a:xfrm>
              <a:off x="5257800" y="2819400"/>
              <a:ext cx="2819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"/>
                </a:spcBef>
              </a:pPr>
              <a:r>
                <a:rPr lang="el-GR" altLang="el-GR" sz="1600" b="1">
                  <a:solidFill>
                    <a:srgbClr val="000000"/>
                  </a:solidFill>
                  <a:latin typeface="Arial" charset="0"/>
                </a:rPr>
                <a:t>Κλασματοποιημένα Προϊόντα</a:t>
              </a:r>
              <a:endParaRPr lang="en-US" altLang="el-GR" sz="16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0087" name="Line 39"/>
            <p:cNvSpPr>
              <a:spLocks noChangeShapeType="1"/>
            </p:cNvSpPr>
            <p:nvPr/>
          </p:nvSpPr>
          <p:spPr bwMode="auto">
            <a:xfrm>
              <a:off x="2590800" y="37338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88" name="Line 40"/>
            <p:cNvSpPr>
              <a:spLocks noChangeShapeType="1"/>
            </p:cNvSpPr>
            <p:nvPr/>
          </p:nvSpPr>
          <p:spPr bwMode="auto">
            <a:xfrm flipH="1">
              <a:off x="1371600" y="3963988"/>
              <a:ext cx="13716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89" name="Line 41"/>
            <p:cNvSpPr>
              <a:spLocks noChangeShapeType="1"/>
            </p:cNvSpPr>
            <p:nvPr/>
          </p:nvSpPr>
          <p:spPr bwMode="auto">
            <a:xfrm>
              <a:off x="2743200" y="3963988"/>
              <a:ext cx="9144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0" name="Line 42"/>
            <p:cNvSpPr>
              <a:spLocks noChangeShapeType="1"/>
            </p:cNvSpPr>
            <p:nvPr/>
          </p:nvSpPr>
          <p:spPr bwMode="auto">
            <a:xfrm>
              <a:off x="1371600" y="3963988"/>
              <a:ext cx="0" cy="523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1" name="Line 43"/>
            <p:cNvSpPr>
              <a:spLocks noChangeShapeType="1"/>
            </p:cNvSpPr>
            <p:nvPr/>
          </p:nvSpPr>
          <p:spPr bwMode="auto">
            <a:xfrm>
              <a:off x="1066800" y="122078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2" name="Line 44"/>
            <p:cNvSpPr>
              <a:spLocks noChangeShapeType="1"/>
            </p:cNvSpPr>
            <p:nvPr/>
          </p:nvSpPr>
          <p:spPr bwMode="auto">
            <a:xfrm>
              <a:off x="3429000" y="1219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3" name="Line 45"/>
            <p:cNvSpPr>
              <a:spLocks noChangeShapeType="1"/>
            </p:cNvSpPr>
            <p:nvPr/>
          </p:nvSpPr>
          <p:spPr bwMode="auto">
            <a:xfrm flipH="1">
              <a:off x="5715000" y="1219200"/>
              <a:ext cx="1588" cy="438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4" name="Line 46"/>
            <p:cNvSpPr>
              <a:spLocks noChangeShapeType="1"/>
            </p:cNvSpPr>
            <p:nvPr/>
          </p:nvSpPr>
          <p:spPr bwMode="auto">
            <a:xfrm>
              <a:off x="8153400" y="122078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5" name="Line 47"/>
            <p:cNvSpPr>
              <a:spLocks noChangeShapeType="1"/>
            </p:cNvSpPr>
            <p:nvPr/>
          </p:nvSpPr>
          <p:spPr bwMode="auto">
            <a:xfrm>
              <a:off x="6629400" y="2592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6" name="Line 48"/>
            <p:cNvSpPr>
              <a:spLocks noChangeShapeType="1"/>
            </p:cNvSpPr>
            <p:nvPr/>
          </p:nvSpPr>
          <p:spPr bwMode="auto">
            <a:xfrm>
              <a:off x="6629400" y="33543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7" name="Line 49"/>
            <p:cNvSpPr>
              <a:spLocks noChangeShapeType="1"/>
            </p:cNvSpPr>
            <p:nvPr/>
          </p:nvSpPr>
          <p:spPr bwMode="auto">
            <a:xfrm>
              <a:off x="4800600" y="3506788"/>
              <a:ext cx="35814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8" name="Line 50"/>
            <p:cNvSpPr>
              <a:spLocks noChangeShapeType="1"/>
            </p:cNvSpPr>
            <p:nvPr/>
          </p:nvSpPr>
          <p:spPr bwMode="auto">
            <a:xfrm>
              <a:off x="8382000" y="35067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099" name="Line 51"/>
            <p:cNvSpPr>
              <a:spLocks noChangeShapeType="1"/>
            </p:cNvSpPr>
            <p:nvPr/>
          </p:nvSpPr>
          <p:spPr bwMode="auto">
            <a:xfrm>
              <a:off x="7543800" y="3506788"/>
              <a:ext cx="0" cy="90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100" name="Line 52"/>
            <p:cNvSpPr>
              <a:spLocks noChangeShapeType="1"/>
            </p:cNvSpPr>
            <p:nvPr/>
          </p:nvSpPr>
          <p:spPr bwMode="auto">
            <a:xfrm>
              <a:off x="4800600" y="3506788"/>
              <a:ext cx="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101" name="Line 53"/>
            <p:cNvSpPr>
              <a:spLocks noChangeShapeType="1"/>
            </p:cNvSpPr>
            <p:nvPr/>
          </p:nvSpPr>
          <p:spPr bwMode="auto">
            <a:xfrm flipV="1">
              <a:off x="5632450" y="3506788"/>
              <a:ext cx="6350" cy="857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102" name="Line 54"/>
            <p:cNvSpPr>
              <a:spLocks noChangeShapeType="1"/>
            </p:cNvSpPr>
            <p:nvPr/>
          </p:nvSpPr>
          <p:spPr bwMode="auto">
            <a:xfrm flipV="1">
              <a:off x="6629400" y="3506788"/>
              <a:ext cx="0" cy="182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103" name="Line 55"/>
            <p:cNvSpPr>
              <a:spLocks noChangeShapeType="1"/>
            </p:cNvSpPr>
            <p:nvPr/>
          </p:nvSpPr>
          <p:spPr bwMode="auto">
            <a:xfrm>
              <a:off x="3657600" y="396398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0104" name="Rectangle 56"/>
            <p:cNvSpPr>
              <a:spLocks noChangeArrowheads="1"/>
            </p:cNvSpPr>
            <p:nvPr/>
          </p:nvSpPr>
          <p:spPr bwMode="auto">
            <a:xfrm>
              <a:off x="4572000" y="3740150"/>
              <a:ext cx="8064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 b="1">
                  <a:solidFill>
                    <a:srgbClr val="000000"/>
                  </a:solidFill>
                  <a:latin typeface="Arial" charset="0"/>
                </a:rPr>
                <a:t>F Vlla*</a:t>
              </a:r>
            </a:p>
          </p:txBody>
        </p:sp>
        <p:sp>
          <p:nvSpPr>
            <p:cNvPr id="130105" name="Rectangle 57"/>
            <p:cNvSpPr>
              <a:spLocks noChangeArrowheads="1"/>
            </p:cNvSpPr>
            <p:nvPr/>
          </p:nvSpPr>
          <p:spPr bwMode="auto">
            <a:xfrm>
              <a:off x="5324475" y="4484688"/>
              <a:ext cx="750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l-GR" sz="1600">
                  <a:solidFill>
                    <a:srgbClr val="000000"/>
                  </a:solidFill>
                  <a:latin typeface="Arial" charset="0"/>
                </a:rPr>
                <a:t>F </a:t>
              </a:r>
              <a:r>
                <a:rPr lang="en-US" altLang="el-GR" sz="1600" b="1">
                  <a:solidFill>
                    <a:srgbClr val="000000"/>
                  </a:solidFill>
                  <a:latin typeface="Arial" charset="0"/>
                </a:rPr>
                <a:t>Vlll*</a:t>
              </a:r>
            </a:p>
          </p:txBody>
        </p:sp>
        <p:sp>
          <p:nvSpPr>
            <p:cNvPr id="130106" name="Oval 58"/>
            <p:cNvSpPr>
              <a:spLocks noChangeArrowheads="1"/>
            </p:cNvSpPr>
            <p:nvPr/>
          </p:nvSpPr>
          <p:spPr bwMode="auto">
            <a:xfrm>
              <a:off x="2514600" y="1600200"/>
              <a:ext cx="1752600" cy="762000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l-GR" sz="1600" b="1">
                  <a:solidFill>
                    <a:srgbClr val="000000"/>
                  </a:solidFill>
                  <a:latin typeface="Arial" charset="0"/>
                </a:rPr>
                <a:t>Κοκκιοκύτταρα</a:t>
              </a:r>
              <a:endParaRPr lang="en-US" altLang="el-GR" sz="16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30107" name="Text Box 59"/>
          <p:cNvSpPr txBox="1">
            <a:spLocks noChangeArrowheads="1"/>
          </p:cNvSpPr>
          <p:nvPr/>
        </p:nvSpPr>
        <p:spPr bwMode="auto">
          <a:xfrm>
            <a:off x="469310" y="6381328"/>
            <a:ext cx="7800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SzPct val="140000"/>
            </a:pPr>
            <a:r>
              <a:rPr lang="en-CA" altLang="el-GR" sz="2000" b="1">
                <a:latin typeface="+mn-lt"/>
              </a:rPr>
              <a:t>* </a:t>
            </a:r>
            <a:r>
              <a:rPr lang="el-GR" altLang="el-GR" sz="2000" b="1">
                <a:latin typeface="+mn-lt"/>
              </a:rPr>
              <a:t>Είναι διαθέσιμα και ως ανασυνδιασμένα προϊόντα</a:t>
            </a:r>
            <a:endParaRPr lang="en-CA" altLang="el-GR" sz="2000" b="1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98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Frozen Plasma (FFP)</a:t>
            </a:r>
            <a:r>
              <a:rPr lang="el-GR" dirty="0"/>
              <a:t>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l-GR" altLang="el-GR" dirty="0" smtClean="0">
                <a:cs typeface="Tahoma" pitchFamily="34" charset="0"/>
              </a:rPr>
              <a:t>Μία </a:t>
            </a:r>
            <a:r>
              <a:rPr lang="el-GR" altLang="el-GR" dirty="0">
                <a:cs typeface="Tahoma" pitchFamily="34" charset="0"/>
              </a:rPr>
              <a:t>μονάδα FFP είναι περίπου 225ml και πρέπει να είναι ABO συμβατή με τα ερυθροκύτταρα του </a:t>
            </a:r>
            <a:r>
              <a:rPr lang="el-GR" altLang="el-GR" dirty="0" smtClean="0">
                <a:cs typeface="Tahoma" pitchFamily="34" charset="0"/>
              </a:rPr>
              <a:t>λήπτη.</a:t>
            </a:r>
            <a:endParaRPr lang="el-GR" altLang="el-GR" dirty="0">
              <a:cs typeface="Tahoma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l-GR" altLang="el-GR" dirty="0">
                <a:cs typeface="Tahoma" pitchFamily="34" charset="0"/>
              </a:rPr>
              <a:t>Δεν απαιτείται συμβατότητα </a:t>
            </a:r>
            <a:r>
              <a:rPr lang="el-GR" altLang="el-GR" dirty="0" err="1">
                <a:cs typeface="Tahoma" pitchFamily="34" charset="0"/>
              </a:rPr>
              <a:t>Rh</a:t>
            </a:r>
            <a:r>
              <a:rPr lang="el-GR" altLang="el-GR" dirty="0">
                <a:cs typeface="Tahoma" pitchFamily="34" charset="0"/>
              </a:rPr>
              <a:t> ή δοκιμασία διασταύρωσης </a:t>
            </a:r>
            <a:r>
              <a:rPr lang="el-GR" altLang="el-GR" dirty="0" smtClean="0">
                <a:cs typeface="Tahoma" pitchFamily="34" charset="0"/>
              </a:rPr>
              <a:t>διασταύρωσης.</a:t>
            </a:r>
            <a:endParaRPr lang="el-GR" altLang="el-GR" dirty="0">
              <a:cs typeface="Tahoma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l-GR" altLang="el-GR" dirty="0">
                <a:cs typeface="Tahoma" pitchFamily="34" charset="0"/>
              </a:rPr>
              <a:t>Συντηρείται κατεψυγμένο στους -18°C για τη διαφύλαξη όλων των αιμοστατικών παραγόντων συμπεριλαμβανομένων των ασταθών παραγόντων της πήξης V και </a:t>
            </a:r>
            <a:r>
              <a:rPr lang="el-GR" altLang="el-GR" dirty="0" smtClean="0">
                <a:cs typeface="Tahoma" pitchFamily="34" charset="0"/>
              </a:rPr>
              <a:t>VIII.</a:t>
            </a:r>
            <a:endParaRPr lang="el-GR" altLang="el-GR" dirty="0">
              <a:cs typeface="Tahoma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0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Frozen Plasma (FFP)</a:t>
            </a:r>
            <a:r>
              <a:rPr lang="el-GR" dirty="0"/>
              <a:t>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Το FFP αποψύχεται στους 37°C (</a:t>
            </a:r>
            <a:r>
              <a:rPr lang="el-GR" altLang="el-GR" sz="2400" dirty="0" err="1">
                <a:cs typeface="Tahoma" pitchFamily="34" charset="0"/>
              </a:rPr>
              <a:t>υδατόλουτρο</a:t>
            </a:r>
            <a:r>
              <a:rPr lang="el-GR" altLang="el-GR" sz="2400" dirty="0">
                <a:cs typeface="Tahoma" pitchFamily="34" charset="0"/>
              </a:rPr>
              <a:t>) μετά τη ζήτηση (20-30 λεπτά) και μπορεί να συντηρηθεί μετά την απόψυξη μέχρι 24 ώρες σε 1- </a:t>
            </a:r>
            <a:r>
              <a:rPr lang="el-GR" altLang="el-GR" sz="2400" dirty="0" smtClean="0">
                <a:cs typeface="Tahoma" pitchFamily="34" charset="0"/>
              </a:rPr>
              <a:t>6°C.</a:t>
            </a:r>
            <a:endParaRPr lang="el-GR" altLang="el-GR" sz="2400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Το FFP αναμένεται να αυξήσει τη δραστικότητα του παράγοντα πήξης κατά 20</a:t>
            </a:r>
            <a:r>
              <a:rPr lang="el-GR" altLang="el-GR" sz="2400" dirty="0" smtClean="0">
                <a:cs typeface="Tahoma" pitchFamily="34" charset="0"/>
              </a:rPr>
              <a:t>%.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89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Fresh Frozen Plasma (FFP)</a:t>
            </a:r>
            <a:r>
              <a:rPr lang="el-GR" dirty="0"/>
              <a:t>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b="1" dirty="0" smtClean="0">
                <a:cs typeface="Tahoma" pitchFamily="34" charset="0"/>
              </a:rPr>
              <a:t>Το </a:t>
            </a:r>
            <a:r>
              <a:rPr lang="el-GR" altLang="el-GR" b="1" dirty="0">
                <a:cs typeface="Tahoma" pitchFamily="34" charset="0"/>
              </a:rPr>
              <a:t>τέλειο </a:t>
            </a:r>
            <a:r>
              <a:rPr lang="en-US" altLang="el-GR" b="1" dirty="0" smtClean="0">
                <a:cs typeface="Tahoma" pitchFamily="34" charset="0"/>
              </a:rPr>
              <a:t>FFP</a:t>
            </a:r>
            <a:endParaRPr lang="el-GR" altLang="el-GR" b="1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100% διόρθωση των διαταραχών της </a:t>
            </a:r>
            <a:r>
              <a:rPr lang="el-GR" altLang="el-GR" dirty="0" smtClean="0">
                <a:cs typeface="Tahoma" pitchFamily="34" charset="0"/>
              </a:rPr>
              <a:t>πήξης.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Καμία μετάδοση ιών ή </a:t>
            </a:r>
            <a:r>
              <a:rPr lang="el-GR" altLang="el-GR" dirty="0" err="1" smtClean="0">
                <a:cs typeface="Tahoma" pitchFamily="34" charset="0"/>
              </a:rPr>
              <a:t>vCJD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Καμία </a:t>
            </a:r>
            <a:r>
              <a:rPr lang="el-GR" altLang="el-GR" dirty="0" smtClean="0">
                <a:cs typeface="Tahoma" pitchFamily="34" charset="0"/>
              </a:rPr>
              <a:t>παρενέργεια.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Κανένα αντιπηκτικό ή </a:t>
            </a:r>
            <a:r>
              <a:rPr lang="el-GR" altLang="el-GR" dirty="0" smtClean="0">
                <a:cs typeface="Tahoma" pitchFamily="34" charset="0"/>
              </a:rPr>
              <a:t>προσθετικό.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Μη αναγκαία διασταύρωση για ABO ή </a:t>
            </a:r>
            <a:r>
              <a:rPr lang="el-GR" altLang="el-GR" dirty="0" err="1" smtClean="0">
                <a:cs typeface="Tahoma" pitchFamily="34" charset="0"/>
              </a:rPr>
              <a:t>RhD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Εύκολη αποθήκευση, άμεσα διαθέσιμο, με μεγάλη διάρκεια </a:t>
            </a:r>
            <a:r>
              <a:rPr lang="el-GR" altLang="el-GR" dirty="0" smtClean="0">
                <a:cs typeface="Tahoma" pitchFamily="34" charset="0"/>
              </a:rPr>
              <a:t>ζωής.</a:t>
            </a:r>
            <a:endParaRPr lang="el-GR" altLang="el-GR" dirty="0">
              <a:cs typeface="Tahoma" pitchFamily="34" charset="0"/>
            </a:endParaRPr>
          </a:p>
          <a:p>
            <a:pPr lvl="1"/>
            <a:r>
              <a:rPr lang="el-GR" altLang="el-GR" dirty="0">
                <a:cs typeface="Tahoma" pitchFamily="34" charset="0"/>
              </a:rPr>
              <a:t>Φθηνό </a:t>
            </a:r>
            <a:r>
              <a:rPr lang="el-GR" altLang="el-GR" dirty="0" smtClean="0">
                <a:cs typeface="Tahoma" pitchFamily="34" charset="0"/>
              </a:rPr>
              <a:t>προϊόν.</a:t>
            </a:r>
            <a:endParaRPr lang="el-GR" altLang="el-GR" dirty="0">
              <a:cs typeface="Tahoma" pitchFamily="34" charset="0"/>
            </a:endParaRPr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55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1547664" y="4869160"/>
            <a:ext cx="5916235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>
                <a:latin typeface="+mn-lt"/>
                <a:cs typeface="Tahoma" pitchFamily="34" charset="0"/>
              </a:rPr>
              <a:t>Πρόγραμμα </a:t>
            </a:r>
            <a:r>
              <a:rPr lang="el-GR" altLang="el-GR" sz="2400" b="1" dirty="0" err="1">
                <a:latin typeface="+mn-lt"/>
                <a:cs typeface="Tahoma" pitchFamily="34" charset="0"/>
              </a:rPr>
              <a:t>κλασματοποίησης</a:t>
            </a:r>
            <a:r>
              <a:rPr lang="el-GR" altLang="el-GR" sz="2400" b="1" dirty="0">
                <a:latin typeface="+mn-lt"/>
                <a:cs typeface="Tahoma" pitchFamily="34" charset="0"/>
              </a:rPr>
              <a:t> στην Ελλάδα;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Frozen Plasma (FP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600400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Το FP είναι το πλάσμα που έχει ληφθεί από μία μονάδα αίματος και έχει καταψυχθεί σε ή μικρότερη θερμοκρασία των -18°C  σε διάστημα &gt; των 8 ωρών από τη </a:t>
            </a:r>
            <a:r>
              <a:rPr lang="el-GR" altLang="el-GR" sz="2400" dirty="0" smtClean="0">
                <a:cs typeface="Tahoma" pitchFamily="34" charset="0"/>
              </a:rPr>
              <a:t>συλλογή.</a:t>
            </a:r>
            <a:endParaRPr lang="el-GR" altLang="el-GR" sz="2400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Το FP δεν περιέχει παράγοντες </a:t>
            </a:r>
            <a:r>
              <a:rPr lang="el-GR" altLang="el-GR" sz="2400" dirty="0" smtClean="0">
                <a:cs typeface="Tahoma" pitchFamily="34" charset="0"/>
              </a:rPr>
              <a:t>πήξης.</a:t>
            </a:r>
            <a:endParaRPr lang="el-GR" altLang="el-GR" sz="2400" dirty="0">
              <a:cs typeface="Tahoma" pitchFamily="34" charset="0"/>
            </a:endParaRPr>
          </a:p>
          <a:p>
            <a:pPr>
              <a:buFontTx/>
              <a:buAutoNum type="arabicPeriod"/>
            </a:pPr>
            <a:r>
              <a:rPr lang="el-GR" altLang="el-GR" sz="2400" dirty="0">
                <a:cs typeface="Tahoma" pitchFamily="34" charset="0"/>
              </a:rPr>
              <a:t>Μία μονάδα FP είναι περίπου </a:t>
            </a:r>
            <a:r>
              <a:rPr lang="el-GR" altLang="el-GR" sz="2400" dirty="0" smtClean="0">
                <a:cs typeface="Tahoma" pitchFamily="34" charset="0"/>
              </a:rPr>
              <a:t>225ml. </a:t>
            </a:r>
            <a:r>
              <a:rPr lang="el-GR" altLang="el-GR" sz="2400" dirty="0">
                <a:cs typeface="Tahoma" pitchFamily="34" charset="0"/>
              </a:rPr>
              <a:t>Συντηρείται κατεψυγμένο στους -18°C για </a:t>
            </a:r>
            <a:r>
              <a:rPr lang="el-GR" altLang="el-GR" sz="2400" dirty="0" err="1" smtClean="0">
                <a:cs typeface="Tahoma" pitchFamily="34" charset="0"/>
              </a:rPr>
              <a:t>κλασματοποίηση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4070784" cy="5400600"/>
          </a:xfrm>
        </p:spPr>
        <p:txBody>
          <a:bodyPr>
            <a:normAutofit/>
          </a:bodyPr>
          <a:lstStyle/>
          <a:p>
            <a:r>
              <a:rPr lang="el-GR" altLang="el-GR" dirty="0">
                <a:cs typeface="Tahoma" pitchFamily="34" charset="0"/>
              </a:rPr>
              <a:t>Πρόσφατο </a:t>
            </a:r>
            <a:r>
              <a:rPr lang="el-GR" altLang="el-GR" dirty="0" err="1">
                <a:cs typeface="Tahoma" pitchFamily="34" charset="0"/>
              </a:rPr>
              <a:t>αδειοδοτημένο</a:t>
            </a:r>
            <a:r>
              <a:rPr lang="el-GR" altLang="el-GR" dirty="0">
                <a:cs typeface="Tahoma" pitchFamily="34" charset="0"/>
              </a:rPr>
              <a:t> </a:t>
            </a:r>
            <a:r>
              <a:rPr lang="el-GR" altLang="el-GR" dirty="0" smtClean="0">
                <a:cs typeface="Tahoma" pitchFamily="34" charset="0"/>
              </a:rPr>
              <a:t>προϊόν.</a:t>
            </a:r>
            <a:endParaRPr lang="en-US" altLang="el-GR" dirty="0">
              <a:cs typeface="Tahoma" pitchFamily="34" charset="0"/>
            </a:endParaRPr>
          </a:p>
          <a:p>
            <a:r>
              <a:rPr lang="el-GR" altLang="el-GR" dirty="0">
                <a:cs typeface="Tahoma" pitchFamily="34" charset="0"/>
              </a:rPr>
              <a:t>Δεξαμενή των 2500 </a:t>
            </a:r>
            <a:r>
              <a:rPr lang="el-GR" altLang="el-GR" dirty="0" smtClean="0">
                <a:cs typeface="Tahoma" pitchFamily="34" charset="0"/>
              </a:rPr>
              <a:t>μονάδων.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 smtClean="0">
                <a:cs typeface="Tahoma" pitchFamily="34" charset="0"/>
              </a:rPr>
              <a:t>Αδρανοποίηση.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>
                <a:cs typeface="Tahoma" pitchFamily="34" charset="0"/>
              </a:rPr>
              <a:t>Επιπλέον έλεγχος για Β19 και ΗΑ</a:t>
            </a:r>
            <a:r>
              <a:rPr lang="en-US" altLang="el-GR" dirty="0" smtClean="0">
                <a:cs typeface="Tahoma" pitchFamily="34" charset="0"/>
              </a:rPr>
              <a:t>V</a:t>
            </a:r>
            <a:r>
              <a:rPr lang="el-GR" altLang="el-GR" dirty="0" smtClean="0">
                <a:cs typeface="Tahoma" pitchFamily="34" charset="0"/>
              </a:rPr>
              <a:t>.</a:t>
            </a:r>
            <a:endParaRPr lang="el-GR" altLang="el-GR" dirty="0">
              <a:cs typeface="Tahoma" pitchFamily="34" charset="0"/>
            </a:endParaRPr>
          </a:p>
          <a:p>
            <a:r>
              <a:rPr lang="el-GR" altLang="el-GR" dirty="0" err="1">
                <a:cs typeface="Tahoma" pitchFamily="34" charset="0"/>
              </a:rPr>
              <a:t>Κλασματοποίηση</a:t>
            </a:r>
            <a:r>
              <a:rPr lang="el-GR" altLang="el-GR" dirty="0">
                <a:cs typeface="Tahoma" pitchFamily="34" charset="0"/>
              </a:rPr>
              <a:t> πλάσματος για παραγωγή </a:t>
            </a:r>
            <a:r>
              <a:rPr lang="el-GR" altLang="el-GR" dirty="0" smtClean="0">
                <a:cs typeface="Tahoma" pitchFamily="34" charset="0"/>
              </a:rPr>
              <a:t>πρωτεϊνών.</a:t>
            </a:r>
            <a:endParaRPr lang="el-GR" altLang="el-GR" dirty="0">
              <a:cs typeface="Tahoma" pitchFamily="34" charset="0"/>
            </a:endParaRPr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87539"/>
            <a:ext cx="4339952" cy="30457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err="1"/>
              <a:t>Δεξαμενοποιημένο</a:t>
            </a:r>
            <a:r>
              <a:rPr lang="el-GR" dirty="0"/>
              <a:t> </a:t>
            </a:r>
            <a:r>
              <a:rPr lang="el-GR" dirty="0" smtClean="0"/>
              <a:t>Πλάσμα</a:t>
            </a:r>
            <a:br>
              <a:rPr lang="el-GR" dirty="0" smtClean="0"/>
            </a:br>
            <a:r>
              <a:rPr lang="en-US" sz="3000" b="0" dirty="0" smtClean="0"/>
              <a:t>Pooled </a:t>
            </a:r>
            <a:r>
              <a:rPr lang="en-US" sz="3000" b="0" dirty="0"/>
              <a:t>Plasma</a:t>
            </a:r>
            <a:endParaRPr lang="el-GR" sz="3000" b="0" dirty="0"/>
          </a:p>
        </p:txBody>
      </p:sp>
      <p:sp>
        <p:nvSpPr>
          <p:cNvPr id="4" name="Ορθογώνιο 3"/>
          <p:cNvSpPr/>
          <p:nvPr/>
        </p:nvSpPr>
        <p:spPr>
          <a:xfrm>
            <a:off x="4527984" y="46641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tajpharma.com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1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10400" cy="5243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Pooled </a:t>
            </a:r>
            <a:r>
              <a:rPr lang="en-US" dirty="0" smtClean="0"/>
              <a:t>Plasma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1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3981"/>
            <a:ext cx="7596708" cy="54413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Πρωτεΐνες Πλάσματος και </a:t>
            </a:r>
            <a:r>
              <a:rPr lang="el-GR" dirty="0" smtClean="0"/>
              <a:t>Ασθένειες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411946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politico.com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38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115701_EKE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63000" cy="4572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el-GR" dirty="0"/>
              <a:t>Ελληνικό Εργοστάσιο </a:t>
            </a:r>
            <a:r>
              <a:rPr lang="el-GR" dirty="0" err="1"/>
              <a:t>Κλασματοποίησης</a:t>
            </a:r>
            <a:r>
              <a:rPr lang="el-GR" dirty="0"/>
              <a:t/>
            </a:r>
            <a:br>
              <a:rPr lang="el-GR" dirty="0"/>
            </a:br>
            <a:r>
              <a:rPr lang="el-GR" sz="3100" b="0" dirty="0"/>
              <a:t>Εθνικό Κέντρο Παρασκευής Παραγώγων Αίματος «Ηλίας </a:t>
            </a:r>
            <a:r>
              <a:rPr lang="el-GR" sz="3100" b="0" dirty="0" smtClean="0"/>
              <a:t>Πολίτης» - Εθνικό </a:t>
            </a:r>
            <a:r>
              <a:rPr lang="el-GR" sz="3100" b="0" dirty="0"/>
              <a:t>Κέντρο </a:t>
            </a:r>
            <a:r>
              <a:rPr lang="el-GR" sz="3100" b="0" dirty="0" smtClean="0"/>
              <a:t>Αιμοδοσίας</a:t>
            </a:r>
            <a:endParaRPr lang="el-GR" sz="31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Παράγωγα αίματος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604749" y="1261660"/>
            <a:ext cx="864096" cy="417646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/>
          </a:p>
        </p:txBody>
      </p:sp>
      <p:sp>
        <p:nvSpPr>
          <p:cNvPr id="6" name="Ορθογώνιο 5"/>
          <p:cNvSpPr/>
          <p:nvPr/>
        </p:nvSpPr>
        <p:spPr>
          <a:xfrm>
            <a:off x="1604749" y="1765716"/>
            <a:ext cx="86409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b="1" dirty="0" smtClean="0"/>
              <a:t>πλάσμα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1604749" y="3277884"/>
            <a:ext cx="864096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/>
          </a:p>
        </p:txBody>
      </p:sp>
      <p:sp>
        <p:nvSpPr>
          <p:cNvPr id="8" name="Ορθογώνιο 7"/>
          <p:cNvSpPr/>
          <p:nvPr/>
        </p:nvSpPr>
        <p:spPr>
          <a:xfrm>
            <a:off x="1604749" y="3637924"/>
            <a:ext cx="864096" cy="1800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b="1" dirty="0" smtClean="0"/>
              <a:t>ερυθροκύτταρα</a:t>
            </a:r>
            <a:endParaRPr lang="el-GR" b="1" dirty="0"/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1532741" y="1189652"/>
            <a:ext cx="1008112" cy="21602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/>
          </a:p>
        </p:txBody>
      </p:sp>
      <p:sp>
        <p:nvSpPr>
          <p:cNvPr id="10" name="TextBox 9"/>
          <p:cNvSpPr txBox="1"/>
          <p:nvPr/>
        </p:nvSpPr>
        <p:spPr>
          <a:xfrm rot="16200000">
            <a:off x="1950935" y="3259865"/>
            <a:ext cx="170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λευκοκύτταρα</a:t>
            </a:r>
            <a:endParaRPr lang="el-GR" b="1" dirty="0"/>
          </a:p>
        </p:txBody>
      </p:sp>
      <p:cxnSp>
        <p:nvCxnSpPr>
          <p:cNvPr id="12" name="Ευθύγραμμο βέλος σύνδεσης 11"/>
          <p:cNvCxnSpPr>
            <a:stCxn id="10" idx="0"/>
          </p:cNvCxnSpPr>
          <p:nvPr/>
        </p:nvCxnSpPr>
        <p:spPr>
          <a:xfrm flipH="1" flipV="1">
            <a:off x="2101289" y="3442207"/>
            <a:ext cx="518900" cy="23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99592" y="3277884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αίμα</a:t>
            </a:r>
            <a:endParaRPr lang="el-GR" b="1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 flipV="1">
            <a:off x="1217147" y="1837724"/>
            <a:ext cx="0" cy="144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ύγραμμο βέλος σύνδεσης 16"/>
          <p:cNvCxnSpPr>
            <a:stCxn id="13" idx="2"/>
          </p:cNvCxnSpPr>
          <p:nvPr/>
        </p:nvCxnSpPr>
        <p:spPr>
          <a:xfrm flipH="1">
            <a:off x="1217147" y="3647216"/>
            <a:ext cx="20038" cy="17909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Ορθογώνιο 17"/>
          <p:cNvSpPr/>
          <p:nvPr/>
        </p:nvSpPr>
        <p:spPr>
          <a:xfrm>
            <a:off x="3275856" y="1359312"/>
            <a:ext cx="144016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μετάγγιση</a:t>
            </a:r>
            <a:endParaRPr lang="el-GR" b="1" dirty="0"/>
          </a:p>
        </p:txBody>
      </p:sp>
      <p:sp>
        <p:nvSpPr>
          <p:cNvPr id="19" name="Ορθογώνιο 18"/>
          <p:cNvSpPr/>
          <p:nvPr/>
        </p:nvSpPr>
        <p:spPr>
          <a:xfrm>
            <a:off x="3081536" y="3907010"/>
            <a:ext cx="1850504" cy="914400"/>
          </a:xfrm>
          <a:prstGeom prst="rect">
            <a:avLst/>
          </a:prstGeom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παράγωγα πλάσματος</a:t>
            </a:r>
          </a:p>
        </p:txBody>
      </p:sp>
      <p:sp>
        <p:nvSpPr>
          <p:cNvPr id="25" name="Ορθογώνιο 24"/>
          <p:cNvSpPr/>
          <p:nvPr/>
        </p:nvSpPr>
        <p:spPr>
          <a:xfrm>
            <a:off x="5445962" y="1333668"/>
            <a:ext cx="2138536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Στοιχεία αίματος</a:t>
            </a:r>
            <a:endParaRPr lang="el-GR" b="1" dirty="0"/>
          </a:p>
        </p:txBody>
      </p:sp>
      <p:sp>
        <p:nvSpPr>
          <p:cNvPr id="26" name="Ορθογώνιο 25"/>
          <p:cNvSpPr/>
          <p:nvPr/>
        </p:nvSpPr>
        <p:spPr>
          <a:xfrm>
            <a:off x="5445962" y="1870410"/>
            <a:ext cx="2138536" cy="4119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Ολικό αίμα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45962" y="2404496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Παράγοντας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VIII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45962" y="2845836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Παράγοντας </a:t>
            </a:r>
            <a:r>
              <a:rPr lang="en-US" b="1" dirty="0" smtClean="0">
                <a:solidFill>
                  <a:schemeClr val="bg1"/>
                </a:solidFill>
                <a:latin typeface="+mn-lt"/>
              </a:rPr>
              <a:t>IX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5962" y="3277884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Θρομβίνη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45962" y="3709932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Ινωδογόνο 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5962" y="4168692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+mn-lt"/>
              </a:rPr>
              <a:t>Ανοσοσφαιρίνη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45962" y="4636744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+mn-lt"/>
              </a:rPr>
              <a:t>Αντιθρομβίνη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 ΙΙΙ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1884" y="5079323"/>
            <a:ext cx="2132614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+mn-lt"/>
              </a:rPr>
              <a:t>Απτοσφαιρίνη</a:t>
            </a:r>
            <a:r>
              <a:rPr lang="el-GR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5445962" y="5532198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  <a:latin typeface="+mn-lt"/>
              </a:rPr>
              <a:t>Λευκωματίνη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5962" y="6011996"/>
            <a:ext cx="2138536" cy="36933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/>
                </a:solidFill>
                <a:latin typeface="+mn-lt"/>
              </a:rPr>
              <a:t>Άλλα παράγωγα</a:t>
            </a:r>
            <a:endParaRPr lang="el-GR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2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Μη διαλυτό μέρος του </a:t>
            </a:r>
            <a:r>
              <a:rPr lang="el-GR" altLang="el-GR" sz="2400" dirty="0" smtClean="0">
                <a:cs typeface="Tahoma" pitchFamily="34" charset="0"/>
              </a:rPr>
              <a:t>πλάσματος.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Περιέχει υψηλά ποσά από τον παράγοντα </a:t>
            </a:r>
            <a:r>
              <a:rPr lang="en-US" altLang="el-GR" sz="2400" b="1" dirty="0">
                <a:cs typeface="Tahoma" pitchFamily="34" charset="0"/>
              </a:rPr>
              <a:t>VIII </a:t>
            </a:r>
            <a:r>
              <a:rPr lang="el-GR" altLang="el-GR" sz="2400" b="1" dirty="0">
                <a:cs typeface="Tahoma" pitchFamily="34" charset="0"/>
              </a:rPr>
              <a:t>και </a:t>
            </a:r>
            <a:r>
              <a:rPr lang="en-US" altLang="el-GR" sz="2400" b="1" dirty="0" smtClean="0">
                <a:cs typeface="Tahoma" pitchFamily="34" charset="0"/>
              </a:rPr>
              <a:t>Fibrinogen</a:t>
            </a:r>
            <a:r>
              <a:rPr lang="el-GR" altLang="el-GR" sz="2400" b="1" dirty="0" smtClean="0">
                <a:cs typeface="Tahoma" pitchFamily="34" charset="0"/>
              </a:rPr>
              <a:t>.</a:t>
            </a:r>
            <a:endParaRPr lang="el-GR" altLang="el-GR" sz="2400" b="1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Θεραπεία αιμορροφιλίας και νόσου </a:t>
            </a:r>
            <a:r>
              <a:rPr lang="en-US" altLang="el-GR" sz="2400" dirty="0">
                <a:cs typeface="Tahoma" pitchFamily="34" charset="0"/>
              </a:rPr>
              <a:t>Von </a:t>
            </a:r>
            <a:r>
              <a:rPr lang="en-US" altLang="el-GR" sz="2400" dirty="0" err="1" smtClean="0">
                <a:cs typeface="Tahoma" pitchFamily="34" charset="0"/>
              </a:rPr>
              <a:t>Willebrand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l-GR" sz="2400" dirty="0">
                <a:cs typeface="Tahoma" pitchFamily="34" charset="0"/>
              </a:rPr>
              <a:t>A </a:t>
            </a:r>
            <a:r>
              <a:rPr lang="el-GR" altLang="el-GR" sz="2400" dirty="0">
                <a:cs typeface="Tahoma" pitchFamily="34" charset="0"/>
              </a:rPr>
              <a:t>6-10 μονάδες είναι η θεραπευτική </a:t>
            </a:r>
            <a:r>
              <a:rPr lang="el-GR" altLang="el-GR" sz="2400" dirty="0" smtClean="0">
                <a:cs typeface="Tahoma" pitchFamily="34" charset="0"/>
              </a:rPr>
              <a:t>δόση.</a:t>
            </a:r>
            <a:endParaRPr lang="en-US" altLang="el-GR" sz="2400" dirty="0">
              <a:cs typeface="Tahoma" pitchFamily="34" charset="0"/>
            </a:endParaRPr>
          </a:p>
          <a:p>
            <a:pPr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Παράγεται από ολικό αίμα ή από </a:t>
            </a:r>
            <a:r>
              <a:rPr lang="en-US" altLang="el-GR" sz="2400" dirty="0" smtClean="0">
                <a:cs typeface="Tahoma" pitchFamily="34" charset="0"/>
              </a:rPr>
              <a:t>FFP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n-US" altLang="el-GR" sz="2400" dirty="0">
              <a:cs typeface="Tahoma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el-GR" sz="2400" dirty="0">
                <a:cs typeface="Tahoma" pitchFamily="34" charset="0"/>
              </a:rPr>
              <a:t>To </a:t>
            </a:r>
            <a:r>
              <a:rPr lang="el-GR" altLang="el-GR" sz="2400" dirty="0">
                <a:cs typeface="Tahoma" pitchFamily="34" charset="0"/>
              </a:rPr>
              <a:t>πλάσμα είναι </a:t>
            </a:r>
            <a:r>
              <a:rPr lang="el-GR" altLang="el-GR" sz="2400" dirty="0" smtClean="0">
                <a:cs typeface="Tahoma" pitchFamily="34" charset="0"/>
              </a:rPr>
              <a:t>παγωμένο.</a:t>
            </a:r>
            <a:endParaRPr lang="en-US" altLang="el-GR" sz="2400" dirty="0">
              <a:cs typeface="Tahoma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Αφήνεται σε θερμοκρασία </a:t>
            </a:r>
            <a:r>
              <a:rPr lang="en-US" altLang="el-GR" sz="2400" dirty="0">
                <a:cs typeface="Tahoma" pitchFamily="34" charset="0"/>
              </a:rPr>
              <a:t>1-6 </a:t>
            </a:r>
            <a:r>
              <a:rPr lang="el-GR" altLang="el-GR" sz="2400" dirty="0">
                <a:cs typeface="Tahoma" pitchFamily="34" charset="0"/>
              </a:rPr>
              <a:t>ο</a:t>
            </a:r>
            <a:r>
              <a:rPr lang="en-US" altLang="el-GR" sz="2400" dirty="0">
                <a:cs typeface="Tahoma" pitchFamily="34" charset="0"/>
              </a:rPr>
              <a:t>C</a:t>
            </a:r>
            <a:r>
              <a:rPr lang="el-GR" altLang="el-GR" sz="2400" dirty="0">
                <a:cs typeface="Tahoma" pitchFamily="34" charset="0"/>
              </a:rPr>
              <a:t> να </a:t>
            </a:r>
            <a:r>
              <a:rPr lang="el-GR" altLang="el-GR" sz="2400" dirty="0" smtClean="0">
                <a:cs typeface="Tahoma" pitchFamily="34" charset="0"/>
              </a:rPr>
              <a:t>καθιζάνει.</a:t>
            </a:r>
            <a:endParaRPr lang="en-US" altLang="el-GR" sz="2400" dirty="0">
              <a:cs typeface="Tahoma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Μετά τη </a:t>
            </a:r>
            <a:r>
              <a:rPr lang="el-GR" altLang="el-GR" sz="2400" dirty="0" err="1">
                <a:cs typeface="Tahoma" pitchFamily="34" charset="0"/>
              </a:rPr>
              <a:t>φυγοκέντρηση</a:t>
            </a:r>
            <a:r>
              <a:rPr lang="el-GR" altLang="el-GR" sz="2400" dirty="0">
                <a:cs typeface="Tahoma" pitchFamily="34" charset="0"/>
              </a:rPr>
              <a:t> το </a:t>
            </a:r>
            <a:r>
              <a:rPr lang="en-US" altLang="el-GR" sz="2400" dirty="0" err="1">
                <a:cs typeface="Tahoma" pitchFamily="34" charset="0"/>
              </a:rPr>
              <a:t>Cryo</a:t>
            </a:r>
            <a:r>
              <a:rPr lang="en-US" altLang="el-GR" sz="2400" dirty="0">
                <a:cs typeface="Tahoma" pitchFamily="34" charset="0"/>
              </a:rPr>
              <a:t> </a:t>
            </a:r>
            <a:r>
              <a:rPr lang="el-GR" altLang="el-GR" sz="2400" dirty="0">
                <a:cs typeface="Tahoma" pitchFamily="34" charset="0"/>
              </a:rPr>
              <a:t>βρίσκεται στο πυθμένα του </a:t>
            </a:r>
            <a:r>
              <a:rPr lang="el-GR" altLang="el-GR" sz="2400" dirty="0" smtClean="0">
                <a:cs typeface="Tahoma" pitchFamily="34" charset="0"/>
              </a:rPr>
              <a:t>ασκού.</a:t>
            </a:r>
            <a:endParaRPr lang="en-US" altLang="el-GR" sz="2400" dirty="0">
              <a:cs typeface="Tahoma" pitchFamily="34" charset="0"/>
            </a:endParaRPr>
          </a:p>
          <a:p>
            <a:pPr lvl="1">
              <a:lnSpc>
                <a:spcPct val="110000"/>
              </a:lnSpc>
            </a:pPr>
            <a:r>
              <a:rPr lang="el-GR" altLang="el-GR" sz="2400" dirty="0">
                <a:cs typeface="Tahoma" pitchFamily="34" charset="0"/>
              </a:rPr>
              <a:t>Το πλάσμα αφαιρείται αμέσως από τον </a:t>
            </a:r>
            <a:r>
              <a:rPr lang="el-GR" altLang="el-GR" sz="2400" dirty="0" smtClean="0">
                <a:cs typeface="Tahoma" pitchFamily="34" charset="0"/>
              </a:rPr>
              <a:t>ασκό.</a:t>
            </a:r>
            <a:endParaRPr lang="en-US" altLang="el-GR" sz="2400" dirty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/>
              <a:t>Cryoprecipitate (CRYO), Factor VIII or Anti-Hemophilic Factor (AHF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375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Διαδικασίες Παρασκευής Προϊόντων Αίματος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Επιλογή συστήματος ασκού και </a:t>
            </a:r>
            <a:r>
              <a:rPr lang="el-GR" b="1" dirty="0" smtClean="0">
                <a:solidFill>
                  <a:srgbClr val="004A82"/>
                </a:solidFill>
              </a:rPr>
              <a:t>αντιπηκτικού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r>
              <a:rPr lang="el-GR" b="1" dirty="0" smtClean="0">
                <a:solidFill>
                  <a:srgbClr val="004A82"/>
                </a:solidFill>
              </a:rPr>
              <a:t> 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Αρχές </a:t>
            </a:r>
            <a:r>
              <a:rPr lang="el-GR" b="1" dirty="0" err="1" smtClean="0">
                <a:solidFill>
                  <a:srgbClr val="004A82"/>
                </a:solidFill>
              </a:rPr>
              <a:t>φυγοκέντρησης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Αρχές </a:t>
            </a:r>
            <a:r>
              <a:rPr lang="el-GR" b="1" dirty="0" smtClean="0">
                <a:solidFill>
                  <a:srgbClr val="004A82"/>
                </a:solidFill>
              </a:rPr>
              <a:t>διαχωρισμού</a:t>
            </a:r>
            <a:r>
              <a:rPr lang="en-US" b="1" dirty="0" smtClean="0">
                <a:solidFill>
                  <a:srgbClr val="004A82"/>
                </a:solidFill>
              </a:rPr>
              <a:t>.</a:t>
            </a:r>
            <a:endParaRPr lang="el-GR" b="1" dirty="0">
              <a:solidFill>
                <a:srgbClr val="004A82"/>
              </a:solidFill>
            </a:endParaRPr>
          </a:p>
          <a:p>
            <a:r>
              <a:rPr lang="el-GR" dirty="0"/>
              <a:t>Κατάψυξη και απόψυξη </a:t>
            </a:r>
            <a:r>
              <a:rPr lang="el-GR" dirty="0" err="1" smtClean="0"/>
              <a:t>Λευκαφαίρεση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Κρυοκαθίζηση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smtClean="0"/>
              <a:t>Ακτινοβόληση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Μείωση παθογόνων </a:t>
            </a:r>
            <a:r>
              <a:rPr lang="el-GR" dirty="0" smtClean="0"/>
              <a:t>Αδρανοποίηση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 err="1" smtClean="0"/>
              <a:t>Κλασματοποίηση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Σύστημα </a:t>
            </a:r>
            <a:r>
              <a:rPr lang="el-GR" dirty="0" smtClean="0"/>
              <a:t>ποιότητας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08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AutoShape 2"/>
          <p:cNvSpPr>
            <a:spLocks noChangeArrowheads="1"/>
          </p:cNvSpPr>
          <p:nvPr/>
        </p:nvSpPr>
        <p:spPr bwMode="auto">
          <a:xfrm>
            <a:off x="762000" y="2514600"/>
            <a:ext cx="1524000" cy="2057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914400" y="3352800"/>
            <a:ext cx="1219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b="1">
                <a:latin typeface="+mn-lt"/>
              </a:rPr>
              <a:t>FFP</a:t>
            </a:r>
          </a:p>
        </p:txBody>
      </p:sp>
      <p:sp>
        <p:nvSpPr>
          <p:cNvPr id="276484" name="AutoShape 4"/>
          <p:cNvSpPr>
            <a:spLocks noChangeArrowheads="1"/>
          </p:cNvSpPr>
          <p:nvPr/>
        </p:nvSpPr>
        <p:spPr bwMode="auto">
          <a:xfrm>
            <a:off x="2514600" y="3352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76485" name="AutoShape 5"/>
          <p:cNvSpPr>
            <a:spLocks noChangeArrowheads="1"/>
          </p:cNvSpPr>
          <p:nvPr/>
        </p:nvSpPr>
        <p:spPr bwMode="auto">
          <a:xfrm>
            <a:off x="3352800" y="2590800"/>
            <a:ext cx="15240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sz="2000">
              <a:latin typeface="+mn-lt"/>
            </a:endParaRPr>
          </a:p>
        </p:txBody>
      </p:sp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990600" y="4648200"/>
            <a:ext cx="99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Frozen within 8 hours</a:t>
            </a:r>
          </a:p>
        </p:txBody>
      </p:sp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3505200" y="4724400"/>
            <a:ext cx="114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Thawed FFP</a:t>
            </a:r>
          </a:p>
        </p:txBody>
      </p:sp>
      <p:sp>
        <p:nvSpPr>
          <p:cNvPr id="276488" name="Line 8"/>
          <p:cNvSpPr>
            <a:spLocks noChangeShapeType="1"/>
          </p:cNvSpPr>
          <p:nvPr/>
        </p:nvSpPr>
        <p:spPr bwMode="auto">
          <a:xfrm flipH="1">
            <a:off x="4953000" y="2895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5715000" y="2438400"/>
            <a:ext cx="1905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Cryoprecipitate (VIII, </a:t>
            </a:r>
            <a:r>
              <a:rPr lang="en-US" altLang="el-GR" sz="2000" dirty="0" err="1">
                <a:latin typeface="+mn-lt"/>
              </a:rPr>
              <a:t>vW</a:t>
            </a:r>
            <a:r>
              <a:rPr lang="en-US" altLang="el-GR" sz="2000" dirty="0">
                <a:latin typeface="+mn-lt"/>
              </a:rPr>
              <a:t>)</a:t>
            </a:r>
          </a:p>
        </p:txBody>
      </p:sp>
      <p:sp>
        <p:nvSpPr>
          <p:cNvPr id="276490" name="Line 10"/>
          <p:cNvSpPr>
            <a:spLocks noChangeShapeType="1"/>
          </p:cNvSpPr>
          <p:nvPr/>
        </p:nvSpPr>
        <p:spPr bwMode="auto">
          <a:xfrm flipH="1">
            <a:off x="49530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2000">
              <a:latin typeface="+mn-lt"/>
            </a:endParaRPr>
          </a:p>
        </p:txBody>
      </p:sp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5410200" y="3962400"/>
            <a:ext cx="350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l-GR" sz="2000" dirty="0">
                <a:latin typeface="+mn-lt"/>
              </a:rPr>
              <a:t>Plasma cryoprecipitate, reduced (TTP, FII, V, Vii, IX, X, XI)</a:t>
            </a:r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6019800" y="3124200"/>
            <a:ext cx="160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1600" dirty="0">
                <a:latin typeface="+mn-lt"/>
              </a:rPr>
              <a:t>Thaw at 30-37°C Store at RT 4 hrs </a:t>
            </a:r>
          </a:p>
        </p:txBody>
      </p:sp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6172200" y="4724400"/>
            <a:ext cx="2286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l-GR" sz="1600" dirty="0">
                <a:latin typeface="+mn-lt"/>
              </a:rPr>
              <a:t>Refrozen with 24 hrs of separation                  Store at ≤18°C 1 yr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l-GR" sz="1600" dirty="0">
                <a:latin typeface="+mn-lt"/>
              </a:rPr>
              <a:t>5 day expiration at 1-6°C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/>
              <a:t>Cryoprecipitate (CRYO), Factor VIII or Anti-Hemophilic Factor (AHF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02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363272" cy="4824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sz="2400" dirty="0"/>
              <a:t>Θερμοκρασία αποθήκευσης: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παγωμένο</a:t>
            </a:r>
            <a:r>
              <a:rPr lang="en-US" altLang="el-GR" sz="2400" dirty="0"/>
              <a:t> -</a:t>
            </a:r>
            <a:r>
              <a:rPr lang="en-US" altLang="el-GR" sz="2400" dirty="0" smtClean="0"/>
              <a:t>18</a:t>
            </a:r>
            <a:r>
              <a:rPr lang="el-GR" altLang="el-GR" sz="2400" baseline="30000" dirty="0" smtClean="0"/>
              <a:t>ο</a:t>
            </a:r>
            <a:r>
              <a:rPr lang="en-US" altLang="el-GR" sz="2400" dirty="0" smtClean="0"/>
              <a:t>C.</a:t>
            </a:r>
            <a:endParaRPr lang="el-GR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Για μετάγγιση σε θερμοκρασία </a:t>
            </a:r>
            <a:r>
              <a:rPr lang="el-GR" altLang="el-GR" sz="2400" dirty="0" smtClean="0"/>
              <a:t>δωματίου</a:t>
            </a:r>
            <a:r>
              <a:rPr lang="en-US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Διατήρηση</a:t>
            </a:r>
            <a:r>
              <a:rPr lang="en-US" altLang="el-GR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παγωμένο</a:t>
            </a:r>
            <a:r>
              <a:rPr lang="en-US" altLang="el-GR" sz="2400" dirty="0"/>
              <a:t> 1 </a:t>
            </a:r>
            <a:r>
              <a:rPr lang="el-GR" altLang="el-GR" sz="2400" dirty="0" smtClean="0"/>
              <a:t>χρόνο</a:t>
            </a:r>
            <a:r>
              <a:rPr lang="en-US" altLang="el-GR" sz="2400" dirty="0" smtClean="0"/>
              <a:t>.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Σε θερμοκρασία δωματίου 6 </a:t>
            </a:r>
            <a:r>
              <a:rPr lang="el-GR" altLang="el-GR" sz="2400" dirty="0" smtClean="0"/>
              <a:t>ώρες</a:t>
            </a:r>
            <a:r>
              <a:rPr lang="en-US" altLang="el-GR" sz="2400" dirty="0" smtClean="0"/>
              <a:t>.</a:t>
            </a:r>
            <a:endParaRPr lang="en-US" altLang="el-GR" sz="2400" dirty="0"/>
          </a:p>
          <a:p>
            <a:pPr lvl="1">
              <a:lnSpc>
                <a:spcPct val="90000"/>
              </a:lnSpc>
            </a:pPr>
            <a:r>
              <a:rPr lang="el-GR" altLang="el-GR" sz="2400" dirty="0"/>
              <a:t>Σε δεξαμενή 4 </a:t>
            </a:r>
            <a:r>
              <a:rPr lang="el-GR" altLang="el-GR" sz="2400" dirty="0" smtClean="0"/>
              <a:t>ώρες</a:t>
            </a:r>
            <a:r>
              <a:rPr lang="en-US" altLang="el-GR" sz="2400" dirty="0" smtClean="0"/>
              <a:t>.</a:t>
            </a:r>
            <a:endParaRPr lang="en-US" altLang="el-GR" sz="2400" dirty="0"/>
          </a:p>
          <a:p>
            <a:pPr>
              <a:lnSpc>
                <a:spcPct val="90000"/>
              </a:lnSpc>
            </a:pPr>
            <a:r>
              <a:rPr lang="el-GR" altLang="el-GR" sz="2400" dirty="0"/>
              <a:t>Καλό είναι να υπάρχει ΑΒΟ συμβατότητα πριν τη μετάγγιση αλλά λόγω του μικρό ποσού πλάσματος δεν είναι </a:t>
            </a:r>
            <a:r>
              <a:rPr lang="el-GR" altLang="el-GR" sz="2400" dirty="0" smtClean="0"/>
              <a:t>απαραίτητο</a:t>
            </a:r>
            <a:r>
              <a:rPr lang="en-US" altLang="el-GR" sz="2400" dirty="0" smtClean="0"/>
              <a:t>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n-US" dirty="0"/>
              <a:t>Cryoprecipitate (CRYO), Factor VIII or Anti-Hemophilic Factor (AHF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9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algn="just"/>
            <a:r>
              <a:rPr lang="el-GR" altLang="el-GR" sz="2400" dirty="0"/>
              <a:t>Τα κυτταρικά προϊόντα αίματος ακτινοβολούνται για να καταστραφούν τα </a:t>
            </a:r>
            <a:r>
              <a:rPr lang="el-GR" altLang="el-GR" sz="2400" dirty="0" smtClean="0"/>
              <a:t>Τ-λεμφοκύτταρα.</a:t>
            </a:r>
            <a:endParaRPr lang="el-GR" altLang="el-GR" sz="2400" dirty="0"/>
          </a:p>
          <a:p>
            <a:pPr algn="just"/>
            <a:r>
              <a:rPr lang="el-GR" altLang="el-GR" sz="2400" dirty="0"/>
              <a:t>Τα Τ-λεμφοκύτταρα ενοχοποιούνται για τη νόσο </a:t>
            </a:r>
            <a:r>
              <a:rPr lang="en-US" altLang="el-GR" sz="2400" dirty="0"/>
              <a:t>Graft Versus Host Disease (GVHD</a:t>
            </a:r>
            <a:r>
              <a:rPr lang="en-US" altLang="el-GR" sz="2400" dirty="0" smtClean="0"/>
              <a:t>)</a:t>
            </a:r>
            <a:r>
              <a:rPr lang="el-GR" altLang="el-GR" sz="2400" dirty="0" smtClean="0"/>
              <a:t>.</a:t>
            </a:r>
            <a:endParaRPr lang="en-US" altLang="el-GR" sz="2400" dirty="0"/>
          </a:p>
          <a:p>
            <a:pPr algn="just"/>
            <a:r>
              <a:rPr lang="en-US" altLang="el-GR" sz="2400" dirty="0"/>
              <a:t>GVHD </a:t>
            </a:r>
            <a:r>
              <a:rPr lang="el-GR" altLang="el-GR" sz="2400" dirty="0"/>
              <a:t>είναι νόσος όπου τα Τ-λεμφοκύτταρα του δότη αναγνωρίζουν ιστούς και όργανα του δέκτη ως ξένα και παράγουν αντισώματα για να τα </a:t>
            </a:r>
            <a:r>
              <a:rPr lang="el-GR" altLang="el-GR" sz="2400" dirty="0" smtClean="0"/>
              <a:t>καταστρέψουν.</a:t>
            </a:r>
            <a:endParaRPr lang="en-US" altLang="el-GR" sz="2400" dirty="0"/>
          </a:p>
          <a:p>
            <a:pPr algn="just"/>
            <a:r>
              <a:rPr lang="en-US" altLang="el-GR" sz="2400" dirty="0"/>
              <a:t>GVHD </a:t>
            </a:r>
            <a:r>
              <a:rPr lang="el-GR" altLang="el-GR" sz="2400" dirty="0"/>
              <a:t>είναι χρόνια ή </a:t>
            </a:r>
            <a:r>
              <a:rPr lang="el-GR" altLang="el-GR" sz="2400" dirty="0" smtClean="0"/>
              <a:t>οξεία.</a:t>
            </a: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Ακτινοβόληση Προϊόντων Αίματος</a:t>
            </a:r>
            <a:br>
              <a:rPr lang="el-GR" dirty="0"/>
            </a:br>
            <a:r>
              <a:rPr lang="en-US" dirty="0"/>
              <a:t>Irradiation of Blood </a:t>
            </a:r>
            <a:r>
              <a:rPr lang="en-US" dirty="0" smtClean="0"/>
              <a:t>Components</a:t>
            </a:r>
            <a:r>
              <a:rPr lang="el-GR" dirty="0" smtClean="0"/>
              <a:t> </a:t>
            </a:r>
            <a:r>
              <a:rPr lang="en-US" sz="3000" b="0" dirty="0" smtClean="0"/>
              <a:t>1</a:t>
            </a:r>
            <a:r>
              <a:rPr lang="el-GR" sz="3000" b="0" dirty="0" smtClean="0"/>
              <a:t>/</a:t>
            </a:r>
            <a:r>
              <a:rPr lang="en-US" sz="3000" b="0" dirty="0" smtClean="0"/>
              <a:t>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62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Οι ασθενείς που είναι σε κίνδυνο είναι οι</a:t>
            </a:r>
            <a:r>
              <a:rPr lang="en-US" altLang="el-GR" dirty="0"/>
              <a:t>:</a:t>
            </a:r>
          </a:p>
          <a:p>
            <a:pPr lvl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err="1"/>
              <a:t>Ανοσοκατεσταλμένοι</a:t>
            </a:r>
            <a:r>
              <a:rPr lang="en-US" altLang="el-GR" dirty="0"/>
              <a:t>,</a:t>
            </a:r>
          </a:p>
          <a:p>
            <a:pPr lvl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 err="1"/>
              <a:t>Ανοσοεκτεθειμένοι</a:t>
            </a:r>
            <a:r>
              <a:rPr lang="en-US" altLang="el-GR" dirty="0"/>
              <a:t>, </a:t>
            </a:r>
          </a:p>
          <a:p>
            <a:pPr lvl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Δεν έχουν λάβει μετάγγιση στο παρελθόν απόλυτα συμβατή</a:t>
            </a:r>
            <a:r>
              <a:rPr lang="en-US" altLang="el-GR" dirty="0"/>
              <a:t>, </a:t>
            </a:r>
          </a:p>
          <a:p>
            <a:pPr lvl="1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Μεταγγίσεις κατά την </a:t>
            </a:r>
            <a:r>
              <a:rPr lang="el-GR" altLang="el-GR" dirty="0" smtClean="0"/>
              <a:t>κύηση.</a:t>
            </a:r>
            <a:endParaRPr lang="en-US" altLang="el-GR" dirty="0"/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Η ακτινοβολία καταστρέφει μόνο </a:t>
            </a:r>
            <a:r>
              <a:rPr lang="el-GR" altLang="el-GR" dirty="0" smtClean="0"/>
              <a:t>Τ-Λεμφοκύτταρα.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Το παράγωγο αναγράφεται η λέξη «ακτινοβολημένο» 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Συντηρούνται για 28 </a:t>
            </a:r>
            <a:r>
              <a:rPr lang="el-GR" altLang="el-GR" dirty="0" smtClean="0"/>
              <a:t>ημέρες.</a:t>
            </a:r>
            <a:endParaRPr lang="en-US" altLang="el-GR" dirty="0"/>
          </a:p>
          <a:p>
            <a:pPr algn="just">
              <a:lnSpc>
                <a:spcPct val="105000"/>
              </a:lnSpc>
              <a:spcBef>
                <a:spcPts val="1000"/>
              </a:spcBef>
            </a:pPr>
            <a:r>
              <a:rPr lang="el-GR" altLang="el-GR" dirty="0"/>
              <a:t>Μεταγγίζονται σε φυσιολογικούς ασθενείς στη περίπτωση που δεν είναι </a:t>
            </a:r>
            <a:r>
              <a:rPr lang="el-GR" altLang="el-GR" dirty="0" smtClean="0"/>
              <a:t>απαραίτητα.</a:t>
            </a:r>
            <a:endParaRPr lang="en-US" altLang="el-GR" dirty="0"/>
          </a:p>
        </p:txBody>
      </p:sp>
      <p:sp>
        <p:nvSpPr>
          <p:cNvPr id="282628" name="Rectangle 4"/>
          <p:cNvSpPr>
            <a:spLocks noChangeArrowheads="1"/>
          </p:cNvSpPr>
          <p:nvPr/>
        </p:nvSpPr>
        <p:spPr bwMode="auto">
          <a:xfrm>
            <a:off x="2286000" y="5541039"/>
            <a:ext cx="457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el-GR" sz="2400" b="1" dirty="0">
                <a:latin typeface="+mn-lt"/>
                <a:cs typeface="Tahoma" pitchFamily="34" charset="0"/>
              </a:rPr>
              <a:t>Δόση γ-ακτινοβολίας</a:t>
            </a:r>
            <a:endParaRPr lang="el-GR" altLang="el-GR" sz="2400" dirty="0">
              <a:latin typeface="+mn-lt"/>
              <a:cs typeface="Tahoma" pitchFamily="34" charset="0"/>
            </a:endParaRPr>
          </a:p>
          <a:p>
            <a:pPr algn="ctr"/>
            <a:r>
              <a:rPr lang="el-GR" altLang="el-GR" sz="2400" dirty="0" err="1">
                <a:latin typeface="+mn-lt"/>
                <a:cs typeface="Tahoma" pitchFamily="34" charset="0"/>
              </a:rPr>
              <a:t>Μinimum</a:t>
            </a:r>
            <a:r>
              <a:rPr lang="el-GR" altLang="el-GR" sz="2400" dirty="0">
                <a:latin typeface="+mn-lt"/>
                <a:cs typeface="Tahoma" pitchFamily="34" charset="0"/>
              </a:rPr>
              <a:t> 25 </a:t>
            </a:r>
            <a:r>
              <a:rPr lang="el-GR" altLang="el-GR" sz="2400" dirty="0" err="1">
                <a:latin typeface="+mn-lt"/>
                <a:cs typeface="Tahoma" pitchFamily="34" charset="0"/>
              </a:rPr>
              <a:t>Gy</a:t>
            </a:r>
            <a:endParaRPr lang="el-GR" altLang="el-GR" sz="2400" dirty="0">
              <a:latin typeface="+mn-lt"/>
              <a:cs typeface="Tahoma" pitchFamily="34" charset="0"/>
            </a:endParaRPr>
          </a:p>
          <a:p>
            <a:pPr algn="ctr"/>
            <a:r>
              <a:rPr lang="el-GR" altLang="el-GR" sz="2400" dirty="0">
                <a:latin typeface="+mn-lt"/>
                <a:cs typeface="Tahoma" pitchFamily="34" charset="0"/>
              </a:rPr>
              <a:t>Ποτέ &gt;50 </a:t>
            </a:r>
            <a:r>
              <a:rPr lang="el-GR" altLang="el-GR" sz="2400" dirty="0" err="1">
                <a:latin typeface="+mn-lt"/>
                <a:cs typeface="Tahoma" pitchFamily="34" charset="0"/>
              </a:rPr>
              <a:t>Gy</a:t>
            </a:r>
            <a:r>
              <a:rPr lang="el-GR" altLang="el-GR" sz="2400" dirty="0">
                <a:latin typeface="+mn-lt"/>
                <a:cs typeface="Tahoma" pitchFamily="34" charset="0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Ακτινοβόληση Προϊόντων Αίματος</a:t>
            </a:r>
            <a:br>
              <a:rPr lang="el-GR" dirty="0"/>
            </a:br>
            <a:r>
              <a:rPr lang="en-US" dirty="0"/>
              <a:t>Irradiation of Blood </a:t>
            </a:r>
            <a:r>
              <a:rPr lang="en-US" dirty="0" smtClean="0"/>
              <a:t>Components</a:t>
            </a:r>
            <a:r>
              <a:rPr lang="el-GR" dirty="0" smtClean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23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sz="2400" dirty="0">
                <a:cs typeface="Tahoma" pitchFamily="34" charset="0"/>
              </a:rPr>
              <a:t>Τα παράγωγα αίματος επιθεωρούνται </a:t>
            </a:r>
            <a:r>
              <a:rPr lang="el-GR" altLang="el-GR" sz="2400" dirty="0" smtClean="0">
                <a:cs typeface="Tahoma" pitchFamily="34" charset="0"/>
              </a:rPr>
              <a:t>καθημερινά.</a:t>
            </a:r>
            <a:endParaRPr lang="en-US" altLang="el-GR" sz="2400" dirty="0">
              <a:cs typeface="Tahoma" pitchFamily="34" charset="0"/>
            </a:endParaRPr>
          </a:p>
          <a:p>
            <a:r>
              <a:rPr lang="el-GR" altLang="el-GR" sz="2400" dirty="0">
                <a:cs typeface="Tahoma" pitchFamily="34" charset="0"/>
              </a:rPr>
              <a:t>Τα ακόλουθα δηλώνουν μη αποδεκτή μονάδα</a:t>
            </a:r>
            <a:r>
              <a:rPr lang="en-US" altLang="el-GR" sz="2400" dirty="0">
                <a:cs typeface="Tahoma" pitchFamily="34" charset="0"/>
              </a:rPr>
              <a:t>:</a:t>
            </a:r>
          </a:p>
          <a:p>
            <a:pPr lvl="1"/>
            <a:r>
              <a:rPr lang="el-GR" altLang="el-GR" sz="2400" dirty="0">
                <a:cs typeface="Tahoma" pitchFamily="34" charset="0"/>
              </a:rPr>
              <a:t>Τα ΣΕ είναι ροδαλά 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Στα ΣΕ υπάρχει </a:t>
            </a:r>
            <a:r>
              <a:rPr lang="el-GR" altLang="el-GR" sz="2400" dirty="0" smtClean="0">
                <a:cs typeface="Tahoma" pitchFamily="34" charset="0"/>
              </a:rPr>
              <a:t>θρόμβος.</a:t>
            </a:r>
            <a:endParaRPr lang="el-GR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Παρατηρήθηκε ζώνη </a:t>
            </a:r>
            <a:r>
              <a:rPr lang="el-GR" altLang="el-GR" sz="2400" dirty="0" err="1" smtClean="0">
                <a:cs typeface="Tahoma" pitchFamily="34" charset="0"/>
              </a:rPr>
              <a:t>αιμόλυσης</a:t>
            </a:r>
            <a:r>
              <a:rPr lang="el-GR" altLang="el-GR" sz="2400" dirty="0">
                <a:cs typeface="Tahoma" pitchFamily="34" charset="0"/>
              </a:rPr>
              <a:t>.</a:t>
            </a:r>
          </a:p>
          <a:p>
            <a:pPr lvl="1"/>
            <a:r>
              <a:rPr lang="el-GR" altLang="el-GR" sz="2400" dirty="0">
                <a:cs typeface="Tahoma" pitchFamily="34" charset="0"/>
              </a:rPr>
              <a:t>Το </a:t>
            </a:r>
            <a:r>
              <a:rPr lang="en-US" altLang="el-GR" sz="2400" dirty="0">
                <a:cs typeface="Tahoma" pitchFamily="34" charset="0"/>
              </a:rPr>
              <a:t>FFP/FP</a:t>
            </a:r>
            <a:r>
              <a:rPr lang="el-GR" altLang="el-GR" sz="2400" dirty="0">
                <a:cs typeface="Tahoma" pitchFamily="34" charset="0"/>
              </a:rPr>
              <a:t> είναι </a:t>
            </a:r>
            <a:r>
              <a:rPr lang="el-GR" altLang="el-GR" sz="2400" dirty="0" err="1">
                <a:cs typeface="Tahoma" pitchFamily="34" charset="0"/>
              </a:rPr>
              <a:t>αιμολυμένο</a:t>
            </a:r>
            <a:r>
              <a:rPr lang="el-GR" altLang="el-GR" sz="2400" dirty="0">
                <a:cs typeface="Tahoma" pitchFamily="34" charset="0"/>
              </a:rPr>
              <a:t> ή </a:t>
            </a:r>
            <a:r>
              <a:rPr lang="el-GR" altLang="el-GR" sz="2400" dirty="0" err="1" smtClean="0">
                <a:cs typeface="Tahoma" pitchFamily="34" charset="0"/>
              </a:rPr>
              <a:t>λιπαιμικό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Συνήθως πρασινωπό πλάσμα δηλώνει ότι έχει επεξεργαστεί με τεχνικές αδρανοποίησης 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l-GR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Στο </a:t>
            </a:r>
            <a:r>
              <a:rPr lang="en-US" altLang="el-GR" sz="2400" dirty="0">
                <a:cs typeface="Tahoma" pitchFamily="34" charset="0"/>
              </a:rPr>
              <a:t>PRP </a:t>
            </a:r>
            <a:r>
              <a:rPr lang="el-GR" altLang="el-GR" sz="2400" dirty="0">
                <a:cs typeface="Tahoma" pitchFamily="34" charset="0"/>
              </a:rPr>
              <a:t>υπάρχουν </a:t>
            </a:r>
            <a:r>
              <a:rPr lang="el-GR" altLang="el-GR" sz="2400" dirty="0" smtClean="0">
                <a:cs typeface="Tahoma" pitchFamily="34" charset="0"/>
              </a:rPr>
              <a:t>θρόμβοι.</a:t>
            </a:r>
            <a:endParaRPr lang="el-GR" altLang="el-GR" sz="2400" dirty="0">
              <a:cs typeface="Tahoma" pitchFamily="34" charset="0"/>
            </a:endParaRPr>
          </a:p>
          <a:p>
            <a:r>
              <a:rPr lang="el-GR" altLang="el-GR" sz="2400" b="1" dirty="0">
                <a:cs typeface="Tahoma" pitchFamily="34" charset="0"/>
              </a:rPr>
              <a:t>Προσοχή για διαρροή </a:t>
            </a:r>
            <a:r>
              <a:rPr lang="el-GR" altLang="el-GR" sz="2400" b="1" dirty="0" smtClean="0">
                <a:cs typeface="Tahoma" pitchFamily="34" charset="0"/>
              </a:rPr>
              <a:t>ασκού.</a:t>
            </a:r>
            <a:endParaRPr lang="en-US" altLang="el-GR" sz="2400" b="1" dirty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Επιθεώρηση </a:t>
            </a:r>
            <a:r>
              <a:rPr lang="el-GR" dirty="0" smtClean="0"/>
              <a:t>Παραγώγων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1280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268760"/>
            <a:ext cx="8280920" cy="4997152"/>
          </a:xfrm>
        </p:spPr>
        <p:txBody>
          <a:bodyPr>
            <a:normAutofit/>
          </a:bodyPr>
          <a:lstStyle/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r>
              <a:rPr lang="el-GR" altLang="el-GR" sz="2400" dirty="0"/>
              <a:t>Αιμολυμένο σωληνάριο ασκού πιθανά να δηλώνει παρουσία </a:t>
            </a:r>
            <a:r>
              <a:rPr lang="el-GR" altLang="el-GR" sz="2400" dirty="0" smtClean="0"/>
              <a:t>βακτηριδίων.</a:t>
            </a:r>
          </a:p>
          <a:p>
            <a:pPr marL="457200" indent="-4572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>
                <a:cs typeface="Tahoma" pitchFamily="34" charset="0"/>
              </a:rPr>
              <a:t>Θετικές </a:t>
            </a:r>
            <a:r>
              <a:rPr lang="el-GR" altLang="el-GR" sz="2400" dirty="0">
                <a:cs typeface="Tahoma" pitchFamily="34" charset="0"/>
              </a:rPr>
              <a:t>καλλιέργειες δηλώνουν:</a:t>
            </a:r>
          </a:p>
          <a:p>
            <a:pPr lvl="1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>
                <a:cs typeface="Tahoma" pitchFamily="34" charset="0"/>
              </a:rPr>
              <a:t>Κακή </a:t>
            </a:r>
            <a:r>
              <a:rPr lang="el-GR" altLang="el-GR" sz="2400" dirty="0" smtClean="0">
                <a:cs typeface="Tahoma" pitchFamily="34" charset="0"/>
              </a:rPr>
              <a:t>αντισηψία,</a:t>
            </a:r>
            <a:endParaRPr lang="el-GR" altLang="el-GR" sz="2400" dirty="0">
              <a:cs typeface="Tahoma" pitchFamily="34" charset="0"/>
            </a:endParaRPr>
          </a:p>
          <a:p>
            <a:pPr lvl="1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>
                <a:cs typeface="Tahoma" pitchFamily="34" charset="0"/>
              </a:rPr>
              <a:t>Λάθος στη </a:t>
            </a:r>
            <a:r>
              <a:rPr lang="el-GR" altLang="el-GR" sz="2400" dirty="0" err="1" smtClean="0">
                <a:cs typeface="Tahoma" pitchFamily="34" charset="0"/>
              </a:rPr>
              <a:t>δεξαμενοποίηση</a:t>
            </a:r>
            <a:r>
              <a:rPr lang="el-GR" altLang="el-GR" sz="2400" dirty="0" smtClean="0">
                <a:cs typeface="Tahoma" pitchFamily="34" charset="0"/>
              </a:rPr>
              <a:t>,</a:t>
            </a:r>
            <a:endParaRPr lang="el-GR" altLang="el-GR" sz="2400" dirty="0">
              <a:cs typeface="Tahoma" pitchFamily="34" charset="0"/>
            </a:endParaRPr>
          </a:p>
          <a:p>
            <a:pPr lvl="1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l-GR" altLang="el-GR" sz="2400" dirty="0">
                <a:cs typeface="Tahoma" pitchFamily="34" charset="0"/>
              </a:rPr>
              <a:t>Βακτηριαιμία του </a:t>
            </a:r>
            <a:r>
              <a:rPr lang="el-GR" altLang="el-GR" sz="2400" dirty="0" smtClean="0">
                <a:cs typeface="Tahoma" pitchFamily="34" charset="0"/>
              </a:rPr>
              <a:t>δότη.</a:t>
            </a:r>
            <a:endParaRPr lang="en-US" altLang="el-GR" sz="2400" dirty="0">
              <a:cs typeface="Tahoma" pitchFamily="34" charset="0"/>
            </a:endParaRPr>
          </a:p>
          <a:p>
            <a:pPr marL="514350" indent="-4572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>
                <a:cs typeface="Tahoma" pitchFamily="34" charset="0"/>
              </a:rPr>
              <a:t>Απορρίπτονται </a:t>
            </a:r>
            <a:r>
              <a:rPr lang="el-GR" altLang="el-GR" sz="2400" dirty="0">
                <a:cs typeface="Tahoma" pitchFamily="34" charset="0"/>
              </a:rPr>
              <a:t>όλα τα παράγωγα από το </a:t>
            </a:r>
            <a:r>
              <a:rPr lang="el-GR" altLang="el-GR" sz="2400" dirty="0" smtClean="0">
                <a:cs typeface="Tahoma" pitchFamily="34" charset="0"/>
              </a:rPr>
              <a:t>δότη.</a:t>
            </a:r>
            <a:endParaRPr lang="el-GR" altLang="el-GR" sz="2400" dirty="0">
              <a:cs typeface="Tahoma" pitchFamily="34" charset="0"/>
            </a:endParaRPr>
          </a:p>
          <a:p>
            <a:pPr marL="514350" indent="-457200">
              <a:lnSpc>
                <a:spcPct val="112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l-GR" altLang="el-GR" sz="2400" dirty="0" smtClean="0">
                <a:cs typeface="Tahoma" pitchFamily="34" charset="0"/>
              </a:rPr>
              <a:t>Στη </a:t>
            </a:r>
            <a:r>
              <a:rPr lang="el-GR" altLang="el-GR" sz="2400" dirty="0">
                <a:cs typeface="Tahoma" pitchFamily="34" charset="0"/>
              </a:rPr>
              <a:t>περίπτωση </a:t>
            </a:r>
            <a:r>
              <a:rPr lang="el-GR" altLang="el-GR" sz="2400" dirty="0" smtClean="0">
                <a:cs typeface="Tahoma" pitchFamily="34" charset="0"/>
              </a:rPr>
              <a:t>μετάγγισης </a:t>
            </a:r>
            <a:r>
              <a:rPr lang="el-GR" altLang="el-GR" sz="2400" dirty="0">
                <a:cs typeface="Tahoma" pitchFamily="34" charset="0"/>
              </a:rPr>
              <a:t>τότε παρακολουθείται ο </a:t>
            </a:r>
            <a:r>
              <a:rPr lang="el-GR" altLang="el-GR" sz="2400" dirty="0" smtClean="0">
                <a:cs typeface="Tahoma" pitchFamily="34" charset="0"/>
              </a:rPr>
              <a:t>δέκτης.</a:t>
            </a:r>
            <a:endParaRPr lang="en-US" altLang="el-GR" sz="2400" dirty="0">
              <a:cs typeface="Tahoma" pitchFamily="34" charset="0"/>
            </a:endParaRPr>
          </a:p>
          <a:p>
            <a:pPr marL="0" indent="0">
              <a:lnSpc>
                <a:spcPct val="112000"/>
              </a:lnSpc>
              <a:spcBef>
                <a:spcPts val="1200"/>
              </a:spcBef>
              <a:buNone/>
            </a:pPr>
            <a:endParaRPr lang="en-US" alt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Επιθεώρηση Παραγώγων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81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400" b="1" dirty="0">
                <a:cs typeface="Tahoma" pitchFamily="34" charset="0"/>
              </a:rPr>
              <a:t>WB </a:t>
            </a:r>
            <a:r>
              <a:rPr lang="el-GR" altLang="el-GR" sz="2400" b="1" dirty="0">
                <a:cs typeface="Tahoma" pitchFamily="34" charset="0"/>
              </a:rPr>
              <a:t>και </a:t>
            </a:r>
            <a:r>
              <a:rPr lang="en-US" altLang="el-GR" sz="2400" b="1" dirty="0" err="1">
                <a:cs typeface="Tahoma" pitchFamily="34" charset="0"/>
              </a:rPr>
              <a:t>pRBC</a:t>
            </a:r>
            <a:endParaRPr lang="en-US" altLang="el-GR" sz="2400" b="1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Σε ψυγεία (</a:t>
            </a:r>
            <a:r>
              <a:rPr lang="el-GR" altLang="el-GR" sz="2400" dirty="0" err="1">
                <a:cs typeface="Tahoma" pitchFamily="34" charset="0"/>
              </a:rPr>
              <a:t>περιέκτες</a:t>
            </a:r>
            <a:r>
              <a:rPr lang="el-GR" altLang="el-GR" sz="2400" dirty="0">
                <a:cs typeface="Tahoma" pitchFamily="34" charset="0"/>
              </a:rPr>
              <a:t>) ερμητικά κλεισμένα με ξηρό πάγο ή </a:t>
            </a:r>
            <a:r>
              <a:rPr lang="el-GR" altLang="el-GR" sz="2400" dirty="0" err="1">
                <a:cs typeface="Tahoma" pitchFamily="34" charset="0"/>
              </a:rPr>
              <a:t>παγοκύστες</a:t>
            </a:r>
            <a:r>
              <a:rPr lang="el-GR" altLang="el-GR" sz="2400" dirty="0">
                <a:cs typeface="Tahoma" pitchFamily="34" charset="0"/>
              </a:rPr>
              <a:t> 24ωρης </a:t>
            </a:r>
            <a:r>
              <a:rPr lang="el-GR" altLang="el-GR" sz="2400" dirty="0" smtClean="0">
                <a:cs typeface="Tahoma" pitchFamily="34" charset="0"/>
              </a:rPr>
              <a:t>διάρκειας.</a:t>
            </a:r>
            <a:endParaRPr lang="en-US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Εάν πρόκειται να παραχθούν </a:t>
            </a:r>
            <a:r>
              <a:rPr lang="en-US" altLang="el-GR" sz="2400" dirty="0">
                <a:cs typeface="Tahoma" pitchFamily="34" charset="0"/>
              </a:rPr>
              <a:t>PRPs </a:t>
            </a:r>
            <a:r>
              <a:rPr lang="el-GR" altLang="el-GR" sz="2400" dirty="0">
                <a:cs typeface="Tahoma" pitchFamily="34" charset="0"/>
              </a:rPr>
              <a:t>τότε τα αίματα μεταφέρονται στο Κέντρο Παραγώγων σε θερμοκρασία δωματίου σε διάστημα &lt; 6 </a:t>
            </a:r>
            <a:r>
              <a:rPr lang="el-GR" altLang="el-GR" sz="2400" dirty="0" smtClean="0">
                <a:cs typeface="Tahoma" pitchFamily="34" charset="0"/>
              </a:rPr>
              <a:t>ωρών.</a:t>
            </a:r>
            <a:endParaRPr lang="en-US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Κατά το άνοιγμα του </a:t>
            </a:r>
            <a:r>
              <a:rPr lang="el-GR" altLang="el-GR" sz="2400" dirty="0" err="1">
                <a:cs typeface="Tahoma" pitchFamily="34" charset="0"/>
              </a:rPr>
              <a:t>περιέκτη</a:t>
            </a:r>
            <a:r>
              <a:rPr lang="el-GR" altLang="el-GR" sz="2400" dirty="0">
                <a:cs typeface="Tahoma" pitchFamily="34" charset="0"/>
              </a:rPr>
              <a:t> ελέγχεται η θερμοκρασία με θερμόμετρο (ηλεκτρονικό</a:t>
            </a:r>
            <a:r>
              <a:rPr lang="el-GR" altLang="el-GR" sz="2400" dirty="0" smtClean="0">
                <a:cs typeface="Tahoma" pitchFamily="34" charset="0"/>
              </a:rPr>
              <a:t>).</a:t>
            </a:r>
            <a:endParaRPr lang="el-GR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Συνιστάται η χρήση καταγραφικού </a:t>
            </a:r>
            <a:r>
              <a:rPr lang="el-GR" altLang="el-GR" sz="2400" dirty="0" smtClean="0">
                <a:cs typeface="Tahoma" pitchFamily="34" charset="0"/>
              </a:rPr>
              <a:t>θερμοκρασίας.</a:t>
            </a:r>
            <a:endParaRPr lang="en-US" altLang="el-GR" sz="2400" dirty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Αίματος και </a:t>
            </a:r>
            <a:r>
              <a:rPr lang="el-GR" dirty="0" smtClean="0"/>
              <a:t>Παραγώγων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0501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>
                <a:cs typeface="Tahoma" pitchFamily="34" charset="0"/>
              </a:rPr>
              <a:t>Κατεψυγμένα παράγωγα</a:t>
            </a:r>
            <a:endParaRPr lang="en-US" altLang="el-GR" sz="2400" b="1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Συνιστάται η θερμοκρασία </a:t>
            </a:r>
            <a:r>
              <a:rPr lang="el-GR" altLang="el-GR" sz="2400" dirty="0" smtClean="0">
                <a:cs typeface="Tahoma" pitchFamily="34" charset="0"/>
              </a:rPr>
              <a:t>αποθήκευσης.</a:t>
            </a:r>
            <a:endParaRPr lang="en-US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Ξηρός πάγος σε ερμητικά κλειστό </a:t>
            </a:r>
            <a:r>
              <a:rPr lang="el-GR" altLang="el-GR" sz="2400" dirty="0" smtClean="0">
                <a:cs typeface="Tahoma" pitchFamily="34" charset="0"/>
              </a:rPr>
              <a:t>ψυγείο.</a:t>
            </a:r>
            <a:endParaRPr lang="el-GR" altLang="el-GR" sz="2400" dirty="0">
              <a:cs typeface="Tahoma" pitchFamily="34" charset="0"/>
            </a:endParaRPr>
          </a:p>
          <a:p>
            <a:r>
              <a:rPr lang="en-US" altLang="el-GR" sz="2400" b="1" dirty="0">
                <a:cs typeface="Tahoma" pitchFamily="34" charset="0"/>
              </a:rPr>
              <a:t>PRPs </a:t>
            </a:r>
            <a:r>
              <a:rPr lang="el-GR" altLang="el-GR" sz="2400" b="1" dirty="0">
                <a:cs typeface="Tahoma" pitchFamily="34" charset="0"/>
              </a:rPr>
              <a:t>και κοκκιοκύτταρα</a:t>
            </a:r>
            <a:endParaRPr lang="en-US" altLang="el-GR" sz="2400" b="1" dirty="0">
              <a:cs typeface="Tahoma" pitchFamily="34" charset="0"/>
            </a:endParaRPr>
          </a:p>
          <a:p>
            <a:pPr lvl="1"/>
            <a:r>
              <a:rPr lang="en-US" altLang="el-GR" sz="2400" dirty="0" smtClean="0">
                <a:cs typeface="Tahoma" pitchFamily="34" charset="0"/>
              </a:rPr>
              <a:t>20-24</a:t>
            </a:r>
            <a:r>
              <a:rPr lang="el-GR" altLang="el-GR" sz="2400" baseline="30000" dirty="0" smtClean="0">
                <a:cs typeface="Tahoma" pitchFamily="34" charset="0"/>
              </a:rPr>
              <a:t>ο</a:t>
            </a:r>
            <a:r>
              <a:rPr lang="en-US" altLang="el-GR" sz="2400" dirty="0" smtClean="0">
                <a:cs typeface="Tahoma" pitchFamily="34" charset="0"/>
              </a:rPr>
              <a:t>C</a:t>
            </a:r>
            <a:r>
              <a:rPr lang="el-GR" altLang="el-GR" sz="2400" dirty="0" smtClean="0">
                <a:cs typeface="Tahoma" pitchFamily="34" charset="0"/>
              </a:rPr>
              <a:t>.</a:t>
            </a:r>
            <a:endParaRPr lang="en-US" altLang="el-GR" sz="2400" dirty="0">
              <a:cs typeface="Tahoma" pitchFamily="34" charset="0"/>
            </a:endParaRPr>
          </a:p>
          <a:p>
            <a:pPr lvl="1"/>
            <a:r>
              <a:rPr lang="el-GR" altLang="el-GR" sz="2400" dirty="0">
                <a:cs typeface="Tahoma" pitchFamily="34" charset="0"/>
              </a:rPr>
              <a:t>Η μεταφορά γίνεται χωρίς </a:t>
            </a:r>
            <a:r>
              <a:rPr lang="el-GR" altLang="el-GR" sz="2400" dirty="0" smtClean="0">
                <a:cs typeface="Tahoma" pitchFamily="34" charset="0"/>
              </a:rPr>
              <a:t>πάγο.</a:t>
            </a:r>
            <a:endParaRPr lang="en-US" altLang="el-GR" sz="2400" dirty="0">
              <a:cs typeface="Tahoma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Μεταφορά Αίματος και Παραγώγων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67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 descr="Generic ISBT 128 mock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679950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l-GR" dirty="0" smtClean="0"/>
              <a:t>Standard ISBT 128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9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Ιστορία των Αντιπηκτικών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πρώτη μετάγγιση γίνεται το 1492 στον Πάπα Ιννοκέντιο τον </a:t>
            </a:r>
            <a:r>
              <a:rPr lang="el-GR" dirty="0" smtClean="0"/>
              <a:t>8</a:t>
            </a:r>
            <a:r>
              <a:rPr lang="el-GR" baseline="30000" dirty="0" smtClean="0"/>
              <a:t>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πρώτη λεπτομερειακή περιγραφή της τεχνικής της μετάγγισης βρίσκεται σε πραγματεία του A. </a:t>
            </a:r>
            <a:r>
              <a:rPr lang="el-GR" dirty="0" err="1"/>
              <a:t>Libanius</a:t>
            </a:r>
            <a:r>
              <a:rPr lang="el-GR" dirty="0"/>
              <a:t> το </a:t>
            </a:r>
            <a:r>
              <a:rPr lang="el-GR" dirty="0" smtClean="0"/>
              <a:t>1615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1914 χρησιμοποιούνται τα κιτρικά άλατα σαν αντιπηκτικό διάλυμα συντήρησης από το Βέλγο ιατρό </a:t>
            </a:r>
            <a:r>
              <a:rPr lang="el-GR" dirty="0" err="1"/>
              <a:t>Albert</a:t>
            </a:r>
            <a:r>
              <a:rPr lang="el-GR" dirty="0"/>
              <a:t> </a:t>
            </a:r>
            <a:r>
              <a:rPr lang="el-GR" dirty="0" err="1" smtClean="0"/>
              <a:t>Hustin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1952 Επινοείται ο πλαστικός ασκός συλλογής αίματος από τον </a:t>
            </a:r>
            <a:r>
              <a:rPr lang="el-GR" dirty="0" err="1"/>
              <a:t>C.Walter</a:t>
            </a:r>
            <a:r>
              <a:rPr lang="el-GR" dirty="0"/>
              <a:t> (CPD) 21 </a:t>
            </a:r>
            <a:r>
              <a:rPr lang="el-GR" dirty="0" smtClean="0"/>
              <a:t>ημέρες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1979 → CPDA-1, 35 </a:t>
            </a:r>
            <a:r>
              <a:rPr lang="el-GR" dirty="0" smtClean="0"/>
              <a:t>ημέρες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1983 → προσθετικά διαλύματα 42 </a:t>
            </a:r>
            <a:r>
              <a:rPr lang="el-GR" dirty="0" smtClean="0"/>
              <a:t>ημέρες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8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«Αιμοδοσία </a:t>
            </a:r>
            <a:r>
              <a:rPr lang="el-GR" sz="2000" dirty="0"/>
              <a:t>(</a:t>
            </a:r>
            <a:r>
              <a:rPr lang="el-GR" sz="2000" dirty="0" smtClean="0"/>
              <a:t>Θ). Ενότητα 8</a:t>
            </a:r>
            <a:r>
              <a:rPr lang="en-US" sz="2000" dirty="0" smtClean="0"/>
              <a:t>:</a:t>
            </a:r>
            <a:r>
              <a:rPr lang="el-GR" sz="2000" dirty="0"/>
              <a:t> Παράγωγα Αίματος και Πλάσματος (Παραγωγή – Συντήρηση – Αποθήκευση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808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376</TotalTime>
  <Words>4248</Words>
  <Application>Microsoft Office PowerPoint</Application>
  <PresentationFormat>Προβολή στην οθόνη (4:3)</PresentationFormat>
  <Paragraphs>682</Paragraphs>
  <Slides>95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95</vt:i4>
      </vt:variant>
    </vt:vector>
  </HeadingPairs>
  <TitlesOfParts>
    <vt:vector size="97" baseType="lpstr">
      <vt:lpstr>OC_template</vt:lpstr>
      <vt:lpstr>OC_template_updated</vt:lpstr>
      <vt:lpstr>Αιμοδοσία (Θ)</vt:lpstr>
      <vt:lpstr>Γενικά για τη Μετάγγιση</vt:lpstr>
      <vt:lpstr>Τι είναι Μετάγγιση;</vt:lpstr>
      <vt:lpstr>Ορισμοί</vt:lpstr>
      <vt:lpstr>Ασταθή (labile) Προϊόντα Ανθρώπινου Αίματος </vt:lpstr>
      <vt:lpstr>Σταθερά (medicinal) Βιομηχανοποιημένα Προϊόντα / Παράγωγα Ανθρώπινου Αίματος </vt:lpstr>
      <vt:lpstr>Παρουσίαση του PowerPoint</vt:lpstr>
      <vt:lpstr>Διαδικασίες Παρασκευής Προϊόντων Αίματος </vt:lpstr>
      <vt:lpstr>Ιστορία των Αντιπηκτικών </vt:lpstr>
      <vt:lpstr>Στόχοι της Συλλογής Αίματος </vt:lpstr>
      <vt:lpstr>Αντιπηκτικά Αίματος για Αιμοδοσία</vt:lpstr>
      <vt:lpstr>Αντιπηκτικά (Anticoagulants)</vt:lpstr>
      <vt:lpstr>Προσθετικά Διαλύματα 1/2</vt:lpstr>
      <vt:lpstr>Προσθετικά Διαλύματα 2/2</vt:lpstr>
      <vt:lpstr>Γενικές προδιαγραφές αντιπηκτικού</vt:lpstr>
      <vt:lpstr>Συστατικά Αντιπηκτικών 1/2</vt:lpstr>
      <vt:lpstr>Συστατικά Αντιπηκτικών 2/2</vt:lpstr>
      <vt:lpstr>Αποθηκευτική Βλάβη Ερυθροκυττάρων</vt:lpstr>
      <vt:lpstr>Δημιουργία Εχινοκυττάρων</vt:lpstr>
      <vt:lpstr>Αποθηκευτική βλάβη </vt:lpstr>
      <vt:lpstr>Βιοχημικές και Μεταβολικές Τροποποιήσεις 1/2</vt:lpstr>
      <vt:lpstr>Βιοχημικές και Μεταβολικές Τροποποιήσεις 2/2</vt:lpstr>
      <vt:lpstr>Αντιδράσεις από μετάγγιση</vt:lpstr>
      <vt:lpstr>Μη αναστρέψιμες μεταβολές</vt:lpstr>
      <vt:lpstr>Γερασμένα ή νεαρά ερυθροκύτταρα;</vt:lpstr>
      <vt:lpstr>Παρασκευή Παραγώγων – Διαχωρισμός Ολικού Αίματος 1/2</vt:lpstr>
      <vt:lpstr>Παρασκευή Παραγώγων – Διαχωρισμός Ολικού Αίματος 2/2</vt:lpstr>
      <vt:lpstr>Ολικό Αίμα σε Τριπλό Ασκό</vt:lpstr>
      <vt:lpstr>Ολικό Αίμα σε Τριπλό Ασκό μετά την 1η Φυγοκέντρηση 1/2</vt:lpstr>
      <vt:lpstr>Ολικό Αίμα σε Τριπλό Ασκό μετά την 1η Φυγοκέντρηση 2/2</vt:lpstr>
      <vt:lpstr>Ολικό Αίμα σε Τριπλό Ασκό μετά την 1η Φυγοκέντρηση και τον Αποχωρισμό του PRP</vt:lpstr>
      <vt:lpstr>PRP μετά την 2η Φυγοκέντρηση</vt:lpstr>
      <vt:lpstr>PRP και Φτωχό σε Αιμοπετάλια Πλάσμα μετά τoν Αποχωρισμό</vt:lpstr>
      <vt:lpstr>Αποχωρισμός Ολικού Αίματος</vt:lpstr>
      <vt:lpstr>Τι Παράγεται από μία Μονάδα Ολικού Αίματος;</vt:lpstr>
      <vt:lpstr>Γιατί Φτιάχνονται Παράγωγα Αίματος;</vt:lpstr>
      <vt:lpstr>Component Storage (ΑΑΒΒ)</vt:lpstr>
      <vt:lpstr>Διάρκεια Αποθήκευσης</vt:lpstr>
      <vt:lpstr>Ψυγείο Αποθήκευσης pRBCs</vt:lpstr>
      <vt:lpstr>Ψυγείο Αποθήκευσης FFR, FP, CRYO</vt:lpstr>
      <vt:lpstr>Χώρος Αποθήκευσης PRP</vt:lpstr>
      <vt:lpstr>Έλεγχος Θερμοκρασίας</vt:lpstr>
      <vt:lpstr>Παράγωγα με Ερυθρά Αιμοσφαίρια</vt:lpstr>
      <vt:lpstr>Ολικό Αίμα – Whole Blood (WB)</vt:lpstr>
      <vt:lpstr>Συμπυκνωμένα Ερυθροκύτταρα (ΣΕ) 1/2</vt:lpstr>
      <vt:lpstr>Συμπυκνωμένα Ερυθροκύτταρα (ΣΕ) 2/2</vt:lpstr>
      <vt:lpstr>Πρότυπα Συμπυκνωμένα Ερυθροκύτταρα</vt:lpstr>
      <vt:lpstr>ΣΕ ύστερα από Αφαίρεση των Λευκοκυττάρων  buffy coat removed, BCR</vt:lpstr>
      <vt:lpstr>Μέθοδοι Λευκαφαίρεσης</vt:lpstr>
      <vt:lpstr>ΣΕ ύστερα από Αφαίρεση των Λευκοκυττάρων  με Φίλτρο (Λευκαφαιρεμένα)</vt:lpstr>
      <vt:lpstr>Leukocyte Reduction</vt:lpstr>
      <vt:lpstr>Πλυμένα ΣΕ  Washed Red Blood Cells (W-RBCs) 1/2</vt:lpstr>
      <vt:lpstr>Πλυμένα ΣΕ  Washed Red Blood Cells (W-RBCs) 2/2</vt:lpstr>
      <vt:lpstr>Cell Washer to Prepare Washed Cells</vt:lpstr>
      <vt:lpstr>Κρυοσυντηρημένο Αίμα - Frozen Blood</vt:lpstr>
      <vt:lpstr>Ερυθροκύτταρα με Προσθήκη  Κρυοπροστατευτικού Διαλύματος 1/2</vt:lpstr>
      <vt:lpstr>Ερυθροκύτταρα με Προσθήκη  Κρυοπροστατευτικού Διαλύματος 2/2</vt:lpstr>
      <vt:lpstr>Αναζωογονημένα ΣΕ Rejuvenated Red Blood Cells</vt:lpstr>
      <vt:lpstr>Αιμοποιητικά Κύτταρα – CD34 1/2</vt:lpstr>
      <vt:lpstr>Αιμοποιητικά Κύτταρα – CD34 2/2</vt:lpstr>
      <vt:lpstr>Πλάσμα Πλούσιο σε Αιμοπετάλια Platelet Rich Plasma (PRP) 1/2</vt:lpstr>
      <vt:lpstr>Πλάσμα Πλούσιο σε Αιμοπετάλια Platelet Rich Plasma (PRP) 2/2</vt:lpstr>
      <vt:lpstr>Παρασκευή PRP</vt:lpstr>
      <vt:lpstr>Δεξαμενοποιημένα Αιμοπετάλια  Pooling Platelets</vt:lpstr>
      <vt:lpstr>Πλεονεκτήματα των Αιμοπεταλίων Αφαίρεσης με τα PRP</vt:lpstr>
      <vt:lpstr>Κοκκιοκύτταρα</vt:lpstr>
      <vt:lpstr>Κοκκιοκύτταρα</vt:lpstr>
      <vt:lpstr>Fresh Frozen Plasma (FFP) 1/5</vt:lpstr>
      <vt:lpstr>Fresh Frozen Plasma (FFP) 2/5</vt:lpstr>
      <vt:lpstr>Fresh Frozen Plasma (FFP) 3/5</vt:lpstr>
      <vt:lpstr>Fresh Frozen Plasma (FFP) 4/5</vt:lpstr>
      <vt:lpstr>Fresh Frozen Plasma (FFP) 5/5</vt:lpstr>
      <vt:lpstr>Frozen Plasma (FP)</vt:lpstr>
      <vt:lpstr>Δεξαμενοποιημένο Πλάσμα Pooled Plasma</vt:lpstr>
      <vt:lpstr>Pooled Plasma</vt:lpstr>
      <vt:lpstr>Πρωτεΐνες Πλάσματος και Ασθένειες</vt:lpstr>
      <vt:lpstr>Ελληνικό Εργοστάσιο Κλασματοποίησης Εθνικό Κέντρο Παρασκευής Παραγώγων Αίματος «Ηλίας Πολίτης» - Εθνικό Κέντρο Αιμοδοσίας</vt:lpstr>
      <vt:lpstr>Παράγωγα αίματος </vt:lpstr>
      <vt:lpstr>Cryoprecipitate (CRYO), Factor VIII or Anti-Hemophilic Factor (AHF) 1/3</vt:lpstr>
      <vt:lpstr>Cryoprecipitate (CRYO), Factor VIII or Anti-Hemophilic Factor (AHF) 2/3</vt:lpstr>
      <vt:lpstr>Cryoprecipitate (CRYO), Factor VIII or Anti-Hemophilic Factor (AHF) 3/3</vt:lpstr>
      <vt:lpstr>Ακτινοβόληση Προϊόντων Αίματος Irradiation of Blood Components 1/2</vt:lpstr>
      <vt:lpstr>Ακτινοβόληση Προϊόντων Αίματος Irradiation of Blood Components 2/2</vt:lpstr>
      <vt:lpstr>Επιθεώρηση Παραγώγων 1/2</vt:lpstr>
      <vt:lpstr>Επιθεώρηση Παραγώγων 2/2</vt:lpstr>
      <vt:lpstr>Μεταφορά Αίματος και Παραγώγων 1/2</vt:lpstr>
      <vt:lpstr>Μεταφορά Αίματος και Παραγώγων 2/2</vt:lpstr>
      <vt:lpstr>Standard ISBT 128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Αιμοδοσία - Θ</dc:title>
  <dc:creator>opencourses@teiath.gr</dc:creator>
  <cp:lastModifiedBy>fkaram2</cp:lastModifiedBy>
  <cp:revision>41</cp:revision>
  <dcterms:created xsi:type="dcterms:W3CDTF">2015-02-20T10:18:43Z</dcterms:created>
  <dcterms:modified xsi:type="dcterms:W3CDTF">2015-03-05T07:49:43Z</dcterms:modified>
</cp:coreProperties>
</file>