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348" r:id="rId3"/>
    <p:sldId id="349" r:id="rId4"/>
    <p:sldId id="350" r:id="rId5"/>
    <p:sldId id="351" r:id="rId6"/>
    <p:sldId id="352" r:id="rId7"/>
    <p:sldId id="353" r:id="rId8"/>
    <p:sldId id="354" r:id="rId9"/>
    <p:sldId id="257" r:id="rId10"/>
    <p:sldId id="262" r:id="rId11"/>
    <p:sldId id="309" r:id="rId12"/>
    <p:sldId id="269" r:id="rId13"/>
    <p:sldId id="270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A59"/>
    <a:srgbClr val="AD1F5C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3" d="100"/>
          <a:sy n="113" d="100"/>
        </p:scale>
        <p:origin x="-17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εικόνες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923A5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Μέθοδοι προσωρινής αποτρίχωσης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08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Διαβητικό σύνδρομο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Ιωάννα Γκρεκ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589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«Μέθοδοι προσωρινής αποτρίχωσης. 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Διαβητικό Σύνδρομο».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11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Διαβητικό σύνδρομο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Διαταραχή μεταβολισμού υδατανθράκων, λιπών και πρωτεϊνών λόγω μερικής ή απόλυτης έλλειψης ινσουλίνης</a:t>
            </a:r>
          </a:p>
          <a:p>
            <a:r>
              <a:rPr lang="el-GR" dirty="0" smtClean="0"/>
              <a:t>Έχει χαρακτηριστεί σύνδρομο και όχι νόσος λόγω των διαφορετικών αιτίων που το προκαλούν</a:t>
            </a:r>
          </a:p>
          <a:p>
            <a:r>
              <a:rPr lang="el-GR" dirty="0" smtClean="0"/>
              <a:t>Δύο είναι οι συχνότερες </a:t>
            </a:r>
            <a:r>
              <a:rPr lang="el-GR" dirty="0" smtClean="0"/>
              <a:t>μορφές</a:t>
            </a:r>
            <a:r>
              <a:rPr lang="en-US" dirty="0" smtClean="0"/>
              <a:t> </a:t>
            </a:r>
            <a:r>
              <a:rPr lang="el-GR" dirty="0" smtClean="0"/>
              <a:t>του συνδρόμου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smtClean="0"/>
              <a:t>Ινσουλινοεξαρτώμενος Σακχαρώδης διαβήτης (ΙΣΔ) και μη ινσουλινοεξαρτώμενος (ΜΙΣΔ)</a:t>
            </a:r>
            <a:r>
              <a:rPr lang="en-US" dirty="0" smtClean="0"/>
              <a:t> </a:t>
            </a:r>
            <a:r>
              <a:rPr lang="el-GR" dirty="0" smtClean="0"/>
              <a:t>σακχαρώδης διαβήτης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59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Διαβητικό σύνδρομο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ΙΣΔ -&gt; απόλυτη έλλειψη ινσουλίνης</a:t>
            </a:r>
          </a:p>
          <a:p>
            <a:r>
              <a:rPr lang="el-GR" dirty="0" smtClean="0"/>
              <a:t>ΜΙΣΔ -&gt;</a:t>
            </a:r>
            <a:r>
              <a:rPr lang="el-GR" dirty="0"/>
              <a:t> </a:t>
            </a:r>
            <a:r>
              <a:rPr lang="el-GR" dirty="0" smtClean="0"/>
              <a:t>εξωγενείς παράγοντες επιδρούν και υποβοηθούν την εμφάνιση </a:t>
            </a:r>
            <a:r>
              <a:rPr lang="el-GR" dirty="0" smtClean="0"/>
              <a:t>του, όπως παχυσαρκία</a:t>
            </a:r>
            <a:r>
              <a:rPr lang="el-GR" dirty="0" smtClean="0"/>
              <a:t>, έλλειψη μυϊκής άσκησης, υπερλιπιδαιμίες</a:t>
            </a:r>
          </a:p>
          <a:p>
            <a:r>
              <a:rPr lang="el-GR" dirty="0" smtClean="0"/>
              <a:t>Μεταβολικές διαταραχές λόγω έλλειψης ινσουλίνης (κλινικοεργαστηριακά ευρήματα)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3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Κλινικά ευρήματα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Απώλεια βάρους</a:t>
            </a:r>
            <a:endParaRPr lang="en-US" dirty="0" smtClean="0"/>
          </a:p>
          <a:p>
            <a:r>
              <a:rPr lang="el-GR" dirty="0" smtClean="0"/>
              <a:t>Μυϊκή ατροφία</a:t>
            </a:r>
          </a:p>
          <a:p>
            <a:r>
              <a:rPr lang="el-GR" dirty="0" smtClean="0"/>
              <a:t>Αφυδάτωση</a:t>
            </a:r>
          </a:p>
          <a:p>
            <a:r>
              <a:rPr lang="el-GR" dirty="0" smtClean="0"/>
              <a:t>Θάμβος όρασης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86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Εργαστηριακά ευρήματα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Αύξηση γλυκόζης στο αίμα</a:t>
            </a:r>
          </a:p>
          <a:p>
            <a:r>
              <a:rPr lang="el-GR" dirty="0" smtClean="0"/>
              <a:t>Γλυκοζουρία</a:t>
            </a:r>
          </a:p>
          <a:p>
            <a:r>
              <a:rPr lang="el-GR" dirty="0" smtClean="0"/>
              <a:t>Κετονουρία</a:t>
            </a:r>
          </a:p>
          <a:p>
            <a:r>
              <a:rPr lang="el-GR" dirty="0" smtClean="0"/>
              <a:t>Αύξηση κετονικών σωμάτων στο αίμα</a:t>
            </a:r>
          </a:p>
          <a:p>
            <a:r>
              <a:rPr lang="el-GR" dirty="0" smtClean="0"/>
              <a:t>Διαταραχές ηλεκτρολυτών</a:t>
            </a:r>
          </a:p>
          <a:p>
            <a:r>
              <a:rPr lang="el-GR" dirty="0" smtClean="0"/>
              <a:t>Υπερλιπιδαιμία</a:t>
            </a:r>
          </a:p>
          <a:p>
            <a:r>
              <a:rPr lang="el-GR" dirty="0"/>
              <a:t>Ο</a:t>
            </a:r>
            <a:r>
              <a:rPr lang="el-GR" smtClean="0"/>
              <a:t>ξέωση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65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Δερματικές εκδηλώσεις του διαβήτη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Ξηρότητα</a:t>
            </a:r>
          </a:p>
          <a:p>
            <a:r>
              <a:rPr lang="el-GR" dirty="0" smtClean="0"/>
              <a:t>Κνησμός</a:t>
            </a:r>
          </a:p>
          <a:p>
            <a:r>
              <a:rPr lang="el-GR" dirty="0" smtClean="0"/>
              <a:t>Ευπάθεια σε λοιμώξεις</a:t>
            </a:r>
          </a:p>
          <a:p>
            <a:r>
              <a:rPr lang="el-GR" dirty="0" smtClean="0"/>
              <a:t>Αυξημένα μαστοκύτταρα των επιφανειακών στιβάδων και των αιμοφόρων αγγείων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13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Φαινόμενα που συνυπάρχουν με το διαβήτη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Λιποειδική νεκροβίωση</a:t>
            </a:r>
          </a:p>
          <a:p>
            <a:r>
              <a:rPr lang="el-GR" dirty="0" smtClean="0"/>
              <a:t>Δακτυλοειδές κοκκίωμα</a:t>
            </a:r>
          </a:p>
          <a:p>
            <a:r>
              <a:rPr lang="el-GR" dirty="0" smtClean="0"/>
              <a:t>Υπέρχροες προκνημιαίες πλάκες</a:t>
            </a:r>
          </a:p>
          <a:p>
            <a:r>
              <a:rPr lang="el-GR" dirty="0" smtClean="0"/>
              <a:t>Σκληρό οίδημα διαβητικών</a:t>
            </a:r>
          </a:p>
          <a:p>
            <a:r>
              <a:rPr lang="el-GR" dirty="0" smtClean="0"/>
              <a:t>Μελανίζουσα ακάνθωση</a:t>
            </a:r>
          </a:p>
          <a:p>
            <a:r>
              <a:rPr lang="el-GR" dirty="0" smtClean="0"/>
              <a:t>Διαβητική φυσαλίδωση</a:t>
            </a:r>
          </a:p>
          <a:p>
            <a:r>
              <a:rPr lang="el-GR" dirty="0" smtClean="0"/>
              <a:t>Δερματικές εκδηλώσεις από αντιδιαβητικά δισκία</a:t>
            </a:r>
          </a:p>
          <a:p>
            <a:r>
              <a:rPr lang="el-GR" dirty="0" smtClean="0"/>
              <a:t>Σύνδρομο γλυκαγονώματος</a:t>
            </a:r>
          </a:p>
          <a:p>
            <a:r>
              <a:rPr lang="el-GR" dirty="0" smtClean="0"/>
              <a:t>Ξανθώματα</a:t>
            </a:r>
          </a:p>
          <a:p>
            <a:r>
              <a:rPr lang="el-GR" dirty="0" smtClean="0"/>
              <a:t>Ξανθελάσματα</a:t>
            </a:r>
          </a:p>
          <a:p>
            <a:r>
              <a:rPr lang="el-GR" dirty="0" smtClean="0"/>
              <a:t>Ξανθοχρωμία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10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25</TotalTime>
  <Words>757</Words>
  <Application>Microsoft Office PowerPoint</Application>
  <PresentationFormat>Προβολή στην οθόνη (4:3)</PresentationFormat>
  <Paragraphs>111</Paragraphs>
  <Slides>14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template</vt:lpstr>
      <vt:lpstr>OC_template_updated</vt:lpstr>
      <vt:lpstr>Μέθοδοι προσωρινής αποτρίχωσης</vt:lpstr>
      <vt:lpstr>Διαβητικό σύνδρομο 1/2</vt:lpstr>
      <vt:lpstr>Διαβητικό σύνδρομο 2/2</vt:lpstr>
      <vt:lpstr>Κλινικά ευρήματα</vt:lpstr>
      <vt:lpstr>Εργαστηριακά ευρήματα</vt:lpstr>
      <vt:lpstr>Δερματικές εκδηλώσεις του διαβήτη</vt:lpstr>
      <vt:lpstr>Φαινόμενα που συνυπάρχουν με το διαβήτη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15</cp:revision>
  <dcterms:created xsi:type="dcterms:W3CDTF">2015-05-12T06:58:27Z</dcterms:created>
  <dcterms:modified xsi:type="dcterms:W3CDTF">2015-07-08T09:42:31Z</dcterms:modified>
</cp:coreProperties>
</file>