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0"/>
  </p:notesMasterIdLst>
  <p:handoutMasterIdLst>
    <p:handoutMasterId r:id="rId41"/>
  </p:handoutMasterIdLst>
  <p:sldIdLst>
    <p:sldId id="256" r:id="rId3"/>
    <p:sldId id="271" r:id="rId4"/>
    <p:sldId id="275" r:id="rId5"/>
    <p:sldId id="276" r:id="rId6"/>
    <p:sldId id="277" r:id="rId7"/>
    <p:sldId id="274" r:id="rId8"/>
    <p:sldId id="273" r:id="rId9"/>
    <p:sldId id="272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9" r:id="rId20"/>
    <p:sldId id="287" r:id="rId21"/>
    <p:sldId id="288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257" r:id="rId33"/>
    <p:sldId id="262" r:id="rId34"/>
    <p:sldId id="264" r:id="rId35"/>
    <p:sldId id="269" r:id="rId36"/>
    <p:sldId id="270" r:id="rId37"/>
    <p:sldId id="266" r:id="rId38"/>
    <p:sldId id="261" r:id="rId39"/>
  </p:sldIdLst>
  <p:sldSz cx="9144000" cy="6858000" type="screen4x3"/>
  <p:notesSz cx="7104063" cy="10234613"/>
  <p:custDataLst>
    <p:tags r:id="rId4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8" d="100"/>
          <a:sy n="118" d="100"/>
        </p:scale>
        <p:origin x="-16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4BACC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251520" y="1"/>
            <a:ext cx="8892480" cy="6857999"/>
          </a:xfrm>
          <a:prstGeom prst="roundRect">
            <a:avLst>
              <a:gd name="adj" fmla="val 17325"/>
            </a:avLst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6"/>
          <p:cNvSpPr/>
          <p:nvPr userDrawn="1"/>
        </p:nvSpPr>
        <p:spPr>
          <a:xfrm>
            <a:off x="3635896" y="1676905"/>
            <a:ext cx="5538154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5"/>
          <p:cNvSpPr/>
          <p:nvPr userDrawn="1"/>
        </p:nvSpPr>
        <p:spPr>
          <a:xfrm>
            <a:off x="251520" y="-22538"/>
            <a:ext cx="8922530" cy="481969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defRPr sz="2400"/>
            </a:lvl1pPr>
            <a:lvl2pPr marL="800100" indent="-439738">
              <a:lnSpc>
                <a:spcPct val="112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200"/>
              </a:spcBef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oe_13/188297063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d/2.0/" TargetMode="External"/><Relationship Id="rId4" Type="http://schemas.openxmlformats.org/officeDocument/2006/relationships/hyperlink" Target="https://www.flickr.com/photos/joe_13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ild-Messy-8207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Loadmaster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A2-vx06-konsthallen-skulptur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eativecommons.org/licenses/sa/1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7826041@N03/8409366544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www.flickr.com/photos/57826041@N03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Αναπτυξιακή Ψυχοπαθολογία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68960"/>
            <a:ext cx="91440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4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Διαταραχές στην </a:t>
            </a:r>
            <a:r>
              <a:rPr lang="el-GR" sz="2600" dirty="0"/>
              <a:t>πρόσληψη </a:t>
            </a:r>
            <a:r>
              <a:rPr lang="el-GR" sz="2600" dirty="0" smtClean="0"/>
              <a:t>τροφής – Παιδική παχυσαρκία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400" dirty="0" smtClean="0"/>
              <a:t>Δρ</a:t>
            </a:r>
            <a:r>
              <a:rPr lang="el-GR" sz="2400" dirty="0" smtClean="0"/>
              <a:t>.</a:t>
            </a:r>
            <a:r>
              <a:rPr lang="en-US" sz="2400" dirty="0" smtClean="0"/>
              <a:t> </a:t>
            </a:r>
            <a:r>
              <a:rPr lang="el-GR" sz="2400" dirty="0" smtClean="0"/>
              <a:t>Ευθύμιος </a:t>
            </a:r>
            <a:r>
              <a:rPr lang="el-GR" sz="2400" dirty="0" smtClean="0"/>
              <a:t>Κάκουρος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400" dirty="0" smtClean="0"/>
              <a:t>Τμήμα </a:t>
            </a:r>
            <a:r>
              <a:rPr lang="el-GR" sz="2400" dirty="0"/>
              <a:t>Προσχολικής Αγωγής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της παχυσαρκίας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Ορισμοί που χρησιμοποιούνται για τις περιπτώσεις των  </a:t>
            </a:r>
            <a:r>
              <a:rPr lang="el-GR" dirty="0" smtClean="0"/>
              <a:t>ενηλίκων:</a:t>
            </a:r>
          </a:p>
          <a:p>
            <a:pPr lvl="1"/>
            <a:r>
              <a:rPr lang="el-GR" dirty="0"/>
              <a:t>Όταν το βάρος σώματος υπερβαίνει κατά 20% αυτού που θεωρείται φυσιολογικό ανάλογα με την ηλικία, το ύψος και το φύλο του </a:t>
            </a:r>
            <a:r>
              <a:rPr lang="el-GR" dirty="0" smtClean="0"/>
              <a:t>ατόμου.</a:t>
            </a:r>
            <a:endParaRPr lang="el-GR" dirty="0"/>
          </a:p>
          <a:p>
            <a:pPr lvl="1">
              <a:defRPr/>
            </a:pPr>
            <a:r>
              <a:rPr lang="el-GR" b="1" dirty="0"/>
              <a:t>Δείκτης Σωματικής Μάζας = βάρος (σε κιλά) / ύψος (</a:t>
            </a:r>
            <a:r>
              <a:rPr lang="el-GR" b="1" dirty="0" smtClean="0"/>
              <a:t>σε μέτρα)</a:t>
            </a:r>
            <a:r>
              <a:rPr lang="el-GR" b="1" baseline="30000" dirty="0" smtClean="0"/>
              <a:t>2</a:t>
            </a:r>
            <a:endParaRPr lang="el-GR" b="1" baseline="30000" dirty="0"/>
          </a:p>
          <a:p>
            <a:pPr marL="808038" indent="0">
              <a:buFont typeface="Wingdings" pitchFamily="2" charset="2"/>
              <a:buNone/>
              <a:defRPr/>
            </a:pPr>
            <a:r>
              <a:rPr lang="el-GR" dirty="0" smtClean="0"/>
              <a:t>ΔΣΜ  </a:t>
            </a:r>
            <a:r>
              <a:rPr lang="el-GR" dirty="0"/>
              <a:t>20 – 25 kg / m</a:t>
            </a:r>
            <a:r>
              <a:rPr lang="el-GR" baseline="30000" dirty="0"/>
              <a:t>2</a:t>
            </a:r>
            <a:r>
              <a:rPr lang="el-GR" dirty="0"/>
              <a:t> (φυσιολογικό βάρος</a:t>
            </a:r>
            <a:r>
              <a:rPr lang="el-GR" dirty="0" smtClean="0"/>
              <a:t>).</a:t>
            </a:r>
            <a:endParaRPr lang="el-GR" dirty="0"/>
          </a:p>
          <a:p>
            <a:pPr marL="808038" indent="0">
              <a:buFont typeface="Wingdings" pitchFamily="2" charset="2"/>
              <a:buNone/>
              <a:defRPr/>
            </a:pPr>
            <a:r>
              <a:rPr lang="el-GR" dirty="0" smtClean="0"/>
              <a:t>ΔΣΜ </a:t>
            </a:r>
            <a:r>
              <a:rPr lang="el-GR" dirty="0"/>
              <a:t>&gt;25 kg / m</a:t>
            </a:r>
            <a:r>
              <a:rPr lang="el-GR" baseline="30000" dirty="0"/>
              <a:t>2</a:t>
            </a:r>
            <a:r>
              <a:rPr lang="el-GR" dirty="0"/>
              <a:t> (υπέρβαρα</a:t>
            </a:r>
            <a:r>
              <a:rPr lang="el-GR" dirty="0" smtClean="0"/>
              <a:t>).</a:t>
            </a:r>
            <a:endParaRPr lang="el-GR" dirty="0"/>
          </a:p>
          <a:p>
            <a:pPr marL="808038" indent="0">
              <a:buFont typeface="Wingdings" pitchFamily="2" charset="2"/>
              <a:buNone/>
              <a:defRPr/>
            </a:pPr>
            <a:r>
              <a:rPr lang="el-GR" dirty="0" smtClean="0"/>
              <a:t>ΔΣΜ </a:t>
            </a:r>
            <a:r>
              <a:rPr lang="el-GR" dirty="0"/>
              <a:t>&gt;30 kg / m</a:t>
            </a:r>
            <a:r>
              <a:rPr lang="el-GR" baseline="30000" dirty="0"/>
              <a:t>2</a:t>
            </a:r>
            <a:r>
              <a:rPr lang="el-GR" dirty="0"/>
              <a:t> (παχύσαρκα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43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Μεθοδολογικά προβλήματα στην έρευνα της παιδικής παχυσαρκίας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412776"/>
            <a:ext cx="8373616" cy="49685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200" dirty="0"/>
              <a:t>Ο ΔΣΜ αλλάζει ανάλογα με την ηλικία και το φύλο (Cole και συνεργάτες, </a:t>
            </a:r>
            <a:r>
              <a:rPr lang="el-GR" sz="2200" dirty="0" smtClean="0"/>
              <a:t>2000) π.χ</a:t>
            </a:r>
            <a:r>
              <a:rPr lang="el-GR" sz="2200" dirty="0"/>
              <a:t>. στα αγόρια: </a:t>
            </a:r>
            <a:endParaRPr lang="el-GR" sz="2200" dirty="0" smtClean="0"/>
          </a:p>
          <a:p>
            <a:pPr marL="35560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l-GR" sz="2200" dirty="0" smtClean="0"/>
              <a:t>ΔΣΜ </a:t>
            </a:r>
            <a:r>
              <a:rPr lang="el-GR" sz="2200" dirty="0"/>
              <a:t>=13kg / m</a:t>
            </a:r>
            <a:r>
              <a:rPr lang="el-GR" sz="2200" baseline="30000" dirty="0"/>
              <a:t>2</a:t>
            </a:r>
            <a:r>
              <a:rPr lang="el-GR" sz="2200" dirty="0"/>
              <a:t> αμέσως μετά τη γέννηση</a:t>
            </a:r>
          </a:p>
          <a:p>
            <a:pPr marL="35560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l-GR" sz="2200" dirty="0" smtClean="0"/>
              <a:t>ΔΣΜ </a:t>
            </a:r>
            <a:r>
              <a:rPr lang="el-GR" sz="2200" dirty="0"/>
              <a:t>=17kg / m</a:t>
            </a:r>
            <a:r>
              <a:rPr lang="el-GR" sz="2200" baseline="30000" dirty="0"/>
              <a:t>2</a:t>
            </a:r>
            <a:r>
              <a:rPr lang="el-GR" sz="2200" dirty="0"/>
              <a:t>  στην ηλικία των 12 μηνών</a:t>
            </a:r>
          </a:p>
          <a:p>
            <a:pPr marL="35560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l-GR" sz="2200" dirty="0" smtClean="0"/>
              <a:t>ΔΣΜ </a:t>
            </a:r>
            <a:r>
              <a:rPr lang="el-GR" sz="2200" dirty="0"/>
              <a:t>=15.5kg / m</a:t>
            </a:r>
            <a:r>
              <a:rPr lang="el-GR" sz="2200" baseline="30000" dirty="0"/>
              <a:t>2</a:t>
            </a:r>
            <a:r>
              <a:rPr lang="el-GR" sz="2200" dirty="0"/>
              <a:t> στην ηλικία των 6 ετών</a:t>
            </a:r>
          </a:p>
          <a:p>
            <a:pPr marL="35560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l-GR" sz="2200" dirty="0" smtClean="0"/>
              <a:t>ΔΣΜ </a:t>
            </a:r>
            <a:r>
              <a:rPr lang="el-GR" sz="2200" dirty="0"/>
              <a:t>=20kg / m</a:t>
            </a:r>
            <a:r>
              <a:rPr lang="el-GR" sz="2200" baseline="30000" dirty="0"/>
              <a:t>2</a:t>
            </a:r>
            <a:r>
              <a:rPr lang="el-GR" sz="2200" dirty="0"/>
              <a:t> στην ηλικία των 18 ετών</a:t>
            </a:r>
            <a:r>
              <a:rPr lang="el-GR" sz="2200" dirty="0" smtClean="0"/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l-GR" sz="2200" dirty="0"/>
              <a:t>Η υιοθέτηση διαφορετικών κριτηρίων σε κάθε χώρα δυσκολεύει τις συγκρίσεις των αποτελεσμάτων.</a:t>
            </a:r>
          </a:p>
          <a:p>
            <a:pPr>
              <a:lnSpc>
                <a:spcPct val="110000"/>
              </a:lnSpc>
              <a:defRPr/>
            </a:pPr>
            <a:r>
              <a:rPr lang="el-GR" sz="2200" dirty="0"/>
              <a:t>Δεν υπάρχουν διεθνώς αποδεκτά όρια για τον προσδιορισμό της παχυσαρκίας σύμφωνα με το </a:t>
            </a:r>
            <a:r>
              <a:rPr lang="el-GR" sz="2200" dirty="0" smtClean="0"/>
              <a:t>ΔΣΜ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984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892480" cy="1296144"/>
          </a:xfrm>
        </p:spPr>
        <p:txBody>
          <a:bodyPr>
            <a:noAutofit/>
          </a:bodyPr>
          <a:lstStyle/>
          <a:p>
            <a:r>
              <a:rPr lang="el-GR" sz="2800" dirty="0" smtClean="0"/>
              <a:t>Προσδιορισμός </a:t>
            </a:r>
            <a:r>
              <a:rPr lang="el-GR" sz="2800" dirty="0"/>
              <a:t>των ορίων του Δείκτη Σωματικής Μάζας για </a:t>
            </a:r>
            <a:r>
              <a:rPr lang="el-GR" sz="2800" dirty="0" smtClean="0"/>
              <a:t>τα υπέρβαρα </a:t>
            </a:r>
            <a:r>
              <a:rPr lang="el-GR" sz="2800" dirty="0"/>
              <a:t>και </a:t>
            </a:r>
            <a:r>
              <a:rPr lang="el-GR" sz="2800" dirty="0" smtClean="0"/>
              <a:t>παχύσαρκα </a:t>
            </a:r>
            <a:r>
              <a:rPr lang="el-GR" sz="2800" dirty="0"/>
              <a:t>παιδιά σύμφωνα </a:t>
            </a:r>
            <a:r>
              <a:rPr lang="el-GR" sz="2800" dirty="0" smtClean="0"/>
              <a:t>με </a:t>
            </a:r>
            <a:r>
              <a:rPr lang="el-GR" sz="2800" dirty="0"/>
              <a:t>τους Cole </a:t>
            </a:r>
            <a:r>
              <a:rPr lang="el-GR" sz="2800" dirty="0" smtClean="0"/>
              <a:t>και </a:t>
            </a:r>
            <a:r>
              <a:rPr lang="el-GR" sz="2800" dirty="0"/>
              <a:t>συνεργάτης (2000)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95981"/>
              </p:ext>
            </p:extLst>
          </p:nvPr>
        </p:nvGraphicFramePr>
        <p:xfrm>
          <a:off x="2002772" y="1412776"/>
          <a:ext cx="5449548" cy="5389726"/>
        </p:xfrm>
        <a:graphic>
          <a:graphicData uri="http://schemas.openxmlformats.org/drawingml/2006/table">
            <a:tbl>
              <a:tblPr firstRow="1"/>
              <a:tblGrid>
                <a:gridCol w="1118388"/>
                <a:gridCol w="1106055"/>
                <a:gridCol w="1072419"/>
                <a:gridCol w="1084752"/>
                <a:gridCol w="1067934"/>
              </a:tblGrid>
              <a:tr h="1726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Ηλικία</a:t>
                      </a:r>
                      <a:r>
                        <a:rPr lang="el-GR" sz="1400" b="1" i="0" u="none" strike="noStrike" spc="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 σε</a:t>
                      </a:r>
                      <a:r>
                        <a:rPr lang="en-US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 </a:t>
                      </a:r>
                      <a:r>
                        <a:rPr lang="el-GR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χρόνια</a:t>
                      </a:r>
                      <a:endParaRPr lang="el-GR" sz="14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Δείκτης Σωματικής Μάζας 25</a:t>
                      </a:r>
                      <a:r>
                        <a:rPr lang="en-US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kg</a:t>
                      </a:r>
                      <a:r>
                        <a:rPr lang="el-GR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/</a:t>
                      </a:r>
                      <a:r>
                        <a:rPr lang="en-US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m</a:t>
                      </a:r>
                      <a:r>
                        <a:rPr lang="el-GR" sz="1400" b="1" i="0" u="none" strike="noStrike" spc="1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 </a:t>
                      </a:r>
                      <a:r>
                        <a:rPr lang="el-GR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Υπέρβαρα</a:t>
                      </a:r>
                      <a:endParaRPr lang="el-GR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Δείκτης Σωματικής Μάζας 30</a:t>
                      </a:r>
                      <a:r>
                        <a:rPr lang="en-US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kg</a:t>
                      </a:r>
                      <a:r>
                        <a:rPr lang="el-GR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/</a:t>
                      </a:r>
                      <a:r>
                        <a:rPr lang="en-US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m</a:t>
                      </a:r>
                      <a:r>
                        <a:rPr lang="el-GR" sz="1400" b="1" i="0" u="none" strike="noStrike" spc="100" baseline="300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</a:t>
                      </a:r>
                      <a:r>
                        <a:rPr lang="el-GR" sz="1400" b="1" i="0" u="none" strike="noStrike" spc="1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 Π</a:t>
                      </a:r>
                      <a:r>
                        <a:rPr lang="el-GR" sz="1400" b="1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αχύσαρκα</a:t>
                      </a: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 smtClean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Αγόρια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Κορίτσια</a:t>
                      </a:r>
                      <a:endParaRPr lang="el-G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Αγόρια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Κορίτσια</a:t>
                      </a:r>
                      <a:endParaRPr lang="el-GR" sz="140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2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18.41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18.02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20.09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19.81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18.13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17.76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19.80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19.55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17.89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17.56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19.57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19.36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3.5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17.69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17.40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19.39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19.23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17.55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17.28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19.29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19.15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4.5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17.47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17.19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19.26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19.12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17.42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17.15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19.30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19.17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5.5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17.45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17.20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19.47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19.34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17.55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17.34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19.78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19.65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6.5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17.71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17.53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20.23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20.08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17.92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17.75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20.63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20.51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7.5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18.16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18.03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21.09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21.01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18.44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18.35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21.60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21.57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8.5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18.76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18.69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22.17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22.18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19.10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19.07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22.77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22.81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9.5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19.46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19.45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23.39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23.46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19.84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19.86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24.00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24.11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2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10.5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20.20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20.29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24.57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24.77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11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20.55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20.74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25.10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25.42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62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11.5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20.89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21.20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25.58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26.05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90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12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21.22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21.68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26.02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1400" b="0" i="0" u="none" strike="noStrike" spc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Franklin Gothic Heavy"/>
                          <a:cs typeface="Franklin Gothic Heavy"/>
                        </a:rPr>
                        <a:t>26.67</a:t>
                      </a:r>
                      <a:endParaRPr lang="el-GR" sz="14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606" marR="5606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49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συχνότητα της παχυσαρκίας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63244" y="996920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Συνολικά: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8188" y="1628775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+mn-lt"/>
              </a:rPr>
              <a:t>Η.Π.Α.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79210" y="1196975"/>
            <a:ext cx="5329238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latin typeface="+mn-lt"/>
              </a:rPr>
              <a:t>22% των παιδιών και εφήβων είναι υπέρβαρα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379210" y="1989138"/>
            <a:ext cx="5400675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latin typeface="+mn-lt"/>
              </a:rPr>
              <a:t>11% των παιδιών και εφήβων είναι παχύσαρκα </a:t>
            </a:r>
            <a:r>
              <a:rPr lang="el-GR" sz="1600" b="1" dirty="0">
                <a:latin typeface="+mn-lt"/>
              </a:rPr>
              <a:t>(</a:t>
            </a:r>
            <a:r>
              <a:rPr lang="en-US" sz="1600" b="1" dirty="0">
                <a:latin typeface="+mn-lt"/>
              </a:rPr>
              <a:t>Strauss</a:t>
            </a:r>
            <a:r>
              <a:rPr lang="el-GR" sz="1600" b="1" dirty="0">
                <a:latin typeface="+mn-lt"/>
              </a:rPr>
              <a:t> &amp; </a:t>
            </a:r>
            <a:r>
              <a:rPr lang="en-US" sz="1600" b="1" dirty="0">
                <a:latin typeface="+mn-lt"/>
              </a:rPr>
              <a:t>Knight</a:t>
            </a:r>
            <a:r>
              <a:rPr lang="el-GR" sz="1600" b="1" dirty="0">
                <a:latin typeface="+mn-lt"/>
              </a:rPr>
              <a:t>, 1999)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1403648" y="1341438"/>
            <a:ext cx="936202" cy="487392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1403648" y="1828831"/>
            <a:ext cx="793327" cy="520670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68188" y="3284538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+mn-lt"/>
              </a:rPr>
              <a:t>Αραβικές χώρες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708275" y="3141663"/>
            <a:ext cx="4824413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tx1"/>
                </a:solidFill>
              </a:rPr>
              <a:t>16-25%  των ανδρών είναι  παχύσαρκοι</a:t>
            </a:r>
            <a:r>
              <a:rPr lang="el-GR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3708275" y="4005263"/>
            <a:ext cx="482441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+mn-lt"/>
              </a:rPr>
              <a:t>17-43% των γυναικών είναι </a:t>
            </a:r>
            <a:r>
              <a:rPr lang="el-GR" altLang="el-GR" sz="2000" b="1" dirty="0" smtClean="0">
                <a:latin typeface="+mn-lt"/>
              </a:rPr>
              <a:t>παχύσαρκες</a:t>
            </a:r>
          </a:p>
          <a:p>
            <a:pPr eaLnBrk="1" hangingPunct="1">
              <a:spcBef>
                <a:spcPts val="0"/>
              </a:spcBef>
            </a:pPr>
            <a:r>
              <a:rPr lang="el-GR" altLang="el-GR" sz="1600" b="1" dirty="0" smtClean="0">
                <a:latin typeface="+mn-lt"/>
              </a:rPr>
              <a:t>(</a:t>
            </a:r>
            <a:r>
              <a:rPr lang="en-US" altLang="el-GR" sz="1600" b="1" dirty="0">
                <a:latin typeface="+mn-lt"/>
              </a:rPr>
              <a:t>al</a:t>
            </a:r>
            <a:r>
              <a:rPr lang="el-GR" altLang="el-GR" sz="1600" b="1" dirty="0">
                <a:latin typeface="+mn-lt"/>
              </a:rPr>
              <a:t>-</a:t>
            </a:r>
            <a:r>
              <a:rPr lang="en-US" altLang="el-GR" sz="1600" b="1" dirty="0">
                <a:latin typeface="+mn-lt"/>
              </a:rPr>
              <a:t>Mahroos</a:t>
            </a:r>
            <a:r>
              <a:rPr lang="el-GR" altLang="el-GR" sz="1600" b="1" dirty="0">
                <a:latin typeface="+mn-lt"/>
              </a:rPr>
              <a:t> &amp; </a:t>
            </a:r>
            <a:r>
              <a:rPr lang="en-US" altLang="el-GR" sz="1600" b="1" dirty="0">
                <a:latin typeface="+mn-lt"/>
              </a:rPr>
              <a:t>al</a:t>
            </a:r>
            <a:r>
              <a:rPr lang="el-GR" altLang="el-GR" sz="1600" b="1" dirty="0">
                <a:latin typeface="+mn-lt"/>
              </a:rPr>
              <a:t>-</a:t>
            </a:r>
            <a:r>
              <a:rPr lang="en-US" altLang="el-GR" sz="1600" b="1" dirty="0">
                <a:latin typeface="+mn-lt"/>
              </a:rPr>
              <a:t>Roomi</a:t>
            </a:r>
            <a:r>
              <a:rPr lang="el-GR" altLang="el-GR" sz="1600" b="1" dirty="0">
                <a:latin typeface="+mn-lt"/>
              </a:rPr>
              <a:t>, </a:t>
            </a:r>
            <a:r>
              <a:rPr lang="el-GR" altLang="el-GR" sz="1600" b="1" dirty="0" smtClean="0">
                <a:latin typeface="+mn-lt"/>
              </a:rPr>
              <a:t>1999)</a:t>
            </a:r>
            <a:r>
              <a:rPr lang="el-GR" altLang="el-GR" sz="1600" dirty="0" smtClean="0">
                <a:latin typeface="+mn-lt"/>
              </a:rPr>
              <a:t> </a:t>
            </a:r>
            <a:endParaRPr lang="el-GR" altLang="el-GR" sz="1600" dirty="0">
              <a:latin typeface="+mn-lt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V="1">
            <a:off x="2411761" y="3357562"/>
            <a:ext cx="1153640" cy="142875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>
            <a:off x="2411761" y="3500437"/>
            <a:ext cx="1225077" cy="792163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539625" y="5479807"/>
            <a:ext cx="1296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+mn-lt"/>
              </a:rPr>
              <a:t>Ελλάδα</a:t>
            </a:r>
            <a:r>
              <a:rPr lang="el-GR" altLang="el-GR" sz="2000" dirty="0">
                <a:latin typeface="+mn-lt"/>
              </a:rPr>
              <a:t> 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3708275" y="5119444"/>
            <a:ext cx="5327650" cy="12618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000" b="1" dirty="0"/>
              <a:t>Τα υπέρβαρα παιδιά είναι περισσότερα απ΄ ότι στις ΗΠΑ. Δεν έχουμε όμως ακόμη αρκετά και αξιόπιστα ερευνητικά </a:t>
            </a:r>
            <a:r>
              <a:rPr lang="el-GR" sz="2000" b="1" dirty="0" smtClean="0"/>
              <a:t>δεδομένα. </a:t>
            </a:r>
          </a:p>
          <a:p>
            <a:pPr>
              <a:spcBef>
                <a:spcPts val="0"/>
              </a:spcBef>
              <a:defRPr/>
            </a:pPr>
            <a:r>
              <a:rPr lang="el-GR" sz="1600" b="1" dirty="0" smtClean="0"/>
              <a:t>(</a:t>
            </a:r>
            <a:r>
              <a:rPr lang="en-US" sz="1600" b="1" dirty="0"/>
              <a:t>Mamalakis</a:t>
            </a:r>
            <a:r>
              <a:rPr lang="el-GR" sz="1600" b="1" dirty="0"/>
              <a:t>, </a:t>
            </a:r>
            <a:r>
              <a:rPr lang="en-US" sz="1600" b="1" dirty="0"/>
              <a:t>et al</a:t>
            </a:r>
            <a:r>
              <a:rPr lang="el-GR" sz="1600" b="1" dirty="0"/>
              <a:t>. 2001</a:t>
            </a:r>
            <a:r>
              <a:rPr lang="el-GR" sz="1600" b="1" dirty="0" smtClean="0"/>
              <a:t>)</a:t>
            </a:r>
            <a:endParaRPr lang="el-GR" sz="1600" b="1" dirty="0"/>
          </a:p>
        </p:txBody>
      </p:sp>
      <p:sp>
        <p:nvSpPr>
          <p:cNvPr id="18" name="Line 26"/>
          <p:cNvSpPr>
            <a:spLocks noChangeShapeType="1"/>
          </p:cNvSpPr>
          <p:nvPr/>
        </p:nvSpPr>
        <p:spPr bwMode="auto">
          <a:xfrm>
            <a:off x="1836613" y="5695707"/>
            <a:ext cx="1655762" cy="0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72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Η συχνότητα της παχυσαρκίας </a:t>
            </a:r>
            <a:r>
              <a:rPr lang="el-GR" sz="3200" b="0" dirty="0">
                <a:solidFill>
                  <a:prstClr val="black"/>
                </a:solidFill>
              </a:rPr>
              <a:t>2</a:t>
            </a:r>
            <a:r>
              <a:rPr lang="el-GR" sz="3200" b="0" dirty="0" smtClean="0">
                <a:solidFill>
                  <a:prstClr val="black"/>
                </a:solidFill>
              </a:rPr>
              <a:t>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584" y="2781300"/>
            <a:ext cx="12234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200" b="1" dirty="0">
                <a:latin typeface="+mn-lt"/>
              </a:rPr>
              <a:t>Κύπρος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43213" y="1268413"/>
            <a:ext cx="561657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/>
              <a:t>6.4% των παιδιών ηλικίας 3-7 ετών είναι    παχύσαρκα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843213" y="2708275"/>
            <a:ext cx="561657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2200" b="1" dirty="0"/>
              <a:t>15.9% των παιδιών ηλικίας 3-7 ετών είναι υπέρβαρα </a:t>
            </a:r>
            <a:r>
              <a:rPr lang="el-GR" b="1" dirty="0"/>
              <a:t>(Κάκουρος, και συν. 2006)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43213" y="4292600"/>
            <a:ext cx="5616575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l-GR" sz="2200" b="1" dirty="0"/>
              <a:t>10% των παιδιών ηλικίας  11-12 ετών είναι παχύσαρκα </a:t>
            </a:r>
            <a:r>
              <a:rPr lang="el-GR" b="1" dirty="0"/>
              <a:t>(Κουρίδης και συν. 2000)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79613" y="3141663"/>
            <a:ext cx="792162" cy="1366837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latin typeface="+mn-lt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V="1">
            <a:off x="1979613" y="1773238"/>
            <a:ext cx="863600" cy="1223962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latin typeface="+mn-lt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1979614" y="3068638"/>
            <a:ext cx="863600" cy="73025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965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αύξηση της παιδικής παχυσαρκίας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7324" y="2317274"/>
            <a:ext cx="14041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+mn-lt"/>
              </a:rPr>
              <a:t>Βρετανία</a:t>
            </a:r>
            <a:r>
              <a:rPr lang="el-GR" altLang="el-GR" sz="2000" dirty="0">
                <a:latin typeface="+mn-lt"/>
              </a:rPr>
              <a:t> 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635375" y="1206054"/>
            <a:ext cx="5040313" cy="13112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719138" indent="-719138">
              <a:defRPr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1989: 14.7% ηλικίας κάτω των 4 ετών   ήταν υπέρβαρα</a:t>
            </a:r>
          </a:p>
          <a:p>
            <a:pPr marL="719138" indent="-719138">
              <a:defRPr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           5.4% των παιδιών ηλικίας κάτω των 4 ετών ήταν παχύσαρκα</a:t>
            </a:r>
            <a:r>
              <a:rPr lang="el-GR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35375" y="2871341"/>
            <a:ext cx="5113338" cy="70167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1998: 23.6% υπέρβαρα</a:t>
            </a:r>
          </a:p>
          <a:p>
            <a:pPr>
              <a:defRPr/>
            </a:pP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           9.2%παχύσαρκα (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Bundred et al</a:t>
            </a:r>
            <a:r>
              <a:rPr lang="el-GR" sz="2000" b="1" dirty="0">
                <a:solidFill>
                  <a:schemeClr val="accent5">
                    <a:lumMod val="50000"/>
                  </a:schemeClr>
                </a:solidFill>
              </a:rPr>
              <a:t>. 2001)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2339974" y="1709291"/>
            <a:ext cx="1223963" cy="808037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2339974" y="2630072"/>
            <a:ext cx="1223964" cy="592107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31640" y="4725144"/>
            <a:ext cx="122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b="1" dirty="0">
                <a:latin typeface="+mn-lt"/>
              </a:rPr>
              <a:t>Η.Π.Α. 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563937" y="4167187"/>
            <a:ext cx="5256213" cy="701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169988" indent="-1169988">
              <a:spcBef>
                <a:spcPct val="50000"/>
              </a:spcBef>
              <a:defRPr/>
            </a:pPr>
            <a:r>
              <a:rPr lang="el-GR" sz="2000" b="1" dirty="0"/>
              <a:t>1971-1974: 5.8% κορίτσια 4-5 ετών   παχύσαρκα</a:t>
            </a:r>
            <a:r>
              <a:rPr lang="el-GR" sz="2000" dirty="0"/>
              <a:t> 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563936" y="5277011"/>
            <a:ext cx="5256213" cy="7016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1169988" indent="-1169988">
              <a:defRPr/>
            </a:pPr>
            <a:r>
              <a:rPr lang="el-GR" sz="2000" b="1" dirty="0"/>
              <a:t>1988-1994: 10.8% κορίτσια 4-5   ετών παχύσαρκα (</a:t>
            </a:r>
            <a:r>
              <a:rPr lang="en-US" sz="2000" b="1" dirty="0"/>
              <a:t>Ogden et al</a:t>
            </a:r>
            <a:r>
              <a:rPr lang="el-GR" sz="2000" b="1" dirty="0"/>
              <a:t>., 1997)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V="1">
            <a:off x="2339974" y="4365624"/>
            <a:ext cx="1008064" cy="503238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2339974" y="4981635"/>
            <a:ext cx="1008064" cy="607953"/>
          </a:xfrm>
          <a:prstGeom prst="line">
            <a:avLst/>
          </a:prstGeom>
          <a:noFill/>
          <a:ln w="5715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90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90872" y="1844824"/>
            <a:ext cx="8229600" cy="1584176"/>
          </a:xfrm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Η αιτιολογία </a:t>
            </a:r>
            <a:br>
              <a:rPr lang="el-GR" dirty="0"/>
            </a:br>
            <a:r>
              <a:rPr lang="el-GR" dirty="0"/>
              <a:t>της </a:t>
            </a:r>
            <a:r>
              <a:rPr lang="el-GR" dirty="0" smtClean="0"/>
              <a:t>παχυσαρκίας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509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αιτιολογία </a:t>
            </a:r>
            <a:r>
              <a:rPr lang="el-GR" dirty="0" smtClean="0"/>
              <a:t>της παχυσαρκίας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196752"/>
            <a:ext cx="3333056" cy="64807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Οργανικοί παράγοντες 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0800000">
            <a:off x="2267739" y="2491456"/>
            <a:ext cx="4824539" cy="2881760"/>
          </a:xfrm>
          <a:prstGeom prst="wedgeRectCallout">
            <a:avLst>
              <a:gd name="adj1" fmla="val 44259"/>
              <a:gd name="adj2" fmla="val 77699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rot="10800000" anchor="ctr"/>
          <a:lstStyle>
            <a:lvl1pPr marL="179388" indent="-1793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 smtClean="0">
                <a:latin typeface="+mn-lt"/>
              </a:rPr>
              <a:t>Κληρονομικοί </a:t>
            </a:r>
            <a:r>
              <a:rPr lang="el-GR" altLang="el-GR" sz="2400" b="1" dirty="0">
                <a:latin typeface="+mn-lt"/>
              </a:rPr>
              <a:t>παράγοντες   (αναφέρονται σπάνια</a:t>
            </a:r>
            <a:r>
              <a:rPr lang="el-GR" altLang="el-GR" sz="2400" b="1" dirty="0" smtClean="0">
                <a:latin typeface="+mn-lt"/>
              </a:rPr>
              <a:t>).</a:t>
            </a:r>
            <a:endParaRPr lang="el-GR" altLang="el-GR" sz="2400" b="1" dirty="0">
              <a:latin typeface="+mn-lt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Συνέπεια κάποιου συνδρόμου (π.χ. Prader-Willi, Klinefelter, </a:t>
            </a:r>
            <a:r>
              <a:rPr lang="el-GR" altLang="el-GR" sz="2400" b="1" dirty="0" smtClean="0">
                <a:latin typeface="+mn-lt"/>
              </a:rPr>
              <a:t>etc).</a:t>
            </a:r>
            <a:endParaRPr lang="el-GR" altLang="el-GR" sz="2400" b="1" dirty="0">
              <a:latin typeface="+mn-lt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Άλλα οργανικά </a:t>
            </a:r>
            <a:r>
              <a:rPr lang="el-GR" altLang="el-GR" sz="2400" b="1" dirty="0" smtClean="0">
                <a:latin typeface="+mn-lt"/>
              </a:rPr>
              <a:t>αίτια</a:t>
            </a:r>
            <a:r>
              <a:rPr lang="el-GR" altLang="el-GR" sz="2400" dirty="0" smtClean="0">
                <a:latin typeface="+mn-lt"/>
              </a:rPr>
              <a:t>.</a:t>
            </a:r>
            <a:endParaRPr lang="el-GR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07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αιτιολογία </a:t>
            </a:r>
            <a:r>
              <a:rPr lang="el-GR" dirty="0" smtClean="0"/>
              <a:t>της παχυσαρκίας </a:t>
            </a:r>
            <a:r>
              <a:rPr lang="el-GR" sz="3200" b="0" dirty="0"/>
              <a:t>2</a:t>
            </a:r>
            <a:r>
              <a:rPr lang="el-GR" sz="3200" b="0" dirty="0" smtClean="0"/>
              <a:t>/3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64807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Τρόπος ζωής της οικογένειας 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10800000">
            <a:off x="2123728" y="2636910"/>
            <a:ext cx="5976664" cy="3600401"/>
          </a:xfrm>
          <a:prstGeom prst="wedgeRectCallout">
            <a:avLst>
              <a:gd name="adj1" fmla="val 35976"/>
              <a:gd name="adj2" fmla="val 78925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rot="10800000" anchor="ctr"/>
          <a:lstStyle>
            <a:lvl1pPr marL="449263" indent="-88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03263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Υπερβολική </a:t>
            </a:r>
            <a:r>
              <a:rPr lang="el-GR" altLang="el-GR" sz="2400" b="1" dirty="0" smtClean="0">
                <a:latin typeface="+mn-lt"/>
              </a:rPr>
              <a:t>τηλεθέαση.</a:t>
            </a:r>
            <a:endParaRPr lang="el-GR" altLang="el-GR" sz="2400" b="1" dirty="0">
              <a:latin typeface="+mn-lt"/>
            </a:endParaRPr>
          </a:p>
          <a:p>
            <a:pPr marL="703263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Φυσική </a:t>
            </a:r>
            <a:r>
              <a:rPr lang="el-GR" altLang="el-GR" sz="2400" b="1" dirty="0" smtClean="0">
                <a:latin typeface="+mn-lt"/>
              </a:rPr>
              <a:t>άσκηση.</a:t>
            </a:r>
            <a:endParaRPr lang="el-GR" altLang="el-GR" sz="2400" b="1" dirty="0">
              <a:latin typeface="+mn-lt"/>
            </a:endParaRPr>
          </a:p>
          <a:p>
            <a:pPr marL="703263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Διατροφικές </a:t>
            </a:r>
            <a:r>
              <a:rPr lang="el-GR" altLang="el-GR" sz="2400" b="1" dirty="0" smtClean="0">
                <a:latin typeface="+mn-lt"/>
              </a:rPr>
              <a:t>συνήθειες.</a:t>
            </a:r>
            <a:endParaRPr lang="el-GR" altLang="el-GR" sz="2400" b="1" dirty="0">
              <a:latin typeface="+mn-lt"/>
            </a:endParaRPr>
          </a:p>
          <a:p>
            <a:pPr marL="703263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Υπερπροστατευτική συμπεριφορά και </a:t>
            </a:r>
            <a:r>
              <a:rPr lang="el-GR" altLang="el-GR" sz="2400" b="1" dirty="0" smtClean="0">
                <a:latin typeface="+mn-lt"/>
              </a:rPr>
              <a:t>η </a:t>
            </a:r>
            <a:r>
              <a:rPr lang="el-GR" altLang="el-GR" sz="2400" b="1" dirty="0">
                <a:latin typeface="+mn-lt"/>
              </a:rPr>
              <a:t>τάση των γονιών να ταΐζουν τα </a:t>
            </a:r>
            <a:r>
              <a:rPr lang="el-GR" altLang="el-GR" sz="2400" b="1" dirty="0" smtClean="0">
                <a:latin typeface="+mn-lt"/>
              </a:rPr>
              <a:t>παιδιά </a:t>
            </a:r>
            <a:r>
              <a:rPr lang="el-GR" altLang="el-GR" sz="2400" b="1" dirty="0">
                <a:latin typeface="+mn-lt"/>
              </a:rPr>
              <a:t>ακόμη και αν αυτά δεν </a:t>
            </a:r>
            <a:r>
              <a:rPr lang="el-GR" altLang="el-GR" sz="2400" b="1" dirty="0" smtClean="0">
                <a:latin typeface="+mn-lt"/>
              </a:rPr>
              <a:t>πεινάνε.</a:t>
            </a:r>
          </a:p>
          <a:p>
            <a:pPr marL="360363" indent="0" eaLnBrk="1" hangingPunct="1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SzPct val="120000"/>
            </a:pPr>
            <a:r>
              <a:rPr lang="el-GR" altLang="el-GR" b="1" dirty="0">
                <a:latin typeface="+mn-lt"/>
              </a:rPr>
              <a:t> </a:t>
            </a:r>
            <a:r>
              <a:rPr lang="el-GR" altLang="el-GR" b="1" dirty="0" smtClean="0">
                <a:latin typeface="+mn-lt"/>
              </a:rPr>
              <a:t>     (</a:t>
            </a:r>
            <a:r>
              <a:rPr lang="en-US" altLang="el-GR" b="1" dirty="0">
                <a:latin typeface="+mn-lt"/>
              </a:rPr>
              <a:t>Mamalakis</a:t>
            </a:r>
            <a:r>
              <a:rPr lang="el-GR" altLang="el-GR" b="1" dirty="0">
                <a:latin typeface="+mn-lt"/>
              </a:rPr>
              <a:t> &amp; </a:t>
            </a:r>
            <a:r>
              <a:rPr lang="en-US" altLang="el-GR" b="1" dirty="0">
                <a:latin typeface="+mn-lt"/>
              </a:rPr>
              <a:t>Kafatos</a:t>
            </a:r>
            <a:r>
              <a:rPr lang="el-GR" altLang="el-GR" b="1" dirty="0">
                <a:latin typeface="+mn-lt"/>
              </a:rPr>
              <a:t>, 1996</a:t>
            </a:r>
            <a:r>
              <a:rPr lang="el-GR" altLang="el-GR" b="1" dirty="0" smtClean="0">
                <a:latin typeface="+mn-lt"/>
              </a:rPr>
              <a:t>)</a:t>
            </a:r>
            <a:endParaRPr lang="el-GR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69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Η αιτιολογία της παχυσαρκίας </a:t>
            </a:r>
            <a:r>
              <a:rPr lang="el-GR" sz="32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 smtClean="0"/>
              <a:t>Κοινωνικοπολιτισμικοί παράγοντες 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 rot="10800000">
            <a:off x="2195736" y="2852936"/>
            <a:ext cx="5544616" cy="2520280"/>
          </a:xfrm>
          <a:prstGeom prst="wedgeRectCallout">
            <a:avLst>
              <a:gd name="adj1" fmla="val 41620"/>
              <a:gd name="adj2" fmla="val 94056"/>
            </a:avLst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rot="10800000" anchor="ctr"/>
          <a:lstStyle>
            <a:lvl1pPr marL="449263" indent="-88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703263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Χαμηλό </a:t>
            </a:r>
            <a:r>
              <a:rPr lang="el-GR" altLang="el-GR" sz="2400" b="1" dirty="0" smtClean="0">
                <a:latin typeface="+mn-lt"/>
              </a:rPr>
              <a:t>κοινωνικομορφωτικό επίπεδο </a:t>
            </a:r>
            <a:r>
              <a:rPr lang="el-GR" altLang="el-GR" sz="2400" b="1" dirty="0">
                <a:latin typeface="+mn-lt"/>
              </a:rPr>
              <a:t>των </a:t>
            </a:r>
            <a:r>
              <a:rPr lang="el-GR" altLang="el-GR" sz="2400" b="1" dirty="0" smtClean="0">
                <a:latin typeface="+mn-lt"/>
              </a:rPr>
              <a:t>γονιών.</a:t>
            </a:r>
            <a:endParaRPr lang="el-GR" altLang="el-GR" sz="2400" b="1" dirty="0">
              <a:latin typeface="+mn-lt"/>
            </a:endParaRPr>
          </a:p>
          <a:p>
            <a:pPr marL="703263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Παχυσαρκία των γονιών και </a:t>
            </a:r>
            <a:r>
              <a:rPr lang="el-GR" altLang="el-GR" sz="2400" b="1" dirty="0" smtClean="0">
                <a:latin typeface="+mn-lt"/>
              </a:rPr>
              <a:t>ιδιαίτερα </a:t>
            </a:r>
            <a:r>
              <a:rPr lang="el-GR" altLang="el-GR" sz="2400" b="1" dirty="0">
                <a:latin typeface="+mn-lt"/>
              </a:rPr>
              <a:t>της </a:t>
            </a:r>
            <a:r>
              <a:rPr lang="el-GR" altLang="el-GR" sz="2400" b="1" dirty="0" smtClean="0">
                <a:latin typeface="+mn-lt"/>
              </a:rPr>
              <a:t>μητέρας.</a:t>
            </a:r>
            <a:endParaRPr lang="el-GR" altLang="el-GR" sz="2400" b="1" dirty="0">
              <a:latin typeface="+mn-lt"/>
            </a:endParaRPr>
          </a:p>
          <a:p>
            <a:pPr marL="703263" indent="-342900" eaLnBrk="1" hangingPunct="1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20000"/>
              <a:buFont typeface="Arial" panose="020B0604020202020204" pitchFamily="34" charset="0"/>
              <a:buChar char="•"/>
            </a:pPr>
            <a:r>
              <a:rPr lang="el-GR" altLang="el-GR" sz="2400" b="1" dirty="0">
                <a:latin typeface="+mn-lt"/>
              </a:rPr>
              <a:t>Περιβάλλον φτωχό σε </a:t>
            </a:r>
            <a:r>
              <a:rPr lang="el-GR" altLang="el-GR" sz="2400" b="1" dirty="0" smtClean="0">
                <a:latin typeface="+mn-lt"/>
              </a:rPr>
              <a:t>ερεθίσματα.</a:t>
            </a:r>
            <a:endParaRPr lang="el-GR" altLang="el-G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60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sz="3400" dirty="0" smtClean="0"/>
              <a:t>Διαταραχές της σίτισης και της πρόσληψης τροφής της βρεφικής ή νηπιακής ηλικίας </a:t>
            </a:r>
            <a:r>
              <a:rPr lang="el-GR" sz="2800" b="0" dirty="0" smtClean="0"/>
              <a:t>1/4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4824536"/>
          </a:xfrm>
        </p:spPr>
        <p:txBody>
          <a:bodyPr/>
          <a:lstStyle/>
          <a:p>
            <a:r>
              <a:rPr lang="el-GR" dirty="0"/>
              <a:t>Στο DSM-IV παρουσιάζονται τρεις κατηγορίες διαταραχών οι οποίες εκδηλώνονται συνήθως κατά τη βρεφική και τη νηπιακή ηλικία</a:t>
            </a:r>
            <a:r>
              <a:rPr lang="el-GR" dirty="0" smtClean="0"/>
              <a:t>:</a:t>
            </a:r>
            <a:endParaRPr lang="el-GR" dirty="0"/>
          </a:p>
          <a:p>
            <a:pPr lvl="1"/>
            <a:r>
              <a:rPr lang="el-GR" dirty="0"/>
              <a:t>Η βρώση μη τροφικών ουσιών (Πίκα). </a:t>
            </a:r>
          </a:p>
          <a:p>
            <a:pPr lvl="1"/>
            <a:r>
              <a:rPr lang="el-GR" dirty="0"/>
              <a:t>Η μηρυκαστική διαταραχή. </a:t>
            </a:r>
          </a:p>
          <a:p>
            <a:pPr lvl="1"/>
            <a:r>
              <a:rPr lang="el-GR" dirty="0"/>
              <a:t>Η διαταραχή της πρόσληψης τροφής της βρεφονηπιακής ηλικίας.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003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584176"/>
          </a:xfrm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Η αντιμετώπιση </a:t>
            </a:r>
            <a:br>
              <a:rPr lang="el-GR" dirty="0"/>
            </a:br>
            <a:r>
              <a:rPr lang="el-GR" dirty="0"/>
              <a:t>της </a:t>
            </a:r>
            <a:r>
              <a:rPr lang="el-GR" dirty="0" smtClean="0"/>
              <a:t>παχυσαρκίας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4522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Προτεινόμενες παρεμβάσεις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340768"/>
            <a:ext cx="8301608" cy="4968552"/>
          </a:xfrm>
        </p:spPr>
        <p:txBody>
          <a:bodyPr>
            <a:normAutofit lnSpcReduction="10000"/>
          </a:bodyPr>
          <a:lstStyle/>
          <a:p>
            <a:pPr>
              <a:spcBef>
                <a:spcPts val="2400"/>
              </a:spcBef>
            </a:pPr>
            <a:r>
              <a:rPr lang="el-GR" dirty="0" smtClean="0"/>
              <a:t>Προώθηση </a:t>
            </a:r>
            <a:r>
              <a:rPr lang="el-GR" dirty="0"/>
              <a:t>φυσικής </a:t>
            </a:r>
            <a:r>
              <a:rPr lang="el-GR" dirty="0" smtClean="0"/>
              <a:t>άσκησης.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Υγιεινή διατροφή.</a:t>
            </a:r>
            <a:endParaRPr lang="el-GR" dirty="0"/>
          </a:p>
          <a:p>
            <a:pPr>
              <a:spcBef>
                <a:spcPts val="2400"/>
              </a:spcBef>
            </a:pPr>
            <a:r>
              <a:rPr lang="el-GR" dirty="0" smtClean="0"/>
              <a:t>Περιορισμός </a:t>
            </a:r>
            <a:r>
              <a:rPr lang="el-GR" dirty="0"/>
              <a:t>της </a:t>
            </a:r>
            <a:r>
              <a:rPr lang="el-GR" dirty="0" smtClean="0"/>
              <a:t>τηλεθέασης </a:t>
            </a:r>
            <a:r>
              <a:rPr lang="el-GR" dirty="0"/>
              <a:t>και της χρήσης παιχνιδιών σε </a:t>
            </a:r>
            <a:r>
              <a:rPr lang="el-GR" dirty="0" smtClean="0"/>
              <a:t>Η/Υ.</a:t>
            </a:r>
          </a:p>
          <a:p>
            <a:pPr>
              <a:spcBef>
                <a:spcPts val="2400"/>
              </a:spcBef>
            </a:pPr>
            <a:r>
              <a:rPr lang="el-GR" dirty="0"/>
              <a:t>Αλλαγή στάσεων και </a:t>
            </a:r>
            <a:r>
              <a:rPr lang="el-GR" dirty="0" smtClean="0"/>
              <a:t>πρακτικών που </a:t>
            </a:r>
            <a:r>
              <a:rPr lang="el-GR" dirty="0"/>
              <a:t>σχετίζονται με τη </a:t>
            </a:r>
            <a:r>
              <a:rPr lang="el-GR" dirty="0" smtClean="0"/>
              <a:t>διατροφή.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Προώθηση </a:t>
            </a:r>
            <a:r>
              <a:rPr lang="el-GR" dirty="0"/>
              <a:t>υγιεινού τρόπου ζωής, στις περιπτώσεις υπέρβαρων ατόμων και ιδιαίτερα αυτών που προέρχονται από οικογένειες χαμηλού κοινωνικοοικονομικού επιπέδου </a:t>
            </a:r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8163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sz="3000" dirty="0"/>
              <a:t>Παιδική παχυσαρκία και η σχέση της με τις γονικές αντιλήψεις και πρακτικές σχετικά με τη </a:t>
            </a:r>
            <a:r>
              <a:rPr lang="el-GR" sz="3000" dirty="0" smtClean="0"/>
              <a:t>διατροφή</a:t>
            </a:r>
            <a:endParaRPr lang="el-GR" sz="3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340768"/>
            <a:ext cx="8229600" cy="4896544"/>
          </a:xfrm>
        </p:spPr>
        <p:txBody>
          <a:bodyPr/>
          <a:lstStyle/>
          <a:p>
            <a:r>
              <a:rPr lang="el-GR" dirty="0"/>
              <a:t>Η παχυσαρκία συνήθως είναι το αποτέλεσμα της κατανάλωσης μεγαλύτερης ποσότητας φαγητού (θερμίδων) </a:t>
            </a:r>
            <a:r>
              <a:rPr lang="el-GR" dirty="0" smtClean="0"/>
              <a:t>από </a:t>
            </a:r>
            <a:r>
              <a:rPr lang="el-GR" dirty="0"/>
              <a:t>αυτή που ο οργανισμός έχει ανάγκη.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Μπορεί το παιδί να εκτιμήσει σωστά την ανάγκη του για φαγητό;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Έρευνες έχουν αποδείξει πως μπορεί από πολύ νωρίς.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Τι πιστεύουν όμως οι γονείς;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/>
              <a:t>Οι γονείς συνήθως δεν έχουν εμπιστοσύνη </a:t>
            </a:r>
            <a:r>
              <a:rPr lang="el-GR" dirty="0" smtClean="0"/>
              <a:t>σε </a:t>
            </a:r>
            <a:r>
              <a:rPr lang="el-GR" dirty="0"/>
              <a:t>αυτή την ικανότητα του παιδιού τους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6198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Έρευνα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124744"/>
            <a:ext cx="8229600" cy="1008112"/>
          </a:xfrm>
        </p:spPr>
        <p:txBody>
          <a:bodyPr>
            <a:normAutofit/>
          </a:bodyPr>
          <a:lstStyle/>
          <a:p>
            <a:r>
              <a:rPr lang="el-GR" sz="2200" dirty="0"/>
              <a:t>Η έρευνα έγινε στην Κύπρο με δείγμα 500 παιδιά ηλικίας 3 έως 7 ετών</a:t>
            </a:r>
            <a:r>
              <a:rPr lang="el-GR" sz="2200" dirty="0" smtClean="0"/>
              <a:t>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graphicFrame>
        <p:nvGraphicFramePr>
          <p:cNvPr id="5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7531614"/>
              </p:ext>
            </p:extLst>
          </p:nvPr>
        </p:nvGraphicFramePr>
        <p:xfrm>
          <a:off x="611560" y="1988840"/>
          <a:ext cx="8280400" cy="447797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500390"/>
                <a:gridCol w="1571490"/>
                <a:gridCol w="1653527"/>
                <a:gridCol w="1737390"/>
                <a:gridCol w="1817603"/>
              </a:tblGrid>
              <a:tr h="853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Ηλικία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Κανονικά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Υπέρβαρα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Παχύσαρκα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Υπέρβαρα / Παχύσαρκα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2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37-48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μήνες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15.6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</a:tr>
              <a:tr h="722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49-60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μήνες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81.9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13.9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18.1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</a:tr>
              <a:tr h="722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61-72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μήνες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76.4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16.6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23.6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</a:tr>
              <a:tr h="722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72-83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μήνες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73.6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17.3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9.1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26.4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</a:tr>
              <a:tr h="5762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Σύνολο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77.7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15.9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22.3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marT="45727" marB="45727" horzOverflow="overflow"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5292080" y="6480084"/>
            <a:ext cx="31505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l-GR" sz="1600" dirty="0">
                <a:latin typeface="+mn-lt"/>
              </a:rPr>
              <a:t>Καπνίση, Ε. &amp; Λαμπρινού, Β. (2001)</a:t>
            </a:r>
          </a:p>
        </p:txBody>
      </p:sp>
    </p:spTree>
    <p:extLst>
      <p:ext uri="{BB962C8B-B14F-4D97-AF65-F5344CB8AC3E}">
        <p14:creationId xmlns:p14="http://schemas.microsoft.com/office/powerpoint/2010/main" val="79318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96144"/>
          </a:xfrm>
        </p:spPr>
        <p:txBody>
          <a:bodyPr>
            <a:noAutofit/>
          </a:bodyPr>
          <a:lstStyle/>
          <a:p>
            <a:r>
              <a:rPr lang="el-GR" sz="3000" dirty="0"/>
              <a:t>Εκτίμηση της μητέρας για την ποσότητα φαγητού που θα κατανάλωνε το παιδί της αν αυτό είχε την </a:t>
            </a:r>
            <a:r>
              <a:rPr lang="el-GR" sz="3000" dirty="0" smtClean="0"/>
              <a:t>πρωτοβουλία</a:t>
            </a:r>
            <a:endParaRPr lang="el-GR" sz="3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graphicFrame>
        <p:nvGraphicFramePr>
          <p:cNvPr id="6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136773"/>
              </p:ext>
            </p:extLst>
          </p:nvPr>
        </p:nvGraphicFramePr>
        <p:xfrm>
          <a:off x="611560" y="1772816"/>
          <a:ext cx="8229600" cy="4192589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954213"/>
                <a:gridCol w="1873250"/>
                <a:gridCol w="1655762"/>
                <a:gridCol w="1655763"/>
                <a:gridCol w="1090612"/>
              </a:tblGrid>
              <a:tr h="10366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Βάρος παιδιού σύμφωνα με το ΔΜΣ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Θα έτρωγε πάρα πολύ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Θα έτρωγε πολύ λίγο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Θα έτρωγε κανονικά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Σύνολο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87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κανονικό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1.8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51.7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46.5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788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υπέρβαρο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10.3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30.8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788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παχύσαρκο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19.4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51.6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790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Σύνολο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4.9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46.4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48.8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7" name="Ορθογώνιο 6"/>
          <p:cNvSpPr/>
          <p:nvPr/>
        </p:nvSpPr>
        <p:spPr>
          <a:xfrm>
            <a:off x="5724128" y="6021288"/>
            <a:ext cx="31505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l-GR" sz="1600" dirty="0">
                <a:latin typeface="+mn-lt"/>
              </a:rPr>
              <a:t>Καπνίση, Ε. &amp; Λαμπρινού, Β. (2001)</a:t>
            </a:r>
          </a:p>
        </p:txBody>
      </p:sp>
    </p:spTree>
    <p:extLst>
      <p:ext uri="{BB962C8B-B14F-4D97-AF65-F5344CB8AC3E}">
        <p14:creationId xmlns:p14="http://schemas.microsoft.com/office/powerpoint/2010/main" val="35066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1008112"/>
          </a:xfrm>
        </p:spPr>
        <p:txBody>
          <a:bodyPr>
            <a:noAutofit/>
          </a:bodyPr>
          <a:lstStyle/>
          <a:p>
            <a:r>
              <a:rPr lang="el-GR" sz="3200" dirty="0"/>
              <a:t>Πόσο ικανοποιημένη είναι η μητέρα από την ποσότητα φαγητού που καταναλώνει το παιδί </a:t>
            </a:r>
            <a:r>
              <a:rPr lang="el-GR" sz="3200" dirty="0" smtClean="0"/>
              <a:t>της</a:t>
            </a:r>
            <a:endParaRPr lang="el-GR" sz="3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graphicFrame>
        <p:nvGraphicFramePr>
          <p:cNvPr id="5" name="Group 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065510"/>
              </p:ext>
            </p:extLst>
          </p:nvPr>
        </p:nvGraphicFramePr>
        <p:xfrm>
          <a:off x="590872" y="1600200"/>
          <a:ext cx="8209407" cy="4329113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954213"/>
                <a:gridCol w="1853057"/>
                <a:gridCol w="1655762"/>
                <a:gridCol w="1655763"/>
                <a:gridCol w="1090612"/>
              </a:tblGrid>
              <a:tr h="1310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Βάρος παιδιού σύμφωνα με το ΔΜΣ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Ικανοποιημένη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Θα ήθελε το παιδί της να τρώει περισσότερο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Θα ήθελε το παιδί της να τρώει λιγότερο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Σύνολο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52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κανονικό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57.1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42.1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0.8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</a:tr>
              <a:tr h="75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υπέρβαρο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69.2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19.2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11.5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</a:tr>
              <a:tr h="754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παχύσαρκο</a:t>
                      </a:r>
                      <a:endParaRPr kumimoji="0" lang="el-G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62.5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</a:tr>
              <a:tr h="7557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Σύνολο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59.4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36.0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4.6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anchor="ctr" horzOverflow="overflow"/>
                </a:tc>
              </a:tr>
            </a:tbl>
          </a:graphicData>
        </a:graphic>
      </p:graphicFrame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539552" y="6099969"/>
            <a:ext cx="2664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b="1" dirty="0">
                <a:latin typeface="+mn-lt"/>
              </a:rPr>
              <a:t>χ2= 103.03, </a:t>
            </a:r>
            <a:r>
              <a:rPr lang="en-US" altLang="el-GR" sz="1600" b="1" dirty="0">
                <a:latin typeface="+mn-lt"/>
              </a:rPr>
              <a:t>df=4, p= .000</a:t>
            </a:r>
            <a:endParaRPr lang="el-GR" altLang="el-GR" sz="1600" b="1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724128" y="6021288"/>
            <a:ext cx="31505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l-GR" sz="1600" dirty="0">
                <a:latin typeface="+mn-lt"/>
              </a:rPr>
              <a:t>Καπνίση, Ε. &amp; Λαμπρινού, Β. (2001)</a:t>
            </a:r>
          </a:p>
        </p:txBody>
      </p:sp>
    </p:spTree>
    <p:extLst>
      <p:ext uri="{BB962C8B-B14F-4D97-AF65-F5344CB8AC3E}">
        <p14:creationId xmlns:p14="http://schemas.microsoft.com/office/powerpoint/2010/main" val="43598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Γονείς και παιδική παχυσαρκία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1</a:t>
            </a:r>
            <a:r>
              <a:rPr lang="en-US" sz="3200" b="0" dirty="0" smtClean="0">
                <a:solidFill>
                  <a:prstClr val="black"/>
                </a:solidFill>
              </a:rPr>
              <a:t>/</a:t>
            </a:r>
            <a:r>
              <a:rPr lang="el-GR" sz="3200" b="0" dirty="0" smtClean="0">
                <a:solidFill>
                  <a:prstClr val="black"/>
                </a:solidFill>
              </a:rPr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Πότε ανησυχούν οι γονείς;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l-GR" dirty="0"/>
              <a:t>Συνήθως όταν πιστεύουν ότι το παιδί τους τρώει λιγότερο από αυτό που οι ίδιοι θα ήθελαν.</a:t>
            </a:r>
          </a:p>
          <a:p>
            <a:r>
              <a:rPr lang="el-GR" b="1" dirty="0"/>
              <a:t>Με τι μπορεί να σχετίζεται η αντίληψη των γονιών για την ποσότητα του φαγητού που πρέπει να τρώει το παιδί τους;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l-GR" dirty="0"/>
              <a:t>Από το κοινωνικομορφωτικό τους επίπεδο, από το πόσο τρώνε οι </a:t>
            </a:r>
            <a:r>
              <a:rPr lang="el-GR" dirty="0" smtClean="0"/>
              <a:t>ίδιοι</a:t>
            </a:r>
            <a:r>
              <a:rPr lang="en-US" dirty="0" smtClean="0"/>
              <a:t>.</a:t>
            </a:r>
          </a:p>
          <a:p>
            <a:pPr marL="698500">
              <a:buFont typeface="Wingdings" panose="05000000000000000000" pitchFamily="2" charset="2"/>
              <a:buChar char="ü"/>
            </a:pPr>
            <a:r>
              <a:rPr lang="el-GR" dirty="0" smtClean="0"/>
              <a:t>Οι </a:t>
            </a:r>
            <a:r>
              <a:rPr lang="el-GR" dirty="0"/>
              <a:t>παχύσαρκοι γονείς έχουν συχνότερα παχύσαρκα παιδιά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8161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Γονείς και παιδική παχυσαρκία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2</a:t>
            </a:r>
            <a:r>
              <a:rPr lang="en-US" sz="3200" b="0" dirty="0" smtClean="0">
                <a:solidFill>
                  <a:prstClr val="black"/>
                </a:solidFill>
              </a:rPr>
              <a:t>/</a:t>
            </a:r>
            <a:r>
              <a:rPr lang="el-GR" sz="3200" b="0" dirty="0">
                <a:solidFill>
                  <a:prstClr val="black"/>
                </a:solidFill>
              </a:rPr>
              <a:t>5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Που </a:t>
            </a:r>
            <a:r>
              <a:rPr lang="el-GR" b="1" dirty="0"/>
              <a:t>μπορεί να οφείλεται το γεγονός ότι οι παχύσαρκοι γονείς έχουν συχνά παχύσαρκα παιδιά</a:t>
            </a:r>
            <a:r>
              <a:rPr lang="el-GR" b="1" dirty="0" smtClean="0"/>
              <a:t>;</a:t>
            </a:r>
            <a:endParaRPr lang="en-US" b="1" dirty="0" smtClean="0"/>
          </a:p>
          <a:p>
            <a:pPr marL="355600" indent="0">
              <a:buNone/>
            </a:pPr>
            <a:r>
              <a:rPr lang="el-GR" dirty="0" smtClean="0"/>
              <a:t>Σύμφωνα </a:t>
            </a:r>
            <a:r>
              <a:rPr lang="el-GR" dirty="0"/>
              <a:t>με τη θεωρία της Κοινωνικής μάθησης οι γονείς αποτελούν πρότυπα και ενθαρρύνουν την ανάλογη συμπεριφορά των παιδιών τους σε σχέση με το φαγητό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7739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Γονείς και παιδική παχυσαρκία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3</a:t>
            </a:r>
            <a:r>
              <a:rPr lang="en-US" sz="3200" b="0" dirty="0" smtClean="0">
                <a:solidFill>
                  <a:prstClr val="black"/>
                </a:solidFill>
              </a:rPr>
              <a:t>/</a:t>
            </a:r>
            <a:r>
              <a:rPr lang="el-GR" sz="3200" b="0" dirty="0">
                <a:solidFill>
                  <a:prstClr val="black"/>
                </a:solidFill>
              </a:rPr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556792"/>
            <a:ext cx="8373616" cy="4680520"/>
          </a:xfrm>
        </p:spPr>
        <p:txBody>
          <a:bodyPr/>
          <a:lstStyle/>
          <a:p>
            <a:r>
              <a:rPr lang="el-GR" dirty="0" smtClean="0"/>
              <a:t>Η </a:t>
            </a:r>
            <a:r>
              <a:rPr lang="el-GR" dirty="0"/>
              <a:t>παχυσαρκία συχνά σχετίζεται με την υπερπροστατευτική συμπεριφορά των γονιών και με την τάση τους να ταΐζουν τα παιδιά ακόμη και όταν αυτά δεν </a:t>
            </a:r>
            <a:r>
              <a:rPr lang="el-GR" dirty="0" smtClean="0"/>
              <a:t>πεινάνε</a:t>
            </a:r>
            <a:r>
              <a:rPr lang="en-US" dirty="0" smtClean="0"/>
              <a:t>.</a:t>
            </a:r>
            <a:endParaRPr lang="en-US" dirty="0"/>
          </a:p>
          <a:p>
            <a:pPr marL="355600" indent="0"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Mamalakis &amp; Kafatos, 1996</a:t>
            </a:r>
            <a:r>
              <a:rPr lang="el-GR" sz="1800" dirty="0" smtClean="0"/>
              <a:t>)</a:t>
            </a: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pic>
        <p:nvPicPr>
          <p:cNvPr id="1026" name="Picture 2" descr="https://farm1.staticflickr.com/45/188297063_8f0ec03a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284984"/>
            <a:ext cx="4762500" cy="3219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190750" y="6500448"/>
            <a:ext cx="4762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Obesity in children</a:t>
            </a:r>
            <a:r>
              <a:rPr lang="en-US" sz="1200" dirty="0" smtClean="0">
                <a:latin typeface="+mn-lt"/>
              </a:rPr>
              <a:t>”</a:t>
            </a:r>
            <a:r>
              <a:rPr lang="el-GR" sz="1200" dirty="0" smtClean="0">
                <a:latin typeface="+mn-lt"/>
              </a:rPr>
              <a:t> από </a:t>
            </a:r>
            <a:r>
              <a:rPr lang="en-US" sz="1200" dirty="0">
                <a:latin typeface="+mn-lt"/>
                <a:hlinkClick r:id="rId4"/>
              </a:rPr>
              <a:t>Joe_13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BY-ND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685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Γονείς και παιδική παχυσαρκία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4</a:t>
            </a:r>
            <a:r>
              <a:rPr lang="en-US" sz="3200" b="0" dirty="0" smtClean="0">
                <a:solidFill>
                  <a:prstClr val="black"/>
                </a:solidFill>
              </a:rPr>
              <a:t>/</a:t>
            </a:r>
            <a:r>
              <a:rPr lang="el-GR" sz="3200" b="0" dirty="0">
                <a:solidFill>
                  <a:prstClr val="black"/>
                </a:solidFill>
              </a:rPr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Σε </a:t>
            </a:r>
            <a:r>
              <a:rPr lang="el-GR" dirty="0"/>
              <a:t>περιπτώσεις όπου οι γονείς χρησιμοποιούν το φαγητό προκειμένου να ικανοποιήσουν συναισθηματικές ανάγκες του παιδιού τους τότε το ενθαρρύνουν να τρώει περισσότερο και έτσι με ευκολία μπορεί να το οδηγήσουν στην </a:t>
            </a:r>
            <a:r>
              <a:rPr lang="el-GR" dirty="0" smtClean="0"/>
              <a:t>παχυσαρκία</a:t>
            </a:r>
            <a:r>
              <a:rPr lang="en-US" dirty="0" smtClean="0"/>
              <a:t>.</a:t>
            </a:r>
          </a:p>
          <a:p>
            <a:pPr marL="355600" indent="0">
              <a:spcBef>
                <a:spcPts val="0"/>
              </a:spcBef>
              <a:buNone/>
            </a:pPr>
            <a:r>
              <a:rPr lang="el-GR" sz="1800" dirty="0" smtClean="0"/>
              <a:t>(</a:t>
            </a:r>
            <a:r>
              <a:rPr lang="el-GR" sz="1800" dirty="0"/>
              <a:t>Baughcum et al., 1998)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455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sz="3400" dirty="0" smtClean="0"/>
              <a:t>Διαταραχές της σίτισης και της πρόσληψης τροφής της βρεφικής ή νηπιακής ηλικίας </a:t>
            </a:r>
            <a:r>
              <a:rPr lang="el-GR" sz="2800" b="0" dirty="0" smtClean="0"/>
              <a:t>2/4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Η </a:t>
            </a:r>
            <a:r>
              <a:rPr lang="el-GR" b="1" dirty="0"/>
              <a:t>βρώση μη τροφικών ουσιών (Πίκα), </a:t>
            </a:r>
            <a:r>
              <a:rPr lang="el-GR" dirty="0" smtClean="0"/>
              <a:t>είναι </a:t>
            </a:r>
            <a:r>
              <a:rPr lang="el-GR" dirty="0"/>
              <a:t>μια σπάνια και λιγότερο σοβαρή διαταραχή η οποία συνήθως μπορεί να υποχωρήσει από μόνη της σε μερικούς μήνες. Στα παιδιά με νοητική καθυστέρηση ή με αυτισμό η Πίκα μπορεί να επιμένει ως την εφηβεία.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3314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Γονείς και παιδική παχυσαρκία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sz="3200" b="0" dirty="0" smtClean="0">
                <a:solidFill>
                  <a:prstClr val="black"/>
                </a:solidFill>
              </a:rPr>
              <a:t>5</a:t>
            </a:r>
            <a:r>
              <a:rPr lang="en-US" sz="3200" b="0" dirty="0" smtClean="0">
                <a:solidFill>
                  <a:prstClr val="black"/>
                </a:solidFill>
              </a:rPr>
              <a:t>/</a:t>
            </a:r>
            <a:r>
              <a:rPr lang="el-GR" sz="3200" b="0" dirty="0">
                <a:solidFill>
                  <a:prstClr val="black"/>
                </a:solidFill>
              </a:rPr>
              <a:t>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1512168"/>
          </a:xfrm>
          <a:ln w="28575">
            <a:solidFill>
              <a:schemeClr val="accent5">
                <a:lumMod val="50000"/>
              </a:schemeClr>
            </a:solidFill>
          </a:ln>
        </p:spPr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Το παιδί θα πρέπει να έχει την πρωτοβουλία να ρυθμίζει μόνο του την ποσότητα του φαγητού που έχει ανάγκη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  <p:pic>
        <p:nvPicPr>
          <p:cNvPr id="5122" name="Picture 2" descr="File:Child-Messy-8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1872208" cy="2817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Ορθογώνιο 5"/>
          <p:cNvSpPr/>
          <p:nvPr/>
        </p:nvSpPr>
        <p:spPr>
          <a:xfrm>
            <a:off x="3693109" y="5949280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+mn-lt"/>
              </a:rPr>
              <a:t>“</a:t>
            </a:r>
            <a:r>
              <a:rPr lang="en-US" sz="1100" dirty="0" smtClean="0">
                <a:latin typeface="+mn-lt"/>
                <a:hlinkClick r:id="rId3"/>
              </a:rPr>
              <a:t>Child-Messy-8207</a:t>
            </a:r>
            <a:r>
              <a:rPr lang="en-US" sz="1100" dirty="0" smtClean="0">
                <a:latin typeface="+mn-lt"/>
              </a:rPr>
              <a:t>”</a:t>
            </a:r>
            <a:r>
              <a:rPr lang="el-GR" sz="1100" dirty="0" smtClean="0">
                <a:latin typeface="+mn-lt"/>
              </a:rPr>
              <a:t> από </a:t>
            </a:r>
            <a:r>
              <a:rPr lang="en-US" sz="1100" dirty="0">
                <a:latin typeface="+mn-lt"/>
                <a:hlinkClick r:id="rId4" tooltip="User:Loadmaster"/>
              </a:rPr>
              <a:t>Loadmaster</a:t>
            </a:r>
            <a:r>
              <a:rPr lang="el-GR" sz="1100" dirty="0" smtClean="0">
                <a:latin typeface="+mn-lt"/>
              </a:rPr>
              <a:t> διαθέσιμο με άδεια </a:t>
            </a:r>
            <a:r>
              <a:rPr lang="en-US" sz="1100" dirty="0">
                <a:latin typeface="+mn-lt"/>
                <a:hlinkClick r:id="rId5"/>
              </a:rPr>
              <a:t>CC BY-SA 3.0</a:t>
            </a:r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260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1196975"/>
            <a:ext cx="8820472" cy="5040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Ευθύμιος Κάκουρος </a:t>
            </a:r>
            <a:r>
              <a:rPr lang="el-GR" sz="2000" dirty="0" smtClean="0"/>
              <a:t>2014. </a:t>
            </a:r>
            <a:r>
              <a:rPr lang="el-GR" sz="2000" dirty="0"/>
              <a:t>Ευθύμιος Κάκουρος. «Αναπτυξιακή Ψυχοπαθολογία. </a:t>
            </a:r>
            <a:r>
              <a:rPr lang="el-GR" sz="2000" dirty="0" smtClean="0"/>
              <a:t>Ενότητα 4</a:t>
            </a:r>
            <a:r>
              <a:rPr lang="en-US" sz="2000" dirty="0" smtClean="0"/>
              <a:t>: </a:t>
            </a:r>
            <a:r>
              <a:rPr lang="el-GR" sz="2000" dirty="0"/>
              <a:t>Διαταραχές στην πρόσληψη τροφής – Παιδική </a:t>
            </a:r>
            <a:r>
              <a:rPr lang="el-GR" sz="2000" dirty="0" smtClean="0"/>
              <a:t>παχυσαρκία».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sz="3400" dirty="0" smtClean="0"/>
              <a:t>Διαταραχές της σίτισης και της πρόσληψης τροφής της βρεφικής ή νηπιακής ηλικίας </a:t>
            </a:r>
            <a:r>
              <a:rPr lang="el-GR" sz="2800" b="0" dirty="0" smtClean="0"/>
              <a:t>3/4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4752528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l-GR" b="1" dirty="0" smtClean="0"/>
              <a:t>Η </a:t>
            </a:r>
            <a:r>
              <a:rPr lang="el-GR" b="1" dirty="0"/>
              <a:t>μηρυκαστική διαταραχή </a:t>
            </a:r>
            <a:r>
              <a:rPr lang="el-GR" dirty="0"/>
              <a:t>είναι μια σπανιότερη αλλά σοβαρότερη διαταραχή διατροφής. Χαρακτηρίζεται συνήθως από αναγωγή και αναμάσηση της τροφής και εκδηλώνεται συνήθως σε άτομα με νοητική υστέρηση.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776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sz="3400" dirty="0" smtClean="0"/>
              <a:t>Διαταραχές της σίτισης και της πρόσληψης τροφής της βρεφικής ή νηπιακής ηλικίας </a:t>
            </a:r>
            <a:r>
              <a:rPr lang="el-GR" sz="2800" b="0" dirty="0" smtClean="0"/>
              <a:t>4/4</a:t>
            </a:r>
            <a:endParaRPr lang="el-GR" sz="28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340768"/>
            <a:ext cx="8229600" cy="489654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l-GR" b="1" dirty="0"/>
              <a:t>Η διαταραχή της πρόσληψης τροφής της βρεφονηπιακής ηλικίας, </a:t>
            </a:r>
            <a:r>
              <a:rPr lang="el-GR" dirty="0"/>
              <a:t>χαρακτηρίζεται από επίμονη αποτυχία επαρκούς διατροφής με αποτέλεσμα τη σημαντική αποτυχία στην αύξηση του βάρους ή τη σημαντική απώλεια βάρους. </a:t>
            </a:r>
          </a:p>
          <a:p>
            <a:pPr lvl="1"/>
            <a:r>
              <a:rPr lang="el-GR" dirty="0"/>
              <a:t>Εάν δεν αναγνωρισθεί έγκαιρα η διαταραχή αυτή τότε μπορεί να δημιουργήσει προβλήματα στην ανάπτυξη του παιδιού. </a:t>
            </a:r>
          </a:p>
          <a:p>
            <a:pPr lvl="1"/>
            <a:r>
              <a:rPr lang="el-GR" dirty="0"/>
              <a:t>Η έκβαση της διαταραχής αυτής σχετίζεται σε μεγάλο βαθμό με την ποιότητα της σχέσης του παιδιού με τα πρόσωπα που το φροντίζουν.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9643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διαταραχές διατροφής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340768"/>
            <a:ext cx="3695942" cy="3312368"/>
          </a:xfrm>
        </p:spPr>
        <p:txBody>
          <a:bodyPr/>
          <a:lstStyle/>
          <a:p>
            <a:r>
              <a:rPr lang="el-GR" dirty="0"/>
              <a:t>Ψυχογενής βουλιμία</a:t>
            </a:r>
          </a:p>
          <a:p>
            <a:r>
              <a:rPr lang="el-GR" dirty="0"/>
              <a:t>Ψυχογενής </a:t>
            </a:r>
            <a:r>
              <a:rPr lang="el-GR" dirty="0" smtClean="0"/>
              <a:t>ανορεξία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1026" name="Picture 2" descr="File:LA2-vx06-konsthallen-skulptu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5" t="4190" r="14666" b="5401"/>
          <a:stretch/>
        </p:blipFill>
        <p:spPr bwMode="auto">
          <a:xfrm>
            <a:off x="4788024" y="1340768"/>
            <a:ext cx="3533114" cy="46627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5295864" y="6093296"/>
            <a:ext cx="2517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LA2-vx06-konsthallen-skulptur</a:t>
            </a:r>
            <a:r>
              <a:rPr lang="en-US" sz="1200" dirty="0" smtClean="0">
                <a:latin typeface="+mn-lt"/>
              </a:rPr>
              <a:t>”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4"/>
              </a:rPr>
              <a:t>CC SA 1.0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36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02213" y="1340768"/>
            <a:ext cx="5349280" cy="908720"/>
          </a:xfrm>
          <a:ln w="28575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l-GR" dirty="0" smtClean="0"/>
              <a:t>Παιδική παχυσαρκία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2050" name="Picture 2" descr="https://farm9.staticflickr.com/8516/8409366544_cbffae918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702621" cy="3719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Ορθογώνιο 5"/>
          <p:cNvSpPr/>
          <p:nvPr/>
        </p:nvSpPr>
        <p:spPr>
          <a:xfrm>
            <a:off x="1187624" y="6021288"/>
            <a:ext cx="2517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Childhood Obesity</a:t>
            </a:r>
            <a:r>
              <a:rPr lang="en-US" sz="1200" dirty="0" smtClean="0">
                <a:latin typeface="+mn-lt"/>
              </a:rPr>
              <a:t>”</a:t>
            </a:r>
            <a:r>
              <a:rPr lang="el-GR" sz="1200" dirty="0" smtClean="0">
                <a:latin typeface="+mn-lt"/>
              </a:rPr>
              <a:t> από </a:t>
            </a:r>
            <a:r>
              <a:rPr lang="en-US" sz="1200" dirty="0" smtClean="0">
                <a:latin typeface="+mn-lt"/>
                <a:hlinkClick r:id="rId4"/>
              </a:rPr>
              <a:t>Gaulsstin</a:t>
            </a:r>
            <a:r>
              <a:rPr lang="el-GR" sz="1200" dirty="0" smtClean="0"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4587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Γιατί μας απασχολεί η παιδική παχυσαρκία </a:t>
            </a:r>
            <a:r>
              <a:rPr lang="el-GR" sz="3300" b="0" dirty="0" smtClean="0"/>
              <a:t>1/2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90872" y="1340768"/>
            <a:ext cx="8301608" cy="5184576"/>
          </a:xfrm>
        </p:spPr>
        <p:txBody>
          <a:bodyPr>
            <a:normAutofit fontScale="92500"/>
          </a:bodyPr>
          <a:lstStyle/>
          <a:p>
            <a:r>
              <a:rPr lang="el-GR" dirty="0"/>
              <a:t>Επειδή η παχυσαρκία είναι ένα από τα συνηθέστερα προβλήματα υγείας που αντιμετωπίζουν τα παιδιά (Strauss &amp; Knight, 1999). 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l-GR" dirty="0"/>
              <a:t>Η παχυσαρκία μπορεί να οδηγεί τόσο σε οργανικά όσο και σε ψυχολογικά προβλήματα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Επειδή τα παχύσαρκα παιδιά έχουν πολύ αυξημένες πιθανότητες να είναι παχύσαρκοι ενήλικες</a:t>
            </a:r>
          </a:p>
          <a:p>
            <a:pPr marL="355600" indent="0">
              <a:spcBef>
                <a:spcPts val="600"/>
              </a:spcBef>
              <a:buNone/>
            </a:pPr>
            <a:r>
              <a:rPr lang="el-GR" dirty="0"/>
              <a:t>Από τα παχύσαρκα παιδιά ηλικίας 5 ετών μόνο το 35% είχε κανονικό βάρος στην ηλικία των 15 ετών. Το 80% των παιδιών που ήταν παχύσαρκα στα 13 τους χρόνια ήταν παχύσαρκα και ως ενήλικες (Foreyt &amp; Goodrick, 1988</a:t>
            </a:r>
            <a:r>
              <a:rPr lang="el-GR" dirty="0" smtClean="0"/>
              <a:t>).</a:t>
            </a:r>
            <a:endParaRPr lang="el-GR" dirty="0"/>
          </a:p>
          <a:p>
            <a:r>
              <a:rPr lang="el-GR" dirty="0"/>
              <a:t>Επειδή όσο πιο έγκαιρα ασχοληθούμε με την παχυσαρκία τόσο πιο εύκολο είναι να βρούμε τρόπους να την αντιμετωπίσουμε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366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Γιατί μας απασχολεί η παιδική παχυσαρκία </a:t>
            </a:r>
            <a:r>
              <a:rPr lang="el-GR" sz="3300" b="0" dirty="0" smtClean="0"/>
              <a:t>2/2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412776"/>
            <a:ext cx="8280920" cy="5184576"/>
          </a:xfrm>
        </p:spPr>
        <p:txBody>
          <a:bodyPr>
            <a:normAutofit/>
          </a:bodyPr>
          <a:lstStyle/>
          <a:p>
            <a:r>
              <a:rPr lang="el-GR" sz="2200" dirty="0"/>
              <a:t>Οι συνέπειες της παχυσαρκίας στο συναίσθημα και την συμπεριφορά  συχνά φαίνεται να είναι περισσότερο σοβαρές από τις οργανικές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Τα παχύσαρκα παιδιά έχουν περισσότερες πιθανότητες να αναπτύξουν αργότερα ακραίες διατροφικές συνήθειες όπως βουλιμία ή ανορεξία</a:t>
            </a:r>
            <a:r>
              <a:rPr lang="el-GR" sz="2200" dirty="0" smtClean="0"/>
              <a:t>.</a:t>
            </a:r>
            <a:endParaRPr lang="el-GR" sz="2200" dirty="0"/>
          </a:p>
          <a:p>
            <a:r>
              <a:rPr lang="el-GR" sz="2200" dirty="0"/>
              <a:t>Τα υπέρβαρα παιδιά συνήθως έχουν χαμηλή αυτοεκτίμηση. Επίσης οι συνομήλικοί τους αρκετές φορές μπορεί να τα κοροϊδεύουν και να τα απομονώνουν. </a:t>
            </a:r>
          </a:p>
          <a:p>
            <a:r>
              <a:rPr lang="el-GR" sz="2200" dirty="0"/>
              <a:t>Τα παχύσαρκα παιδιά δεν είναι συνήθως δημοφιλή στις παρέες των συνομήλικων τους και δεν είναι πρόθυμα να παίξουν μαζί τους.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4743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1">
  <a:themeElements>
    <a:clrScheme name="Προσαρμοσμένο 2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371</TotalTime>
  <Words>2325</Words>
  <Application>Microsoft Office PowerPoint</Application>
  <PresentationFormat>Προβολή στην οθόνη (4:3)</PresentationFormat>
  <Paragraphs>421</Paragraphs>
  <Slides>37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39" baseType="lpstr">
      <vt:lpstr>OC_template1</vt:lpstr>
      <vt:lpstr>OC_template_updated</vt:lpstr>
      <vt:lpstr>Αναπτυξιακή Ψυχοπαθολογία</vt:lpstr>
      <vt:lpstr>Διαταραχές της σίτισης και της πρόσληψης τροφής της βρεφικής ή νηπιακής ηλικίας 1/4</vt:lpstr>
      <vt:lpstr>Διαταραχές της σίτισης και της πρόσληψης τροφής της βρεφικής ή νηπιακής ηλικίας 2/4</vt:lpstr>
      <vt:lpstr>Διαταραχές της σίτισης και της πρόσληψης τροφής της βρεφικής ή νηπιακής ηλικίας 3/4</vt:lpstr>
      <vt:lpstr>Διαταραχές της σίτισης και της πρόσληψης τροφής της βρεφικής ή νηπιακής ηλικίας 4/4</vt:lpstr>
      <vt:lpstr>Άλλες διαταραχές διατροφής</vt:lpstr>
      <vt:lpstr>Παιδική παχυσαρκία</vt:lpstr>
      <vt:lpstr>Γιατί μας απασχολεί η παιδική παχυσαρκία 1/2</vt:lpstr>
      <vt:lpstr>Γιατί μας απασχολεί η παιδική παχυσαρκία 2/2</vt:lpstr>
      <vt:lpstr>Ορισμός της παχυσαρκίας </vt:lpstr>
      <vt:lpstr>Μεθοδολογικά προβλήματα στην έρευνα της παιδικής παχυσαρκίας</vt:lpstr>
      <vt:lpstr>Προσδιορισμός των ορίων του Δείκτη Σωματικής Μάζας για τα υπέρβαρα και παχύσαρκα παιδιά σύμφωνα με τους Cole και συνεργάτης (2000)</vt:lpstr>
      <vt:lpstr>Η συχνότητα της παχυσαρκίας 1/2</vt:lpstr>
      <vt:lpstr>Η συχνότητα της παχυσαρκίας 2/2</vt:lpstr>
      <vt:lpstr>Η αύξηση της παιδικής παχυσαρκίας </vt:lpstr>
      <vt:lpstr>Η αιτιολογία  της παχυσαρκίας</vt:lpstr>
      <vt:lpstr>Η αιτιολογία της παχυσαρκίας 1/3</vt:lpstr>
      <vt:lpstr>Η αιτιολογία της παχυσαρκίας 2/3</vt:lpstr>
      <vt:lpstr>Η αιτιολογία της παχυσαρκίας 3/3</vt:lpstr>
      <vt:lpstr>Η αντιμετώπιση  της παχυσαρκίας</vt:lpstr>
      <vt:lpstr>Προτεινόμενες παρεμβάσεις</vt:lpstr>
      <vt:lpstr>Παιδική παχυσαρκία και η σχέση της με τις γονικές αντιλήψεις και πρακτικές σχετικά με τη διατροφή</vt:lpstr>
      <vt:lpstr>Έρευνα</vt:lpstr>
      <vt:lpstr>Εκτίμηση της μητέρας για την ποσότητα φαγητού που θα κατανάλωνε το παιδί της αν αυτό είχε την πρωτοβουλία</vt:lpstr>
      <vt:lpstr>Πόσο ικανοποιημένη είναι η μητέρα από την ποσότητα φαγητού που καταναλώνει το παιδί της</vt:lpstr>
      <vt:lpstr>Γονείς και παιδική παχυσαρκία 1/5</vt:lpstr>
      <vt:lpstr>Γονείς και παιδική παχυσαρκία 2/5</vt:lpstr>
      <vt:lpstr>Γονείς και παιδική παχυσαρκία 3/5</vt:lpstr>
      <vt:lpstr>Γονείς και παιδική παχυσαρκία 4/5</vt:lpstr>
      <vt:lpstr>Γονείς και παιδική παχυσαρκία 5/5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Αναπτυξιακή Ψυχοπαθολογία</dc:title>
  <dc:creator>opencourses@teiath.gr</dc:creator>
  <cp:lastModifiedBy>natasakar new</cp:lastModifiedBy>
  <cp:revision>22</cp:revision>
  <dcterms:created xsi:type="dcterms:W3CDTF">2015-01-15T08:43:48Z</dcterms:created>
  <dcterms:modified xsi:type="dcterms:W3CDTF">2015-04-15T11:32:17Z</dcterms:modified>
</cp:coreProperties>
</file>