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6"/>
  </p:notesMasterIdLst>
  <p:handoutMasterIdLst>
    <p:handoutMasterId r:id="rId57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257" r:id="rId50"/>
    <p:sldId id="262" r:id="rId51"/>
    <p:sldId id="264" r:id="rId52"/>
    <p:sldId id="265" r:id="rId53"/>
    <p:sldId id="266" r:id="rId54"/>
    <p:sldId id="261" r:id="rId55"/>
  </p:sldIdLst>
  <p:sldSz cx="9144000" cy="6858000" type="screen4x3"/>
  <p:notesSz cx="7104063" cy="10234613"/>
  <p:custDataLst>
    <p:tags r:id="rId5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l-GR" dirty="0" smtClean="0"/>
              <a:t>Τα δεδομένα</a:t>
            </a:r>
            <a:r>
              <a:rPr lang="el-GR" baseline="0" dirty="0" smtClean="0"/>
              <a:t> αποτελούνται από συρμούς </a:t>
            </a:r>
            <a:r>
              <a:rPr lang="en-US" baseline="0" dirty="0" smtClean="0"/>
              <a:t>bits</a:t>
            </a:r>
            <a:r>
              <a:rPr lang="el-GR" baseline="0" dirty="0" smtClean="0"/>
              <a:t>. Οι συρμοί διαχωρίζονται σε πεδία. Κάθε πεδίο μεταφέρει πληροφορίες σχετικές με το πρωτόκολλο,. Εννοιολογικά, οι συρμοί διαχωρίζονται σε δύο μέρη: την </a:t>
            </a:r>
            <a:r>
              <a:rPr lang="el-GR" i="1" baseline="0" dirty="0" smtClean="0"/>
              <a:t>επικεφαλίδα</a:t>
            </a:r>
            <a:r>
              <a:rPr lang="el-GR" baseline="0" dirty="0" smtClean="0"/>
              <a:t> και την </a:t>
            </a:r>
            <a:r>
              <a:rPr lang="el-GR" i="1" baseline="0" dirty="0" smtClean="0"/>
              <a:t>περιοχή δεδομένων</a:t>
            </a:r>
            <a:r>
              <a:rPr lang="el-G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l-GR" b="0" baseline="0" dirty="0" smtClean="0"/>
              <a:t>Οι διευθύνσεις χρησιμοποιούνται για την αναγνώριση του αποστολέα και του παραλήπτη/παραληπτών. Οι διευθύνσεις αποθηκεύονται στην επικεφαλίδα του συρμού των </a:t>
            </a:r>
            <a:r>
              <a:rPr lang="en-US" b="0" baseline="0" dirty="0" smtClean="0"/>
              <a:t>bits.</a:t>
            </a:r>
            <a:endParaRPr lang="el-GR" b="0" baseline="0" dirty="0" smtClean="0"/>
          </a:p>
          <a:p>
            <a:pPr marL="171450" indent="-171450">
              <a:buFontTx/>
              <a:buChar char="-"/>
            </a:pPr>
            <a:r>
              <a:rPr lang="el-GR" dirty="0" smtClean="0"/>
              <a:t>Η ανίχνευση σφαλμάτων είναι αναγκαία σε δίκτυα τα οποία δεν μπορούν να εγγυηθούν</a:t>
            </a:r>
            <a:r>
              <a:rPr lang="el-GR" baseline="0" dirty="0" smtClean="0"/>
              <a:t> τη λειτουργία χωρίς σφάλματα. Συνήθως, </a:t>
            </a:r>
            <a:r>
              <a:rPr lang="en-US" baseline="0" dirty="0" smtClean="0"/>
              <a:t>CRC</a:t>
            </a:r>
            <a:r>
              <a:rPr lang="el-GR" baseline="0" dirty="0" smtClean="0"/>
              <a:t> των δεδομένων προστίθεται στο τέλος κάθε συρμού</a:t>
            </a:r>
            <a:endParaRPr lang="el-GR" dirty="0" smtClean="0"/>
          </a:p>
          <a:p>
            <a:pPr marL="171450" indent="-171450">
              <a:buFontTx/>
              <a:buChar char="-"/>
            </a:pPr>
            <a:r>
              <a:rPr lang="el-GR" dirty="0" smtClean="0"/>
              <a:t>Ο έλεγχος</a:t>
            </a:r>
            <a:r>
              <a:rPr lang="el-GR" baseline="0" dirty="0" smtClean="0"/>
              <a:t> ροής </a:t>
            </a:r>
            <a:r>
              <a:rPr lang="el-GR" dirty="0" smtClean="0"/>
              <a:t>χρειάζεται όταν ο αποστολέας μεταδίδει ταχύτερα από τον ρυθμό με τον οποίο ο αποδέκτης  μπορεί να επεξεργαστεί τα δεδομένα.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582A0-4C1A-432E-A20D-DF1FF1814BC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6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</a:t>
            </a:r>
            <a:r>
              <a:rPr lang="el-GR" dirty="0" smtClean="0"/>
              <a:t>:</a:t>
            </a:r>
            <a:r>
              <a:rPr lang="el-GR" baseline="0" dirty="0" smtClean="0"/>
              <a:t> Διεθνής Οργανισμός Προτυποποίησης</a:t>
            </a:r>
          </a:p>
          <a:p>
            <a:r>
              <a:rPr lang="en-US" baseline="0" dirty="0" smtClean="0"/>
              <a:t>ITU</a:t>
            </a:r>
            <a:r>
              <a:rPr lang="el-GR" baseline="0" dirty="0" smtClean="0"/>
              <a:t>: Η Διεθνής Ένωσης Τηλεπικοινωνιών είναι ειδική υπηρεσία του ΟΗΕ υπεύθυνη για τη διαχείριση του φάσματος ραδιοσυχνοτήτων  και τροχιών δορυφόρων, την προώθηση της ισότιμης και απεριόριστης πρόσβασης σε τεχνολογίες πληροφορικής και επικοινωνιών</a:t>
            </a:r>
            <a:endParaRPr lang="en-US" baseline="0" dirty="0" smtClean="0"/>
          </a:p>
          <a:p>
            <a:r>
              <a:rPr lang="en-US" baseline="0" dirty="0" smtClean="0"/>
              <a:t>IEEE</a:t>
            </a:r>
            <a:r>
              <a:rPr lang="el-GR" baseline="0" dirty="0" smtClean="0"/>
              <a:t>: Ινστιτούτο Ηλεκτρολόγων &amp; Ηλεκτρονικών Μηχανικών</a:t>
            </a:r>
            <a:endParaRPr lang="en-US" baseline="0" dirty="0" smtClean="0"/>
          </a:p>
          <a:p>
            <a:r>
              <a:rPr lang="en-US" baseline="0" dirty="0" smtClean="0"/>
              <a:t>IETF</a:t>
            </a:r>
            <a:r>
              <a:rPr lang="el-GR" baseline="0" dirty="0" smtClean="0"/>
              <a:t>: Η Ομάδα Εργασίας Μηχανικής Διαδικτύου  είναι υπεύθυνη για την ανάπτυξη πρωτοκόλλων που αφορούν  στο Διαδίκτυο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582A0-4C1A-432E-A20D-DF1FF1814BC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2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1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582A0-4C1A-432E-A20D-DF1FF1814BC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98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85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2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582A0-4C1A-432E-A20D-DF1FF1814BC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67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582A0-4C1A-432E-A20D-DF1FF1814BC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26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3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582A0-4C1A-432E-A20D-DF1FF1814BC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02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1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9/2/2015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9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9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5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9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5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2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6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0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9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3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CADA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213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75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8CADA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rgbClr val="8CADA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4"/>
          <p:cNvSpPr/>
          <p:nvPr userDrawn="1"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CADA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 userDrawn="1"/>
        </p:nvSpPr>
        <p:spPr>
          <a:xfrm>
            <a:off x="4343400" y="105608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E7C2395-ED56-44BB-91C7-ED93603A707B}" type="slidenum">
              <a:rPr lang="en-US" smtClean="0">
                <a:solidFill>
                  <a:srgbClr val="8CADAE">
                    <a:shade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44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l.wikipedia.org/wiki/%CE%91%CE%BE%CE%BF%CE%BD%CE%B9%CE%BA%CE%AE_%CF%84%CE%BF%CE%BC%CE%BF%CE%B3%CF%81%CE%B1%CF%86%CE%AF%CE%B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0/deed.en" TargetMode="External"/><Relationship Id="rId5" Type="http://schemas.openxmlformats.org/officeDocument/2006/relationships/hyperlink" Target="http://commons.wikimedia.org/wiki/User:JVinocur" TargetMode="External"/><Relationship Id="rId4" Type="http://schemas.openxmlformats.org/officeDocument/2006/relationships/hyperlink" Target="http://commons.wikimedia.org/wiki/File:Head_CT_scan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Stevenfruitsmaak" TargetMode="External"/><Relationship Id="rId4" Type="http://schemas.openxmlformats.org/officeDocument/2006/relationships/hyperlink" Target="http://commons.wikimedia.org/wiki/File:Posterior_reversible_encephalopathy_syndrome_MRI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Ultrasound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oroder" TargetMode="External"/><Relationship Id="rId4" Type="http://schemas.openxmlformats.org/officeDocument/2006/relationships/hyperlink" Target="http://commons.wikimedia.org/wiki/File:CRL_Crown_rump_lengh_12_weeks_ecografia_Dr._Wolfgang_Moroder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sco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nu.org/licenses/gpl.html" TargetMode="External"/><Relationship Id="rId5" Type="http://schemas.openxmlformats.org/officeDocument/2006/relationships/hyperlink" Target="http://commons.wikimedia.org/w/index.php?title=User:DaCarpenther&amp;action=edit&amp;redlink=1" TargetMode="External"/><Relationship Id="rId4" Type="http://schemas.openxmlformats.org/officeDocument/2006/relationships/hyperlink" Target="http://commons.wikimedia.org/wiki/File:Electronic_medical_record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Tucania&amp;action=edit&amp;redlink=1" TargetMode="External"/><Relationship Id="rId4" Type="http://schemas.openxmlformats.org/officeDocument/2006/relationships/hyperlink" Target="http://commons.wikimedia.org/wiki/File:CT-PET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S5p1xXx8uhc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hyperlink" Target="http://pixabay.com/en/mail-internet-icon-electronic-35636/" TargetMode="External"/><Relationship Id="rId4" Type="http://schemas.openxmlformats.org/officeDocument/2006/relationships/hyperlink" Target="http://commons.wikimedia.org/wiki/File:Gig_ov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ixabay.com/en/users/OpenClips/" TargetMode="External"/><Relationship Id="rId5" Type="http://schemas.openxmlformats.org/officeDocument/2006/relationships/hyperlink" Target="http://pixabay.com/en/mail-internet-icon-electronic-35636/" TargetMode="External"/><Relationship Id="rId4" Type="http://schemas.openxmlformats.org/officeDocument/2006/relationships/hyperlink" Target="http://pixabay.com/en/computer-desktop-keyboard-monitor-160579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hom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etf.org/" TargetMode="External"/><Relationship Id="rId5" Type="http://schemas.openxmlformats.org/officeDocument/2006/relationships/hyperlink" Target="http://www.ieee.org/index.html" TargetMode="External"/><Relationship Id="rId4" Type="http://schemas.openxmlformats.org/officeDocument/2006/relationships/hyperlink" Target="http://www.itu.int/en/Pages/default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C%CE%B7%CF%84%CF%81%CE%BF%CF%80%CE%BF%CE%BB%CE%B9%CF%84%CE%B9%CE%BA%CE%AC_%CE%B4%CE%AF%CE%BA%CF%84%CF%85%CE%B1" TargetMode="External"/><Relationship Id="rId2" Type="http://schemas.openxmlformats.org/officeDocument/2006/relationships/hyperlink" Target="http://el.wikipedia.org/wiki/%CE%A4%CE%BF%CF%80%CE%B9%CE%BA%CF%8C_%CE%B4%CE%AF%CE%BA%CF%84%CF%85%CE%BF_%CF%85%CF%80%CE%BF%CE%BB%CE%BF%CE%B3%CE%B9%CF%83%CF%84%CF%8E%CE%BD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l.wikipedia.org/wiki/%CE%94%CE%AF%CE%BA%CF%84%CF%85%CE%BF_%CE%B5%CF%85%CF%81%CE%B5%CE%AF%CE%B1%CF%82_%CF%80%CE%B5%CF%81%CE%B9%CE%BF%CF%87%CE%AE%CF%8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lliedtelesis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n.gif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Enh_lepree&amp;action=edit&amp;redlink=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7%CE%BB%CE%B5%CE%BA%CF%84%CF%81%CE%BF%CE%BA%CE%B1%CF%81%CE%B4%CE%B9%CE%BF%CE%B3%CF%81%CE%AC%CF%86%CE%B7%CE%BC%CE%B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hyperlink" Target="http://commons.wikimedia.org/wiki/File:12leadECG.jpg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oencephalography" TargetMode="External"/><Relationship Id="rId7" Type="http://schemas.openxmlformats.org/officeDocument/2006/relationships/hyperlink" Target="http://creativecommons.org/licenses/by-sa/2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Der_Lange" TargetMode="External"/><Relationship Id="rId5" Type="http://schemas.openxmlformats.org/officeDocument/2006/relationships/hyperlink" Target="http://commons.wikimedia.org/wiki/File:Spike-waves.pn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l.wikipedia.org/wiki/%CE%91%CE%BA%CF%84%CE%AF%CE%BD%CE%B5%CF%82_%CE%A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0/deed.en" TargetMode="External"/><Relationship Id="rId5" Type="http://schemas.openxmlformats.org/officeDocument/2006/relationships/hyperlink" Target="http://commons.wikimedia.org/w/index.php?title=User:Akidjoh&amp;action=edit&amp;redlink=1" TargetMode="External"/><Relationship Id="rId4" Type="http://schemas.openxmlformats.org/officeDocument/2006/relationships/hyperlink" Target="http://commons.wikimedia.org/wiki/File:Broken_left_forearm_(Radius_Ulna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ΙΑΤΡΙΚΗ ΠΛΗΡΟΦΟΡΙΚΗ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 Εισαγωγή, κατηγορίες δικτύων, ρυθμός μετάδοσης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Π</a:t>
            </a:r>
            <a:r>
              <a:rPr lang="el-GR" sz="2400" dirty="0" smtClean="0"/>
              <a:t>. Ασβεστάς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</a:t>
            </a:r>
            <a:r>
              <a:rPr lang="el-GR" sz="2400" dirty="0" err="1"/>
              <a:t>Βιοϊατρικής</a:t>
            </a:r>
            <a:r>
              <a:rPr lang="el-GR" sz="2400" dirty="0"/>
              <a:t> Τεχνολογίας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(7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826768" cy="4831592"/>
          </a:xfrm>
        </p:spPr>
        <p:txBody>
          <a:bodyPr/>
          <a:lstStyle/>
          <a:p>
            <a:r>
              <a:rPr lang="el-GR" dirty="0" smtClean="0"/>
              <a:t>Παραδείγματα ιατρικών δεδομένων </a:t>
            </a:r>
            <a:r>
              <a:rPr lang="el-GR" b="1" dirty="0" smtClean="0"/>
              <a:t>(</a:t>
            </a:r>
            <a:r>
              <a:rPr lang="en-GB" b="1" dirty="0" smtClean="0">
                <a:hlinkClick r:id="rId2"/>
              </a:rPr>
              <a:t>CT</a:t>
            </a:r>
            <a:r>
              <a:rPr lang="en-GB" b="1" dirty="0" smtClean="0"/>
              <a:t>).</a:t>
            </a:r>
            <a:endParaRPr lang="en-US" b="1" dirty="0"/>
          </a:p>
        </p:txBody>
      </p:sp>
      <p:pic>
        <p:nvPicPr>
          <p:cNvPr id="5122" name="Picture 2" descr="File:Head CT sc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2342" r="8527" b="7913"/>
          <a:stretch/>
        </p:blipFill>
        <p:spPr bwMode="auto">
          <a:xfrm>
            <a:off x="4572000" y="1628800"/>
            <a:ext cx="41991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313117" y="5703639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Head CT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scan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JVinocur"/>
              </a:rPr>
              <a:t>Jvinocur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(8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903600"/>
          </a:xfrm>
        </p:spPr>
        <p:txBody>
          <a:bodyPr/>
          <a:lstStyle/>
          <a:p>
            <a:r>
              <a:rPr lang="el-GR" dirty="0" smtClean="0"/>
              <a:t>Παραδείγματα ιατρικών δεδομένων </a:t>
            </a:r>
            <a:r>
              <a:rPr lang="el-GR" b="1" dirty="0" smtClean="0"/>
              <a:t>(</a:t>
            </a:r>
            <a:r>
              <a:rPr lang="en-GB" b="1" dirty="0" smtClean="0">
                <a:hlinkClick r:id="rId2"/>
              </a:rPr>
              <a:t>MRI</a:t>
            </a:r>
            <a:r>
              <a:rPr lang="en-GB" b="1" dirty="0" smtClean="0"/>
              <a:t>).</a:t>
            </a:r>
            <a:endParaRPr lang="en-US" b="1" dirty="0"/>
          </a:p>
        </p:txBody>
      </p:sp>
      <p:pic>
        <p:nvPicPr>
          <p:cNvPr id="6146" name="Picture 2" descr="File:Posterior reversible encephalopathy syndrome M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00" y="1484784"/>
            <a:ext cx="3994940" cy="4824536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1142595" y="5827196"/>
            <a:ext cx="3717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Posterior reversible encephalopathy syndrome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MRI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u="sng" dirty="0" err="1">
                <a:solidFill>
                  <a:prstClr val="black"/>
                </a:solidFill>
                <a:latin typeface="Calibri"/>
                <a:hlinkClick r:id="rId5" tooltip="User:Stevenfruitsmaak"/>
              </a:rPr>
              <a:t>Stevenfruitsmaak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(9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0"/>
            <a:ext cx="2768352" cy="4831593"/>
          </a:xfrm>
        </p:spPr>
        <p:txBody>
          <a:bodyPr/>
          <a:lstStyle/>
          <a:p>
            <a:r>
              <a:rPr lang="el-GR" dirty="0" smtClean="0"/>
              <a:t>Παραδείγματα ιατρικών δεδομένων </a:t>
            </a:r>
            <a:r>
              <a:rPr lang="el-GR" b="1" dirty="0" smtClean="0"/>
              <a:t>(</a:t>
            </a:r>
            <a:r>
              <a:rPr lang="el-GR" b="1" dirty="0" smtClean="0">
                <a:hlinkClick r:id="rId2"/>
              </a:rPr>
              <a:t>υπέρηχος</a:t>
            </a:r>
            <a:r>
              <a:rPr lang="en-GB" b="1" dirty="0" smtClean="0"/>
              <a:t>).</a:t>
            </a:r>
            <a:endParaRPr lang="en-US" b="1" dirty="0"/>
          </a:p>
        </p:txBody>
      </p:sp>
      <p:pic>
        <p:nvPicPr>
          <p:cNvPr id="7170" name="Picture 2" descr="File:CRL Crown rump lengh 12 weeks ecografia Dr. Wolfgang Moro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47" y="1628800"/>
            <a:ext cx="583709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4117470" y="5949280"/>
            <a:ext cx="4187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CRL Crown rump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lengh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12 weeks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ecografia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Dr. Wolfgang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Moroder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Moroder"/>
              </a:rPr>
              <a:t>Moroder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0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 14) </a:t>
            </a:r>
            <a:endParaRPr lang="el-GR" dirty="0"/>
          </a:p>
        </p:txBody>
      </p:sp>
      <p:pic>
        <p:nvPicPr>
          <p:cNvPr id="9" name="Content Placeholder 8" descr="Image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986516"/>
            <a:ext cx="4880524" cy="34427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1A702-541B-4971-AEC9-EBA8AFB3D4C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DE025-2E77-4885-8E67-5E480DC17D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17" y="1500174"/>
            <a:ext cx="845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Εφαρμογές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ιατρικής πληροφορικής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– Αρχειοθέτηση εικόνων</a:t>
            </a:r>
            <a:endParaRPr lang="el-GR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10" name="Picture 9" descr="mri.bmp"/>
          <p:cNvPicPr>
            <a:picLocks noChangeAspect="1"/>
          </p:cNvPicPr>
          <p:nvPr/>
        </p:nvPicPr>
        <p:blipFill>
          <a:blip r:embed="rId4" cstate="print"/>
          <a:srcRect l="15434" t="6615" r="14010" b="14010"/>
          <a:stretch>
            <a:fillRect/>
          </a:stretch>
        </p:blipFill>
        <p:spPr>
          <a:xfrm>
            <a:off x="5929322" y="3571876"/>
            <a:ext cx="317503" cy="357190"/>
          </a:xfrm>
          <a:prstGeom prst="rect">
            <a:avLst/>
          </a:prstGeom>
        </p:spPr>
      </p:pic>
      <p:pic>
        <p:nvPicPr>
          <p:cNvPr id="11" name="Picture 10" descr="ct.bmp"/>
          <p:cNvPicPr>
            <a:picLocks noChangeAspect="1"/>
          </p:cNvPicPr>
          <p:nvPr/>
        </p:nvPicPr>
        <p:blipFill>
          <a:blip r:embed="rId5" cstate="print"/>
          <a:srcRect l="13229" t="6614" r="11804" b="9600"/>
          <a:stretch>
            <a:fillRect/>
          </a:stretch>
        </p:blipFill>
        <p:spPr>
          <a:xfrm>
            <a:off x="6572264" y="5715016"/>
            <a:ext cx="322105" cy="360000"/>
          </a:xfrm>
          <a:prstGeom prst="rect">
            <a:avLst/>
          </a:prstGeom>
        </p:spPr>
      </p:pic>
      <p:pic>
        <p:nvPicPr>
          <p:cNvPr id="12" name="Picture 11" descr="X-Ra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5715016"/>
            <a:ext cx="346977" cy="360000"/>
          </a:xfrm>
          <a:prstGeom prst="rect">
            <a:avLst/>
          </a:prstGeom>
        </p:spPr>
      </p:pic>
      <p:pic>
        <p:nvPicPr>
          <p:cNvPr id="13" name="Picture 12" descr="pregnancy-ultrasound-17-weeks.jpg"/>
          <p:cNvPicPr>
            <a:picLocks noChangeAspect="1"/>
          </p:cNvPicPr>
          <p:nvPr/>
        </p:nvPicPr>
        <p:blipFill>
          <a:blip r:embed="rId7" cstate="print"/>
          <a:srcRect l="6898" t="8835" r="12625" b="17539"/>
          <a:stretch>
            <a:fillRect/>
          </a:stretch>
        </p:blipFill>
        <p:spPr>
          <a:xfrm>
            <a:off x="2071670" y="3500438"/>
            <a:ext cx="500066" cy="357190"/>
          </a:xfrm>
          <a:prstGeom prst="rect">
            <a:avLst/>
          </a:prstGeom>
        </p:spPr>
      </p:pic>
      <p:pic>
        <p:nvPicPr>
          <p:cNvPr id="14" name="Picture 13" descr="X-Ra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5069264"/>
            <a:ext cx="346977" cy="360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273266" y="6085928"/>
            <a:ext cx="800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cisco.com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1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3.7037E-6 C -0.00347 0.00162 -0.00816 0.0007 -0.01025 0.00463 C -0.01146 0.00695 -0.01198 0.00996 -0.01372 0.01158 C -0.01563 0.0132 -0.01841 0.01273 -0.02066 0.01366 C -0.02587 0.01574 -0.03091 0.01829 -0.03611 0.0206 C -0.04184 0.02315 -0.04601 0.02963 -0.05174 0.03218 C -0.0717 0.05047 -0.04271 0.02477 -0.06198 0.03912 C -0.06441 0.04098 -0.06632 0.04422 -0.06893 0.04584 C -0.07101 0.04723 -0.07361 0.04723 -0.07587 0.04815 C -0.07761 0.04885 -0.07934 0.04931 -0.08091 0.05047 C -0.08716 0.05463 -0.08976 0.06135 -0.09653 0.06435 C -0.09063 0.0801 -0.07813 0.09005 -0.06545 0.09422 C -0.06372 0.09584 -0.06216 0.09769 -0.06025 0.09885 C -0.05868 0.1 -0.05643 0.09954 -0.05504 0.10116 C -0.05122 0.10533 -0.04931 0.11621 -0.04653 0.12176 C -0.04705 0.13473 -0.04514 0.14838 -0.04827 0.16088 C -0.05018 0.16875 -0.06597 0.17361 -0.07066 0.17709 C -0.08663 0.18889 -0.10191 0.19977 -0.11893 0.20926 C -0.125 0.21273 -0.13108 0.21829 -0.13785 0.21829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9 -0.02753 C 0.0066 -0.04419 0.00382 -0.03308 0.00209 -0.0745 C 0.00157 -0.08537 0.00105 -0.09046 -0.00677 -0.09255 C -0.01267 -0.0981 -0.00434 -0.09093 -0.01302 -0.09579 C -0.01666 -0.09787 -0.01423 -0.10041 -0.01944 -0.10203 C -0.02309 -0.10064 -0.02326 -0.09879 -0.02743 -0.09787 C -0.03315 -0.09509 -0.03767 -0.08977 -0.0434 -0.08723 C -0.04774 -0.08514 -0.05416 -0.08468 -0.05868 -0.08399 C -0.06163 -0.0826 -0.06458 -0.08213 -0.06753 -0.08075 C -0.07031 -0.07704 -0.07135 -0.07751 -0.07465 -0.07543 C -0.07777 -0.07334 -0.08038 -0.07033 -0.0835 -0.06802 C -0.08871 -0.06432 -0.09236 -0.05761 -0.09704 -0.05298 C -0.10034 -0.04673 -0.0993 -0.03817 -0.10104 -0.03077 C -0.10173 -0.02151 -0.10208 -0.01642 -0.10434 -0.00833 C -0.10572 -0.00347 -0.10677 0.00671 -0.10677 0.00671 C -0.1177 0.00139 -0.12239 -0.01666 -0.13385 -0.02105 C -0.13697 -0.02383 -0.13975 -0.02707 -0.1434 -0.02846 C -0.146 -0.03193 -0.14878 -0.03447 -0.15225 -0.03609 C -0.15555 -0.04026 -0.16076 -0.0435 -0.1651 -0.04558 C -0.16805 -0.04859 -0.17204 -0.05298 -0.17552 -0.05414 C -0.17795 -0.05923 -0.18611 -0.06501 -0.19062 -0.06802 C -0.19253 -0.06918 -0.19444 -0.07033 -0.19635 -0.07126 C -0.19756 -0.07172 -0.20034 -0.07219 -0.20034 -0.07219 " pathEditMode="relative" ptsTypes="ffffffffffffffffffffff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4.97455E-6 C -0.00035 -0.00717 1.66667E-6 -0.01435 -0.00087 -0.02152 C -0.00104 -0.02291 -0.00295 -0.02314 -0.0033 -0.02453 C -0.00417 -0.02777 0.00087 -0.03077 0.00225 -0.03216 C 0.00833 -0.03795 0.01406 -0.04003 0.02152 -0.04165 C 0.02604 -0.04373 0.02916 -0.04743 0.0335 -0.04905 C 0.03646 -0.05345 0.04149 -0.05345 0.04548 -0.05553 C 0.05087 -0.06201 0.05833 -0.06363 0.06475 -0.06733 C 0.0684 -0.06941 0.07135 -0.07219 0.07517 -0.07358 C 0.07777 -0.07612 0.08003 -0.07774 0.08316 -0.0789 C 0.08628 -0.08168 0.08923 -0.08422 0.09201 -0.08746 C 0.09375 -0.0951 0.09878 -0.08978 0.10312 -0.08862 C 0.10555 -0.08654 0.10764 -0.0833 0.11041 -0.08214 C 0.11111 -0.08191 0.11441 -0.08052 0.1151 -0.08006 C 0.12118 -0.07566 0.12604 -0.07057 0.13281 -0.06826 C 0.13628 -0.06502 0.14062 -0.06363 0.14479 -0.06201 C 0.14948 -0.05761 0.1559 -0.059 0.16146 -0.05669 C 0.16684 -0.05461 0.16909 -0.0509 0.17361 -0.04697 C 0.17604 -0.04188 0.17396 -0.03494 0.17361 -0.02892 C 0.17326 -0.01365 0.17343 0.00162 0.17274 0.01689 C 0.17274 0.01781 0.17048 0.0192 0.17118 0.0192 C 0.17343 0.0192 0.1776 0.01689 0.1776 0.01689 C 0.17899 0.0155 0.18021 0.01388 0.18159 0.01272 C 0.18559 0.00972 0.19027 0.00902 0.19427 0.00532 C 0.19757 0.00231 0.20052 -0.00255 0.20399 -0.00532 C 0.20885 -0.00903 0.20416 -0.00347 0.20868 -0.00856 C 0.21093 -0.01111 0.21215 -0.01273 0.2151 -0.01388 C 0.21892 -0.01759 0.22343 -0.01944 0.22795 -0.02152 C 0.23073 -0.02499 0.23385 -0.02939 0.2375 -0.03101 C 0.2408 -0.0354 0.2434 -0.03702 0.24791 -0.03841 C 0.25069 -0.04211 0.25364 -0.04535 0.25746 -0.04697 C 0.25868 -0.04836 0.25937 -0.05021 0.26076 -0.05137 C 0.26423 -0.05414 0.27014 -0.05345 0.27187 -0.0587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5.22906E-7 C 0.0066 -0.00323 0.00295 -0.02059 0.00712 -0.0266 C 0.00833 -0.02822 0.01267 -0.03007 0.01441 -0.031 C 0.01857 -0.03609 0.0243 -0.03887 0.02951 -0.04164 C 0.03212 -0.04488 0.03403 -0.04488 0.03767 -0.04581 C 0.04427 -0.04928 0.05226 -0.05113 0.0592 -0.05437 C 0.06111 -0.0583 0.06267 -0.05761 0.06476 -0.06085 C 0.07031 -0.05969 0.07482 -0.05761 0.08003 -0.05552 C 0.08281 -0.05275 0.08576 -0.05275 0.08871 -0.0502 C 0.09045 -0.04882 0.09219 -0.04766 0.09357 -0.04581 C 0.09514 -0.04372 0.09635 -0.04049 0.09844 -0.03956 C 0.10399 -0.03701 0.10868 -0.03239 0.11441 -0.031 C 0.12031 -0.02707 0.12639 -0.02614 0.13194 -0.02128 C 0.13715 -0.01689 0.14184 -0.01249 0.14722 -0.00856 C 0.15069 -0.00601 0.1526 -0.00277 0.15677 -0.00115 C 0.16059 0.0044 0.17274 0.00972 0.17847 0.01181 C 0.17917 0.0125 0.17986 0.01342 0.18073 0.01389 C 0.18142 0.01435 0.18246 0.01412 0.18316 0.01481 C 0.18698 0.01782 0.18993 0.02175 0.19444 0.02337 C 0.1967 0.02661 0.2 0.02731 0.20312 0.0287 C 0.20781 0.03309 0.21458 0.03494 0.21996 0.03841 C 0.22239 0.04721 0.21875 0.0361 0.22326 0.04373 C 0.22552 0.04744 0.22413 0.04929 0.22882 0.05114 C 0.23316 0.05484 0.23715 0.05785 0.22882 0.06086 C 0.22517 0.06386 0.22014 0.06548 0.21597 0.0671 C 0.21354 0.07034 0.21146 0.07081 0.20885 0.07358 C 0.20417 0.07844 0.20017 0.08469 0.19444 0.08746 C 0.19236 0.09001 0.19062 0.0907 0.18802 0.09163 C 0.18368 0.09533 0.17917 0.10112 0.1743 0.10343 C 0.17257 0.10713 0.16736 0.11153 0.16406 0.11292 C 0.16267 0.11477 0.16146 0.11639 0.16007 0.11824 C 0.15955 0.11893 0.15833 0.12055 0.15833 0.12055 C 0.1566 0.12795 0.15712 0.13212 0.1592 0.13976 C 0.15989 0.15641 0.16024 0.16312 0.16406 0.17701 C 0.16441 0.17839 0.16406 0.18001 0.16476 0.18117 C 0.1658 0.18302 0.16788 0.18348 0.16962 0.18441 C 0.17135 0.18534 0.17517 0.18649 0.17517 0.18649 C 0.17847 0.19135 0.17482 0.18696 0.1816 0.18973 C 0.1842 0.19089 0.18594 0.1939 0.18871 0.19505 C 0.19236 0.19829 0.19583 0.19991 0.2 0.20153 C 0.20191 0.20223 0.20555 0.20361 0.20555 0.20361 C 0.20798 0.2057 0.2092 0.20778 0.21198 0.20894 C 0.2151 0.21171 0.21701 0.21495 0.22083 0.21634 C 0.22309 0.21981 0.22708 0.22027 0.23038 0.22166 C 0.23316 0.22583 0.23698 0.2249 0.2408 0.2249 " pathEditMode="relative" ptsTypes="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72004E-7 C -0.00381 -0.00254 -0.00694 -0.00532 -0.01041 -0.00856 C -0.0125 -0.01064 -0.01545 -0.01018 -0.0177 -0.01272 C -0.02065 -0.01596 -0.021 -0.01781 -0.02326 -0.02244 C -0.02465 -0.02522 -0.03003 -0.02845 -0.03281 -0.02984 C -0.03333 -0.03054 -0.03385 -0.03146 -0.03454 -0.03193 C -0.03559 -0.03262 -0.0368 -0.03216 -0.03767 -0.03308 C -0.04375 -0.03887 -0.03472 -0.0347 -0.04166 -0.03725 C -0.04392 -0.04211 -0.04878 -0.04488 -0.05295 -0.04696 C -0.0559 -0.05136 -0.05989 -0.05391 -0.06406 -0.05553 C -0.0677 -0.05853 -0.07187 -0.06015 -0.07604 -0.06177 C -0.08038 -0.06524 -0.08368 -0.06756 -0.08802 -0.07149 C -0.08888 -0.07218 -0.09045 -0.07357 -0.09045 -0.07357 C -0.09097 -0.07473 -0.09218 -0.07566 -0.09201 -0.07681 C -0.09184 -0.07774 -0.09045 -0.07704 -0.08975 -0.07774 C -0.08645 -0.08098 -0.08506 -0.08468 -0.0809 -0.0863 C -0.07795 -0.08746 -0.07204 -0.08838 -0.07204 -0.08838 C -0.06666 -0.09093 -0.06232 -0.09532 -0.05694 -0.0981 C -0.05486 -0.10064 -0.05225 -0.10203 -0.04965 -0.10342 C -0.04756 -0.10458 -0.04322 -0.10666 -0.04322 -0.10666 C -0.04079 -0.1099 -0.03871 -0.11013 -0.03611 -0.11291 C -0.03194 -0.11753 -0.02864 -0.12286 -0.02482 -0.12795 C -0.02864 -0.13234 -0.03402 -0.13466 -0.03854 -0.13743 C -0.0427 -0.13975 -0.04531 -0.14391 -0.04895 -0.14715 C -0.05 -0.15224 -0.05243 -0.15479 -0.05451 -0.15895 C -0.05555 -0.16311 -0.05729 -0.16288 -0.06006 -0.1652 C -0.06527 -0.17445 -0.07465 -0.18139 -0.08246 -0.18648 C -0.08506 -0.19042 -0.09062 -0.19181 -0.09444 -0.19296 C -0.09791 -0.19504 -0.10121 -0.19574 -0.10486 -0.19713 C -0.1092 -0.20361 -0.11631 -0.20291 -0.1217 -0.20684 C -0.12812 -0.21147 -0.13281 -0.21888 -0.1401 -0.22165 C -0.146 -0.22721 -0.15277 -0.23021 -0.1592 -0.23461 C -0.16493 -0.23854 -0.16979 -0.24479 -0.17534 -0.24942 C -0.17881 -0.25243 -0.18211 -0.25289 -0.18489 -0.25705 C -0.18524 -0.25798 -0.18593 -0.25914 -0.18576 -0.26006 C -0.18489 -0.2633 -0.1776 -0.26746 -0.17534 -0.26862 C -0.17343 -0.26955 -0.16961 -0.2707 -0.16961 -0.2707 C -0.16718 -0.27325 -0.16527 -0.27348 -0.1625 -0.2751 C -0.15677 -0.27857 -0.15138 -0.2825 -0.14565 -0.28574 C -0.14184 -0.28806 -0.14357 -0.28759 -0.1401 -0.28898 C -0.13819 -0.28968 -0.13454 -0.29106 -0.13454 -0.29106 C -0.12899 -0.29777 -0.121 -0.29824 -0.11684 -0.30703 C -0.11545 -0.31351 -0.11475 -0.31976 -0.11371 -0.32623 C -0.11388 -0.33688 -0.1144 -0.34752 -0.1144 -0.35816 C -0.1144 -0.37737 -0.11562 -0.385 -0.10243 -0.38801 C -0.096 -0.39403 -0.08871 -0.3968 -0.0809 -0.39865 C -0.07482 -0.40166 -0.07777 -0.4005 -0.07204 -0.40189 C -0.06631 -0.40583 -0.06006 -0.40837 -0.05364 -0.4093 C -0.04756 -0.4123 -0.04149 -0.41554 -0.03524 -0.41786 C -0.03298 -0.4211 -0.02951 -0.42202 -0.02656 -0.42434 " pathEditMode="relative" ptsTypes="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Εφαρμογές ιατρικής πληροφορικής</a:t>
            </a:r>
            <a:r>
              <a:rPr lang="el-GR" dirty="0" smtClean="0"/>
              <a:t> – Ηλεκτρονικός ιατρικός φάκελος.</a:t>
            </a:r>
            <a:endParaRPr lang="en-US" dirty="0"/>
          </a:p>
        </p:txBody>
      </p:sp>
      <p:pic>
        <p:nvPicPr>
          <p:cNvPr id="6" name="Picture 2" descr="http://upload.wikimedia.org/wikipedia/commons/7/74/Electronic_medical_rec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5976938" cy="43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23528" y="5589279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Electronic medical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record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DaCarpenther (page does not exist)"/>
              </a:rPr>
              <a:t>DaCarpenther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GNU GENERAL PUBLIC LICENSE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Εφαρμογές ιατρικής </a:t>
            </a:r>
            <a:r>
              <a:rPr lang="el-GR" dirty="0" smtClean="0"/>
              <a:t>πληροφορικής – Επεξεργασία δεδομένων.</a:t>
            </a:r>
            <a:endParaRPr lang="en-US" dirty="0"/>
          </a:p>
        </p:txBody>
      </p:sp>
      <p:pic>
        <p:nvPicPr>
          <p:cNvPr id="2050" name="Picture 2" descr="File:CT-P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914900" cy="3762376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415613" y="6073056"/>
            <a:ext cx="4187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CT-PET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hlinkClick r:id="rId5" tooltip="User:Tucania (page does not exist)"/>
              </a:rPr>
              <a:t>Tucania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5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14)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Εφαρμογές ιατρικής πληροφορικής </a:t>
            </a:r>
            <a:r>
              <a:rPr lang="el-GR" sz="2400" dirty="0" smtClean="0"/>
              <a:t>– Τηλεϊατρική.</a:t>
            </a:r>
            <a:endParaRPr lang="el-GR" dirty="0"/>
          </a:p>
        </p:txBody>
      </p:sp>
      <p:pic>
        <p:nvPicPr>
          <p:cNvPr id="3074" name="Picture 2" descr="File:Telemedicine Cons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17" y="1916832"/>
            <a:ext cx="6214966" cy="4140722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14)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Εφαρμογές ιατρικής πληροφορικής – Εικονική </a:t>
            </a:r>
            <a:r>
              <a:rPr lang="el-GR" dirty="0" smtClean="0"/>
              <a:t>πραγματικότητα.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4745654" y="6122988"/>
            <a:ext cx="2603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OsiriX Fantastic Voyage Into The Artery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1828571" imgH="1828571"/>
        </mc:Choice>
        <mc:Fallback>
          <p:control name="ShockwaveFlash1" r:id="rId2" imgW="1828571" imgH="18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575" y="1916113"/>
                  <a:ext cx="5688013" cy="420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21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34494A"/>
                </a:solidFill>
              </a:rPr>
              <a:t>Δίκτυα υπολογιστών</a:t>
            </a:r>
            <a:endParaRPr lang="el-GR" sz="4800" dirty="0">
              <a:solidFill>
                <a:srgbClr val="344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Εισαγωγικές έννοιες </a:t>
            </a:r>
            <a:r>
              <a:rPr lang="el-GR" sz="3200" b="0" dirty="0" smtClean="0"/>
              <a:t>(1 από 29)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</a:t>
            </a:r>
            <a:r>
              <a:rPr lang="el-GR" b="1" dirty="0" smtClean="0"/>
              <a:t>δίκτυο</a:t>
            </a:r>
            <a:r>
              <a:rPr lang="el-GR" dirty="0" smtClean="0"/>
              <a:t> δεδομένων επιτρέπει τη μετάδοση πληροφοριών σε συσκευές παντού στον κόσμο.</a:t>
            </a:r>
          </a:p>
          <a:p>
            <a:endParaRPr lang="en-US" dirty="0"/>
          </a:p>
        </p:txBody>
      </p:sp>
      <p:pic>
        <p:nvPicPr>
          <p:cNvPr id="5122" name="Picture 2" descr="File:Gig o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132856"/>
            <a:ext cx="6264696" cy="43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87755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Gig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ov1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” and 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mail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”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7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34494A"/>
                </a:solidFill>
              </a:rPr>
              <a:t>Περιεχόμενα </a:t>
            </a:r>
            <a:r>
              <a:rPr lang="el-GR" sz="3200" b="0" dirty="0" smtClean="0">
                <a:solidFill>
                  <a:srgbClr val="34494A"/>
                </a:solidFill>
              </a:rPr>
              <a:t>(1 από 2) </a:t>
            </a:r>
            <a:endParaRPr lang="en-US" sz="3200" b="0" dirty="0" smtClean="0">
              <a:solidFill>
                <a:srgbClr val="34494A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Δίκτυα δεδομένων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Εισαγωγικές έννοιες,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Δίκτυα </a:t>
            </a:r>
            <a:r>
              <a:rPr lang="en-GB" sz="2400" dirty="0" smtClean="0"/>
              <a:t>Ethernet</a:t>
            </a:r>
            <a:r>
              <a:rPr lang="el-GR" sz="2400" dirty="0" smtClean="0"/>
              <a:t>,</a:t>
            </a:r>
            <a:endParaRPr lang="en-GB" sz="2400" dirty="0" smtClean="0"/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Μεταγωγή (</a:t>
            </a:r>
            <a:r>
              <a:rPr lang="en-GB" sz="2400" dirty="0" smtClean="0"/>
              <a:t>switching</a:t>
            </a:r>
            <a:r>
              <a:rPr lang="el-GR" sz="2400" dirty="0" smtClean="0"/>
              <a:t>),</a:t>
            </a:r>
            <a:endParaRPr lang="en-GB" sz="2400" dirty="0" smtClean="0"/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Δρομολόγηση (</a:t>
            </a:r>
            <a:r>
              <a:rPr lang="en-GB" sz="2400" dirty="0" smtClean="0"/>
              <a:t>routing</a:t>
            </a:r>
            <a:r>
              <a:rPr lang="el-GR" sz="2400" dirty="0" smtClean="0"/>
              <a:t>),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Ασφάλεια.</a:t>
            </a:r>
          </a:p>
        </p:txBody>
      </p:sp>
    </p:spTree>
    <p:extLst>
      <p:ext uri="{BB962C8B-B14F-4D97-AF65-F5344CB8AC3E}">
        <p14:creationId xmlns:p14="http://schemas.microsoft.com/office/powerpoint/2010/main" val="26981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93594" cy="49756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 </a:t>
            </a:r>
            <a:r>
              <a:rPr lang="el-GR" b="1" dirty="0" smtClean="0"/>
              <a:t>δίκτυο</a:t>
            </a:r>
            <a:r>
              <a:rPr lang="el-GR" dirty="0" smtClean="0"/>
              <a:t> είναι ένας συνδυασμός υλικού, λογισμικού, και καλωδίωσης, ο οποίος επιτρέπει την επικοινωνία πολλαπλών υπολογιστικών συσκευών.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επικοινωνία μεταξύ των συσκευών επιτυγχάνεται με τη χρήση </a:t>
            </a:r>
            <a:r>
              <a:rPr lang="el-GR" b="1" dirty="0"/>
              <a:t>πρωτοκόλλων</a:t>
            </a:r>
            <a:r>
              <a:rPr lang="el-GR" dirty="0"/>
              <a:t>, δηλ. κανόνες που καθορίζουν μία συγκεκριμένη πτυχή του τρόπου που επικοινωνούν οι διάφορες συσκευές σ’ ένα δίκτυο.</a:t>
            </a:r>
            <a:endParaRPr lang="en-US" dirty="0"/>
          </a:p>
        </p:txBody>
      </p:sp>
      <p:grpSp>
        <p:nvGrpSpPr>
          <p:cNvPr id="29" name="Ομάδα 28"/>
          <p:cNvGrpSpPr/>
          <p:nvPr/>
        </p:nvGrpSpPr>
        <p:grpSpPr>
          <a:xfrm>
            <a:off x="516235" y="4550700"/>
            <a:ext cx="8207417" cy="1546688"/>
            <a:chOff x="516235" y="4550700"/>
            <a:chExt cx="8207417" cy="1546688"/>
          </a:xfrm>
        </p:grpSpPr>
        <p:pic>
          <p:nvPicPr>
            <p:cNvPr id="8194" name="Picture 2" descr="Computer, Desktop, Keyboard, Monitor, Computer Moni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35" y="4735366"/>
              <a:ext cx="1354341" cy="85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omputer, Desktop, Keyboard, Monitor, Computer Moni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91" y="4842605"/>
              <a:ext cx="1354341" cy="85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Σύννεφο 3"/>
            <p:cNvSpPr/>
            <p:nvPr/>
          </p:nvSpPr>
          <p:spPr>
            <a:xfrm>
              <a:off x="2998956" y="4657228"/>
              <a:ext cx="1944216" cy="144016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>
                  <a:solidFill>
                    <a:prstClr val="black"/>
                  </a:solidFill>
                </a:rPr>
                <a:t>Δίκτυο</a:t>
              </a:r>
              <a:endParaRPr lang="el-GR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Ευθεία γραμμή σύνδεσης 8"/>
            <p:cNvCxnSpPr>
              <a:stCxn id="8194" idx="3"/>
            </p:cNvCxnSpPr>
            <p:nvPr/>
          </p:nvCxnSpPr>
          <p:spPr>
            <a:xfrm>
              <a:off x="1870576" y="5162830"/>
              <a:ext cx="7851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2439746" y="5162830"/>
              <a:ext cx="216024" cy="2144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>
              <a:off x="2447251" y="5377308"/>
              <a:ext cx="55170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>
              <a:stCxn id="4" idx="0"/>
            </p:cNvCxnSpPr>
            <p:nvPr/>
          </p:nvCxnSpPr>
          <p:spPr>
            <a:xfrm>
              <a:off x="4941552" y="5377308"/>
              <a:ext cx="63243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H="1">
              <a:off x="5358458" y="5377308"/>
              <a:ext cx="216024" cy="21298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5358458" y="5590294"/>
              <a:ext cx="62887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96" name="Picture 4" descr="Mail, Internet, Icon, Electronic, Symbol, Free, Emai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31" y="4681503"/>
              <a:ext cx="629730" cy="56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Mail, Internet, Icon, Electronic, Symbol, Free, Emai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166" y="4880927"/>
              <a:ext cx="629730" cy="56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Στρογγύλεμα διαγώνιας γωνίας του ορθογωνίου 23"/>
            <p:cNvSpPr/>
            <p:nvPr/>
          </p:nvSpPr>
          <p:spPr>
            <a:xfrm>
              <a:off x="7377204" y="4788108"/>
              <a:ext cx="1346448" cy="914400"/>
            </a:xfrm>
            <a:prstGeom prst="round2Diag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>
                  <a:solidFill>
                    <a:prstClr val="black"/>
                  </a:solidFill>
                </a:rPr>
                <a:t>Κανόνες </a:t>
              </a:r>
              <a:endParaRPr lang="el-GR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7970" y="5349489"/>
              <a:ext cx="1224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Μέσο μετάδοσης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43237" y="4550700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Μήνυμα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87334" y="5941037"/>
            <a:ext cx="296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Δημιουργία από 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computer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” and 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mail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”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/>
              </a:rPr>
              <a:t>OpenClips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6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(3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Τα πρωτόκολλα καθορίζουν μεταξύ άλλων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Τον τρόπο μορφοποίησης των δεδομένων</a:t>
            </a:r>
            <a:r>
              <a:rPr lang="en-US" dirty="0" smtClean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Τη </a:t>
            </a:r>
            <a:r>
              <a:rPr lang="el-GR" dirty="0" err="1" smtClean="0"/>
              <a:t>διευθυνσιοδότηση</a:t>
            </a:r>
            <a:r>
              <a:rPr lang="en-US" dirty="0" smtClean="0"/>
              <a:t>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Την ανίχνευση σφαλμάτων στη μετάδοση μηνυμάτων</a:t>
            </a:r>
            <a:r>
              <a:rPr lang="en-US" dirty="0" smtClean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Την </a:t>
            </a:r>
            <a:r>
              <a:rPr lang="el-GR" dirty="0"/>
              <a:t>επιβεβαίωση ορθής </a:t>
            </a:r>
            <a:r>
              <a:rPr lang="el-GR" dirty="0" smtClean="0"/>
              <a:t>λήψης</a:t>
            </a:r>
            <a:r>
              <a:rPr lang="en-US" dirty="0" smtClean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Τον έλεγχο ροής</a:t>
            </a:r>
            <a:r>
              <a:rPr lang="en-US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718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(4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Τα πρωτόκολλα δημιουργούνται από διεθνής οργανισμούς και επιτροπές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GB" dirty="0"/>
              <a:t>International Organization for </a:t>
            </a:r>
            <a:r>
              <a:rPr lang="en-GB" dirty="0" smtClean="0"/>
              <a:t>Standardization</a:t>
            </a:r>
            <a:r>
              <a:rPr lang="el-GR" dirty="0" smtClean="0"/>
              <a:t> – </a:t>
            </a:r>
            <a:r>
              <a:rPr lang="en-US" b="1" dirty="0" smtClean="0">
                <a:hlinkClick r:id="rId3"/>
              </a:rPr>
              <a:t>ISO</a:t>
            </a:r>
            <a:r>
              <a:rPr lang="en-US" dirty="0" smtClean="0"/>
              <a:t>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GB" dirty="0" smtClean="0"/>
              <a:t>International </a:t>
            </a:r>
            <a:r>
              <a:rPr lang="en-GB" dirty="0"/>
              <a:t>Telecommunications </a:t>
            </a:r>
            <a:r>
              <a:rPr lang="en-GB" dirty="0" smtClean="0"/>
              <a:t>Union – </a:t>
            </a:r>
            <a:r>
              <a:rPr lang="en-GB" b="1" dirty="0" smtClean="0">
                <a:hlinkClick r:id="rId4"/>
              </a:rPr>
              <a:t>ITU</a:t>
            </a:r>
            <a:r>
              <a:rPr lang="en-GB" dirty="0" smtClean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Institute of Electrical and Electronic Engineers – </a:t>
            </a:r>
            <a:r>
              <a:rPr lang="en-US" b="1" dirty="0" smtClean="0">
                <a:hlinkClick r:id="rId5"/>
              </a:rPr>
              <a:t>IEEE</a:t>
            </a:r>
            <a:r>
              <a:rPr lang="en-US" dirty="0" smtClean="0"/>
              <a:t>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n-GB" dirty="0" smtClean="0"/>
              <a:t>Internet </a:t>
            </a:r>
            <a:r>
              <a:rPr lang="en-GB" dirty="0"/>
              <a:t>Engineering Task </a:t>
            </a:r>
            <a:r>
              <a:rPr lang="en-GB" dirty="0" smtClean="0"/>
              <a:t>Force – </a:t>
            </a:r>
            <a:r>
              <a:rPr lang="en-GB" b="1" dirty="0" smtClean="0">
                <a:hlinkClick r:id="rId6"/>
              </a:rPr>
              <a:t>IETF</a:t>
            </a:r>
            <a:r>
              <a:rPr lang="en-GB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010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(5 </a:t>
            </a:r>
            <a:r>
              <a:rPr lang="el-GR" sz="3200" b="0" dirty="0"/>
              <a:t>από 29)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Υπάρχουν τρεις κατηγορίες δικτύων ανάλογα με τη γεωγραφική έκταση που εκτείνονται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Τοπικά δίκτυα (</a:t>
            </a:r>
            <a:r>
              <a:rPr lang="en-US" dirty="0" smtClean="0">
                <a:hlinkClick r:id="rId2"/>
              </a:rPr>
              <a:t>Local Area Networks </a:t>
            </a:r>
            <a:r>
              <a:rPr lang="en-US" dirty="0" smtClean="0"/>
              <a:t>- LANs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Δίκτυα μητροπολιτικής περιοχής (</a:t>
            </a:r>
            <a:r>
              <a:rPr lang="en-US" dirty="0" smtClean="0">
                <a:hlinkClick r:id="rId3"/>
              </a:rPr>
              <a:t>Metropolitan Area Networks </a:t>
            </a:r>
            <a:r>
              <a:rPr lang="en-US" dirty="0" smtClean="0"/>
              <a:t>- MANs),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Δίκτυα ευρείας περιοχής (</a:t>
            </a:r>
            <a:r>
              <a:rPr lang="en-US" dirty="0" smtClean="0">
                <a:hlinkClick r:id="rId4"/>
              </a:rPr>
              <a:t>Wide Area Networks </a:t>
            </a:r>
            <a:r>
              <a:rPr lang="en-US" dirty="0" smtClean="0"/>
              <a:t>- WANs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1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(6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 </a:t>
            </a:r>
            <a:r>
              <a:rPr lang="el-GR" b="1" dirty="0" smtClean="0"/>
              <a:t>τοπικό δίκτυο </a:t>
            </a:r>
            <a:r>
              <a:rPr lang="el-GR" dirty="0" smtClean="0"/>
              <a:t>είναι ένα ιδιόκτητο δίκτυο το οποίο περιορίζεται σε μία συγκεκριμένη γεωγραφική περιοχή (συνήθως ένα γραφείο, ένα κτίριο ή συγκρότημα κτιρίων).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δημιουργία ενός τοπικού δικτύου επιτρέπει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Την κοινή χρήση αρχείων και εκτυπωτών από πολλούς χρήστες,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Τη μεταφορά δεδομένων (π.χ. σε νοσοκομείο μεταφορά εικόνων από το ένα τμήμα στο άλλο) κ.λπ.</a:t>
            </a:r>
          </a:p>
        </p:txBody>
      </p:sp>
    </p:spTree>
    <p:extLst>
      <p:ext uri="{BB962C8B-B14F-4D97-AF65-F5344CB8AC3E}">
        <p14:creationId xmlns:p14="http://schemas.microsoft.com/office/powerpoint/2010/main" val="5993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(7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τοπικού δικτύου νοσοκομείου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8493" t="19093" r="27941" b="10851"/>
          <a:stretch>
            <a:fillRect/>
          </a:stretch>
        </p:blipFill>
        <p:spPr bwMode="auto">
          <a:xfrm>
            <a:off x="1835696" y="1988840"/>
            <a:ext cx="51030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/>
          <p:cNvSpPr/>
          <p:nvPr/>
        </p:nvSpPr>
        <p:spPr>
          <a:xfrm>
            <a:off x="1547664" y="6104329"/>
            <a:ext cx="1225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alliedtelesis.com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l-GR" dirty="0"/>
              <a:t>Εισαγωγικές έννοιες </a:t>
            </a:r>
            <a:r>
              <a:rPr lang="el-GR" sz="3200" b="0" dirty="0" smtClean="0"/>
              <a:t>(8 </a:t>
            </a:r>
            <a:r>
              <a:rPr lang="el-GR" sz="3200" b="0" dirty="0"/>
              <a:t>από 29)</a:t>
            </a:r>
            <a:endParaRPr lang="el-GR" sz="2400" b="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4320480" cy="4327536"/>
          </a:xfrm>
        </p:spPr>
        <p:txBody>
          <a:bodyPr>
            <a:normAutofit/>
          </a:bodyPr>
          <a:lstStyle/>
          <a:p>
            <a:pPr lvl="1"/>
            <a:r>
              <a:rPr lang="el-GR" b="1" dirty="0" smtClean="0"/>
              <a:t>Τερματικές συσκευές </a:t>
            </a:r>
            <a:r>
              <a:rPr lang="el-GR" dirty="0" smtClean="0"/>
              <a:t>:</a:t>
            </a:r>
          </a:p>
          <a:p>
            <a:pPr lvl="2"/>
            <a:r>
              <a:rPr lang="el-GR" dirty="0" smtClean="0"/>
              <a:t>Υπολογιστές,</a:t>
            </a:r>
          </a:p>
          <a:p>
            <a:pPr lvl="2"/>
            <a:r>
              <a:rPr lang="el-GR" dirty="0" smtClean="0"/>
              <a:t>Εκτυπωτές,</a:t>
            </a:r>
          </a:p>
          <a:p>
            <a:pPr lvl="2"/>
            <a:r>
              <a:rPr lang="en-US" dirty="0" smtClean="0"/>
              <a:t>Tablets</a:t>
            </a:r>
            <a:r>
              <a:rPr lang="el-GR" dirty="0" smtClean="0"/>
              <a:t>,</a:t>
            </a:r>
            <a:endParaRPr lang="el-GR" dirty="0"/>
          </a:p>
          <a:p>
            <a:pPr lvl="2"/>
            <a:r>
              <a:rPr lang="en-US" dirty="0" smtClean="0"/>
              <a:t>IP </a:t>
            </a:r>
            <a:r>
              <a:rPr lang="el-GR" dirty="0" smtClean="0"/>
              <a:t>τηλέφωνα.</a:t>
            </a:r>
          </a:p>
          <a:p>
            <a:pPr lvl="1"/>
            <a:r>
              <a:rPr lang="el-GR" b="1" dirty="0" err="1" smtClean="0"/>
              <a:t>Μεταγωγείς</a:t>
            </a:r>
            <a:r>
              <a:rPr lang="el-GR" b="1" dirty="0" smtClean="0"/>
              <a:t> (</a:t>
            </a:r>
            <a:r>
              <a:rPr lang="en-US" b="1" dirty="0" smtClean="0"/>
              <a:t>switches</a:t>
            </a:r>
            <a:r>
              <a:rPr lang="el-GR" b="1" dirty="0" smtClean="0"/>
              <a:t>) </a:t>
            </a:r>
            <a:r>
              <a:rPr lang="el-GR" dirty="0" smtClean="0"/>
              <a:t>:</a:t>
            </a:r>
          </a:p>
          <a:p>
            <a:pPr lvl="2"/>
            <a:r>
              <a:rPr lang="el-GR" dirty="0" smtClean="0"/>
              <a:t>Αποτελούν κεντρικά σημεία διασύνδεσης όλων των τερματικών συσκευών.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355976" y="2060848"/>
            <a:ext cx="4572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Σημεία πρόσβασης (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access points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)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ασύρματη διασύνδεση συσκευών.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Δρομολογητές (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routers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Συνενώνουν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διαφορετικά τοπικά δίκτυα,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Αναλαμβάνουν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τη δρομολόγηση της κίνησης μέχρι τον προορισμό.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07376" y="1484784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Ένα τοπικό δίκτυο περιλαμβάνει :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644008" y="2060848"/>
            <a:ext cx="0" cy="4176464"/>
          </a:xfrm>
          <a:prstGeom prst="line">
            <a:avLst/>
          </a:prstGeom>
          <a:ln w="19050">
            <a:solidFill>
              <a:srgbClr val="8CAD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(9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Δομή τοπικού δικτύου επιχείρησης.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8" y="1916832"/>
            <a:ext cx="7488832" cy="43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(10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Δομή τοπικού δικτύου οικίας ή μικρού γραφείου.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88840"/>
            <a:ext cx="766645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(11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 </a:t>
            </a:r>
            <a:r>
              <a:rPr lang="el-GR" b="1" dirty="0" smtClean="0"/>
              <a:t>δίκτυο μητροπολιτικής</a:t>
            </a:r>
            <a:r>
              <a:rPr lang="el-GR" i="1" dirty="0" smtClean="0"/>
              <a:t> </a:t>
            </a:r>
            <a:r>
              <a:rPr lang="el-GR" dirty="0" smtClean="0"/>
              <a:t>περιοχής</a:t>
            </a:r>
            <a:r>
              <a:rPr lang="el-GR" i="1" dirty="0" smtClean="0"/>
              <a:t> </a:t>
            </a:r>
            <a:r>
              <a:rPr lang="el-GR" dirty="0" smtClean="0"/>
              <a:t>συνδέει δύο ή περισσότερα τοπικά δίκτυα τα οποία βρίσκονται σε μία συγκεκριμένη γεωγραφική περιοχή, συνήθως μία πόλη.</a:t>
            </a:r>
            <a:endParaRPr lang="en-GB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Συνήθως, ένας πάροχος τηλεπικοινωνιακών υπηρεσιών  συνδέει δύο ή περισσότερα τοπικά δίκτυα χρησιμοποιώντας ιδιωτικές γραμμές επικοινωνίας (γραμμές χαλκού ή οπτικές ίνες).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Περιεχόμενα </a:t>
            </a:r>
            <a:r>
              <a:rPr lang="el-GR" sz="3200" b="0" dirty="0" smtClean="0"/>
              <a:t>(2 από 2) </a:t>
            </a:r>
            <a:endParaRPr lang="en-US" sz="3200" b="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Ιατρικές βάσεις δεδομένων</a:t>
            </a:r>
            <a:endParaRPr lang="en-GB" sz="2400" dirty="0" smtClean="0"/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Σχεδίαση σχεσιακών βάσεων δεδομένων,</a:t>
            </a:r>
            <a:endParaRPr lang="en-GB" sz="2400" dirty="0" smtClean="0"/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SQL</a:t>
            </a:r>
            <a:r>
              <a:rPr lang="el-GR" sz="24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Πρότυπα αποθήκευσης και μεταφοράς ιατρικών δεδομένων και μηνυμάτων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DICOM</a:t>
            </a:r>
            <a:r>
              <a:rPr lang="el-GR" sz="2400" dirty="0" smtClean="0"/>
              <a:t>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400" dirty="0" smtClean="0"/>
              <a:t>HL7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6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(12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δικτύου </a:t>
            </a:r>
            <a:r>
              <a:rPr lang="en-GB" dirty="0" smtClean="0"/>
              <a:t>MAN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7269"/>
          <a:stretch>
            <a:fillRect/>
          </a:stretch>
        </p:blipFill>
        <p:spPr bwMode="auto">
          <a:xfrm>
            <a:off x="785786" y="2060848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5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(13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 </a:t>
            </a:r>
            <a:r>
              <a:rPr lang="el-GR" b="1" dirty="0" smtClean="0"/>
              <a:t>δίκτυο ευρείας περιοχής</a:t>
            </a:r>
            <a:r>
              <a:rPr lang="el-GR" dirty="0" smtClean="0"/>
              <a:t> </a:t>
            </a:r>
            <a:r>
              <a:rPr lang="en-GB" dirty="0" smtClean="0"/>
              <a:t> (WAN) </a:t>
            </a:r>
            <a:r>
              <a:rPr lang="el-GR" dirty="0" smtClean="0"/>
              <a:t>καλύπτει μία μεγάλη γεωγραφική περιοχή (ακόμα μία ή περισσότερες ηπείρους).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Το πιο γνωστό παράδειγμα δικτύου ευρείας περιοχής είναι το </a:t>
            </a:r>
            <a:r>
              <a:rPr lang="el-GR" b="1" dirty="0" smtClean="0"/>
              <a:t>Διαδίκτυο (</a:t>
            </a:r>
            <a:r>
              <a:rPr lang="en-GB" b="1" dirty="0" smtClean="0"/>
              <a:t>Internet</a:t>
            </a:r>
            <a:r>
              <a:rPr lang="el-GR" b="1" dirty="0" smtClean="0"/>
              <a:t>)</a:t>
            </a:r>
            <a:r>
              <a:rPr lang="el-GR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 τέτοιο δίκτυο επιτρέπει στους χρήστες να επικοινωνήσουν σε πραγματικό χρόνο με άλλους χρήστες, παροχή υπηρεσιών εξ αποστάσεως (π.χ. τηλεϊατρική).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(14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31592"/>
          </a:xfrm>
        </p:spPr>
        <p:txBody>
          <a:bodyPr/>
          <a:lstStyle/>
          <a:p>
            <a:r>
              <a:rPr lang="el-GR" dirty="0" smtClean="0"/>
              <a:t>Δίκτυο </a:t>
            </a:r>
            <a:r>
              <a:rPr lang="en-GB" dirty="0" smtClean="0"/>
              <a:t>WAN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57346" name="Picture 2" descr="http://wiki.bssd.org/images_up/4/47/W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5932288" cy="4392488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4067944" y="5949280"/>
            <a:ext cx="282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Wan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Enh lepree (page does not exist)"/>
              </a:rPr>
              <a:t>Enh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Enh lepree (page does not exist)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Enh lepree (page does not exist)"/>
              </a:rPr>
              <a:t>lepree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7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(15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Δομή δικτύου </a:t>
            </a:r>
            <a:r>
              <a:rPr lang="en-US" dirty="0" smtClean="0"/>
              <a:t>WAN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"/>
          <a:stretch/>
        </p:blipFill>
        <p:spPr>
          <a:xfrm>
            <a:off x="179512" y="1988839"/>
            <a:ext cx="8778240" cy="42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3553271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prstClr val="black"/>
                </a:solidFill>
                <a:latin typeface="Calibri"/>
              </a:rPr>
              <a:t>ΑΘΗΝΑ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9776" y="306896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prstClr val="black"/>
                </a:solidFill>
                <a:latin typeface="Calibri"/>
              </a:rPr>
              <a:t>ΦΡΑΝΚΦΟΥΡΤΗ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193231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prstClr val="black"/>
                </a:solidFill>
                <a:latin typeface="Calibri"/>
              </a:rPr>
              <a:t>ΠΑΡΙΣΙ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5333" y="4807024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prstClr val="black"/>
                </a:solidFill>
                <a:latin typeface="Calibri"/>
              </a:rPr>
              <a:t>ΛΟΝΔΙΝΟ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1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(16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διασύνδεσης </a:t>
            </a:r>
            <a:r>
              <a:rPr lang="en-US" dirty="0" smtClean="0"/>
              <a:t>WAN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68" y="2466327"/>
            <a:ext cx="3474720" cy="2350253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13314" y="2605024"/>
            <a:ext cx="5212080" cy="2228490"/>
            <a:chOff x="573485" y="2605045"/>
            <a:chExt cx="1824975" cy="78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5"/>
            <a:stretch/>
          </p:blipFill>
          <p:spPr>
            <a:xfrm>
              <a:off x="573485" y="2605045"/>
              <a:ext cx="1239758" cy="7802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243" y="2612188"/>
              <a:ext cx="585217" cy="771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3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(17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Άλλες κατηγορίες δικτύων :</a:t>
            </a:r>
          </a:p>
          <a:p>
            <a:pPr lvl="1"/>
            <a:r>
              <a:rPr lang="en-US" dirty="0" smtClean="0"/>
              <a:t>WLAN (Wireless Local Area Network): </a:t>
            </a:r>
            <a:r>
              <a:rPr lang="el-GR" dirty="0" smtClean="0"/>
              <a:t>ασύρματο τοπικό δίκτυο.</a:t>
            </a:r>
          </a:p>
        </p:txBody>
      </p:sp>
      <p:pic>
        <p:nvPicPr>
          <p:cNvPr id="56322" name="Picture 2" descr="http://users.swing.be/id-phy/WLAN/WLAN-DL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320480" cy="38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996952"/>
            <a:ext cx="2555777" cy="3046988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Χαρακτηριστικά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IEEE 802.11g</a:t>
            </a:r>
            <a:endParaRPr lang="el-GR" sz="16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Συχνότητα λειτουργίας = 2,4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Ρυθμός μετάδοσης 54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Εμβέλεια: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38m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 (σε εσωτερικούς  χώρους)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140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 (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σε εξωτερικούς χώρους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Εκπεμπόμενη ισχύς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100mW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(18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Άλλες κατηγορίες δικτύων:</a:t>
            </a:r>
          </a:p>
          <a:p>
            <a:pPr lvl="1"/>
            <a:r>
              <a:rPr lang="en-US" dirty="0" smtClean="0"/>
              <a:t>PAN (Personal Area Network): </a:t>
            </a:r>
            <a:r>
              <a:rPr lang="el-GR" dirty="0" smtClean="0"/>
              <a:t>δίκτυο για επικοινωνία μεταξύ των υπολογιστικών συσκευών ενός ατόμου (</a:t>
            </a:r>
            <a:r>
              <a:rPr lang="en-US" dirty="0" smtClean="0"/>
              <a:t>PC, tablet, </a:t>
            </a:r>
            <a:r>
              <a:rPr lang="el-GR" dirty="0" smtClean="0"/>
              <a:t>τηλέφωνο).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08104" y="4365104"/>
            <a:ext cx="3384376" cy="1938992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Χαρακτηριστικά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Bluetooth</a:t>
            </a:r>
            <a:endParaRPr lang="el-GR" sz="20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Συχνότητα λειτουργίας: 2,4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Ρυθμός μετάδοσης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Εμβέλεια: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10m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Εκπεμπόμενη ισχύς: 2,5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mW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(19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Άλλες κατηγορίες δικτύων:</a:t>
            </a:r>
          </a:p>
          <a:p>
            <a:pPr lvl="1"/>
            <a:r>
              <a:rPr lang="en-US" dirty="0" smtClean="0"/>
              <a:t>BAN (Body Area Network): </a:t>
            </a:r>
            <a:r>
              <a:rPr lang="el-GR" dirty="0" smtClean="0"/>
              <a:t>ασύρματο δίκτυο αισθητήρων.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3824" y="3743788"/>
            <a:ext cx="2988840" cy="2554545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Χαρακτηριστικά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Zigbee</a:t>
            </a:r>
            <a:endParaRPr lang="el-GR" sz="2000" b="1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Συχνότητα λειτουργίας = 2,4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Ρυθμός μετάδοσης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250Kbps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Εμβέλεια: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30m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Εκπεμπόμενη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ισχύς: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2,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mW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File:Body Area 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922668" cy="38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(20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b="1" dirty="0" smtClean="0"/>
              <a:t>Ρυθμός μετάδοσης (</a:t>
            </a:r>
            <a:r>
              <a:rPr lang="en-US" b="1" dirty="0" smtClean="0"/>
              <a:t>bit rate</a:t>
            </a:r>
            <a:r>
              <a:rPr lang="el-GR" b="1" dirty="0" smtClean="0"/>
              <a:t>)</a:t>
            </a:r>
            <a:r>
              <a:rPr lang="en-GB" dirty="0" smtClean="0"/>
              <a:t>: </a:t>
            </a:r>
            <a:r>
              <a:rPr lang="el-GR" dirty="0" smtClean="0"/>
              <a:t>το ποσό πληροφορίας που μεταφέρεται μέσω μίας δικτυακής σύνδεσης σ’ ένα συγκεκριμένο χρονικό διάστημα.</a:t>
            </a:r>
            <a:endParaRPr lang="en-GB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βασική μονάδα μέτρησης του εύρους ζώνης είναι </a:t>
            </a:r>
            <a:r>
              <a:rPr lang="en-GB" dirty="0" smtClean="0"/>
              <a:t>bits </a:t>
            </a:r>
            <a:r>
              <a:rPr lang="el-GR" dirty="0" smtClean="0"/>
              <a:t> ανά δευτερόλεπτο (</a:t>
            </a:r>
            <a:r>
              <a:rPr lang="en-GB" b="1" dirty="0" smtClean="0"/>
              <a:t>bps</a:t>
            </a:r>
            <a:r>
              <a:rPr lang="el-GR" dirty="0" smtClean="0"/>
              <a:t>).</a:t>
            </a:r>
            <a:endParaRPr lang="en-GB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Συνήθως το εύρος ζώνης μετριέται σε </a:t>
            </a:r>
            <a:r>
              <a:rPr lang="en-GB" dirty="0" smtClean="0"/>
              <a:t>kbps</a:t>
            </a:r>
            <a:r>
              <a:rPr lang="el-GR" dirty="0" smtClean="0"/>
              <a:t> ή </a:t>
            </a:r>
            <a:r>
              <a:rPr lang="en-GB" dirty="0" smtClean="0"/>
              <a:t>Mbps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(21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Μονάδες εύρους ζώνης.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12793"/>
              </p:ext>
            </p:extLst>
          </p:nvPr>
        </p:nvGraphicFramePr>
        <p:xfrm>
          <a:off x="251520" y="2420888"/>
          <a:ext cx="8677025" cy="2417630"/>
        </p:xfrm>
        <a:graphic>
          <a:graphicData uri="http://schemas.openxmlformats.org/drawingml/2006/table">
            <a:tbl>
              <a:tblPr firstRow="1"/>
              <a:tblGrid>
                <a:gridCol w="3096344"/>
                <a:gridCol w="1842969"/>
                <a:gridCol w="3737712"/>
              </a:tblGrid>
              <a:tr h="295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000" b="1" i="0" spc="-25" dirty="0">
                          <a:latin typeface="+mn-lt"/>
                          <a:ea typeface="Calibri"/>
                          <a:cs typeface="Times New Roman"/>
                        </a:rPr>
                        <a:t>Μονάδα εύρους ζώνης</a:t>
                      </a:r>
                      <a:endParaRPr lang="en-US" sz="2000" b="1" i="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000" b="1" i="0" spc="-25" dirty="0">
                          <a:latin typeface="+mn-lt"/>
                          <a:ea typeface="Calibri"/>
                          <a:cs typeface="Times New Roman"/>
                        </a:rPr>
                        <a:t>Συντομογραφία</a:t>
                      </a:r>
                      <a:endParaRPr lang="en-US" sz="2000" b="1" i="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2000" b="1" i="0" spc="-25" dirty="0">
                          <a:latin typeface="+mn-lt"/>
                          <a:ea typeface="Calibri"/>
                          <a:cs typeface="Times New Roman"/>
                        </a:rPr>
                        <a:t>Ισοδύναμο</a:t>
                      </a:r>
                      <a:endParaRPr lang="en-US" sz="2000" b="1" i="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66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Bits</a:t>
                      </a:r>
                      <a:r>
                        <a:rPr lang="el-GR" sz="2000" spc="-25" dirty="0">
                          <a:latin typeface="+mn-lt"/>
                          <a:ea typeface="Calibri"/>
                          <a:cs typeface="Times New Roman"/>
                        </a:rPr>
                        <a:t> ανά δευτερόλεπτο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bps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bps</a:t>
                      </a:r>
                      <a:r>
                        <a:rPr lang="el-GR" sz="2000" spc="-25" dirty="0">
                          <a:latin typeface="+mn-lt"/>
                          <a:ea typeface="Calibri"/>
                          <a:cs typeface="Times New Roman"/>
                        </a:rPr>
                        <a:t> = θεμελιώδης μονάδα εύρους ζώνης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Kilobits</a:t>
                      </a:r>
                      <a:r>
                        <a:rPr lang="el-GR" sz="2000" spc="-25" dirty="0">
                          <a:latin typeface="+mn-lt"/>
                          <a:ea typeface="Calibri"/>
                          <a:cs typeface="Times New Roman"/>
                        </a:rPr>
                        <a:t> ανά δευτερόλεπτο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kbps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kbps</a:t>
                      </a:r>
                      <a:r>
                        <a:rPr lang="el-GR" sz="2000" spc="-25" dirty="0">
                          <a:latin typeface="+mn-lt"/>
                          <a:ea typeface="Calibri"/>
                          <a:cs typeface="Times New Roman"/>
                        </a:rPr>
                        <a:t> = 1000</a:t>
                      </a: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 bps = 10</a:t>
                      </a:r>
                      <a:r>
                        <a:rPr lang="en-GB" sz="2000" spc="-25" baseline="30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bps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>
                          <a:latin typeface="+mn-lt"/>
                          <a:ea typeface="Calibri"/>
                          <a:cs typeface="Times New Roman"/>
                        </a:rPr>
                        <a:t>Megabits </a:t>
                      </a:r>
                      <a:r>
                        <a:rPr lang="el-GR" sz="2000" spc="-25">
                          <a:latin typeface="+mn-lt"/>
                          <a:ea typeface="Calibri"/>
                          <a:cs typeface="Times New Roman"/>
                        </a:rPr>
                        <a:t>ανά δευτερόλεπτο</a:t>
                      </a:r>
                      <a:endParaRPr lang="en-US" sz="2000" spc="-25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Mbps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>
                          <a:latin typeface="+mn-lt"/>
                          <a:ea typeface="Calibri"/>
                          <a:cs typeface="Times New Roman"/>
                        </a:rPr>
                        <a:t>Mbps = 1.000.000 bps = 10</a:t>
                      </a:r>
                      <a:r>
                        <a:rPr lang="en-GB" sz="2000" spc="-25" baseline="300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GB" sz="2000" spc="-25">
                          <a:latin typeface="+mn-lt"/>
                          <a:ea typeface="Calibri"/>
                          <a:cs typeface="Times New Roman"/>
                        </a:rPr>
                        <a:t>bps</a:t>
                      </a:r>
                      <a:endParaRPr lang="en-US" sz="2000" spc="-25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>
                          <a:latin typeface="+mn-lt"/>
                          <a:ea typeface="Calibri"/>
                          <a:cs typeface="Times New Roman"/>
                        </a:rPr>
                        <a:t>Gigabits </a:t>
                      </a:r>
                      <a:r>
                        <a:rPr lang="el-GR" sz="2000" spc="-25">
                          <a:latin typeface="+mn-lt"/>
                          <a:ea typeface="Calibri"/>
                          <a:cs typeface="Times New Roman"/>
                        </a:rPr>
                        <a:t>ανά δευτερόλεπτο</a:t>
                      </a:r>
                      <a:endParaRPr lang="en-US" sz="2000" spc="-25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 err="1">
                          <a:latin typeface="+mn-lt"/>
                          <a:ea typeface="Calibri"/>
                          <a:cs typeface="Times New Roman"/>
                        </a:rPr>
                        <a:t>Gbps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2000" spc="-25" dirty="0" err="1">
                          <a:latin typeface="+mn-lt"/>
                          <a:ea typeface="Calibri"/>
                          <a:cs typeface="Times New Roman"/>
                        </a:rPr>
                        <a:t>Gbps</a:t>
                      </a:r>
                      <a:r>
                        <a:rPr lang="el-GR" sz="2000" spc="-25" dirty="0">
                          <a:latin typeface="+mn-lt"/>
                          <a:ea typeface="Calibri"/>
                          <a:cs typeface="Times New Roman"/>
                        </a:rPr>
                        <a:t> = 1.000.000.</a:t>
                      </a: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000 bps</a:t>
                      </a:r>
                      <a:r>
                        <a:rPr lang="el-GR" sz="2000" spc="-25" dirty="0">
                          <a:latin typeface="+mn-lt"/>
                          <a:ea typeface="Calibri"/>
                          <a:cs typeface="Times New Roman"/>
                        </a:rPr>
                        <a:t> = 10</a:t>
                      </a:r>
                      <a:r>
                        <a:rPr lang="en-GB" sz="2000" spc="-25" baseline="300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GB" sz="2000" spc="-25" dirty="0">
                          <a:latin typeface="+mn-lt"/>
                          <a:ea typeface="Calibri"/>
                          <a:cs typeface="Times New Roman"/>
                        </a:rPr>
                        <a:t>bps</a:t>
                      </a:r>
                      <a:endParaRPr lang="en-US" sz="2000" spc="-25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5301208"/>
            <a:ext cx="8640960" cy="769441"/>
          </a:xfrm>
          <a:prstGeom prst="rect">
            <a:avLst/>
          </a:prstGeom>
          <a:ln w="19050">
            <a:solidFill>
              <a:srgbClr val="8CADAE"/>
            </a:solidFill>
          </a:ln>
        </p:spPr>
        <p:txBody>
          <a:bodyPr wrap="square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 1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kbps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είναι 1000bps και όχι 1024bps. Αντίστοιχα το 1Mbps είναι 1.000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kbps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ή 1.000.000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bps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και όχι 1024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kbps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ή 1024×1024 = 1048576 </a:t>
            </a:r>
            <a:r>
              <a:rPr lang="en-GB" sz="2200" dirty="0" smtClean="0">
                <a:solidFill>
                  <a:prstClr val="black"/>
                </a:solidFill>
                <a:latin typeface="Calibri"/>
              </a:rPr>
              <a:t>bps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1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Εισαγωγή</a:t>
            </a:r>
            <a:r>
              <a:rPr lang="en-US" dirty="0" smtClean="0"/>
              <a:t> </a:t>
            </a:r>
            <a:r>
              <a:rPr lang="el-GR" sz="3200" b="0" dirty="0" smtClean="0"/>
              <a:t>(1 από 14) </a:t>
            </a:r>
            <a:endParaRPr lang="en-US" sz="3200" b="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Ιατρική Πληροφορική (ΙΠ) σχετίζεται με το υλικό (</a:t>
            </a:r>
            <a:r>
              <a:rPr lang="en-GB" sz="2400" dirty="0" smtClean="0"/>
              <a:t>hardware)</a:t>
            </a:r>
            <a:r>
              <a:rPr lang="el-GR" sz="2400" dirty="0" smtClean="0"/>
              <a:t>, λογισμικό </a:t>
            </a:r>
            <a:r>
              <a:rPr lang="en-GB" sz="2400" dirty="0" smtClean="0"/>
              <a:t>(software) </a:t>
            </a:r>
            <a:r>
              <a:rPr lang="el-GR" sz="2400" dirty="0" smtClean="0"/>
              <a:t>και μεθόδους που χρησιμοποιούνται για λήψη, επεξεργασία και διαχείριση των ιατρικών δεδομένων σε ψηφιακή μορφή.</a:t>
            </a:r>
            <a:endParaRPr lang="en-GB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Ιατρική πληροφορική ή Πληροφορική της Υγείας είναι η συνένωση της επιστήμης της πληροφορίας, της επιστήμης των υπολογιστών και ιατρικής περίθαλψης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7808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(22 </a:t>
            </a:r>
            <a:r>
              <a:rPr lang="el-GR" sz="3200" b="0" dirty="0"/>
              <a:t>από 29)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Εύρος ζώνης συνδέσεων.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69839"/>
              </p:ext>
            </p:extLst>
          </p:nvPr>
        </p:nvGraphicFramePr>
        <p:xfrm>
          <a:off x="827584" y="1920120"/>
          <a:ext cx="7701557" cy="369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6268"/>
                <a:gridCol w="2142881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Σύνδεση</a:t>
                      </a:r>
                      <a:endParaRPr lang="el-GR" sz="1600" b="1" dirty="0"/>
                    </a:p>
                  </a:txBody>
                  <a:tcPr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Ονομαστικός ρυθμός μετάδοσης(</a:t>
                      </a:r>
                      <a:r>
                        <a:rPr lang="el-GR" sz="1600" b="1" baseline="30000" dirty="0" smtClean="0"/>
                        <a:t>*</a:t>
                      </a:r>
                      <a:r>
                        <a:rPr lang="el-GR" sz="1600" b="1" dirty="0" smtClean="0"/>
                        <a:t>) (Μ</a:t>
                      </a:r>
                      <a:r>
                        <a:rPr lang="en-US" sz="1600" b="1" dirty="0" smtClean="0"/>
                        <a:t>bps</a:t>
                      </a:r>
                      <a:r>
                        <a:rPr lang="el-GR" sz="1600" b="1" dirty="0" smtClean="0"/>
                        <a:t>)</a:t>
                      </a:r>
                      <a:endParaRPr lang="el-GR" sz="1600" b="1" dirty="0"/>
                    </a:p>
                  </a:txBody>
                  <a:tcPr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Παρατηρήσεις</a:t>
                      </a:r>
                      <a:endParaRPr lang="el-GR" sz="1600" b="1" dirty="0"/>
                    </a:p>
                  </a:txBody>
                  <a:tcPr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Fast</a:t>
                      </a:r>
                      <a:r>
                        <a:rPr lang="en-US" sz="1500" baseline="0" dirty="0" smtClean="0"/>
                        <a:t> Ethernet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Ενσύρματη διασύνδεση </a:t>
                      </a:r>
                      <a:r>
                        <a:rPr lang="en-US" sz="1500" dirty="0" smtClean="0"/>
                        <a:t>PC </a:t>
                      </a:r>
                      <a:r>
                        <a:rPr lang="el-GR" sz="1500" dirty="0" smtClean="0"/>
                        <a:t>σε</a:t>
                      </a:r>
                      <a:r>
                        <a:rPr lang="el-GR" sz="1500" baseline="0" dirty="0" smtClean="0"/>
                        <a:t> τοπικό δίκτυο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l-GR" sz="1500" baseline="0" dirty="0" smtClean="0"/>
                        <a:t>με καλώδια χαλκού</a:t>
                      </a:r>
                      <a:endParaRPr lang="el-G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Gigabit </a:t>
                      </a:r>
                      <a:r>
                        <a:rPr lang="en-US" sz="1500" baseline="0" dirty="0" smtClean="0"/>
                        <a:t>Ethernet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1000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 smtClean="0"/>
                        <a:t>Ενσύρματη διασύνδεση </a:t>
                      </a:r>
                      <a:r>
                        <a:rPr lang="en-US" sz="1500" dirty="0" smtClean="0"/>
                        <a:t>PC </a:t>
                      </a:r>
                      <a:r>
                        <a:rPr lang="el-GR" sz="1500" dirty="0" smtClean="0"/>
                        <a:t>σε</a:t>
                      </a:r>
                      <a:r>
                        <a:rPr lang="el-GR" sz="1500" baseline="0" dirty="0" smtClean="0"/>
                        <a:t> τοπικό δίκτυο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l-GR" sz="1500" baseline="0" dirty="0" smtClean="0"/>
                        <a:t>με οπτικές ίνες</a:t>
                      </a:r>
                      <a:endParaRPr lang="el-GR" sz="15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Wi-Fi (</a:t>
                      </a:r>
                      <a:r>
                        <a:rPr lang="el-GR" sz="1500" dirty="0" smtClean="0"/>
                        <a:t>ΙΕΕΕ 802.11</a:t>
                      </a:r>
                      <a:r>
                        <a:rPr lang="en-US" sz="1500" dirty="0" smtClean="0"/>
                        <a:t>g)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54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r>
                        <a:rPr lang="el-GR" sz="1500" dirty="0" smtClean="0"/>
                        <a:t>σύρματη διασύνδεση </a:t>
                      </a:r>
                      <a:r>
                        <a:rPr lang="en-US" sz="1500" dirty="0" smtClean="0"/>
                        <a:t>PC </a:t>
                      </a:r>
                      <a:r>
                        <a:rPr lang="el-GR" sz="1500" dirty="0" smtClean="0"/>
                        <a:t>σε</a:t>
                      </a:r>
                      <a:r>
                        <a:rPr lang="el-GR" sz="1500" baseline="0" dirty="0" smtClean="0"/>
                        <a:t> τοπικό δίκτυο</a:t>
                      </a:r>
                      <a:endParaRPr lang="el-G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ΙΕΕΕ 802.11</a:t>
                      </a:r>
                      <a:r>
                        <a:rPr lang="en-US" sz="1500" dirty="0" smtClean="0"/>
                        <a:t>n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600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r>
                        <a:rPr lang="el-GR" sz="1500" dirty="0" smtClean="0"/>
                        <a:t>σύρματη διασύνδεση </a:t>
                      </a:r>
                      <a:r>
                        <a:rPr lang="en-US" sz="1500" dirty="0" smtClean="0"/>
                        <a:t>PC </a:t>
                      </a:r>
                      <a:r>
                        <a:rPr lang="el-GR" sz="1500" dirty="0" smtClean="0"/>
                        <a:t>σε</a:t>
                      </a:r>
                      <a:r>
                        <a:rPr lang="el-GR" sz="1500" baseline="0" dirty="0" smtClean="0"/>
                        <a:t> τοπικό δίκτυο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l-GR" sz="1500" baseline="0" dirty="0" smtClean="0"/>
                        <a:t>με χρήση πολλαπλών κεραιών</a:t>
                      </a:r>
                      <a:endParaRPr lang="el-G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HSPA+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Μετάδοση δεδομένων μέσω δικτύου κινητής τηλεφωνίας</a:t>
                      </a:r>
                      <a:endParaRPr lang="el-G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ADSL2+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24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500" dirty="0" smtClean="0"/>
                        <a:t>Ευρεία σύνδεση (</a:t>
                      </a:r>
                      <a:r>
                        <a:rPr lang="en-US" sz="1500" dirty="0" smtClean="0"/>
                        <a:t>WAN</a:t>
                      </a:r>
                      <a:r>
                        <a:rPr lang="el-GR" sz="1500" dirty="0" smtClean="0"/>
                        <a:t>)</a:t>
                      </a:r>
                      <a:r>
                        <a:rPr lang="en-US" sz="1500" dirty="0" smtClean="0"/>
                        <a:t> </a:t>
                      </a:r>
                      <a:r>
                        <a:rPr lang="el-GR" sz="1500" dirty="0" smtClean="0"/>
                        <a:t>με</a:t>
                      </a:r>
                      <a:r>
                        <a:rPr lang="el-GR" sz="1500" baseline="0" dirty="0" smtClean="0"/>
                        <a:t> χρήση υφιστάμενου τηλεφωνικού δικτύου</a:t>
                      </a:r>
                      <a:endParaRPr lang="el-GR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589240"/>
            <a:ext cx="8640960" cy="769441"/>
          </a:xfrm>
          <a:prstGeom prst="rect">
            <a:avLst/>
          </a:prstGeom>
          <a:noFill/>
          <a:ln w="19050">
            <a:solidFill>
              <a:srgbClr val="B5CACB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baseline="300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Σπάνια επιτυγχάνεται ο ονομαστικός ρυθμός μετάδοσης. Ο πραγματικός ρυθμός μετάδοσης είναι μικρότερος.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7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(23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Χρόνος μετάδοσης </a:t>
            </a:r>
            <a:r>
              <a:rPr lang="el-GR" b="1" dirty="0" smtClean="0"/>
              <a:t>Τ.</a:t>
            </a:r>
            <a:endParaRPr lang="en-US" b="1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32652"/>
              </p:ext>
            </p:extLst>
          </p:nvPr>
        </p:nvGraphicFramePr>
        <p:xfrm>
          <a:off x="3276600" y="3214688"/>
          <a:ext cx="2138363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507960" imgH="393480" progId="">
                  <p:embed/>
                </p:oleObj>
              </mc:Choice>
              <mc:Fallback>
                <p:oleObj name="Equation" r:id="rId4" imgW="507960" imgH="3934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14688"/>
                        <a:ext cx="2138363" cy="164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3439252" y="5642084"/>
            <a:ext cx="314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Ρυθμός μετάδοσης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25136" y="4804562"/>
            <a:ext cx="28860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4001636" y="2473732"/>
            <a:ext cx="352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Μέγεθος δεδομένων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5073208" y="2996952"/>
            <a:ext cx="689774" cy="334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(24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75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l-GR" b="1" dirty="0" smtClean="0"/>
              <a:t>Παράδειγμα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dirty="0"/>
              <a:t>Μία εξέταση αξονικής τομογραφίας (</a:t>
            </a:r>
            <a:r>
              <a:rPr lang="en-GB" dirty="0"/>
              <a:t>CT</a:t>
            </a:r>
            <a:r>
              <a:rPr lang="el-GR" dirty="0"/>
              <a:t>) εγκεφάλου αποτελείται από </a:t>
            </a:r>
            <a:r>
              <a:rPr lang="el-GR" b="1" dirty="0"/>
              <a:t>100</a:t>
            </a:r>
            <a:r>
              <a:rPr lang="el-GR" dirty="0"/>
              <a:t> εικόνες μεγέθους </a:t>
            </a:r>
            <a:r>
              <a:rPr lang="el-GR" b="1" dirty="0"/>
              <a:t>512×512</a:t>
            </a:r>
            <a:r>
              <a:rPr lang="el-GR" dirty="0"/>
              <a:t> </a:t>
            </a:r>
            <a:r>
              <a:rPr lang="el-GR" dirty="0" err="1"/>
              <a:t>εικονοστοιχεία</a:t>
            </a:r>
            <a:r>
              <a:rPr lang="el-GR" dirty="0"/>
              <a:t> (</a:t>
            </a:r>
            <a:r>
              <a:rPr lang="en-GB" dirty="0"/>
              <a:t>pixels</a:t>
            </a:r>
            <a:r>
              <a:rPr lang="el-GR" dirty="0"/>
              <a:t>) η κάθε μία και χρησιμοποιούνται </a:t>
            </a:r>
            <a:r>
              <a:rPr lang="en-US" b="1" dirty="0"/>
              <a:t>12</a:t>
            </a:r>
            <a:r>
              <a:rPr lang="en-GB" b="1" dirty="0"/>
              <a:t>bits</a:t>
            </a:r>
            <a:r>
              <a:rPr lang="en-GB" dirty="0"/>
              <a:t> </a:t>
            </a:r>
            <a:r>
              <a:rPr lang="el-GR" dirty="0"/>
              <a:t>ανά </a:t>
            </a:r>
            <a:r>
              <a:rPr lang="el-GR" dirty="0" err="1"/>
              <a:t>εικονοστοχείο</a:t>
            </a:r>
            <a:r>
              <a:rPr lang="en-US" dirty="0"/>
              <a:t> </a:t>
            </a:r>
            <a:r>
              <a:rPr lang="el-GR" dirty="0"/>
              <a:t>για την αναπαράσταση του χρώματος. Αν η μετάδοση γίνεται μέσω δικτύου </a:t>
            </a:r>
            <a:r>
              <a:rPr lang="en-US" b="1" dirty="0"/>
              <a:t>Fast Ethernet</a:t>
            </a:r>
            <a:r>
              <a:rPr lang="el-GR" dirty="0"/>
              <a:t>, να υπολογιστεί πόσος χρόνος απαιτείται για τη μετάδοση της εξέτασης από υπολογιστή σε υπολογιστή</a:t>
            </a:r>
            <a:r>
              <a:rPr lang="el-GR" dirty="0" smtClean="0"/>
              <a:t>.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(25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75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l-GR" b="1" dirty="0" smtClean="0"/>
              <a:t>Λύση</a:t>
            </a:r>
            <a:endParaRPr lang="el-GR" b="1" dirty="0"/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dirty="0"/>
              <a:t>Για κάθε </a:t>
            </a:r>
            <a:r>
              <a:rPr lang="el-GR" dirty="0" err="1"/>
              <a:t>εικονοστοιχείο</a:t>
            </a:r>
            <a:r>
              <a:rPr lang="el-GR" dirty="0"/>
              <a:t> χρησιμοποιούνται 12</a:t>
            </a:r>
            <a:r>
              <a:rPr lang="en-US" dirty="0"/>
              <a:t>bits</a:t>
            </a:r>
            <a:r>
              <a:rPr lang="el-GR" dirty="0"/>
              <a:t> για την αναπαράσταση του χρώματός του. Όμως, η μονάδα μέτρησης μεγέθους δεδομένων σε υπολογιστή είναι το</a:t>
            </a:r>
            <a:r>
              <a:rPr lang="en-US" dirty="0"/>
              <a:t> byte </a:t>
            </a:r>
            <a:r>
              <a:rPr lang="el-GR" dirty="0"/>
              <a:t>(</a:t>
            </a:r>
            <a:r>
              <a:rPr lang="en-US" dirty="0"/>
              <a:t>8 bits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l-GR" dirty="0"/>
              <a:t>Συνεπώς, για κάθε </a:t>
            </a:r>
            <a:r>
              <a:rPr lang="el-GR" dirty="0" err="1"/>
              <a:t>εικονοστοιχείο</a:t>
            </a:r>
            <a:r>
              <a:rPr lang="el-GR" dirty="0"/>
              <a:t> θα χρειαστούν τελικά </a:t>
            </a:r>
            <a:r>
              <a:rPr lang="el-GR" b="1" dirty="0"/>
              <a:t>16 </a:t>
            </a:r>
            <a:r>
              <a:rPr lang="en-US" b="1" dirty="0"/>
              <a:t>bits</a:t>
            </a:r>
            <a:r>
              <a:rPr lang="en-US" dirty="0"/>
              <a:t> </a:t>
            </a:r>
            <a:r>
              <a:rPr lang="el-GR" dirty="0"/>
              <a:t>που αντιστοιχούν σε </a:t>
            </a:r>
            <a:r>
              <a:rPr lang="en-US" b="1" dirty="0"/>
              <a:t>2 bytes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(26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b="1" dirty="0" smtClean="0"/>
              <a:t>Παράδειγμα</a:t>
            </a:r>
            <a:r>
              <a:rPr lang="el-GR" dirty="0" smtClean="0"/>
              <a:t> (συνέχεια)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/>
              <a:t>Μία εξέταση αξονικής τομογραφίας (CT) εγκεφάλου αποτελείται από </a:t>
            </a:r>
            <a:r>
              <a:rPr lang="el-GR" b="1" dirty="0"/>
              <a:t>100</a:t>
            </a:r>
            <a:r>
              <a:rPr lang="el-GR" dirty="0"/>
              <a:t> εικόνες μεγέθους </a:t>
            </a:r>
            <a:r>
              <a:rPr lang="el-GR" b="1" dirty="0"/>
              <a:t>512×512</a:t>
            </a:r>
            <a:r>
              <a:rPr lang="el-GR" dirty="0"/>
              <a:t> </a:t>
            </a:r>
            <a:r>
              <a:rPr lang="el-GR" dirty="0" err="1"/>
              <a:t>εικονοστοιχεία</a:t>
            </a:r>
            <a:r>
              <a:rPr lang="el-GR" dirty="0"/>
              <a:t> (</a:t>
            </a:r>
            <a:r>
              <a:rPr lang="el-GR" dirty="0" err="1"/>
              <a:t>pixels</a:t>
            </a:r>
            <a:r>
              <a:rPr lang="el-GR" dirty="0"/>
              <a:t>) η κάθε μία και χρησιμοποιούνται </a:t>
            </a:r>
            <a:r>
              <a:rPr lang="el-GR" b="1" dirty="0"/>
              <a:t>12bits</a:t>
            </a:r>
            <a:r>
              <a:rPr lang="el-GR" dirty="0"/>
              <a:t> ανά </a:t>
            </a:r>
            <a:r>
              <a:rPr lang="el-GR" dirty="0" err="1"/>
              <a:t>εικονοστοχείο</a:t>
            </a:r>
            <a:r>
              <a:rPr lang="el-GR" dirty="0"/>
              <a:t> για την αναπαράσταση του χρώματος. Αν η μετάδοση γίνεται μέσω δικτύου </a:t>
            </a:r>
            <a:r>
              <a:rPr lang="el-GR" b="1" dirty="0" err="1"/>
              <a:t>Fast</a:t>
            </a:r>
            <a:r>
              <a:rPr lang="el-GR" b="1" dirty="0"/>
              <a:t> </a:t>
            </a:r>
            <a:r>
              <a:rPr lang="el-GR" b="1" dirty="0" err="1"/>
              <a:t>Ethernet</a:t>
            </a:r>
            <a:r>
              <a:rPr lang="el-GR" dirty="0"/>
              <a:t>, να υπολογιστεί πόσος χρόνος απαιτείται για τη μετάδοση της εξέτασης από υπολογιστή σε υπολογιστή</a:t>
            </a:r>
            <a:r>
              <a:rPr lang="el-GR" dirty="0" smtClean="0"/>
              <a:t>.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(27 </a:t>
            </a:r>
            <a:r>
              <a:rPr lang="el-GR" sz="3200" b="0" dirty="0"/>
              <a:t>από 29)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l-GR" b="1" dirty="0" smtClean="0"/>
                  <a:t>Λύση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dirty="0" smtClean="0"/>
                  <a:t>Το </a:t>
                </a:r>
                <a:r>
                  <a:rPr lang="el-GR" dirty="0"/>
                  <a:t>συνολικό μέγεθος της εξέτασης είναι</a:t>
                </a:r>
                <a:r>
                  <a:rPr lang="en-US" dirty="0"/>
                  <a:t>:</a:t>
                </a:r>
                <a:endParaRPr lang="en-US" i="1" dirty="0"/>
              </a:p>
              <a:p>
                <a:pPr marL="0" indent="0" algn="ctr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=100×512×512×16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𝑏𝑖𝑡𝑠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=419.430.400 </m:t>
                      </m:r>
                      <m:r>
                        <a:rPr lang="en-US" i="1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dirty="0"/>
                  <a:t>Επειδή χρησιμοποιείται δίκτυο </a:t>
                </a:r>
                <a:r>
                  <a:rPr lang="en-US" dirty="0"/>
                  <a:t>Fast Ethernet, </a:t>
                </a:r>
                <a:r>
                  <a:rPr lang="el-GR" dirty="0"/>
                  <a:t>ο ρυθμός μετάδοσης είναι 100</a:t>
                </a:r>
                <a:r>
                  <a:rPr lang="en-US" dirty="0"/>
                  <a:t>Mbps. </a:t>
                </a:r>
                <a:r>
                  <a:rPr lang="el-GR" dirty="0"/>
                  <a:t>Άρα ο χρόνος μετάδοσης </a:t>
                </a:r>
                <a:r>
                  <a:rPr lang="el-GR" dirty="0" smtClean="0"/>
                  <a:t>είναι 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419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𝑏𝑖𝑡𝑠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𝑏𝑖𝑡𝑠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𝑠𝑒𝑐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=4,19</m:t>
                      </m:r>
                      <m:r>
                        <a:rPr lang="en-US" i="1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490" r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(28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b="1" dirty="0" smtClean="0"/>
              <a:t>Παράδειγμα</a:t>
            </a:r>
            <a:r>
              <a:rPr lang="el-GR" dirty="0" smtClean="0"/>
              <a:t> (συνέχεια)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/>
              <a:t>Μία εξέταση αξονικής τομογραφίας (</a:t>
            </a:r>
            <a:r>
              <a:rPr lang="en-GB" dirty="0"/>
              <a:t>CT</a:t>
            </a:r>
            <a:r>
              <a:rPr lang="el-GR" dirty="0"/>
              <a:t>) εγκεφάλου αποτελείται από </a:t>
            </a:r>
            <a:r>
              <a:rPr lang="el-GR" b="1" dirty="0"/>
              <a:t>100</a:t>
            </a:r>
            <a:r>
              <a:rPr lang="el-GR" dirty="0"/>
              <a:t> εικόνες μεγέθους </a:t>
            </a:r>
            <a:r>
              <a:rPr lang="el-GR" b="1" dirty="0"/>
              <a:t>512×512</a:t>
            </a:r>
            <a:r>
              <a:rPr lang="el-GR" dirty="0"/>
              <a:t> </a:t>
            </a:r>
            <a:r>
              <a:rPr lang="el-GR" dirty="0" err="1"/>
              <a:t>εικονοστοιχεία</a:t>
            </a:r>
            <a:r>
              <a:rPr lang="el-GR" dirty="0"/>
              <a:t> (</a:t>
            </a:r>
            <a:r>
              <a:rPr lang="en-GB" dirty="0"/>
              <a:t>pixels</a:t>
            </a:r>
            <a:r>
              <a:rPr lang="el-GR" dirty="0"/>
              <a:t>) η κάθε μία και χρησιμοποιούνται </a:t>
            </a:r>
            <a:r>
              <a:rPr lang="en-US" b="1" dirty="0"/>
              <a:t>12</a:t>
            </a:r>
            <a:r>
              <a:rPr lang="en-GB" b="1" dirty="0"/>
              <a:t>bits</a:t>
            </a:r>
            <a:r>
              <a:rPr lang="en-GB" dirty="0"/>
              <a:t> </a:t>
            </a:r>
            <a:r>
              <a:rPr lang="el-GR" dirty="0"/>
              <a:t>ανά </a:t>
            </a:r>
            <a:r>
              <a:rPr lang="el-GR" dirty="0" err="1"/>
              <a:t>εικονοστοχείο</a:t>
            </a:r>
            <a:r>
              <a:rPr lang="en-US" dirty="0"/>
              <a:t> </a:t>
            </a:r>
            <a:r>
              <a:rPr lang="el-GR" dirty="0"/>
              <a:t>για την αναπαράσταση του χρώματος. Αν η μετάδοση γίνεται μέσω δικτύου </a:t>
            </a:r>
            <a:r>
              <a:rPr lang="en-US" b="1" dirty="0"/>
              <a:t>Fast Ethernet</a:t>
            </a:r>
            <a:r>
              <a:rPr lang="el-GR" dirty="0"/>
              <a:t>, να υπολογιστεί πόσος χρόνος απαιτείται για τη μετάδοση της εξέτασης από υπολογιστή σε υπολογιστή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έννοιες </a:t>
            </a:r>
            <a:r>
              <a:rPr lang="el-GR" sz="3200" b="0" dirty="0" smtClean="0"/>
              <a:t>(29 </a:t>
            </a:r>
            <a:r>
              <a:rPr lang="el-GR" sz="3200" b="0" dirty="0"/>
              <a:t>από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b="1" dirty="0"/>
              <a:t>Λύση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/>
              <a:t>Στον προηγούμενο υπολογισμό, θεωρήθηκε ότι η μετάδοση γίνεται με το μέγιστο ρυθμό μετάδοσης που επιτρέπει η σύνδεση (</a:t>
            </a:r>
            <a:r>
              <a:rPr lang="en-US" dirty="0"/>
              <a:t>100Mbps</a:t>
            </a:r>
            <a:r>
              <a:rPr lang="el-GR" dirty="0"/>
              <a:t>)</a:t>
            </a:r>
            <a:r>
              <a:rPr lang="en-US" dirty="0"/>
              <a:t>. </a:t>
            </a:r>
            <a:r>
              <a:rPr lang="el-GR" dirty="0"/>
              <a:t>Στην πράξη όμως, αυτός ο ρυθμός μετάδοσης δεν επιτυγχάνεται, αλλά είναι περίπου 40% μικρότερος.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/>
              <a:t>Επίσης κατά τη μετάδοσης των δεδομένων εισάγεται επιπλέον πληροφορία (π.χ. διεύθυνση </a:t>
            </a:r>
            <a:r>
              <a:rPr lang="en-US" dirty="0"/>
              <a:t>IP, </a:t>
            </a:r>
            <a:r>
              <a:rPr lang="el-GR" dirty="0"/>
              <a:t>διεύθυνση </a:t>
            </a:r>
            <a:r>
              <a:rPr lang="en-US" dirty="0"/>
              <a:t>MAC, </a:t>
            </a:r>
            <a:r>
              <a:rPr lang="el-GR" dirty="0"/>
              <a:t>κώδικες ελέγχου σφαλμάτων), η οποία αυξάνει το μέγεθος των προς μετάδοση δεδομένων.</a:t>
            </a:r>
            <a:endParaRPr 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14) 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Δεδομένα υγείας :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Δημογραφικά (π.χ. ονοματεπώνυμο, διεύθυνση, κ.λπ.),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Κοινωνικοοικονομικά (π.χ. οικογενειακή κατάσταση, επάγγελμα),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Οικονομικά (π.χ. ασφάλιση),</a:t>
            </a:r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Κλινικά (εργαστηριακές, κλινικές εξετάσεις, φαρμακευτικές αγωγές, κ.λπ.).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61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Παντελής Ασβεστάς. Παντελής Ασβεστάς. </a:t>
            </a:r>
            <a:r>
              <a:rPr lang="el-GR" sz="2000" dirty="0" smtClean="0"/>
              <a:t>«Ιατρική Πληροφορική-Θ.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Εισαγωγή, κατηγορίες δικτύων, ρυθμός μετάδοσης».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Είδη ιατρικών δεδομένων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Βιοσήματα</a:t>
            </a:r>
            <a:endParaRPr lang="el-GR" dirty="0" smtClean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ηλεκτροκαρδιογράφημα (</a:t>
            </a:r>
            <a:r>
              <a:rPr lang="en-GB" dirty="0" smtClean="0"/>
              <a:t>ECG)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ηλεκτροεγκεφαλογράφημα (</a:t>
            </a:r>
            <a:r>
              <a:rPr lang="en-GB" dirty="0" smtClean="0"/>
              <a:t>EEG)</a:t>
            </a:r>
            <a:endParaRPr lang="el-GR" dirty="0" smtClean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ηλεκτροοφθαλμογράφημα</a:t>
            </a:r>
            <a:r>
              <a:rPr lang="el-GR" dirty="0" smtClean="0"/>
              <a:t> (</a:t>
            </a:r>
            <a:r>
              <a:rPr lang="en-GB" dirty="0" smtClean="0"/>
              <a:t>EOG)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Εικόνες</a:t>
            </a:r>
            <a:endParaRPr lang="en-GB" dirty="0" smtClean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ακτινογραφία (</a:t>
            </a:r>
            <a:r>
              <a:rPr lang="en-GB" dirty="0" smtClean="0"/>
              <a:t>X-Ray)</a:t>
            </a:r>
            <a:endParaRPr lang="el-GR" dirty="0" smtClean="0"/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αξονική τομογραφία (</a:t>
            </a:r>
            <a:r>
              <a:rPr lang="en-GB" dirty="0" smtClean="0"/>
              <a:t>CT)</a:t>
            </a:r>
          </a:p>
          <a:p>
            <a:pPr lvl="2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μαγνητική τομογραφία (</a:t>
            </a:r>
            <a:r>
              <a:rPr lang="en-GB" dirty="0" smtClean="0"/>
              <a:t>MRI)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ιατρικών δεδομένων </a:t>
            </a:r>
            <a:r>
              <a:rPr lang="el-GR" b="1" dirty="0" smtClean="0"/>
              <a:t>(</a:t>
            </a:r>
            <a:r>
              <a:rPr lang="en-GB" b="1" dirty="0" smtClean="0">
                <a:hlinkClick r:id="rId3"/>
              </a:rPr>
              <a:t>ECG</a:t>
            </a:r>
            <a:r>
              <a:rPr lang="en-GB" b="1" dirty="0" smtClean="0"/>
              <a:t>).</a:t>
            </a:r>
            <a:endParaRPr lang="en-US" b="1" dirty="0"/>
          </a:p>
        </p:txBody>
      </p:sp>
      <p:pic>
        <p:nvPicPr>
          <p:cNvPr id="3074" name="Picture 2" descr="File:12leadE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" y="2132856"/>
            <a:ext cx="8766731" cy="3429985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095836" y="571844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12leadECG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Manske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File Upload Bot (Magnus Manske)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2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4975608"/>
          </a:xfrm>
        </p:spPr>
        <p:txBody>
          <a:bodyPr/>
          <a:lstStyle/>
          <a:p>
            <a:r>
              <a:rPr lang="el-GR" dirty="0" smtClean="0"/>
              <a:t>Παραδείγματα ιατρικών δεδομένων </a:t>
            </a:r>
            <a:r>
              <a:rPr lang="el-GR" b="1" dirty="0" smtClean="0"/>
              <a:t>(</a:t>
            </a:r>
            <a:r>
              <a:rPr lang="en-US" b="1" dirty="0" smtClean="0">
                <a:hlinkClick r:id="rId3"/>
              </a:rPr>
              <a:t>EEG</a:t>
            </a:r>
            <a:r>
              <a:rPr lang="en-US" b="1" dirty="0" smtClean="0"/>
              <a:t>).</a:t>
            </a:r>
            <a:endParaRPr lang="el-GR" b="1" dirty="0"/>
          </a:p>
        </p:txBody>
      </p:sp>
      <p:pic>
        <p:nvPicPr>
          <p:cNvPr id="2050" name="Picture 2" descr="File:Spike-wav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26162" cy="4734479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2195736" y="5832845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Spike-waves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Der Lange"/>
              </a:rPr>
              <a:t>Der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Der Lange"/>
              </a:rPr>
              <a:t>Lange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4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r>
              <a:rPr lang="en-US" dirty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690864" cy="4975608"/>
          </a:xfrm>
        </p:spPr>
        <p:txBody>
          <a:bodyPr/>
          <a:lstStyle/>
          <a:p>
            <a:r>
              <a:rPr lang="el-GR" dirty="0" smtClean="0"/>
              <a:t>Παραδείγματα ιατρικών δεδομένων </a:t>
            </a:r>
            <a:r>
              <a:rPr lang="el-GR" b="1" dirty="0" smtClean="0"/>
              <a:t>(</a:t>
            </a:r>
            <a:r>
              <a:rPr lang="en-GB" b="1" dirty="0" smtClean="0">
                <a:hlinkClick r:id="rId2"/>
              </a:rPr>
              <a:t>X-Ray</a:t>
            </a:r>
            <a:r>
              <a:rPr lang="en-GB" b="1" dirty="0" smtClean="0"/>
              <a:t>).</a:t>
            </a:r>
            <a:endParaRPr lang="en-US" b="1" dirty="0"/>
          </a:p>
        </p:txBody>
      </p:sp>
      <p:pic>
        <p:nvPicPr>
          <p:cNvPr id="4098" name="Picture 2" descr="File:Broken left forearm (Radius Ulna).pd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6632"/>
          <a:stretch/>
        </p:blipFill>
        <p:spPr bwMode="auto">
          <a:xfrm>
            <a:off x="4835374" y="1299078"/>
            <a:ext cx="4029075" cy="5024762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1907704" y="588833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Broken left forearm (Radius Ulna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”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hlinkClick r:id="rId5" tooltip="User:Akidjoh (page does not exist)"/>
              </a:rPr>
              <a:t>Akidjoh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7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S5p1xXx8uhc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2400</Words>
  <Application>Microsoft Office PowerPoint</Application>
  <PresentationFormat>Προβολή στην οθόνη (4:3)</PresentationFormat>
  <Paragraphs>309</Paragraphs>
  <Slides>53</Slides>
  <Notes>27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6" baseType="lpstr">
      <vt:lpstr>exo-opistho_simeiomata</vt:lpstr>
      <vt:lpstr>OC_template_updated</vt:lpstr>
      <vt:lpstr>Equation</vt:lpstr>
      <vt:lpstr>ΙΑΤΡΙΚΗ ΠΛΗΡΟΦΟΡΙΚΗ - Θ</vt:lpstr>
      <vt:lpstr>Περιεχόμενα (1 από 2) </vt:lpstr>
      <vt:lpstr>Περιεχόμενα (2 από 2) </vt:lpstr>
      <vt:lpstr>Εισαγωγή (1 από 14) </vt:lpstr>
      <vt:lpstr>Εισαγωγή (2 από 14) </vt:lpstr>
      <vt:lpstr>Εισαγωγή (3 από 14) </vt:lpstr>
      <vt:lpstr>Εισαγωγή (4 από 14) </vt:lpstr>
      <vt:lpstr>Εισαγωγή (5 από 14) </vt:lpstr>
      <vt:lpstr>Εισαγωγή (6 από 14) </vt:lpstr>
      <vt:lpstr>Εισαγωγή (7 από 14) </vt:lpstr>
      <vt:lpstr>Εισαγωγή (8 από 14) </vt:lpstr>
      <vt:lpstr>Εισαγωγή (9 από 14) </vt:lpstr>
      <vt:lpstr>Εισαγωγή (10 από 14) </vt:lpstr>
      <vt:lpstr>Εισαγωγή (11 από 14) </vt:lpstr>
      <vt:lpstr>Εισαγωγή (12 από 14) </vt:lpstr>
      <vt:lpstr>Εισαγωγή (13 από 14) </vt:lpstr>
      <vt:lpstr>Εισαγωγή (14 από 14) </vt:lpstr>
      <vt:lpstr>Δίκτυα υπολογιστών</vt:lpstr>
      <vt:lpstr>Εισαγωγικές έννοιες (1 από 29)</vt:lpstr>
      <vt:lpstr>Εισαγωγικές έννοιες (2 από 29)</vt:lpstr>
      <vt:lpstr>Εισαγωγικές έννοιες (3 από 29)</vt:lpstr>
      <vt:lpstr>Εισαγωγικές έννοιες (4 από 29)</vt:lpstr>
      <vt:lpstr>Εισαγωγικές έννοιες (5 από 29)</vt:lpstr>
      <vt:lpstr>Εισαγωγικές έννοιες (6 από 29)</vt:lpstr>
      <vt:lpstr>Εισαγωγικές έννοιες (7 από 29)</vt:lpstr>
      <vt:lpstr>Εισαγωγικές έννοιες (8 από 29)</vt:lpstr>
      <vt:lpstr>Εισαγωγικές έννοιες (9 από 29)</vt:lpstr>
      <vt:lpstr>Εισαγωγικές έννοιες (10 από 29)</vt:lpstr>
      <vt:lpstr>Εισαγωγικές έννοιες (11 από 29)</vt:lpstr>
      <vt:lpstr>Εισαγωγικές έννοιες (12 από 29)</vt:lpstr>
      <vt:lpstr>Εισαγωγικές έννοιες (13 από 29)</vt:lpstr>
      <vt:lpstr>Εισαγωγικές έννοιες (14 από 29)</vt:lpstr>
      <vt:lpstr>Εισαγωγικές έννοιες (15 από 29)</vt:lpstr>
      <vt:lpstr>Εισαγωγικές έννοιες (16 από 29)</vt:lpstr>
      <vt:lpstr>Εισαγωγικές έννοιες (17 από 29)</vt:lpstr>
      <vt:lpstr>Εισαγωγικές έννοιες (18 από 29)</vt:lpstr>
      <vt:lpstr>Εισαγωγικές έννοιες (19 από 29)</vt:lpstr>
      <vt:lpstr>Εισαγωγικές έννοιες (20 από 29)</vt:lpstr>
      <vt:lpstr>Εισαγωγικές έννοιες (21 από 29)</vt:lpstr>
      <vt:lpstr>Εισαγωγικές έννοιες (22 από 29)</vt:lpstr>
      <vt:lpstr>Εισαγωγικές έννοιες (23 από 29)</vt:lpstr>
      <vt:lpstr>Εισαγωγικές έννοιες (24 από 29)</vt:lpstr>
      <vt:lpstr>Εισαγωγικές έννοιες (25 από 29)</vt:lpstr>
      <vt:lpstr>Εισαγωγικές έννοιες (26 από 29)</vt:lpstr>
      <vt:lpstr>Εισαγωγικές έννοιες (27 από 29)</vt:lpstr>
      <vt:lpstr>Εισαγωγικές έννοιες (28 από 29)</vt:lpstr>
      <vt:lpstr>Εισαγωγικές έννοιες (29 από 29)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natasakar new</cp:lastModifiedBy>
  <cp:revision>18</cp:revision>
  <dcterms:created xsi:type="dcterms:W3CDTF">2014-09-25T08:29:55Z</dcterms:created>
  <dcterms:modified xsi:type="dcterms:W3CDTF">2015-02-09T13:11:46Z</dcterms:modified>
</cp:coreProperties>
</file>