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18"/>
  </p:notesMasterIdLst>
  <p:handoutMasterIdLst>
    <p:handoutMasterId r:id="rId19"/>
  </p:handoutMasterIdLst>
  <p:sldIdLst>
    <p:sldId id="256" r:id="rId4"/>
    <p:sldId id="301" r:id="rId5"/>
    <p:sldId id="302" r:id="rId6"/>
    <p:sldId id="303" r:id="rId7"/>
    <p:sldId id="304" r:id="rId8"/>
    <p:sldId id="305" r:id="rId9"/>
    <p:sldId id="257" r:id="rId10"/>
    <p:sldId id="262" r:id="rId11"/>
    <p:sldId id="264" r:id="rId12"/>
    <p:sldId id="299" r:id="rId13"/>
    <p:sldId id="300" r:id="rId14"/>
    <p:sldId id="266" r:id="rId15"/>
    <p:sldId id="30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138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3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8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2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17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3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2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3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usen_0437_HairFollicleAnatomy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s://commons.wikimedia.org/wiki/User:BruceBla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Ενζυμική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Αποτρίχωση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dirty="0" smtClean="0"/>
              <a:t>, Ειδικό Τεχνικό Εργαστηριακό Προσωπικό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Πρωτόπαπα </a:t>
            </a:r>
            <a:r>
              <a:rPr lang="el-GR" sz="2000" dirty="0"/>
              <a:t>Ε. </a:t>
            </a:r>
            <a:r>
              <a:rPr lang="el-GR" sz="2000" dirty="0" smtClean="0"/>
              <a:t>Ευαγγελία, </a:t>
            </a:r>
            <a:r>
              <a:rPr lang="en-US" sz="2000" dirty="0" smtClean="0"/>
              <a:t>“</a:t>
            </a:r>
            <a:r>
              <a:rPr lang="el-GR" sz="2000" dirty="0" smtClean="0"/>
              <a:t>Φυσιοπαθολογία και θεραπευτική διαταραχών της τριχοφυΐας</a:t>
            </a:r>
            <a:r>
              <a:rPr lang="en-US" sz="2000" dirty="0" smtClean="0"/>
              <a:t>”, </a:t>
            </a:r>
            <a:r>
              <a:rPr lang="el-GR" sz="2000" dirty="0"/>
              <a:t>Ε</a:t>
            </a:r>
            <a:r>
              <a:rPr lang="el-GR" sz="2000" dirty="0" smtClean="0"/>
              <a:t>κδόσεις </a:t>
            </a:r>
            <a:r>
              <a:rPr lang="el-GR" sz="2000" dirty="0" err="1" smtClean="0"/>
              <a:t>Παπαζήση</a:t>
            </a:r>
            <a:r>
              <a:rPr lang="el-GR" sz="2000" dirty="0" smtClean="0"/>
              <a:t>, Αθήνα 2004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114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5184576" cy="5400600"/>
          </a:xfrm>
        </p:spPr>
        <p:txBody>
          <a:bodyPr/>
          <a:lstStyle/>
          <a:p>
            <a:r>
              <a:rPr lang="el-GR" b="1" dirty="0"/>
              <a:t>Αποτρίχωση </a:t>
            </a:r>
            <a:r>
              <a:rPr lang="el-GR" dirty="0"/>
              <a:t>είναι η αφαίρεση της τρίχας από τη ρίζα ή το στέλεχος της. Εάν η τρίχα αφαιρεθεί από το στέλεχος </a:t>
            </a:r>
            <a:r>
              <a:rPr lang="el-GR" dirty="0" err="1" smtClean="0"/>
              <a:t>επανεκφύεται</a:t>
            </a:r>
            <a:r>
              <a:rPr lang="el-GR" dirty="0" smtClean="0"/>
              <a:t> </a:t>
            </a:r>
            <a:r>
              <a:rPr lang="el-GR" dirty="0"/>
              <a:t>σε μικρό χρονικό διάστημα, ενώ εάν αφαιρεθεί από τη ρίζα της, σε μεγαλύτερο διάστημα</a:t>
            </a:r>
            <a:r>
              <a:rPr lang="el-GR" dirty="0" smtClean="0"/>
              <a:t>.</a:t>
            </a:r>
          </a:p>
          <a:p>
            <a:r>
              <a:rPr lang="el-GR" dirty="0"/>
              <a:t>Διακρίνουμε δυο είδη αποτρίχωσης: την προσωρινή και τη μόνιμη.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Blausen 0437 HairFollicleAnatom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" b="12686"/>
          <a:stretch/>
        </p:blipFill>
        <p:spPr bwMode="auto">
          <a:xfrm>
            <a:off x="5436096" y="620688"/>
            <a:ext cx="3152488" cy="538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5420232" y="590607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0437 </a:t>
            </a:r>
            <a:r>
              <a:rPr lang="en-US" sz="1200" dirty="0" err="1" smtClean="0">
                <a:latin typeface="+mn-lt"/>
                <a:hlinkClick r:id="rId3"/>
              </a:rPr>
              <a:t>HairFollicleAnatomy</a:t>
            </a:r>
            <a:r>
              <a:rPr lang="en-US" sz="1200" dirty="0" smtClean="0">
                <a:latin typeface="+mn-lt"/>
              </a:rPr>
              <a:t>”, </a:t>
            </a:r>
            <a:r>
              <a:rPr lang="el-GR" sz="1200" dirty="0" smtClean="0">
                <a:latin typeface="+mn-lt"/>
              </a:rPr>
              <a:t>από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u="sng" dirty="0" err="1">
                <a:latin typeface="+mn-lt"/>
                <a:hlinkClick r:id="rId4" tooltip="User:BruceBlaus"/>
              </a:rPr>
              <a:t>BruceBlaus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24936" cy="908720"/>
          </a:xfrm>
        </p:spPr>
        <p:txBody>
          <a:bodyPr/>
          <a:lstStyle/>
          <a:p>
            <a:r>
              <a:rPr lang="el-GR" dirty="0" smtClean="0"/>
              <a:t>Προσωρινή αποτρίχωση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10" name="Πίνακα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92206"/>
              </p:ext>
            </p:extLst>
          </p:nvPr>
        </p:nvGraphicFramePr>
        <p:xfrm>
          <a:off x="107504" y="1124744"/>
          <a:ext cx="8568952" cy="50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0655"/>
                <a:gridCol w="2507986"/>
                <a:gridCol w="4110311"/>
              </a:tblGrid>
              <a:tr h="653406">
                <a:tc>
                  <a:txBody>
                    <a:bodyPr/>
                    <a:lstStyle/>
                    <a:p>
                      <a:endParaRPr lang="el-GR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Αφαίρεση της τρίχας από το στέλεχος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Αφαίρεση της τρίχας από τη ρίζα της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13468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Μέθοδοι που χρησιμοποιούνται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Ξυράφι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err="1" smtClean="0"/>
                        <a:t>Αποτριχωτική</a:t>
                      </a:r>
                      <a:r>
                        <a:rPr lang="el-GR" dirty="0" smtClean="0"/>
                        <a:t> κρέμα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Λαβίδες (μεταλλικές ή πλαστικές)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Ψυχρά κεριά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smtClean="0"/>
                        <a:t>Θερμά κεριά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dirty="0" err="1" smtClean="0"/>
                        <a:t>Χαλάουα</a:t>
                      </a:r>
                      <a:r>
                        <a:rPr lang="el-GR" dirty="0" smtClean="0"/>
                        <a:t> </a:t>
                      </a:r>
                    </a:p>
                  </a:txBody>
                  <a:tcPr/>
                </a:tc>
              </a:tr>
              <a:tr h="31736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Αποτελέσματα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dirty="0" smtClean="0"/>
                        <a:t>Ίδια ποσότητα και ποιότητα τριχώματος.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dirty="0" smtClean="0"/>
                        <a:t>Χρόνος </a:t>
                      </a:r>
                      <a:r>
                        <a:rPr lang="el-GR" dirty="0" err="1" smtClean="0"/>
                        <a:t>επανέκφυσης</a:t>
                      </a:r>
                      <a:r>
                        <a:rPr lang="el-GR" dirty="0" smtClean="0"/>
                        <a:t> μικρός.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dirty="0" smtClean="0"/>
                        <a:t>Άκρο τρίχας τετραγωνισμένο.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l-GR" dirty="0" smtClean="0"/>
                        <a:t>Ίδια ταχύτητα ανάπτυξης.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 Σε </a:t>
                      </a:r>
                      <a:r>
                        <a:rPr lang="el-GR" dirty="0" err="1" smtClean="0"/>
                        <a:t>ορμονοεξαρτώμενες</a:t>
                      </a:r>
                      <a:r>
                        <a:rPr lang="el-GR" dirty="0" smtClean="0"/>
                        <a:t> περιοχές περισσότερο τρίχωμα πιο έντονου σκούρου χρώματος, πολλές φορές δε μετατροπή του χνοώδους σε </a:t>
                      </a:r>
                      <a:r>
                        <a:rPr lang="el-GR" dirty="0" err="1" smtClean="0"/>
                        <a:t>τελογενές</a:t>
                      </a:r>
                      <a:r>
                        <a:rPr lang="el-GR" dirty="0" smtClean="0"/>
                        <a:t>.</a:t>
                      </a:r>
                    </a:p>
                    <a:p>
                      <a:r>
                        <a:rPr lang="el-GR" dirty="0" smtClean="0"/>
                        <a:t>2. Σε μη </a:t>
                      </a:r>
                      <a:r>
                        <a:rPr lang="el-GR" dirty="0" err="1" smtClean="0"/>
                        <a:t>ορμονοεξαρτώμενες</a:t>
                      </a:r>
                      <a:r>
                        <a:rPr lang="el-GR" dirty="0" smtClean="0"/>
                        <a:t> περιοχές έχουμε μείωση του τριχώματος, λόγω των βλαβών που προξενεί το απότομο τράβηγμα σε κυτταρικά στοιχεία που είναι απαραίτητα για την αναγέννηση της τρίχας.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1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Μόνιμη αποτρίχωση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μόνιμη αποτρίχωση γίνεται με τρεις μεθόδους: </a:t>
            </a:r>
            <a:endParaRPr lang="el-GR" dirty="0" smtClean="0"/>
          </a:p>
          <a:p>
            <a:pPr lvl="1"/>
            <a:r>
              <a:rPr lang="el-GR" dirty="0" smtClean="0"/>
              <a:t>την ηλεκτρική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την </a:t>
            </a:r>
            <a:r>
              <a:rPr lang="el-GR" dirty="0" err="1"/>
              <a:t>ενζυμική</a:t>
            </a:r>
            <a:r>
              <a:rPr lang="el-GR" dirty="0"/>
              <a:t> και </a:t>
            </a:r>
            <a:endParaRPr lang="el-GR" dirty="0" smtClean="0"/>
          </a:p>
          <a:p>
            <a:pPr lvl="1"/>
            <a:r>
              <a:rPr lang="el-GR" dirty="0" smtClean="0"/>
              <a:t>το </a:t>
            </a:r>
            <a:r>
              <a:rPr lang="el-GR" dirty="0" err="1"/>
              <a:t>Laser</a:t>
            </a:r>
            <a:r>
              <a:rPr lang="el-GR" dirty="0"/>
              <a:t>.</a:t>
            </a:r>
          </a:p>
          <a:p>
            <a:r>
              <a:rPr lang="el-GR" dirty="0"/>
              <a:t>Η ηλεκτρική αποτρίχωση χωρίζεται στην ηλεκτρόλυση, τη θερμόλυση και στο </a:t>
            </a:r>
            <a:r>
              <a:rPr lang="el-GR" dirty="0" err="1"/>
              <a:t>Blend</a:t>
            </a:r>
            <a:r>
              <a:rPr lang="el-GR" dirty="0"/>
              <a:t>, που είναι συνδυασμός και των δύο.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Ένζυμική</a:t>
            </a:r>
            <a:r>
              <a:rPr lang="el-GR" dirty="0" smtClean="0"/>
              <a:t> αποτρίχωση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η αποτρίχωση που γίνεται με την εισχώρηση </a:t>
            </a:r>
            <a:r>
              <a:rPr lang="el-GR" dirty="0" smtClean="0"/>
              <a:t>καταλλήλων </a:t>
            </a:r>
            <a:r>
              <a:rPr lang="el-GR" dirty="0"/>
              <a:t>ένζυμων σε πρόσφατα αποτριχωμένους θυλάκους. Η εισχώρηση γίνεται με </a:t>
            </a:r>
            <a:r>
              <a:rPr lang="el-GR" dirty="0" err="1" smtClean="0"/>
              <a:t>ιοντοφόρηση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Ένζυμική</a:t>
            </a:r>
            <a:r>
              <a:rPr lang="el-GR" dirty="0"/>
              <a:t> αποτρίχωση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544616"/>
          </a:xfrm>
        </p:spPr>
        <p:txBody>
          <a:bodyPr>
            <a:normAutofit/>
          </a:bodyPr>
          <a:lstStyle/>
          <a:p>
            <a:r>
              <a:rPr lang="el-GR" sz="2300" dirty="0"/>
              <a:t>Με κατάλληλα προϊόντα απομακρύνουμε από την </a:t>
            </a:r>
            <a:r>
              <a:rPr lang="el-GR" sz="2300" dirty="0" smtClean="0"/>
              <a:t>επιφάνεια </a:t>
            </a:r>
            <a:r>
              <a:rPr lang="el-GR" sz="2300" dirty="0"/>
              <a:t>που πρόκειται να αποτριχώσουμε τους ρύπους, τον ιδρώτα και τις εκκρίσεις των σμηγματογόνων </a:t>
            </a:r>
            <a:r>
              <a:rPr lang="el-GR" sz="2300" dirty="0" smtClean="0"/>
              <a:t>αδένων</a:t>
            </a:r>
            <a:r>
              <a:rPr lang="el-GR" sz="2300" dirty="0"/>
              <a:t>.</a:t>
            </a:r>
            <a:endParaRPr lang="el-GR" sz="2300" dirty="0" smtClean="0"/>
          </a:p>
          <a:p>
            <a:r>
              <a:rPr lang="el-GR" sz="2300" dirty="0" smtClean="0"/>
              <a:t>Με </a:t>
            </a:r>
            <a:r>
              <a:rPr lang="el-GR" sz="2300" dirty="0"/>
              <a:t>μία εύπλαστη κηρώδη μάζα αφαιρούμε τα στελέχη των τριχών.</a:t>
            </a:r>
          </a:p>
          <a:p>
            <a:r>
              <a:rPr lang="el-GR" sz="2300" dirty="0" smtClean="0"/>
              <a:t>Σε </a:t>
            </a:r>
            <a:r>
              <a:rPr lang="el-GR" sz="2300" dirty="0"/>
              <a:t>μόλις απελευθερωμένο από τρίχα θύλακο, κάνουμε </a:t>
            </a:r>
            <a:r>
              <a:rPr lang="el-GR" sz="2300" dirty="0" err="1" smtClean="0"/>
              <a:t>ιοντοφόρηση</a:t>
            </a:r>
            <a:r>
              <a:rPr lang="el-GR" sz="2300" dirty="0" smtClean="0"/>
              <a:t> </a:t>
            </a:r>
            <a:r>
              <a:rPr lang="el-GR" sz="2300" dirty="0"/>
              <a:t>με το ένζυμο.</a:t>
            </a:r>
          </a:p>
          <a:p>
            <a:r>
              <a:rPr lang="el-GR" sz="2300" dirty="0" smtClean="0"/>
              <a:t>Μετά </a:t>
            </a:r>
            <a:r>
              <a:rPr lang="el-GR" sz="2300" dirty="0"/>
              <a:t>την διαδικασία </a:t>
            </a:r>
            <a:r>
              <a:rPr lang="el-GR" sz="2300" dirty="0" err="1"/>
              <a:t>ιοντοφόρησης</a:t>
            </a:r>
            <a:r>
              <a:rPr lang="el-GR" sz="2300" dirty="0"/>
              <a:t>, επαλείφεται η </a:t>
            </a:r>
            <a:r>
              <a:rPr lang="el-GR" sz="2300" dirty="0" smtClean="0"/>
              <a:t>αποτριχωμένη </a:t>
            </a:r>
            <a:r>
              <a:rPr lang="el-GR" sz="2300" dirty="0"/>
              <a:t>περιοχή με σκεύασμα που περιέχει υπεροξείδιο του υδρογόνου (ως απολυμαντικού), ουρία (ως </a:t>
            </a:r>
            <a:r>
              <a:rPr lang="el-GR" sz="2300" dirty="0" err="1"/>
              <a:t>κερατολυτικού</a:t>
            </a:r>
            <a:r>
              <a:rPr lang="el-GR" sz="2300" dirty="0"/>
              <a:t>) και βιταμίνες Α και Ε, γνωστού όντος του ρόλου των </a:t>
            </a:r>
            <a:r>
              <a:rPr lang="el-GR" sz="2300" dirty="0" smtClean="0"/>
              <a:t>βιταμινών </a:t>
            </a:r>
            <a:r>
              <a:rPr lang="el-GR" sz="2300" dirty="0"/>
              <a:t>αυτών στον μεταβολισμό των επιθηλιακών κυττάρων.</a:t>
            </a:r>
          </a:p>
          <a:p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</a:t>
            </a:r>
            <a:r>
              <a:rPr lang="el-GR" sz="2000" dirty="0" err="1"/>
              <a:t>Ενζυμική</a:t>
            </a:r>
            <a:r>
              <a:rPr lang="el-GR" sz="2000" dirty="0"/>
              <a:t> Αποτρίχωση (Ε).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Εισαγωγή».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68</TotalTime>
  <Words>954</Words>
  <Application>Microsoft Office PowerPoint</Application>
  <PresentationFormat>Προβολή στην οθόνη (4:3)</PresentationFormat>
  <Paragraphs>109</Paragraphs>
  <Slides>14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TEMPLATE</vt:lpstr>
      <vt:lpstr>OC_template_10</vt:lpstr>
      <vt:lpstr>exo-opistho_simeiomata</vt:lpstr>
      <vt:lpstr>Ενζυμική Αποτρίχωση (Ε)</vt:lpstr>
      <vt:lpstr>Εισαγωγή</vt:lpstr>
      <vt:lpstr>Προσωρινή αποτρίχωση</vt:lpstr>
      <vt:lpstr>Μόνιμη αποτρίχωση</vt:lpstr>
      <vt:lpstr>Ένζυμική αποτρίχωση 1/2</vt:lpstr>
      <vt:lpstr>Ένζυμική αποτρίχωση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Ενζυμική Αποτρίχωση (Ε)</dc:title>
  <dc:creator>fkaram2</dc:creator>
  <cp:lastModifiedBy>fkaram2</cp:lastModifiedBy>
  <cp:revision>10</cp:revision>
  <dcterms:created xsi:type="dcterms:W3CDTF">2015-11-02T09:31:52Z</dcterms:created>
  <dcterms:modified xsi:type="dcterms:W3CDTF">2015-11-16T12:32:55Z</dcterms:modified>
</cp:coreProperties>
</file>