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36"/>
  </p:notesMasterIdLst>
  <p:handoutMasterIdLst>
    <p:handoutMasterId r:id="rId37"/>
  </p:handoutMasterIdLst>
  <p:sldIdLst>
    <p:sldId id="256" r:id="rId5"/>
    <p:sldId id="332" r:id="rId6"/>
    <p:sldId id="345" r:id="rId7"/>
    <p:sldId id="325" r:id="rId8"/>
    <p:sldId id="322" r:id="rId9"/>
    <p:sldId id="359" r:id="rId10"/>
    <p:sldId id="360" r:id="rId11"/>
    <p:sldId id="361" r:id="rId12"/>
    <p:sldId id="346" r:id="rId13"/>
    <p:sldId id="317" r:id="rId14"/>
    <p:sldId id="308" r:id="rId15"/>
    <p:sldId id="362" r:id="rId16"/>
    <p:sldId id="303" r:id="rId17"/>
    <p:sldId id="329" r:id="rId18"/>
    <p:sldId id="319" r:id="rId19"/>
    <p:sldId id="367" r:id="rId20"/>
    <p:sldId id="290" r:id="rId21"/>
    <p:sldId id="330" r:id="rId22"/>
    <p:sldId id="350" r:id="rId23"/>
    <p:sldId id="351" r:id="rId24"/>
    <p:sldId id="352" r:id="rId25"/>
    <p:sldId id="366" r:id="rId26"/>
    <p:sldId id="364" r:id="rId27"/>
    <p:sldId id="365" r:id="rId28"/>
    <p:sldId id="257" r:id="rId29"/>
    <p:sldId id="267" r:id="rId30"/>
    <p:sldId id="269" r:id="rId31"/>
    <p:sldId id="276" r:id="rId32"/>
    <p:sldId id="277" r:id="rId33"/>
    <p:sldId id="271" r:id="rId34"/>
    <p:sldId id="274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12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tamassage.org/articles/3/MTJ/detail/215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tamassage.org/articles/3/MTJ/detail/2152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ilocis.org/documents/chpt29e.htm#JD_Figure29.1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itcilo.it/actrav_cdrom2/en/osh/ergo/ergonomi.ht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omplianceandsafety/basic-ergonomics-training-by-edmonds-community-college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omplianceandsafety/basic-ergonomics-training-by-edmonds-community-colleg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ntek-ind.com/3m-mouse.htm#.VdiS7iXtmko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locis.org/documents/chpt29e.htm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complianceandsafety/basic-ergonomics-training-by-edmonds-community-colleg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omplianceandsafety/basic-ergonomics-training-by-edmonds-community-college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complianceandsafety/basic-ergonomics-training-by-edmonds-community-colleg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itcilo.it/actrav_cdrom2/en/osh/ergo/ergonomi.ht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://creativecommons.org/licenses/by-nc-nd/3.0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ibbitzer.deviantart.com/" TargetMode="External"/><Relationship Id="rId5" Type="http://schemas.openxmlformats.org/officeDocument/2006/relationships/hyperlink" Target="http://kibbitzer.deviantart.com/art/Hands-Reference-2-322546252" TargetMode="External"/><Relationship Id="rId4" Type="http://schemas.openxmlformats.org/officeDocument/2006/relationships/hyperlink" Target="http://ranserenader.deviantart.com/art/Hands-study-347708168?q=favby:Inspired-Destiny/59877727&amp;qo=55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kibbitzer.deviantart.com/" TargetMode="External"/><Relationship Id="rId3" Type="http://schemas.openxmlformats.org/officeDocument/2006/relationships/image" Target="../media/image32.jpeg"/><Relationship Id="rId7" Type="http://schemas.openxmlformats.org/officeDocument/2006/relationships/hyperlink" Target="http://kibbitzer.deviantart.com/art/Hands-Reference-2-322546252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djera.deviantart.com/art/Drawing-with-fidjera-Lesson-4-432908754?q=favby:Inspired-Destiny/59877727&amp;qo=24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fidjera.deviantart.com/art/Drawing-with-fidjera-Lesson-3-429352882?q=favby:Inspired-Destiny/59877727&amp;qo=22" TargetMode="External"/><Relationship Id="rId9" Type="http://schemas.openxmlformats.org/officeDocument/2006/relationships/hyperlink" Target="http://creativecommons.org/licenses/by-nc-nd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encyclopaedia.org/component/k2/item/279-shoulder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encyclopaedia.org/component/k2/item/279-shoulder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cis.org/documents/chpt29e.htm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ideshare.net/complianceandsafety/basic-ergonomics-training-by-edmonds-community-college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itcilo.it/actrav_cdrom2/en/osh/ergo/ergonomi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visa.co/wp-content/uploads/2015/02/how-to-prevent-cervical-spondylosis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omplianceandsafety/basic-ergonomics-training-by-edmonds-community-colleg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Βιολογική Μηχανική </a:t>
            </a:r>
            <a:br>
              <a:rPr lang="el-G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Εργονομία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100" b="1" dirty="0" smtClean="0"/>
              <a:t>Ενότητα </a:t>
            </a:r>
            <a:r>
              <a:rPr lang="en-US" sz="3100" b="1" dirty="0" smtClean="0"/>
              <a:t>13</a:t>
            </a:r>
            <a:r>
              <a:rPr lang="el-GR" sz="3100" dirty="0" smtClean="0"/>
              <a:t>:</a:t>
            </a:r>
            <a:r>
              <a:rPr lang="en-US" sz="3100" dirty="0" smtClean="0"/>
              <a:t> </a:t>
            </a:r>
            <a:r>
              <a:rPr lang="el-GR" sz="3100" dirty="0" smtClean="0"/>
              <a:t>Άνω Άκρο - Λαβές</a:t>
            </a:r>
            <a:endParaRPr lang="en-US" sz="31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r>
              <a:rPr lang="el-GR" sz="2600" dirty="0"/>
              <a:t>Δωροθέα Μακρυγιάννη</a:t>
            </a:r>
            <a:r>
              <a:rPr lang="en-US" sz="2600" dirty="0"/>
              <a:t> Pt MSc</a:t>
            </a:r>
            <a:endParaRPr lang="el-GR" sz="2600" dirty="0"/>
          </a:p>
          <a:p>
            <a:r>
              <a:rPr lang="el-GR" sz="2600" dirty="0"/>
              <a:t>Τμήμα </a:t>
            </a:r>
            <a:r>
              <a:rPr lang="el-GR" sz="2600" dirty="0" smtClean="0"/>
              <a:t>Φυσικοθεραπείας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Διατάσεις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5" name="Picture 8" descr="https://www.amtamassage.org/uploads/cms/images/summer1-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3505572" cy="3902870"/>
          </a:xfrm>
          <a:prstGeom prst="rect">
            <a:avLst/>
          </a:prstGeom>
          <a:noFill/>
        </p:spPr>
      </p:pic>
      <p:pic>
        <p:nvPicPr>
          <p:cNvPr id="6" name="Picture 10" descr="https://www.amtamassage.org/uploads/cms/images/summer1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9592" y="3212976"/>
            <a:ext cx="3767236" cy="2542546"/>
          </a:xfrm>
          <a:prstGeom prst="rect">
            <a:avLst/>
          </a:prstGeom>
          <a:noFill/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3563888" y="6197125"/>
            <a:ext cx="1872208" cy="32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amtamassage.org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395536" y="1196752"/>
            <a:ext cx="800323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Καθημερινά στο διάλειμμα της εργασίας του, το άτομο είναι απαραίτητο να «ανακουφίζει» τα μυϊκά συστήματα, που εμπλέκονται στην επαγγελματική καθημερινότητα με κινήσεις διάτασης.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Διατάσεις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90114" name="Picture 2" descr="https://www.amtamassage.org/uploads/cms/images/summer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724626" cy="5184576"/>
          </a:xfrm>
          <a:prstGeom prst="rect">
            <a:avLst/>
          </a:prstGeom>
          <a:noFill/>
        </p:spPr>
      </p:pic>
      <p:pic>
        <p:nvPicPr>
          <p:cNvPr id="90116" name="Picture 4" descr="https://www.amtamassage.org/uploads/cms/images/summer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01008"/>
            <a:ext cx="1872208" cy="3006231"/>
          </a:xfrm>
          <a:prstGeom prst="rect">
            <a:avLst/>
          </a:prstGeom>
          <a:noFill/>
        </p:spPr>
      </p:pic>
      <p:pic>
        <p:nvPicPr>
          <p:cNvPr id="90118" name="Picture 6" descr="https://www.amtamassage.org/uploads/cms/images/summer1-03.jpg"/>
          <p:cNvPicPr>
            <a:picLocks noChangeAspect="1" noChangeArrowheads="1"/>
          </p:cNvPicPr>
          <p:nvPr/>
        </p:nvPicPr>
        <p:blipFill>
          <a:blip r:embed="rId4" cstate="print"/>
          <a:srcRect l="9789" r="9021"/>
          <a:stretch>
            <a:fillRect/>
          </a:stretch>
        </p:blipFill>
        <p:spPr bwMode="auto">
          <a:xfrm>
            <a:off x="6732240" y="1124744"/>
            <a:ext cx="2160240" cy="4880542"/>
          </a:xfrm>
          <a:prstGeom prst="rect">
            <a:avLst/>
          </a:prstGeom>
          <a:noFill/>
        </p:spPr>
      </p:pic>
      <p:pic>
        <p:nvPicPr>
          <p:cNvPr id="90124" name="Picture 12" descr="https://www.amtamassage.org/uploads/cms/images/summer1-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003289"/>
            <a:ext cx="3816424" cy="2569727"/>
          </a:xfrm>
          <a:prstGeom prst="rect">
            <a:avLst/>
          </a:prstGeom>
          <a:noFill/>
        </p:spPr>
      </p:pic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4788024" y="6346339"/>
            <a:ext cx="1872208" cy="32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amtamassage.org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Δραστηριότητα Φόρτισης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3548" y="5949280"/>
            <a:ext cx="3456384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dirty="0" smtClean="0">
                <a:hlinkClick r:id="rId2"/>
              </a:rPr>
              <a:t>ilocis.org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1026" name="Picture 2" descr="http://www.ilocis.org/documents/images/erg14fe.gif"/>
          <p:cNvPicPr>
            <a:picLocks noChangeAspect="1" noChangeArrowheads="1"/>
          </p:cNvPicPr>
          <p:nvPr/>
        </p:nvPicPr>
        <p:blipFill>
          <a:blip r:embed="rId3" cstate="print"/>
          <a:srcRect l="10529" r="9450" b="11171"/>
          <a:stretch>
            <a:fillRect/>
          </a:stretch>
        </p:blipFill>
        <p:spPr bwMode="auto">
          <a:xfrm>
            <a:off x="323528" y="1276340"/>
            <a:ext cx="3816424" cy="4720314"/>
          </a:xfrm>
          <a:prstGeom prst="rect">
            <a:avLst/>
          </a:prstGeom>
          <a:noFill/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4211960" y="1196752"/>
            <a:ext cx="4248472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600" dirty="0" smtClean="0">
                <a:latin typeface="+mn-lt"/>
              </a:rPr>
              <a:t>Η εξασφάλιση καλύτερης θέσης κατά την εργασία προλαμβάνει ή ελαττώνει τον πόνο στον ώμο και την αυχενική μοίρα.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Κακός σχεδιασμός αναγκάζει τον εργαζόμενο να χρησιμοποιεί το άνω άκρο σε τροχιά μεγαλύτερη των 90 μοιρών και μάλιστα απαγωγής, πέραν της ακτίνας μικρής φόρτισης για την </a:t>
            </a:r>
            <a:r>
              <a:rPr kumimoji="0" lang="el-G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γληνοβραχιόνια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άρθρωση.</a:t>
            </a:r>
            <a:r>
              <a:rPr lang="el-GR" sz="2600" dirty="0" smtClean="0"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Εργονομική Οργάνωση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5" name="Picture 6" descr="See Graphic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151" r="58559" b="6972"/>
          <a:stretch>
            <a:fillRect/>
          </a:stretch>
        </p:blipFill>
        <p:spPr bwMode="auto">
          <a:xfrm>
            <a:off x="539552" y="1340768"/>
            <a:ext cx="3533193" cy="460851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539552" y="6165304"/>
            <a:ext cx="35643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training.itcilo.it</a:t>
            </a:r>
            <a:endParaRPr lang="el-GR" sz="1200" dirty="0">
              <a:latin typeface="+mn-lt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4499992" y="1340768"/>
            <a:ext cx="43924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noProof="0" dirty="0">
                <a:latin typeface="+mn-lt"/>
              </a:rPr>
              <a:t>Ε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λάττωση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του βάρους και /ή </a:t>
            </a:r>
            <a:r>
              <a:rPr lang="el-GR" sz="2400" noProof="0" dirty="0">
                <a:latin typeface="+mn-lt"/>
              </a:rPr>
              <a:t>ε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πανασχεδιασμός των εργαλείων.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400" dirty="0" smtClean="0">
                <a:latin typeface="+mn-lt"/>
              </a:rPr>
              <a:t>Ανανέωση και </a:t>
            </a:r>
            <a:r>
              <a:rPr lang="el-GR" sz="2400" dirty="0">
                <a:latin typeface="+mn-lt"/>
              </a:rPr>
              <a:t>σ</a:t>
            </a:r>
            <a:r>
              <a:rPr lang="el-GR" sz="2400" noProof="0" dirty="0" err="1" smtClean="0">
                <a:latin typeface="+mn-lt"/>
              </a:rPr>
              <a:t>ωστή</a:t>
            </a:r>
            <a:r>
              <a:rPr lang="el-GR" sz="2400" noProof="0" dirty="0" smtClean="0">
                <a:latin typeface="+mn-lt"/>
              </a:rPr>
              <a:t> συντήρηση του εξοπλισμού</a:t>
            </a:r>
            <a:r>
              <a:rPr lang="el-GR" sz="2400" dirty="0" smtClean="0">
                <a:latin typeface="+mn-lt"/>
              </a:rPr>
              <a:t> με στόχο την μείωση της δόνησης (πρόληψη συνδρόμου δόνησης).</a:t>
            </a:r>
            <a:endParaRPr lang="el-GR" sz="2400" noProof="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dirty="0" smtClean="0">
                <a:latin typeface="+mn-lt"/>
              </a:rPr>
              <a:t>Κατάλληλος εξοπλισμός ασφαλείας (γάντια, κράνος </a:t>
            </a:r>
            <a:r>
              <a:rPr lang="el-GR" sz="2400" dirty="0" err="1" smtClean="0">
                <a:latin typeface="+mn-lt"/>
              </a:rPr>
              <a:t>κ.λ.π</a:t>
            </a:r>
            <a:r>
              <a:rPr lang="el-GR" sz="2400" dirty="0" smtClean="0">
                <a:latin typeface="+mn-lt"/>
              </a:rPr>
              <a:t>.)</a:t>
            </a:r>
            <a:r>
              <a:rPr lang="el-GR" sz="2400" dirty="0">
                <a:latin typeface="+mn-lt"/>
              </a:rPr>
              <a:t>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Παράγοντες Επιβάρυνσης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5" name="Picture 2" descr="http://training.itcilo.it/actrav_cdrom2/en/osh/ergo/9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684" t="62972" r="53122" b="7277"/>
          <a:stretch>
            <a:fillRect/>
          </a:stretch>
        </p:blipFill>
        <p:spPr bwMode="auto">
          <a:xfrm>
            <a:off x="6084168" y="1998522"/>
            <a:ext cx="2750590" cy="4310798"/>
          </a:xfrm>
          <a:prstGeom prst="rect">
            <a:avLst/>
          </a:prstGeom>
          <a:noFill/>
        </p:spPr>
      </p:pic>
      <p:pic>
        <p:nvPicPr>
          <p:cNvPr id="9" name="Picture 2" descr="http://training.itcilo.it/actrav_cdrom2/en/osh/ergo/94.gif"/>
          <p:cNvPicPr>
            <a:picLocks noChangeAspect="1" noChangeArrowheads="1"/>
          </p:cNvPicPr>
          <p:nvPr/>
        </p:nvPicPr>
        <p:blipFill>
          <a:blip r:embed="rId2" cstate="print"/>
          <a:srcRect l="1442" t="62981" r="79085" b="7277"/>
          <a:stretch>
            <a:fillRect/>
          </a:stretch>
        </p:blipFill>
        <p:spPr bwMode="auto">
          <a:xfrm>
            <a:off x="827584" y="2178099"/>
            <a:ext cx="2592288" cy="4211911"/>
          </a:xfrm>
          <a:prstGeom prst="rect">
            <a:avLst/>
          </a:prstGeom>
          <a:noFill/>
        </p:spPr>
      </p:pic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395536" y="980728"/>
            <a:ext cx="842493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 την επιβάρυνση των άνω άκρων,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κύριοι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καθοριστικοί παράγοντες είναι: </a:t>
            </a:r>
          </a:p>
          <a:p>
            <a:pPr marL="3486150" lvl="7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θέση του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ατόμου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86150" lvl="7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επαναλήψεις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Ορθογώνιο"/>
          <p:cNvSpPr/>
          <p:nvPr/>
        </p:nvSpPr>
        <p:spPr>
          <a:xfrm>
            <a:off x="3563888" y="6093296"/>
            <a:ext cx="1945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Εργαλεία </a:t>
            </a:r>
            <a:r>
              <a:rPr lang="el-GR" sz="3200" b="0" dirty="0" smtClean="0"/>
              <a:t>Σχεδιασμός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251520" y="980728"/>
            <a:ext cx="8568952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Τα εργαλεία σχεδιάζονται με σκοπό την πρόληψη των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μυοσκελετικών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προβλημάτων: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+mn-lt"/>
              </a:rPr>
              <a:t>Προσαρμόζονται απολύτως στον στόχο, ώστε να βελτιστοποιούν τις μυϊκές αποδόσεις.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+mn-lt"/>
              </a:rPr>
              <a:t>Έχουν κατάλληλα σχεδιασμένες λαβές για προστασία της </a:t>
            </a:r>
            <a:r>
              <a:rPr lang="el-GR" sz="2400" dirty="0" err="1" smtClean="0">
                <a:latin typeface="+mn-lt"/>
              </a:rPr>
              <a:t>πηχεοκαρπικής</a:t>
            </a:r>
            <a:r>
              <a:rPr lang="el-GR" sz="2400" dirty="0" smtClean="0">
                <a:latin typeface="+mn-lt"/>
              </a:rPr>
              <a:t> άρθρωσης.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Έχουν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ελάχιστη δόνηση χάρις στην πρόοδο της τεχνολογίας.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+mn-lt"/>
              </a:rPr>
              <a:t>Έχουν λαβές από κατάλληλα υλικά, που:</a:t>
            </a:r>
          </a:p>
          <a:p>
            <a:pPr marL="1714500" lvl="3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l-GR" sz="2400" dirty="0" smtClean="0">
                <a:latin typeface="+mn-lt"/>
              </a:rPr>
              <a:t>Απορροφούν και αποσβεννύουν την δόνηση.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14500" lvl="3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l-GR" sz="2400" noProof="0" dirty="0">
                <a:latin typeface="+mn-lt"/>
              </a:rPr>
              <a:t>Ε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ίναι μονωτικά υλικά για να αντιμετωπίζονται οι χαμηλές θερμοκρασίες. </a:t>
            </a:r>
          </a:p>
          <a:p>
            <a:pPr marL="1714500" lvl="3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itchFamily="49" charset="0"/>
              <a:buChar char="o"/>
            </a:pPr>
            <a:endParaRPr kumimoji="0" lang="el-G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Εργαλεία </a:t>
            </a:r>
            <a:r>
              <a:rPr lang="el-GR" sz="3200" b="0" dirty="0" smtClean="0"/>
              <a:t>Σωστή Χρήση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5" name="Picture 7" descr="Picture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10" t="27237" r="1883" b="19112"/>
          <a:stretch>
            <a:fillRect/>
          </a:stretch>
        </p:blipFill>
        <p:spPr bwMode="auto">
          <a:xfrm>
            <a:off x="827584" y="4077072"/>
            <a:ext cx="71287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- Ορθογώνιο"/>
          <p:cNvSpPr/>
          <p:nvPr/>
        </p:nvSpPr>
        <p:spPr>
          <a:xfrm>
            <a:off x="3563380" y="6527392"/>
            <a:ext cx="1945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slideshare.net</a:t>
            </a:r>
            <a:endParaRPr lang="el-GR" sz="1200" dirty="0">
              <a:latin typeface="+mn-lt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457200" y="1196752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σωστή χρήση για ένα μηχανικό εργαλείο όπως στο σχήμα είναι ο ευθυγράμμιση του άξονά του με τον επιμήκη άξονα του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αντιβράχιου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διαχείρισή του από το μυϊκό σύστημα είναι οικονομική.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προλαμβάνονται συνέπειες από περιττές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μυοσκελετικές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επιβαρύνσεις.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55576" y="4005064"/>
            <a:ext cx="7560840" cy="25202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Λαβές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5" name="Picture 2" descr="3M renaissance mouse demonstr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15" t="4317" b="5036"/>
          <a:stretch>
            <a:fillRect/>
          </a:stretch>
        </p:blipFill>
        <p:spPr bwMode="auto">
          <a:xfrm>
            <a:off x="467544" y="2996952"/>
            <a:ext cx="4001587" cy="302433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619672" y="6159787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fentek-ind.com</a:t>
            </a:r>
            <a:endParaRPr lang="el-GR" sz="1200" dirty="0">
              <a:latin typeface="+mn-lt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323528" y="1052736"/>
            <a:ext cx="4824536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3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dirty="0" smtClean="0">
                <a:latin typeface="+mn-lt"/>
              </a:rPr>
              <a:t>Οι λαβές δ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 έχουν γωνίες και επάρματα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ώστε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να μην αναπτύσσονται αυξημένες πιέσεις στους ιστούς της παλάμης.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www.ilocis.org/documents/images/erg50f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052736"/>
            <a:ext cx="3312368" cy="2521472"/>
          </a:xfrm>
          <a:prstGeom prst="rect">
            <a:avLst/>
          </a:prstGeom>
          <a:noFill/>
        </p:spPr>
      </p:pic>
      <p:pic>
        <p:nvPicPr>
          <p:cNvPr id="9" name="Picture 8" descr="See Graphic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860032" y="4005064"/>
            <a:ext cx="3839497" cy="2097535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5940152" y="3835064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ilocis.org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Εργαλεία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5" name="Picture 6" descr="http://training.itcilo.it/actrav_cdrom2/en/osh/ergo/9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317" r="51138" b="19502"/>
          <a:stretch>
            <a:fillRect/>
          </a:stretch>
        </p:blipFill>
        <p:spPr bwMode="auto">
          <a:xfrm>
            <a:off x="4644008" y="836712"/>
            <a:ext cx="4230898" cy="2952328"/>
          </a:xfrm>
          <a:prstGeom prst="rect">
            <a:avLst/>
          </a:prstGeom>
          <a:noFill/>
        </p:spPr>
      </p:pic>
      <p:pic>
        <p:nvPicPr>
          <p:cNvPr id="9" name="Picture 6" descr="http://training.itcilo.it/actrav_cdrom2/en/osh/ergo/95.gif"/>
          <p:cNvPicPr>
            <a:picLocks noChangeAspect="1" noChangeArrowheads="1"/>
          </p:cNvPicPr>
          <p:nvPr/>
        </p:nvPicPr>
        <p:blipFill>
          <a:blip r:embed="rId2" cstate="print"/>
          <a:srcRect l="73591" t="31186" b="19502"/>
          <a:stretch>
            <a:fillRect/>
          </a:stretch>
        </p:blipFill>
        <p:spPr bwMode="auto">
          <a:xfrm>
            <a:off x="6732240" y="3717032"/>
            <a:ext cx="2160240" cy="2304256"/>
          </a:xfrm>
          <a:prstGeom prst="rect">
            <a:avLst/>
          </a:prstGeom>
          <a:noFill/>
        </p:spPr>
      </p:pic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323528" y="980728"/>
            <a:ext cx="4104456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 σχεδιασμός των εργαλείων είναι κατάλληλος ώστε να διευκολύνεται ο στόχος της δραστηριότητας , συγχρόνως μάλιστα να προασπίζονται οι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μυοσκελετικές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κατασκευές.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http://training.itcilo.it/actrav_cdrom2/en/osh/ergo/94.gif"/>
          <p:cNvPicPr>
            <a:picLocks noChangeAspect="1" noChangeArrowheads="1"/>
          </p:cNvPicPr>
          <p:nvPr/>
        </p:nvPicPr>
        <p:blipFill>
          <a:blip r:embed="rId3" cstate="print"/>
          <a:srcRect l="51927" t="5433" b="57892"/>
          <a:stretch>
            <a:fillRect/>
          </a:stretch>
        </p:blipFill>
        <p:spPr bwMode="auto">
          <a:xfrm rot="5400000">
            <a:off x="318657" y="3649895"/>
            <a:ext cx="3106086" cy="26642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2" descr="http://training.itcilo.it/actrav_cdrom2/en/osh/ergo/94.gif"/>
          <p:cNvPicPr>
            <a:picLocks noChangeAspect="1" noChangeArrowheads="1"/>
          </p:cNvPicPr>
          <p:nvPr/>
        </p:nvPicPr>
        <p:blipFill>
          <a:blip r:embed="rId3" cstate="print"/>
          <a:srcRect t="5433" r="52655" b="57892"/>
          <a:stretch>
            <a:fillRect/>
          </a:stretch>
        </p:blipFill>
        <p:spPr bwMode="auto">
          <a:xfrm rot="5400000">
            <a:off x="3179931" y="4028981"/>
            <a:ext cx="2602956" cy="22670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12 - Απαγορευτικό σήμα"/>
          <p:cNvSpPr/>
          <p:nvPr/>
        </p:nvSpPr>
        <p:spPr>
          <a:xfrm>
            <a:off x="5148064" y="4869160"/>
            <a:ext cx="216024" cy="288032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4" name="4 - Ορθογώνιο"/>
          <p:cNvSpPr/>
          <p:nvPr/>
        </p:nvSpPr>
        <p:spPr>
          <a:xfrm>
            <a:off x="5508104" y="6231795"/>
            <a:ext cx="1945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slideshare.net</a:t>
            </a:r>
            <a:endParaRPr lang="el-GR" sz="1200" dirty="0">
              <a:latin typeface="+mn-lt"/>
            </a:endParaRPr>
          </a:p>
        </p:txBody>
      </p:sp>
      <p:sp>
        <p:nvSpPr>
          <p:cNvPr id="15" name="14 - Σχήμα L"/>
          <p:cNvSpPr/>
          <p:nvPr/>
        </p:nvSpPr>
        <p:spPr>
          <a:xfrm rot="19408250">
            <a:off x="2468555" y="3979671"/>
            <a:ext cx="246451" cy="2721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Άνω Άκρο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5" name="Picture 4" descr="http://training.itcilo.it/actrav_cdrom2/en/osh/ergo/9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64" t="8371"/>
          <a:stretch>
            <a:fillRect/>
          </a:stretch>
        </p:blipFill>
        <p:spPr bwMode="auto">
          <a:xfrm>
            <a:off x="467544" y="4221088"/>
            <a:ext cx="5901681" cy="2592288"/>
          </a:xfrm>
          <a:prstGeom prst="rect">
            <a:avLst/>
          </a:prstGeom>
          <a:noFill/>
        </p:spPr>
      </p:pic>
      <p:sp>
        <p:nvSpPr>
          <p:cNvPr id="6" name="4 - Ορθογώνιο"/>
          <p:cNvSpPr/>
          <p:nvPr/>
        </p:nvSpPr>
        <p:spPr>
          <a:xfrm>
            <a:off x="6156176" y="6021288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slideshare.net</a:t>
            </a:r>
            <a:endParaRPr lang="el-GR" sz="1200" dirty="0">
              <a:latin typeface="+mn-lt"/>
            </a:endParaRPr>
          </a:p>
        </p:txBody>
      </p:sp>
      <p:pic>
        <p:nvPicPr>
          <p:cNvPr id="7" name="Picture 4" descr="http://training.itcilo.it/actrav_cdrom2/en/osh/ergo/96.gif"/>
          <p:cNvPicPr>
            <a:picLocks noChangeAspect="1" noChangeArrowheads="1"/>
          </p:cNvPicPr>
          <p:nvPr/>
        </p:nvPicPr>
        <p:blipFill>
          <a:blip r:embed="rId4" cstate="print"/>
          <a:srcRect t="16666" r="11305" b="11201"/>
          <a:stretch>
            <a:fillRect/>
          </a:stretch>
        </p:blipFill>
        <p:spPr bwMode="auto">
          <a:xfrm>
            <a:off x="2267744" y="1725944"/>
            <a:ext cx="5760640" cy="2639160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6660232" y="4653136"/>
            <a:ext cx="1656184" cy="830997"/>
          </a:xfrm>
          <a:prstGeom prst="rect">
            <a:avLst/>
          </a:prstGeom>
          <a:ln w="57150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+mn-lt"/>
              </a:rPr>
              <a:t>Β. </a:t>
            </a:r>
            <a:r>
              <a:rPr lang="el-GR" sz="2400" dirty="0" smtClean="0">
                <a:latin typeface="+mn-lt"/>
              </a:rPr>
              <a:t>Καλός σχεδιασμός</a:t>
            </a:r>
            <a:endParaRPr lang="el-GR" sz="2400" dirty="0">
              <a:latin typeface="+mn-lt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95536" y="2420888"/>
            <a:ext cx="1656184" cy="830997"/>
          </a:xfrm>
          <a:prstGeom prst="rect">
            <a:avLst/>
          </a:prstGeom>
          <a:ln w="57150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+mn-lt"/>
              </a:rPr>
              <a:t>Α. </a:t>
            </a:r>
            <a:r>
              <a:rPr lang="el-GR" sz="2400" dirty="0" smtClean="0">
                <a:latin typeface="+mn-lt"/>
              </a:rPr>
              <a:t>Κακός σχεδιασμός </a:t>
            </a:r>
          </a:p>
        </p:txBody>
      </p:sp>
      <p:sp>
        <p:nvSpPr>
          <p:cNvPr id="12" name="11 - Δεξιό βέλος"/>
          <p:cNvSpPr/>
          <p:nvPr/>
        </p:nvSpPr>
        <p:spPr>
          <a:xfrm rot="5400000">
            <a:off x="631992" y="3408568"/>
            <a:ext cx="794347" cy="547179"/>
          </a:xfrm>
          <a:prstGeom prst="rightArrow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Δεξιό βέλος"/>
          <p:cNvSpPr/>
          <p:nvPr/>
        </p:nvSpPr>
        <p:spPr>
          <a:xfrm rot="16200000">
            <a:off x="6788676" y="4092644"/>
            <a:ext cx="578323" cy="547179"/>
          </a:xfrm>
          <a:prstGeom prst="rightArrow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Δεξιό βέλος"/>
          <p:cNvSpPr/>
          <p:nvPr/>
        </p:nvSpPr>
        <p:spPr>
          <a:xfrm rot="10800000">
            <a:off x="5724128" y="4797152"/>
            <a:ext cx="919336" cy="547179"/>
          </a:xfrm>
          <a:prstGeom prst="rightArrow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Δεξιό βέλος"/>
          <p:cNvSpPr/>
          <p:nvPr/>
        </p:nvSpPr>
        <p:spPr>
          <a:xfrm>
            <a:off x="2051720" y="2636912"/>
            <a:ext cx="550912" cy="547179"/>
          </a:xfrm>
          <a:prstGeom prst="rightArrow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467544" y="98072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l-GR" sz="2400" dirty="0" smtClean="0">
                <a:latin typeface="+mn-lt"/>
              </a:rPr>
              <a:t>Ο καρπός και το χέρι χαμηλά πρέπει να είναι στο ίδιο επίπεδο, στην ίδια ευθεία, με το αντιβράχιο.</a:t>
            </a:r>
          </a:p>
        </p:txBody>
      </p:sp>
      <p:sp>
        <p:nvSpPr>
          <p:cNvPr id="17" name="16 - Ορθογώνιο"/>
          <p:cNvSpPr/>
          <p:nvPr/>
        </p:nvSpPr>
        <p:spPr>
          <a:xfrm>
            <a:off x="2267744" y="4343665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sz="2400" dirty="0" smtClean="0">
                <a:latin typeface="+mn-lt"/>
              </a:rPr>
              <a:t>Οι ώμοι πρέπει να είναι χαλαροί.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Γληνοβραχιόνια</a:t>
            </a:r>
            <a:r>
              <a:rPr lang="el-GR" sz="3600" dirty="0" smtClean="0"/>
              <a:t> Άρθρωση </a:t>
            </a:r>
            <a:r>
              <a:rPr lang="el-GR" sz="3200" b="0" dirty="0" smtClean="0"/>
              <a:t>1/4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 smtClean="0"/>
              <a:t>Η </a:t>
            </a:r>
            <a:r>
              <a:rPr lang="el-GR" dirty="0" err="1" smtClean="0"/>
              <a:t>γληνοβραχιόνια</a:t>
            </a:r>
            <a:r>
              <a:rPr lang="el-GR" dirty="0" smtClean="0"/>
              <a:t> άρθρωση εξασφαλίζει το μεγαλύτερο ποσοστό κίνησης στο άνω άκρο.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Δεν έχει ενδογενή οστική σταθερότητα.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Βασίζεται στην στατική και δυναμική ενέργεια των μαλακών μορίων της περιοχής.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 Η σταθερότητα της άρθρωσης εξαρτάται από: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 το μέγεθος της κεφαλής του </a:t>
            </a:r>
            <a:r>
              <a:rPr lang="el-GR" dirty="0" err="1" smtClean="0"/>
              <a:t>βραχιονίου</a:t>
            </a:r>
            <a:r>
              <a:rPr lang="el-GR" dirty="0" smtClean="0"/>
              <a:t>, 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την αρτιότητα </a:t>
            </a:r>
          </a:p>
          <a:p>
            <a:pPr lvl="2">
              <a:lnSpc>
                <a:spcPct val="100000"/>
              </a:lnSpc>
            </a:pPr>
            <a:r>
              <a:rPr lang="el-GR" dirty="0" smtClean="0"/>
              <a:t> του αρθρικού θύλακα ,</a:t>
            </a:r>
          </a:p>
          <a:p>
            <a:pPr lvl="2">
              <a:lnSpc>
                <a:spcPct val="100000"/>
              </a:lnSpc>
            </a:pPr>
            <a:r>
              <a:rPr lang="el-GR" dirty="0" smtClean="0"/>
              <a:t> του </a:t>
            </a:r>
            <a:r>
              <a:rPr lang="el-GR" dirty="0" err="1" smtClean="0"/>
              <a:t>επιχείλιου</a:t>
            </a:r>
            <a:r>
              <a:rPr lang="el-GR" dirty="0" smtClean="0"/>
              <a:t> χόνδρου,</a:t>
            </a:r>
          </a:p>
          <a:p>
            <a:pPr lvl="2">
              <a:lnSpc>
                <a:spcPct val="100000"/>
              </a:lnSpc>
            </a:pPr>
            <a:r>
              <a:rPr lang="el-GR" dirty="0" smtClean="0"/>
              <a:t> της ομάδας των έξω στροφέων.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Άνω Άκρο </a:t>
            </a:r>
            <a:r>
              <a:rPr lang="el-GR" sz="3200" b="0" dirty="0" smtClean="0"/>
              <a:t>2/2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5" name="Picture 2" descr="http://training.itcilo.it/actrav_cdrom2/en/osh/ergo/9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355" t="12676" b="19718"/>
          <a:stretch>
            <a:fillRect/>
          </a:stretch>
        </p:blipFill>
        <p:spPr bwMode="auto">
          <a:xfrm>
            <a:off x="5724128" y="867069"/>
            <a:ext cx="3168352" cy="3570043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95536" y="4869160"/>
            <a:ext cx="2016224" cy="830997"/>
          </a:xfrm>
          <a:prstGeom prst="rect">
            <a:avLst/>
          </a:prstGeom>
          <a:ln w="57150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+mn-lt"/>
              </a:rPr>
              <a:t>Α. </a:t>
            </a:r>
            <a:r>
              <a:rPr lang="el-GR" sz="2400" dirty="0" smtClean="0">
                <a:latin typeface="+mn-lt"/>
              </a:rPr>
              <a:t>Κακός σχεδιασμός 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3851920" y="1556792"/>
            <a:ext cx="1656184" cy="830997"/>
          </a:xfrm>
          <a:prstGeom prst="rect">
            <a:avLst/>
          </a:prstGeom>
          <a:ln w="57150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+mn-lt"/>
              </a:rPr>
              <a:t>Β. </a:t>
            </a:r>
            <a:r>
              <a:rPr lang="el-GR" sz="2400" dirty="0" smtClean="0">
                <a:latin typeface="+mn-lt"/>
              </a:rPr>
              <a:t>Καλός σχεδιασμός</a:t>
            </a:r>
            <a:endParaRPr lang="el-GR" sz="2400" dirty="0">
              <a:latin typeface="+mn-lt"/>
            </a:endParaRPr>
          </a:p>
        </p:txBody>
      </p:sp>
      <p:pic>
        <p:nvPicPr>
          <p:cNvPr id="9" name="Picture 2" descr="http://training.itcilo.it/actrav_cdrom2/en/osh/ergo/94.gif"/>
          <p:cNvPicPr>
            <a:picLocks noChangeAspect="1" noChangeArrowheads="1"/>
          </p:cNvPicPr>
          <p:nvPr/>
        </p:nvPicPr>
        <p:blipFill>
          <a:blip r:embed="rId3" cstate="print"/>
          <a:srcRect l="51145" t="48800" b="6690"/>
          <a:stretch>
            <a:fillRect/>
          </a:stretch>
        </p:blipFill>
        <p:spPr bwMode="auto">
          <a:xfrm>
            <a:off x="3131840" y="3068960"/>
            <a:ext cx="3685909" cy="3520869"/>
          </a:xfrm>
          <a:prstGeom prst="rect">
            <a:avLst/>
          </a:prstGeom>
          <a:noFill/>
        </p:spPr>
      </p:pic>
      <p:pic>
        <p:nvPicPr>
          <p:cNvPr id="10" name="Picture 2" descr="http://training.itcilo.it/actrav_cdrom2/en/osh/ergo/97.gif"/>
          <p:cNvPicPr>
            <a:picLocks noChangeAspect="1" noChangeArrowheads="1"/>
          </p:cNvPicPr>
          <p:nvPr/>
        </p:nvPicPr>
        <p:blipFill>
          <a:blip r:embed="rId2" cstate="print"/>
          <a:srcRect l="4109" t="12676" r="63259" b="19718"/>
          <a:stretch>
            <a:fillRect/>
          </a:stretch>
        </p:blipFill>
        <p:spPr bwMode="auto">
          <a:xfrm>
            <a:off x="395536" y="980728"/>
            <a:ext cx="2808312" cy="3456384"/>
          </a:xfrm>
          <a:prstGeom prst="rect">
            <a:avLst/>
          </a:prstGeom>
          <a:noFill/>
        </p:spPr>
      </p:pic>
      <p:sp>
        <p:nvSpPr>
          <p:cNvPr id="11" name="10 - Δεξιό βέλος"/>
          <p:cNvSpPr/>
          <p:nvPr/>
        </p:nvSpPr>
        <p:spPr>
          <a:xfrm>
            <a:off x="5508104" y="1700808"/>
            <a:ext cx="720080" cy="504056"/>
          </a:xfrm>
          <a:prstGeom prst="rightArrow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Δεξιό βέλος"/>
          <p:cNvSpPr/>
          <p:nvPr/>
        </p:nvSpPr>
        <p:spPr>
          <a:xfrm rot="16200000">
            <a:off x="1547664" y="4365104"/>
            <a:ext cx="546360" cy="432048"/>
          </a:xfrm>
          <a:prstGeom prst="rightArrow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Δεξιό βέλος"/>
          <p:cNvSpPr/>
          <p:nvPr/>
        </p:nvSpPr>
        <p:spPr>
          <a:xfrm>
            <a:off x="2411760" y="5013176"/>
            <a:ext cx="794347" cy="547179"/>
          </a:xfrm>
          <a:prstGeom prst="rightArrow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Δεξιό βέλος"/>
          <p:cNvSpPr/>
          <p:nvPr/>
        </p:nvSpPr>
        <p:spPr>
          <a:xfrm rot="5400000">
            <a:off x="5016624" y="2552328"/>
            <a:ext cx="694928" cy="432048"/>
          </a:xfrm>
          <a:prstGeom prst="rightArrow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4 - Ορθογώνιο"/>
          <p:cNvSpPr/>
          <p:nvPr/>
        </p:nvSpPr>
        <p:spPr>
          <a:xfrm>
            <a:off x="6803232" y="5805264"/>
            <a:ext cx="1945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Εργονομική Οργάνωση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5" name="Picture 6" descr="See Graphic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151" r="58559" b="6972"/>
          <a:stretch>
            <a:fillRect/>
          </a:stretch>
        </p:blipFill>
        <p:spPr bwMode="auto">
          <a:xfrm>
            <a:off x="539552" y="1340768"/>
            <a:ext cx="3533193" cy="460851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467544" y="6165304"/>
            <a:ext cx="36364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training.itcilo.it</a:t>
            </a:r>
            <a:endParaRPr lang="el-GR" sz="1200" dirty="0">
              <a:latin typeface="+mn-lt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4499992" y="1340768"/>
            <a:ext cx="43924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noProof="0" dirty="0">
                <a:latin typeface="+mn-lt"/>
              </a:rPr>
              <a:t>Ε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λάττωση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του βάρους και /ή </a:t>
            </a:r>
            <a:r>
              <a:rPr lang="el-GR" sz="2400" noProof="0" dirty="0">
                <a:latin typeface="+mn-lt"/>
              </a:rPr>
              <a:t>ε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πανασχεδιασμός των εργαλείων.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400" dirty="0" smtClean="0">
                <a:latin typeface="+mn-lt"/>
              </a:rPr>
              <a:t>Ανανέωση και σ</a:t>
            </a:r>
            <a:r>
              <a:rPr lang="el-GR" sz="2400" noProof="0" dirty="0" err="1" smtClean="0">
                <a:latin typeface="+mn-lt"/>
              </a:rPr>
              <a:t>ωστή</a:t>
            </a:r>
            <a:r>
              <a:rPr lang="el-GR" sz="2400" noProof="0" dirty="0" smtClean="0">
                <a:latin typeface="+mn-lt"/>
              </a:rPr>
              <a:t> συντήρηση του εξοπλισμού</a:t>
            </a:r>
            <a:r>
              <a:rPr lang="el-GR" sz="2400" dirty="0" smtClean="0">
                <a:latin typeface="+mn-lt"/>
              </a:rPr>
              <a:t> με στόχο την μείωση της δόνησης (πρόληψη συνδρόμου δόνησης).</a:t>
            </a:r>
            <a:endParaRPr lang="el-GR" sz="2400" noProof="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dirty="0" smtClean="0">
                <a:latin typeface="+mn-lt"/>
              </a:rPr>
              <a:t>Κατάλληλος εξοπλισμός ασφαλείας (γάντια, κράνος </a:t>
            </a:r>
            <a:r>
              <a:rPr lang="el-GR" sz="2400" dirty="0" err="1" smtClean="0">
                <a:latin typeface="+mn-lt"/>
              </a:rPr>
              <a:t>κ.λ.π</a:t>
            </a:r>
            <a:r>
              <a:rPr lang="el-GR" sz="2400" dirty="0" smtClean="0">
                <a:latin typeface="+mn-lt"/>
              </a:rPr>
              <a:t>.)</a:t>
            </a:r>
            <a:r>
              <a:rPr lang="el-GR" sz="2400" dirty="0">
                <a:latin typeface="+mn-lt"/>
              </a:rPr>
              <a:t>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Δύναμη - Ακρίβεια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Η κινητικότητα συνδυασμένη με την αισθητικότητα καθιστούν το </a:t>
            </a:r>
            <a:r>
              <a:rPr lang="el-GR" b="1" dirty="0" smtClean="0"/>
              <a:t>χέρι</a:t>
            </a:r>
            <a:r>
              <a:rPr lang="el-GR" dirty="0" smtClean="0"/>
              <a:t> ιδιαίτερα σημαντικό όργανο πληροφόρησης και επιδεξιότητας.</a:t>
            </a:r>
          </a:p>
          <a:p>
            <a:pPr lvl="0"/>
            <a:r>
              <a:rPr lang="el-GR" dirty="0" smtClean="0"/>
              <a:t>Χάρις στο πολύπλοκο σύστημα τροχαλιών των </a:t>
            </a:r>
            <a:r>
              <a:rPr lang="el-GR" dirty="0" err="1" smtClean="0"/>
              <a:t>καμπτήρων</a:t>
            </a:r>
            <a:r>
              <a:rPr lang="el-GR" dirty="0" smtClean="0"/>
              <a:t> μυών, ελαττώνεται η τάση μεταξύ τενόντων και ελύτρων.</a:t>
            </a:r>
            <a:r>
              <a:rPr lang="el-GR" b="1" kern="0" dirty="0" smtClean="0"/>
              <a:t> </a:t>
            </a:r>
          </a:p>
          <a:p>
            <a:r>
              <a:rPr lang="el-GR" b="1" kern="0" dirty="0" smtClean="0"/>
              <a:t>Λαβή Δύναμης. </a:t>
            </a:r>
            <a:r>
              <a:rPr lang="el-GR" kern="0" dirty="0" smtClean="0"/>
              <a:t>Ο καρπός με ωλένια απόκλιση. Ο άξονας του μεγάλου δακτύλου ταυτίζεται σχεδόν με τον επιμήκη άξονα του αντιβραχίου</a:t>
            </a:r>
          </a:p>
          <a:p>
            <a:r>
              <a:rPr lang="el-GR" b="1" kern="0" dirty="0" smtClean="0"/>
              <a:t>Λαβή ακρίβειας.</a:t>
            </a:r>
            <a:r>
              <a:rPr lang="el-GR" kern="0" dirty="0" smtClean="0"/>
              <a:t> Ο καρπός σε μέση θέση. </a:t>
            </a:r>
          </a:p>
          <a:p>
            <a:pPr lvl="0"/>
            <a:endParaRPr lang="el-GR" dirty="0" smtClean="0"/>
          </a:p>
          <a:p>
            <a:endParaRPr lang="el-GR" dirty="0" smtClean="0">
              <a:latin typeface="Arial" charset="0"/>
            </a:endParaRP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Λαβές Ακρίβειας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5" name="Picture 2" descr="Hands Reference 2 by Kibbitz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30794" r="58537" b="40269"/>
          <a:stretch>
            <a:fillRect/>
          </a:stretch>
        </p:blipFill>
        <p:spPr bwMode="auto">
          <a:xfrm>
            <a:off x="1547664" y="3789040"/>
            <a:ext cx="2592288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nds Reference 2 by Kibbitz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4" t="2562" r="46735" b="66684"/>
          <a:stretch>
            <a:fillRect/>
          </a:stretch>
        </p:blipFill>
        <p:spPr bwMode="auto">
          <a:xfrm>
            <a:off x="251520" y="1124744"/>
            <a:ext cx="21602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nds study by RanSeren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2" t="35194" r="67392" b="3668"/>
          <a:stretch>
            <a:fillRect/>
          </a:stretch>
        </p:blipFill>
        <p:spPr bwMode="auto">
          <a:xfrm>
            <a:off x="3779912" y="1052736"/>
            <a:ext cx="217599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2"/>
          <p:cNvSpPr/>
          <p:nvPr/>
        </p:nvSpPr>
        <p:spPr>
          <a:xfrm>
            <a:off x="4572000" y="5643966"/>
            <a:ext cx="3816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ranserenader.deviantart.com</a:t>
            </a:r>
            <a:endParaRPr lang="el-GR" sz="1200" dirty="0">
              <a:latin typeface="+mn-lt"/>
            </a:endParaRPr>
          </a:p>
        </p:txBody>
      </p:sp>
      <p:pic>
        <p:nvPicPr>
          <p:cNvPr id="16" name="Picture 2" descr="Hands study by RanSeren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31995" r="82501" b="5396"/>
          <a:stretch>
            <a:fillRect/>
          </a:stretch>
        </p:blipFill>
        <p:spPr bwMode="auto">
          <a:xfrm>
            <a:off x="5796136" y="908720"/>
            <a:ext cx="3347864" cy="453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/>
          <p:nvPr/>
        </p:nvSpPr>
        <p:spPr>
          <a:xfrm>
            <a:off x="611560" y="6279703"/>
            <a:ext cx="2841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8080"/>
                </a:solidFill>
                <a:latin typeface="+mn-lt"/>
                <a:sym typeface="Wingdings"/>
              </a:rPr>
              <a:t>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1200" dirty="0">
                <a:latin typeface="+mn-lt"/>
                <a:hlinkClick r:id="rId5"/>
              </a:rPr>
              <a:t>Hands Reference </a:t>
            </a:r>
            <a:r>
              <a:rPr lang="en-US" sz="1200" dirty="0" smtClean="0">
                <a:latin typeface="+mn-lt"/>
                <a:hlinkClick r:id="rId5"/>
              </a:rPr>
              <a:t>2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”,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από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6"/>
              </a:rPr>
              <a:t>Kibbitzer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διαθέσιμο με άδεια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+mn-lt"/>
                <a:hlinkClick r:id="rId7"/>
              </a:rPr>
              <a:t>CC BY-NC-ND </a:t>
            </a:r>
            <a:r>
              <a:rPr lang="en-US" sz="1200" dirty="0" smtClean="0">
                <a:latin typeface="+mn-lt"/>
                <a:hlinkClick r:id="rId7"/>
              </a:rPr>
              <a:t>3.0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Λαβές Δύναμης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5" name="Picture 4" descr="Drawing with fidjera: Lesson 4 by fidje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65172" r="52077" b="2299"/>
          <a:stretch>
            <a:fillRect/>
          </a:stretch>
        </p:blipFill>
        <p:spPr bwMode="auto">
          <a:xfrm>
            <a:off x="4572000" y="1124744"/>
            <a:ext cx="4176464" cy="433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rawing with fidjera: Lesson 3 by fidj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3" t="15470" r="36772" b="66899"/>
          <a:stretch>
            <a:fillRect/>
          </a:stretch>
        </p:blipFill>
        <p:spPr bwMode="auto">
          <a:xfrm>
            <a:off x="395536" y="1268760"/>
            <a:ext cx="26277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rawing with fidjera: Lesson 3 by fidj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80116" r="60501" b="2985"/>
          <a:stretch>
            <a:fillRect/>
          </a:stretch>
        </p:blipFill>
        <p:spPr bwMode="auto">
          <a:xfrm>
            <a:off x="323528" y="3212976"/>
            <a:ext cx="237626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4"/>
          <p:cNvSpPr/>
          <p:nvPr/>
        </p:nvSpPr>
        <p:spPr>
          <a:xfrm>
            <a:off x="323528" y="5373215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fidjera.deviantart.com</a:t>
            </a:r>
            <a:endParaRPr lang="el-GR" sz="1200" dirty="0">
              <a:latin typeface="+mn-lt"/>
            </a:endParaRPr>
          </a:p>
        </p:txBody>
      </p:sp>
      <p:pic>
        <p:nvPicPr>
          <p:cNvPr id="13" name="Picture 2" descr="Hands Reference 2 by Kibbitz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6" t="69807" r="2138" b="12402"/>
          <a:stretch>
            <a:fillRect/>
          </a:stretch>
        </p:blipFill>
        <p:spPr bwMode="auto">
          <a:xfrm>
            <a:off x="2771800" y="3501008"/>
            <a:ext cx="331236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Ορθογώνιο 4"/>
          <p:cNvSpPr/>
          <p:nvPr/>
        </p:nvSpPr>
        <p:spPr>
          <a:xfrm>
            <a:off x="6228184" y="5373216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fidjera.deviantart.com</a:t>
            </a:r>
            <a:endParaRPr lang="el-GR" sz="1200" dirty="0">
              <a:latin typeface="+mn-lt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3054865" y="4797152"/>
            <a:ext cx="2841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8080"/>
                </a:solidFill>
                <a:latin typeface="+mn-lt"/>
                <a:sym typeface="Wingdings"/>
              </a:rPr>
              <a:t>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1200" dirty="0">
                <a:latin typeface="+mn-lt"/>
                <a:hlinkClick r:id="rId7"/>
              </a:rPr>
              <a:t>Hands Reference </a:t>
            </a:r>
            <a:r>
              <a:rPr lang="en-US" sz="1200" dirty="0" smtClean="0">
                <a:latin typeface="+mn-lt"/>
                <a:hlinkClick r:id="rId7"/>
              </a:rPr>
              <a:t>2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”,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από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8"/>
              </a:rPr>
              <a:t>Kibbitzer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διαθέσιμο με άδεια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+mn-lt"/>
                <a:hlinkClick r:id="rId9"/>
              </a:rPr>
              <a:t>CC BY-NC-ND </a:t>
            </a:r>
            <a:r>
              <a:rPr lang="en-US" sz="1200" dirty="0" smtClean="0">
                <a:latin typeface="+mn-lt"/>
                <a:hlinkClick r:id="rId9"/>
              </a:rPr>
              <a:t>3.0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«Βιολογική μηχανική – </a:t>
            </a:r>
            <a:r>
              <a:rPr lang="el-GR" sz="2000" smtClean="0"/>
              <a:t>Εργονομία </a:t>
            </a:r>
            <a:r>
              <a:rPr lang="el-GR" sz="2000" smtClean="0"/>
              <a:t>(</a:t>
            </a:r>
            <a:r>
              <a:rPr lang="el-GR" sz="2000"/>
              <a:t>Ε</a:t>
            </a:r>
            <a:r>
              <a:rPr lang="el-GR" sz="2000" smtClean="0"/>
              <a:t>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13:</a:t>
            </a:r>
            <a:r>
              <a:rPr lang="el-GR" sz="2000" dirty="0"/>
              <a:t> Άνω Άκρο - Λαβές».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Εξαιρούνται </a:t>
            </a:r>
            <a:r>
              <a:rPr lang="el-GR" sz="1800" dirty="0"/>
              <a:t>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sz="3600" dirty="0" err="1" smtClean="0"/>
              <a:t>Γληνοβραχιόνια</a:t>
            </a:r>
            <a:r>
              <a:rPr lang="el-GR" sz="3600" dirty="0" smtClean="0"/>
              <a:t> Άρθρωση </a:t>
            </a:r>
            <a:r>
              <a:rPr lang="el-GR" sz="3200" b="0" dirty="0" smtClean="0"/>
              <a:t>2/4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στατική και δυναμική σταθερότητα της </a:t>
            </a:r>
            <a:r>
              <a:rPr lang="el-GR" b="1" dirty="0" err="1" smtClean="0"/>
              <a:t>γληνοβραχιόνιας</a:t>
            </a:r>
            <a:r>
              <a:rPr lang="el-GR" b="1" dirty="0" smtClean="0"/>
              <a:t> άρθρωσης </a:t>
            </a:r>
            <a:r>
              <a:rPr lang="el-GR" dirty="0" smtClean="0"/>
              <a:t>εξαρτάται από τον </a:t>
            </a:r>
            <a:r>
              <a:rPr lang="el-GR" dirty="0" err="1" smtClean="0"/>
              <a:t>υπερακάνθιο</a:t>
            </a:r>
            <a:r>
              <a:rPr lang="el-GR" dirty="0" smtClean="0"/>
              <a:t>, τον </a:t>
            </a:r>
            <a:r>
              <a:rPr lang="el-GR" dirty="0" err="1" smtClean="0"/>
              <a:t>υποπλάτιο</a:t>
            </a:r>
            <a:r>
              <a:rPr lang="el-GR" dirty="0" smtClean="0"/>
              <a:t>, και τον μικρό </a:t>
            </a:r>
            <a:r>
              <a:rPr lang="el-GR" dirty="0" err="1" smtClean="0"/>
              <a:t>στρογγύλο</a:t>
            </a:r>
            <a:r>
              <a:rPr lang="el-GR" dirty="0" smtClean="0"/>
              <a:t> (ομάδα έξω στροφέων μυών). 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γληνοβραχιόνια</a:t>
            </a:r>
            <a:r>
              <a:rPr lang="el-GR" dirty="0" smtClean="0"/>
              <a:t> άρθρωση υφίσταται μεγάλα φορτία.</a:t>
            </a:r>
          </a:p>
          <a:p>
            <a:r>
              <a:rPr lang="el-GR" dirty="0" smtClean="0"/>
              <a:t>Όταν το </a:t>
            </a:r>
            <a:r>
              <a:rPr lang="el-GR" dirty="0" err="1" smtClean="0"/>
              <a:t>βραχιόνιο</a:t>
            </a:r>
            <a:r>
              <a:rPr lang="el-GR" dirty="0" smtClean="0"/>
              <a:t> είναι σε απαγωγή 90 μοιρών, η αντίδραση στην άρθρωση είναι σχεδόν ίση με το βάρος του σώματος. </a:t>
            </a:r>
          </a:p>
          <a:p>
            <a:r>
              <a:rPr lang="el-GR" dirty="0" smtClean="0"/>
              <a:t>Η σταθερότητα του </a:t>
            </a:r>
            <a:r>
              <a:rPr lang="el-GR" b="1" dirty="0" smtClean="0"/>
              <a:t>αγκώνα </a:t>
            </a:r>
            <a:r>
              <a:rPr lang="el-GR" dirty="0" smtClean="0"/>
              <a:t>εξαρτάται από το συνδεσμικό σύστημα.</a:t>
            </a:r>
          </a:p>
          <a:p>
            <a:r>
              <a:rPr lang="el-GR" dirty="0" smtClean="0"/>
              <a:t>Τα στατικά φορτία αγγίζουν το βάρος του σώματος ενώ τα δυναμικά φορτία το ξεπερνούν.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Γληνοβραχιόνια</a:t>
            </a:r>
            <a:r>
              <a:rPr lang="el-GR" sz="3600" dirty="0" smtClean="0"/>
              <a:t> Άρθρωση </a:t>
            </a:r>
            <a:r>
              <a:rPr lang="el-GR" sz="3200" b="0" dirty="0" smtClean="0"/>
              <a:t>3/4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" name="Picture 2" descr="http://www.ilocis.org/documents/images/mus19f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5976664" cy="5175668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547664" y="3356992"/>
            <a:ext cx="1368152" cy="576064"/>
          </a:xfrm>
          <a:prstGeom prst="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 dirty="0" smtClean="0"/>
              <a:t> Όριο ενόχλησης.</a:t>
            </a:r>
            <a:endParaRPr lang="el-GR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755576" y="1268760"/>
            <a:ext cx="3024336" cy="504056"/>
          </a:xfrm>
          <a:prstGeom prst="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 dirty="0" smtClean="0"/>
              <a:t> </a:t>
            </a:r>
          </a:p>
          <a:p>
            <a:r>
              <a:rPr lang="el-GR" dirty="0" smtClean="0"/>
              <a:t>Πίεση στον </a:t>
            </a:r>
            <a:r>
              <a:rPr lang="el-GR" dirty="0" err="1" smtClean="0"/>
              <a:t>υπερακάνθιο</a:t>
            </a:r>
            <a:r>
              <a:rPr lang="el-GR" dirty="0" smtClean="0"/>
              <a:t> μυ.</a:t>
            </a:r>
          </a:p>
          <a:p>
            <a:r>
              <a:rPr lang="el-GR" b="1" dirty="0" smtClean="0"/>
              <a:t> </a:t>
            </a:r>
            <a:endParaRPr lang="el-GR" b="1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6300192" y="1196752"/>
            <a:ext cx="2520280" cy="396044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 την ίδια τροχιά, η φόρτιση στην απαγωγή είναι πολλαπλάσια (σχεδόν υπερδιπλάσια) από αυτή στη κάμψη.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699792" y="6381328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iloencyclopaedia.org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err="1" smtClean="0"/>
              <a:t>Γληνοβραχιόνια</a:t>
            </a:r>
            <a:r>
              <a:rPr lang="el-GR" sz="3600" dirty="0" smtClean="0"/>
              <a:t> Άρθρωση </a:t>
            </a:r>
            <a:r>
              <a:rPr lang="el-GR" sz="3200" b="0" dirty="0" smtClean="0"/>
              <a:t>4/4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6" name="Picture 4" descr="http://www.ilocis.org/documents/images/mus17f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007818" cy="4694829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</p:pic>
      <p:sp>
        <p:nvSpPr>
          <p:cNvPr id="7" name="6 - Ορθογώνιο"/>
          <p:cNvSpPr/>
          <p:nvPr/>
        </p:nvSpPr>
        <p:spPr>
          <a:xfrm>
            <a:off x="323528" y="6093296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iloencyclopaedia.org</a:t>
            </a:r>
            <a:endParaRPr lang="el-GR" sz="1200" dirty="0">
              <a:latin typeface="+mn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5508104" y="1196752"/>
            <a:ext cx="3456384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Στο διάγραμμα απεικονίζεται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για γυναίκες και άνδρες-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ποσοστό ενέργειας (</a:t>
            </a:r>
            <a:r>
              <a:rPr lang="el-GR" sz="2400" dirty="0" smtClean="0">
                <a:latin typeface="+mn-lt"/>
              </a:rPr>
              <a:t>σε σχέση με την μέγιστη δυνατότητα των μυών),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που καταναλώνεται κατά την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κάμψη </a:t>
            </a:r>
            <a:r>
              <a:rPr lang="el-GR" sz="2400" dirty="0" smtClean="0">
                <a:latin typeface="+mn-lt"/>
              </a:rPr>
              <a:t>με 1 </a:t>
            </a:r>
            <a:r>
              <a:rPr lang="en-US" sz="2400" dirty="0" smtClean="0">
                <a:latin typeface="+mn-lt"/>
              </a:rPr>
              <a:t>kg</a:t>
            </a:r>
            <a:r>
              <a:rPr lang="el-GR" sz="2400" dirty="0" smtClean="0">
                <a:latin typeface="+mn-lt"/>
              </a:rPr>
              <a:t> βάρος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στη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γληνοβραχιόνια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άρθρωση</a:t>
            </a:r>
            <a:r>
              <a:rPr lang="en-US" sz="2400" dirty="0" smtClean="0">
                <a:latin typeface="+mn-lt"/>
              </a:rPr>
              <a:t>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Τόξο Δραστηριότητας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89090" name="Picture 2" descr="http://www.ilocis.org/documents/images/erg39f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5127854" cy="278321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95536" y="6165304"/>
            <a:ext cx="5127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ilocis.org</a:t>
            </a:r>
            <a:endParaRPr lang="el-GR" sz="1200" dirty="0">
              <a:latin typeface="+mn-lt"/>
            </a:endParaRPr>
          </a:p>
        </p:txBody>
      </p:sp>
      <p:pic>
        <p:nvPicPr>
          <p:cNvPr id="7" name="Picture 2" descr="ERG10"/>
          <p:cNvPicPr>
            <a:picLocks noChangeAspect="1" noChangeArrowheads="1"/>
          </p:cNvPicPr>
          <p:nvPr/>
        </p:nvPicPr>
        <p:blipFill>
          <a:blip r:embed="rId4" cstate="print"/>
          <a:srcRect l="15185" t="17132" r="22921" b="10069"/>
          <a:stretch>
            <a:fillRect/>
          </a:stretch>
        </p:blipFill>
        <p:spPr bwMode="auto">
          <a:xfrm>
            <a:off x="5712542" y="1484784"/>
            <a:ext cx="3179938" cy="4248472"/>
          </a:xfrm>
          <a:prstGeom prst="rect">
            <a:avLst/>
          </a:prstGeom>
          <a:noFill/>
        </p:spPr>
      </p:pic>
      <p:sp>
        <p:nvSpPr>
          <p:cNvPr id="8" name="4 - Ορθογώνιο"/>
          <p:cNvSpPr/>
          <p:nvPr/>
        </p:nvSpPr>
        <p:spPr>
          <a:xfrm>
            <a:off x="5940152" y="5877272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slideshare.net</a:t>
            </a:r>
            <a:endParaRPr lang="el-GR" sz="1200" dirty="0">
              <a:latin typeface="+mn-lt"/>
            </a:endParaRPr>
          </a:p>
        </p:txBody>
      </p:sp>
      <p:sp>
        <p:nvSpPr>
          <p:cNvPr id="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5338936" cy="1872208"/>
          </a:xfrm>
        </p:spPr>
        <p:txBody>
          <a:bodyPr>
            <a:normAutofit/>
          </a:bodyPr>
          <a:lstStyle/>
          <a:p>
            <a:r>
              <a:rPr lang="el-GR" dirty="0" smtClean="0"/>
              <a:t>Οι μικρότερες φορτίσεις αναφέρονται στον χώρο που αναπτύσσεται κατευθείαν εμπρός από τον κορμό, όπως σημειώνεται στο σχήμα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Ακτίνα Δραστηριότητας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5" name="Picture 8" descr="See Graphic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47" r="16106"/>
          <a:stretch>
            <a:fillRect/>
          </a:stretch>
        </p:blipFill>
        <p:spPr bwMode="auto">
          <a:xfrm>
            <a:off x="1475656" y="1196752"/>
            <a:ext cx="6192688" cy="411297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grpSp>
        <p:nvGrpSpPr>
          <p:cNvPr id="17" name="16 - Ομάδα"/>
          <p:cNvGrpSpPr/>
          <p:nvPr/>
        </p:nvGrpSpPr>
        <p:grpSpPr>
          <a:xfrm>
            <a:off x="3203848" y="1772816"/>
            <a:ext cx="2808312" cy="2592288"/>
            <a:chOff x="3203848" y="1772816"/>
            <a:chExt cx="2808312" cy="2592288"/>
          </a:xfrm>
        </p:grpSpPr>
        <p:sp>
          <p:nvSpPr>
            <p:cNvPr id="6" name="5 - Ορθογώνιο"/>
            <p:cNvSpPr/>
            <p:nvPr/>
          </p:nvSpPr>
          <p:spPr>
            <a:xfrm>
              <a:off x="3203848" y="1916832"/>
              <a:ext cx="2808312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4283968" y="3717032"/>
              <a:ext cx="864096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3707904" y="2564904"/>
              <a:ext cx="180020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12 - Έλλειψη"/>
            <p:cNvSpPr/>
            <p:nvPr/>
          </p:nvSpPr>
          <p:spPr>
            <a:xfrm>
              <a:off x="4427984" y="1772816"/>
              <a:ext cx="432048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Α</a:t>
              </a:r>
              <a:endParaRPr lang="el-GR" b="1" dirty="0"/>
            </a:p>
          </p:txBody>
        </p:sp>
        <p:sp>
          <p:nvSpPr>
            <p:cNvPr id="14" name="13 - Έλλειψη"/>
            <p:cNvSpPr/>
            <p:nvPr/>
          </p:nvSpPr>
          <p:spPr>
            <a:xfrm>
              <a:off x="4427984" y="3789040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Γ</a:t>
              </a:r>
              <a:endParaRPr lang="el-GR" b="1" dirty="0"/>
            </a:p>
          </p:txBody>
        </p:sp>
        <p:sp>
          <p:nvSpPr>
            <p:cNvPr id="15" name="14 - Έλλειψη"/>
            <p:cNvSpPr/>
            <p:nvPr/>
          </p:nvSpPr>
          <p:spPr>
            <a:xfrm>
              <a:off x="4355976" y="2492896"/>
              <a:ext cx="576064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Β</a:t>
              </a:r>
              <a:endParaRPr lang="el-GR" b="1" dirty="0"/>
            </a:p>
          </p:txBody>
        </p:sp>
      </p:grpSp>
      <p:sp>
        <p:nvSpPr>
          <p:cNvPr id="11" name="10 - Ορθογώνιο"/>
          <p:cNvSpPr/>
          <p:nvPr/>
        </p:nvSpPr>
        <p:spPr>
          <a:xfrm>
            <a:off x="7740352" y="5085184"/>
            <a:ext cx="1331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training.itcilo.it</a:t>
            </a:r>
            <a:endParaRPr lang="el-GR" sz="1200" dirty="0">
              <a:latin typeface="+mn-lt"/>
            </a:endParaRPr>
          </a:p>
        </p:txBody>
      </p:sp>
      <p:sp>
        <p:nvSpPr>
          <p:cNvPr id="16" name="2 - Θέση περιεχομένου"/>
          <p:cNvSpPr txBox="1">
            <a:spLocks/>
          </p:cNvSpPr>
          <p:nvPr/>
        </p:nvSpPr>
        <p:spPr>
          <a:xfrm>
            <a:off x="899592" y="5445224"/>
            <a:ext cx="734481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Α. Περιοχή περιστασιακής δραστηριότητας.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Β. Περιοχή συχνής, καθημερινής, δραστηριότητας.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Γ. Εργονομικό κάθισμα.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Ενεργητική Άσκηση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499992" y="6412020"/>
            <a:ext cx="3888432" cy="360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dirty="0" smtClean="0">
                <a:hlinkClick r:id="rId2"/>
              </a:rPr>
              <a:t>uvisa.co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91142" name="Picture 6" descr="http://uvisa.co/wp-content/uploads/2015/02/how-to-prevent-cervical-spondylosis.jpg"/>
          <p:cNvPicPr>
            <a:picLocks noChangeAspect="1" noChangeArrowheads="1"/>
          </p:cNvPicPr>
          <p:nvPr/>
        </p:nvPicPr>
        <p:blipFill>
          <a:blip r:embed="rId3" cstate="print"/>
          <a:srcRect l="3030" t="2546" r="4545" b="3234"/>
          <a:stretch>
            <a:fillRect/>
          </a:stretch>
        </p:blipFill>
        <p:spPr bwMode="auto">
          <a:xfrm>
            <a:off x="3995936" y="908720"/>
            <a:ext cx="4536504" cy="5503300"/>
          </a:xfrm>
          <a:prstGeom prst="rect">
            <a:avLst/>
          </a:prstGeom>
          <a:noFill/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323528" y="1196752"/>
            <a:ext cx="367240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Ασκήσεις απλές, εύκολες στην εφαρμογή σε οποιοδήποτε χώρο, </a:t>
            </a:r>
            <a:r>
              <a:rPr lang="el-GR" sz="2400" noProof="0" dirty="0">
                <a:latin typeface="+mn-lt"/>
              </a:rPr>
              <a:t>ε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ξυπηρετούν: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την χαλάρωση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την ελαστικότητα </a:t>
            </a:r>
            <a:endParaRPr lang="el-GR" sz="2400" dirty="0" smtClean="0">
              <a:latin typeface="+mn-lt"/>
            </a:endParaRP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την βελτίωση της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αιμάτωσης των μυϊκών</a:t>
            </a:r>
            <a:r>
              <a:rPr lang="el-GR" sz="2400" dirty="0">
                <a:latin typeface="+mn-lt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συστημάτων.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Χρήση Υπολογιστή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>
            <a:normAutofit/>
          </a:bodyPr>
          <a:lstStyle/>
          <a:p>
            <a:r>
              <a:rPr lang="el-GR" dirty="0" smtClean="0"/>
              <a:t>Όποτε είναι δυνατόν (σχεδόν κάθε ώρα) χρειάζεται να γίνονται ενεργητικές κινήσεις και να τροποποιείται η θέση του άνω άκρου.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Picture 4" descr="penny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20888"/>
            <a:ext cx="4392488" cy="3384447"/>
          </a:xfrm>
          <a:prstGeom prst="rect">
            <a:avLst/>
          </a:prstGeom>
          <a:noFill/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467544" y="2708920"/>
            <a:ext cx="36004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Προτείνεται , για παράδειγμα στην χρήση πληκτρολόγιου, κάμψη 90 έως 105 μοίρες (μέση θέση) για αποδεκτές φορτίσεις.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4 - Ορθογώνιο"/>
          <p:cNvSpPr/>
          <p:nvPr/>
        </p:nvSpPr>
        <p:spPr>
          <a:xfrm>
            <a:off x="5076056" y="6021288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1499</TotalTime>
  <Words>1445</Words>
  <Application>Microsoft Office PowerPoint</Application>
  <PresentationFormat>Προβολή στην οθόνη (4:3)</PresentationFormat>
  <Paragraphs>205</Paragraphs>
  <Slides>31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TEMPLATE</vt:lpstr>
      <vt:lpstr>Προσαρμοσμένη σχεδίαση</vt:lpstr>
      <vt:lpstr>1_exo-opistho_simeiomata</vt:lpstr>
      <vt:lpstr>OC_template_updated</vt:lpstr>
      <vt:lpstr>Βιολογική Μηχανική   Εργονομία (E)</vt:lpstr>
      <vt:lpstr>Γληνοβραχιόνια Άρθρωση 1/4</vt:lpstr>
      <vt:lpstr> Γληνοβραχιόνια Άρθρωση 2/4</vt:lpstr>
      <vt:lpstr>Γληνοβραχιόνια Άρθρωση 3/4</vt:lpstr>
      <vt:lpstr>Γληνοβραχιόνια Άρθρωση 4/4</vt:lpstr>
      <vt:lpstr>Τόξο Δραστηριότητας </vt:lpstr>
      <vt:lpstr>Ακτίνα Δραστηριότητας</vt:lpstr>
      <vt:lpstr>Ενεργητική Άσκηση</vt:lpstr>
      <vt:lpstr>Χρήση Υπολογιστή</vt:lpstr>
      <vt:lpstr>Διατάσεις 1/2</vt:lpstr>
      <vt:lpstr>Διατάσεις 2/2</vt:lpstr>
      <vt:lpstr>Δραστηριότητα Φόρτισης</vt:lpstr>
      <vt:lpstr>Εργονομική Οργάνωση</vt:lpstr>
      <vt:lpstr>Παράγοντες Επιβάρυνσης </vt:lpstr>
      <vt:lpstr>Εργαλεία Σχεδιασμός </vt:lpstr>
      <vt:lpstr>Εργαλεία Σωστή Χρήση</vt:lpstr>
      <vt:lpstr>Λαβές </vt:lpstr>
      <vt:lpstr>Εργαλεία </vt:lpstr>
      <vt:lpstr>Άνω Άκρο 1/2</vt:lpstr>
      <vt:lpstr>Άνω Άκρο 2/2 </vt:lpstr>
      <vt:lpstr>Εργονομική Οργάνωση</vt:lpstr>
      <vt:lpstr>Δύναμη - Ακρίβεια</vt:lpstr>
      <vt:lpstr>Λαβές Ακρίβειας</vt:lpstr>
      <vt:lpstr>Λαβές Δύναμης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Βιολογική Μηχανική   Εργονομία</dc:title>
  <dc:creator>opencourses@teiath.gr</dc:creator>
  <cp:lastModifiedBy>fkaram2</cp:lastModifiedBy>
  <cp:revision>51</cp:revision>
  <dcterms:created xsi:type="dcterms:W3CDTF">2015-03-09T10:26:02Z</dcterms:created>
  <dcterms:modified xsi:type="dcterms:W3CDTF">2015-08-31T07:24:14Z</dcterms:modified>
</cp:coreProperties>
</file>