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57" r:id="rId16"/>
    <p:sldId id="262" r:id="rId17"/>
    <p:sldId id="264" r:id="rId18"/>
    <p:sldId id="281" r:id="rId19"/>
    <p:sldId id="282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4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4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0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9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4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48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53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8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2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9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8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8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0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5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0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D5601-1B70-4EB4-801A-E4C5C2657A8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70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3A27-BDE6-4361-A36E-A8A4EA9CE4F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7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5.wmf"/><Relationship Id="rId5" Type="http://schemas.microsoft.com/office/2007/relationships/hdphoto" Target="../media/hdphoto4.wdp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7.png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Αντοχή πλοίου 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Υπολογισμός θερμικών τάσεων </a:t>
            </a:r>
            <a:r>
              <a:rPr lang="el-GR" sz="2600" dirty="0" smtClean="0"/>
              <a:t>πλοίων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</a:t>
            </a:r>
            <a:r>
              <a:rPr lang="el-GR" sz="2200" dirty="0" smtClean="0"/>
              <a:t>.</a:t>
            </a:r>
            <a:r>
              <a:rPr lang="en-US" sz="2200" dirty="0" smtClean="0"/>
              <a:t> </a:t>
            </a:r>
            <a:r>
              <a:rPr lang="el-GR" sz="2200" dirty="0" smtClean="0"/>
              <a:t>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38914"/>
              </p:ext>
            </p:extLst>
          </p:nvPr>
        </p:nvGraphicFramePr>
        <p:xfrm>
          <a:off x="3591508" y="4293096"/>
          <a:ext cx="1960984" cy="130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4" imgW="609480" imgH="406080" progId="Equation.3">
                  <p:embed/>
                </p:oleObj>
              </mc:Choice>
              <mc:Fallback>
                <p:oleObj name="Equation" r:id="rId4" imgW="6094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1508" y="4293096"/>
                        <a:ext cx="1960984" cy="1307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723900" y="3645024"/>
            <a:ext cx="7304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 κατακόρυφο βέλος κάμψης  δίνεται από τη σχέση: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4" t="32535" r="14557" b="21497"/>
          <a:stretch>
            <a:fillRect/>
          </a:stretch>
        </p:blipFill>
        <p:spPr bwMode="auto">
          <a:xfrm>
            <a:off x="2514600" y="1916832"/>
            <a:ext cx="4114800" cy="1341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Πρωτεύουσες διαμήκεις τάσεις σε πλοίο από θερμικές επιδράσεις </a:t>
            </a:r>
            <a:r>
              <a:rPr lang="en-US" sz="3200" b="0" dirty="0" smtClean="0"/>
              <a:t>(</a:t>
            </a:r>
            <a:r>
              <a:rPr lang="el-GR" sz="3200" b="0" dirty="0" smtClean="0"/>
              <a:t>3 από 4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1285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823042"/>
              </p:ext>
            </p:extLst>
          </p:nvPr>
        </p:nvGraphicFramePr>
        <p:xfrm>
          <a:off x="1871700" y="4005263"/>
          <a:ext cx="54006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Εξίσωση" r:id="rId4" imgW="2539800" imgH="1574640" progId="Equation.3">
                  <p:embed/>
                </p:oleObj>
              </mc:Choice>
              <mc:Fallback>
                <p:oleObj name="Εξίσωση" r:id="rId4" imgW="2539800" imgH="1574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700" y="4005263"/>
                        <a:ext cx="5400600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533400" y="270892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Για τον υπολογισμό των ολοκληρωμάτων διαιρούμε τη διατομή σε στοιχεία όπως κάνουμε και για τον υπολογισμό της ροπής αντίστασης. Τα ολοκληρώματα δίνονται από τις σχέσεις: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4" t="32535" r="14557" b="21497"/>
          <a:stretch>
            <a:fillRect/>
          </a:stretch>
        </p:blipFill>
        <p:spPr bwMode="auto">
          <a:xfrm>
            <a:off x="2667000" y="1443041"/>
            <a:ext cx="3886200" cy="126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Πρωτεύουσες διαμήκεις τάσεις σε πλοίο από θερμικές επιδράσεις </a:t>
            </a:r>
            <a:r>
              <a:rPr lang="en-US" sz="3200" b="0" dirty="0" smtClean="0"/>
              <a:t>(4</a:t>
            </a:r>
            <a:r>
              <a:rPr lang="el-GR" sz="3200" b="0" dirty="0" smtClean="0"/>
              <a:t> από 4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4401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Πρωτεύουσες θερμικές τάσεις – </a:t>
            </a:r>
            <a:r>
              <a:rPr lang="el-GR" dirty="0" err="1" smtClean="0"/>
              <a:t>πινακοποίηση</a:t>
            </a:r>
            <a:r>
              <a:rPr lang="el-GR" dirty="0" smtClean="0"/>
              <a:t> υπολογισμών </a:t>
            </a:r>
            <a:r>
              <a:rPr lang="en-US" sz="3200" b="0" dirty="0" smtClean="0"/>
              <a:t>(1</a:t>
            </a:r>
            <a:r>
              <a:rPr lang="el-GR" sz="3200" b="0" dirty="0" smtClean="0"/>
              <a:t> από 2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graphicFrame>
        <p:nvGraphicFramePr>
          <p:cNvPr id="123983" name="Group 11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309879"/>
              </p:ext>
            </p:extLst>
          </p:nvPr>
        </p:nvGraphicFramePr>
        <p:xfrm>
          <a:off x="-23971" y="1772816"/>
          <a:ext cx="9204483" cy="2648957"/>
        </p:xfrm>
        <a:graphic>
          <a:graphicData uri="http://schemas.openxmlformats.org/drawingml/2006/table">
            <a:tbl>
              <a:tblPr firstRow="1"/>
              <a:tblGrid>
                <a:gridCol w="701670"/>
                <a:gridCol w="392042"/>
                <a:gridCol w="266556"/>
                <a:gridCol w="255906"/>
                <a:gridCol w="271121"/>
                <a:gridCol w="395888"/>
                <a:gridCol w="756496"/>
                <a:gridCol w="936923"/>
                <a:gridCol w="925811"/>
                <a:gridCol w="585798"/>
                <a:gridCol w="367010"/>
                <a:gridCol w="351763"/>
                <a:gridCol w="350242"/>
                <a:gridCol w="787698"/>
                <a:gridCol w="935336"/>
                <a:gridCol w="924223"/>
              </a:tblGrid>
              <a:tr h="5940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Στοιχείο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ΔΑ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y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σ1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σ1*ΔΑ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σ1*ΔΑ*y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σ1*ΔΑ*z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σ1+σ2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σ3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σ4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σΤ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σΤ*ΔΑ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σΤ*ΔΑ*y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σΤ*ΔΑ*z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Σ(σ1*ΔΑ)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Σ(σ1*ΔΑ*y)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Σ(σ1*ΔΑ*z)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 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Σ(σΤ*ΔΑ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Σ(σΤ*ΔΑ*y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Σ(σΤ*ΔΑ*z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l-G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874" marR="858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Αριστερό άγκιστρο 3"/>
          <p:cNvSpPr/>
          <p:nvPr/>
        </p:nvSpPr>
        <p:spPr>
          <a:xfrm>
            <a:off x="7749438" y="3930127"/>
            <a:ext cx="216024" cy="1266825"/>
          </a:xfrm>
          <a:prstGeom prst="leftBrac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14529" name="Text Box 1111"/>
          <p:cNvSpPr txBox="1">
            <a:spLocks noChangeArrowheads="1"/>
          </p:cNvSpPr>
          <p:nvPr/>
        </p:nvSpPr>
        <p:spPr bwMode="auto">
          <a:xfrm>
            <a:off x="6918388" y="4725144"/>
            <a:ext cx="2133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Πρέπει να μηδενίζονται αν είναι σωστοί οι υπολογισμοί</a:t>
            </a:r>
          </a:p>
        </p:txBody>
      </p:sp>
      <p:pic>
        <p:nvPicPr>
          <p:cNvPr id="14530" name="Picture 11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4" t="32535" r="14557" b="21497"/>
          <a:stretch>
            <a:fillRect/>
          </a:stretch>
        </p:blipFill>
        <p:spPr bwMode="auto">
          <a:xfrm>
            <a:off x="565310" y="4693863"/>
            <a:ext cx="3886200" cy="126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Πρωτεύουσες θερμικές τάσεις – </a:t>
            </a:r>
            <a:r>
              <a:rPr lang="el-GR" dirty="0" err="1" smtClean="0"/>
              <a:t>πινακοποίηση</a:t>
            </a:r>
            <a:r>
              <a:rPr lang="el-GR" dirty="0" smtClean="0"/>
              <a:t> υπολογισμών </a:t>
            </a:r>
            <a:r>
              <a:rPr lang="en-US" sz="3200" b="0" dirty="0" smtClean="0"/>
              <a:t>(2</a:t>
            </a:r>
            <a:r>
              <a:rPr lang="el-GR" sz="3200" b="0" dirty="0" smtClean="0"/>
              <a:t> από 2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graphicFrame>
        <p:nvGraphicFramePr>
          <p:cNvPr id="8194" name="Object 19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874397"/>
              </p:ext>
            </p:extLst>
          </p:nvPr>
        </p:nvGraphicFramePr>
        <p:xfrm>
          <a:off x="2339752" y="1628800"/>
          <a:ext cx="4464496" cy="4677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3" imgW="1358640" imgH="1765080" progId="Equation.3">
                  <p:embed/>
                </p:oleObj>
              </mc:Choice>
              <mc:Fallback>
                <p:oleObj name="Equation" r:id="rId3" imgW="1358640" imgH="1765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628800"/>
                        <a:ext cx="4464496" cy="467715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/>
              <a:t>«Αντοχή πλοίου Ι (Θ).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Υπολογισμός θερμικών τάσεων πλοίων».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Θερμικές τάσεις σε πλοία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5344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ανάπτυξη θερμικών τάσεων σε πλοία οφείλεται: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Στην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επίδραση της ηλιακής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ακτινοβολίας.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457200" indent="-457200" eaLnBrk="1" hangingPunct="1">
              <a:spcBef>
                <a:spcPct val="50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Στη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μεταφορά ειδικών φορτίων (πίσσα, υγροποιημένα αέρια, κατεψυγμένα φορτία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).</a:t>
            </a:r>
          </a:p>
          <a:p>
            <a:pPr marL="0" indent="0" eaLnBrk="1" hangingPunct="1">
              <a:spcBef>
                <a:spcPct val="500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Σε κάποιες περιπτώσεις οι προκαλούμενες θερμικές τάσεις μπορεί να είναι πολύ σημαντικές και οπωσδήποτε θα πρέπει να λαμβάνονται υπ’ όψη. 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Έχουν παρατηρηθεί τάσεις οφειλόμενες στην ηλιακή ακτινοβολία οι οποίες προσεγγίζουν τα 80 Ν/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mm2.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Θερμική επιμήκυνση και παραμόρφωση χωρίς τάσεις </a:t>
            </a:r>
            <a:r>
              <a:rPr lang="el-GR" sz="3200" b="0" dirty="0" smtClean="0"/>
              <a:t>(1 από 2)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" y="1328256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+mj-lt"/>
              <a:buAutoNum type="alphaUcPeriod"/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Κατασκευές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χωρίς περιορισμούς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6" t="42969" r="4375" b="24219"/>
          <a:stretch>
            <a:fillRect/>
          </a:stretch>
        </p:blipFill>
        <p:spPr bwMode="auto">
          <a:xfrm>
            <a:off x="2057400" y="1981200"/>
            <a:ext cx="4572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0" y="2057400"/>
            <a:ext cx="2057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Ομοιόμορφη θερμοκρασιακή  κατανομή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6781800" y="1752600"/>
            <a:ext cx="196666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Επιμήκυνση προς όλες τις κατευθύνσεις χωρίς την παρουσία τάσεων</a:t>
            </a:r>
          </a:p>
        </p:txBody>
      </p:sp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9" t="43407" r="4520" b="26796"/>
          <a:stretch>
            <a:fillRect/>
          </a:stretch>
        </p:blipFill>
        <p:spPr bwMode="auto">
          <a:xfrm>
            <a:off x="2057400" y="3581400"/>
            <a:ext cx="46577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1" t="43407" r="5873" b="26796"/>
          <a:stretch>
            <a:fillRect/>
          </a:stretch>
        </p:blipFill>
        <p:spPr bwMode="auto">
          <a:xfrm>
            <a:off x="2057400" y="5181600"/>
            <a:ext cx="464185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23664" y="4479667"/>
            <a:ext cx="2057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Γραμμική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θερμοκρασιακή  κατανομή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6781800" y="4572000"/>
            <a:ext cx="2362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Επιμήκυνση και κάμψη χωρίς την παρουσία τάσεων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/>
              <a:t>Θερμική επιμήκυνση και παραμόρφωση χωρίς τάσεις </a:t>
            </a:r>
            <a:r>
              <a:rPr lang="el-GR" sz="3200" b="0" dirty="0" smtClean="0"/>
              <a:t>(2 </a:t>
            </a:r>
            <a:r>
              <a:rPr lang="el-GR" sz="3200" b="0" dirty="0"/>
              <a:t>από 2) </a:t>
            </a:r>
            <a:endParaRPr lang="el-GR" dirty="0" smtClean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1291952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Θερμικές τάσεις αναπτύσσονται όταν υπάρχουν εξωτερικοί περιορισμοί ή μη-γραμμική κατανομή θερμοκρασιακών διαφορών στο σώμα.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 cstate="print">
            <a:lum bright="1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29823" r="42107" b="13103"/>
          <a:stretch>
            <a:fillRect/>
          </a:stretch>
        </p:blipFill>
        <p:spPr bwMode="auto">
          <a:xfrm>
            <a:off x="400690" y="2549012"/>
            <a:ext cx="2322819" cy="193015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361309" y="4831982"/>
            <a:ext cx="2362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Αρχική κατάσταση</a:t>
            </a:r>
          </a:p>
        </p:txBody>
      </p:sp>
      <p:grpSp>
        <p:nvGrpSpPr>
          <p:cNvPr id="29" name="Ομάδα 28"/>
          <p:cNvGrpSpPr/>
          <p:nvPr/>
        </p:nvGrpSpPr>
        <p:grpSpPr>
          <a:xfrm>
            <a:off x="2891420" y="2497283"/>
            <a:ext cx="2700094" cy="2318563"/>
            <a:chOff x="2891420" y="2351818"/>
            <a:chExt cx="2700094" cy="2318563"/>
          </a:xfrm>
        </p:grpSpPr>
        <p:sp>
          <p:nvSpPr>
            <p:cNvPr id="35" name="Διάγραμμα ροής: Παραπομπή 34"/>
            <p:cNvSpPr/>
            <p:nvPr/>
          </p:nvSpPr>
          <p:spPr>
            <a:xfrm>
              <a:off x="2988294" y="4412630"/>
              <a:ext cx="92826" cy="5585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36" name="Ευθύγραμμο βέλος σύνδεσης 35"/>
            <p:cNvCxnSpPr>
              <a:stCxn id="35" idx="0"/>
            </p:cNvCxnSpPr>
            <p:nvPr/>
          </p:nvCxnSpPr>
          <p:spPr>
            <a:xfrm flipV="1">
              <a:off x="3034707" y="4094317"/>
              <a:ext cx="0" cy="3183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ύγραμμο βέλος σύνδεσης 36"/>
            <p:cNvCxnSpPr/>
            <p:nvPr/>
          </p:nvCxnSpPr>
          <p:spPr>
            <a:xfrm>
              <a:off x="3034707" y="4468480"/>
              <a:ext cx="36537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400078" y="4362604"/>
              <a:ext cx="48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prstClr val="black"/>
                  </a:solidFill>
                  <a:latin typeface="Calibri"/>
                </a:rPr>
                <a:t>Χ</a:t>
              </a:r>
              <a:endParaRPr lang="el-G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91420" y="3786540"/>
              <a:ext cx="4151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prstClr val="black"/>
                  </a:solidFill>
                  <a:latin typeface="Calibri"/>
                </a:rPr>
                <a:t>Υ</a:t>
              </a:r>
              <a:endParaRPr lang="el-G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Ορθογώνιο 27"/>
            <p:cNvSpPr/>
            <p:nvPr/>
          </p:nvSpPr>
          <p:spPr>
            <a:xfrm>
              <a:off x="3543278" y="2495527"/>
              <a:ext cx="1862370" cy="17115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2" name="Ορθογώνιο 41"/>
            <p:cNvSpPr/>
            <p:nvPr/>
          </p:nvSpPr>
          <p:spPr>
            <a:xfrm>
              <a:off x="3352393" y="2351818"/>
              <a:ext cx="2239121" cy="19989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13320" name="Text Box 15"/>
          <p:cNvSpPr txBox="1">
            <a:spLocks noChangeArrowheads="1"/>
          </p:cNvSpPr>
          <p:nvPr/>
        </p:nvSpPr>
        <p:spPr bwMode="auto">
          <a:xfrm>
            <a:off x="2712469" y="4836009"/>
            <a:ext cx="334096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Ομοιόμορφη θερμοκρασιακή διαφορά Τ</a:t>
            </a:r>
          </a:p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=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ε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y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=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αΤ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σ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σ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y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grpSp>
        <p:nvGrpSpPr>
          <p:cNvPr id="27" name="Ομάδα 26"/>
          <p:cNvGrpSpPr/>
          <p:nvPr/>
        </p:nvGrpSpPr>
        <p:grpSpPr>
          <a:xfrm>
            <a:off x="5863737" y="2405272"/>
            <a:ext cx="2907927" cy="2374108"/>
            <a:chOff x="6007473" y="2581949"/>
            <a:chExt cx="2907927" cy="2374108"/>
          </a:xfrm>
        </p:grpSpPr>
        <p:sp>
          <p:nvSpPr>
            <p:cNvPr id="4" name="Ορθογώνιο 3"/>
            <p:cNvSpPr/>
            <p:nvPr/>
          </p:nvSpPr>
          <p:spPr>
            <a:xfrm>
              <a:off x="6378988" y="2581949"/>
              <a:ext cx="2520000" cy="108000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6395400" y="4524009"/>
              <a:ext cx="2520000" cy="108000"/>
            </a:xfrm>
            <a:prstGeom prst="rect">
              <a:avLst/>
            </a:prstGeom>
            <a:pattFill prst="openDmnd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8" name="Ευθεία γραμμή σύνδεσης 7"/>
            <p:cNvCxnSpPr/>
            <p:nvPr/>
          </p:nvCxnSpPr>
          <p:spPr>
            <a:xfrm>
              <a:off x="6531210" y="2694112"/>
              <a:ext cx="8206" cy="182989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6691816" y="2694112"/>
              <a:ext cx="16412" cy="182989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8611236" y="2694112"/>
              <a:ext cx="16412" cy="182989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>
              <a:off x="8755252" y="2651186"/>
              <a:ext cx="16412" cy="18728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Διάγραμμα ροής: Παραπομπή 15"/>
            <p:cNvSpPr/>
            <p:nvPr/>
          </p:nvSpPr>
          <p:spPr>
            <a:xfrm>
              <a:off x="6104347" y="4698306"/>
              <a:ext cx="92826" cy="5585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21" name="Ευθύγραμμο βέλος σύνδεσης 20"/>
            <p:cNvCxnSpPr>
              <a:stCxn id="16" idx="0"/>
            </p:cNvCxnSpPr>
            <p:nvPr/>
          </p:nvCxnSpPr>
          <p:spPr>
            <a:xfrm flipV="1">
              <a:off x="6150760" y="4379993"/>
              <a:ext cx="0" cy="3183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ύγραμμο βέλος σύνδεσης 22"/>
            <p:cNvCxnSpPr/>
            <p:nvPr/>
          </p:nvCxnSpPr>
          <p:spPr>
            <a:xfrm>
              <a:off x="6150760" y="4754156"/>
              <a:ext cx="36537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516131" y="4648280"/>
              <a:ext cx="487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prstClr val="black"/>
                  </a:solidFill>
                  <a:latin typeface="Calibri"/>
                </a:rPr>
                <a:t>Χ</a:t>
              </a:r>
              <a:endParaRPr lang="el-G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07473" y="4072216"/>
              <a:ext cx="4151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prstClr val="black"/>
                  </a:solidFill>
                  <a:latin typeface="Calibri"/>
                </a:rPr>
                <a:t>Υ</a:t>
              </a:r>
              <a:endParaRPr lang="el-GR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6248400" y="4797152"/>
            <a:ext cx="2895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Περιορισμός μετακινήσεων κατά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y.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=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αΤ+ναΤ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ε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y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=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σ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0 σ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y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ΕαΤ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9138"/>
            <a:ext cx="9153128" cy="165618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400" dirty="0" smtClean="0"/>
              <a:t>Θερμική διαστολή και σχέσεις τάσεων </a:t>
            </a:r>
            <a:r>
              <a:rPr lang="en-US" sz="3400" dirty="0" smtClean="0"/>
              <a:t>-</a:t>
            </a:r>
            <a:r>
              <a:rPr lang="el-GR" sz="3400" dirty="0" smtClean="0"/>
              <a:t>παραμορφώσεων </a:t>
            </a:r>
            <a:r>
              <a:rPr lang="en-US" sz="3400" dirty="0" smtClean="0"/>
              <a:t>- </a:t>
            </a:r>
            <a:r>
              <a:rPr lang="el-GR" sz="3400" dirty="0" smtClean="0"/>
              <a:t>Θερμοκρασιακής διαφοράς</a:t>
            </a:r>
            <a:r>
              <a:rPr lang="en-US" sz="3400" dirty="0" smtClean="0"/>
              <a:t> </a:t>
            </a:r>
            <a:br>
              <a:rPr lang="en-US" sz="3400" dirty="0" smtClean="0"/>
            </a:br>
            <a:r>
              <a:rPr lang="en-US" sz="2800" b="0" dirty="0" smtClean="0"/>
              <a:t>(1</a:t>
            </a:r>
            <a:r>
              <a:rPr lang="el-GR" sz="2800" b="0" dirty="0" smtClean="0"/>
              <a:t> από 3</a:t>
            </a:r>
            <a:r>
              <a:rPr lang="en-US" sz="2800" b="0" dirty="0" smtClean="0"/>
              <a:t>)</a:t>
            </a:r>
            <a:endParaRPr lang="el-GR" sz="2800" b="0" dirty="0" smtClean="0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52400" y="1988840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 συντελεστής γραμμικής θερμικής διαστολής ενός υλικού είναι η μεταβολή μήκους ανά μονάδα μήκους για μεταβολή θερμοκρασίας ίση με τη μονάδα.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26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896977"/>
              </p:ext>
            </p:extLst>
          </p:nvPr>
        </p:nvGraphicFramePr>
        <p:xfrm>
          <a:off x="1403648" y="3573016"/>
          <a:ext cx="2350368" cy="106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838080" imgH="380880" progId="Equation.3">
                  <p:embed/>
                </p:oleObj>
              </mc:Choice>
              <mc:Fallback>
                <p:oleObj name="Equation" r:id="rId3" imgW="8380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573016"/>
                        <a:ext cx="2350368" cy="1068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4610100" y="3189169"/>
            <a:ext cx="454302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όπου 	Δ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L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= μεταβολή του μήκους</a:t>
            </a:r>
          </a:p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L   =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αρχικό μήκος</a:t>
            </a:r>
          </a:p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	Το  =  αρχική θερμοκρασία</a:t>
            </a:r>
          </a:p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	Τ   =  νέα θερμοκρασία</a:t>
            </a: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533400" y="528834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Παραδείγματα μέσων τιμών του α σε θερμοκρασία δωματίου:</a:t>
            </a:r>
          </a:p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	Αλουμίνιο:    11,1 – 13,4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x 10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-6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/</a:t>
            </a:r>
            <a:r>
              <a:rPr lang="en-US" sz="2400" baseline="30000" dirty="0" err="1">
                <a:solidFill>
                  <a:prstClr val="black"/>
                </a:solidFill>
                <a:latin typeface="Calibri"/>
              </a:rPr>
              <a:t>o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F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Χάλυβας: 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5,5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7,1 x 10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-6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/</a:t>
            </a:r>
            <a:r>
              <a:rPr lang="en-US" sz="2400" baseline="30000" dirty="0" err="1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F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342900" y="4797152"/>
            <a:ext cx="8333556" cy="13681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65618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400" dirty="0" smtClean="0"/>
              <a:t>Θερμική διαστολή και σχέσεις τάσεων </a:t>
            </a:r>
            <a:r>
              <a:rPr lang="en-US" sz="3400" dirty="0" smtClean="0"/>
              <a:t>-</a:t>
            </a:r>
            <a:r>
              <a:rPr lang="el-GR" sz="3400" dirty="0" smtClean="0"/>
              <a:t> παραμορφώσεων </a:t>
            </a:r>
            <a:r>
              <a:rPr lang="en-US" sz="3400" dirty="0" smtClean="0"/>
              <a:t>-</a:t>
            </a:r>
            <a:r>
              <a:rPr lang="el-GR" sz="3400" dirty="0" smtClean="0"/>
              <a:t> Θερμοκρασιακής διαφοράς</a:t>
            </a:r>
            <a:r>
              <a:rPr lang="en-US" sz="3400" dirty="0" smtClean="0"/>
              <a:t> </a:t>
            </a:r>
            <a:br>
              <a:rPr lang="en-US" sz="3400" dirty="0" smtClean="0"/>
            </a:br>
            <a:r>
              <a:rPr lang="en-US" sz="2800" b="0" dirty="0" smtClean="0"/>
              <a:t>(2</a:t>
            </a:r>
            <a:r>
              <a:rPr lang="el-GR" sz="2800" b="0" dirty="0" smtClean="0"/>
              <a:t> από 3</a:t>
            </a:r>
            <a:r>
              <a:rPr lang="en-US" sz="2800" b="0" dirty="0" smtClean="0"/>
              <a:t>)</a:t>
            </a:r>
            <a:endParaRPr lang="el-GR" sz="2800" b="0" dirty="0" smtClean="0"/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342900" y="2060848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Για ισότροπο υλικό οι θερμικές παραμορφώσεις μπορεί να είναι μόνο απλή διαστολή ή συστολή. Δηλ. δεν υπάρχουν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διατμητικές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θερμικές παραμορφώσεις: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50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936971"/>
              </p:ext>
            </p:extLst>
          </p:nvPr>
        </p:nvGraphicFramePr>
        <p:xfrm>
          <a:off x="2312623" y="3284984"/>
          <a:ext cx="4594954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1422360" imgH="469800" progId="Equation.3">
                  <p:embed/>
                </p:oleObj>
              </mc:Choice>
              <mc:Fallback>
                <p:oleObj name="Equation" r:id="rId3" imgW="1422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623" y="3284984"/>
                        <a:ext cx="4594954" cy="144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683568" y="4972110"/>
            <a:ext cx="22063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Συνολική παραμόρφωση</a:t>
            </a:r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2889966" y="5121809"/>
            <a:ext cx="457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=</a:t>
            </a:r>
          </a:p>
        </p:txBody>
      </p: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3484044" y="4972110"/>
            <a:ext cx="20418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Ελαστική παραμόρφωση</a:t>
            </a:r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5525922" y="5139898"/>
            <a:ext cx="3668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6029686" y="4970622"/>
            <a:ext cx="20418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Θερμική παραμόρφωση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656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400" dirty="0"/>
              <a:t>Θερμική διαστολή και σχέσεις τάσεων </a:t>
            </a:r>
            <a:r>
              <a:rPr lang="en-US" sz="3400" dirty="0" smtClean="0"/>
              <a:t>-</a:t>
            </a:r>
            <a:r>
              <a:rPr lang="el-GR" sz="3400" dirty="0" smtClean="0"/>
              <a:t> </a:t>
            </a:r>
            <a:r>
              <a:rPr lang="el-GR" sz="3400" dirty="0"/>
              <a:t>παραμορφώσεων </a:t>
            </a:r>
            <a:r>
              <a:rPr lang="en-US" sz="3400" dirty="0" smtClean="0"/>
              <a:t>-</a:t>
            </a:r>
            <a:r>
              <a:rPr lang="el-GR" sz="3400" dirty="0" smtClean="0"/>
              <a:t> </a:t>
            </a:r>
            <a:r>
              <a:rPr lang="el-GR" sz="3400" dirty="0"/>
              <a:t>Θερμοκρασιακής διαφοράς</a:t>
            </a:r>
            <a:r>
              <a:rPr lang="en-US" sz="3400" dirty="0"/>
              <a:t>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800" b="0" dirty="0" smtClean="0"/>
              <a:t>(3</a:t>
            </a:r>
            <a:r>
              <a:rPr lang="el-GR" sz="2800" b="0" dirty="0" smtClean="0"/>
              <a:t> </a:t>
            </a:r>
            <a:r>
              <a:rPr lang="el-GR" sz="2800" b="0" dirty="0"/>
              <a:t>από </a:t>
            </a:r>
            <a:r>
              <a:rPr lang="el-GR" sz="2800" b="0" dirty="0" smtClean="0"/>
              <a:t>3</a:t>
            </a:r>
            <a:r>
              <a:rPr lang="en-US" sz="2800" b="0" dirty="0" smtClean="0"/>
              <a:t>)</a:t>
            </a:r>
            <a:endParaRPr lang="el-GR" sz="2800" b="0" dirty="0" smtClean="0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9784" y="238822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Για πλήρη περιορισμό, η θερμική τάση είναι: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074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55944"/>
              </p:ext>
            </p:extLst>
          </p:nvPr>
        </p:nvGraphicFramePr>
        <p:xfrm>
          <a:off x="1619672" y="3140967"/>
          <a:ext cx="4608512" cy="750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1066680" imgH="190440" progId="Equation.3">
                  <p:embed/>
                </p:oleObj>
              </mc:Choice>
              <mc:Fallback>
                <p:oleObj name="Equation" r:id="rId3" imgW="1066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140967"/>
                        <a:ext cx="4608512" cy="750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389784" y="4106953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Αν η θερμική διαστολή ή συστολή περιορίζεται μερικώς, τότε: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075" name="Object 1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53146307"/>
              </p:ext>
            </p:extLst>
          </p:nvPr>
        </p:nvGraphicFramePr>
        <p:xfrm>
          <a:off x="1691680" y="4797152"/>
          <a:ext cx="46482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5" imgW="1218960" imgH="190440" progId="Equation.3">
                  <p:embed/>
                </p:oleObj>
              </mc:Choice>
              <mc:Fallback>
                <p:oleObj name="Equation" r:id="rId5" imgW="1218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797152"/>
                        <a:ext cx="46482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99227" y="5689556"/>
            <a:ext cx="8137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όπου Κ ο συντελεστής περιορισμού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restraint coefficient)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Πρωτεύουσες διαμήκεις τάσεις σε πλοίο από θερμικές επιδράσεις </a:t>
            </a:r>
            <a:r>
              <a:rPr lang="en-US" sz="3200" b="0" dirty="0" smtClean="0"/>
              <a:t>(1</a:t>
            </a:r>
            <a:r>
              <a:rPr lang="el-GR" sz="3200" b="0" dirty="0" smtClean="0"/>
              <a:t> από 4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4" t="32535" r="14557" b="21497"/>
          <a:stretch>
            <a:fillRect/>
          </a:stretch>
        </p:blipFill>
        <p:spPr bwMode="auto">
          <a:xfrm>
            <a:off x="652620" y="1704287"/>
            <a:ext cx="4114800" cy="1341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419783"/>
              </p:ext>
            </p:extLst>
          </p:nvPr>
        </p:nvGraphicFramePr>
        <p:xfrm>
          <a:off x="5652120" y="1988840"/>
          <a:ext cx="2448272" cy="58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6" imgW="825480" imgH="190440" progId="Equation.3">
                  <p:embed/>
                </p:oleObj>
              </mc:Choice>
              <mc:Fallback>
                <p:oleObj name="Equation" r:id="rId6" imgW="825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988840"/>
                        <a:ext cx="2448272" cy="58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76420" y="3068960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Ροπή κάμψης περί τον άξονα των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y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λόγω των ανωτέρω τάσεων (κατακόρυφη ροπή κάμψης):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099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76528444"/>
              </p:ext>
            </p:extLst>
          </p:nvPr>
        </p:nvGraphicFramePr>
        <p:xfrm>
          <a:off x="5652120" y="3220655"/>
          <a:ext cx="25146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8" imgW="1066680" imgH="380880" progId="Equation.3">
                  <p:embed/>
                </p:oleObj>
              </mc:Choice>
              <mc:Fallback>
                <p:oleObj name="Equation" r:id="rId8" imgW="10666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220655"/>
                        <a:ext cx="25146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576420" y="4350326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Ροπή κάμψης περί τον άξονα των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z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λόγω των ανωτέρω τάσεων (οριζόντια ροπή κάμψης):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100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95866009"/>
              </p:ext>
            </p:extLst>
          </p:nvPr>
        </p:nvGraphicFramePr>
        <p:xfrm>
          <a:off x="5652120" y="4350326"/>
          <a:ext cx="252028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10" imgW="1066680" imgH="380880" progId="Equation.3">
                  <p:embed/>
                </p:oleObj>
              </mc:Choice>
              <mc:Fallback>
                <p:oleObj name="Equation" r:id="rId10" imgW="10666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350326"/>
                        <a:ext cx="252028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576420" y="5718447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Συνολική αξονική δύναμη:</a:t>
            </a:r>
          </a:p>
        </p:txBody>
      </p:sp>
      <p:graphicFrame>
        <p:nvGraphicFramePr>
          <p:cNvPr id="4101" name="Object 1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45570558"/>
              </p:ext>
            </p:extLst>
          </p:nvPr>
        </p:nvGraphicFramePr>
        <p:xfrm>
          <a:off x="5724128" y="5494460"/>
          <a:ext cx="244827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12" imgW="888840" imgH="380880" progId="Equation.3">
                  <p:embed/>
                </p:oleObj>
              </mc:Choice>
              <mc:Fallback>
                <p:oleObj name="Equation" r:id="rId12" imgW="8888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494460"/>
                        <a:ext cx="2448272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Πρωτεύουσες διαμήκεις τάσεις σε πλοίο από θερμικές επιδράσεις </a:t>
            </a:r>
            <a:r>
              <a:rPr lang="en-US" sz="3200" b="0" dirty="0" smtClean="0"/>
              <a:t>(2</a:t>
            </a:r>
            <a:r>
              <a:rPr lang="el-GR" sz="3200" b="0" dirty="0" smtClean="0"/>
              <a:t> από 4</a:t>
            </a:r>
            <a:r>
              <a:rPr lang="en-US" sz="3200" b="0" dirty="0" smtClean="0"/>
              <a:t>)</a:t>
            </a:r>
            <a:endParaRPr lang="el-GR" sz="3200" b="0" dirty="0" smtClean="0"/>
          </a:p>
        </p:txBody>
      </p:sp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4" t="32535" r="14557" b="21497"/>
          <a:stretch>
            <a:fillRect/>
          </a:stretch>
        </p:blipFill>
        <p:spPr bwMode="auto">
          <a:xfrm>
            <a:off x="2552700" y="1392918"/>
            <a:ext cx="4114800" cy="1341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457200" y="2707762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Με βάση την αρχή της επαλληλίας (θεωρία ελαστικότητας), η συνολική διαμήκης τάση στο πλοίο δίνεται από τη σχέση: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122" name="Object 1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503909"/>
              </p:ext>
            </p:extLst>
          </p:nvPr>
        </p:nvGraphicFramePr>
        <p:xfrm>
          <a:off x="1619672" y="3457630"/>
          <a:ext cx="5688632" cy="141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Εξίσωση" r:id="rId6" imgW="2387520" imgH="711000" progId="Equation.3">
                  <p:embed/>
                </p:oleObj>
              </mc:Choice>
              <mc:Fallback>
                <p:oleObj name="Εξίσωση" r:id="rId6" imgW="23875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457630"/>
                        <a:ext cx="5688632" cy="1419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57200" y="4797152"/>
            <a:ext cx="117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όπου: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457200" y="5186809"/>
            <a:ext cx="8305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l-GR" sz="2300" dirty="0">
                <a:solidFill>
                  <a:prstClr val="black"/>
                </a:solidFill>
                <a:latin typeface="Calibri"/>
              </a:rPr>
              <a:t>Ι</a:t>
            </a:r>
            <a:r>
              <a:rPr lang="en-US" sz="2300" baseline="-25000" dirty="0">
                <a:solidFill>
                  <a:prstClr val="black"/>
                </a:solidFill>
                <a:latin typeface="Calibri"/>
              </a:rPr>
              <a:t>y</a:t>
            </a:r>
            <a:r>
              <a:rPr lang="en-US" sz="2300" dirty="0">
                <a:solidFill>
                  <a:prstClr val="black"/>
                </a:solidFill>
                <a:latin typeface="Calibri"/>
              </a:rPr>
              <a:t>	=	</a:t>
            </a:r>
            <a:r>
              <a:rPr lang="el-GR" sz="2300" dirty="0">
                <a:solidFill>
                  <a:prstClr val="black"/>
                </a:solidFill>
                <a:latin typeface="Calibri"/>
              </a:rPr>
              <a:t>ροπή αδράνειας της διατομής ως προς τον άξονα </a:t>
            </a:r>
            <a:r>
              <a:rPr lang="en-US" sz="2300" dirty="0">
                <a:solidFill>
                  <a:prstClr val="black"/>
                </a:solidFill>
                <a:latin typeface="Calibri"/>
              </a:rPr>
              <a:t>y</a:t>
            </a:r>
          </a:p>
          <a:p>
            <a:pPr>
              <a:spcBef>
                <a:spcPts val="1200"/>
              </a:spcBef>
              <a:defRPr/>
            </a:pPr>
            <a:r>
              <a:rPr lang="el-GR" sz="2300" dirty="0">
                <a:solidFill>
                  <a:prstClr val="black"/>
                </a:solidFill>
                <a:latin typeface="Calibri"/>
              </a:rPr>
              <a:t>Ι</a:t>
            </a:r>
            <a:r>
              <a:rPr lang="en-US" sz="2300" baseline="-25000" dirty="0">
                <a:solidFill>
                  <a:prstClr val="black"/>
                </a:solidFill>
                <a:latin typeface="Calibri"/>
              </a:rPr>
              <a:t>z</a:t>
            </a:r>
            <a:r>
              <a:rPr lang="en-US" sz="2300" dirty="0">
                <a:solidFill>
                  <a:prstClr val="black"/>
                </a:solidFill>
                <a:latin typeface="Calibri"/>
              </a:rPr>
              <a:t>	=	</a:t>
            </a:r>
            <a:r>
              <a:rPr lang="el-GR" sz="2300" dirty="0">
                <a:solidFill>
                  <a:prstClr val="black"/>
                </a:solidFill>
                <a:latin typeface="Calibri"/>
              </a:rPr>
              <a:t>ροπή αδράνειας της διατομής ως προς τον άξονα </a:t>
            </a:r>
            <a:r>
              <a:rPr lang="en-US" sz="2300" dirty="0">
                <a:solidFill>
                  <a:prstClr val="black"/>
                </a:solidFill>
                <a:latin typeface="Calibri"/>
              </a:rPr>
              <a:t>z</a:t>
            </a:r>
          </a:p>
          <a:p>
            <a:pPr>
              <a:spcBef>
                <a:spcPts val="1200"/>
              </a:spcBef>
              <a:defRPr/>
            </a:pPr>
            <a:r>
              <a:rPr lang="en-US" sz="23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300" baseline="-250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300" dirty="0">
                <a:solidFill>
                  <a:prstClr val="black"/>
                </a:solidFill>
                <a:latin typeface="Calibri"/>
              </a:rPr>
              <a:t>	=	</a:t>
            </a:r>
            <a:r>
              <a:rPr lang="el-GR" sz="2300" dirty="0">
                <a:solidFill>
                  <a:prstClr val="black"/>
                </a:solidFill>
                <a:latin typeface="Calibri"/>
              </a:rPr>
              <a:t>συνολική επιφάνεια της διατομής</a:t>
            </a:r>
            <a:endParaRPr lang="en-US" sz="2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4e6bdb8e4f90ced923a05599628e20683f74bbfd"/>
</p:tagLst>
</file>

<file path=ppt/theme/theme1.xml><?xml version="1.0" encoding="utf-8"?>
<a:theme xmlns:a="http://schemas.openxmlformats.org/drawingml/2006/main" name="Αντοχή πλοίου Ι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Αντοχή πλοίου Ι</Template>
  <TotalTime>4</TotalTime>
  <Words>1126</Words>
  <Application>Microsoft Office PowerPoint</Application>
  <PresentationFormat>On-screen Show (4:3)</PresentationFormat>
  <Paragraphs>259</Paragraphs>
  <Slides>20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Αντοχή πλοίου Ι</vt:lpstr>
      <vt:lpstr>OC_template_updated</vt:lpstr>
      <vt:lpstr>Equation</vt:lpstr>
      <vt:lpstr>Εξίσωση</vt:lpstr>
      <vt:lpstr>Αντοχή πλοίου Ι (Θ)</vt:lpstr>
      <vt:lpstr>Θερμικές τάσεις σε πλοία</vt:lpstr>
      <vt:lpstr>Θερμική επιμήκυνση και παραμόρφωση χωρίς τάσεις (1 από 2) </vt:lpstr>
      <vt:lpstr>Θερμική επιμήκυνση και παραμόρφωση χωρίς τάσεις (2 από 2) </vt:lpstr>
      <vt:lpstr>Θερμική διαστολή και σχέσεις τάσεων -παραμορφώσεων - Θερμοκρασιακής διαφοράς  (1 από 3)</vt:lpstr>
      <vt:lpstr>Θερμική διαστολή και σχέσεις τάσεων - παραμορφώσεων - Θερμοκρασιακής διαφοράς  (2 από 3)</vt:lpstr>
      <vt:lpstr>Θερμική διαστολή και σχέσεις τάσεων - παραμορφώσεων - Θερμοκρασιακής διαφοράς  (3 από 3)</vt:lpstr>
      <vt:lpstr>Πρωτεύουσες διαμήκεις τάσεις σε πλοίο από θερμικές επιδράσεις (1 από 4)</vt:lpstr>
      <vt:lpstr>Πρωτεύουσες διαμήκεις τάσεις σε πλοίο από θερμικές επιδράσεις (2 από 4)</vt:lpstr>
      <vt:lpstr>Πρωτεύουσες διαμήκεις τάσεις σε πλοίο από θερμικές επιδράσεις (3 από 4)</vt:lpstr>
      <vt:lpstr>Πρωτεύουσες διαμήκεις τάσεις σε πλοίο από θερμικές επιδράσεις (4 από 4)</vt:lpstr>
      <vt:lpstr>Πρωτεύουσες θερμικές τάσεις – πινακοποίηση υπολογισμών (1 από 2)</vt:lpstr>
      <vt:lpstr>Πρωτεύουσες θερμικές τάσεις – πινακοποίηση υπολογισμών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Αντοχή πλοίου Ι</dc:title>
  <dc:creator>opencourses@teiath.gr</dc:creator>
  <cp:lastModifiedBy>alex</cp:lastModifiedBy>
  <cp:revision>10</cp:revision>
  <dcterms:created xsi:type="dcterms:W3CDTF">2014-10-14T12:07:52Z</dcterms:created>
  <dcterms:modified xsi:type="dcterms:W3CDTF">2015-02-24T14:31:06Z</dcterms:modified>
</cp:coreProperties>
</file>