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12" r:id="rId3"/>
  </p:sldMasterIdLst>
  <p:notesMasterIdLst>
    <p:notesMasterId r:id="rId64"/>
  </p:notesMasterIdLst>
  <p:handoutMasterIdLst>
    <p:handoutMasterId r:id="rId65"/>
  </p:handoutMasterIdLst>
  <p:sldIdLst>
    <p:sldId id="385"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83" r:id="rId44"/>
    <p:sldId id="376" r:id="rId45"/>
    <p:sldId id="377" r:id="rId46"/>
    <p:sldId id="378" r:id="rId47"/>
    <p:sldId id="379" r:id="rId48"/>
    <p:sldId id="380" r:id="rId49"/>
    <p:sldId id="381" r:id="rId50"/>
    <p:sldId id="382" r:id="rId51"/>
    <p:sldId id="386" r:id="rId52"/>
    <p:sldId id="387" r:id="rId53"/>
    <p:sldId id="388" r:id="rId54"/>
    <p:sldId id="257" r:id="rId55"/>
    <p:sldId id="262" r:id="rId56"/>
    <p:sldId id="264" r:id="rId57"/>
    <p:sldId id="334" r:id="rId58"/>
    <p:sldId id="335" r:id="rId59"/>
    <p:sldId id="389" r:id="rId60"/>
    <p:sldId id="390"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436690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59166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20604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5696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71447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93979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33928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78232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13498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938553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8382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79812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9212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45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604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34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787613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xerox.com/printer-supplies/paper-stock/paper-grain/enus.html" TargetMode="External"/><Relationship Id="rId2" Type="http://schemas.openxmlformats.org/officeDocument/2006/relationships/hyperlink" Target="http://sites.google.com/site/paperfil/" TargetMode="External"/><Relationship Id="rId1" Type="http://schemas.openxmlformats.org/officeDocument/2006/relationships/slideLayout" Target="../slideLayouts/slideLayout2.xml"/><Relationship Id="rId4" Type="http://schemas.openxmlformats.org/officeDocument/2006/relationships/hyperlink" Target="http://www.youtube.com/watch?v=HlA8icCHl_w"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hyperlink" Target="http://sites.google.com/site/paperfil/"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hyperlink" Target="http://www.youtube.com/watch?v=HlA8icCHl_w" TargetMode="External"/><Relationship Id="rId4" Type="http://schemas.openxmlformats.org/officeDocument/2006/relationships/hyperlink" Target="http://www.xerox.com/printer-supplies/paper-stock/paper-grain/enus.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132657"/>
          </a:xfrm>
        </p:spPr>
        <p:txBody>
          <a:bodyPr>
            <a:normAutofit fontScale="92500" lnSpcReduction="10000"/>
          </a:bodyPr>
          <a:lstStyle/>
          <a:p>
            <a:pPr>
              <a:spcBef>
                <a:spcPts val="0"/>
              </a:spcBef>
              <a:spcAft>
                <a:spcPts val="1200"/>
              </a:spcAft>
            </a:pPr>
            <a:r>
              <a:rPr lang="el-GR" sz="2600" b="1" dirty="0" smtClean="0"/>
              <a:t>Ενότητα </a:t>
            </a:r>
            <a:r>
              <a:rPr lang="en-US" sz="2600" b="1" dirty="0" smtClean="0"/>
              <a:t>7</a:t>
            </a:r>
            <a:r>
              <a:rPr lang="el-GR" sz="2600" b="1" dirty="0" smtClean="0"/>
              <a:t>.1</a:t>
            </a:r>
            <a:r>
              <a:rPr lang="el-GR" sz="2600" dirty="0" smtClean="0"/>
              <a:t>:</a:t>
            </a:r>
            <a:r>
              <a:rPr lang="en-US" sz="2600" dirty="0" smtClean="0"/>
              <a:t> </a:t>
            </a:r>
            <a:r>
              <a:rPr lang="el-GR" sz="2600" dirty="0"/>
              <a:t>Σημαντικές ιδιότητες που αφορούν τον ποιοτικό έλεγχο του χαρτιού - </a:t>
            </a:r>
            <a:r>
              <a:rPr lang="el-GR" sz="2600" dirty="0" smtClean="0"/>
              <a:t>α’ </a:t>
            </a:r>
            <a:r>
              <a:rPr lang="el-GR" sz="2600" dirty="0"/>
              <a:t>μέρος</a:t>
            </a:r>
            <a:endParaRPr lang="en-US" sz="2600" dirty="0" smtClean="0"/>
          </a:p>
          <a:p>
            <a:pPr>
              <a:spcBef>
                <a:spcPts val="0"/>
              </a:spcBef>
            </a:pPr>
            <a:r>
              <a:rPr lang="el-GR" sz="2200" dirty="0" smtClean="0"/>
              <a:t>Βασιλική </a:t>
            </a:r>
            <a:r>
              <a:rPr lang="el-GR" sz="2200" dirty="0" err="1" smtClean="0"/>
              <a:t>Μπέλεση</a:t>
            </a:r>
            <a:endParaRPr lang="en-US" sz="2200" dirty="0" smtClean="0"/>
          </a:p>
          <a:p>
            <a:pPr>
              <a:spcBef>
                <a:spcPts val="0"/>
              </a:spcBef>
            </a:pPr>
            <a:r>
              <a:rPr lang="el-GR" sz="2000" dirty="0" err="1"/>
              <a:t>Επίκ</a:t>
            </a:r>
            <a:r>
              <a:rPr lang="el-GR" sz="2000" dirty="0"/>
              <a:t>. Καθηγήτρια</a:t>
            </a:r>
          </a:p>
          <a:p>
            <a:pPr>
              <a:spcBef>
                <a:spcPts val="0"/>
              </a:spcBef>
            </a:pPr>
            <a:r>
              <a:rPr lang="el-GR" sz="2200" dirty="0" smtClean="0"/>
              <a:t>Τμήμα </a:t>
            </a:r>
            <a:r>
              <a:rPr lang="el-GR" sz="2200" dirty="0" smtClean="0"/>
              <a:t>Γραφιστικής </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1180364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79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Φαινόμενη πυκνότητα (</a:t>
            </a:r>
            <a:r>
              <a:rPr lang="en-US" altLang="el-GR" dirty="0" smtClean="0"/>
              <a:t>g</a:t>
            </a:r>
            <a:r>
              <a:rPr lang="el-GR" altLang="el-GR" dirty="0" smtClean="0"/>
              <a:t>/</a:t>
            </a:r>
            <a:r>
              <a:rPr lang="en-US" altLang="el-GR" dirty="0" smtClean="0"/>
              <a:t>cm</a:t>
            </a:r>
            <a:r>
              <a:rPr lang="el-GR" altLang="el-GR" baseline="30000" dirty="0" smtClean="0"/>
              <a:t>3</a:t>
            </a:r>
            <a:r>
              <a:rPr lang="el-GR" alt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4" name="Θέση περιεχομένου 3"/>
          <p:cNvSpPr>
            <a:spLocks noGrp="1"/>
          </p:cNvSpPr>
          <p:nvPr>
            <p:ph idx="1"/>
          </p:nvPr>
        </p:nvSpPr>
        <p:spPr/>
        <p:txBody>
          <a:bodyPr/>
          <a:lstStyle/>
          <a:p>
            <a:pPr marL="0" indent="0">
              <a:buNone/>
            </a:pPr>
            <a:r>
              <a:rPr lang="el-GR" dirty="0"/>
              <a:t>Η </a:t>
            </a:r>
            <a:r>
              <a:rPr lang="el-GR" b="1" dirty="0">
                <a:solidFill>
                  <a:srgbClr val="820000"/>
                </a:solidFill>
              </a:rPr>
              <a:t>μεγάλη τιμή φαινόμενης πυκνότητας </a:t>
            </a:r>
            <a:r>
              <a:rPr lang="el-GR" dirty="0"/>
              <a:t>χαρτιού είναι ένα συνηθισμένο </a:t>
            </a:r>
            <a:r>
              <a:rPr lang="el-GR" b="1" dirty="0">
                <a:solidFill>
                  <a:srgbClr val="820000"/>
                </a:solidFill>
              </a:rPr>
              <a:t>πρόβλημα</a:t>
            </a:r>
            <a:r>
              <a:rPr lang="el-GR" dirty="0"/>
              <a:t>, ιδιαίτερα στην περίπτωση όπου το χαρτί έχει υποστεί στίλβωση σε σημαντικό βαθμό στην </a:t>
            </a:r>
            <a:r>
              <a:rPr lang="el-GR" b="1" dirty="0" err="1">
                <a:solidFill>
                  <a:srgbClr val="820000"/>
                </a:solidFill>
              </a:rPr>
              <a:t>καλάνδρα</a:t>
            </a:r>
            <a:r>
              <a:rPr lang="el-GR" b="1" dirty="0">
                <a:solidFill>
                  <a:srgbClr val="820000"/>
                </a:solidFill>
              </a:rPr>
              <a:t> </a:t>
            </a:r>
            <a:r>
              <a:rPr lang="el-GR" dirty="0"/>
              <a:t>(</a:t>
            </a:r>
            <a:r>
              <a:rPr lang="el-GR" dirty="0" err="1"/>
              <a:t>heavily</a:t>
            </a:r>
            <a:r>
              <a:rPr lang="el-GR" dirty="0"/>
              <a:t> </a:t>
            </a:r>
            <a:r>
              <a:rPr lang="el-GR" dirty="0" err="1"/>
              <a:t>calendered</a:t>
            </a:r>
            <a:r>
              <a:rPr lang="el-GR" dirty="0"/>
              <a:t>).</a:t>
            </a:r>
          </a:p>
          <a:p>
            <a:pPr marL="0" indent="0">
              <a:buNone/>
            </a:pPr>
            <a:r>
              <a:rPr lang="el-GR" dirty="0"/>
              <a:t>Σε αυτή την περίπτωση πρέπει να ελέγχεται:</a:t>
            </a:r>
          </a:p>
          <a:p>
            <a:r>
              <a:rPr lang="el-GR" dirty="0"/>
              <a:t>η μάζα ανά μονάδα </a:t>
            </a:r>
            <a:r>
              <a:rPr lang="el-GR" dirty="0" smtClean="0"/>
              <a:t>επιφανείας,</a:t>
            </a:r>
            <a:endParaRPr lang="el-GR" dirty="0"/>
          </a:p>
          <a:p>
            <a:r>
              <a:rPr lang="el-GR" dirty="0"/>
              <a:t>η υγρασία του </a:t>
            </a:r>
            <a:r>
              <a:rPr lang="el-GR" dirty="0" smtClean="0"/>
              <a:t>χαρτιού,</a:t>
            </a:r>
            <a:endParaRPr lang="el-GR" dirty="0"/>
          </a:p>
          <a:p>
            <a:r>
              <a:rPr lang="el-GR" dirty="0"/>
              <a:t>η </a:t>
            </a:r>
            <a:r>
              <a:rPr lang="el-GR" dirty="0" err="1"/>
              <a:t>επιπεδότητα</a:t>
            </a:r>
            <a:r>
              <a:rPr lang="el-GR" dirty="0"/>
              <a:t> (</a:t>
            </a:r>
            <a:r>
              <a:rPr lang="el-GR" dirty="0" err="1"/>
              <a:t>smoothness</a:t>
            </a:r>
            <a:r>
              <a:rPr lang="el-GR" dirty="0"/>
              <a:t>) και τέλος αν είναι </a:t>
            </a:r>
            <a:r>
              <a:rPr lang="el-GR" dirty="0" smtClean="0"/>
              <a:t>εφικτό,</a:t>
            </a:r>
            <a:endParaRPr lang="el-GR" dirty="0"/>
          </a:p>
          <a:p>
            <a:r>
              <a:rPr lang="el-GR" dirty="0"/>
              <a:t>να μειωθεί η φόρτωση ινών στο υγρό στάδιο ή ο βαθμός στίλβωσης. </a:t>
            </a:r>
          </a:p>
          <a:p>
            <a:endParaRPr lang="el-GR" dirty="0"/>
          </a:p>
        </p:txBody>
      </p:sp>
    </p:spTree>
    <p:extLst>
      <p:ext uri="{BB962C8B-B14F-4D97-AF65-F5344CB8AC3E}">
        <p14:creationId xmlns:p14="http://schemas.microsoft.com/office/powerpoint/2010/main" val="2664804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C00000"/>
                </a:solidFill>
              </a:rPr>
              <a:t>Μεγάλη τιμή της </a:t>
            </a:r>
            <a:r>
              <a:rPr lang="el-GR" altLang="el-GR" dirty="0" smtClean="0">
                <a:solidFill>
                  <a:srgbClr val="C00000"/>
                </a:solidFill>
              </a:rPr>
              <a:t>φαινόμενης πυκνότητας χαρτιού (</a:t>
            </a:r>
            <a:r>
              <a:rPr lang="en-US" altLang="el-GR" dirty="0" smtClean="0">
                <a:solidFill>
                  <a:srgbClr val="C00000"/>
                </a:solidFill>
              </a:rPr>
              <a:t>g</a:t>
            </a:r>
            <a:r>
              <a:rPr lang="el-GR" altLang="el-GR" dirty="0" smtClean="0">
                <a:solidFill>
                  <a:srgbClr val="C00000"/>
                </a:solidFill>
              </a:rPr>
              <a:t>/</a:t>
            </a:r>
            <a:r>
              <a:rPr lang="en-US" altLang="el-GR" dirty="0" smtClean="0">
                <a:solidFill>
                  <a:srgbClr val="C00000"/>
                </a:solidFill>
              </a:rPr>
              <a:t>cm</a:t>
            </a:r>
            <a:r>
              <a:rPr lang="el-GR" altLang="el-GR" baseline="30000" dirty="0" smtClean="0">
                <a:solidFill>
                  <a:srgbClr val="C00000"/>
                </a:solidFill>
              </a:rPr>
              <a:t>3</a:t>
            </a:r>
            <a:r>
              <a:rPr lang="el-GR" altLang="el-GR" dirty="0" smtClean="0">
                <a:solidFill>
                  <a:srgbClr val="C00000"/>
                </a:solidFill>
              </a:rPr>
              <a:t>)</a:t>
            </a:r>
            <a:endParaRPr lang="el-GR" dirty="0">
              <a:solidFill>
                <a:srgbClr val="C00000"/>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4" name="Θέση περιεχομένου 3"/>
          <p:cNvSpPr>
            <a:spLocks noGrp="1"/>
          </p:cNvSpPr>
          <p:nvPr>
            <p:ph idx="1"/>
          </p:nvPr>
        </p:nvSpPr>
        <p:spPr/>
        <p:txBody>
          <a:bodyPr>
            <a:normAutofit/>
          </a:bodyPr>
          <a:lstStyle/>
          <a:p>
            <a:pPr marL="0" indent="0">
              <a:buNone/>
            </a:pPr>
            <a:r>
              <a:rPr lang="el-GR" dirty="0" smtClean="0"/>
              <a:t>Ορισμένες </a:t>
            </a:r>
            <a:r>
              <a:rPr lang="el-GR" dirty="0"/>
              <a:t>επιπλέον</a:t>
            </a:r>
            <a:r>
              <a:rPr lang="el-GR" b="1" dirty="0">
                <a:solidFill>
                  <a:schemeClr val="tx2"/>
                </a:solidFill>
              </a:rPr>
              <a:t> αιτίες </a:t>
            </a:r>
            <a:r>
              <a:rPr lang="el-GR" dirty="0"/>
              <a:t>που προκαλούν </a:t>
            </a:r>
            <a:r>
              <a:rPr lang="el-GR" b="1" dirty="0">
                <a:solidFill>
                  <a:srgbClr val="820000"/>
                </a:solidFill>
              </a:rPr>
              <a:t>μεγάλη τιμή της φαινόμενης πυκνότητας χαρτιού</a:t>
            </a:r>
            <a:r>
              <a:rPr lang="el-GR" dirty="0"/>
              <a:t> για καθορισμένη </a:t>
            </a:r>
            <a:r>
              <a:rPr lang="el-GR" dirty="0" err="1"/>
              <a:t>επιπεδότητα</a:t>
            </a:r>
            <a:r>
              <a:rPr lang="el-GR" dirty="0"/>
              <a:t> </a:t>
            </a:r>
            <a:r>
              <a:rPr lang="el-GR" dirty="0" smtClean="0"/>
              <a:t>είναι:</a:t>
            </a:r>
            <a:endParaRPr lang="el-GR" dirty="0"/>
          </a:p>
          <a:p>
            <a:r>
              <a:rPr lang="el-GR" dirty="0" smtClean="0"/>
              <a:t>ο </a:t>
            </a:r>
            <a:r>
              <a:rPr lang="el-GR" dirty="0"/>
              <a:t>μεγάλος βαθμός άλεσης της </a:t>
            </a:r>
            <a:r>
              <a:rPr lang="el-GR" dirty="0" err="1" smtClean="0"/>
              <a:t>χαρτόμαζας</a:t>
            </a:r>
            <a:r>
              <a:rPr lang="el-GR" dirty="0" smtClean="0"/>
              <a:t>,</a:t>
            </a:r>
            <a:endParaRPr lang="el-GR" dirty="0"/>
          </a:p>
          <a:p>
            <a:r>
              <a:rPr lang="el-GR" dirty="0" smtClean="0"/>
              <a:t>ο </a:t>
            </a:r>
            <a:r>
              <a:rPr lang="el-GR" dirty="0"/>
              <a:t>μεγάλος βαθμός αφυδάτωσης του ιστού στο τμήμα πρεσών και</a:t>
            </a:r>
          </a:p>
          <a:p>
            <a:r>
              <a:rPr lang="el-GR" dirty="0" smtClean="0"/>
              <a:t>τα </a:t>
            </a:r>
            <a:r>
              <a:rPr lang="el-GR" dirty="0"/>
              <a:t>υψηλά επίπεδα προσθήκης </a:t>
            </a:r>
            <a:r>
              <a:rPr lang="el-GR" dirty="0" err="1"/>
              <a:t>πληρωτικών</a:t>
            </a:r>
            <a:r>
              <a:rPr lang="el-GR" dirty="0"/>
              <a:t> υλικών ιδιαίτερα στην περίπτωση χρήσης </a:t>
            </a:r>
            <a:r>
              <a:rPr lang="el-GR" dirty="0" err="1"/>
              <a:t>αργιλλοπυριτικών</a:t>
            </a:r>
            <a:r>
              <a:rPr lang="el-GR" dirty="0"/>
              <a:t> (</a:t>
            </a:r>
            <a:r>
              <a:rPr lang="el-GR" dirty="0" err="1"/>
              <a:t>clay</a:t>
            </a:r>
            <a:r>
              <a:rPr lang="el-GR" dirty="0" smtClean="0"/>
              <a:t>).</a:t>
            </a:r>
            <a:endParaRPr lang="el-GR" dirty="0"/>
          </a:p>
        </p:txBody>
      </p:sp>
    </p:spTree>
    <p:extLst>
      <p:ext uri="{BB962C8B-B14F-4D97-AF65-F5344CB8AC3E}">
        <p14:creationId xmlns:p14="http://schemas.microsoft.com/office/powerpoint/2010/main" val="899670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002060"/>
                </a:solidFill>
              </a:rPr>
              <a:t>Μικρή τιμή της </a:t>
            </a:r>
            <a:r>
              <a:rPr lang="el-GR" altLang="el-GR" dirty="0" smtClean="0">
                <a:solidFill>
                  <a:srgbClr val="002060"/>
                </a:solidFill>
              </a:rPr>
              <a:t>φαινόμενης πυκνότητας χαρτιού (</a:t>
            </a:r>
            <a:r>
              <a:rPr lang="en-US" altLang="el-GR" dirty="0" smtClean="0">
                <a:solidFill>
                  <a:srgbClr val="002060"/>
                </a:solidFill>
              </a:rPr>
              <a:t>g</a:t>
            </a:r>
            <a:r>
              <a:rPr lang="el-GR" altLang="el-GR" dirty="0" smtClean="0">
                <a:solidFill>
                  <a:srgbClr val="002060"/>
                </a:solidFill>
              </a:rPr>
              <a:t>/</a:t>
            </a:r>
            <a:r>
              <a:rPr lang="en-US" altLang="el-GR" dirty="0" smtClean="0">
                <a:solidFill>
                  <a:srgbClr val="002060"/>
                </a:solidFill>
              </a:rPr>
              <a:t>cm</a:t>
            </a:r>
            <a:r>
              <a:rPr lang="el-GR" altLang="el-GR" baseline="30000" dirty="0" smtClean="0">
                <a:solidFill>
                  <a:srgbClr val="002060"/>
                </a:solidFill>
              </a:rPr>
              <a:t>3</a:t>
            </a:r>
            <a:r>
              <a:rPr lang="el-GR" altLang="el-GR" dirty="0" smtClean="0">
                <a:solidFill>
                  <a:srgbClr val="002060"/>
                </a:solidFill>
              </a:rPr>
              <a:t>)</a:t>
            </a:r>
            <a:endParaRPr lang="el-GR" dirty="0">
              <a:solidFill>
                <a:srgbClr val="002060"/>
              </a:solidFill>
            </a:endParaRPr>
          </a:p>
        </p:txBody>
      </p:sp>
      <p:sp>
        <p:nvSpPr>
          <p:cNvPr id="3" name="Θέση περιεχομένου 2"/>
          <p:cNvSpPr>
            <a:spLocks noGrp="1"/>
          </p:cNvSpPr>
          <p:nvPr>
            <p:ph idx="1"/>
          </p:nvPr>
        </p:nvSpPr>
        <p:spPr>
          <a:xfrm>
            <a:off x="500034" y="1285860"/>
            <a:ext cx="8363272" cy="5040560"/>
          </a:xfrm>
        </p:spPr>
        <p:txBody>
          <a:bodyPr>
            <a:normAutofit/>
          </a:bodyPr>
          <a:lstStyle/>
          <a:p>
            <a:r>
              <a:rPr lang="el-GR" b="1" dirty="0">
                <a:solidFill>
                  <a:schemeClr val="tx2"/>
                </a:solidFill>
              </a:rPr>
              <a:t>Χαμηλές τιμές φαινόμενης πυκνότητας </a:t>
            </a:r>
            <a:r>
              <a:rPr lang="el-GR" dirty="0"/>
              <a:t>είναι λιγότερο συνηθισμένο να απαντηθούν.</a:t>
            </a:r>
          </a:p>
          <a:p>
            <a:r>
              <a:rPr lang="el-GR" dirty="0" smtClean="0"/>
              <a:t>Σε </a:t>
            </a:r>
            <a:r>
              <a:rPr lang="el-GR" dirty="0"/>
              <a:t>αυτή την περίπτωση, με βάση και τα όσα προαναφέρθηκαν μπορεί να επιτευχθεί αύξηση της τιμής </a:t>
            </a:r>
            <a:r>
              <a:rPr lang="el-GR" dirty="0" smtClean="0"/>
              <a:t>της</a:t>
            </a:r>
            <a:r>
              <a:rPr lang="el-GR" dirty="0"/>
              <a:t>:</a:t>
            </a:r>
          </a:p>
          <a:p>
            <a:pPr lvl="1" indent="-387350">
              <a:buFont typeface="Courier New" panose="02070309020205020404" pitchFamily="49" charset="0"/>
              <a:buChar char="o"/>
            </a:pPr>
            <a:r>
              <a:rPr lang="el-GR" dirty="0" smtClean="0"/>
              <a:t>με </a:t>
            </a:r>
            <a:r>
              <a:rPr lang="el-GR" dirty="0"/>
              <a:t>αύξηση του βαθμού άλεσης της </a:t>
            </a:r>
            <a:r>
              <a:rPr lang="el-GR" dirty="0" err="1"/>
              <a:t>χαρτόμαζας</a:t>
            </a:r>
            <a:endParaRPr lang="el-GR" dirty="0"/>
          </a:p>
          <a:p>
            <a:pPr lvl="1" indent="-387350">
              <a:buFont typeface="Courier New" panose="02070309020205020404" pitchFamily="49" charset="0"/>
              <a:buChar char="o"/>
            </a:pPr>
            <a:r>
              <a:rPr lang="el-GR" dirty="0"/>
              <a:t>με χρήση πολτού </a:t>
            </a:r>
            <a:r>
              <a:rPr lang="el-GR" dirty="0" err="1"/>
              <a:t>kraft</a:t>
            </a:r>
            <a:r>
              <a:rPr lang="el-GR" dirty="0"/>
              <a:t> αντί μηχανικού ή</a:t>
            </a:r>
          </a:p>
          <a:p>
            <a:pPr lvl="1" indent="-387350">
              <a:buFont typeface="Courier New" panose="02070309020205020404" pitchFamily="49" charset="0"/>
              <a:buChar char="o"/>
            </a:pPr>
            <a:r>
              <a:rPr lang="el-GR" dirty="0"/>
              <a:t>με χρήση </a:t>
            </a:r>
            <a:r>
              <a:rPr lang="el-GR" dirty="0" err="1"/>
              <a:t>αργιλλοπυριτικών</a:t>
            </a:r>
            <a:r>
              <a:rPr lang="el-GR" dirty="0"/>
              <a:t> υλικών (</a:t>
            </a:r>
            <a:r>
              <a:rPr lang="el-GR" dirty="0" err="1"/>
              <a:t>clay</a:t>
            </a:r>
            <a:r>
              <a:rPr lang="el-GR" dirty="0"/>
              <a:t>)</a:t>
            </a:r>
          </a:p>
          <a:p>
            <a:pPr lvl="1" indent="-387350">
              <a:buFont typeface="Courier New" panose="02070309020205020404" pitchFamily="49" charset="0"/>
              <a:buChar char="o"/>
            </a:pPr>
            <a:r>
              <a:rPr lang="el-GR" dirty="0"/>
              <a:t>με αύξηση του βαθμού αφυδάτωσης του ιστού και της φόρτωσης στην </a:t>
            </a:r>
            <a:r>
              <a:rPr lang="el-GR" dirty="0" err="1"/>
              <a:t>καλάνδρα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91496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err="1"/>
              <a:t>Επιπεδότητα</a:t>
            </a:r>
            <a:r>
              <a:rPr lang="el-GR" dirty="0"/>
              <a:t>/Τραχύτητα κατά </a:t>
            </a:r>
            <a:r>
              <a:rPr lang="en-US" dirty="0" err="1"/>
              <a:t>Bendtsen</a:t>
            </a:r>
            <a:r>
              <a:rPr lang="en-US" dirty="0"/>
              <a:t> </a:t>
            </a:r>
            <a:r>
              <a:rPr lang="en-US" sz="3300" b="0" dirty="0"/>
              <a:t>(Smoothness/Roughness</a:t>
            </a:r>
            <a:r>
              <a:rPr lang="en-US" sz="3300" b="0" dirty="0" smtClean="0"/>
              <a:t>)</a:t>
            </a:r>
            <a:endParaRPr lang="el-GR" sz="3300" b="0" dirty="0"/>
          </a:p>
        </p:txBody>
      </p:sp>
      <p:sp>
        <p:nvSpPr>
          <p:cNvPr id="478210" name="Rectangle 2"/>
          <p:cNvSpPr>
            <a:spLocks noGrp="1" noChangeArrowheads="1"/>
          </p:cNvSpPr>
          <p:nvPr>
            <p:ph idx="1"/>
          </p:nvPr>
        </p:nvSpPr>
        <p:spPr>
          <a:xfrm>
            <a:off x="461963" y="1340768"/>
            <a:ext cx="8229600" cy="5256584"/>
          </a:xfrm>
        </p:spPr>
        <p:txBody>
          <a:bodyPr>
            <a:noAutofit/>
          </a:bodyPr>
          <a:lstStyle/>
          <a:p>
            <a:r>
              <a:rPr lang="el-GR" altLang="el-GR" sz="2200" dirty="0" smtClean="0"/>
              <a:t>Η </a:t>
            </a:r>
            <a:r>
              <a:rPr lang="el-GR" altLang="el-GR" sz="2200" dirty="0"/>
              <a:t>επιφάνεια ενός χαρτιού χαρακτηρίζεται ως λεία - ομαλή, επίπεδη ή αδρή - τραχιά.</a:t>
            </a:r>
          </a:p>
          <a:p>
            <a:r>
              <a:rPr lang="el-GR" altLang="el-GR" sz="2200" dirty="0"/>
              <a:t>Μια επιφάνεια χαρτιού όπως έχει αναφερθεί σε προηγούμενη ενότητα αποκτά </a:t>
            </a:r>
            <a:r>
              <a:rPr lang="el-GR" altLang="el-GR" sz="2200" b="1" dirty="0">
                <a:solidFill>
                  <a:schemeClr val="tx2"/>
                </a:solidFill>
              </a:rPr>
              <a:t>λεία επιφάνεια κατά τη διάρκεια του σταδίου στίλβωσης του χαρτιού. </a:t>
            </a:r>
          </a:p>
          <a:p>
            <a:r>
              <a:rPr lang="el-GR" altLang="el-GR" sz="2200" dirty="0"/>
              <a:t>Σημαντικό ρόλο παίζουν επίσης </a:t>
            </a:r>
            <a:r>
              <a:rPr lang="el-GR" altLang="el-GR" sz="2200" b="1" dirty="0">
                <a:solidFill>
                  <a:srgbClr val="820000"/>
                </a:solidFill>
              </a:rPr>
              <a:t>η μορφολογία των ινών, ο τρόπος κατεργασίας τους καθώς και τα χαρακτηριστικά της </a:t>
            </a:r>
            <a:r>
              <a:rPr lang="el-GR" altLang="el-GR" sz="2200" b="1" dirty="0" err="1">
                <a:solidFill>
                  <a:srgbClr val="820000"/>
                </a:solidFill>
              </a:rPr>
              <a:t>χαρτοποιητικής</a:t>
            </a:r>
            <a:r>
              <a:rPr lang="el-GR" altLang="el-GR" sz="2200" b="1" dirty="0">
                <a:solidFill>
                  <a:srgbClr val="820000"/>
                </a:solidFill>
              </a:rPr>
              <a:t> μηχανής.</a:t>
            </a:r>
          </a:p>
          <a:p>
            <a:r>
              <a:rPr lang="el-GR" altLang="el-GR" sz="2200" dirty="0"/>
              <a:t>Η αναγκαιότητα της εκτίμησης της </a:t>
            </a:r>
            <a:r>
              <a:rPr lang="el-GR" altLang="el-GR" sz="2200" dirty="0" err="1"/>
              <a:t>επιπεδότητας</a:t>
            </a:r>
            <a:r>
              <a:rPr lang="el-GR" altLang="el-GR" sz="2200" dirty="0"/>
              <a:t> του χαρτιού προέρχεται από την απαίτηση για </a:t>
            </a:r>
            <a:r>
              <a:rPr lang="el-GR" altLang="el-GR" sz="2200" b="1" dirty="0">
                <a:solidFill>
                  <a:schemeClr val="tx2"/>
                </a:solidFill>
              </a:rPr>
              <a:t>όσο το δυνατόν καλύτερο εκτυπωτικό αποτέλεσμα.</a:t>
            </a:r>
          </a:p>
          <a:p>
            <a:r>
              <a:rPr lang="el-GR" altLang="el-GR" sz="2200" dirty="0"/>
              <a:t>Η </a:t>
            </a:r>
            <a:r>
              <a:rPr lang="el-GR" altLang="el-GR" sz="2200" b="1" dirty="0">
                <a:solidFill>
                  <a:srgbClr val="820000"/>
                </a:solidFill>
              </a:rPr>
              <a:t>ομαλή επιφάνεια </a:t>
            </a:r>
            <a:r>
              <a:rPr lang="el-GR" altLang="el-GR" sz="2200" dirty="0"/>
              <a:t>ενός χαρτιού συντελεί </a:t>
            </a:r>
            <a:r>
              <a:rPr lang="el-GR" altLang="el-GR" sz="2200" b="1" dirty="0">
                <a:solidFill>
                  <a:schemeClr val="tx2"/>
                </a:solidFill>
              </a:rPr>
              <a:t>στην καλή μεταφορά μελανιού</a:t>
            </a:r>
            <a:r>
              <a:rPr lang="el-GR" altLang="el-GR" sz="2200" dirty="0"/>
              <a:t> και στην </a:t>
            </a:r>
            <a:r>
              <a:rPr lang="el-GR" altLang="el-GR" sz="2200" b="1" dirty="0">
                <a:solidFill>
                  <a:schemeClr val="tx2"/>
                </a:solidFill>
              </a:rPr>
              <a:t>απόθεση παχύτερου στρώματος μελανιού </a:t>
            </a:r>
            <a:r>
              <a:rPr lang="el-GR" altLang="el-GR" sz="2200" dirty="0"/>
              <a:t>σε σχέση με μία αδρή επιφάνεια.</a:t>
            </a:r>
          </a:p>
          <a:p>
            <a:endParaRPr lang="el-GR" altLang="el-GR" sz="2200" b="1" dirty="0">
              <a:solidFill>
                <a:srgbClr val="009900"/>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478213" name="Rectangle 5"/>
          <p:cNvSpPr>
            <a:spLocks noChangeArrowheads="1"/>
          </p:cNvSpPr>
          <p:nvPr/>
        </p:nvSpPr>
        <p:spPr bwMode="auto">
          <a:xfrm>
            <a:off x="1643063" y="4924425"/>
            <a:ext cx="2933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p>
        </p:txBody>
      </p:sp>
      <p:sp>
        <p:nvSpPr>
          <p:cNvPr id="478215" name="Rectangle 7"/>
          <p:cNvSpPr>
            <a:spLocks noChangeArrowheads="1"/>
          </p:cNvSpPr>
          <p:nvPr/>
        </p:nvSpPr>
        <p:spPr bwMode="auto">
          <a:xfrm>
            <a:off x="1643063" y="4924425"/>
            <a:ext cx="2933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p>
        </p:txBody>
      </p:sp>
    </p:spTree>
    <p:extLst>
      <p:ext uri="{BB962C8B-B14F-4D97-AF65-F5344CB8AC3E}">
        <p14:creationId xmlns:p14="http://schemas.microsoft.com/office/powerpoint/2010/main" val="3128948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Επιπεδότητα</a:t>
            </a:r>
            <a:r>
              <a:rPr lang="el-GR" dirty="0" smtClean="0"/>
              <a:t>/Τραχύτητα κατά </a:t>
            </a:r>
            <a:r>
              <a:rPr lang="en-US" dirty="0" err="1" smtClean="0"/>
              <a:t>Bendtsen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4" name="Θέση περιεχομένου 3"/>
          <p:cNvSpPr>
            <a:spLocks noGrp="1"/>
          </p:cNvSpPr>
          <p:nvPr>
            <p:ph idx="1"/>
          </p:nvPr>
        </p:nvSpPr>
        <p:spPr/>
        <p:txBody>
          <a:bodyPr>
            <a:normAutofit/>
          </a:bodyPr>
          <a:lstStyle/>
          <a:p>
            <a:pPr marL="0" indent="0">
              <a:buNone/>
            </a:pPr>
            <a:r>
              <a:rPr lang="el-GR" dirty="0" smtClean="0"/>
              <a:t>Ειδάλλως</a:t>
            </a:r>
            <a:r>
              <a:rPr lang="el-GR" dirty="0"/>
              <a:t>, ένα αδρό </a:t>
            </a:r>
            <a:r>
              <a:rPr lang="el-GR" dirty="0" smtClean="0"/>
              <a:t>χαρτί:</a:t>
            </a:r>
            <a:endParaRPr lang="el-GR" dirty="0"/>
          </a:p>
          <a:p>
            <a:r>
              <a:rPr lang="el-GR" dirty="0" smtClean="0"/>
              <a:t>όταν </a:t>
            </a:r>
            <a:r>
              <a:rPr lang="el-GR" dirty="0"/>
              <a:t>τυπωθεί με </a:t>
            </a:r>
            <a:r>
              <a:rPr lang="el-GR" b="1" dirty="0">
                <a:solidFill>
                  <a:schemeClr val="tx2"/>
                </a:solidFill>
              </a:rPr>
              <a:t>παχύτερο στρώμα μελανιού </a:t>
            </a:r>
            <a:r>
              <a:rPr lang="el-GR" dirty="0"/>
              <a:t>αυξάνει </a:t>
            </a:r>
            <a:r>
              <a:rPr lang="el-GR" b="1" dirty="0">
                <a:solidFill>
                  <a:schemeClr val="tx2"/>
                </a:solidFill>
              </a:rPr>
              <a:t>το μέγεθος της κουκίδας</a:t>
            </a:r>
            <a:r>
              <a:rPr lang="el-GR" dirty="0"/>
              <a:t> αλλά </a:t>
            </a:r>
            <a:r>
              <a:rPr lang="el-GR" b="1" dirty="0">
                <a:solidFill>
                  <a:schemeClr val="tx2"/>
                </a:solidFill>
              </a:rPr>
              <a:t>μπορεί να δημιουργήσει και προβλήματα</a:t>
            </a:r>
            <a:r>
              <a:rPr lang="el-GR" dirty="0"/>
              <a:t> αν π.χ. το φύλλο κολλάει στην πλάκα </a:t>
            </a:r>
            <a:r>
              <a:rPr lang="el-GR" dirty="0" smtClean="0"/>
              <a:t>εκτύπωσης</a:t>
            </a:r>
            <a:endParaRPr lang="el-GR" dirty="0"/>
          </a:p>
          <a:p>
            <a:r>
              <a:rPr lang="el-GR" dirty="0" smtClean="0"/>
              <a:t>αυξάνει </a:t>
            </a:r>
            <a:r>
              <a:rPr lang="el-GR" dirty="0"/>
              <a:t>την </a:t>
            </a:r>
            <a:r>
              <a:rPr lang="el-GR" b="1" dirty="0">
                <a:solidFill>
                  <a:schemeClr val="tx2"/>
                </a:solidFill>
              </a:rPr>
              <a:t>σκλήρυνση</a:t>
            </a:r>
            <a:r>
              <a:rPr lang="el-GR" dirty="0"/>
              <a:t> και τον </a:t>
            </a:r>
            <a:r>
              <a:rPr lang="el-GR" b="1" dirty="0">
                <a:solidFill>
                  <a:schemeClr val="tx2"/>
                </a:solidFill>
              </a:rPr>
              <a:t>χρόνος ξήρανσης του </a:t>
            </a:r>
            <a:r>
              <a:rPr lang="el-GR" b="1" dirty="0" smtClean="0">
                <a:solidFill>
                  <a:schemeClr val="tx2"/>
                </a:solidFill>
              </a:rPr>
              <a:t>μελανιού</a:t>
            </a:r>
            <a:endParaRPr lang="el-GR" b="1" dirty="0">
              <a:solidFill>
                <a:schemeClr val="tx2"/>
              </a:solidFill>
            </a:endParaRPr>
          </a:p>
          <a:p>
            <a:r>
              <a:rPr lang="el-GR" dirty="0" smtClean="0"/>
              <a:t>αυξάνει </a:t>
            </a:r>
            <a:r>
              <a:rPr lang="el-GR" dirty="0"/>
              <a:t>το </a:t>
            </a:r>
            <a:r>
              <a:rPr lang="el-GR" b="1" dirty="0">
                <a:solidFill>
                  <a:schemeClr val="tx2"/>
                </a:solidFill>
              </a:rPr>
              <a:t>κόστος παραγωγής </a:t>
            </a:r>
            <a:r>
              <a:rPr lang="el-GR" dirty="0"/>
              <a:t>εξαιτίας των κινδύνων που προκύπτουν από τη διείσδυση του μελανιού μέχρι την πίσω όψη και της συγκόλλησης των φύλλων από το μελάνι, καθώς και </a:t>
            </a:r>
            <a:r>
              <a:rPr lang="el-GR" b="1" dirty="0">
                <a:solidFill>
                  <a:schemeClr val="tx2"/>
                </a:solidFill>
              </a:rPr>
              <a:t>το κόστος από τη χρήση επιπλέον μελανιού</a:t>
            </a:r>
            <a:r>
              <a:rPr lang="el-GR" dirty="0"/>
              <a:t>.</a:t>
            </a:r>
          </a:p>
          <a:p>
            <a:endParaRPr lang="el-GR" dirty="0"/>
          </a:p>
        </p:txBody>
      </p:sp>
    </p:spTree>
    <p:extLst>
      <p:ext uri="{BB962C8B-B14F-4D97-AF65-F5344CB8AC3E}">
        <p14:creationId xmlns:p14="http://schemas.microsoft.com/office/powerpoint/2010/main" val="130039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Επιπεδότητα</a:t>
            </a:r>
            <a:r>
              <a:rPr lang="el-GR" dirty="0" smtClean="0"/>
              <a:t>/Τραχύτητα κατά </a:t>
            </a:r>
            <a:r>
              <a:rPr lang="en-US" dirty="0" err="1" smtClean="0"/>
              <a:t>Bendtsen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4" name="Θέση περιεχομένου 3"/>
          <p:cNvSpPr>
            <a:spLocks noGrp="1"/>
          </p:cNvSpPr>
          <p:nvPr>
            <p:ph idx="1"/>
          </p:nvPr>
        </p:nvSpPr>
        <p:spPr/>
        <p:txBody>
          <a:bodyPr/>
          <a:lstStyle/>
          <a:p>
            <a:r>
              <a:rPr lang="el-GR" dirty="0" smtClean="0"/>
              <a:t>Κατεργασίες </a:t>
            </a:r>
            <a:r>
              <a:rPr lang="el-GR" dirty="0"/>
              <a:t>όπως </a:t>
            </a:r>
            <a:r>
              <a:rPr lang="el-GR" b="1" dirty="0">
                <a:solidFill>
                  <a:schemeClr val="tx2"/>
                </a:solidFill>
              </a:rPr>
              <a:t>η επίστρωση του χαρτιού με πλαστικό φύλλο ή η επιτυχία της επικάλυψης με κόλλες </a:t>
            </a:r>
            <a:r>
              <a:rPr lang="el-GR" dirty="0"/>
              <a:t>κατά τη διαδικασία της αποπεράτωσης εξαρτώνται από την ομαλότητα της επιφάνειας</a:t>
            </a:r>
            <a:r>
              <a:rPr lang="el-GR" dirty="0" smtClean="0"/>
              <a:t>.</a:t>
            </a:r>
            <a:endParaRPr lang="el-GR" dirty="0"/>
          </a:p>
        </p:txBody>
      </p:sp>
    </p:spTree>
    <p:extLst>
      <p:ext uri="{BB962C8B-B14F-4D97-AF65-F5344CB8AC3E}">
        <p14:creationId xmlns:p14="http://schemas.microsoft.com/office/powerpoint/2010/main" val="239893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4824536" cy="908720"/>
          </a:xfrm>
        </p:spPr>
        <p:txBody>
          <a:bodyPr/>
          <a:lstStyle/>
          <a:p>
            <a:endParaRPr lang="el-GR" dirty="0"/>
          </a:p>
        </p:txBody>
      </p:sp>
      <p:grpSp>
        <p:nvGrpSpPr>
          <p:cNvPr id="585732" name="Group 4"/>
          <p:cNvGrpSpPr>
            <a:grpSpLocks/>
          </p:cNvGrpSpPr>
          <p:nvPr/>
        </p:nvGrpSpPr>
        <p:grpSpPr bwMode="auto">
          <a:xfrm>
            <a:off x="5580063" y="0"/>
            <a:ext cx="3563937" cy="6858000"/>
            <a:chOff x="3923" y="0"/>
            <a:chExt cx="1837" cy="4320"/>
          </a:xfrm>
        </p:grpSpPr>
        <p:pic>
          <p:nvPicPr>
            <p:cNvPr id="585733" name="Picture 5" descr="DSC013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 y="0"/>
              <a:ext cx="1837" cy="2326"/>
            </a:xfrm>
            <a:prstGeom prst="rect">
              <a:avLst/>
            </a:prstGeom>
            <a:noFill/>
            <a:extLst>
              <a:ext uri="{909E8E84-426E-40DD-AFC4-6F175D3DCCD1}">
                <a14:hiddenFill xmlns:a14="http://schemas.microsoft.com/office/drawing/2010/main">
                  <a:solidFill>
                    <a:srgbClr val="FFFFFF"/>
                  </a:solidFill>
                </a14:hiddenFill>
              </a:ext>
            </a:extLst>
          </p:spPr>
        </p:pic>
        <p:pic>
          <p:nvPicPr>
            <p:cNvPr id="585734" name="Picture 6" descr="DSC013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2296"/>
              <a:ext cx="1837" cy="202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4" name="Θέση περιεχομένου 3"/>
          <p:cNvSpPr>
            <a:spLocks noGrp="1"/>
          </p:cNvSpPr>
          <p:nvPr>
            <p:ph idx="1"/>
          </p:nvPr>
        </p:nvSpPr>
        <p:spPr>
          <a:xfrm>
            <a:off x="457200" y="1196752"/>
            <a:ext cx="5122863" cy="5040560"/>
          </a:xfrm>
        </p:spPr>
        <p:txBody>
          <a:bodyPr/>
          <a:lstStyle/>
          <a:p>
            <a:r>
              <a:rPr lang="el-GR" dirty="0"/>
              <a:t>Η συσκευή που χρησιμοποιείται για την εκτίμηση αυτής της ιδιότητας φαίνεται στο σχήμα.</a:t>
            </a:r>
          </a:p>
          <a:p>
            <a:pPr marL="355600" indent="0">
              <a:buNone/>
            </a:pPr>
            <a:r>
              <a:rPr lang="el-GR" dirty="0" smtClean="0"/>
              <a:t>Συγκεκριμένα</a:t>
            </a:r>
            <a:r>
              <a:rPr lang="el-GR" dirty="0"/>
              <a:t>, μετράται ο χρόνος που χρειάζονται ορισμένα cm</a:t>
            </a:r>
            <a:r>
              <a:rPr lang="el-GR" baseline="30000" dirty="0"/>
              <a:t>3 </a:t>
            </a:r>
            <a:r>
              <a:rPr lang="el-GR" dirty="0"/>
              <a:t>αέρα για να περάσουν από την επαφή μιας λείας γυάλινης επιφάνειας και του χαρτιού που έχει τοποθετηθεί σε αυτή, ενώ ασκείται ταυτόχρονα δύναμη. </a:t>
            </a:r>
          </a:p>
          <a:p>
            <a:endParaRPr lang="el-GR" dirty="0"/>
          </a:p>
          <a:p>
            <a:endParaRPr lang="el-GR" dirty="0"/>
          </a:p>
        </p:txBody>
      </p:sp>
      <p:sp>
        <p:nvSpPr>
          <p:cNvPr id="5" name="TextBox 4"/>
          <p:cNvSpPr txBox="1"/>
          <p:nvPr/>
        </p:nvSpPr>
        <p:spPr>
          <a:xfrm>
            <a:off x="5641638" y="6579945"/>
            <a:ext cx="2145524" cy="276999"/>
          </a:xfrm>
          <a:prstGeom prst="rect">
            <a:avLst/>
          </a:prstGeom>
          <a:noFill/>
        </p:spPr>
        <p:txBody>
          <a:bodyPr wrap="none" rtlCol="0">
            <a:spAutoFit/>
          </a:bodyPr>
          <a:lstStyle/>
          <a:p>
            <a:r>
              <a:rPr lang="el-GR" sz="1200" dirty="0" smtClean="0">
                <a:solidFill>
                  <a:schemeClr val="bg1"/>
                </a:solidFill>
                <a:latin typeface="+mn-lt"/>
              </a:rPr>
              <a:t>Προσωπικό αρχείο Β. </a:t>
            </a:r>
            <a:r>
              <a:rPr lang="el-GR" sz="1200" dirty="0" err="1" smtClean="0">
                <a:solidFill>
                  <a:schemeClr val="bg1"/>
                </a:solidFill>
                <a:latin typeface="+mn-lt"/>
              </a:rPr>
              <a:t>Μπέλεση</a:t>
            </a:r>
            <a:endParaRPr lang="el-GR" sz="1200" dirty="0">
              <a:solidFill>
                <a:schemeClr val="bg1"/>
              </a:solidFill>
              <a:latin typeface="+mn-lt"/>
            </a:endParaRPr>
          </a:p>
        </p:txBody>
      </p:sp>
    </p:spTree>
    <p:extLst>
      <p:ext uri="{BB962C8B-B14F-4D97-AF65-F5344CB8AC3E}">
        <p14:creationId xmlns:p14="http://schemas.microsoft.com/office/powerpoint/2010/main" val="160604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Επιπεδότητα</a:t>
            </a:r>
            <a:r>
              <a:rPr lang="el-GR" dirty="0" smtClean="0"/>
              <a:t>/Τραχύτητα κατά </a:t>
            </a:r>
            <a:r>
              <a:rPr lang="en-US" dirty="0" err="1" smtClean="0"/>
              <a:t>Bendtsen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4" name="Θέση περιεχομένου 3"/>
          <p:cNvSpPr>
            <a:spLocks noGrp="1"/>
          </p:cNvSpPr>
          <p:nvPr>
            <p:ph idx="1"/>
          </p:nvPr>
        </p:nvSpPr>
        <p:spPr/>
        <p:txBody>
          <a:bodyPr/>
          <a:lstStyle/>
          <a:p>
            <a:pPr marL="0" indent="0">
              <a:buNone/>
            </a:pPr>
            <a:r>
              <a:rPr lang="el-GR" dirty="0"/>
              <a:t>Όσο πιο λεία είναι η επιφάνεια του χαρτιού τόσο πιο δύσκολα περνάει ο αέρας από τις μοριακές πτυχές του.</a:t>
            </a:r>
          </a:p>
          <a:p>
            <a:pPr marL="0" indent="0">
              <a:buNone/>
            </a:pPr>
            <a:r>
              <a:rPr lang="el-GR" dirty="0"/>
              <a:t>Η </a:t>
            </a:r>
            <a:r>
              <a:rPr lang="el-GR" dirty="0" err="1"/>
              <a:t>επιπεδότητα</a:t>
            </a:r>
            <a:r>
              <a:rPr lang="el-GR" dirty="0"/>
              <a:t> μετράται σε </a:t>
            </a:r>
            <a:r>
              <a:rPr lang="el-GR" dirty="0" smtClean="0"/>
              <a:t>sec/cm</a:t>
            </a:r>
            <a:r>
              <a:rPr lang="el-GR" baseline="30000" dirty="0" smtClean="0"/>
              <a:t>3</a:t>
            </a:r>
            <a:r>
              <a:rPr lang="el-GR" dirty="0" smtClean="0"/>
              <a:t> </a:t>
            </a:r>
            <a:r>
              <a:rPr lang="el-GR" dirty="0"/>
              <a:t>αέρα.</a:t>
            </a:r>
          </a:p>
          <a:p>
            <a:pPr marL="0" indent="0">
              <a:buNone/>
            </a:pPr>
            <a:r>
              <a:rPr lang="el-GR" dirty="0"/>
              <a:t>Για παράδειγμα, σε αυτές τις μετρήσεις υπόκειται το θερμικό χαρτί των δελτίων του ΟΠΑΠ</a:t>
            </a:r>
            <a:r>
              <a:rPr lang="el-GR" dirty="0" smtClean="0"/>
              <a:t>.</a:t>
            </a:r>
            <a:endParaRPr lang="el-GR" dirty="0"/>
          </a:p>
          <a:p>
            <a:pPr marL="0" indent="0">
              <a:buNone/>
            </a:pPr>
            <a:endParaRPr lang="el-GR" dirty="0"/>
          </a:p>
        </p:txBody>
      </p:sp>
    </p:spTree>
    <p:extLst>
      <p:ext uri="{BB962C8B-B14F-4D97-AF65-F5344CB8AC3E}">
        <p14:creationId xmlns:p14="http://schemas.microsoft.com/office/powerpoint/2010/main" val="2373053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Μηχανικές </a:t>
            </a:r>
            <a:r>
              <a:rPr lang="el-GR" dirty="0" smtClean="0"/>
              <a:t>ιδιότητες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4" name="Θέση περιεχομένου 3"/>
          <p:cNvSpPr>
            <a:spLocks noGrp="1"/>
          </p:cNvSpPr>
          <p:nvPr>
            <p:ph idx="1"/>
          </p:nvPr>
        </p:nvSpPr>
        <p:spPr>
          <a:xfrm>
            <a:off x="457200" y="1196752"/>
            <a:ext cx="8219256" cy="5661248"/>
          </a:xfrm>
        </p:spPr>
        <p:txBody>
          <a:bodyPr>
            <a:normAutofit/>
          </a:bodyPr>
          <a:lstStyle/>
          <a:p>
            <a:pPr marL="0" indent="0">
              <a:buNone/>
            </a:pPr>
            <a:r>
              <a:rPr lang="el-GR" b="1" dirty="0">
                <a:solidFill>
                  <a:schemeClr val="tx2"/>
                </a:solidFill>
              </a:rPr>
              <a:t>Κατεύθυνση των ινών χαρτιού (MD, CD)</a:t>
            </a:r>
          </a:p>
          <a:p>
            <a:pPr marL="0" indent="0">
              <a:buNone/>
            </a:pPr>
            <a:r>
              <a:rPr lang="el-GR" dirty="0"/>
              <a:t>Είναι ιδιαίτερης σημασίας η χρησιμοποίηση του χαρτιού να γίνει προς την σωστή κατεύθυνση των ινών - «νερών» του.</a:t>
            </a:r>
          </a:p>
          <a:p>
            <a:pPr marL="0" indent="0">
              <a:buNone/>
            </a:pPr>
            <a:r>
              <a:rPr lang="el-GR" dirty="0"/>
              <a:t>Αν γνωρίζουμε την κατεύθυνση των ινών τότε γνωρίζουμε και την κατεύθυνση της παραγωγής του χαρτιού στην μηχανή παραγωγής χαρτιού.</a:t>
            </a:r>
          </a:p>
          <a:p>
            <a:pPr marL="0" indent="0">
              <a:buNone/>
            </a:pPr>
            <a:r>
              <a:rPr lang="el-GR" dirty="0"/>
              <a:t>Συγκεκριμένα, οι ίνες του χαρτιού έχουν κατεύθυνση παράλληλη με την κατεύθυνση της παραγωγής του χαρτιού. Σε αυτό το σημείο να θυμηθούμε ξανά ορισμένα σημεία που είδαμε σε προηγούμενη ενότητα.</a:t>
            </a:r>
          </a:p>
          <a:p>
            <a:endParaRPr lang="el-GR" dirty="0"/>
          </a:p>
        </p:txBody>
      </p:sp>
    </p:spTree>
    <p:extLst>
      <p:ext uri="{BB962C8B-B14F-4D97-AF65-F5344CB8AC3E}">
        <p14:creationId xmlns:p14="http://schemas.microsoft.com/office/powerpoint/2010/main" val="382858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0034" y="571480"/>
            <a:ext cx="8229600" cy="669162"/>
          </a:xfrm>
        </p:spPr>
        <p:txBody>
          <a:bodyPr>
            <a:normAutofit fontScale="90000"/>
          </a:bodyPr>
          <a:lstStyle/>
          <a:p>
            <a:r>
              <a:rPr lang="el-GR" dirty="0" smtClean="0">
                <a:solidFill>
                  <a:schemeClr val="tx2"/>
                </a:solidFill>
              </a:rPr>
              <a:t>Κατεύθυνση των ινών χαρτιού (MD, CD)</a:t>
            </a:r>
            <a:br>
              <a:rPr lang="el-GR" dirty="0" smtClean="0">
                <a:solidFill>
                  <a:schemeClr val="tx2"/>
                </a:solidFill>
              </a:rPr>
            </a:b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4" name="Θέση περιεχομένου 3"/>
          <p:cNvSpPr>
            <a:spLocks noGrp="1"/>
          </p:cNvSpPr>
          <p:nvPr>
            <p:ph idx="1"/>
          </p:nvPr>
        </p:nvSpPr>
        <p:spPr/>
        <p:txBody>
          <a:bodyPr/>
          <a:lstStyle/>
          <a:p>
            <a:pPr marL="0" indent="0">
              <a:buNone/>
            </a:pPr>
            <a:r>
              <a:rPr lang="el-GR" dirty="0"/>
              <a:t>Καθώς το πλέγμα δονείται στην </a:t>
            </a:r>
            <a:r>
              <a:rPr lang="el-GR" dirty="0" err="1"/>
              <a:t>χαρτοποιητική</a:t>
            </a:r>
            <a:r>
              <a:rPr lang="el-GR" dirty="0"/>
              <a:t> μηχανή οι ίνες παίρνουν θέση παράλληλα στην διεύθυνση μεταφοράς του αιωρήματος, δηλαδή παράλληλα στην κίνηση του πλέγματος.</a:t>
            </a:r>
          </a:p>
          <a:p>
            <a:pPr marL="0" indent="0">
              <a:buNone/>
            </a:pPr>
            <a:r>
              <a:rPr lang="el-GR" dirty="0"/>
              <a:t>Η διεύθυνση της μηχανής που συμπίπτει με την διεύθυνση της ροής των νερών του χαρτιού λέγεται </a:t>
            </a:r>
            <a:r>
              <a:rPr lang="el-GR" dirty="0" err="1"/>
              <a:t>machine</a:t>
            </a:r>
            <a:r>
              <a:rPr lang="el-GR" dirty="0"/>
              <a:t> ή </a:t>
            </a:r>
            <a:r>
              <a:rPr lang="el-GR" dirty="0" err="1"/>
              <a:t>grain</a:t>
            </a:r>
            <a:r>
              <a:rPr lang="el-GR" dirty="0"/>
              <a:t> </a:t>
            </a:r>
            <a:r>
              <a:rPr lang="el-GR" dirty="0" err="1"/>
              <a:t>direction</a:t>
            </a:r>
            <a:r>
              <a:rPr lang="el-GR" dirty="0"/>
              <a:t>, MD (δες ακόλουθο σχήμα</a:t>
            </a:r>
            <a:r>
              <a:rPr lang="el-GR" dirty="0" smtClean="0"/>
              <a:t>).</a:t>
            </a:r>
            <a:endParaRPr lang="el-GR" dirty="0"/>
          </a:p>
        </p:txBody>
      </p:sp>
    </p:spTree>
    <p:extLst>
      <p:ext uri="{BB962C8B-B14F-4D97-AF65-F5344CB8AC3E}">
        <p14:creationId xmlns:p14="http://schemas.microsoft.com/office/powerpoint/2010/main" val="2564397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Φυσικές </a:t>
            </a:r>
            <a:r>
              <a:rPr lang="el-GR" dirty="0" smtClean="0"/>
              <a:t>ιδιότητες</a:t>
            </a:r>
            <a:endParaRPr lang="el-GR" dirty="0"/>
          </a:p>
        </p:txBody>
      </p:sp>
      <p:sp>
        <p:nvSpPr>
          <p:cNvPr id="396291" name="Rectangle 3"/>
          <p:cNvSpPr>
            <a:spLocks noGrp="1" noChangeArrowheads="1"/>
          </p:cNvSpPr>
          <p:nvPr>
            <p:ph idx="1"/>
          </p:nvPr>
        </p:nvSpPr>
        <p:spPr>
          <a:xfrm>
            <a:off x="457200" y="1196752"/>
            <a:ext cx="8507288" cy="5040560"/>
          </a:xfrm>
        </p:spPr>
        <p:txBody>
          <a:bodyPr>
            <a:normAutofit/>
          </a:bodyPr>
          <a:lstStyle/>
          <a:p>
            <a:pPr marL="0" indent="0">
              <a:lnSpc>
                <a:spcPct val="110000"/>
              </a:lnSpc>
              <a:spcBef>
                <a:spcPts val="1200"/>
              </a:spcBef>
              <a:buNone/>
            </a:pPr>
            <a:r>
              <a:rPr lang="el-GR" altLang="el-GR" sz="2400" b="1" dirty="0" smtClean="0">
                <a:solidFill>
                  <a:schemeClr val="tx2"/>
                </a:solidFill>
              </a:rPr>
              <a:t>Μάζα </a:t>
            </a:r>
            <a:r>
              <a:rPr lang="el-GR" altLang="el-GR" sz="2400" b="1" dirty="0">
                <a:solidFill>
                  <a:schemeClr val="tx2"/>
                </a:solidFill>
              </a:rPr>
              <a:t>ανά μονάδα επιφανείας (</a:t>
            </a:r>
            <a:r>
              <a:rPr lang="en-US" altLang="el-GR" sz="2400" b="1" dirty="0">
                <a:solidFill>
                  <a:schemeClr val="tx2"/>
                </a:solidFill>
              </a:rPr>
              <a:t>basis weight</a:t>
            </a:r>
            <a:r>
              <a:rPr lang="el-GR" altLang="el-GR" sz="2400" b="1" dirty="0">
                <a:solidFill>
                  <a:schemeClr val="tx2"/>
                </a:solidFill>
              </a:rPr>
              <a:t>, </a:t>
            </a:r>
            <a:r>
              <a:rPr lang="en-US" altLang="el-GR" sz="2400" b="1" dirty="0" err="1">
                <a:solidFill>
                  <a:schemeClr val="tx2"/>
                </a:solidFill>
              </a:rPr>
              <a:t>grammage</a:t>
            </a:r>
            <a:r>
              <a:rPr lang="el-GR" altLang="el-GR" sz="2400" b="1" dirty="0">
                <a:solidFill>
                  <a:schemeClr val="tx2"/>
                </a:solidFill>
              </a:rPr>
              <a:t>) (</a:t>
            </a:r>
            <a:r>
              <a:rPr lang="en-US" altLang="el-GR" sz="2400" b="1" dirty="0">
                <a:solidFill>
                  <a:schemeClr val="tx2"/>
                </a:solidFill>
              </a:rPr>
              <a:t>g</a:t>
            </a:r>
            <a:r>
              <a:rPr lang="el-GR" altLang="el-GR" sz="2400" b="1" dirty="0">
                <a:solidFill>
                  <a:schemeClr val="tx2"/>
                </a:solidFill>
              </a:rPr>
              <a:t>/</a:t>
            </a:r>
            <a:r>
              <a:rPr lang="en-US" altLang="el-GR" sz="2400" b="1" dirty="0">
                <a:solidFill>
                  <a:schemeClr val="tx2"/>
                </a:solidFill>
              </a:rPr>
              <a:t>m</a:t>
            </a:r>
            <a:r>
              <a:rPr lang="el-GR" altLang="el-GR" sz="2400" b="1" baseline="30000" dirty="0">
                <a:solidFill>
                  <a:schemeClr val="tx2"/>
                </a:solidFill>
              </a:rPr>
              <a:t>2</a:t>
            </a:r>
            <a:r>
              <a:rPr lang="el-GR" altLang="el-GR" sz="2400" b="1" dirty="0">
                <a:solidFill>
                  <a:schemeClr val="tx2"/>
                </a:solidFill>
              </a:rPr>
              <a:t>)</a:t>
            </a:r>
          </a:p>
          <a:p>
            <a:pPr marL="0" indent="0">
              <a:lnSpc>
                <a:spcPct val="110000"/>
              </a:lnSpc>
              <a:spcBef>
                <a:spcPts val="1200"/>
              </a:spcBef>
              <a:buNone/>
            </a:pPr>
            <a:r>
              <a:rPr lang="el-GR" altLang="el-GR" sz="2400" dirty="0" smtClean="0"/>
              <a:t>Αποτελεί </a:t>
            </a:r>
            <a:r>
              <a:rPr lang="el-GR" altLang="el-GR" sz="2400" dirty="0"/>
              <a:t>βασική ιδιότητα του χαρτιού, η τιμή της οποίας </a:t>
            </a:r>
            <a:r>
              <a:rPr lang="el-GR" altLang="el-GR" sz="2400" dirty="0" smtClean="0"/>
              <a:t>εξαρτάται από </a:t>
            </a:r>
            <a:r>
              <a:rPr lang="el-GR" altLang="el-GR" sz="2400" dirty="0"/>
              <a:t>τις συνθήκες </a:t>
            </a:r>
            <a:r>
              <a:rPr lang="el-GR" altLang="el-GR" sz="2400" b="1" dirty="0">
                <a:solidFill>
                  <a:srgbClr val="820000"/>
                </a:solidFill>
              </a:rPr>
              <a:t>σχετικής υγρασίας </a:t>
            </a:r>
            <a:r>
              <a:rPr lang="el-GR" altLang="el-GR" sz="2400" dirty="0"/>
              <a:t>και</a:t>
            </a:r>
            <a:r>
              <a:rPr lang="el-GR" altLang="el-GR" sz="2400" b="1" dirty="0">
                <a:solidFill>
                  <a:schemeClr val="accent2"/>
                </a:solidFill>
              </a:rPr>
              <a:t> </a:t>
            </a:r>
            <a:r>
              <a:rPr lang="el-GR" altLang="el-GR" sz="2400" b="1" dirty="0">
                <a:solidFill>
                  <a:srgbClr val="820000"/>
                </a:solidFill>
              </a:rPr>
              <a:t>θερμοκρασίας</a:t>
            </a:r>
            <a:r>
              <a:rPr lang="el-GR" altLang="el-GR" sz="2400" b="1" dirty="0">
                <a:solidFill>
                  <a:schemeClr val="accent2"/>
                </a:solidFill>
              </a:rPr>
              <a:t> </a:t>
            </a:r>
            <a:r>
              <a:rPr lang="el-GR" altLang="el-GR" sz="2400" dirty="0"/>
              <a:t>του χώρου όπου πραγματοποιείται η μέτρηση.</a:t>
            </a:r>
          </a:p>
          <a:p>
            <a:pPr marL="0" indent="0">
              <a:lnSpc>
                <a:spcPct val="110000"/>
              </a:lnSpc>
              <a:spcBef>
                <a:spcPts val="1200"/>
              </a:spcBef>
              <a:buNone/>
            </a:pPr>
            <a:r>
              <a:rPr lang="el-GR" altLang="el-GR" sz="2400" dirty="0" smtClean="0"/>
              <a:t>Η </a:t>
            </a:r>
            <a:r>
              <a:rPr lang="el-GR" altLang="el-GR" sz="2400" dirty="0"/>
              <a:t>τιμή αυτή εξαρτάται από το </a:t>
            </a:r>
            <a:r>
              <a:rPr lang="el-GR" altLang="el-GR" sz="2400" b="1" dirty="0">
                <a:solidFill>
                  <a:srgbClr val="820000"/>
                </a:solidFill>
              </a:rPr>
              <a:t>πάχος του χαρτιού </a:t>
            </a:r>
            <a:r>
              <a:rPr lang="el-GR" altLang="el-GR" sz="2400" dirty="0"/>
              <a:t>και άρα από την</a:t>
            </a:r>
            <a:r>
              <a:rPr lang="el-GR" altLang="el-GR" sz="2400" b="1" dirty="0">
                <a:solidFill>
                  <a:schemeClr val="accent2"/>
                </a:solidFill>
              </a:rPr>
              <a:t> </a:t>
            </a:r>
            <a:r>
              <a:rPr lang="el-GR" altLang="el-GR" sz="2400" b="1" dirty="0">
                <a:solidFill>
                  <a:srgbClr val="820000"/>
                </a:solidFill>
              </a:rPr>
              <a:t>ταχύτητα λειτουργίας της μηχανής </a:t>
            </a:r>
            <a:r>
              <a:rPr lang="el-GR" altLang="el-GR" sz="2400" dirty="0"/>
              <a:t>παραγωγής χαρτιού.</a:t>
            </a:r>
          </a:p>
          <a:p>
            <a:pPr marL="0" indent="0">
              <a:lnSpc>
                <a:spcPct val="110000"/>
              </a:lnSpc>
              <a:spcBef>
                <a:spcPts val="1200"/>
              </a:spcBef>
              <a:buNone/>
            </a:pPr>
            <a:r>
              <a:rPr lang="el-GR" altLang="el-GR" sz="2400" dirty="0" smtClean="0"/>
              <a:t>Γι </a:t>
            </a:r>
            <a:r>
              <a:rPr lang="el-GR" altLang="el-GR" sz="2400" dirty="0"/>
              <a:t>αυτό η ιδιότητα αυτή </a:t>
            </a:r>
            <a:r>
              <a:rPr lang="el-GR" altLang="el-GR" sz="2400" b="1" dirty="0">
                <a:solidFill>
                  <a:srgbClr val="820000"/>
                </a:solidFill>
              </a:rPr>
              <a:t>ελέγχεται συνεχώς </a:t>
            </a:r>
            <a:r>
              <a:rPr lang="el-GR" altLang="el-GR" sz="2400" dirty="0"/>
              <a:t>κατά την παραγωγή του χαρτιού.</a:t>
            </a:r>
          </a:p>
          <a:p>
            <a:pPr marL="0" indent="0">
              <a:lnSpc>
                <a:spcPct val="110000"/>
              </a:lnSpc>
              <a:spcBef>
                <a:spcPts val="1200"/>
              </a:spcBef>
              <a:buNone/>
            </a:pPr>
            <a:r>
              <a:rPr lang="el-GR" altLang="el-GR" sz="2400" b="1" dirty="0" smtClean="0"/>
              <a:t>Ρυθμίζεται </a:t>
            </a:r>
            <a:r>
              <a:rPr lang="el-GR" altLang="el-GR" sz="2400" b="1" dirty="0"/>
              <a:t>δε μεταβάλλοντας παράμετρες όπως π.χ. ο ρυθμός ροής του αιωρήματος στο δικτυωτό πλέγμα</a:t>
            </a:r>
            <a:r>
              <a:rPr lang="el-GR" altLang="el-GR" sz="2400" b="1" dirty="0" smtClean="0"/>
              <a:t>.</a:t>
            </a:r>
            <a:r>
              <a:rPr lang="el-GR" altLang="el-GR" sz="2400" b="1" dirty="0">
                <a:solidFill>
                  <a:schemeClr val="accent2"/>
                </a:solidFill>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83866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chemeClr val="tx2"/>
                </a:solidFill>
              </a:rPr>
              <a:t>Κατεύθυνση των ινών χαρτιού (MD, CD)</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4" name="Θέση περιεχομένου 3"/>
          <p:cNvSpPr>
            <a:spLocks noGrp="1"/>
          </p:cNvSpPr>
          <p:nvPr>
            <p:ph idx="1"/>
          </p:nvPr>
        </p:nvSpPr>
        <p:spPr/>
        <p:txBody>
          <a:bodyPr/>
          <a:lstStyle/>
          <a:p>
            <a:pPr marL="0" indent="0">
              <a:buNone/>
            </a:pPr>
            <a:r>
              <a:rPr lang="el-GR" dirty="0"/>
              <a:t>Η χρησιμοποίηση του χαρτιού κατά την αντίθετη κατεύθυνση έχει ως αποτέλεσμα</a:t>
            </a:r>
          </a:p>
          <a:p>
            <a:r>
              <a:rPr lang="el-GR" b="1" dirty="0">
                <a:solidFill>
                  <a:schemeClr val="tx2"/>
                </a:solidFill>
              </a:rPr>
              <a:t>την αύξηση της εκτυπωτικής επιφάνειας του χαρτιού κατά το στάδιο της εκτύπωσης, με συνέπεια την μη επίτευξη σύμπτωσης στις πολυχρωμίες.</a:t>
            </a:r>
          </a:p>
          <a:p>
            <a:pPr marL="0" indent="0">
              <a:buNone/>
            </a:pPr>
            <a:r>
              <a:rPr lang="el-GR" dirty="0"/>
              <a:t>Για την αποφυγή λαθών σημειώνεται στην συσκευασία του χαρτιού με μία υπογράμμιση και έτσι γνωρίζουμε ότι η υπογραμμισμένη διάσταση είναι η κάθετη στην κατεύθυνση της ίνας (</a:t>
            </a:r>
            <a:r>
              <a:rPr lang="el-GR" dirty="0" err="1"/>
              <a:t>cross</a:t>
            </a:r>
            <a:r>
              <a:rPr lang="el-GR" dirty="0"/>
              <a:t> </a:t>
            </a:r>
            <a:r>
              <a:rPr lang="el-GR" dirty="0" err="1"/>
              <a:t>direction</a:t>
            </a:r>
            <a:r>
              <a:rPr lang="el-GR" dirty="0"/>
              <a:t>, CD). </a:t>
            </a:r>
          </a:p>
          <a:p>
            <a:endParaRPr lang="el-GR" dirty="0"/>
          </a:p>
        </p:txBody>
      </p:sp>
    </p:spTree>
    <p:extLst>
      <p:ext uri="{BB962C8B-B14F-4D97-AF65-F5344CB8AC3E}">
        <p14:creationId xmlns:p14="http://schemas.microsoft.com/office/powerpoint/2010/main" val="241015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chemeClr val="tx2"/>
                </a:solidFill>
              </a:rPr>
              <a:t>Κατεύθυνση των ινών χαρτιού (MD, CD)</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4" name="Θέση περιεχομένου 3"/>
          <p:cNvSpPr>
            <a:spLocks noGrp="1"/>
          </p:cNvSpPr>
          <p:nvPr>
            <p:ph idx="1"/>
          </p:nvPr>
        </p:nvSpPr>
        <p:spPr/>
        <p:txBody>
          <a:bodyPr/>
          <a:lstStyle/>
          <a:p>
            <a:pPr>
              <a:buNone/>
            </a:pPr>
            <a:r>
              <a:rPr lang="el-GR" dirty="0" smtClean="0"/>
              <a:t>	Γενικά, πρέπει να γνωρίζουμε ότι:</a:t>
            </a:r>
            <a:r>
              <a:rPr lang="el-GR" dirty="0" smtClean="0">
                <a:solidFill>
                  <a:schemeClr val="tx2"/>
                </a:solidFill>
              </a:rPr>
              <a:t> </a:t>
            </a:r>
          </a:p>
          <a:p>
            <a:r>
              <a:rPr lang="el-GR" dirty="0" smtClean="0"/>
              <a:t>Στα </a:t>
            </a:r>
            <a:r>
              <a:rPr lang="el-GR" dirty="0"/>
              <a:t>φύλλα χαρτιού η μεγάλη διάσταση συμπίπτει με την κατεύθυνση των </a:t>
            </a:r>
            <a:r>
              <a:rPr lang="el-GR" dirty="0" smtClean="0"/>
              <a:t>νερών.</a:t>
            </a:r>
            <a:endParaRPr lang="el-GR" dirty="0"/>
          </a:p>
          <a:p>
            <a:pPr marL="355600" indent="0">
              <a:buNone/>
            </a:pPr>
            <a:r>
              <a:rPr lang="el-GR" b="1" dirty="0" smtClean="0">
                <a:solidFill>
                  <a:srgbClr val="820000"/>
                </a:solidFill>
              </a:rPr>
              <a:t>(</a:t>
            </a:r>
            <a:r>
              <a:rPr lang="el-GR" b="1" dirty="0">
                <a:solidFill>
                  <a:srgbClr val="820000"/>
                </a:solidFill>
              </a:rPr>
              <a:t>Εξαίρεση αποτελεί το χαρτί εφημερίδας όπου εκεί η κατεύθυνση των νερών είναι κατά πλάτος).</a:t>
            </a:r>
          </a:p>
          <a:p>
            <a:r>
              <a:rPr lang="el-GR" dirty="0"/>
              <a:t>Η κατεύθυνση των νερών θα πρέπει να είναι παράλληλη προς τον άξονα του κυλίνδρου εκτύπωσης. </a:t>
            </a:r>
          </a:p>
          <a:p>
            <a:r>
              <a:rPr lang="el-GR" dirty="0"/>
              <a:t>Το χαρτί διπλώνεται καλύτερα κατά την κατεύθυνση των νερών του.</a:t>
            </a:r>
          </a:p>
          <a:p>
            <a:endParaRPr lang="el-GR" dirty="0"/>
          </a:p>
        </p:txBody>
      </p:sp>
    </p:spTree>
    <p:extLst>
      <p:ext uri="{BB962C8B-B14F-4D97-AF65-F5344CB8AC3E}">
        <p14:creationId xmlns:p14="http://schemas.microsoft.com/office/powerpoint/2010/main" val="2893990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chemeClr val="tx2"/>
                </a:solidFill>
              </a:rPr>
              <a:t>Κατεύθυνση των ινών χαρτιού (MD, CD)</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4" name="Θέση περιεχομένου 3"/>
          <p:cNvSpPr>
            <a:spLocks noGrp="1"/>
          </p:cNvSpPr>
          <p:nvPr>
            <p:ph idx="1"/>
          </p:nvPr>
        </p:nvSpPr>
        <p:spPr/>
        <p:txBody>
          <a:bodyPr/>
          <a:lstStyle/>
          <a:p>
            <a:r>
              <a:rPr lang="el-GR" dirty="0"/>
              <a:t>Εφαρμογή αυτών είναι ότι στη βιβλιοδεσία τα νερά των φύλλων του βιβλίου πρέπει να βρίσκονται παράλληλα στη ράχη του βιβλίου γιατί διπλώνεται ευκολότερα και μπορεί να παραμείνει ανοιχτό.</a:t>
            </a:r>
          </a:p>
          <a:p>
            <a:r>
              <a:rPr lang="el-GR" dirty="0"/>
              <a:t>Επίσης, η πτύχωση (</a:t>
            </a:r>
            <a:r>
              <a:rPr lang="el-GR" dirty="0" err="1"/>
              <a:t>creasing</a:t>
            </a:r>
            <a:r>
              <a:rPr lang="el-GR" dirty="0"/>
              <a:t>) και η χάραξη (</a:t>
            </a:r>
            <a:r>
              <a:rPr lang="el-GR" dirty="0" err="1"/>
              <a:t>scoring</a:t>
            </a:r>
            <a:r>
              <a:rPr lang="el-GR" dirty="0"/>
              <a:t>) του χαρτιού γίνεται ευκολότερα κατά μήκος της κύριας διεύθυνσης.</a:t>
            </a:r>
          </a:p>
          <a:p>
            <a:r>
              <a:rPr lang="el-GR" dirty="0"/>
              <a:t>Τέλος, τα νερά στις ετικέτες θα πρέπει να είναι κάθετα στον κατακόρυφο άξονα της συσκευασίας, ειδάλλως η ετικέτα τυλίγεται και δεν συγκολλείται. </a:t>
            </a:r>
          </a:p>
        </p:txBody>
      </p:sp>
    </p:spTree>
    <p:extLst>
      <p:ext uri="{BB962C8B-B14F-4D97-AF65-F5344CB8AC3E}">
        <p14:creationId xmlns:p14="http://schemas.microsoft.com/office/powerpoint/2010/main" val="2391955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chemeClr val="tx2"/>
                </a:solidFill>
              </a:rPr>
              <a:t>Κατεύθυνση των ινών χαρτιού (MD, CD)</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4" name="Θέση περιεχομένου 3"/>
          <p:cNvSpPr>
            <a:spLocks noGrp="1"/>
          </p:cNvSpPr>
          <p:nvPr>
            <p:ph idx="1"/>
          </p:nvPr>
        </p:nvSpPr>
        <p:spPr/>
        <p:txBody>
          <a:bodyPr/>
          <a:lstStyle/>
          <a:p>
            <a:r>
              <a:rPr lang="el-GR" dirty="0" smtClean="0"/>
              <a:t>Επίσης</a:t>
            </a:r>
            <a:r>
              <a:rPr lang="el-GR" dirty="0"/>
              <a:t>, οι ιδιότητες του χαρτιού όπως </a:t>
            </a:r>
            <a:r>
              <a:rPr lang="el-GR" b="1" dirty="0">
                <a:solidFill>
                  <a:srgbClr val="820000"/>
                </a:solidFill>
              </a:rPr>
              <a:t>ο εφελκυσμός (</a:t>
            </a:r>
            <a:r>
              <a:rPr lang="el-GR" b="1" dirty="0" err="1">
                <a:solidFill>
                  <a:srgbClr val="820000"/>
                </a:solidFill>
              </a:rPr>
              <a:t>tensile</a:t>
            </a:r>
            <a:r>
              <a:rPr lang="el-GR" b="1" dirty="0">
                <a:solidFill>
                  <a:srgbClr val="820000"/>
                </a:solidFill>
              </a:rPr>
              <a:t>), η αναδίπλωση (</a:t>
            </a:r>
            <a:r>
              <a:rPr lang="el-GR" b="1" dirty="0" err="1">
                <a:solidFill>
                  <a:srgbClr val="820000"/>
                </a:solidFill>
              </a:rPr>
              <a:t>fold</a:t>
            </a:r>
            <a:r>
              <a:rPr lang="el-GR" b="1" dirty="0">
                <a:solidFill>
                  <a:srgbClr val="820000"/>
                </a:solidFill>
              </a:rPr>
              <a:t>) και η συμπιεστότητα (</a:t>
            </a:r>
            <a:r>
              <a:rPr lang="el-GR" b="1" dirty="0" err="1">
                <a:solidFill>
                  <a:srgbClr val="820000"/>
                </a:solidFill>
              </a:rPr>
              <a:t>compression</a:t>
            </a:r>
            <a:r>
              <a:rPr lang="el-GR" dirty="0"/>
              <a:t>) μεταβάλλονται σημαντικά σε αυτές τις δύο διευθύνσεις.</a:t>
            </a:r>
          </a:p>
          <a:p>
            <a:r>
              <a:rPr lang="el-GR" dirty="0" smtClean="0"/>
              <a:t>Αυτό </a:t>
            </a:r>
            <a:r>
              <a:rPr lang="el-GR" dirty="0"/>
              <a:t>συχνά αποδίδεται στον προσανατολισμό των ινών</a:t>
            </a:r>
            <a:r>
              <a:rPr lang="el-GR" dirty="0" smtClean="0"/>
              <a:t>.</a:t>
            </a:r>
            <a:endParaRPr lang="el-GR" dirty="0"/>
          </a:p>
        </p:txBody>
      </p:sp>
    </p:spTree>
    <p:extLst>
      <p:ext uri="{BB962C8B-B14F-4D97-AF65-F5344CB8AC3E}">
        <p14:creationId xmlns:p14="http://schemas.microsoft.com/office/powerpoint/2010/main" val="280566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sz="3600" dirty="0"/>
              <a:t>Επιφανειακή αντοχή ή αντοχή της επίστρωσης ή Επιφανειακή συνοχή των ινών </a:t>
            </a:r>
            <a:r>
              <a:rPr lang="el-GR" dirty="0" smtClean="0"/>
              <a:t/>
            </a:r>
            <a:br>
              <a:rPr lang="el-GR" dirty="0" smtClean="0"/>
            </a:br>
            <a:r>
              <a:rPr lang="el-GR" sz="3100" b="0" dirty="0" smtClean="0"/>
              <a:t>(</a:t>
            </a:r>
            <a:r>
              <a:rPr lang="el-GR" sz="3100" b="0" dirty="0" err="1"/>
              <a:t>Surface</a:t>
            </a:r>
            <a:r>
              <a:rPr lang="el-GR" sz="3100" b="0" dirty="0"/>
              <a:t> </a:t>
            </a:r>
            <a:r>
              <a:rPr lang="el-GR" sz="3100" b="0" dirty="0" err="1"/>
              <a:t>strength</a:t>
            </a:r>
            <a:r>
              <a:rPr lang="el-GR" sz="3100" b="0" dirty="0"/>
              <a:t> </a:t>
            </a:r>
            <a:r>
              <a:rPr lang="el-GR" sz="3100" b="0" dirty="0" err="1"/>
              <a:t>of</a:t>
            </a:r>
            <a:r>
              <a:rPr lang="el-GR" sz="3100" b="0" dirty="0"/>
              <a:t> </a:t>
            </a:r>
            <a:r>
              <a:rPr lang="el-GR" sz="3100" b="0" dirty="0" err="1"/>
              <a:t>paper</a:t>
            </a:r>
            <a:r>
              <a:rPr lang="el-GR" sz="3100" b="0" dirty="0"/>
              <a:t>, </a:t>
            </a:r>
            <a:r>
              <a:rPr lang="el-GR" sz="3100" b="0" dirty="0" err="1"/>
              <a:t>Wax</a:t>
            </a:r>
            <a:r>
              <a:rPr lang="el-GR" sz="3100" b="0" dirty="0"/>
              <a:t> </a:t>
            </a:r>
            <a:r>
              <a:rPr lang="el-GR" sz="3100" b="0" dirty="0" err="1"/>
              <a:t>pick</a:t>
            </a:r>
            <a:r>
              <a:rPr lang="el-GR" sz="3100" b="0" dirty="0"/>
              <a:t> </a:t>
            </a:r>
            <a:r>
              <a:rPr lang="el-GR" sz="3100" b="0" dirty="0" err="1"/>
              <a:t>test</a:t>
            </a:r>
            <a:r>
              <a:rPr lang="el-GR" sz="3100" b="0" dirty="0"/>
              <a:t> - </a:t>
            </a:r>
            <a:r>
              <a:rPr lang="el-GR" sz="3100" b="0" dirty="0" err="1"/>
              <a:t>Dennison</a:t>
            </a:r>
            <a:r>
              <a:rPr lang="el-GR" sz="3100" b="0" dirty="0"/>
              <a:t> </a:t>
            </a:r>
            <a:r>
              <a:rPr lang="el-GR" sz="3100" b="0" dirty="0" err="1"/>
              <a:t>Test</a:t>
            </a:r>
            <a:r>
              <a:rPr lang="el-GR" sz="3100" b="0" dirty="0" smtClean="0"/>
              <a:t>)</a:t>
            </a:r>
            <a:endParaRPr lang="el-GR" sz="31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4" name="Θέση περιεχομένου 3"/>
          <p:cNvSpPr>
            <a:spLocks noGrp="1"/>
          </p:cNvSpPr>
          <p:nvPr>
            <p:ph idx="1"/>
          </p:nvPr>
        </p:nvSpPr>
        <p:spPr>
          <a:xfrm>
            <a:off x="457200" y="1916832"/>
            <a:ext cx="8229600" cy="4464496"/>
          </a:xfrm>
        </p:spPr>
        <p:txBody>
          <a:bodyPr/>
          <a:lstStyle/>
          <a:p>
            <a:r>
              <a:rPr lang="el-GR" dirty="0"/>
              <a:t>Με το τεστ αυτό εκτιμάται η επιφανειακή αντοχή (</a:t>
            </a:r>
            <a:r>
              <a:rPr lang="el-GR" dirty="0" err="1"/>
              <a:t>surface</a:t>
            </a:r>
            <a:r>
              <a:rPr lang="el-GR" dirty="0"/>
              <a:t> </a:t>
            </a:r>
            <a:r>
              <a:rPr lang="el-GR" dirty="0" err="1"/>
              <a:t>strength</a:t>
            </a:r>
            <a:r>
              <a:rPr lang="el-GR" dirty="0"/>
              <a:t>) του χαρτιού και χαρτονιού. Πρόκειται για μια απαιτητή ιδιότητα στα χαρτιά που υπόκεινται σε εκτύπωση.</a:t>
            </a:r>
          </a:p>
          <a:p>
            <a:r>
              <a:rPr lang="el-GR" b="1" dirty="0">
                <a:solidFill>
                  <a:schemeClr val="tx2"/>
                </a:solidFill>
              </a:rPr>
              <a:t>Το χνούδιασμα - μάδημα (</a:t>
            </a:r>
            <a:r>
              <a:rPr lang="el-GR" b="1" dirty="0" err="1">
                <a:solidFill>
                  <a:schemeClr val="tx2"/>
                </a:solidFill>
              </a:rPr>
              <a:t>picking</a:t>
            </a:r>
            <a:r>
              <a:rPr lang="el-GR" b="1" dirty="0">
                <a:solidFill>
                  <a:schemeClr val="tx2"/>
                </a:solidFill>
              </a:rPr>
              <a:t>) παρατηρείται όταν αποσπώνται (</a:t>
            </a:r>
            <a:r>
              <a:rPr lang="el-GR" b="1" dirty="0" err="1">
                <a:solidFill>
                  <a:schemeClr val="tx2"/>
                </a:solidFill>
              </a:rPr>
              <a:t>rupture</a:t>
            </a:r>
            <a:r>
              <a:rPr lang="el-GR" b="1" dirty="0">
                <a:solidFill>
                  <a:schemeClr val="tx2"/>
                </a:solidFill>
              </a:rPr>
              <a:t>) από την επιφάνεια του χαρτιού ή χαρτονιού σωματίδια, χαλαρές ίνες ή </a:t>
            </a:r>
            <a:r>
              <a:rPr lang="el-GR" b="1" dirty="0" err="1">
                <a:solidFill>
                  <a:schemeClr val="tx2"/>
                </a:solidFill>
              </a:rPr>
              <a:t>επικαλυπτικά</a:t>
            </a:r>
            <a:r>
              <a:rPr lang="el-GR" b="1" dirty="0">
                <a:solidFill>
                  <a:schemeClr val="tx2"/>
                </a:solidFill>
              </a:rPr>
              <a:t> υλικά.</a:t>
            </a:r>
          </a:p>
          <a:p>
            <a:r>
              <a:rPr lang="el-GR" dirty="0"/>
              <a:t>Το φαινόμενο αυτό παρατηρείται και με γυμνό μάτι και </a:t>
            </a:r>
            <a:r>
              <a:rPr lang="el-GR" b="1" dirty="0">
                <a:solidFill>
                  <a:schemeClr val="tx2"/>
                </a:solidFill>
              </a:rPr>
              <a:t>συμβαίνει όταν η εξωτερική </a:t>
            </a:r>
            <a:r>
              <a:rPr lang="el-GR" b="1" dirty="0" err="1">
                <a:solidFill>
                  <a:schemeClr val="tx2"/>
                </a:solidFill>
              </a:rPr>
              <a:t>εφελκυστική</a:t>
            </a:r>
            <a:r>
              <a:rPr lang="el-GR" b="1" dirty="0">
                <a:solidFill>
                  <a:schemeClr val="tx2"/>
                </a:solidFill>
              </a:rPr>
              <a:t> δύναμη που εφαρμόζεται στην επιφάνεια είναι μεγαλύτερη από τις δυνάμεις συνοχής του χαρτιού ή του χαρτονιού. </a:t>
            </a:r>
          </a:p>
          <a:p>
            <a:endParaRPr lang="el-GR" dirty="0"/>
          </a:p>
        </p:txBody>
      </p:sp>
    </p:spTree>
    <p:extLst>
      <p:ext uri="{BB962C8B-B14F-4D97-AF65-F5344CB8AC3E}">
        <p14:creationId xmlns:p14="http://schemas.microsoft.com/office/powerpoint/2010/main" val="2932661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t>Επιφανειακή αντοχή ή αντοχή της επίστρωσης ή Επιφανειακή συνοχή των ινών</a:t>
            </a: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4" name="Θέση περιεχομένου 3"/>
          <p:cNvSpPr>
            <a:spLocks noGrp="1"/>
          </p:cNvSpPr>
          <p:nvPr>
            <p:ph idx="1"/>
          </p:nvPr>
        </p:nvSpPr>
        <p:spPr/>
        <p:txBody>
          <a:bodyPr/>
          <a:lstStyle/>
          <a:p>
            <a:r>
              <a:rPr lang="el-GR" dirty="0" smtClean="0"/>
              <a:t>Στην </a:t>
            </a:r>
            <a:r>
              <a:rPr lang="el-GR" dirty="0"/>
              <a:t>περίπτωση της εκτύπωσης με όφσετ η αποκόλληση των ινών μπορεί να προκαλέσει πρόβλημα καθώς οι ίνες αυτές συγκεντρώνονται στο μελάνι και στο πλαστικό μέρος της (</a:t>
            </a:r>
            <a:r>
              <a:rPr lang="el-GR" dirty="0" err="1"/>
              <a:t>rubber</a:t>
            </a:r>
            <a:r>
              <a:rPr lang="el-GR" dirty="0"/>
              <a:t> </a:t>
            </a:r>
            <a:r>
              <a:rPr lang="el-GR" dirty="0" err="1"/>
              <a:t>blanket</a:t>
            </a:r>
            <a:r>
              <a:rPr lang="el-GR" dirty="0"/>
              <a:t>).</a:t>
            </a:r>
          </a:p>
          <a:p>
            <a:endParaRPr lang="el-GR" dirty="0"/>
          </a:p>
          <a:p>
            <a:r>
              <a:rPr lang="el-GR" dirty="0" smtClean="0"/>
              <a:t>Έτσι</a:t>
            </a:r>
            <a:r>
              <a:rPr lang="el-GR" dirty="0"/>
              <a:t>, αν δεν το προλάβει ο υπεύθυνος της εκτύπωσης ώστε να σταματήσει την παραγωγή και να καθαρίσει τα μέρη αυτά απομακρύνοντας τις ίνες τότε θα μεταφερθούν στην συνέχεια στην πλειάδα των εκτυπώσεων που θα ακολουθήσουν. </a:t>
            </a:r>
          </a:p>
        </p:txBody>
      </p:sp>
    </p:spTree>
    <p:extLst>
      <p:ext uri="{BB962C8B-B14F-4D97-AF65-F5344CB8AC3E}">
        <p14:creationId xmlns:p14="http://schemas.microsoft.com/office/powerpoint/2010/main" val="1452580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t>Επιφανειακή αντοχή ή αντοχή της επίστρωσης ή Επιφανειακή συνοχή των ινών</a:t>
            </a: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4" name="Θέση περιεχομένου 3"/>
          <p:cNvSpPr>
            <a:spLocks noGrp="1"/>
          </p:cNvSpPr>
          <p:nvPr>
            <p:ph idx="1"/>
          </p:nvPr>
        </p:nvSpPr>
        <p:spPr>
          <a:xfrm>
            <a:off x="457200" y="1196752"/>
            <a:ext cx="8229600" cy="5400600"/>
          </a:xfrm>
        </p:spPr>
        <p:txBody>
          <a:bodyPr>
            <a:normAutofit/>
          </a:bodyPr>
          <a:lstStyle/>
          <a:p>
            <a:r>
              <a:rPr lang="el-GR" dirty="0" smtClean="0"/>
              <a:t>Γενικά</a:t>
            </a:r>
            <a:r>
              <a:rPr lang="el-GR" dirty="0"/>
              <a:t>, τα μελάνια της τυπογραφίας έχουν ένα ιξώδες μικρό ή μεγάλο ανάλογα με την σύνθεσή τους.</a:t>
            </a:r>
          </a:p>
          <a:p>
            <a:r>
              <a:rPr lang="el-GR" dirty="0" smtClean="0"/>
              <a:t>Κατά </a:t>
            </a:r>
            <a:r>
              <a:rPr lang="el-GR" dirty="0"/>
              <a:t>την εκτύπωση λοιπόν και απόδοσή τους στο χαρτί θα πρέπει</a:t>
            </a:r>
          </a:p>
          <a:p>
            <a:pPr lvl="1" indent="-387350">
              <a:buFont typeface="Courier New" panose="02070309020205020404" pitchFamily="49" charset="0"/>
              <a:buChar char="o"/>
            </a:pPr>
            <a:r>
              <a:rPr lang="el-GR" dirty="0" smtClean="0"/>
              <a:t>οι </a:t>
            </a:r>
            <a:r>
              <a:rPr lang="el-GR" dirty="0"/>
              <a:t>συνεκτικές δυνάμεις που συγκρατούν τις ίνες σε ενιαίο σύνολο να είναι μεγαλύτερες από το ιξώδες των μελανιών </a:t>
            </a:r>
            <a:r>
              <a:rPr lang="el-GR" dirty="0" smtClean="0"/>
              <a:t>αλλιώτικα</a:t>
            </a:r>
            <a:endParaRPr lang="el-GR" dirty="0"/>
          </a:p>
          <a:p>
            <a:pPr lvl="1" indent="-387350">
              <a:buFont typeface="Courier New" panose="02070309020205020404" pitchFamily="49" charset="0"/>
              <a:buChar char="o"/>
            </a:pPr>
            <a:r>
              <a:rPr lang="el-GR" dirty="0" smtClean="0"/>
              <a:t>αντί </a:t>
            </a:r>
            <a:r>
              <a:rPr lang="el-GR" dirty="0"/>
              <a:t>να κολλήσει το μελάνι στο χαρτί για να αποδώσει το έργο του, θα κολλήσουν οι ίνες πάνω στο μελάνι και φυσικά πάνω στα στοιχεία και πλαίσια της εκτυπωτικής μηχανής με αποτέλεσμα την καταστροφή της εκτύπωσης και των μέσων που χρησιμοποιήθηκαν για το σκοπό αυτό. </a:t>
            </a:r>
          </a:p>
          <a:p>
            <a:endParaRPr lang="el-GR" dirty="0"/>
          </a:p>
        </p:txBody>
      </p:sp>
    </p:spTree>
    <p:extLst>
      <p:ext uri="{BB962C8B-B14F-4D97-AF65-F5344CB8AC3E}">
        <p14:creationId xmlns:p14="http://schemas.microsoft.com/office/powerpoint/2010/main" val="4073426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t>Επιφανειακή αντοχή ή αντοχή της επίστρωσης ή Επιφανειακή συνοχή των ινών</a:t>
            </a:r>
            <a:endParaRPr lang="el-GR" sz="2400" dirty="0"/>
          </a:p>
        </p:txBody>
      </p:sp>
      <p:pic>
        <p:nvPicPr>
          <p:cNvPr id="509957" name="Picture 5" descr="DSC014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268412"/>
            <a:ext cx="33528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4" name="Θέση περιεχομένου 3"/>
          <p:cNvSpPr>
            <a:spLocks noGrp="1"/>
          </p:cNvSpPr>
          <p:nvPr>
            <p:ph idx="1"/>
          </p:nvPr>
        </p:nvSpPr>
        <p:spPr>
          <a:xfrm>
            <a:off x="457200" y="1196752"/>
            <a:ext cx="5194920" cy="5661248"/>
          </a:xfrm>
        </p:spPr>
        <p:txBody>
          <a:bodyPr>
            <a:normAutofit fontScale="92500"/>
          </a:bodyPr>
          <a:lstStyle/>
          <a:p>
            <a:r>
              <a:rPr lang="el-GR" dirty="0"/>
              <a:t>Η μέτρηση αυτή γίνεται είτε με ειδικό μηχάνημα είτε με δοκιμή πάνω στο χαρτί μιας σειράς ειδικών </a:t>
            </a:r>
            <a:r>
              <a:rPr lang="el-GR" dirty="0" err="1"/>
              <a:t>ραβδίσκων</a:t>
            </a:r>
            <a:r>
              <a:rPr lang="el-GR" dirty="0"/>
              <a:t> ρητινικής σύνθεσης.</a:t>
            </a:r>
          </a:p>
          <a:p>
            <a:r>
              <a:rPr lang="el-GR" dirty="0"/>
              <a:t>Οι </a:t>
            </a:r>
            <a:r>
              <a:rPr lang="el-GR" dirty="0" err="1"/>
              <a:t>ραβδίσκοι</a:t>
            </a:r>
            <a:r>
              <a:rPr lang="el-GR" dirty="0"/>
              <a:t> αυτοί από την μία πλευρά τους φέρουν συγκεκριμένη αρίθμηση.</a:t>
            </a:r>
          </a:p>
          <a:p>
            <a:r>
              <a:rPr lang="el-GR" dirty="0"/>
              <a:t>Η άλλη ελεύθερη πλευρά θερμαίνεται και μετά εφαρμόζεται στην επιφάνεια του χαρτιού που θέλουμε να ελέγξουμε.</a:t>
            </a:r>
          </a:p>
          <a:p>
            <a:r>
              <a:rPr lang="el-GR" dirty="0"/>
              <a:t>Οι </a:t>
            </a:r>
            <a:r>
              <a:rPr lang="el-GR" dirty="0" err="1"/>
              <a:t>ραβδίσκοι</a:t>
            </a:r>
            <a:r>
              <a:rPr lang="el-GR" dirty="0"/>
              <a:t> παραμένουν επί 15 λεπτά σε επαφή με το χαρτί και στη συνέχεια αποσπώνται γρήγορα και κάθετα από αυτό. </a:t>
            </a:r>
          </a:p>
          <a:p>
            <a:endParaRPr lang="el-GR" dirty="0"/>
          </a:p>
          <a:p>
            <a:endParaRPr lang="el-GR" dirty="0"/>
          </a:p>
        </p:txBody>
      </p:sp>
    </p:spTree>
    <p:extLst>
      <p:ext uri="{BB962C8B-B14F-4D97-AF65-F5344CB8AC3E}">
        <p14:creationId xmlns:p14="http://schemas.microsoft.com/office/powerpoint/2010/main" val="2653790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10982" name="Picture 6" descr="DSC014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268760"/>
            <a:ext cx="33528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4" name="Θέση περιεχομένου 3"/>
          <p:cNvSpPr>
            <a:spLocks noGrp="1"/>
          </p:cNvSpPr>
          <p:nvPr>
            <p:ph idx="1"/>
          </p:nvPr>
        </p:nvSpPr>
        <p:spPr>
          <a:xfrm>
            <a:off x="457200" y="1196752"/>
            <a:ext cx="5122863" cy="5661248"/>
          </a:xfrm>
        </p:spPr>
        <p:txBody>
          <a:bodyPr>
            <a:normAutofit/>
          </a:bodyPr>
          <a:lstStyle/>
          <a:p>
            <a:r>
              <a:rPr lang="el-GR" sz="2300" dirty="0"/>
              <a:t>Αν μείνουν πάνω στο χαρτί ίχνη από το υλικό του </a:t>
            </a:r>
            <a:r>
              <a:rPr lang="el-GR" sz="2300" dirty="0" err="1"/>
              <a:t>ραβδίσκου</a:t>
            </a:r>
            <a:r>
              <a:rPr lang="el-GR" sz="2300" dirty="0"/>
              <a:t>, αυτό θα σημαίνει ότι το ιξώδες του </a:t>
            </a:r>
            <a:r>
              <a:rPr lang="el-GR" sz="2300" dirty="0" err="1"/>
              <a:t>ραβδίσκου</a:t>
            </a:r>
            <a:r>
              <a:rPr lang="el-GR" sz="2300" dirty="0"/>
              <a:t> είναι μικρότερο των συνεκτικών δυνάμεων του χαρτιού.</a:t>
            </a:r>
          </a:p>
          <a:p>
            <a:r>
              <a:rPr lang="el-GR" sz="2300" dirty="0"/>
              <a:t>Αν το ιξώδες του </a:t>
            </a:r>
            <a:r>
              <a:rPr lang="el-GR" sz="2300" dirty="0" err="1"/>
              <a:t>ραβδίσκου</a:t>
            </a:r>
            <a:r>
              <a:rPr lang="el-GR" sz="2300" dirty="0"/>
              <a:t> είναι μεγαλύτερο των συνεκτικών δυνάμεων του χαρτιού, τότε θα κολλούν πάνω του ίνες χαρτιού.</a:t>
            </a:r>
          </a:p>
          <a:p>
            <a:r>
              <a:rPr lang="el-GR" sz="2300" dirty="0"/>
              <a:t>Ο αριθμός </a:t>
            </a:r>
            <a:r>
              <a:rPr lang="el-GR" sz="2300" dirty="0" err="1"/>
              <a:t>Dennison</a:t>
            </a:r>
            <a:r>
              <a:rPr lang="el-GR" sz="2300" dirty="0"/>
              <a:t> είναι ο αριθμός της ράβδου που αντιστοιχεί στο μεταίχμιο αυτών των δύο καταστάσεων</a:t>
            </a:r>
            <a:r>
              <a:rPr lang="el-GR" sz="2300" dirty="0" smtClean="0"/>
              <a:t>.</a:t>
            </a:r>
            <a:endParaRPr lang="el-GR" sz="2300" dirty="0"/>
          </a:p>
        </p:txBody>
      </p:sp>
    </p:spTree>
    <p:extLst>
      <p:ext uri="{BB962C8B-B14F-4D97-AF65-F5344CB8AC3E}">
        <p14:creationId xmlns:p14="http://schemas.microsoft.com/office/powerpoint/2010/main" val="1210576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Αντίσταση στο </a:t>
            </a:r>
            <a:r>
              <a:rPr lang="el-GR" dirty="0" smtClean="0"/>
              <a:t>λύγισμα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4" name="Θέση περιεχομένου 3"/>
          <p:cNvSpPr>
            <a:spLocks noGrp="1"/>
          </p:cNvSpPr>
          <p:nvPr>
            <p:ph idx="1"/>
          </p:nvPr>
        </p:nvSpPr>
        <p:spPr/>
        <p:txBody>
          <a:bodyPr/>
          <a:lstStyle/>
          <a:p>
            <a:r>
              <a:rPr lang="el-GR" dirty="0"/>
              <a:t>Για τη μέτρηση αυτή (κατά </a:t>
            </a:r>
            <a:r>
              <a:rPr lang="el-GR" dirty="0" err="1"/>
              <a:t>Lorentzen</a:t>
            </a:r>
            <a:r>
              <a:rPr lang="el-GR" dirty="0"/>
              <a:t> &amp; </a:t>
            </a:r>
            <a:r>
              <a:rPr lang="el-GR" dirty="0" err="1"/>
              <a:t>Wettre</a:t>
            </a:r>
            <a:r>
              <a:rPr lang="el-GR" dirty="0"/>
              <a:t>) ένα τετράγωνο κομμάτι χαρτί, από αυτό που εξετάζουμε, στερεώνεται στο ένα άκρο και εφαρμόζεται η μέγιστη δύναμη για να λυγίσει το χαρτί μέχρι μια δεδομένη γωνία.</a:t>
            </a:r>
          </a:p>
          <a:p>
            <a:r>
              <a:rPr lang="el-GR" dirty="0"/>
              <a:t>Υπάρχουν και άλλες διάφορες μέθοδοι μέτρησης, όπως η μέθοδος συντονισμού</a:t>
            </a:r>
            <a:r>
              <a:rPr lang="el-GR" dirty="0" smtClean="0"/>
              <a:t>.</a:t>
            </a:r>
            <a:endParaRPr lang="el-GR" dirty="0"/>
          </a:p>
        </p:txBody>
      </p:sp>
    </p:spTree>
    <p:extLst>
      <p:ext uri="{BB962C8B-B14F-4D97-AF65-F5344CB8AC3E}">
        <p14:creationId xmlns:p14="http://schemas.microsoft.com/office/powerpoint/2010/main" val="407838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solidFill>
                  <a:schemeClr val="tx2"/>
                </a:solidFill>
              </a:rPr>
              <a:t>Μάζα ανά μονάδα επιφανείας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4" name="Θέση περιεχομένου 3"/>
          <p:cNvSpPr>
            <a:spLocks noGrp="1"/>
          </p:cNvSpPr>
          <p:nvPr>
            <p:ph idx="1"/>
          </p:nvPr>
        </p:nvSpPr>
        <p:spPr/>
        <p:txBody>
          <a:bodyPr>
            <a:noAutofit/>
          </a:bodyPr>
          <a:lstStyle/>
          <a:p>
            <a:pPr marL="0" indent="0">
              <a:lnSpc>
                <a:spcPct val="110000"/>
              </a:lnSpc>
              <a:spcBef>
                <a:spcPts val="1200"/>
              </a:spcBef>
              <a:buNone/>
            </a:pPr>
            <a:r>
              <a:rPr lang="el-GR" sz="2400" dirty="0" smtClean="0"/>
              <a:t>Η </a:t>
            </a:r>
            <a:r>
              <a:rPr lang="el-GR" sz="2400" dirty="0"/>
              <a:t>φύση της διαδικασίας παρασκευής χαρτιού είναι τέτοια ώστε δεν μπορεί να επιτευχθεί τέλεια κατανομή των ινών και των υπόλοιπων συστατικών.</a:t>
            </a:r>
          </a:p>
          <a:p>
            <a:pPr marL="0" indent="0">
              <a:lnSpc>
                <a:spcPct val="110000"/>
              </a:lnSpc>
              <a:spcBef>
                <a:spcPts val="1200"/>
              </a:spcBef>
              <a:buNone/>
            </a:pPr>
            <a:r>
              <a:rPr lang="el-GR" sz="2400" dirty="0" smtClean="0"/>
              <a:t>Άρα</a:t>
            </a:r>
            <a:r>
              <a:rPr lang="el-GR" sz="2400" dirty="0"/>
              <a:t>, η ομοιομορφία της μάζας ανά επιφάνεια είναι ένα μέγεθος τόσο σημαντικό όσο το μέσο βάρος του χαρτιού.</a:t>
            </a:r>
          </a:p>
          <a:p>
            <a:pPr marL="0" indent="0">
              <a:lnSpc>
                <a:spcPct val="110000"/>
              </a:lnSpc>
              <a:spcBef>
                <a:spcPts val="1200"/>
              </a:spcBef>
              <a:buNone/>
            </a:pPr>
            <a:r>
              <a:rPr lang="el-GR" sz="2400" dirty="0" smtClean="0"/>
              <a:t>Η </a:t>
            </a:r>
            <a:r>
              <a:rPr lang="el-GR" sz="2400" dirty="0"/>
              <a:t>ανάγκη για μεγαλύτερη ομοιομορφία στην κατανομή του βάρους έχει οδηγήσει στην </a:t>
            </a:r>
            <a:r>
              <a:rPr lang="el-GR" sz="2400" b="1" dirty="0">
                <a:solidFill>
                  <a:srgbClr val="820000"/>
                </a:solidFill>
              </a:rPr>
              <a:t>χρήση συσκευών ελέγχου του βάρους του χαρτιού κατά την παραγωγή.</a:t>
            </a:r>
          </a:p>
          <a:p>
            <a:pPr marL="0" indent="0">
              <a:lnSpc>
                <a:spcPct val="110000"/>
              </a:lnSpc>
              <a:spcBef>
                <a:spcPts val="1200"/>
              </a:spcBef>
              <a:buNone/>
            </a:pPr>
            <a:r>
              <a:rPr lang="el-GR" sz="2400" dirty="0" smtClean="0"/>
              <a:t>Οι </a:t>
            </a:r>
            <a:r>
              <a:rPr lang="el-GR" sz="2400" dirty="0"/>
              <a:t>συσκευές αυτές χρησιμοποιούν την απορρόφηση ακτινοβολίας </a:t>
            </a:r>
            <a:r>
              <a:rPr lang="el-GR" sz="2400" b="1" dirty="0">
                <a:solidFill>
                  <a:srgbClr val="820000"/>
                </a:solidFill>
              </a:rPr>
              <a:t>(ακτίνες β). </a:t>
            </a:r>
            <a:endParaRPr lang="el-GR" sz="2400" dirty="0"/>
          </a:p>
        </p:txBody>
      </p:sp>
    </p:spTree>
    <p:extLst>
      <p:ext uri="{BB962C8B-B14F-4D97-AF65-F5344CB8AC3E}">
        <p14:creationId xmlns:p14="http://schemas.microsoft.com/office/powerpoint/2010/main" val="626250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Αντοχή στην αναδίπλωση </a:t>
            </a:r>
            <a:r>
              <a:rPr lang="el-GR" dirty="0" smtClean="0"/>
              <a:t/>
            </a:r>
            <a:br>
              <a:rPr lang="el-GR" dirty="0" smtClean="0"/>
            </a:br>
            <a:r>
              <a:rPr lang="el-GR" sz="3300" b="0" dirty="0" smtClean="0"/>
              <a:t>(</a:t>
            </a:r>
            <a:r>
              <a:rPr lang="el-GR" sz="3300" b="0" dirty="0" err="1"/>
              <a:t>Folding</a:t>
            </a:r>
            <a:r>
              <a:rPr lang="el-GR" sz="3300" b="0" dirty="0"/>
              <a:t> </a:t>
            </a:r>
            <a:r>
              <a:rPr lang="el-GR" sz="3300" b="0" dirty="0" err="1"/>
              <a:t>endurance</a:t>
            </a:r>
            <a:r>
              <a:rPr lang="el-GR" sz="3300" b="0" dirty="0" smtClean="0"/>
              <a:t>)</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4" name="Θέση περιεχομένου 3"/>
          <p:cNvSpPr>
            <a:spLocks noGrp="1"/>
          </p:cNvSpPr>
          <p:nvPr>
            <p:ph idx="1"/>
          </p:nvPr>
        </p:nvSpPr>
        <p:spPr>
          <a:xfrm>
            <a:off x="457200" y="1412776"/>
            <a:ext cx="8229600" cy="5040560"/>
          </a:xfrm>
        </p:spPr>
        <p:txBody>
          <a:bodyPr>
            <a:normAutofit lnSpcReduction="10000"/>
          </a:bodyPr>
          <a:lstStyle/>
          <a:p>
            <a:r>
              <a:rPr lang="el-GR" dirty="0"/>
              <a:t>Η ιδιότητα αυτή είναι απαραίτητη για τα χαρτιά εκείνα που χρησιμοποιούνται πολύ συχνά και διπλώνονται - ξεδιπλώνονται στην ίδια περιοχή.</a:t>
            </a:r>
          </a:p>
          <a:p>
            <a:r>
              <a:rPr lang="el-GR" dirty="0"/>
              <a:t>Για παράδειγμα, στα χαρτιά αυτά ανήκουν </a:t>
            </a:r>
            <a:r>
              <a:rPr lang="el-GR" b="1" dirty="0">
                <a:solidFill>
                  <a:schemeClr val="tx2"/>
                </a:solidFill>
              </a:rPr>
              <a:t>οι άδειες οδήγησης, οι χάρτες, χαρτιά περιτυλίγματος, επίσημοι τίτλοι κ.α.</a:t>
            </a:r>
          </a:p>
          <a:p>
            <a:r>
              <a:rPr lang="el-GR" dirty="0"/>
              <a:t>Η μέτρηση αυτή είναι επίσης σημαντική και για το χαρτόνι όταν αυτό πρόκειται να χρησιμοποιηθεί π.χ. στην κατασκευή κουτιών ή γενικότερα στην συσκευασία.</a:t>
            </a:r>
          </a:p>
          <a:p>
            <a:r>
              <a:rPr lang="el-GR" b="1" dirty="0">
                <a:solidFill>
                  <a:schemeClr val="tx2"/>
                </a:solidFill>
              </a:rPr>
              <a:t>Θεωρείται από αρκετούς ερευνητές ότι η ιδιότητα αυτή του χαρτιού δείχνει τη χρηστικότητά του καλύτερα από άλλες μηχανικές ιδιότητες</a:t>
            </a:r>
            <a:r>
              <a:rPr lang="el-GR" b="1" dirty="0" smtClean="0">
                <a:solidFill>
                  <a:schemeClr val="tx2"/>
                </a:solidFill>
              </a:rPr>
              <a:t>.</a:t>
            </a:r>
            <a:endParaRPr lang="el-GR" b="1" dirty="0">
              <a:solidFill>
                <a:schemeClr val="tx2"/>
              </a:solidFill>
            </a:endParaRPr>
          </a:p>
        </p:txBody>
      </p:sp>
    </p:spTree>
    <p:extLst>
      <p:ext uri="{BB962C8B-B14F-4D97-AF65-F5344CB8AC3E}">
        <p14:creationId xmlns:p14="http://schemas.microsoft.com/office/powerpoint/2010/main" val="2467661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071" name="Group 23"/>
          <p:cNvGrpSpPr>
            <a:grpSpLocks/>
          </p:cNvGrpSpPr>
          <p:nvPr/>
        </p:nvGrpSpPr>
        <p:grpSpPr bwMode="auto">
          <a:xfrm>
            <a:off x="5435600" y="0"/>
            <a:ext cx="3708400" cy="6858000"/>
            <a:chOff x="3424" y="0"/>
            <a:chExt cx="2336" cy="4320"/>
          </a:xfrm>
        </p:grpSpPr>
        <p:pic>
          <p:nvPicPr>
            <p:cNvPr id="514054" name="Picture 6" descr="DSC01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 y="1854"/>
              <a:ext cx="2336" cy="2466"/>
            </a:xfrm>
            <a:prstGeom prst="rect">
              <a:avLst/>
            </a:prstGeom>
            <a:noFill/>
            <a:extLst>
              <a:ext uri="{909E8E84-426E-40DD-AFC4-6F175D3DCCD1}">
                <a14:hiddenFill xmlns:a14="http://schemas.microsoft.com/office/drawing/2010/main">
                  <a:solidFill>
                    <a:srgbClr val="FFFFFF"/>
                  </a:solidFill>
                </a14:hiddenFill>
              </a:ext>
            </a:extLst>
          </p:spPr>
        </p:pic>
        <p:pic>
          <p:nvPicPr>
            <p:cNvPr id="514053" name="Picture 5" descr="DSC013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 y="0"/>
              <a:ext cx="2336" cy="2205"/>
            </a:xfrm>
            <a:prstGeom prst="rect">
              <a:avLst/>
            </a:prstGeom>
            <a:noFill/>
            <a:extLst>
              <a:ext uri="{909E8E84-426E-40DD-AFC4-6F175D3DCCD1}">
                <a14:hiddenFill xmlns:a14="http://schemas.microsoft.com/office/drawing/2010/main">
                  <a:solidFill>
                    <a:srgbClr val="FFFFFF"/>
                  </a:solidFill>
                </a14:hiddenFill>
              </a:ext>
            </a:extLst>
          </p:spPr>
        </p:pic>
      </p:grpSp>
      <p:sp>
        <p:nvSpPr>
          <p:cNvPr id="514055" name="Rectangle 7"/>
          <p:cNvSpPr>
            <a:spLocks noChangeArrowheads="1"/>
          </p:cNvSpPr>
          <p:nvPr/>
        </p:nvSpPr>
        <p:spPr bwMode="auto">
          <a:xfrm>
            <a:off x="1404938" y="5553075"/>
            <a:ext cx="2887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p>
        </p:txBody>
      </p:sp>
      <p:sp>
        <p:nvSpPr>
          <p:cNvPr id="514057" name="Rectangle 9"/>
          <p:cNvSpPr>
            <a:spLocks noChangeArrowheads="1"/>
          </p:cNvSpPr>
          <p:nvPr/>
        </p:nvSpPr>
        <p:spPr bwMode="auto">
          <a:xfrm>
            <a:off x="1404938" y="5553075"/>
            <a:ext cx="2981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4" name="Θέση περιεχομένου 3"/>
          <p:cNvSpPr>
            <a:spLocks noGrp="1"/>
          </p:cNvSpPr>
          <p:nvPr>
            <p:ph idx="1"/>
          </p:nvPr>
        </p:nvSpPr>
        <p:spPr>
          <a:xfrm>
            <a:off x="179512" y="1196752"/>
            <a:ext cx="5256088" cy="5661248"/>
          </a:xfrm>
        </p:spPr>
        <p:txBody>
          <a:bodyPr>
            <a:normAutofit fontScale="92500" lnSpcReduction="20000"/>
          </a:bodyPr>
          <a:lstStyle/>
          <a:p>
            <a:r>
              <a:rPr lang="el-GR" dirty="0"/>
              <a:t>Αξίζει να σημειωθεί ότι αποτελεί την </a:t>
            </a:r>
            <a:r>
              <a:rPr lang="el-GR" b="1" dirty="0">
                <a:solidFill>
                  <a:schemeClr val="tx2"/>
                </a:solidFill>
              </a:rPr>
              <a:t>ευρύτερα χρησιμοποιούμενη μέθοδο μέτρησης μηχανικών ιδιοτήτων σε μελέτες ανθεκτικότητας στο χρόνο (</a:t>
            </a:r>
            <a:r>
              <a:rPr lang="el-GR" b="1" dirty="0" err="1">
                <a:solidFill>
                  <a:schemeClr val="tx2"/>
                </a:solidFill>
              </a:rPr>
              <a:t>estimation</a:t>
            </a:r>
            <a:r>
              <a:rPr lang="el-GR" b="1" dirty="0">
                <a:solidFill>
                  <a:schemeClr val="tx2"/>
                </a:solidFill>
              </a:rPr>
              <a:t> </a:t>
            </a:r>
            <a:r>
              <a:rPr lang="el-GR" b="1" dirty="0" err="1">
                <a:solidFill>
                  <a:schemeClr val="tx2"/>
                </a:solidFill>
              </a:rPr>
              <a:t>of</a:t>
            </a:r>
            <a:r>
              <a:rPr lang="el-GR" b="1" dirty="0">
                <a:solidFill>
                  <a:schemeClr val="tx2"/>
                </a:solidFill>
              </a:rPr>
              <a:t> </a:t>
            </a:r>
            <a:r>
              <a:rPr lang="el-GR" b="1" dirty="0" err="1">
                <a:solidFill>
                  <a:schemeClr val="tx2"/>
                </a:solidFill>
              </a:rPr>
              <a:t>permanence</a:t>
            </a:r>
            <a:r>
              <a:rPr lang="el-GR" b="1" dirty="0">
                <a:solidFill>
                  <a:schemeClr val="tx2"/>
                </a:solidFill>
              </a:rPr>
              <a:t>) καθώς και σε μελέτες αποτελεσματικότητας επεμβάσεων συντήρησης χαρτιού. </a:t>
            </a:r>
          </a:p>
          <a:p>
            <a:r>
              <a:rPr lang="el-GR" dirty="0"/>
              <a:t>Στο ακόλουθο σχήμα απεικονίζεται μία συσκευή ελέγχου της αντοχής στην αναδίπλωση και συγκεκριμένα είναι τύπου ΜΙΤ (υπάρχουν και άλλοι τύποι μηχανών όπως </a:t>
            </a:r>
            <a:r>
              <a:rPr lang="el-GR" dirty="0" err="1"/>
              <a:t>Kohler</a:t>
            </a:r>
            <a:r>
              <a:rPr lang="el-GR" dirty="0"/>
              <a:t> </a:t>
            </a:r>
            <a:r>
              <a:rPr lang="el-GR" dirty="0" err="1"/>
              <a:t>Molin</a:t>
            </a:r>
            <a:r>
              <a:rPr lang="el-GR" dirty="0"/>
              <a:t>, </a:t>
            </a:r>
            <a:r>
              <a:rPr lang="el-GR" dirty="0" err="1"/>
              <a:t>Lhomargy</a:t>
            </a:r>
            <a:r>
              <a:rPr lang="el-GR" dirty="0"/>
              <a:t>, </a:t>
            </a:r>
            <a:r>
              <a:rPr lang="el-GR" dirty="0" err="1"/>
              <a:t>Schopper</a:t>
            </a:r>
            <a:r>
              <a:rPr lang="el-GR" dirty="0"/>
              <a:t>).</a:t>
            </a:r>
          </a:p>
          <a:p>
            <a:r>
              <a:rPr lang="el-GR" dirty="0"/>
              <a:t>Για την εκτέλεση της μέτρησης στην συγκεκριμένη συσκευή χρησιμοποιήθηκε δοκίμιο χαρτιού διαστάσεων 1.5 x 13 </a:t>
            </a:r>
            <a:r>
              <a:rPr lang="el-GR" dirty="0" err="1"/>
              <a:t>cm</a:t>
            </a:r>
            <a:r>
              <a:rPr lang="el-GR" dirty="0" smtClean="0"/>
              <a:t>.</a:t>
            </a:r>
            <a:endParaRPr lang="el-GR" dirty="0"/>
          </a:p>
        </p:txBody>
      </p:sp>
      <p:sp>
        <p:nvSpPr>
          <p:cNvPr id="10" name="9 - Τίτλος"/>
          <p:cNvSpPr>
            <a:spLocks noGrp="1"/>
          </p:cNvSpPr>
          <p:nvPr>
            <p:ph type="title"/>
          </p:nvPr>
        </p:nvSpPr>
        <p:spPr/>
        <p:txBody>
          <a:bodyPr/>
          <a:lstStyle/>
          <a:p>
            <a:endParaRPr lang="el-GR"/>
          </a:p>
        </p:txBody>
      </p:sp>
      <p:sp>
        <p:nvSpPr>
          <p:cNvPr id="11" name="TextBox 10"/>
          <p:cNvSpPr txBox="1"/>
          <p:nvPr/>
        </p:nvSpPr>
        <p:spPr>
          <a:xfrm>
            <a:off x="7009096" y="3223439"/>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3249990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Αντοχή στην αναδίπλωση</a:t>
            </a:r>
            <a:endParaRPr lang="el-GR" dirty="0"/>
          </a:p>
        </p:txBody>
      </p:sp>
      <p:grpSp>
        <p:nvGrpSpPr>
          <p:cNvPr id="582660" name="Group 4"/>
          <p:cNvGrpSpPr>
            <a:grpSpLocks/>
          </p:cNvGrpSpPr>
          <p:nvPr/>
        </p:nvGrpSpPr>
        <p:grpSpPr bwMode="auto">
          <a:xfrm>
            <a:off x="6444208" y="1124744"/>
            <a:ext cx="2664290" cy="5229200"/>
            <a:chOff x="3424" y="0"/>
            <a:chExt cx="2336" cy="4320"/>
          </a:xfrm>
        </p:grpSpPr>
        <p:pic>
          <p:nvPicPr>
            <p:cNvPr id="582661" name="Picture 5" descr="DSC01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 y="1854"/>
              <a:ext cx="2336" cy="2466"/>
            </a:xfrm>
            <a:prstGeom prst="rect">
              <a:avLst/>
            </a:prstGeom>
            <a:noFill/>
            <a:extLst>
              <a:ext uri="{909E8E84-426E-40DD-AFC4-6F175D3DCCD1}">
                <a14:hiddenFill xmlns:a14="http://schemas.microsoft.com/office/drawing/2010/main">
                  <a:solidFill>
                    <a:srgbClr val="FFFFFF"/>
                  </a:solidFill>
                </a14:hiddenFill>
              </a:ext>
            </a:extLst>
          </p:spPr>
        </p:pic>
        <p:pic>
          <p:nvPicPr>
            <p:cNvPr id="582662" name="Picture 6" descr="DSC013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 y="0"/>
              <a:ext cx="2336" cy="220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4" name="Θέση περιεχομένου 3"/>
          <p:cNvSpPr>
            <a:spLocks noGrp="1"/>
          </p:cNvSpPr>
          <p:nvPr>
            <p:ph idx="1"/>
          </p:nvPr>
        </p:nvSpPr>
        <p:spPr>
          <a:xfrm>
            <a:off x="0" y="1124744"/>
            <a:ext cx="6588224" cy="5733256"/>
          </a:xfrm>
        </p:spPr>
        <p:txBody>
          <a:bodyPr>
            <a:noAutofit/>
          </a:bodyPr>
          <a:lstStyle/>
          <a:p>
            <a:pPr>
              <a:lnSpc>
                <a:spcPct val="120000"/>
              </a:lnSpc>
              <a:spcBef>
                <a:spcPts val="600"/>
              </a:spcBef>
            </a:pPr>
            <a:r>
              <a:rPr lang="el-GR" sz="1900" dirty="0"/>
              <a:t>Τοποθετήθηκε κατακόρυφα στην ειδική θέση που υπάρχει και συγκρατείται από δύο σφιγκτήρες.</a:t>
            </a:r>
          </a:p>
          <a:p>
            <a:pPr>
              <a:lnSpc>
                <a:spcPct val="120000"/>
              </a:lnSpc>
              <a:spcBef>
                <a:spcPts val="600"/>
              </a:spcBef>
            </a:pPr>
            <a:r>
              <a:rPr lang="el-GR" sz="1900" dirty="0"/>
              <a:t>Το όργανο ξεκινά να κάνει αναδιπλώσεις, αναδιπλώνοντας το χαρτί στο ίδιο σημείο, δεξιά-αριστερά υπό την ίδια γωνία.</a:t>
            </a:r>
          </a:p>
          <a:p>
            <a:pPr>
              <a:lnSpc>
                <a:spcPct val="120000"/>
              </a:lnSpc>
              <a:spcBef>
                <a:spcPts val="600"/>
              </a:spcBef>
            </a:pPr>
            <a:r>
              <a:rPr lang="el-GR" sz="1900" dirty="0"/>
              <a:t>Τη στιγμή που θα κοπεί η λωρίδα του χαρτιού, αναγράφεται στο όργανο ο αριθμός των αναδιπλώσεων.</a:t>
            </a:r>
          </a:p>
          <a:p>
            <a:pPr>
              <a:lnSpc>
                <a:spcPct val="120000"/>
              </a:lnSpc>
              <a:spcBef>
                <a:spcPts val="600"/>
              </a:spcBef>
            </a:pPr>
            <a:r>
              <a:rPr lang="el-GR" sz="1900" dirty="0"/>
              <a:t>Για παράδειγμα, στα διπλώματα οδήγησης αυτή η τιμή κυμαίνεται από 20000 – 40000 αναδιπλώσεις.</a:t>
            </a:r>
          </a:p>
          <a:p>
            <a:pPr>
              <a:lnSpc>
                <a:spcPct val="120000"/>
              </a:lnSpc>
              <a:spcBef>
                <a:spcPts val="600"/>
              </a:spcBef>
            </a:pPr>
            <a:r>
              <a:rPr lang="el-GR" sz="1900" dirty="0"/>
              <a:t>Μετρώνται τουλάχιστον 10 δείγματα σε κάθε κατεύθυνση (MD και CD), λόγω της πολύ μεγάλης διακύμανσης και υπολογίζεται ο μέσος όρος.</a:t>
            </a:r>
          </a:p>
          <a:p>
            <a:pPr>
              <a:lnSpc>
                <a:spcPct val="120000"/>
              </a:lnSpc>
              <a:spcBef>
                <a:spcPts val="600"/>
              </a:spcBef>
            </a:pPr>
            <a:r>
              <a:rPr lang="el-GR" sz="1900" dirty="0"/>
              <a:t>Εννοείται ότι κατά τη διάρκεια των μετρήσεων της ιδιότητας αυτής απαιτείται απόλυτος έλεγχος των κλιματικών συνθηκών μια και επηρεάζεται σημαντικά από αυτές</a:t>
            </a:r>
            <a:r>
              <a:rPr lang="el-GR" sz="1900" dirty="0" smtClean="0"/>
              <a:t>.</a:t>
            </a:r>
            <a:endParaRPr lang="el-GR" sz="1900" dirty="0"/>
          </a:p>
        </p:txBody>
      </p:sp>
      <p:sp>
        <p:nvSpPr>
          <p:cNvPr id="8" name="TextBox 7"/>
          <p:cNvSpPr txBox="1"/>
          <p:nvPr/>
        </p:nvSpPr>
        <p:spPr>
          <a:xfrm>
            <a:off x="6998476" y="3573016"/>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713917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αντοχή στην αναδίπλωση συνδέεται με τις ακόλουθες παραμέτρους</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4" name="Θέση περιεχομένου 3"/>
          <p:cNvSpPr>
            <a:spLocks noGrp="1"/>
          </p:cNvSpPr>
          <p:nvPr>
            <p:ph idx="1"/>
          </p:nvPr>
        </p:nvSpPr>
        <p:spPr>
          <a:xfrm>
            <a:off x="395536" y="1412776"/>
            <a:ext cx="8424936" cy="5445224"/>
          </a:xfrm>
        </p:spPr>
        <p:txBody>
          <a:bodyPr>
            <a:normAutofit fontScale="92500" lnSpcReduction="10000"/>
          </a:bodyPr>
          <a:lstStyle/>
          <a:p>
            <a:r>
              <a:rPr lang="el-GR" dirty="0" err="1"/>
              <a:t>Tην</a:t>
            </a:r>
            <a:r>
              <a:rPr lang="el-GR" dirty="0"/>
              <a:t> μορφολογία των ινών, όπως το μήκος, το πλάτος και το πάχος των τοιχωμάτων </a:t>
            </a:r>
            <a:r>
              <a:rPr lang="el-GR" dirty="0" smtClean="0"/>
              <a:t>τους.</a:t>
            </a:r>
            <a:endParaRPr lang="el-GR" dirty="0"/>
          </a:p>
          <a:p>
            <a:r>
              <a:rPr lang="el-GR" dirty="0" err="1"/>
              <a:t>Tην</a:t>
            </a:r>
            <a:r>
              <a:rPr lang="el-GR" dirty="0"/>
              <a:t> αντοχή των </a:t>
            </a:r>
            <a:r>
              <a:rPr lang="el-GR" dirty="0" smtClean="0"/>
              <a:t>ινών.</a:t>
            </a:r>
            <a:endParaRPr lang="el-GR" dirty="0"/>
          </a:p>
          <a:p>
            <a:r>
              <a:rPr lang="el-GR" dirty="0"/>
              <a:t>Τον βαθμό συνδέσεων των ινών με δεσμούς </a:t>
            </a:r>
            <a:r>
              <a:rPr lang="el-GR" dirty="0" smtClean="0"/>
              <a:t>υδρογόνου.</a:t>
            </a:r>
            <a:endParaRPr lang="el-GR" dirty="0"/>
          </a:p>
          <a:p>
            <a:r>
              <a:rPr lang="el-GR" dirty="0" err="1"/>
              <a:t>Tον</a:t>
            </a:r>
            <a:r>
              <a:rPr lang="el-GR" dirty="0"/>
              <a:t> τρόπο παραγωγής του </a:t>
            </a:r>
            <a:r>
              <a:rPr lang="el-GR" dirty="0" smtClean="0"/>
              <a:t>χαρτιού.</a:t>
            </a:r>
            <a:endParaRPr lang="el-GR" dirty="0"/>
          </a:p>
          <a:p>
            <a:r>
              <a:rPr lang="el-GR" dirty="0"/>
              <a:t>Τον βαθμό κατεργασίας του χαρτοπολτού (η ιδιότητα αυτή αυξάνει μέχρι μια μέγιστη τιμή και έπειτα από αυτή μειώνεται απότομα</a:t>
            </a:r>
            <a:r>
              <a:rPr lang="el-GR" dirty="0" smtClean="0"/>
              <a:t>).</a:t>
            </a:r>
            <a:endParaRPr lang="el-GR" dirty="0"/>
          </a:p>
          <a:p>
            <a:r>
              <a:rPr lang="el-GR" dirty="0"/>
              <a:t>Την ομοιογένεια του </a:t>
            </a:r>
            <a:r>
              <a:rPr lang="el-GR" dirty="0" smtClean="0"/>
              <a:t>χαρτιού.</a:t>
            </a:r>
            <a:endParaRPr lang="el-GR" dirty="0"/>
          </a:p>
          <a:p>
            <a:r>
              <a:rPr lang="el-GR" dirty="0"/>
              <a:t>Τον χρόνο της γήρανσης του χαρτιού (ελαττώνεται συνήθως γραμμικά</a:t>
            </a:r>
            <a:r>
              <a:rPr lang="el-GR" dirty="0" smtClean="0"/>
              <a:t>).</a:t>
            </a:r>
            <a:endParaRPr lang="el-GR" dirty="0"/>
          </a:p>
          <a:p>
            <a:r>
              <a:rPr lang="el-GR" dirty="0"/>
              <a:t>Την σχετική υγρασία (αυξάνεται θεαματικά με την αύξηση της σχετικής υγρασίας</a:t>
            </a:r>
            <a:r>
              <a:rPr lang="el-GR" dirty="0" smtClean="0"/>
              <a:t>).</a:t>
            </a:r>
            <a:endParaRPr lang="el-GR" dirty="0"/>
          </a:p>
        </p:txBody>
      </p:sp>
    </p:spTree>
    <p:extLst>
      <p:ext uri="{BB962C8B-B14F-4D97-AF65-F5344CB8AC3E}">
        <p14:creationId xmlns:p14="http://schemas.microsoft.com/office/powerpoint/2010/main" val="919717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Αντοχή στον εφελκυσμό </a:t>
            </a:r>
            <a:r>
              <a:rPr lang="el-GR" sz="3300" b="0" dirty="0"/>
              <a:t>(</a:t>
            </a:r>
            <a:r>
              <a:rPr lang="el-GR" sz="3300" b="0" dirty="0" err="1"/>
              <a:t>Tensile</a:t>
            </a:r>
            <a:r>
              <a:rPr lang="el-GR" sz="3300" b="0" dirty="0"/>
              <a:t> </a:t>
            </a:r>
            <a:r>
              <a:rPr lang="el-GR" sz="3300" b="0" dirty="0" err="1" smtClean="0"/>
              <a:t>strength</a:t>
            </a:r>
            <a:r>
              <a:rPr lang="el-GR" sz="3300" b="0" dirty="0" smtClean="0"/>
              <a:t>)</a:t>
            </a:r>
            <a:endParaRPr lang="el-GR" sz="3300" b="0" dirty="0"/>
          </a:p>
        </p:txBody>
      </p:sp>
      <p:pic>
        <p:nvPicPr>
          <p:cNvPr id="516101" name="Picture 5" descr="DSC0137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40972" y="1052735"/>
            <a:ext cx="3187931" cy="579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4" name="Θέση περιεχομένου 3"/>
          <p:cNvSpPr>
            <a:spLocks noGrp="1"/>
          </p:cNvSpPr>
          <p:nvPr>
            <p:ph idx="1"/>
          </p:nvPr>
        </p:nvSpPr>
        <p:spPr>
          <a:xfrm>
            <a:off x="0" y="1124745"/>
            <a:ext cx="5940972" cy="5726590"/>
          </a:xfrm>
        </p:spPr>
        <p:txBody>
          <a:bodyPr>
            <a:noAutofit/>
          </a:bodyPr>
          <a:lstStyle/>
          <a:p>
            <a:r>
              <a:rPr lang="el-GR" sz="2000" dirty="0"/>
              <a:t>Η αντοχή στον εφελκυσμό δείχνει το πόσο αντέχει ένα χαρτί ή χαρτόνι σε μια δύναμη σε κατεργασίες κατά τις οποίες υπόκειται σε </a:t>
            </a:r>
            <a:r>
              <a:rPr lang="el-GR" sz="2000" dirty="0" err="1"/>
              <a:t>εφελκυστικές</a:t>
            </a:r>
            <a:r>
              <a:rPr lang="el-GR" sz="2000" dirty="0"/>
              <a:t> τάσεις.</a:t>
            </a:r>
          </a:p>
          <a:p>
            <a:r>
              <a:rPr lang="el-GR" sz="2000" dirty="0"/>
              <a:t>Με άλλα λόγια πόσο αντέχει στο τράβηγμα.</a:t>
            </a:r>
          </a:p>
          <a:p>
            <a:r>
              <a:rPr lang="el-GR" sz="2000" dirty="0"/>
              <a:t>Το χαρτί θα κοπεί όταν η δύναμη που του ασκείται υπερνικά τη συνοχή των ινών του. </a:t>
            </a:r>
          </a:p>
          <a:p>
            <a:r>
              <a:rPr lang="el-GR" sz="2000" dirty="0"/>
              <a:t>Μείωση της αντοχής στον εφελκυσμό παρατηρείται όταν οι δυνάμεις σύνδεσης μεταξύ των ινών είναι ανεπαρκείς ή αν οι ίδιες οι ίνες δεν έχουν αντοχή.</a:t>
            </a:r>
          </a:p>
          <a:p>
            <a:r>
              <a:rPr lang="el-GR" sz="2000" dirty="0"/>
              <a:t>Η αντοχή σε εφελκυσμό ορίζεται σαν η μέγιστη δύναμη F εφελκυσμού ανά μονάδα πλάτους (</a:t>
            </a:r>
            <a:r>
              <a:rPr lang="el-GR" sz="2000" dirty="0" err="1"/>
              <a:t>width</a:t>
            </a:r>
            <a:r>
              <a:rPr lang="el-GR" sz="2000" dirty="0"/>
              <a:t>) b του χαρτιού που αντέχει μέχρι να σπάσει. </a:t>
            </a:r>
          </a:p>
          <a:p>
            <a:r>
              <a:rPr lang="el-GR" sz="2000" dirty="0"/>
              <a:t>Αντοχή εφελκυσμού = F/b (</a:t>
            </a:r>
            <a:r>
              <a:rPr lang="el-GR" sz="2000" dirty="0" err="1"/>
              <a:t>kg</a:t>
            </a:r>
            <a:r>
              <a:rPr lang="el-GR" sz="2000" dirty="0"/>
              <a:t>/cm) ή (Ν/m</a:t>
            </a:r>
            <a:r>
              <a:rPr lang="el-GR" sz="2000" dirty="0" smtClean="0"/>
              <a:t>)</a:t>
            </a:r>
            <a:endParaRPr lang="el-GR" sz="2000" dirty="0"/>
          </a:p>
        </p:txBody>
      </p:sp>
      <p:sp>
        <p:nvSpPr>
          <p:cNvPr id="6" name="TextBox 5"/>
          <p:cNvSpPr txBox="1"/>
          <p:nvPr/>
        </p:nvSpPr>
        <p:spPr>
          <a:xfrm>
            <a:off x="6012160" y="1085487"/>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3569820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Αντοχή στον εφελκυσμό </a:t>
            </a:r>
            <a:r>
              <a:rPr lang="el-GR" sz="3000" b="0" dirty="0">
                <a:solidFill>
                  <a:prstClr val="black"/>
                </a:solidFill>
              </a:rPr>
              <a:t>(</a:t>
            </a:r>
            <a:r>
              <a:rPr lang="el-GR" sz="3000" b="0" dirty="0" err="1">
                <a:solidFill>
                  <a:prstClr val="black"/>
                </a:solidFill>
              </a:rPr>
              <a:t>Tensile</a:t>
            </a:r>
            <a:r>
              <a:rPr lang="el-GR" sz="3000" b="0" dirty="0">
                <a:solidFill>
                  <a:prstClr val="black"/>
                </a:solidFill>
              </a:rPr>
              <a:t> </a:t>
            </a:r>
            <a:r>
              <a:rPr lang="el-GR" sz="3000" b="0" dirty="0" err="1">
                <a:solidFill>
                  <a:prstClr val="black"/>
                </a:solidFill>
              </a:rPr>
              <a:t>strength</a:t>
            </a:r>
            <a:r>
              <a:rPr lang="el-GR" sz="3000" b="0" dirty="0">
                <a:solidFill>
                  <a:prstClr val="black"/>
                </a:solidFill>
              </a:rPr>
              <a:t>)</a:t>
            </a:r>
            <a:endParaRPr lang="el-GR" dirty="0"/>
          </a:p>
        </p:txBody>
      </p:sp>
      <p:pic>
        <p:nvPicPr>
          <p:cNvPr id="517124" name="Picture 4" descr="DSC013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032822"/>
            <a:ext cx="3203848" cy="58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4" name="Θέση περιεχομένου 3"/>
          <p:cNvSpPr>
            <a:spLocks noGrp="1"/>
          </p:cNvSpPr>
          <p:nvPr>
            <p:ph idx="1"/>
          </p:nvPr>
        </p:nvSpPr>
        <p:spPr>
          <a:xfrm>
            <a:off x="457200" y="1196752"/>
            <a:ext cx="5266928" cy="5328592"/>
          </a:xfrm>
        </p:spPr>
        <p:txBody>
          <a:bodyPr>
            <a:normAutofit/>
          </a:bodyPr>
          <a:lstStyle/>
          <a:p>
            <a:r>
              <a:rPr lang="el-GR" dirty="0"/>
              <a:t>Ο λόγος της αντοχής εφελκυσμού προς το βάρος ανά μονάδα επιφάνειας του χαρτιού ονομάζεται </a:t>
            </a:r>
            <a:r>
              <a:rPr lang="el-GR" b="1" dirty="0">
                <a:solidFill>
                  <a:schemeClr val="tx2"/>
                </a:solidFill>
              </a:rPr>
              <a:t>δείκτης εφελκυσμού (</a:t>
            </a:r>
            <a:r>
              <a:rPr lang="el-GR" b="1" dirty="0" err="1">
                <a:solidFill>
                  <a:schemeClr val="tx2"/>
                </a:solidFill>
              </a:rPr>
              <a:t>tensile</a:t>
            </a:r>
            <a:r>
              <a:rPr lang="el-GR" b="1" dirty="0">
                <a:solidFill>
                  <a:schemeClr val="tx2"/>
                </a:solidFill>
              </a:rPr>
              <a:t> </a:t>
            </a:r>
            <a:r>
              <a:rPr lang="el-GR" b="1" dirty="0" err="1">
                <a:solidFill>
                  <a:schemeClr val="tx2"/>
                </a:solidFill>
              </a:rPr>
              <a:t>index</a:t>
            </a:r>
            <a:r>
              <a:rPr lang="el-GR" b="1" dirty="0">
                <a:solidFill>
                  <a:schemeClr val="tx2"/>
                </a:solidFill>
              </a:rPr>
              <a:t>).</a:t>
            </a:r>
          </a:p>
          <a:p>
            <a:r>
              <a:rPr lang="el-GR" dirty="0"/>
              <a:t>Συνήθως, ο δείκτης εφελκυσμού ονομάζεται μήκος θραύσης και εκφράζει το μήκος μιας λωρίδας χαρτιού το οποίο σπάζει υπό την επίδραση του βάρους του.</a:t>
            </a:r>
          </a:p>
          <a:p>
            <a:r>
              <a:rPr lang="el-GR" dirty="0"/>
              <a:t>Για τη διεξαγωγή των μετρήσεων αυτών υπάρχουν μία σειρά μηχανημάτων.</a:t>
            </a:r>
          </a:p>
          <a:p>
            <a:endParaRPr lang="el-GR" dirty="0"/>
          </a:p>
          <a:p>
            <a:endParaRPr lang="el-GR" dirty="0"/>
          </a:p>
        </p:txBody>
      </p:sp>
      <p:sp>
        <p:nvSpPr>
          <p:cNvPr id="6" name="TextBox 5"/>
          <p:cNvSpPr txBox="1"/>
          <p:nvPr/>
        </p:nvSpPr>
        <p:spPr>
          <a:xfrm>
            <a:off x="6012160" y="1037438"/>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386502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Αντοχή στην αναδίπλωση</a:t>
            </a:r>
            <a:endParaRPr lang="el-GR" dirty="0"/>
          </a:p>
        </p:txBody>
      </p:sp>
      <p:pic>
        <p:nvPicPr>
          <p:cNvPr id="518149" name="Picture 5" descr="DSC013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96752"/>
            <a:ext cx="3528392" cy="239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50" name="Picture 6" descr="DSC013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789040"/>
            <a:ext cx="3528392" cy="26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4" name="Θέση περιεχομένου 3"/>
          <p:cNvSpPr>
            <a:spLocks noGrp="1"/>
          </p:cNvSpPr>
          <p:nvPr>
            <p:ph idx="1"/>
          </p:nvPr>
        </p:nvSpPr>
        <p:spPr>
          <a:xfrm>
            <a:off x="457200" y="1196751"/>
            <a:ext cx="4546848" cy="5254273"/>
          </a:xfrm>
        </p:spPr>
        <p:txBody>
          <a:bodyPr>
            <a:normAutofit/>
          </a:bodyPr>
          <a:lstStyle/>
          <a:p>
            <a:r>
              <a:rPr lang="el-GR" dirty="0"/>
              <a:t>Ορισμένα από αυτά είναι εξοπλισμένα έτσι ώστε να μετρούν την συνολική επιμήκυνση του δοκιμίου και να καταγράφουν την αντίστοιχη καμπύλη (Δες σχήμα).</a:t>
            </a:r>
          </a:p>
          <a:p>
            <a:r>
              <a:rPr lang="el-GR" dirty="0"/>
              <a:t>Η αντοχή στον εφελκυσμό πειραματικά προσδιορίζεται με τη μέτρηση της </a:t>
            </a:r>
            <a:r>
              <a:rPr lang="el-GR" dirty="0" err="1"/>
              <a:t>εφελκυστικής</a:t>
            </a:r>
            <a:r>
              <a:rPr lang="el-GR" dirty="0"/>
              <a:t> τάσης θραύσης κατά την εφαρμογή αυξανόμενης τάσης σε ένα δοκίμιο χαρτιού</a:t>
            </a:r>
            <a:r>
              <a:rPr lang="el-GR" dirty="0" smtClean="0"/>
              <a:t>.</a:t>
            </a:r>
            <a:endParaRPr lang="el-GR" dirty="0"/>
          </a:p>
        </p:txBody>
      </p:sp>
      <p:sp>
        <p:nvSpPr>
          <p:cNvPr id="7" name="TextBox 6"/>
          <p:cNvSpPr txBox="1"/>
          <p:nvPr/>
        </p:nvSpPr>
        <p:spPr>
          <a:xfrm>
            <a:off x="6055522" y="6451025"/>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868509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5328592" cy="908720"/>
          </a:xfrm>
        </p:spPr>
        <p:txBody>
          <a:bodyPr/>
          <a:lstStyle/>
          <a:p>
            <a:endParaRPr lang="el-GR" dirty="0"/>
          </a:p>
        </p:txBody>
      </p:sp>
      <p:grpSp>
        <p:nvGrpSpPr>
          <p:cNvPr id="538630" name="Group 6"/>
          <p:cNvGrpSpPr>
            <a:grpSpLocks/>
          </p:cNvGrpSpPr>
          <p:nvPr/>
        </p:nvGrpSpPr>
        <p:grpSpPr bwMode="auto">
          <a:xfrm>
            <a:off x="6011863" y="0"/>
            <a:ext cx="3132137" cy="6858000"/>
            <a:chOff x="3787" y="0"/>
            <a:chExt cx="1973" cy="4320"/>
          </a:xfrm>
        </p:grpSpPr>
        <p:pic>
          <p:nvPicPr>
            <p:cNvPr id="538628" name="Picture 4" descr="DSC013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 y="0"/>
              <a:ext cx="1973"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629" name="Picture 5" descr="DSC013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 y="1996"/>
              <a:ext cx="1973" cy="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4" name="Θέση περιεχομένου 3"/>
          <p:cNvSpPr>
            <a:spLocks noGrp="1"/>
          </p:cNvSpPr>
          <p:nvPr>
            <p:ph idx="1"/>
          </p:nvPr>
        </p:nvSpPr>
        <p:spPr>
          <a:xfrm>
            <a:off x="251520" y="1196752"/>
            <a:ext cx="5760343" cy="5661248"/>
          </a:xfrm>
        </p:spPr>
        <p:txBody>
          <a:bodyPr>
            <a:noAutofit/>
          </a:bodyPr>
          <a:lstStyle/>
          <a:p>
            <a:r>
              <a:rPr lang="el-GR" sz="2100" dirty="0"/>
              <a:t>Συγκεκριμένα δοκίμιο χαρτιού καθορισμένων διαστάσεων σταθεροποιείται σε κατακόρυφη θέση και συσφίγγεται στα άκρα του με δύο σφιγκτήρες (Δες ακόλουθα σχήματα).</a:t>
            </a:r>
          </a:p>
          <a:p>
            <a:r>
              <a:rPr lang="el-GR" sz="2100" dirty="0"/>
              <a:t> Ο άνω σφιγκτήρας είναι σταθερός και συνδέεται με ένα μηχανισμό μέτρησης της </a:t>
            </a:r>
            <a:r>
              <a:rPr lang="el-GR" sz="2100" dirty="0" err="1"/>
              <a:t>εφελκυστικής</a:t>
            </a:r>
            <a:r>
              <a:rPr lang="el-GR" sz="2100" dirty="0"/>
              <a:t> τάσης που ασκείται στο δοκίμιο.</a:t>
            </a:r>
          </a:p>
          <a:p>
            <a:r>
              <a:rPr lang="el-GR" sz="2100" dirty="0"/>
              <a:t>Ο κάτω σφιγκτήρας που είναι κινητός απομακρύνεται προς τα κάτω με σταθερό ρυθμό.</a:t>
            </a:r>
          </a:p>
          <a:p>
            <a:r>
              <a:rPr lang="el-GR" sz="2100" dirty="0"/>
              <a:t>Η απόσταση μεταξύ των αρπάγων είναι 180 mm στο συγκεκριμένο μηχάνημα και η ταχύτητα απομάκρυνσης της κινητής κεφαλής του οργάνου 20 mm/</a:t>
            </a:r>
            <a:r>
              <a:rPr lang="el-GR" sz="2100" dirty="0" err="1"/>
              <a:t>min</a:t>
            </a:r>
            <a:r>
              <a:rPr lang="el-GR" sz="2100" dirty="0"/>
              <a:t>. </a:t>
            </a:r>
          </a:p>
        </p:txBody>
      </p:sp>
      <p:sp>
        <p:nvSpPr>
          <p:cNvPr id="8" name="TextBox 7"/>
          <p:cNvSpPr txBox="1"/>
          <p:nvPr/>
        </p:nvSpPr>
        <p:spPr>
          <a:xfrm>
            <a:off x="6084168" y="6578584"/>
            <a:ext cx="2145524" cy="276999"/>
          </a:xfrm>
          <a:prstGeom prst="rect">
            <a:avLst/>
          </a:prstGeom>
          <a:noFill/>
        </p:spPr>
        <p:txBody>
          <a:bodyPr wrap="none" rtlCol="0">
            <a:spAutoFit/>
          </a:bodyPr>
          <a:lstStyle/>
          <a:p>
            <a:r>
              <a:rPr lang="el-GR" sz="1200" dirty="0" smtClean="0">
                <a:solidFill>
                  <a:schemeClr val="bg1"/>
                </a:solidFill>
                <a:latin typeface="+mn-lt"/>
              </a:rPr>
              <a:t>Προσωπικό αρχείο Β. </a:t>
            </a:r>
            <a:r>
              <a:rPr lang="el-GR" sz="1200" dirty="0" err="1" smtClean="0">
                <a:solidFill>
                  <a:schemeClr val="bg1"/>
                </a:solidFill>
                <a:latin typeface="+mn-lt"/>
              </a:rPr>
              <a:t>Μπέλεση</a:t>
            </a:r>
            <a:endParaRPr lang="el-GR" sz="1200" dirty="0">
              <a:solidFill>
                <a:schemeClr val="bg1"/>
              </a:solidFill>
              <a:latin typeface="+mn-lt"/>
            </a:endParaRPr>
          </a:p>
        </p:txBody>
      </p:sp>
    </p:spTree>
    <p:extLst>
      <p:ext uri="{BB962C8B-B14F-4D97-AF65-F5344CB8AC3E}">
        <p14:creationId xmlns:p14="http://schemas.microsoft.com/office/powerpoint/2010/main" val="3711727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5040560" cy="908720"/>
          </a:xfrm>
        </p:spPr>
        <p:txBody>
          <a:bodyPr/>
          <a:lstStyle/>
          <a:p>
            <a:endParaRPr lang="el-GR" dirty="0"/>
          </a:p>
        </p:txBody>
      </p:sp>
      <p:pic>
        <p:nvPicPr>
          <p:cNvPr id="519174" name="Picture 6" descr="DSC01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0"/>
            <a:ext cx="34925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175" name="Picture 7" descr="DSC01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38" y="2997200"/>
            <a:ext cx="35226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4" name="Θέση περιεχομένου 3"/>
          <p:cNvSpPr>
            <a:spLocks noGrp="1"/>
          </p:cNvSpPr>
          <p:nvPr>
            <p:ph idx="1"/>
          </p:nvPr>
        </p:nvSpPr>
        <p:spPr>
          <a:xfrm>
            <a:off x="457200" y="1196752"/>
            <a:ext cx="5194300" cy="5472608"/>
          </a:xfrm>
        </p:spPr>
        <p:txBody>
          <a:bodyPr/>
          <a:lstStyle/>
          <a:p>
            <a:r>
              <a:rPr lang="el-GR" dirty="0"/>
              <a:t>Λαμβάνονται για ένα δοκίμιο περίπου 20 μετρήσεις (τουλάχιστον 10 για κάθε κατεύθυνση MD, CD).</a:t>
            </a:r>
          </a:p>
          <a:p>
            <a:r>
              <a:rPr lang="el-GR" dirty="0"/>
              <a:t>Σε όλη την διάρκεια του πειράματος υπάρχει η δυνατότητα καταγραφής των τιμών στον υπολογιστή (Δες σχήμα).</a:t>
            </a:r>
          </a:p>
          <a:p>
            <a:r>
              <a:rPr lang="el-GR" dirty="0"/>
              <a:t>Για παράδειγμα θα αναφέρουμε ότι το χαρτί που προορίζεται για τα βιβλία του ΟΕΔΒ ελέγχεται με αυτή την μέθοδο. </a:t>
            </a:r>
          </a:p>
        </p:txBody>
      </p:sp>
      <p:sp>
        <p:nvSpPr>
          <p:cNvPr id="7" name="TextBox 6"/>
          <p:cNvSpPr txBox="1"/>
          <p:nvPr/>
        </p:nvSpPr>
        <p:spPr>
          <a:xfrm>
            <a:off x="5940152" y="6566454"/>
            <a:ext cx="2145524" cy="276999"/>
          </a:xfrm>
          <a:prstGeom prst="rect">
            <a:avLst/>
          </a:prstGeom>
          <a:noFill/>
        </p:spPr>
        <p:txBody>
          <a:bodyPr wrap="none" rtlCol="0">
            <a:spAutoFit/>
          </a:bodyPr>
          <a:lstStyle/>
          <a:p>
            <a:r>
              <a:rPr lang="el-GR" sz="1200" dirty="0" smtClean="0">
                <a:solidFill>
                  <a:schemeClr val="bg1"/>
                </a:solidFill>
                <a:latin typeface="+mn-lt"/>
              </a:rPr>
              <a:t>Προσωπικό αρχείο Β. </a:t>
            </a:r>
            <a:r>
              <a:rPr lang="el-GR" sz="1200" dirty="0" err="1" smtClean="0">
                <a:solidFill>
                  <a:schemeClr val="bg1"/>
                </a:solidFill>
                <a:latin typeface="+mn-lt"/>
              </a:rPr>
              <a:t>Μπέλεση</a:t>
            </a:r>
            <a:endParaRPr lang="el-GR" sz="1200" dirty="0">
              <a:solidFill>
                <a:schemeClr val="bg1"/>
              </a:solidFill>
              <a:latin typeface="+mn-lt"/>
            </a:endParaRPr>
          </a:p>
        </p:txBody>
      </p:sp>
    </p:spTree>
    <p:extLst>
      <p:ext uri="{BB962C8B-B14F-4D97-AF65-F5344CB8AC3E}">
        <p14:creationId xmlns:p14="http://schemas.microsoft.com/office/powerpoint/2010/main" val="1571305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4" name="Θέση περιεχομένου 3"/>
          <p:cNvSpPr>
            <a:spLocks noGrp="1"/>
          </p:cNvSpPr>
          <p:nvPr>
            <p:ph idx="1"/>
          </p:nvPr>
        </p:nvSpPr>
        <p:spPr>
          <a:xfrm>
            <a:off x="457200" y="1196752"/>
            <a:ext cx="8291264" cy="5184576"/>
          </a:xfrm>
        </p:spPr>
        <p:txBody>
          <a:bodyPr>
            <a:normAutofit fontScale="92500" lnSpcReduction="10000"/>
          </a:bodyPr>
          <a:lstStyle/>
          <a:p>
            <a:r>
              <a:rPr lang="el-GR" dirty="0"/>
              <a:t>Η αντίσταση του χαρτιού στη ρήξη (</a:t>
            </a:r>
            <a:r>
              <a:rPr lang="el-GR" dirty="0" err="1"/>
              <a:t>rupture</a:t>
            </a:r>
            <a:r>
              <a:rPr lang="el-GR" dirty="0"/>
              <a:t>) όταν υπόκειται σε διάφορες </a:t>
            </a:r>
            <a:r>
              <a:rPr lang="el-GR" dirty="0" err="1"/>
              <a:t>εφελκυστικές</a:t>
            </a:r>
            <a:r>
              <a:rPr lang="el-GR" dirty="0"/>
              <a:t> τάσεις είναι μία σημαντική ιδιότητα για όλους τους τύπους χαρτιού. </a:t>
            </a:r>
          </a:p>
          <a:p>
            <a:r>
              <a:rPr lang="el-GR" dirty="0"/>
              <a:t>Κατά την διεξαγωγή αυτών των μετρήσεων θα πρέπει να λαμβάνονται υπόψη σοβαρά ορισμένες παράμετροι όπως:</a:t>
            </a:r>
          </a:p>
          <a:p>
            <a:pPr marL="457200" indent="-457200">
              <a:buFont typeface="+mj-lt"/>
              <a:buAutoNum type="arabicPeriod"/>
            </a:pPr>
            <a:r>
              <a:rPr lang="el-GR" b="1" dirty="0" smtClean="0">
                <a:solidFill>
                  <a:srgbClr val="820000"/>
                </a:solidFill>
              </a:rPr>
              <a:t>H </a:t>
            </a:r>
            <a:r>
              <a:rPr lang="el-GR" b="1" dirty="0">
                <a:solidFill>
                  <a:srgbClr val="820000"/>
                </a:solidFill>
              </a:rPr>
              <a:t>δειγματοληψία: </a:t>
            </a:r>
            <a:r>
              <a:rPr lang="el-GR" dirty="0"/>
              <a:t>κατά την οποία θα πρέπει λόγω της ανομοιομορφίας του χαρτιού να λαμβάνεται επαρκής αριθμός δειγμάτων σημαντικού εύρους ώστε να έχουμε αξιόπιστα αποτελέσματα.</a:t>
            </a:r>
          </a:p>
          <a:p>
            <a:pPr marL="457200" indent="-457200">
              <a:buFont typeface="+mj-lt"/>
              <a:buAutoNum type="arabicPeriod"/>
            </a:pPr>
            <a:r>
              <a:rPr lang="el-GR" b="1" dirty="0" smtClean="0">
                <a:solidFill>
                  <a:srgbClr val="820000"/>
                </a:solidFill>
              </a:rPr>
              <a:t>Ο </a:t>
            </a:r>
            <a:r>
              <a:rPr lang="el-GR" b="1" dirty="0">
                <a:solidFill>
                  <a:srgbClr val="820000"/>
                </a:solidFill>
              </a:rPr>
              <a:t>κλιματισμός: </a:t>
            </a:r>
            <a:r>
              <a:rPr lang="el-GR" dirty="0"/>
              <a:t>Η </a:t>
            </a:r>
            <a:r>
              <a:rPr lang="el-GR" dirty="0" err="1"/>
              <a:t>εφελκυστική</a:t>
            </a:r>
            <a:r>
              <a:rPr lang="el-GR" dirty="0"/>
              <a:t> αντοχή του χαρτιού είναι ευαίσθητη στην περιεχόμενη υγρασία και άρα θα πρέπει να λαμβάνεται σημαντικά υπόψη ο κατάλληλος κλιματισμός των δειγμάτων.</a:t>
            </a:r>
          </a:p>
          <a:p>
            <a:endParaRPr lang="el-GR" dirty="0"/>
          </a:p>
        </p:txBody>
      </p:sp>
    </p:spTree>
    <p:extLst>
      <p:ext uri="{BB962C8B-B14F-4D97-AF65-F5344CB8AC3E}">
        <p14:creationId xmlns:p14="http://schemas.microsoft.com/office/powerpoint/2010/main" val="332985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solidFill>
                  <a:schemeClr val="tx2"/>
                </a:solidFill>
              </a:rPr>
              <a:t>Μάζα ανά μονάδα επιφανείας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4" name="Θέση περιεχομένου 3"/>
          <p:cNvSpPr>
            <a:spLocks noGrp="1"/>
          </p:cNvSpPr>
          <p:nvPr>
            <p:ph idx="1"/>
          </p:nvPr>
        </p:nvSpPr>
        <p:spPr/>
        <p:txBody>
          <a:bodyPr>
            <a:normAutofit/>
          </a:bodyPr>
          <a:lstStyle/>
          <a:p>
            <a:r>
              <a:rPr lang="el-GR" dirty="0" smtClean="0"/>
              <a:t>Στο </a:t>
            </a:r>
            <a:r>
              <a:rPr lang="el-GR" dirty="0"/>
              <a:t>εμπόριο το χαρτί κυκλοφορεί με τυποποιημένα βάρη</a:t>
            </a:r>
            <a:r>
              <a:rPr lang="el-GR" dirty="0" smtClean="0"/>
              <a:t>.</a:t>
            </a:r>
            <a:endParaRPr lang="el-GR" dirty="0"/>
          </a:p>
          <a:p>
            <a:r>
              <a:rPr lang="el-GR" dirty="0" smtClean="0"/>
              <a:t>Η </a:t>
            </a:r>
            <a:r>
              <a:rPr lang="el-GR" dirty="0"/>
              <a:t>μέτρηση της ιδιότητας αυτής γίνεται με την κοπή των φύλλων σε δοκίμια συγκεκριμένων διαστάσεων το εμβαδόν των οποίων υπολογίζεται και ζυγίζονται. </a:t>
            </a:r>
          </a:p>
          <a:p>
            <a:r>
              <a:rPr lang="el-GR" dirty="0" smtClean="0"/>
              <a:t>Όταν </a:t>
            </a:r>
            <a:r>
              <a:rPr lang="el-GR" dirty="0"/>
              <a:t>είναι δυνατόν τα δείγματα χαρτιού που ζυγίζονται αποτελούνται από 10 φύλλα, επιφάνειας έκαστου τουλάχιστον 100 cm</a:t>
            </a:r>
            <a:r>
              <a:rPr lang="el-GR" baseline="30000" dirty="0"/>
              <a:t>2</a:t>
            </a:r>
            <a:r>
              <a:rPr lang="el-GR" dirty="0"/>
              <a:t> (10 cm x 10 cm). </a:t>
            </a:r>
          </a:p>
          <a:p>
            <a:r>
              <a:rPr lang="el-GR" dirty="0" smtClean="0"/>
              <a:t>Τέλος</a:t>
            </a:r>
            <a:r>
              <a:rPr lang="el-GR" dirty="0"/>
              <a:t>, να σημειωθεί ότι για την μέτρηση του μεγέθους αυτού τα δοκίμια πρέπει πρώτα να εγκλιματίζονται για 48 h σε θερμοκρασία </a:t>
            </a:r>
            <a:r>
              <a:rPr lang="el-GR" dirty="0" smtClean="0"/>
              <a:t>23</a:t>
            </a:r>
            <a:r>
              <a:rPr lang="el-GR" baseline="30000" dirty="0" smtClean="0"/>
              <a:t>ο</a:t>
            </a:r>
            <a:r>
              <a:rPr lang="el-GR" dirty="0" smtClean="0"/>
              <a:t> C </a:t>
            </a:r>
            <a:r>
              <a:rPr lang="el-GR" dirty="0"/>
              <a:t>και σχετική υγρασία RH 50%. Προδιαγραφή ISO 536:1995. </a:t>
            </a:r>
          </a:p>
          <a:p>
            <a:endParaRPr lang="el-GR" dirty="0"/>
          </a:p>
        </p:txBody>
      </p:sp>
    </p:spTree>
    <p:extLst>
      <p:ext uri="{BB962C8B-B14F-4D97-AF65-F5344CB8AC3E}">
        <p14:creationId xmlns:p14="http://schemas.microsoft.com/office/powerpoint/2010/main" val="822905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4" name="Θέση περιεχομένου 3"/>
          <p:cNvSpPr>
            <a:spLocks noGrp="1"/>
          </p:cNvSpPr>
          <p:nvPr>
            <p:ph idx="1"/>
          </p:nvPr>
        </p:nvSpPr>
        <p:spPr/>
        <p:txBody>
          <a:bodyPr>
            <a:normAutofit/>
          </a:bodyPr>
          <a:lstStyle/>
          <a:p>
            <a:pPr marL="457200" indent="-457200">
              <a:buFont typeface="+mj-lt"/>
              <a:buAutoNum type="arabicPeriod" startAt="3"/>
            </a:pPr>
            <a:r>
              <a:rPr lang="el-GR" b="1" dirty="0" smtClean="0">
                <a:solidFill>
                  <a:srgbClr val="820000"/>
                </a:solidFill>
              </a:rPr>
              <a:t>Η </a:t>
            </a:r>
            <a:r>
              <a:rPr lang="el-GR" b="1" dirty="0">
                <a:solidFill>
                  <a:srgbClr val="820000"/>
                </a:solidFill>
              </a:rPr>
              <a:t>κοπή των δοκιμίων: </a:t>
            </a:r>
            <a:r>
              <a:rPr lang="el-GR" dirty="0"/>
              <a:t>Το πλάτος της λωρίδας του δοκιμίου για τον συγκεκριμένο έλεγχο είναι 15 mm ή 1 </a:t>
            </a:r>
            <a:r>
              <a:rPr lang="el-GR" dirty="0" err="1"/>
              <a:t>in</a:t>
            </a:r>
            <a:r>
              <a:rPr lang="el-GR" dirty="0"/>
              <a:t>. Τα δοκίμια πρέπει να κόβονται σε σχήμα ορθογωνίου και στο σωστό πλάτος</a:t>
            </a:r>
            <a:r>
              <a:rPr lang="el-GR" dirty="0" smtClean="0"/>
              <a:t>.</a:t>
            </a:r>
            <a:endParaRPr lang="el-GR" dirty="0"/>
          </a:p>
        </p:txBody>
      </p:sp>
    </p:spTree>
    <p:extLst>
      <p:ext uri="{BB962C8B-B14F-4D97-AF65-F5344CB8AC3E}">
        <p14:creationId xmlns:p14="http://schemas.microsoft.com/office/powerpoint/2010/main" val="3879324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820000"/>
                </a:solidFill>
              </a:rPr>
              <a:t>Διευθύνσεις «νερών» χαρτιού </a:t>
            </a:r>
            <a:r>
              <a:rPr lang="el-GR" dirty="0" err="1" smtClean="0">
                <a:solidFill>
                  <a:srgbClr val="820000"/>
                </a:solidFill>
              </a:rPr>
              <a:t>Grain</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endParaRPr lang="el-GR" dirty="0" smtClean="0"/>
          </a:p>
          <a:p>
            <a:pPr marL="457200" indent="-457200">
              <a:buNone/>
            </a:pPr>
            <a:r>
              <a:rPr lang="el-GR" b="1" dirty="0" smtClean="0">
                <a:solidFill>
                  <a:srgbClr val="820000"/>
                </a:solidFill>
              </a:rPr>
              <a:t>4.   Διευθύνσεις «νερών» χαρτιού </a:t>
            </a:r>
            <a:r>
              <a:rPr lang="el-GR" b="1" dirty="0" err="1" smtClean="0">
                <a:solidFill>
                  <a:srgbClr val="820000"/>
                </a:solidFill>
              </a:rPr>
              <a:t>Grain</a:t>
            </a:r>
            <a:r>
              <a:rPr lang="el-GR" b="1" dirty="0" smtClean="0">
                <a:solidFill>
                  <a:srgbClr val="820000"/>
                </a:solidFill>
              </a:rPr>
              <a:t>: </a:t>
            </a:r>
            <a:r>
              <a:rPr lang="el-GR" dirty="0" smtClean="0"/>
              <a:t>Τα χαρτιά εμφανίζουν διαφορετικές φυσικές ιδιότητες στις δύο κατευθύνσεις.</a:t>
            </a:r>
          </a:p>
          <a:p>
            <a:r>
              <a:rPr lang="el-GR" dirty="0" smtClean="0"/>
              <a:t>Άρα, ο έλεγχος της </a:t>
            </a:r>
            <a:r>
              <a:rPr lang="el-GR" dirty="0" err="1" smtClean="0"/>
              <a:t>εφελκυστικής</a:t>
            </a:r>
            <a:r>
              <a:rPr lang="el-GR" dirty="0" smtClean="0"/>
              <a:t> τάσης πρέπει να διεξάγεται και στις δύο κατευθύνσεις, που είναι η κατεύθυνση των νερών του χαρτιού (</a:t>
            </a:r>
            <a:r>
              <a:rPr lang="el-GR" dirty="0" err="1" smtClean="0"/>
              <a:t>machine</a:t>
            </a:r>
            <a:r>
              <a:rPr lang="el-GR" dirty="0" smtClean="0"/>
              <a:t> </a:t>
            </a:r>
            <a:r>
              <a:rPr lang="el-GR" dirty="0" err="1" smtClean="0"/>
              <a:t>direction</a:t>
            </a:r>
            <a:r>
              <a:rPr lang="el-GR" dirty="0" smtClean="0"/>
              <a:t>, MD) και σε κατεύθυνση κάθετη στα νερά (</a:t>
            </a:r>
            <a:r>
              <a:rPr lang="el-GR" dirty="0" err="1" smtClean="0"/>
              <a:t>cross</a:t>
            </a:r>
            <a:r>
              <a:rPr lang="el-GR" dirty="0" smtClean="0"/>
              <a:t> </a:t>
            </a:r>
            <a:r>
              <a:rPr lang="el-GR" dirty="0" err="1" smtClean="0"/>
              <a:t>direction</a:t>
            </a:r>
            <a:r>
              <a:rPr lang="el-GR" dirty="0" smtClean="0"/>
              <a:t>, CD).</a:t>
            </a:r>
          </a:p>
          <a:p>
            <a:r>
              <a:rPr lang="el-GR" dirty="0" smtClean="0"/>
              <a:t>Ο λόγος μεταξύ των δύο αυτών τιμών είναι μια σημαντική ιδιότητα του χαρτιού.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820000"/>
                </a:solidFill>
              </a:rPr>
              <a:t>Διευθύνσεις «νερών» χαρτιού </a:t>
            </a:r>
            <a:r>
              <a:rPr lang="el-GR" dirty="0" err="1" smtClean="0">
                <a:solidFill>
                  <a:srgbClr val="820000"/>
                </a:solidFill>
              </a:rPr>
              <a:t>Grain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4" name="Θέση περιεχομένου 3"/>
          <p:cNvSpPr>
            <a:spLocks noGrp="1"/>
          </p:cNvSpPr>
          <p:nvPr>
            <p:ph idx="1"/>
          </p:nvPr>
        </p:nvSpPr>
        <p:spPr>
          <a:xfrm>
            <a:off x="457200" y="1196752"/>
            <a:ext cx="8229600" cy="5544616"/>
          </a:xfrm>
        </p:spPr>
        <p:txBody>
          <a:bodyPr>
            <a:normAutofit fontScale="92500" lnSpcReduction="10000"/>
          </a:bodyPr>
          <a:lstStyle/>
          <a:p>
            <a:r>
              <a:rPr lang="el-GR" dirty="0"/>
              <a:t>Υπάρχει μεγάλη διαφορά αντοχής στις δύο αυτές κατευθύνσεις, που ξεκινάει από τη σχέση 1 προς 2 και φθάνει 1 προς 5.</a:t>
            </a:r>
          </a:p>
          <a:p>
            <a:r>
              <a:rPr lang="el-GR" dirty="0"/>
              <a:t>Αυτό το φαινόμενο παρουσιάζει μεγάλο ενδιαφέρον επιστημονικά όσο και τεχνικά.</a:t>
            </a:r>
          </a:p>
          <a:p>
            <a:r>
              <a:rPr lang="el-GR" b="1" dirty="0">
                <a:solidFill>
                  <a:schemeClr val="tx2"/>
                </a:solidFill>
              </a:rPr>
              <a:t>Η μεγάλη αντοχή παρουσιάζεται στην κατεύθυνση της πορείας της παραγωγής</a:t>
            </a:r>
            <a:r>
              <a:rPr lang="el-GR" dirty="0"/>
              <a:t> και τούτο γιατί στην κατεύθυνση αυτή έχουμε τον πολικό προσανατολισμό των ινών που αποτελούν έτσι συνεχείς αλυσίδες,</a:t>
            </a:r>
          </a:p>
          <a:p>
            <a:r>
              <a:rPr lang="el-GR" dirty="0"/>
              <a:t>ενώ </a:t>
            </a:r>
            <a:r>
              <a:rPr lang="el-GR" b="1" dirty="0">
                <a:solidFill>
                  <a:schemeClr val="tx2"/>
                </a:solidFill>
              </a:rPr>
              <a:t>κατά την κάθετη στην πορεία της μηχανής κατεύθυνση οι ίνες συγκρατούνται μεταξύ τους από τα ινίδια που δημιουργούνται σε αυτές από τη λίγη ή περισσότερη κατεργασία τους κατά την πολτοποίηση.</a:t>
            </a:r>
          </a:p>
          <a:p>
            <a:r>
              <a:rPr lang="el-GR" dirty="0"/>
              <a:t>Όσο ταχύτερα κινείται η μηχανή τόσο αυξάνει η διαφορά σχέσης των δύο αντοχών σε βάρος φυσικά της κατά πλάτος αντοχής</a:t>
            </a:r>
            <a:r>
              <a:rPr lang="el-GR" dirty="0" smtClean="0"/>
              <a:t>.</a:t>
            </a:r>
            <a:endParaRPr lang="el-GR" dirty="0"/>
          </a:p>
        </p:txBody>
      </p:sp>
    </p:spTree>
    <p:extLst>
      <p:ext uri="{BB962C8B-B14F-4D97-AF65-F5344CB8AC3E}">
        <p14:creationId xmlns:p14="http://schemas.microsoft.com/office/powerpoint/2010/main" val="2519570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820000"/>
                </a:solidFill>
              </a:rPr>
              <a:t>Διευθύνσεις «νερών» χαρτιού </a:t>
            </a:r>
            <a:r>
              <a:rPr lang="el-GR" dirty="0" err="1" smtClean="0">
                <a:solidFill>
                  <a:srgbClr val="820000"/>
                </a:solidFill>
              </a:rPr>
              <a:t>Grain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4" name="Θέση περιεχομένου 3"/>
          <p:cNvSpPr>
            <a:spLocks noGrp="1"/>
          </p:cNvSpPr>
          <p:nvPr>
            <p:ph idx="1"/>
          </p:nvPr>
        </p:nvSpPr>
        <p:spPr>
          <a:xfrm>
            <a:off x="457200" y="1196752"/>
            <a:ext cx="8363272" cy="5661248"/>
          </a:xfrm>
        </p:spPr>
        <p:txBody>
          <a:bodyPr>
            <a:normAutofit fontScale="92500" lnSpcReduction="20000"/>
          </a:bodyPr>
          <a:lstStyle/>
          <a:p>
            <a:pPr>
              <a:buFont typeface="Wingdings" panose="05000000000000000000" pitchFamily="2" charset="2"/>
              <a:buChar char="ü"/>
            </a:pPr>
            <a:r>
              <a:rPr lang="el-GR" b="1" dirty="0" smtClean="0">
                <a:solidFill>
                  <a:srgbClr val="820000"/>
                </a:solidFill>
              </a:rPr>
              <a:t>Παρατήρηση</a:t>
            </a:r>
            <a:r>
              <a:rPr lang="el-GR" b="1" dirty="0">
                <a:solidFill>
                  <a:srgbClr val="820000"/>
                </a:solidFill>
              </a:rPr>
              <a:t>:</a:t>
            </a:r>
          </a:p>
          <a:p>
            <a:pPr marL="355600" indent="0">
              <a:buNone/>
            </a:pPr>
            <a:r>
              <a:rPr lang="el-GR" b="1" dirty="0" smtClean="0">
                <a:solidFill>
                  <a:srgbClr val="820000"/>
                </a:solidFill>
              </a:rPr>
              <a:t>Αυτό </a:t>
            </a:r>
            <a:r>
              <a:rPr lang="el-GR" b="1" dirty="0">
                <a:solidFill>
                  <a:srgbClr val="820000"/>
                </a:solidFill>
              </a:rPr>
              <a:t>συμβαίνει στις παραγωγικές μηχανές με κυλιόμενη επίπεδη </a:t>
            </a:r>
            <a:r>
              <a:rPr lang="el-GR" b="1" dirty="0" err="1">
                <a:solidFill>
                  <a:srgbClr val="820000"/>
                </a:solidFill>
              </a:rPr>
              <a:t>κρισσάρα</a:t>
            </a:r>
            <a:r>
              <a:rPr lang="el-GR" b="1" dirty="0">
                <a:solidFill>
                  <a:srgbClr val="820000"/>
                </a:solidFill>
              </a:rPr>
              <a:t>.</a:t>
            </a:r>
          </a:p>
          <a:p>
            <a:r>
              <a:rPr lang="el-GR" dirty="0" smtClean="0"/>
              <a:t>Στις </a:t>
            </a:r>
            <a:r>
              <a:rPr lang="el-GR" dirty="0"/>
              <a:t>μηχανές με στρογγυλές </a:t>
            </a:r>
            <a:r>
              <a:rPr lang="el-GR" dirty="0" err="1"/>
              <a:t>κρισσάρες</a:t>
            </a:r>
            <a:r>
              <a:rPr lang="el-GR" dirty="0"/>
              <a:t> δεν παρατηρείται το φαινόμενο αυτό, </a:t>
            </a:r>
            <a:r>
              <a:rPr lang="el-GR" b="1" dirty="0">
                <a:solidFill>
                  <a:schemeClr val="tx2"/>
                </a:solidFill>
              </a:rPr>
              <a:t>γιατί οι ίνες που δημιουργούν το πλέγμα του χαρτιού προσκολλώνται μεταξύ τους σε σχέση αδιάφορη</a:t>
            </a:r>
            <a:r>
              <a:rPr lang="el-GR" dirty="0"/>
              <a:t>, αφού εκεί δεν υπάρχει ροή αιωρήματος, αλλά προσκόλληση στην </a:t>
            </a:r>
            <a:r>
              <a:rPr lang="el-GR" dirty="0" err="1"/>
              <a:t>κρισσάρα</a:t>
            </a:r>
            <a:r>
              <a:rPr lang="el-GR" dirty="0"/>
              <a:t> που προέρχονται από τη διάθεση απλά του αιωρήματος.</a:t>
            </a:r>
          </a:p>
          <a:p>
            <a:r>
              <a:rPr lang="el-GR" dirty="0" smtClean="0"/>
              <a:t>Τελικά </a:t>
            </a:r>
            <a:r>
              <a:rPr lang="el-GR" dirty="0"/>
              <a:t>για τον προσδιορισμό της παραμέτρου αυτής </a:t>
            </a:r>
            <a:r>
              <a:rPr lang="el-GR" b="1" dirty="0">
                <a:solidFill>
                  <a:schemeClr val="tx2"/>
                </a:solidFill>
              </a:rPr>
              <a:t>μετράμε την αντοχή σε πέντε ταινίες, για την κάθε μια από τις δύο διευθύνσεις και ο μέσος όρος αυτών των μετρήσεών μας δίνει την αντοχή του χαρτιού.</a:t>
            </a:r>
          </a:p>
          <a:p>
            <a:r>
              <a:rPr lang="el-GR" dirty="0" smtClean="0"/>
              <a:t>Η </a:t>
            </a:r>
            <a:r>
              <a:rPr lang="el-GR" dirty="0"/>
              <a:t>αντοχή αυτή είναι καθοριστικό στοιχείο για όλα τα χαρτιά, μα πιο πολύ για τα χαρτιά συσκευασίας που πρέπει να αντέχουν σε μεγάλες καταπονήσεις</a:t>
            </a:r>
            <a:r>
              <a:rPr lang="el-GR" dirty="0" smtClean="0"/>
              <a:t>.</a:t>
            </a:r>
            <a:endParaRPr lang="el-GR" dirty="0"/>
          </a:p>
          <a:p>
            <a:endParaRPr lang="el-GR" dirty="0"/>
          </a:p>
        </p:txBody>
      </p:sp>
    </p:spTree>
    <p:extLst>
      <p:ext uri="{BB962C8B-B14F-4D97-AF65-F5344CB8AC3E}">
        <p14:creationId xmlns:p14="http://schemas.microsoft.com/office/powerpoint/2010/main" val="2212963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Παράμετροι που επιδρούν στην αντοχή στον εφελκυσμό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4" name="Θέση περιεχομένου 3"/>
          <p:cNvSpPr>
            <a:spLocks noGrp="1"/>
          </p:cNvSpPr>
          <p:nvPr>
            <p:ph idx="1"/>
          </p:nvPr>
        </p:nvSpPr>
        <p:spPr>
          <a:xfrm>
            <a:off x="457200" y="1484784"/>
            <a:ext cx="8229600" cy="4752528"/>
          </a:xfrm>
        </p:spPr>
        <p:txBody>
          <a:bodyPr/>
          <a:lstStyle/>
          <a:p>
            <a:pPr marL="0" indent="0">
              <a:buNone/>
            </a:pPr>
            <a:r>
              <a:rPr lang="el-GR" dirty="0"/>
              <a:t>Η αντοχή του χαρτιού στον εφελκυσμό καθορίζεται από τη συνδυασμένη επίδραση των ακόλουθων παραγόντων.</a:t>
            </a:r>
          </a:p>
          <a:p>
            <a:r>
              <a:rPr lang="el-GR" dirty="0"/>
              <a:t>Ισχύς των </a:t>
            </a:r>
            <a:r>
              <a:rPr lang="el-GR" dirty="0" smtClean="0"/>
              <a:t>ινών.</a:t>
            </a:r>
            <a:endParaRPr lang="el-GR" dirty="0"/>
          </a:p>
          <a:p>
            <a:r>
              <a:rPr lang="el-GR" dirty="0"/>
              <a:t>Μέσο μήκος των </a:t>
            </a:r>
            <a:r>
              <a:rPr lang="el-GR" dirty="0" smtClean="0"/>
              <a:t>ινών.</a:t>
            </a:r>
            <a:endParaRPr lang="el-GR" dirty="0"/>
          </a:p>
          <a:p>
            <a:r>
              <a:rPr lang="el-GR" dirty="0"/>
              <a:t>Ισχύς των δεσμών μεταξύ των ινών (</a:t>
            </a:r>
            <a:r>
              <a:rPr lang="el-GR" dirty="0" err="1"/>
              <a:t>inherent</a:t>
            </a:r>
            <a:r>
              <a:rPr lang="el-GR" dirty="0"/>
              <a:t> </a:t>
            </a:r>
            <a:r>
              <a:rPr lang="el-GR" dirty="0" err="1"/>
              <a:t>bonding</a:t>
            </a:r>
            <a:r>
              <a:rPr lang="el-GR" dirty="0"/>
              <a:t> </a:t>
            </a:r>
            <a:r>
              <a:rPr lang="el-GR" dirty="0" err="1"/>
              <a:t>ability</a:t>
            </a:r>
            <a:r>
              <a:rPr lang="el-GR" dirty="0"/>
              <a:t>) στην </a:t>
            </a:r>
            <a:r>
              <a:rPr lang="el-GR" dirty="0" smtClean="0"/>
              <a:t>επιφάνεια.</a:t>
            </a:r>
            <a:endParaRPr lang="el-GR" dirty="0"/>
          </a:p>
          <a:p>
            <a:r>
              <a:rPr lang="el-GR" dirty="0"/>
              <a:t>Δομή και σχηματισμός </a:t>
            </a:r>
            <a:r>
              <a:rPr lang="el-GR" dirty="0" smtClean="0"/>
              <a:t>φύλλου.</a:t>
            </a:r>
            <a:endParaRPr lang="el-GR" dirty="0"/>
          </a:p>
        </p:txBody>
      </p:sp>
    </p:spTree>
    <p:extLst>
      <p:ext uri="{BB962C8B-B14F-4D97-AF65-F5344CB8AC3E}">
        <p14:creationId xmlns:p14="http://schemas.microsoft.com/office/powerpoint/2010/main" val="502420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Παράμετροι που επιδρούν στην αντοχή στον εφελκυσμό</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4" name="Θέση περιεχομένου 3"/>
          <p:cNvSpPr>
            <a:spLocks noGrp="1"/>
          </p:cNvSpPr>
          <p:nvPr>
            <p:ph idx="1"/>
          </p:nvPr>
        </p:nvSpPr>
        <p:spPr/>
        <p:txBody>
          <a:bodyPr>
            <a:normAutofit fontScale="92500" lnSpcReduction="10000"/>
          </a:bodyPr>
          <a:lstStyle/>
          <a:p>
            <a:r>
              <a:rPr lang="el-GR" dirty="0"/>
              <a:t>Πιστεύεται μάλιστα ότι ο πιο σημαντικός παράγοντας που επιδρά στην </a:t>
            </a:r>
            <a:r>
              <a:rPr lang="el-GR" dirty="0" err="1"/>
              <a:t>εφελκυστική</a:t>
            </a:r>
            <a:r>
              <a:rPr lang="el-GR" dirty="0"/>
              <a:t> τάση είναι </a:t>
            </a:r>
            <a:r>
              <a:rPr lang="el-GR" b="1" dirty="0">
                <a:solidFill>
                  <a:schemeClr val="tx2"/>
                </a:solidFill>
              </a:rPr>
              <a:t>η ισχύς των δεσμών μεταξύ των ινών (</a:t>
            </a:r>
            <a:r>
              <a:rPr lang="el-GR" b="1" dirty="0" err="1">
                <a:solidFill>
                  <a:schemeClr val="tx2"/>
                </a:solidFill>
              </a:rPr>
              <a:t>interfiber</a:t>
            </a:r>
            <a:r>
              <a:rPr lang="el-GR" b="1" dirty="0">
                <a:solidFill>
                  <a:schemeClr val="tx2"/>
                </a:solidFill>
              </a:rPr>
              <a:t> </a:t>
            </a:r>
            <a:r>
              <a:rPr lang="el-GR" b="1" dirty="0" err="1">
                <a:solidFill>
                  <a:schemeClr val="tx2"/>
                </a:solidFill>
              </a:rPr>
              <a:t>bonding</a:t>
            </a:r>
            <a:r>
              <a:rPr lang="el-GR" b="1" dirty="0">
                <a:solidFill>
                  <a:schemeClr val="tx2"/>
                </a:solidFill>
              </a:rPr>
              <a:t>)</a:t>
            </a:r>
            <a:r>
              <a:rPr lang="el-GR" dirty="0"/>
              <a:t>, με την ισχύ των ινών να παίζει δευτερεύοντα ρόλο.</a:t>
            </a:r>
          </a:p>
          <a:p>
            <a:r>
              <a:rPr lang="el-GR" dirty="0"/>
              <a:t>Το μήκος των ινών </a:t>
            </a:r>
            <a:r>
              <a:rPr lang="el-GR" b="1" dirty="0">
                <a:solidFill>
                  <a:schemeClr val="tx2"/>
                </a:solidFill>
              </a:rPr>
              <a:t>είναι μία ουσιαστική συνιστώσα που επιδρά στην ισχύ των ινών. </a:t>
            </a:r>
          </a:p>
          <a:p>
            <a:r>
              <a:rPr lang="el-GR" dirty="0" smtClean="0"/>
              <a:t>Επίσης</a:t>
            </a:r>
            <a:r>
              <a:rPr lang="el-GR" dirty="0"/>
              <a:t>, είναι γνωστό ότι </a:t>
            </a:r>
            <a:r>
              <a:rPr lang="el-GR" b="1" dirty="0">
                <a:solidFill>
                  <a:schemeClr val="tx2"/>
                </a:solidFill>
              </a:rPr>
              <a:t>οι ίνες μπορεί να </a:t>
            </a:r>
            <a:r>
              <a:rPr lang="el-GR" b="1" dirty="0" err="1">
                <a:solidFill>
                  <a:schemeClr val="tx2"/>
                </a:solidFill>
              </a:rPr>
              <a:t>αποικοδομούνται</a:t>
            </a:r>
            <a:r>
              <a:rPr lang="el-GR" b="1" dirty="0">
                <a:solidFill>
                  <a:schemeClr val="tx2"/>
                </a:solidFill>
              </a:rPr>
              <a:t> χημικά και να εξασθενούν (</a:t>
            </a:r>
            <a:r>
              <a:rPr lang="el-GR" b="1" dirty="0" err="1">
                <a:solidFill>
                  <a:schemeClr val="tx2"/>
                </a:solidFill>
              </a:rPr>
              <a:t>weakened</a:t>
            </a:r>
            <a:r>
              <a:rPr lang="el-GR" b="1" dirty="0">
                <a:solidFill>
                  <a:schemeClr val="tx2"/>
                </a:solidFill>
              </a:rPr>
              <a:t>) κατά την πολτοποίηση και την λεύκανση.</a:t>
            </a:r>
          </a:p>
          <a:p>
            <a:r>
              <a:rPr lang="el-GR" dirty="0"/>
              <a:t>Τέτοιες ίνες παράγουν ασθενές χαρτί, όχι μόνο επειδή κόβονται εύκολα κατά τον έλεγχο του χαρτιού, αλλά επειδή η ίνα δεν μπορεί να αντέξει το χτύπημα (</a:t>
            </a:r>
            <a:r>
              <a:rPr lang="el-GR" dirty="0" err="1"/>
              <a:t>beating</a:t>
            </a:r>
            <a:r>
              <a:rPr lang="el-GR" dirty="0"/>
              <a:t>) που είναι ένα απαραίτητο και πρωταρχικό βήμα στην </a:t>
            </a:r>
            <a:r>
              <a:rPr lang="el-GR" dirty="0" err="1"/>
              <a:t>χαρτοποίηση</a:t>
            </a:r>
            <a:r>
              <a:rPr lang="el-GR" dirty="0"/>
              <a:t>. </a:t>
            </a:r>
          </a:p>
          <a:p>
            <a:endParaRPr lang="el-GR" dirty="0"/>
          </a:p>
        </p:txBody>
      </p:sp>
    </p:spTree>
    <p:extLst>
      <p:ext uri="{BB962C8B-B14F-4D97-AF65-F5344CB8AC3E}">
        <p14:creationId xmlns:p14="http://schemas.microsoft.com/office/powerpoint/2010/main" val="3221482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4" name="Θέση περιεχομένου 3"/>
          <p:cNvSpPr>
            <a:spLocks noGrp="1"/>
          </p:cNvSpPr>
          <p:nvPr>
            <p:ph idx="1"/>
          </p:nvPr>
        </p:nvSpPr>
        <p:spPr>
          <a:xfrm>
            <a:off x="457200" y="1196752"/>
            <a:ext cx="8229600" cy="5544616"/>
          </a:xfrm>
        </p:spPr>
        <p:txBody>
          <a:bodyPr>
            <a:normAutofit/>
          </a:bodyPr>
          <a:lstStyle/>
          <a:p>
            <a:r>
              <a:rPr lang="el-GR" sz="2300" dirty="0"/>
              <a:t>Μία </a:t>
            </a:r>
            <a:r>
              <a:rPr lang="el-GR" sz="2300" b="1" dirty="0">
                <a:solidFill>
                  <a:schemeClr val="tx2"/>
                </a:solidFill>
              </a:rPr>
              <a:t>μακριά ίνα </a:t>
            </a:r>
            <a:r>
              <a:rPr lang="el-GR" sz="2300" dirty="0"/>
              <a:t>είναι απαραίτητη για την παρασκευή </a:t>
            </a:r>
            <a:r>
              <a:rPr lang="el-GR" sz="2300" b="1" dirty="0">
                <a:solidFill>
                  <a:schemeClr val="tx2"/>
                </a:solidFill>
              </a:rPr>
              <a:t>ισχυρού χαρτιού</a:t>
            </a:r>
            <a:r>
              <a:rPr lang="el-GR" sz="2300" dirty="0"/>
              <a:t> και </a:t>
            </a:r>
            <a:r>
              <a:rPr lang="el-GR" sz="2300" b="1" dirty="0">
                <a:solidFill>
                  <a:srgbClr val="820000"/>
                </a:solidFill>
              </a:rPr>
              <a:t>δεν παράγεται χαρτί αντοχής από κοντές ίνες.</a:t>
            </a:r>
          </a:p>
          <a:p>
            <a:r>
              <a:rPr lang="el-GR" sz="2300" dirty="0"/>
              <a:t>Πάντως, υπάρχει ένα </a:t>
            </a:r>
            <a:r>
              <a:rPr lang="el-GR" sz="2300" b="1" dirty="0">
                <a:solidFill>
                  <a:srgbClr val="820000"/>
                </a:solidFill>
              </a:rPr>
              <a:t>όριο </a:t>
            </a:r>
            <a:r>
              <a:rPr lang="el-GR" sz="2300" dirty="0"/>
              <a:t>στο πως οι μακριές ίνες συνεισφέρουν θετικά επειδή δημιουργούν φύλλα με άγριο και ακανόνιστο σχηματισμό.</a:t>
            </a:r>
          </a:p>
          <a:p>
            <a:r>
              <a:rPr lang="el-GR" sz="2300" dirty="0"/>
              <a:t>Ένα φύλλο με παχιές και λεπτές περιοχές θα έχει φτωχή ισχύ.</a:t>
            </a:r>
          </a:p>
          <a:p>
            <a:r>
              <a:rPr lang="el-GR" sz="2300" dirty="0"/>
              <a:t>Το όριο μήκους των ινών για τα περισσότερα χαρτιά είναι της τάξης του 1/8– 1/4 </a:t>
            </a:r>
            <a:r>
              <a:rPr lang="el-GR" sz="2300" dirty="0" err="1"/>
              <a:t>in</a:t>
            </a:r>
            <a:r>
              <a:rPr lang="el-GR" sz="2300" dirty="0"/>
              <a:t>, δηλαδή 0.32-0.64 </a:t>
            </a:r>
            <a:r>
              <a:rPr lang="el-GR" sz="2300" dirty="0" err="1"/>
              <a:t>cm</a:t>
            </a:r>
            <a:r>
              <a:rPr lang="el-GR" sz="2300" dirty="0"/>
              <a:t>.</a:t>
            </a:r>
          </a:p>
          <a:p>
            <a:r>
              <a:rPr lang="el-GR" sz="2300" dirty="0"/>
              <a:t>H τιμή αυτή βέβαια ποικίλλει λόγω παραμέτρων όπως </a:t>
            </a:r>
            <a:r>
              <a:rPr lang="el-GR" sz="2300" b="1" dirty="0">
                <a:solidFill>
                  <a:schemeClr val="tx2"/>
                </a:solidFill>
              </a:rPr>
              <a:t>ο λόγος του μήκους των ινών προς τη διάμετρό τους</a:t>
            </a:r>
            <a:r>
              <a:rPr lang="el-GR" sz="2300" dirty="0"/>
              <a:t> και </a:t>
            </a:r>
            <a:r>
              <a:rPr lang="el-GR" sz="2300" b="1" dirty="0">
                <a:solidFill>
                  <a:schemeClr val="tx2"/>
                </a:solidFill>
              </a:rPr>
              <a:t>η παρουσία κολλοειδών </a:t>
            </a:r>
            <a:r>
              <a:rPr lang="el-GR" sz="2300" b="1" dirty="0" err="1">
                <a:solidFill>
                  <a:schemeClr val="tx2"/>
                </a:solidFill>
              </a:rPr>
              <a:t>επιφανειοδραστικών</a:t>
            </a:r>
            <a:r>
              <a:rPr lang="el-GR" sz="2300" b="1" dirty="0">
                <a:solidFill>
                  <a:schemeClr val="tx2"/>
                </a:solidFill>
              </a:rPr>
              <a:t> αντιδραστηρίων</a:t>
            </a:r>
            <a:r>
              <a:rPr lang="el-GR" sz="2300" b="1" dirty="0" smtClean="0">
                <a:solidFill>
                  <a:schemeClr val="tx2"/>
                </a:solidFill>
              </a:rPr>
              <a:t>.</a:t>
            </a:r>
            <a:endParaRPr lang="el-GR" sz="2300" b="1" dirty="0">
              <a:solidFill>
                <a:schemeClr val="tx2"/>
              </a:solidFill>
            </a:endParaRPr>
          </a:p>
        </p:txBody>
      </p:sp>
    </p:spTree>
    <p:extLst>
      <p:ext uri="{BB962C8B-B14F-4D97-AF65-F5344CB8AC3E}">
        <p14:creationId xmlns:p14="http://schemas.microsoft.com/office/powerpoint/2010/main" val="4162342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4" name="Θέση περιεχομένου 3"/>
          <p:cNvSpPr>
            <a:spLocks noGrp="1"/>
          </p:cNvSpPr>
          <p:nvPr>
            <p:ph idx="1"/>
          </p:nvPr>
        </p:nvSpPr>
        <p:spPr/>
        <p:txBody>
          <a:bodyPr/>
          <a:lstStyle/>
          <a:p>
            <a:r>
              <a:rPr lang="el-GR" dirty="0"/>
              <a:t>Η ισχύς των δεσμών μεταξύ των ινών (</a:t>
            </a:r>
            <a:r>
              <a:rPr lang="el-GR" dirty="0" err="1"/>
              <a:t>inherent</a:t>
            </a:r>
            <a:r>
              <a:rPr lang="el-GR" dirty="0"/>
              <a:t> </a:t>
            </a:r>
            <a:r>
              <a:rPr lang="el-GR" dirty="0" err="1"/>
              <a:t>bonding</a:t>
            </a:r>
            <a:r>
              <a:rPr lang="el-GR" dirty="0"/>
              <a:t> </a:t>
            </a:r>
            <a:r>
              <a:rPr lang="el-GR" dirty="0" err="1"/>
              <a:t>ability</a:t>
            </a:r>
            <a:r>
              <a:rPr lang="el-GR" dirty="0"/>
              <a:t>) όπως προαναφέρθηκε είναι εξαιρετικής σημασίας.</a:t>
            </a:r>
          </a:p>
          <a:p>
            <a:r>
              <a:rPr lang="el-GR" dirty="0"/>
              <a:t>Είναι καλά γνωστό ότι </a:t>
            </a:r>
            <a:r>
              <a:rPr lang="el-GR" b="1" dirty="0">
                <a:solidFill>
                  <a:schemeClr val="tx2"/>
                </a:solidFill>
              </a:rPr>
              <a:t>ορισμένοι πολτοί έχουν μία ισχυρή τάση να σχηματίζουν δεσμούς μεταξύ των ινών, ενώ άλλοι έχουν μόνο μια ασθενή τάση προς αυτό.</a:t>
            </a:r>
          </a:p>
          <a:p>
            <a:r>
              <a:rPr lang="el-GR" dirty="0"/>
              <a:t>H διεργασία του χτυπήματος </a:t>
            </a:r>
            <a:r>
              <a:rPr lang="el-GR" b="1" dirty="0"/>
              <a:t>(</a:t>
            </a:r>
            <a:r>
              <a:rPr lang="el-GR" b="1" dirty="0" err="1"/>
              <a:t>beating</a:t>
            </a:r>
            <a:r>
              <a:rPr lang="el-GR" b="1" dirty="0"/>
              <a:t>) </a:t>
            </a:r>
            <a:r>
              <a:rPr lang="el-GR" dirty="0"/>
              <a:t>επιδρά στην </a:t>
            </a:r>
            <a:r>
              <a:rPr lang="el-GR" b="1" dirty="0">
                <a:solidFill>
                  <a:schemeClr val="tx2"/>
                </a:solidFill>
              </a:rPr>
              <a:t>διόγκωση των ινών</a:t>
            </a:r>
            <a:r>
              <a:rPr lang="el-GR" dirty="0"/>
              <a:t> αυξάνοντας την </a:t>
            </a:r>
            <a:r>
              <a:rPr lang="el-GR" dirty="0" err="1"/>
              <a:t>υδατοαπορροφητικότητα</a:t>
            </a:r>
            <a:r>
              <a:rPr lang="el-GR" dirty="0"/>
              <a:t>, σχίζοντας (</a:t>
            </a:r>
            <a:r>
              <a:rPr lang="el-GR" dirty="0" err="1"/>
              <a:t>rupturing</a:t>
            </a:r>
            <a:r>
              <a:rPr lang="el-GR" dirty="0"/>
              <a:t>) και μετατρέποντας τους θυσάνους των ινών σε λεπτότερα ινίδια (</a:t>
            </a:r>
            <a:r>
              <a:rPr lang="el-GR" dirty="0" err="1"/>
              <a:t>fibrillating</a:t>
            </a:r>
            <a:r>
              <a:rPr lang="el-GR" dirty="0"/>
              <a:t>), καθιστώντας την ίνα περισσότερο εύκαμπτη και ικανή να συμπλέκεται και τέλος να έρχεται σε επαφή με γειτονικές ίνες. </a:t>
            </a:r>
          </a:p>
        </p:txBody>
      </p:sp>
    </p:spTree>
    <p:extLst>
      <p:ext uri="{BB962C8B-B14F-4D97-AF65-F5344CB8AC3E}">
        <p14:creationId xmlns:p14="http://schemas.microsoft.com/office/powerpoint/2010/main" val="38095006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4" name="Θέση περιεχομένου 3"/>
          <p:cNvSpPr>
            <a:spLocks noGrp="1"/>
          </p:cNvSpPr>
          <p:nvPr>
            <p:ph idx="1"/>
          </p:nvPr>
        </p:nvSpPr>
        <p:spPr/>
        <p:txBody>
          <a:bodyPr/>
          <a:lstStyle/>
          <a:p>
            <a:r>
              <a:rPr lang="el-GR" dirty="0"/>
              <a:t>Εκτός από αυτές τις παραμέτρους που αυξάνουν την ισχύ των δεσμών μεταξύ των ινών, άλλη μία παράμετρος που συμβάλλει θετικά είναι η </a:t>
            </a:r>
            <a:r>
              <a:rPr lang="el-GR" b="1" dirty="0">
                <a:solidFill>
                  <a:schemeClr val="tx2"/>
                </a:solidFill>
              </a:rPr>
              <a:t>πίεση που ασκείται σε υγρό φύλλο.</a:t>
            </a:r>
          </a:p>
          <a:p>
            <a:r>
              <a:rPr lang="el-GR" dirty="0"/>
              <a:t>Τέλος, η </a:t>
            </a:r>
            <a:r>
              <a:rPr lang="el-GR" b="1" dirty="0">
                <a:solidFill>
                  <a:schemeClr val="tx2"/>
                </a:solidFill>
              </a:rPr>
              <a:t>προσθήκη συγκολλητικών αντιδραστηρίων </a:t>
            </a:r>
            <a:r>
              <a:rPr lang="el-GR" dirty="0"/>
              <a:t>που </a:t>
            </a:r>
            <a:r>
              <a:rPr lang="el-GR" dirty="0" err="1"/>
              <a:t>προσροφούνται</a:t>
            </a:r>
            <a:r>
              <a:rPr lang="el-GR" dirty="0"/>
              <a:t> από τις ίνες στην επιφάνεια, δρουν σαν μέσα τσιμεντοποίησης μεταξύ των ινών</a:t>
            </a:r>
            <a:r>
              <a:rPr lang="el-GR" dirty="0" smtClean="0"/>
              <a:t>.</a:t>
            </a:r>
            <a:endParaRPr lang="el-GR" dirty="0"/>
          </a:p>
        </p:txBody>
      </p:sp>
    </p:spTree>
    <p:extLst>
      <p:ext uri="{BB962C8B-B14F-4D97-AF65-F5344CB8AC3E}">
        <p14:creationId xmlns:p14="http://schemas.microsoft.com/office/powerpoint/2010/main" val="959773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8579296" cy="5544616"/>
          </a:xfrm>
        </p:spPr>
        <p:txBody>
          <a:bodyPr>
            <a:noAutofit/>
          </a:bodyPr>
          <a:lstStyle/>
          <a:p>
            <a:pPr eaLnBrk="1" hangingPunct="1">
              <a:lnSpc>
                <a:spcPct val="105000"/>
              </a:lnSpc>
              <a:spcBef>
                <a:spcPts val="600"/>
              </a:spcBef>
              <a:buFont typeface="Wingdings" panose="05000000000000000000" pitchFamily="2" charset="2"/>
              <a:buChar char="Ø"/>
              <a:defRPr/>
            </a:pPr>
            <a:r>
              <a:rPr lang="el-GR" sz="2000" b="1" dirty="0" smtClean="0"/>
              <a:t>Ξενόγλωσση</a:t>
            </a:r>
          </a:p>
          <a:p>
            <a:pPr>
              <a:lnSpc>
                <a:spcPct val="105000"/>
              </a:lnSpc>
              <a:spcBef>
                <a:spcPts val="600"/>
              </a:spcBef>
              <a:defRPr/>
            </a:pPr>
            <a:r>
              <a:rPr lang="en-US" sz="2000" dirty="0"/>
              <a:t>Biermann</a:t>
            </a:r>
            <a:r>
              <a:rPr lang="el-GR" sz="2000" dirty="0"/>
              <a:t> </a:t>
            </a:r>
            <a:r>
              <a:rPr lang="en-US" sz="2000" dirty="0"/>
              <a:t>C.J., Handbook of pulping and papermaking, Second Edition, Academic Press, 1996.</a:t>
            </a:r>
            <a:endParaRPr lang="el-GR" sz="2000" dirty="0"/>
          </a:p>
          <a:p>
            <a:pPr>
              <a:lnSpc>
                <a:spcPct val="105000"/>
              </a:lnSpc>
              <a:spcBef>
                <a:spcPts val="600"/>
              </a:spcBef>
              <a:defRPr/>
            </a:pPr>
            <a:r>
              <a:rPr lang="en-US" sz="2000" dirty="0" err="1" smtClean="0"/>
              <a:t>Blokhuis</a:t>
            </a:r>
            <a:r>
              <a:rPr lang="el-GR" sz="2000" dirty="0" smtClean="0"/>
              <a:t> </a:t>
            </a:r>
            <a:r>
              <a:rPr lang="en-US" sz="2000" dirty="0"/>
              <a:t>G</a:t>
            </a:r>
            <a:r>
              <a:rPr lang="en-US" sz="2000" dirty="0" smtClean="0"/>
              <a:t>., </a:t>
            </a:r>
            <a:r>
              <a:rPr lang="en-US" sz="2000" dirty="0"/>
              <a:t>Testing the surface strength of paper, Research Institute and Allied Industries, IGT-publication 35, 2</a:t>
            </a:r>
            <a:r>
              <a:rPr lang="en-US" sz="2000" baseline="30000" dirty="0"/>
              <a:t>nd</a:t>
            </a:r>
            <a:r>
              <a:rPr lang="en-US" sz="2000" dirty="0"/>
              <a:t> impression, 1980.</a:t>
            </a:r>
            <a:endParaRPr lang="el-GR" sz="2000" dirty="0"/>
          </a:p>
          <a:p>
            <a:pPr>
              <a:lnSpc>
                <a:spcPct val="105000"/>
              </a:lnSpc>
              <a:spcBef>
                <a:spcPts val="600"/>
              </a:spcBef>
              <a:defRPr/>
            </a:pPr>
            <a:r>
              <a:rPr lang="en-US" sz="2000" dirty="0"/>
              <a:t>Caulfield</a:t>
            </a:r>
            <a:r>
              <a:rPr lang="el-GR" sz="2000" dirty="0"/>
              <a:t> </a:t>
            </a:r>
            <a:r>
              <a:rPr lang="en-US" sz="2000" dirty="0"/>
              <a:t>D.F. , D.E. Gunderson “Paper testing and strength characteristics” 1988 In TAPPI proceedings of the 1988 paper</a:t>
            </a:r>
            <a:r>
              <a:rPr lang="en-US" sz="2000" dirty="0" smtClean="0"/>
              <a:t>.</a:t>
            </a:r>
            <a:endParaRPr lang="el-GR" sz="2000" dirty="0" smtClean="0"/>
          </a:p>
          <a:p>
            <a:pPr>
              <a:lnSpc>
                <a:spcPct val="105000"/>
              </a:lnSpc>
              <a:spcBef>
                <a:spcPts val="600"/>
              </a:spcBef>
              <a:defRPr/>
            </a:pPr>
            <a:r>
              <a:rPr lang="en-US" sz="2000" dirty="0"/>
              <a:t>Kirwan</a:t>
            </a:r>
            <a:r>
              <a:rPr lang="el-GR" sz="2000" dirty="0"/>
              <a:t> </a:t>
            </a:r>
            <a:r>
              <a:rPr lang="en-US" sz="2000" dirty="0"/>
              <a:t>M.J., Paper and Paperboard Packaging Technology, London, Blackwell Publishing, 2005.</a:t>
            </a:r>
            <a:endParaRPr lang="el-GR" sz="2000" dirty="0"/>
          </a:p>
          <a:p>
            <a:pPr>
              <a:lnSpc>
                <a:spcPct val="105000"/>
              </a:lnSpc>
              <a:spcBef>
                <a:spcPts val="600"/>
              </a:spcBef>
              <a:defRPr/>
            </a:pPr>
            <a:r>
              <a:rPr lang="en-GB" sz="2000" dirty="0"/>
              <a:t>Roberts, J.C., The Chemistry of Paper, The Royal Society of Chemistry, </a:t>
            </a:r>
            <a:r>
              <a:rPr lang="en-GB" sz="2000" dirty="0" err="1"/>
              <a:t>Cambridge,UK</a:t>
            </a:r>
            <a:r>
              <a:rPr lang="en-GB" sz="2000" dirty="0"/>
              <a:t>, 1996.</a:t>
            </a:r>
            <a:endParaRPr lang="el-GR" sz="2000" dirty="0"/>
          </a:p>
          <a:p>
            <a:pPr>
              <a:lnSpc>
                <a:spcPct val="105000"/>
              </a:lnSpc>
              <a:spcBef>
                <a:spcPts val="600"/>
              </a:spcBef>
              <a:defRPr/>
            </a:pPr>
            <a:r>
              <a:rPr lang="en-US" sz="2000" dirty="0" smtClean="0"/>
              <a:t>Thomson</a:t>
            </a:r>
            <a:r>
              <a:rPr lang="el-GR" sz="2000" dirty="0" smtClean="0"/>
              <a:t> </a:t>
            </a:r>
            <a:r>
              <a:rPr lang="el-GR" sz="2000" dirty="0"/>
              <a:t>Β., Υλικά Εκτυπώσεων, Εκδόσεις ΙΩΝ, 2002</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404966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normAutofit/>
          </a:bodyPr>
          <a:lstStyle/>
          <a:p>
            <a:r>
              <a:rPr lang="el-GR" altLang="el-GR" dirty="0"/>
              <a:t>Δεσμίδα(</a:t>
            </a:r>
            <a:r>
              <a:rPr lang="en-US" altLang="el-GR" dirty="0"/>
              <a:t>Ream)</a:t>
            </a:r>
            <a:endParaRPr lang="el-GR" altLang="el-GR" dirty="0"/>
          </a:p>
        </p:txBody>
      </p:sp>
      <p:sp>
        <p:nvSpPr>
          <p:cNvPr id="2" name="Θέση περιεχομένου 1"/>
          <p:cNvSpPr>
            <a:spLocks noGrp="1"/>
          </p:cNvSpPr>
          <p:nvPr>
            <p:ph idx="1"/>
          </p:nvPr>
        </p:nvSpPr>
        <p:spPr/>
        <p:txBody>
          <a:bodyPr>
            <a:normAutofit/>
          </a:bodyPr>
          <a:lstStyle/>
          <a:p>
            <a:pPr marL="0" indent="0">
              <a:buNone/>
            </a:pPr>
            <a:r>
              <a:rPr lang="el-GR" altLang="el-GR" dirty="0" smtClean="0"/>
              <a:t>Ένα </a:t>
            </a:r>
            <a:r>
              <a:rPr lang="en-US" altLang="el-GR" dirty="0"/>
              <a:t>ream </a:t>
            </a:r>
            <a:r>
              <a:rPr lang="el-GR" altLang="el-GR" dirty="0"/>
              <a:t>είναι μία καθορισμένη επιφάνεια χαρτιού ή χαρτονιού η οποία πιο </a:t>
            </a:r>
            <a:r>
              <a:rPr lang="el-GR" altLang="el-GR" b="1" dirty="0">
                <a:solidFill>
                  <a:srgbClr val="820000"/>
                </a:solidFill>
              </a:rPr>
              <a:t>συχνά</a:t>
            </a:r>
            <a:r>
              <a:rPr lang="el-GR" altLang="el-GR" dirty="0">
                <a:solidFill>
                  <a:srgbClr val="820000"/>
                </a:solidFill>
              </a:rPr>
              <a:t> </a:t>
            </a:r>
            <a:r>
              <a:rPr lang="el-GR" altLang="el-GR" b="1" dirty="0">
                <a:solidFill>
                  <a:srgbClr val="820000"/>
                </a:solidFill>
              </a:rPr>
              <a:t>εκφράζει έναν καθορισμένο αριθμό φύλλων </a:t>
            </a:r>
            <a:r>
              <a:rPr lang="el-GR" altLang="el-GR" dirty="0"/>
              <a:t>(που αρχικά συνίσταντο από 480 φύλλα και τώρα πλέον από</a:t>
            </a:r>
            <a:r>
              <a:rPr lang="el-GR" altLang="el-GR" b="1" dirty="0">
                <a:solidFill>
                  <a:schemeClr val="accent2"/>
                </a:solidFill>
              </a:rPr>
              <a:t> </a:t>
            </a:r>
            <a:r>
              <a:rPr lang="el-GR" altLang="el-GR" b="1" dirty="0">
                <a:solidFill>
                  <a:srgbClr val="820000"/>
                </a:solidFill>
              </a:rPr>
              <a:t>500 φύλλα, </a:t>
            </a:r>
            <a:r>
              <a:rPr lang="en-US" altLang="el-GR" dirty="0"/>
              <a:t>long ream</a:t>
            </a:r>
            <a:r>
              <a:rPr lang="el-GR" altLang="el-GR" dirty="0"/>
              <a:t>) συγκεκριμένων διαστάσεων. </a:t>
            </a:r>
            <a:br>
              <a:rPr lang="el-GR" altLang="el-GR" dirty="0"/>
            </a:br>
            <a:r>
              <a:rPr lang="el-GR" altLang="el-GR" b="1" dirty="0">
                <a:solidFill>
                  <a:schemeClr val="accent2"/>
                </a:solidFill>
              </a:rPr>
              <a:t/>
            </a:r>
            <a:br>
              <a:rPr lang="el-GR" altLang="el-GR" b="1" dirty="0">
                <a:solidFill>
                  <a:schemeClr val="accent2"/>
                </a:solidFill>
              </a:rPr>
            </a:br>
            <a:r>
              <a:rPr lang="el-GR" altLang="el-GR" dirty="0"/>
              <a:t>Για παράδειγμα, </a:t>
            </a:r>
            <a:r>
              <a:rPr lang="el-GR" altLang="el-GR" b="1" dirty="0"/>
              <a:t>ένα </a:t>
            </a:r>
            <a:r>
              <a:rPr lang="en-US" altLang="el-GR" b="1" dirty="0"/>
              <a:t>ream </a:t>
            </a:r>
            <a:r>
              <a:rPr lang="el-GR" altLang="el-GR" b="1" dirty="0"/>
              <a:t>24</a:t>
            </a:r>
            <a:r>
              <a:rPr lang="en-US" altLang="el-GR" b="1" dirty="0"/>
              <a:t>x</a:t>
            </a:r>
            <a:r>
              <a:rPr lang="el-GR" altLang="el-GR" b="1" dirty="0"/>
              <a:t>36</a:t>
            </a:r>
            <a:r>
              <a:rPr lang="en-US" altLang="el-GR" b="1" dirty="0"/>
              <a:t>x</a:t>
            </a:r>
            <a:r>
              <a:rPr lang="el-GR" altLang="el-GR" b="1" dirty="0"/>
              <a:t>500 </a:t>
            </a:r>
            <a:r>
              <a:rPr lang="el-GR" altLang="el-GR" dirty="0"/>
              <a:t>αντιστοιχεί σε </a:t>
            </a:r>
            <a:r>
              <a:rPr lang="el-GR" altLang="el-GR" b="1" dirty="0">
                <a:solidFill>
                  <a:srgbClr val="820000"/>
                </a:solidFill>
              </a:rPr>
              <a:t>500 φύλλα διαστάσεων 24 </a:t>
            </a:r>
            <a:r>
              <a:rPr lang="en-US" altLang="el-GR" b="1" dirty="0">
                <a:solidFill>
                  <a:srgbClr val="820000"/>
                </a:solidFill>
              </a:rPr>
              <a:t>in </a:t>
            </a:r>
            <a:r>
              <a:rPr lang="el-GR" altLang="el-GR" b="1" dirty="0">
                <a:solidFill>
                  <a:srgbClr val="820000"/>
                </a:solidFill>
              </a:rPr>
              <a:t>επί 36 </a:t>
            </a:r>
            <a:r>
              <a:rPr lang="en-US" altLang="el-GR" b="1" dirty="0">
                <a:solidFill>
                  <a:srgbClr val="820000"/>
                </a:solidFill>
              </a:rPr>
              <a:t>in</a:t>
            </a:r>
            <a:r>
              <a:rPr lang="el-GR" altLang="el-GR" b="1" dirty="0">
                <a:solidFill>
                  <a:srgbClr val="820000"/>
                </a:solidFill>
              </a:rPr>
              <a:t>. </a:t>
            </a:r>
            <a:r>
              <a:rPr lang="el-GR" altLang="el-GR" dirty="0"/>
              <a:t>Επίσης, μπορεί να εκφράζει επιφάνεια, όπως 1000 </a:t>
            </a:r>
            <a:r>
              <a:rPr lang="en-US" altLang="el-GR" dirty="0" err="1"/>
              <a:t>ft</a:t>
            </a:r>
            <a:r>
              <a:rPr lang="el-GR" altLang="el-GR" baseline="30000" dirty="0"/>
              <a:t>2</a:t>
            </a:r>
            <a:r>
              <a:rPr lang="el-GR" altLang="el-GR" dirty="0"/>
              <a:t> για το χαρτόνι.</a:t>
            </a:r>
            <a:br>
              <a:rPr lang="el-GR" altLang="el-GR" dirty="0"/>
            </a:br>
            <a:r>
              <a:rPr lang="el-GR" altLang="el-GR" dirty="0"/>
              <a:t/>
            </a:r>
            <a:br>
              <a:rPr lang="el-GR" altLang="el-GR" dirty="0"/>
            </a:br>
            <a:r>
              <a:rPr lang="el-GR" altLang="el-GR" dirty="0"/>
              <a:t>Στο </a:t>
            </a:r>
            <a:r>
              <a:rPr lang="en-US" altLang="el-GR" dirty="0" err="1"/>
              <a:t>Tappi</a:t>
            </a:r>
            <a:r>
              <a:rPr lang="en-US" altLang="el-GR" dirty="0"/>
              <a:t> Standard </a:t>
            </a:r>
            <a:r>
              <a:rPr lang="el-GR" altLang="el-GR" dirty="0"/>
              <a:t>αντιστοιχεί σε επιφάνεια 1</a:t>
            </a:r>
            <a:r>
              <a:rPr lang="en-US" altLang="el-GR" dirty="0"/>
              <a:t> m</a:t>
            </a:r>
            <a:r>
              <a:rPr lang="el-GR" altLang="el-GR" baseline="30000" dirty="0"/>
              <a:t>2</a:t>
            </a:r>
            <a:r>
              <a:rPr lang="el-GR" altLang="el-GR" dirty="0"/>
              <a:t>. </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59807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r>
              <a:rPr lang="el-GR" sz="3200" b="0" dirty="0"/>
              <a:t>2</a:t>
            </a:r>
            <a:r>
              <a:rPr lang="el-GR" sz="3200" b="0" dirty="0" smtClean="0"/>
              <a:t>/2</a:t>
            </a:r>
            <a:endParaRPr lang="el-GR" sz="3200" b="0" dirty="0"/>
          </a:p>
        </p:txBody>
      </p:sp>
      <p:sp>
        <p:nvSpPr>
          <p:cNvPr id="3" name="2 - Θέση περιεχομένου"/>
          <p:cNvSpPr>
            <a:spLocks noGrp="1"/>
          </p:cNvSpPr>
          <p:nvPr>
            <p:ph idx="1"/>
          </p:nvPr>
        </p:nvSpPr>
        <p:spPr>
          <a:xfrm>
            <a:off x="457200" y="1196752"/>
            <a:ext cx="8579296" cy="5040560"/>
          </a:xfrm>
        </p:spPr>
        <p:txBody>
          <a:bodyPr>
            <a:noAutofit/>
          </a:bodyPr>
          <a:lstStyle/>
          <a:p>
            <a:pPr eaLnBrk="1" hangingPunct="1">
              <a:lnSpc>
                <a:spcPct val="105000"/>
              </a:lnSpc>
              <a:spcBef>
                <a:spcPts val="600"/>
              </a:spcBef>
              <a:buFont typeface="Wingdings" panose="05000000000000000000" pitchFamily="2" charset="2"/>
              <a:buChar char="Ø"/>
              <a:defRPr/>
            </a:pPr>
            <a:r>
              <a:rPr lang="el-GR" sz="2000" b="1" dirty="0" smtClean="0"/>
              <a:t>Ελληνική</a:t>
            </a:r>
          </a:p>
          <a:p>
            <a:pPr>
              <a:lnSpc>
                <a:spcPct val="105000"/>
              </a:lnSpc>
              <a:spcBef>
                <a:spcPts val="600"/>
              </a:spcBef>
              <a:defRPr/>
            </a:pPr>
            <a:r>
              <a:rPr lang="el-GR" sz="2000" dirty="0" err="1" smtClean="0"/>
              <a:t>Γραμμενίδης</a:t>
            </a:r>
            <a:r>
              <a:rPr lang="el-GR" sz="2000" dirty="0" smtClean="0"/>
              <a:t> </a:t>
            </a:r>
            <a:r>
              <a:rPr lang="en-GB" sz="2000" dirty="0"/>
              <a:t>A</a:t>
            </a:r>
            <a:r>
              <a:rPr lang="en-GB" sz="2000" dirty="0" smtClean="0"/>
              <a:t>.</a:t>
            </a:r>
            <a:r>
              <a:rPr lang="el-GR" sz="2000" dirty="0" smtClean="0"/>
              <a:t>, Χαρτοποιία, Πάτρα 1984.</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eaLnBrk="1" hangingPunct="1">
              <a:lnSpc>
                <a:spcPct val="105000"/>
              </a:lnSpc>
              <a:spcBef>
                <a:spcPts val="600"/>
              </a:spcBef>
              <a:defRPr/>
            </a:pPr>
            <a:r>
              <a:rPr lang="el-GR" sz="2000" dirty="0" err="1" smtClean="0"/>
              <a:t>Καρακασίδης</a:t>
            </a:r>
            <a:r>
              <a:rPr lang="el-GR" sz="2000" dirty="0" smtClean="0"/>
              <a:t> Γ.Ν., Εργαστηριακές Ασκήσεις Υλικών Ι, Τμήμα Τεχνολογίας Γραφικών Τεχνών, ΤΕΙ Αθήνας, 1997.</a:t>
            </a:r>
          </a:p>
          <a:p>
            <a:pPr eaLnBrk="1" hangingPunct="1">
              <a:lnSpc>
                <a:spcPct val="105000"/>
              </a:lnSpc>
              <a:spcBef>
                <a:spcPts val="600"/>
              </a:spcBef>
              <a:defRPr/>
            </a:pPr>
            <a:r>
              <a:rPr lang="el-GR" sz="2000" dirty="0" err="1" smtClean="0"/>
              <a:t>Καρακασίδης</a:t>
            </a:r>
            <a:r>
              <a:rPr lang="el-GR" sz="2000" dirty="0" smtClean="0"/>
              <a:t> Γ.Ν., Υλικά Ι, Τμήμα Τεχνολογίας Γραφικών Τεχνών, ΤΕΙ Αθήνας, 1997.</a:t>
            </a:r>
          </a:p>
          <a:p>
            <a:pPr>
              <a:lnSpc>
                <a:spcPct val="105000"/>
              </a:lnSpc>
              <a:spcBef>
                <a:spcPts val="600"/>
              </a:spcBef>
              <a:defRPr/>
            </a:pPr>
            <a:r>
              <a:rPr lang="el-GR" sz="2000" dirty="0" smtClean="0"/>
              <a:t>Ζερβός </a:t>
            </a:r>
            <a:r>
              <a:rPr lang="el-GR" sz="2000" dirty="0"/>
              <a:t>Σ</a:t>
            </a:r>
            <a:r>
              <a:rPr lang="el-GR" sz="2000" dirty="0" smtClean="0"/>
              <a:t>., </a:t>
            </a:r>
            <a:r>
              <a:rPr lang="el-GR" sz="2000" dirty="0"/>
              <a:t>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smtClean="0"/>
              <a:t>Φιλιππακοπούλου</a:t>
            </a:r>
            <a:r>
              <a:rPr lang="el-GR" sz="2000" dirty="0" smtClean="0"/>
              <a:t> </a:t>
            </a:r>
            <a:r>
              <a:rPr lang="el-GR" sz="2000" dirty="0"/>
              <a:t>Θ</a:t>
            </a:r>
            <a:r>
              <a:rPr lang="el-GR" sz="2000" dirty="0" smtClean="0"/>
              <a:t>., </a:t>
            </a:r>
            <a:r>
              <a:rPr lang="el-GR" sz="2000" dirty="0"/>
              <a:t>Μελέτη Λεύκανσης </a:t>
            </a:r>
            <a:r>
              <a:rPr lang="el-GR" sz="2000" dirty="0" err="1"/>
              <a:t>Απομελανωμένου</a:t>
            </a:r>
            <a:r>
              <a:rPr lang="el-GR" sz="2000" dirty="0"/>
              <a:t> </a:t>
            </a:r>
            <a:r>
              <a:rPr lang="el-GR" sz="2000" dirty="0" err="1"/>
              <a:t>Παλαιόχαρτου</a:t>
            </a:r>
            <a:r>
              <a:rPr lang="el-GR" sz="2000" dirty="0"/>
              <a:t> Εφημερίδων και Περιοδικών. Διδακτορική Διατριβή, Ε.Μ.Π., Αθήνα</a:t>
            </a:r>
            <a:r>
              <a:rPr lang="en-US" sz="2000" dirty="0"/>
              <a:t>, </a:t>
            </a:r>
            <a:r>
              <a:rPr lang="el-GR" sz="2000" dirty="0"/>
              <a:t>2007</a:t>
            </a:r>
            <a:r>
              <a:rPr lang="el-GR" sz="2000" dirty="0" smtClean="0"/>
              <a:t>.</a:t>
            </a:r>
          </a:p>
          <a:p>
            <a:pPr>
              <a:lnSpc>
                <a:spcPct val="105000"/>
              </a:lnSpc>
              <a:spcBef>
                <a:spcPts val="600"/>
              </a:spcBef>
              <a:defRPr/>
            </a:pPr>
            <a:r>
              <a:rPr lang="el-GR" sz="2000" dirty="0" err="1" smtClean="0"/>
              <a:t>Χρύσου</a:t>
            </a:r>
            <a:r>
              <a:rPr lang="el-GR" sz="2000" dirty="0" smtClean="0"/>
              <a:t> </a:t>
            </a:r>
            <a:r>
              <a:rPr lang="el-GR" sz="2000" dirty="0"/>
              <a:t>Κ</a:t>
            </a:r>
            <a:r>
              <a:rPr lang="el-GR" sz="2000" dirty="0" smtClean="0"/>
              <a:t>., </a:t>
            </a:r>
            <a:r>
              <a:rPr lang="el-GR" sz="2000" dirty="0"/>
              <a:t>Προσωπικές σημειώσεις, Χημείο του Κράτους, 2012</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77748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r>
              <a:rPr lang="el-GR" sz="3200" b="0" dirty="0"/>
              <a:t>2</a:t>
            </a:r>
            <a:r>
              <a:rPr lang="el-GR" sz="3200" b="0" dirty="0" smtClean="0"/>
              <a:t>/2</a:t>
            </a:r>
            <a:endParaRPr lang="el-GR" sz="3200" b="0" dirty="0"/>
          </a:p>
        </p:txBody>
      </p:sp>
      <p:sp>
        <p:nvSpPr>
          <p:cNvPr id="3" name="2 - Θέση περιεχομένου"/>
          <p:cNvSpPr>
            <a:spLocks noGrp="1"/>
          </p:cNvSpPr>
          <p:nvPr>
            <p:ph idx="1"/>
          </p:nvPr>
        </p:nvSpPr>
        <p:spPr>
          <a:xfrm>
            <a:off x="457200" y="1196752"/>
            <a:ext cx="8579296" cy="5040560"/>
          </a:xfrm>
        </p:spPr>
        <p:txBody>
          <a:bodyPr>
            <a:noAutofit/>
          </a:bodyPr>
          <a:lstStyle/>
          <a:p>
            <a:pPr eaLnBrk="1" hangingPunct="1">
              <a:lnSpc>
                <a:spcPct val="105000"/>
              </a:lnSpc>
              <a:spcBef>
                <a:spcPts val="600"/>
              </a:spcBef>
              <a:buFont typeface="Wingdings" panose="05000000000000000000" pitchFamily="2" charset="2"/>
              <a:buChar char="Ø"/>
              <a:defRPr/>
            </a:pPr>
            <a:r>
              <a:rPr lang="el-GR" sz="2000" b="1" dirty="0" smtClean="0"/>
              <a:t>Σύνδεσμοι</a:t>
            </a:r>
          </a:p>
          <a:p>
            <a:pPr>
              <a:lnSpc>
                <a:spcPct val="105000"/>
              </a:lnSpc>
              <a:spcBef>
                <a:spcPts val="600"/>
              </a:spcBef>
              <a:defRPr/>
            </a:pPr>
            <a:r>
              <a:rPr lang="en-US" sz="2000" dirty="0" smtClean="0">
                <a:hlinkClick r:id="rId2"/>
              </a:rPr>
              <a:t>Paperfill</a:t>
            </a:r>
            <a:endParaRPr lang="el-GR" sz="2000" dirty="0"/>
          </a:p>
          <a:p>
            <a:pPr eaLnBrk="1" hangingPunct="1">
              <a:lnSpc>
                <a:spcPct val="105000"/>
              </a:lnSpc>
              <a:spcBef>
                <a:spcPts val="600"/>
              </a:spcBef>
              <a:defRPr/>
            </a:pPr>
            <a:r>
              <a:rPr lang="en-US" sz="2000" u="sng" dirty="0" err="1" smtClean="0">
                <a:hlinkClick r:id="rId3"/>
              </a:rPr>
              <a:t>xerox</a:t>
            </a:r>
            <a:r>
              <a:rPr lang="el-GR" sz="2000" u="sng" dirty="0" smtClean="0">
                <a:hlinkClick r:id="rId3"/>
              </a:rPr>
              <a:t>.</a:t>
            </a:r>
            <a:r>
              <a:rPr lang="en-US" sz="2000" u="sng" dirty="0" smtClean="0">
                <a:hlinkClick r:id="rId3"/>
              </a:rPr>
              <a:t>com</a:t>
            </a:r>
            <a:endParaRPr lang="en-US" sz="2000" u="sng" dirty="0" smtClean="0"/>
          </a:p>
          <a:p>
            <a:pPr eaLnBrk="1" hangingPunct="1">
              <a:lnSpc>
                <a:spcPct val="105000"/>
              </a:lnSpc>
              <a:spcBef>
                <a:spcPts val="600"/>
              </a:spcBef>
              <a:defRPr/>
            </a:pPr>
            <a:r>
              <a:rPr lang="en-US" sz="2000" u="sng" dirty="0" smtClean="0">
                <a:hlinkClick r:id="rId4"/>
              </a:rPr>
              <a:t>Y</a:t>
            </a:r>
            <a:r>
              <a:rPr lang="el-GR" sz="2000" u="sng" dirty="0" err="1" smtClean="0">
                <a:hlinkClick r:id="rId4"/>
              </a:rPr>
              <a:t>outube</a:t>
            </a:r>
            <a:r>
              <a:rPr lang="en-US" sz="2000" dirty="0" smtClean="0"/>
              <a:t>, </a:t>
            </a:r>
            <a:r>
              <a:rPr lang="en-US" sz="2000" dirty="0"/>
              <a:t>Grain Direction in Paper</a:t>
            </a:r>
          </a:p>
          <a:p>
            <a:pPr eaLnBrk="1" hangingPunct="1">
              <a:lnSpc>
                <a:spcPct val="105000"/>
              </a:lnSpc>
              <a:spcBef>
                <a:spcPts val="600"/>
              </a:spcBef>
              <a:defRPr/>
            </a:pPr>
            <a:endParaRPr lang="el-GR"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2759501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a:t>
            </a:r>
            <a:r>
              <a:rPr lang="el-GR" sz="2000" dirty="0"/>
              <a:t>2014. </a:t>
            </a:r>
            <a:r>
              <a:rPr lang="el-GR" sz="2000" dirty="0" smtClean="0"/>
              <a:t>Βασιλική Μπέλεση . </a:t>
            </a:r>
            <a:r>
              <a:rPr lang="el-GR" sz="2000" dirty="0"/>
              <a:t>«Εκτυπωτικά Υποστρώματα </a:t>
            </a:r>
            <a:r>
              <a:rPr lang="el-GR" sz="2000" dirty="0" smtClean="0"/>
              <a:t>(</a:t>
            </a:r>
            <a:r>
              <a:rPr lang="el-GR" sz="2000" dirty="0"/>
              <a:t>Θ</a:t>
            </a:r>
            <a:r>
              <a:rPr lang="el-GR" sz="2000" dirty="0" smtClean="0"/>
              <a:t>). </a:t>
            </a:r>
            <a:r>
              <a:rPr lang="el-GR" sz="2000" dirty="0"/>
              <a:t>Ενότητα </a:t>
            </a:r>
            <a:r>
              <a:rPr lang="en-US" sz="2000" dirty="0" smtClean="0"/>
              <a:t>7</a:t>
            </a:r>
            <a:r>
              <a:rPr lang="el-GR" sz="2000" dirty="0" smtClean="0"/>
              <a:t>.1: </a:t>
            </a:r>
            <a:r>
              <a:rPr lang="el-GR" sz="2000" dirty="0"/>
              <a:t>Σημαντικές ιδιότητες που αφορούν τον ποιοτικό έλεγχο του </a:t>
            </a:r>
            <a:r>
              <a:rPr lang="el-GR" sz="2000" dirty="0" smtClean="0"/>
              <a:t>χαρτιού - </a:t>
            </a:r>
            <a:r>
              <a:rPr lang="el-GR" sz="2000" dirty="0"/>
              <a:t>α’ μέρος».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a:lnSpc>
                <a:spcPct val="105000"/>
              </a:lnSpc>
              <a:spcBef>
                <a:spcPts val="600"/>
              </a:spcBef>
              <a:defRPr/>
            </a:pPr>
            <a:r>
              <a:rPr lang="en-US" sz="2000" dirty="0"/>
              <a:t>Biermann</a:t>
            </a:r>
            <a:r>
              <a:rPr lang="el-GR" sz="2000" dirty="0"/>
              <a:t> </a:t>
            </a:r>
            <a:r>
              <a:rPr lang="en-US" sz="2000" dirty="0"/>
              <a:t>C.J., Handbook of pulping and papermaking, Second Edition, Academic Press, 1996.</a:t>
            </a:r>
            <a:endParaRPr lang="el-GR" sz="2000" dirty="0"/>
          </a:p>
          <a:p>
            <a:pPr>
              <a:lnSpc>
                <a:spcPct val="105000"/>
              </a:lnSpc>
              <a:spcBef>
                <a:spcPts val="600"/>
              </a:spcBef>
              <a:defRPr/>
            </a:pPr>
            <a:r>
              <a:rPr lang="en-US" sz="2000" dirty="0" err="1"/>
              <a:t>Blokhuis</a:t>
            </a:r>
            <a:r>
              <a:rPr lang="el-GR" sz="2000" dirty="0"/>
              <a:t> </a:t>
            </a:r>
            <a:r>
              <a:rPr lang="en-US" sz="2000" dirty="0"/>
              <a:t>G., Testing the surface strength of paper, Research Institute and Allied Industries, IGT-publication 35, 2</a:t>
            </a:r>
            <a:r>
              <a:rPr lang="en-US" sz="2000" baseline="30000" dirty="0"/>
              <a:t>nd</a:t>
            </a:r>
            <a:r>
              <a:rPr lang="en-US" sz="2000" dirty="0"/>
              <a:t> impression, 1980.</a:t>
            </a:r>
            <a:endParaRPr lang="el-GR" sz="2000" dirty="0"/>
          </a:p>
          <a:p>
            <a:pPr>
              <a:lnSpc>
                <a:spcPct val="105000"/>
              </a:lnSpc>
              <a:spcBef>
                <a:spcPts val="600"/>
              </a:spcBef>
              <a:defRPr/>
            </a:pPr>
            <a:r>
              <a:rPr lang="en-US" sz="2000" dirty="0"/>
              <a:t>Caulfield</a:t>
            </a:r>
            <a:r>
              <a:rPr lang="el-GR" sz="2000" dirty="0"/>
              <a:t> </a:t>
            </a:r>
            <a:r>
              <a:rPr lang="en-US" sz="2000" dirty="0"/>
              <a:t>D.F. , D.E. Gunderson “Paper testing and strength characteristics” 1988 In TAPPI proceedings of the 1988 paper.</a:t>
            </a:r>
            <a:endParaRPr lang="el-GR" sz="2000" dirty="0"/>
          </a:p>
          <a:p>
            <a:pPr>
              <a:lnSpc>
                <a:spcPct val="105000"/>
              </a:lnSpc>
              <a:spcBef>
                <a:spcPts val="600"/>
              </a:spcBef>
              <a:defRPr/>
            </a:pPr>
            <a:r>
              <a:rPr lang="en-US" sz="2000" dirty="0"/>
              <a:t>Kirwan</a:t>
            </a:r>
            <a:r>
              <a:rPr lang="el-GR" sz="2000" dirty="0"/>
              <a:t> </a:t>
            </a:r>
            <a:r>
              <a:rPr lang="en-US" sz="2000" dirty="0"/>
              <a:t>M.J., Paper and Paperboard Packaging Technology, London, Blackwell Publishing, 2005.</a:t>
            </a:r>
            <a:endParaRPr lang="el-GR" sz="2000" dirty="0"/>
          </a:p>
          <a:p>
            <a:pPr>
              <a:lnSpc>
                <a:spcPct val="105000"/>
              </a:lnSpc>
              <a:spcBef>
                <a:spcPts val="600"/>
              </a:spcBef>
              <a:defRPr/>
            </a:pPr>
            <a:r>
              <a:rPr lang="en-GB" sz="2000" dirty="0"/>
              <a:t>Roberts, J.C., The Chemistry of Paper, The Royal Society of Chemistry, </a:t>
            </a:r>
            <a:r>
              <a:rPr lang="en-GB" sz="2000" dirty="0" err="1"/>
              <a:t>Cambridge,UK</a:t>
            </a:r>
            <a:r>
              <a:rPr lang="en-GB" sz="2000" dirty="0"/>
              <a:t>, 1996.</a:t>
            </a:r>
            <a:endParaRPr lang="el-GR" sz="2000" dirty="0"/>
          </a:p>
          <a:p>
            <a:pPr>
              <a:lnSpc>
                <a:spcPct val="105000"/>
              </a:lnSpc>
              <a:spcBef>
                <a:spcPts val="600"/>
              </a:spcBef>
              <a:defRPr/>
            </a:pPr>
            <a:r>
              <a:rPr lang="en-US" sz="2000" dirty="0"/>
              <a:t>Thomson</a:t>
            </a:r>
            <a:r>
              <a:rPr lang="el-GR" sz="2000" dirty="0"/>
              <a:t> Β., Υλικά Εκτυπώσεων, Εκδόσεις ΙΩΝ, 2002</a:t>
            </a:r>
            <a:r>
              <a:rPr lang="el-GR" sz="2000" dirty="0" smtClean="0"/>
              <a:t>.</a:t>
            </a:r>
            <a:endParaRPr lang="en-US" sz="2000" dirty="0" smtClean="0"/>
          </a:p>
          <a:p>
            <a:pPr>
              <a:lnSpc>
                <a:spcPct val="105000"/>
              </a:lnSpc>
              <a:spcBef>
                <a:spcPts val="600"/>
              </a:spcBef>
              <a:defRPr/>
            </a:pPr>
            <a:r>
              <a:rPr lang="en-US" sz="2000" dirty="0" err="1">
                <a:hlinkClick r:id="rId3"/>
              </a:rPr>
              <a:t>Paperfill</a:t>
            </a:r>
            <a:endParaRPr lang="el-GR" sz="2000" dirty="0"/>
          </a:p>
          <a:p>
            <a:pPr>
              <a:lnSpc>
                <a:spcPct val="105000"/>
              </a:lnSpc>
              <a:spcBef>
                <a:spcPts val="600"/>
              </a:spcBef>
              <a:defRPr/>
            </a:pPr>
            <a:r>
              <a:rPr lang="en-US" sz="2000" u="sng" dirty="0" err="1">
                <a:hlinkClick r:id="rId4"/>
              </a:rPr>
              <a:t>xerox</a:t>
            </a:r>
            <a:r>
              <a:rPr lang="el-GR" sz="2000" u="sng" dirty="0">
                <a:hlinkClick r:id="rId4"/>
              </a:rPr>
              <a:t>.</a:t>
            </a:r>
            <a:r>
              <a:rPr lang="en-US" sz="2000" u="sng" dirty="0">
                <a:hlinkClick r:id="rId4"/>
              </a:rPr>
              <a:t>com</a:t>
            </a:r>
            <a:endParaRPr lang="en-US" sz="2000" u="sng" dirty="0"/>
          </a:p>
          <a:p>
            <a:pPr>
              <a:lnSpc>
                <a:spcPct val="105000"/>
              </a:lnSpc>
              <a:spcBef>
                <a:spcPts val="600"/>
              </a:spcBef>
              <a:defRPr/>
            </a:pPr>
            <a:r>
              <a:rPr lang="en-US" sz="2000" u="sng" dirty="0">
                <a:hlinkClick r:id="rId5"/>
              </a:rPr>
              <a:t>Y</a:t>
            </a:r>
            <a:r>
              <a:rPr lang="el-GR" sz="2000" u="sng" dirty="0" err="1">
                <a:hlinkClick r:id="rId5"/>
              </a:rPr>
              <a:t>outube</a:t>
            </a:r>
            <a:r>
              <a:rPr lang="en-US" sz="2000" dirty="0"/>
              <a:t>, Grain Direction in Paper</a:t>
            </a:r>
            <a:endParaRPr lang="el-GR" sz="2000" dirty="0"/>
          </a:p>
        </p:txBody>
      </p:sp>
    </p:spTree>
    <p:extLst>
      <p:ext uri="{BB962C8B-B14F-4D97-AF65-F5344CB8AC3E}">
        <p14:creationId xmlns:p14="http://schemas.microsoft.com/office/powerpoint/2010/main" val="1944684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2/2</a:t>
            </a:r>
            <a:endParaRPr lang="el-GR" dirty="0"/>
          </a:p>
        </p:txBody>
      </p:sp>
      <p:sp>
        <p:nvSpPr>
          <p:cNvPr id="3" name="Content Placeholder 2"/>
          <p:cNvSpPr>
            <a:spLocks noGrp="1"/>
          </p:cNvSpPr>
          <p:nvPr>
            <p:ph idx="1"/>
          </p:nvPr>
        </p:nvSpPr>
        <p:spPr/>
        <p:txBody>
          <a:bodyPr>
            <a:noAutofit/>
          </a:bodyPr>
          <a:lstStyle/>
          <a:p>
            <a:pPr>
              <a:lnSpc>
                <a:spcPct val="105000"/>
              </a:lnSpc>
              <a:spcBef>
                <a:spcPts val="600"/>
              </a:spcBef>
              <a:defRPr/>
            </a:pPr>
            <a:r>
              <a:rPr lang="el-GR" sz="2000" dirty="0" err="1"/>
              <a:t>Γραμμενίδης</a:t>
            </a:r>
            <a:r>
              <a:rPr lang="el-GR" sz="2000" dirty="0"/>
              <a:t> </a:t>
            </a:r>
            <a:r>
              <a:rPr lang="en-GB" sz="2000" dirty="0"/>
              <a:t>A.</a:t>
            </a:r>
            <a:r>
              <a:rPr lang="el-GR" sz="2000" dirty="0"/>
              <a:t>, Χαρτοποιία, Πάτρα 1984.</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a:t>Καρακασίδης</a:t>
            </a:r>
            <a:r>
              <a:rPr lang="el-GR" sz="2000" dirty="0"/>
              <a:t> Γ.Ν., Εργαστηριακές Ασκήσεις Υλικών Ι, Τμήμα Τεχνολογίας Γραφικών Τεχνών, ΤΕΙ Αθήνας, 1997.</a:t>
            </a:r>
          </a:p>
          <a:p>
            <a:pPr>
              <a:lnSpc>
                <a:spcPct val="105000"/>
              </a:lnSpc>
              <a:spcBef>
                <a:spcPts val="600"/>
              </a:spcBef>
              <a:defRPr/>
            </a:pPr>
            <a:r>
              <a:rPr lang="el-GR" sz="2000" dirty="0" err="1"/>
              <a:t>Καρακασίδης</a:t>
            </a:r>
            <a:r>
              <a:rPr lang="el-GR" sz="2000" dirty="0"/>
              <a:t> Γ.Ν., Υλικά Ι, Τμήμα Τεχνολογίας Γραφικών Τεχνών, ΤΕΙ Αθήνας, 1997.</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a:t>Φιλιππακοπούλου</a:t>
            </a:r>
            <a:r>
              <a:rPr lang="el-GR" sz="2000" dirty="0"/>
              <a:t> Θ., Μελέτη Λεύκανσης </a:t>
            </a:r>
            <a:r>
              <a:rPr lang="el-GR" sz="2000" dirty="0" err="1"/>
              <a:t>Απομελανωμένου</a:t>
            </a:r>
            <a:r>
              <a:rPr lang="el-GR" sz="2000" dirty="0"/>
              <a:t> </a:t>
            </a:r>
            <a:r>
              <a:rPr lang="el-GR" sz="2000" dirty="0" err="1"/>
              <a:t>Παλαιόχαρτου</a:t>
            </a:r>
            <a:r>
              <a:rPr lang="el-GR" sz="2000" dirty="0"/>
              <a:t> Εφημερίδων και Περιοδικών. Διδακτορική Διατριβή, Ε.Μ.Π., Αθήνα</a:t>
            </a:r>
            <a:r>
              <a:rPr lang="en-US" sz="2000" dirty="0"/>
              <a:t>, </a:t>
            </a:r>
            <a:r>
              <a:rPr lang="el-GR" sz="2000" dirty="0"/>
              <a:t>2007.</a:t>
            </a:r>
          </a:p>
          <a:p>
            <a:pPr>
              <a:lnSpc>
                <a:spcPct val="105000"/>
              </a:lnSpc>
              <a:spcBef>
                <a:spcPts val="600"/>
              </a:spcBef>
              <a:defRPr/>
            </a:pPr>
            <a:r>
              <a:rPr lang="el-GR" sz="2000" dirty="0" err="1"/>
              <a:t>Χρύσου</a:t>
            </a:r>
            <a:r>
              <a:rPr lang="el-GR" sz="2000" dirty="0"/>
              <a:t> Κ., Προσωπικές σημειώσεις, Χημείο του Κράτους, 2012.</a:t>
            </a:r>
          </a:p>
        </p:txBody>
      </p:sp>
    </p:spTree>
    <p:extLst>
      <p:ext uri="{BB962C8B-B14F-4D97-AF65-F5344CB8AC3E}">
        <p14:creationId xmlns:p14="http://schemas.microsoft.com/office/powerpoint/2010/main" val="214050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marL="0" indent="0">
              <a:spcBef>
                <a:spcPts val="2400"/>
              </a:spcBef>
              <a:buNone/>
            </a:pPr>
            <a:r>
              <a:rPr lang="el-GR" altLang="el-GR" dirty="0" smtClean="0"/>
              <a:t>Το </a:t>
            </a:r>
            <a:r>
              <a:rPr lang="el-GR" altLang="el-GR" dirty="0"/>
              <a:t>πάχος </a:t>
            </a:r>
            <a:r>
              <a:rPr lang="el-GR" altLang="el-GR" b="1" dirty="0">
                <a:solidFill>
                  <a:srgbClr val="820000"/>
                </a:solidFill>
              </a:rPr>
              <a:t>ποικίλλει ανάλογα με τις ίνες </a:t>
            </a:r>
            <a:r>
              <a:rPr lang="el-GR" altLang="el-GR" dirty="0"/>
              <a:t>που τροφοδοτούνται στη </a:t>
            </a:r>
            <a:r>
              <a:rPr lang="el-GR" altLang="el-GR" dirty="0" err="1"/>
              <a:t>χαρτοποιητική</a:t>
            </a:r>
            <a:r>
              <a:rPr lang="el-GR" altLang="el-GR" dirty="0"/>
              <a:t> μηχανή και την τελική επεξεργασία του </a:t>
            </a:r>
            <a:r>
              <a:rPr lang="el-GR" altLang="el-GR" dirty="0" smtClean="0"/>
              <a:t>χαρτιού.</a:t>
            </a:r>
          </a:p>
          <a:p>
            <a:pPr marL="0" indent="0">
              <a:spcBef>
                <a:spcPts val="2400"/>
              </a:spcBef>
              <a:buNone/>
            </a:pPr>
            <a:r>
              <a:rPr lang="el-GR" altLang="el-GR" dirty="0" smtClean="0"/>
              <a:t>Οι</a:t>
            </a:r>
            <a:r>
              <a:rPr lang="el-GR" altLang="el-GR" b="1" dirty="0" smtClean="0">
                <a:solidFill>
                  <a:schemeClr val="accent2"/>
                </a:solidFill>
              </a:rPr>
              <a:t> </a:t>
            </a:r>
            <a:r>
              <a:rPr lang="el-GR" altLang="el-GR" b="1" dirty="0">
                <a:solidFill>
                  <a:srgbClr val="820000"/>
                </a:solidFill>
              </a:rPr>
              <a:t>ίνες από μαλακό ξύλο </a:t>
            </a:r>
            <a:r>
              <a:rPr lang="el-GR" altLang="el-GR" dirty="0"/>
              <a:t>είναι σαν ταινίες μεγάλου πλάτους με λεπτά τοιχώματα και όταν συγκολλούνται παράγουν </a:t>
            </a:r>
            <a:r>
              <a:rPr lang="el-GR" altLang="el-GR" b="1" dirty="0">
                <a:solidFill>
                  <a:srgbClr val="820000"/>
                </a:solidFill>
              </a:rPr>
              <a:t>πυκνό </a:t>
            </a:r>
            <a:r>
              <a:rPr lang="el-GR" altLang="el-GR" b="1" dirty="0" smtClean="0">
                <a:solidFill>
                  <a:srgbClr val="820000"/>
                </a:solidFill>
              </a:rPr>
              <a:t>χαρτί.</a:t>
            </a:r>
          </a:p>
          <a:p>
            <a:pPr marL="0" indent="0">
              <a:spcBef>
                <a:spcPts val="2400"/>
              </a:spcBef>
              <a:buNone/>
            </a:pPr>
            <a:r>
              <a:rPr lang="el-GR" altLang="el-GR" dirty="0" smtClean="0"/>
              <a:t>Οι</a:t>
            </a:r>
            <a:r>
              <a:rPr lang="el-GR" altLang="el-GR" b="1" dirty="0" smtClean="0">
                <a:solidFill>
                  <a:schemeClr val="accent2"/>
                </a:solidFill>
              </a:rPr>
              <a:t> </a:t>
            </a:r>
            <a:r>
              <a:rPr lang="el-GR" altLang="el-GR" b="1" dirty="0">
                <a:solidFill>
                  <a:schemeClr val="tx2"/>
                </a:solidFill>
              </a:rPr>
              <a:t>ίνες από σκληρό ξύλο </a:t>
            </a:r>
            <a:r>
              <a:rPr lang="el-GR" altLang="el-GR" dirty="0"/>
              <a:t>έχουν πιο παχιά τοιχώματα και </a:t>
            </a:r>
            <a:r>
              <a:rPr lang="el-GR" altLang="el-GR" b="1" dirty="0">
                <a:solidFill>
                  <a:schemeClr val="tx2"/>
                </a:solidFill>
              </a:rPr>
              <a:t>λιγότερη τάση να συγκολλούνται στενά μεταξύ τους, </a:t>
            </a:r>
            <a:r>
              <a:rPr lang="el-GR" altLang="el-GR" dirty="0"/>
              <a:t>με αποτέλεσμα την αύξηση του πάχους του φύλλου χαρτιού. </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4" name="Τίτλος 3"/>
          <p:cNvSpPr>
            <a:spLocks noGrp="1"/>
          </p:cNvSpPr>
          <p:nvPr>
            <p:ph type="title"/>
          </p:nvPr>
        </p:nvSpPr>
        <p:spPr/>
        <p:txBody>
          <a:bodyPr>
            <a:normAutofit fontScale="90000"/>
          </a:bodyPr>
          <a:lstStyle/>
          <a:p>
            <a:r>
              <a:rPr lang="el-GR" dirty="0"/>
              <a:t>Πάχος </a:t>
            </a:r>
            <a:r>
              <a:rPr lang="el-GR" dirty="0" smtClean="0"/>
              <a:t>χαρτιού (</a:t>
            </a:r>
            <a:r>
              <a:rPr lang="en-US" dirty="0"/>
              <a:t>thickness, caliper) (</a:t>
            </a:r>
            <a:r>
              <a:rPr lang="el-GR" dirty="0"/>
              <a:t>μ</a:t>
            </a:r>
            <a:r>
              <a:rPr lang="en-US" dirty="0"/>
              <a:t>m)</a:t>
            </a:r>
            <a:endParaRPr lang="el-GR" dirty="0"/>
          </a:p>
        </p:txBody>
      </p:sp>
    </p:spTree>
    <p:extLst>
      <p:ext uri="{BB962C8B-B14F-4D97-AF65-F5344CB8AC3E}">
        <p14:creationId xmlns:p14="http://schemas.microsoft.com/office/powerpoint/2010/main" val="272800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Πάχος χαρτιού (</a:t>
            </a:r>
            <a:r>
              <a:rPr lang="en-US" dirty="0" smtClean="0"/>
              <a:t>thickness, caliper) (</a:t>
            </a:r>
            <a:r>
              <a:rPr lang="el-GR" dirty="0" smtClean="0"/>
              <a:t>μ</a:t>
            </a:r>
            <a:r>
              <a:rPr lang="en-US" dirty="0" smtClean="0"/>
              <a:t>m)</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4" name="Θέση περιεχομένου 3"/>
          <p:cNvSpPr>
            <a:spLocks noGrp="1"/>
          </p:cNvSpPr>
          <p:nvPr>
            <p:ph idx="1"/>
          </p:nvPr>
        </p:nvSpPr>
        <p:spPr>
          <a:xfrm>
            <a:off x="457200" y="1196752"/>
            <a:ext cx="8363272" cy="5400600"/>
          </a:xfrm>
        </p:spPr>
        <p:txBody>
          <a:bodyPr>
            <a:normAutofit lnSpcReduction="10000"/>
          </a:bodyPr>
          <a:lstStyle/>
          <a:p>
            <a:pPr marL="0" indent="0">
              <a:buNone/>
            </a:pPr>
            <a:r>
              <a:rPr lang="el-GR" dirty="0" smtClean="0"/>
              <a:t>Το </a:t>
            </a:r>
            <a:r>
              <a:rPr lang="el-GR" dirty="0"/>
              <a:t>πάχος εξαρτάται </a:t>
            </a:r>
            <a:r>
              <a:rPr lang="el-GR" dirty="0" smtClean="0"/>
              <a:t>από:</a:t>
            </a:r>
            <a:endParaRPr lang="el-GR" dirty="0"/>
          </a:p>
          <a:p>
            <a:r>
              <a:rPr lang="el-GR" b="1" dirty="0">
                <a:solidFill>
                  <a:schemeClr val="tx2"/>
                </a:solidFill>
              </a:rPr>
              <a:t>το είδος και</a:t>
            </a:r>
          </a:p>
          <a:p>
            <a:r>
              <a:rPr lang="el-GR" b="1" dirty="0">
                <a:solidFill>
                  <a:schemeClr val="tx2"/>
                </a:solidFill>
              </a:rPr>
              <a:t>τον βαθμό άλεσης της </a:t>
            </a:r>
            <a:r>
              <a:rPr lang="el-GR" b="1" dirty="0" err="1">
                <a:solidFill>
                  <a:schemeClr val="tx2"/>
                </a:solidFill>
              </a:rPr>
              <a:t>χαρτόμαζας</a:t>
            </a:r>
            <a:endParaRPr lang="el-GR" b="1" dirty="0">
              <a:solidFill>
                <a:schemeClr val="tx2"/>
              </a:solidFill>
            </a:endParaRPr>
          </a:p>
          <a:p>
            <a:r>
              <a:rPr lang="el-GR" b="1" dirty="0">
                <a:solidFill>
                  <a:schemeClr val="tx2"/>
                </a:solidFill>
              </a:rPr>
              <a:t>την πίεση που ασκείται στο υγρό άκρο της </a:t>
            </a:r>
            <a:r>
              <a:rPr lang="el-GR" b="1" dirty="0" err="1">
                <a:solidFill>
                  <a:schemeClr val="tx2"/>
                </a:solidFill>
              </a:rPr>
              <a:t>χαρτοποιητικής</a:t>
            </a:r>
            <a:r>
              <a:rPr lang="el-GR" b="1" dirty="0">
                <a:solidFill>
                  <a:schemeClr val="tx2"/>
                </a:solidFill>
              </a:rPr>
              <a:t> μηχανής</a:t>
            </a:r>
          </a:p>
          <a:p>
            <a:r>
              <a:rPr lang="el-GR" b="1" dirty="0">
                <a:solidFill>
                  <a:schemeClr val="tx2"/>
                </a:solidFill>
              </a:rPr>
              <a:t>την έκταση ή τον βαθμό λείανσης</a:t>
            </a:r>
          </a:p>
          <a:p>
            <a:r>
              <a:rPr lang="el-GR" b="1" dirty="0">
                <a:solidFill>
                  <a:schemeClr val="tx2"/>
                </a:solidFill>
              </a:rPr>
              <a:t>την υγρασία και</a:t>
            </a:r>
          </a:p>
          <a:p>
            <a:r>
              <a:rPr lang="el-GR" b="1" dirty="0">
                <a:solidFill>
                  <a:schemeClr val="tx2"/>
                </a:solidFill>
              </a:rPr>
              <a:t>την θερμοκρασία.</a:t>
            </a:r>
          </a:p>
          <a:p>
            <a:pPr marL="0" indent="0">
              <a:buNone/>
            </a:pPr>
            <a:r>
              <a:rPr lang="el-GR" dirty="0" smtClean="0"/>
              <a:t>Το </a:t>
            </a:r>
            <a:r>
              <a:rPr lang="el-GR" dirty="0"/>
              <a:t>πάχος του χαρτιού μετράται με </a:t>
            </a:r>
            <a:r>
              <a:rPr lang="el-GR" dirty="0" err="1"/>
              <a:t>παχύμετρο</a:t>
            </a:r>
            <a:r>
              <a:rPr lang="el-GR" dirty="0"/>
              <a:t>.</a:t>
            </a:r>
          </a:p>
          <a:p>
            <a:pPr marL="0" indent="0">
              <a:buNone/>
            </a:pPr>
            <a:r>
              <a:rPr lang="el-GR" dirty="0" smtClean="0"/>
              <a:t>Οι </a:t>
            </a:r>
            <a:r>
              <a:rPr lang="el-GR" dirty="0"/>
              <a:t>μετρήσεις γίνονται σε διάφορα σημεία του χαρτιού και προκύπτει ο μέσος όρος.</a:t>
            </a:r>
          </a:p>
          <a:p>
            <a:endParaRPr lang="el-GR" dirty="0"/>
          </a:p>
        </p:txBody>
      </p:sp>
    </p:spTree>
    <p:extLst>
      <p:ext uri="{BB962C8B-B14F-4D97-AF65-F5344CB8AC3E}">
        <p14:creationId xmlns:p14="http://schemas.microsoft.com/office/powerpoint/2010/main" val="77469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Όγκος (</a:t>
            </a:r>
            <a:r>
              <a:rPr lang="en-US" altLang="el-GR" dirty="0"/>
              <a:t>cm</a:t>
            </a:r>
            <a:r>
              <a:rPr lang="el-GR" altLang="el-GR" baseline="30000" dirty="0"/>
              <a:t>3</a:t>
            </a:r>
            <a:r>
              <a:rPr lang="el-GR" altLang="el-GR" dirty="0" smtClean="0"/>
              <a:t>)</a:t>
            </a:r>
            <a:endParaRPr lang="el-GR" dirty="0"/>
          </a:p>
        </p:txBody>
      </p:sp>
      <p:sp>
        <p:nvSpPr>
          <p:cNvPr id="584707" name="Rectangle 3"/>
          <p:cNvSpPr>
            <a:spLocks noGrp="1" noChangeArrowheads="1"/>
          </p:cNvSpPr>
          <p:nvPr>
            <p:ph idx="1"/>
          </p:nvPr>
        </p:nvSpPr>
        <p:spPr/>
        <p:txBody>
          <a:bodyPr/>
          <a:lstStyle/>
          <a:p>
            <a:pPr marL="0" indent="0">
              <a:buFontTx/>
              <a:buNone/>
            </a:pPr>
            <a:r>
              <a:rPr lang="el-GR" altLang="el-GR" sz="2400" dirty="0" smtClean="0"/>
              <a:t>Είναι </a:t>
            </a:r>
            <a:r>
              <a:rPr lang="el-GR" altLang="el-GR" sz="2400" dirty="0"/>
              <a:t>μια </a:t>
            </a:r>
            <a:r>
              <a:rPr lang="el-GR" altLang="el-GR" sz="2400" b="1" dirty="0">
                <a:solidFill>
                  <a:srgbClr val="820000"/>
                </a:solidFill>
              </a:rPr>
              <a:t>σημαντική ένδειξη μεταξύ του περιεχόμενου αέρα στις ίνες του χαρτιού </a:t>
            </a:r>
            <a:r>
              <a:rPr lang="el-GR" altLang="el-GR" sz="2400" dirty="0"/>
              <a:t>και </a:t>
            </a:r>
            <a:r>
              <a:rPr lang="el-GR" altLang="el-GR" sz="2400" b="1" dirty="0">
                <a:solidFill>
                  <a:schemeClr val="tx2"/>
                </a:solidFill>
              </a:rPr>
              <a:t>αποτελεί κριτήριο για την τελική χρήση του χαρτιού. </a:t>
            </a:r>
          </a:p>
          <a:p>
            <a:pPr marL="0" indent="0">
              <a:buFontTx/>
              <a:buNone/>
            </a:pPr>
            <a:r>
              <a:rPr lang="el-GR" altLang="el-GR" sz="2400" dirty="0" smtClean="0"/>
              <a:t>Ο </a:t>
            </a:r>
            <a:r>
              <a:rPr lang="el-GR" altLang="el-GR" sz="2400" dirty="0"/>
              <a:t>όγκος του χαρτιού σε σύγκριση με το βάρος ανά μονάδα επιφάνειας είναι ένα μέτρο του κατά πόσο </a:t>
            </a:r>
            <a:r>
              <a:rPr lang="el-GR" altLang="el-GR" sz="2400" b="1" dirty="0">
                <a:solidFill>
                  <a:schemeClr val="tx2"/>
                </a:solidFill>
              </a:rPr>
              <a:t>αφράτο </a:t>
            </a:r>
            <a:r>
              <a:rPr lang="el-GR" altLang="el-GR" sz="2400" dirty="0"/>
              <a:t>είναι ένα χαρτί και κατά πόσο </a:t>
            </a:r>
            <a:r>
              <a:rPr lang="el-GR" altLang="el-GR" sz="2400" b="1" dirty="0">
                <a:solidFill>
                  <a:schemeClr val="tx2"/>
                </a:solidFill>
              </a:rPr>
              <a:t>μπορεί να συμπιεστεί κατά την εκτύπωση.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988540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Φαινόμενη πυκνότητα (</a:t>
            </a:r>
            <a:r>
              <a:rPr lang="en-US" altLang="el-GR" dirty="0"/>
              <a:t>g</a:t>
            </a:r>
            <a:r>
              <a:rPr lang="el-GR" altLang="el-GR" dirty="0"/>
              <a:t>/</a:t>
            </a:r>
            <a:r>
              <a:rPr lang="en-US" altLang="el-GR" dirty="0"/>
              <a:t>cm</a:t>
            </a:r>
            <a:r>
              <a:rPr lang="el-GR" altLang="el-GR" baseline="30000" dirty="0"/>
              <a:t>3</a:t>
            </a:r>
            <a:r>
              <a:rPr lang="el-GR" altLang="el-GR" dirty="0" smtClean="0"/>
              <a:t>)</a:t>
            </a:r>
            <a:endParaRPr lang="el-GR" dirty="0"/>
          </a:p>
        </p:txBody>
      </p:sp>
      <p:sp>
        <p:nvSpPr>
          <p:cNvPr id="474114" name="Rectangle 2"/>
          <p:cNvSpPr>
            <a:spLocks noGrp="1" noChangeArrowheads="1"/>
          </p:cNvSpPr>
          <p:nvPr>
            <p:ph idx="1"/>
          </p:nvPr>
        </p:nvSpPr>
        <p:spPr>
          <a:xfrm>
            <a:off x="457200" y="1196752"/>
            <a:ext cx="8229600" cy="5472608"/>
          </a:xfrm>
        </p:spPr>
        <p:txBody>
          <a:bodyPr>
            <a:normAutofit/>
          </a:bodyPr>
          <a:lstStyle/>
          <a:p>
            <a:pPr marL="0" indent="0">
              <a:buFontTx/>
              <a:buNone/>
            </a:pPr>
            <a:r>
              <a:rPr lang="el-GR" altLang="el-GR" sz="2200" dirty="0" smtClean="0"/>
              <a:t>Το </a:t>
            </a:r>
            <a:r>
              <a:rPr lang="el-GR" altLang="el-GR" sz="2200" dirty="0"/>
              <a:t>αντίστροφο μέγεθος του ειδικού όγκου (</a:t>
            </a:r>
            <a:r>
              <a:rPr lang="en-US" altLang="el-GR" sz="2200" dirty="0"/>
              <a:t>bulk</a:t>
            </a:r>
            <a:r>
              <a:rPr lang="el-GR" altLang="el-GR" sz="2200" dirty="0"/>
              <a:t>) (</a:t>
            </a:r>
            <a:r>
              <a:rPr lang="en-US" altLang="el-GR" sz="2200" dirty="0"/>
              <a:t>cm</a:t>
            </a:r>
            <a:r>
              <a:rPr lang="el-GR" altLang="el-GR" sz="2200" baseline="30000" dirty="0"/>
              <a:t>3</a:t>
            </a:r>
            <a:r>
              <a:rPr lang="el-GR" altLang="el-GR" sz="2200" dirty="0"/>
              <a:t>/</a:t>
            </a:r>
            <a:r>
              <a:rPr lang="en-US" altLang="el-GR" sz="2200" dirty="0"/>
              <a:t>g</a:t>
            </a:r>
            <a:r>
              <a:rPr lang="el-GR" altLang="el-GR" sz="2200" dirty="0"/>
              <a:t>) είναι η φαινόμενη πυκνότητα (</a:t>
            </a:r>
            <a:r>
              <a:rPr lang="en-US" altLang="el-GR" sz="2200" dirty="0"/>
              <a:t>g</a:t>
            </a:r>
            <a:r>
              <a:rPr lang="el-GR" altLang="el-GR" sz="2200" dirty="0"/>
              <a:t>/</a:t>
            </a:r>
            <a:r>
              <a:rPr lang="en-US" altLang="el-GR" sz="2200" dirty="0"/>
              <a:t>cm</a:t>
            </a:r>
            <a:r>
              <a:rPr lang="el-GR" altLang="el-GR" sz="2200" baseline="30000" dirty="0"/>
              <a:t>3</a:t>
            </a:r>
            <a:r>
              <a:rPr lang="el-GR" altLang="el-GR" sz="2200" dirty="0"/>
              <a:t>), που είναι ο λόγος της μάζας ανά μονάδα επιφάνειας προς το πάχος του χαρτιού.</a:t>
            </a:r>
          </a:p>
          <a:p>
            <a:pPr marL="0" indent="0">
              <a:buFontTx/>
              <a:buNone/>
            </a:pPr>
            <a:r>
              <a:rPr lang="el-GR" altLang="el-GR" sz="2200" b="1" dirty="0" smtClean="0">
                <a:solidFill>
                  <a:schemeClr val="tx2"/>
                </a:solidFill>
              </a:rPr>
              <a:t>Γενικά </a:t>
            </a:r>
            <a:r>
              <a:rPr lang="el-GR" altLang="el-GR" sz="2200" b="1" dirty="0">
                <a:solidFill>
                  <a:schemeClr val="tx2"/>
                </a:solidFill>
              </a:rPr>
              <a:t>αποτελεί ένδειξη της </a:t>
            </a:r>
            <a:r>
              <a:rPr lang="el-GR" altLang="el-GR" sz="2200" b="1" dirty="0">
                <a:solidFill>
                  <a:srgbClr val="820000"/>
                </a:solidFill>
              </a:rPr>
              <a:t>σχετικής ποσότητας του αέρα στο χαρτί, </a:t>
            </a:r>
            <a:r>
              <a:rPr lang="el-GR" altLang="el-GR" sz="2200" b="1" dirty="0">
                <a:solidFill>
                  <a:schemeClr val="tx2"/>
                </a:solidFill>
              </a:rPr>
              <a:t>η οποία επηρεάζει</a:t>
            </a:r>
            <a:r>
              <a:rPr lang="el-GR" altLang="el-GR" sz="2200" b="1" dirty="0">
                <a:solidFill>
                  <a:srgbClr val="FF6600"/>
                </a:solidFill>
              </a:rPr>
              <a:t> </a:t>
            </a:r>
            <a:r>
              <a:rPr lang="el-GR" altLang="el-GR" sz="2200" b="1" dirty="0">
                <a:solidFill>
                  <a:srgbClr val="820000"/>
                </a:solidFill>
              </a:rPr>
              <a:t>τις οπτικές ιδιότητες του χαρτιού αλλά και τις ιδιότητες αντοχής του.</a:t>
            </a:r>
          </a:p>
          <a:p>
            <a:pPr marL="0" indent="0">
              <a:buFontTx/>
              <a:buNone/>
            </a:pPr>
            <a:r>
              <a:rPr lang="el-GR" altLang="el-GR" sz="2200" dirty="0" smtClean="0"/>
              <a:t>Από </a:t>
            </a:r>
            <a:r>
              <a:rPr lang="el-GR" altLang="el-GR" sz="2200" dirty="0"/>
              <a:t>τις </a:t>
            </a:r>
            <a:r>
              <a:rPr lang="el-GR" altLang="el-GR" sz="2200" b="1" dirty="0" err="1">
                <a:solidFill>
                  <a:schemeClr val="tx2"/>
                </a:solidFill>
              </a:rPr>
              <a:t>χαρτόμαζες</a:t>
            </a:r>
            <a:r>
              <a:rPr lang="el-GR" altLang="el-GR" sz="2200" b="1" dirty="0">
                <a:solidFill>
                  <a:schemeClr val="tx2"/>
                </a:solidFill>
              </a:rPr>
              <a:t> υψηλής απόδοσης </a:t>
            </a:r>
            <a:r>
              <a:rPr lang="el-GR" altLang="el-GR" sz="2200" dirty="0"/>
              <a:t>παράγονται χαρτιά με </a:t>
            </a:r>
            <a:r>
              <a:rPr lang="el-GR" altLang="el-GR" sz="2200" b="1" dirty="0">
                <a:solidFill>
                  <a:schemeClr val="tx2"/>
                </a:solidFill>
              </a:rPr>
              <a:t>υψηλό ειδικό όγκο και χαμηλή πυκνότητα.</a:t>
            </a:r>
          </a:p>
          <a:p>
            <a:pPr marL="0" indent="0">
              <a:buFontTx/>
              <a:buNone/>
            </a:pPr>
            <a:r>
              <a:rPr lang="el-GR" altLang="el-GR" sz="2200" dirty="0" smtClean="0"/>
              <a:t>Οι </a:t>
            </a:r>
            <a:r>
              <a:rPr lang="el-GR" altLang="el-GR" sz="2200" dirty="0"/>
              <a:t>τιμές της φαινόμενης πυκνότητας κυμαίνονται εντός ευρύτατων ορίων, για παράδειγμα μπορεί να είναι τόσο μεγάλη όσο στο </a:t>
            </a:r>
            <a:r>
              <a:rPr lang="en-US" altLang="el-GR" sz="2200" b="1" dirty="0">
                <a:solidFill>
                  <a:srgbClr val="820000"/>
                </a:solidFill>
              </a:rPr>
              <a:t>glassine</a:t>
            </a:r>
            <a:r>
              <a:rPr lang="el-GR" altLang="el-GR" sz="2200" b="1" dirty="0">
                <a:solidFill>
                  <a:srgbClr val="820000"/>
                </a:solidFill>
              </a:rPr>
              <a:t> (1.4 </a:t>
            </a:r>
            <a:r>
              <a:rPr lang="en-US" altLang="el-GR" sz="2200" b="1" dirty="0">
                <a:solidFill>
                  <a:srgbClr val="820000"/>
                </a:solidFill>
              </a:rPr>
              <a:t>g</a:t>
            </a:r>
            <a:r>
              <a:rPr lang="el-GR" altLang="el-GR" sz="2200" b="1" dirty="0">
                <a:solidFill>
                  <a:srgbClr val="820000"/>
                </a:solidFill>
              </a:rPr>
              <a:t>/</a:t>
            </a:r>
            <a:r>
              <a:rPr lang="en-US" altLang="el-GR" sz="2200" b="1" dirty="0">
                <a:solidFill>
                  <a:srgbClr val="820000"/>
                </a:solidFill>
              </a:rPr>
              <a:t>cm</a:t>
            </a:r>
            <a:r>
              <a:rPr lang="el-GR" altLang="el-GR" sz="2200" b="1" baseline="30000" dirty="0">
                <a:solidFill>
                  <a:srgbClr val="820000"/>
                </a:solidFill>
              </a:rPr>
              <a:t>3</a:t>
            </a:r>
            <a:r>
              <a:rPr lang="el-GR" altLang="el-GR" sz="2200" b="1" dirty="0">
                <a:solidFill>
                  <a:srgbClr val="820000"/>
                </a:solidFill>
              </a:rPr>
              <a:t>), </a:t>
            </a:r>
            <a:r>
              <a:rPr lang="el-GR" altLang="el-GR" sz="2200" dirty="0"/>
              <a:t>αλλά και τόσο μικρή όσο στο </a:t>
            </a:r>
            <a:r>
              <a:rPr lang="el-GR" altLang="el-GR" sz="2200" b="1" dirty="0">
                <a:solidFill>
                  <a:srgbClr val="820000"/>
                </a:solidFill>
              </a:rPr>
              <a:t>κρεπαρισμένο χαρτί (0.1 </a:t>
            </a:r>
            <a:r>
              <a:rPr lang="en-US" altLang="el-GR" sz="2200" b="1" dirty="0">
                <a:solidFill>
                  <a:srgbClr val="820000"/>
                </a:solidFill>
              </a:rPr>
              <a:t>g</a:t>
            </a:r>
            <a:r>
              <a:rPr lang="el-GR" altLang="el-GR" sz="2200" b="1" dirty="0">
                <a:solidFill>
                  <a:srgbClr val="820000"/>
                </a:solidFill>
              </a:rPr>
              <a:t>/</a:t>
            </a:r>
            <a:r>
              <a:rPr lang="en-US" altLang="el-GR" sz="2200" b="1" dirty="0">
                <a:solidFill>
                  <a:srgbClr val="820000"/>
                </a:solidFill>
              </a:rPr>
              <a:t>cm</a:t>
            </a:r>
            <a:r>
              <a:rPr lang="el-GR" altLang="el-GR" sz="2200" b="1" baseline="30000" dirty="0">
                <a:solidFill>
                  <a:srgbClr val="820000"/>
                </a:solidFill>
              </a:rPr>
              <a:t>3</a:t>
            </a:r>
            <a:r>
              <a:rPr lang="el-GR" altLang="el-GR" sz="2200" b="1" dirty="0">
                <a:solidFill>
                  <a:srgbClr val="820000"/>
                </a:solidFill>
              </a:rPr>
              <a:t>, </a:t>
            </a:r>
            <a:r>
              <a:rPr lang="en-US" altLang="el-GR" sz="2200" b="1" dirty="0">
                <a:solidFill>
                  <a:srgbClr val="820000"/>
                </a:solidFill>
              </a:rPr>
              <a:t>creped </a:t>
            </a:r>
            <a:r>
              <a:rPr lang="en-US" altLang="el-GR" sz="2200" b="1" dirty="0" err="1">
                <a:solidFill>
                  <a:srgbClr val="820000"/>
                </a:solidFill>
              </a:rPr>
              <a:t>wadd</a:t>
            </a:r>
            <a:r>
              <a:rPr lang="el-GR" altLang="el-GR" sz="2200" b="1" dirty="0">
                <a:solidFill>
                  <a:srgbClr val="820000"/>
                </a:solidFill>
              </a:rPr>
              <a:t>).</a:t>
            </a:r>
            <a:r>
              <a:rPr lang="el-GR" altLang="el-GR" sz="2200" dirty="0">
                <a:solidFill>
                  <a:srgbClr val="820000"/>
                </a:solidFill>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449364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016e5ff96a54a9a582f613ddd8113e9bcee6"/>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734</TotalTime>
  <Words>4863</Words>
  <Application>Microsoft Office PowerPoint</Application>
  <PresentationFormat>On-screen Show (4:3)</PresentationFormat>
  <Paragraphs>382</Paragraphs>
  <Slides>60</Slides>
  <Notes>9</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exo-opistho_simeiomata</vt:lpstr>
      <vt:lpstr>OC_template_updated</vt:lpstr>
      <vt:lpstr>1_exo-opistho_simeiomata</vt:lpstr>
      <vt:lpstr>Εκτυπωτικά Υποστρώματα (Θ)</vt:lpstr>
      <vt:lpstr>Φυσικές ιδιότητες</vt:lpstr>
      <vt:lpstr>Μάζα ανά μονάδα επιφανείας</vt:lpstr>
      <vt:lpstr>Μάζα ανά μονάδα επιφανείας</vt:lpstr>
      <vt:lpstr>Δεσμίδα(Ream)</vt:lpstr>
      <vt:lpstr>Πάχος χαρτιού (thickness, caliper) (μm)</vt:lpstr>
      <vt:lpstr>Πάχος χαρτιού (thickness, caliper) (μm)</vt:lpstr>
      <vt:lpstr>Όγκος (cm3)</vt:lpstr>
      <vt:lpstr>Φαινόμενη πυκνότητα (g/cm3)</vt:lpstr>
      <vt:lpstr>Φαινόμενη πυκνότητα (g/cm3)</vt:lpstr>
      <vt:lpstr>Μεγάλη τιμή της φαινόμενης πυκνότητας χαρτιού (g/cm3)</vt:lpstr>
      <vt:lpstr>Μικρή τιμή της φαινόμενης πυκνότητας χαρτιού (g/cm3)</vt:lpstr>
      <vt:lpstr>Επιπεδότητα/Τραχύτητα κατά Bendtsen (Smoothness/Roughness)</vt:lpstr>
      <vt:lpstr>Επιπεδότητα/Τραχύτητα κατά Bendtsen</vt:lpstr>
      <vt:lpstr>Επιπεδότητα/Τραχύτητα κατά Bendtsen</vt:lpstr>
      <vt:lpstr>PowerPoint Presentation</vt:lpstr>
      <vt:lpstr>Επιπεδότητα/Τραχύτητα κατά Bendtsen</vt:lpstr>
      <vt:lpstr>Μηχανικές ιδιότητες</vt:lpstr>
      <vt:lpstr>Κατεύθυνση των ινών χαρτιού (MD, CD) </vt:lpstr>
      <vt:lpstr>Κατεύθυνση των ινών χαρτιού (MD, CD)</vt:lpstr>
      <vt:lpstr>Κατεύθυνση των ινών χαρτιού (MD, CD)</vt:lpstr>
      <vt:lpstr>Κατεύθυνση των ινών χαρτιού (MD, CD)</vt:lpstr>
      <vt:lpstr>Κατεύθυνση των ινών χαρτιού (MD, CD)</vt:lpstr>
      <vt:lpstr>Επιφανειακή αντοχή ή αντοχή της επίστρωσης ή Επιφανειακή συνοχή των ινών  (Surface strength of paper, Wax pick test - Dennison Test)</vt:lpstr>
      <vt:lpstr>Επιφανειακή αντοχή ή αντοχή της επίστρωσης ή Επιφανειακή συνοχή των ινών</vt:lpstr>
      <vt:lpstr>Επιφανειακή αντοχή ή αντοχή της επίστρωσης ή Επιφανειακή συνοχή των ινών</vt:lpstr>
      <vt:lpstr>Επιφανειακή αντοχή ή αντοχή της επίστρωσης ή Επιφανειακή συνοχή των ινών</vt:lpstr>
      <vt:lpstr>PowerPoint Presentation</vt:lpstr>
      <vt:lpstr>Αντίσταση στο λύγισμα</vt:lpstr>
      <vt:lpstr>Αντοχή στην αναδίπλωση  (Folding endurance)</vt:lpstr>
      <vt:lpstr>PowerPoint Presentation</vt:lpstr>
      <vt:lpstr>Αντοχή στην αναδίπλωση</vt:lpstr>
      <vt:lpstr>Η αντοχή στην αναδίπλωση συνδέεται με τις ακόλουθες παραμέτρους:</vt:lpstr>
      <vt:lpstr>Αντοχή στον εφελκυσμό (Tensile strength)</vt:lpstr>
      <vt:lpstr>Αντοχή στον εφελκυσμό (Tensile strength)</vt:lpstr>
      <vt:lpstr>Αντοχή στην αναδίπλωση</vt:lpstr>
      <vt:lpstr>PowerPoint Presentation</vt:lpstr>
      <vt:lpstr>PowerPoint Presentation</vt:lpstr>
      <vt:lpstr>PowerPoint Presentation</vt:lpstr>
      <vt:lpstr>PowerPoint Presentation</vt:lpstr>
      <vt:lpstr>Διευθύνσεις «νερών» χαρτιού Grain</vt:lpstr>
      <vt:lpstr>Διευθύνσεις «νερών» χαρτιού Grain</vt:lpstr>
      <vt:lpstr>Διευθύνσεις «νερών» χαρτιού Grain</vt:lpstr>
      <vt:lpstr>Παράμετροι που επιδρούν στην αντοχή στον εφελκυσμό</vt:lpstr>
      <vt:lpstr>Παράμετροι που επιδρούν στην αντοχή στον εφελκυσμό</vt:lpstr>
      <vt:lpstr>PowerPoint Presentation</vt:lpstr>
      <vt:lpstr>PowerPoint Presentation</vt:lpstr>
      <vt:lpstr>PowerPoint Presentation</vt:lpstr>
      <vt:lpstr>Βιβλιογραφία 1/2</vt:lpstr>
      <vt:lpstr>Βιβλιογραφία 2/2</vt:lpstr>
      <vt:lpstr>Βιβλιογραφία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 1/2</vt:lpstr>
      <vt:lpstr>Σημείωμα Χρήσης Έργων Τρίτων 2/2</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199</cp:revision>
  <dcterms:created xsi:type="dcterms:W3CDTF">2015-05-19T06:24:50Z</dcterms:created>
  <dcterms:modified xsi:type="dcterms:W3CDTF">2015-10-16T12:15:51Z</dcterms:modified>
</cp:coreProperties>
</file>