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8" r:id="rId3"/>
    <p:sldId id="259"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5" r:id="rId25"/>
    <p:sldId id="286" r:id="rId26"/>
    <p:sldId id="283" r:id="rId27"/>
    <p:sldId id="284"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077"/>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70"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101909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extLst>
      <p:ext uri="{BB962C8B-B14F-4D97-AF65-F5344CB8AC3E}">
        <p14:creationId xmlns:p14="http://schemas.microsoft.com/office/powerpoint/2010/main" val="374352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171639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extLst>
      <p:ext uri="{BB962C8B-B14F-4D97-AF65-F5344CB8AC3E}">
        <p14:creationId xmlns:p14="http://schemas.microsoft.com/office/powerpoint/2010/main" val="278867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extLst>
      <p:ext uri="{BB962C8B-B14F-4D97-AF65-F5344CB8AC3E}">
        <p14:creationId xmlns:p14="http://schemas.microsoft.com/office/powerpoint/2010/main" val="334040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54899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491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02856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08867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515187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991918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0581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73973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03516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4077"/>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988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27239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fontScale="62500" lnSpcReduction="20000"/>
          </a:bodyPr>
          <a:lstStyle/>
          <a:p>
            <a:r>
              <a:rPr lang="el-GR" sz="4000" b="1" dirty="0" smtClean="0"/>
              <a:t>Ενότητα 5</a:t>
            </a:r>
            <a:r>
              <a:rPr lang="el-GR" sz="4000" dirty="0" smtClean="0"/>
              <a:t>:</a:t>
            </a:r>
            <a:r>
              <a:rPr lang="en-US" sz="4000" dirty="0" smtClean="0"/>
              <a:t> </a:t>
            </a:r>
            <a:r>
              <a:rPr lang="el-GR" sz="4000" dirty="0"/>
              <a:t>Εισαγωγή στον Προγραμματισμό </a:t>
            </a:r>
            <a:br>
              <a:rPr lang="el-GR" sz="4000" dirty="0"/>
            </a:br>
            <a:r>
              <a:rPr lang="el-GR" sz="4000" dirty="0"/>
              <a:t>Λογιστικών Φύλλων (π.χ. Excel</a:t>
            </a:r>
            <a:r>
              <a:rPr lang="el-GR" sz="4000" dirty="0" smtClean="0"/>
              <a:t>) (Μέρος 1</a:t>
            </a:r>
            <a:r>
              <a:rPr lang="el-GR" sz="4000" baseline="30000" dirty="0" smtClean="0"/>
              <a:t>ο</a:t>
            </a:r>
            <a:r>
              <a:rPr lang="el-GR" sz="4000" dirty="0" smtClean="0"/>
              <a:t>)</a:t>
            </a:r>
          </a:p>
          <a:p>
            <a:r>
              <a:rPr lang="el-GR" dirty="0" smtClean="0"/>
              <a:t> </a:t>
            </a:r>
            <a:endParaRPr lang="en-US" dirty="0" smtClean="0"/>
          </a:p>
          <a:p>
            <a:r>
              <a:rPr lang="el-GR" sz="3800" dirty="0"/>
              <a:t>Δρ. Β.Χ. </a:t>
            </a:r>
            <a:r>
              <a:rPr lang="el-GR" sz="3800" smtClean="0"/>
              <a:t>Μούσας, </a:t>
            </a:r>
            <a:r>
              <a:rPr lang="el-GR" sz="3800" dirty="0"/>
              <a:t>Αναπληρωτής Καθηγητής</a:t>
            </a:r>
          </a:p>
          <a:p>
            <a:r>
              <a:rPr lang="el-GR" sz="3800" dirty="0"/>
              <a:t>Τμήμα Πολιτικών Μηχανικών Τ.Ε. και Μηχανικών Τοπογραφίας </a:t>
            </a:r>
          </a:p>
          <a:p>
            <a:r>
              <a:rPr lang="el-GR" sz="3800" dirty="0"/>
              <a:t>&amp; </a:t>
            </a:r>
            <a:r>
              <a:rPr lang="el-GR" sz="3800" dirty="0" err="1"/>
              <a:t>Γεωπληροφορικής</a:t>
            </a:r>
            <a:r>
              <a:rPr lang="el-GR" sz="38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84123868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Συναρτήσεις </a:t>
            </a:r>
            <a:r>
              <a:rPr lang="el-GR" sz="3200" b="0" dirty="0" smtClean="0"/>
              <a:t>(1 από 2)</a:t>
            </a:r>
            <a:endParaRPr lang="el-GR" sz="3200" b="0" dirty="0"/>
          </a:p>
        </p:txBody>
      </p:sp>
      <p:sp>
        <p:nvSpPr>
          <p:cNvPr id="3" name="Content Placeholder 2"/>
          <p:cNvSpPr>
            <a:spLocks noGrp="1"/>
          </p:cNvSpPr>
          <p:nvPr>
            <p:ph idx="1"/>
          </p:nvPr>
        </p:nvSpPr>
        <p:spPr>
          <a:xfrm>
            <a:off x="179512" y="1040615"/>
            <a:ext cx="4896544" cy="3555422"/>
          </a:xfrm>
        </p:spPr>
        <p:txBody>
          <a:bodyPr>
            <a:normAutofit lnSpcReduction="10000"/>
          </a:bodyPr>
          <a:lstStyle/>
          <a:p>
            <a:pPr>
              <a:lnSpc>
                <a:spcPct val="110000"/>
              </a:lnSpc>
              <a:spcBef>
                <a:spcPts val="1200"/>
              </a:spcBef>
            </a:pPr>
            <a:r>
              <a:rPr lang="el-GR" sz="2400" dirty="0" smtClean="0"/>
              <a:t>Οι συναρτήσεις καλούνται με το όνομά τους και ακολουθούνται πάντοτε από παρένθεση </a:t>
            </a:r>
            <a:r>
              <a:rPr lang="el-GR" sz="2400" b="1" dirty="0" smtClean="0"/>
              <a:t>( )</a:t>
            </a:r>
            <a:r>
              <a:rPr lang="el-GR" sz="2400" dirty="0" smtClean="0"/>
              <a:t> που περιέχει το όρισμα της συνάρτησης. Όταν τα ορίσματα είναι περισσότερα του ενός χωρίζονται με κόμμα ( </a:t>
            </a:r>
            <a:r>
              <a:rPr lang="el-GR" sz="2400" b="1" dirty="0" smtClean="0"/>
              <a:t>;</a:t>
            </a:r>
            <a:r>
              <a:rPr lang="el-GR" sz="2400" dirty="0" smtClean="0"/>
              <a:t> ή </a:t>
            </a:r>
            <a:r>
              <a:rPr lang="el-GR" sz="2400" b="1" dirty="0" smtClean="0"/>
              <a:t>,</a:t>
            </a:r>
            <a:r>
              <a:rPr lang="el-GR" sz="2400" dirty="0" smtClean="0"/>
              <a:t>  ανάλογα με τα </a:t>
            </a:r>
            <a:r>
              <a:rPr lang="en-US" sz="2400" dirty="0" smtClean="0"/>
              <a:t>Windows </a:t>
            </a:r>
            <a:r>
              <a:rPr lang="el-GR" sz="2400" dirty="0" smtClean="0"/>
              <a:t>που διαθέτει ο Η/Υ).</a:t>
            </a:r>
          </a:p>
        </p:txBody>
      </p:sp>
      <p:sp>
        <p:nvSpPr>
          <p:cNvPr id="5" name="Ορθογώνιο 4"/>
          <p:cNvSpPr/>
          <p:nvPr/>
        </p:nvSpPr>
        <p:spPr>
          <a:xfrm>
            <a:off x="179512" y="4797152"/>
            <a:ext cx="8964488" cy="1717393"/>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 Ο πλήρης κατάλογος των συναρτήσεων με τη σύνταξη και τη περιγραφή τους είναι </a:t>
            </a:r>
            <a:r>
              <a:rPr lang="el-GR" sz="2400" dirty="0" err="1">
                <a:solidFill>
                  <a:prstClr val="black"/>
                </a:solidFill>
                <a:latin typeface="Calibri"/>
              </a:rPr>
              <a:t>προσβάσιμος</a:t>
            </a:r>
            <a:r>
              <a:rPr lang="el-GR" sz="2400" dirty="0">
                <a:solidFill>
                  <a:prstClr val="black"/>
                </a:solidFill>
                <a:latin typeface="Calibri"/>
              </a:rPr>
              <a:t> από το πλήκτρο </a:t>
            </a:r>
            <a:r>
              <a:rPr lang="en-US" sz="2400" dirty="0">
                <a:solidFill>
                  <a:prstClr val="black"/>
                </a:solidFill>
                <a:latin typeface="Calibri"/>
              </a:rPr>
              <a:t>i</a:t>
            </a:r>
            <a:r>
              <a:rPr lang="en-US" sz="2400" i="1" u="sng" dirty="0">
                <a:solidFill>
                  <a:prstClr val="black"/>
                </a:solidFill>
                <a:latin typeface="Calibri"/>
              </a:rPr>
              <a:t>nsert function</a:t>
            </a:r>
            <a:r>
              <a:rPr lang="el-GR" sz="2400" dirty="0">
                <a:solidFill>
                  <a:prstClr val="black"/>
                </a:solidFill>
                <a:latin typeface="Calibri"/>
              </a:rPr>
              <a:t>:  </a:t>
            </a:r>
            <a:r>
              <a:rPr lang="el-GR" sz="2400" b="1" i="1" dirty="0">
                <a:solidFill>
                  <a:prstClr val="black"/>
                </a:solidFill>
                <a:latin typeface="Calibri"/>
              </a:rPr>
              <a:t> </a:t>
            </a:r>
            <a:r>
              <a:rPr lang="en-US" sz="2400" b="1" i="1" dirty="0" err="1">
                <a:solidFill>
                  <a:prstClr val="black"/>
                </a:solidFill>
                <a:latin typeface="Calibri"/>
              </a:rPr>
              <a:t>f</a:t>
            </a:r>
            <a:r>
              <a:rPr lang="en-US" sz="2400" b="1" i="1" baseline="-25000" dirty="0" err="1">
                <a:solidFill>
                  <a:prstClr val="black"/>
                </a:solidFill>
                <a:latin typeface="Calibri"/>
              </a:rPr>
              <a:t>x</a:t>
            </a:r>
            <a:r>
              <a:rPr lang="en-US" sz="2400" b="1" i="1" baseline="-25000"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 (αριστερά της </a:t>
            </a:r>
            <a:r>
              <a:rPr lang="en-US" sz="2400" u="sng" dirty="0">
                <a:solidFill>
                  <a:prstClr val="black"/>
                </a:solidFill>
                <a:latin typeface="Calibri"/>
              </a:rPr>
              <a:t>formula bar</a:t>
            </a:r>
            <a:r>
              <a:rPr lang="el-GR" sz="2400" dirty="0">
                <a:solidFill>
                  <a:prstClr val="black"/>
                </a:solidFill>
                <a:latin typeface="Calibri"/>
              </a:rPr>
              <a:t>, επάνω από τις επικεφαλίδες των στηλών).</a:t>
            </a:r>
          </a:p>
        </p:txBody>
      </p:sp>
      <p:pic>
        <p:nvPicPr>
          <p:cNvPr id="2048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2770" r="3312"/>
          <a:stretch/>
        </p:blipFill>
        <p:spPr bwMode="auto">
          <a:xfrm>
            <a:off x="4788024" y="1077471"/>
            <a:ext cx="4195482" cy="3543300"/>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7" name="TextBox 6"/>
          <p:cNvSpPr txBox="1"/>
          <p:nvPr/>
        </p:nvSpPr>
        <p:spPr>
          <a:xfrm>
            <a:off x="6339492" y="465865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71863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Συναρτήσεις </a:t>
            </a:r>
            <a:r>
              <a:rPr lang="el-GR" sz="3200" b="0" dirty="0" smtClean="0"/>
              <a:t>(2 από 2)</a:t>
            </a:r>
            <a:endParaRPr lang="el-GR" sz="3200" b="0" dirty="0"/>
          </a:p>
        </p:txBody>
      </p:sp>
      <p:sp>
        <p:nvSpPr>
          <p:cNvPr id="3" name="Content Placeholder 2"/>
          <p:cNvSpPr>
            <a:spLocks noGrp="1"/>
          </p:cNvSpPr>
          <p:nvPr>
            <p:ph idx="1"/>
          </p:nvPr>
        </p:nvSpPr>
        <p:spPr>
          <a:xfrm>
            <a:off x="457200" y="1196752"/>
            <a:ext cx="8429492" cy="5040560"/>
          </a:xfrm>
        </p:spPr>
        <p:txBody>
          <a:bodyPr>
            <a:normAutofit/>
          </a:bodyPr>
          <a:lstStyle/>
          <a:p>
            <a:pPr>
              <a:buNone/>
            </a:pPr>
            <a:r>
              <a:rPr lang="el-GR" sz="2400" dirty="0" smtClean="0"/>
              <a:t>Μερικές από τις πλέον χρησιμοποιούμενες συναρτήσεις είναι οι:</a:t>
            </a:r>
          </a:p>
          <a:p>
            <a:pPr lvl="0"/>
            <a:r>
              <a:rPr lang="el-GR" sz="2400" dirty="0" smtClean="0"/>
              <a:t>Μαθηματικές</a:t>
            </a:r>
            <a:r>
              <a:rPr lang="en-US" sz="2400" dirty="0" smtClean="0"/>
              <a:t>: SUM, PI, ABS, SQRT, EXP, LOG, RAND, INT, ROUND, MOD</a:t>
            </a:r>
            <a:r>
              <a:rPr lang="el-GR" sz="2400" dirty="0" smtClean="0"/>
              <a:t>,</a:t>
            </a:r>
          </a:p>
          <a:p>
            <a:pPr lvl="0"/>
            <a:r>
              <a:rPr lang="el-GR" sz="2400" dirty="0" smtClean="0"/>
              <a:t>Τριγωνομετρικές</a:t>
            </a:r>
            <a:r>
              <a:rPr lang="en-US" sz="2400" dirty="0" smtClean="0"/>
              <a:t>: COS, SIN, TAN, ACOS, ASIN, ATAN</a:t>
            </a:r>
            <a:r>
              <a:rPr lang="el-GR" sz="2400" dirty="0" smtClean="0"/>
              <a:t>,</a:t>
            </a:r>
          </a:p>
          <a:p>
            <a:pPr lvl="0"/>
            <a:r>
              <a:rPr lang="el-GR" sz="2400" dirty="0" smtClean="0"/>
              <a:t>Στατιστικές</a:t>
            </a:r>
            <a:r>
              <a:rPr lang="en-US" sz="2400" dirty="0" smtClean="0"/>
              <a:t>: COUNT, AVERAGE, MIN, MAX, VAR</a:t>
            </a:r>
            <a:r>
              <a:rPr lang="el-GR" sz="2400" dirty="0" smtClean="0"/>
              <a:t>,</a:t>
            </a:r>
          </a:p>
          <a:p>
            <a:pPr lvl="0"/>
            <a:r>
              <a:rPr lang="el-GR" sz="2400" dirty="0" smtClean="0"/>
              <a:t>Χαρακτήρων</a:t>
            </a:r>
            <a:r>
              <a:rPr lang="en-US" sz="2400" dirty="0" smtClean="0"/>
              <a:t>: LEN, FIND, REPLACE, CONCATENATE, LOWER, MID, UPPER, TEXT, VALUE</a:t>
            </a:r>
            <a:r>
              <a:rPr lang="el-GR" sz="2400" dirty="0"/>
              <a:t>,</a:t>
            </a:r>
            <a:endParaRPr lang="el-GR" sz="2400" dirty="0" smtClean="0"/>
          </a:p>
          <a:p>
            <a:pPr lvl="0"/>
            <a:r>
              <a:rPr lang="el-GR" sz="2400" dirty="0" smtClean="0"/>
              <a:t>Λογικές</a:t>
            </a:r>
            <a:r>
              <a:rPr lang="en-US" sz="2400" dirty="0" smtClean="0"/>
              <a:t>: IF, OR, AND, NOT, TRUE, FALSE</a:t>
            </a:r>
            <a:r>
              <a:rPr lang="el-GR" sz="2400" dirty="0" smtClean="0"/>
              <a:t>.</a:t>
            </a:r>
          </a:p>
          <a:p>
            <a:endParaRPr lang="el-GR" sz="2400" dirty="0"/>
          </a:p>
        </p:txBody>
      </p:sp>
      <p:pic>
        <p:nvPicPr>
          <p:cNvPr id="21506" name="Picture 2"/>
          <p:cNvPicPr>
            <a:picLocks noChangeAspect="1" noChangeArrowheads="1"/>
          </p:cNvPicPr>
          <p:nvPr/>
        </p:nvPicPr>
        <p:blipFill>
          <a:blip r:embed="rId2" cstate="print"/>
          <a:srcRect/>
          <a:stretch>
            <a:fillRect/>
          </a:stretch>
        </p:blipFill>
        <p:spPr bwMode="auto">
          <a:xfrm>
            <a:off x="254414" y="4797152"/>
            <a:ext cx="8635172" cy="1810122"/>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TextBox 5"/>
          <p:cNvSpPr txBox="1"/>
          <p:nvPr/>
        </p:nvSpPr>
        <p:spPr>
          <a:xfrm>
            <a:off x="4139952" y="660727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1341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 </a:t>
            </a:r>
            <a:r>
              <a:rPr lang="el-GR" sz="3200" b="0" dirty="0" smtClean="0"/>
              <a:t>(1 από 2)</a:t>
            </a:r>
            <a:endParaRPr lang="el-GR" sz="3200" b="0" dirty="0"/>
          </a:p>
        </p:txBody>
      </p:sp>
      <p:sp>
        <p:nvSpPr>
          <p:cNvPr id="3" name="Content Placeholder 2"/>
          <p:cNvSpPr>
            <a:spLocks noGrp="1"/>
          </p:cNvSpPr>
          <p:nvPr>
            <p:ph idx="1"/>
          </p:nvPr>
        </p:nvSpPr>
        <p:spPr>
          <a:xfrm>
            <a:off x="467544" y="1052736"/>
            <a:ext cx="1378496" cy="504056"/>
          </a:xfrm>
        </p:spPr>
        <p:txBody>
          <a:bodyPr>
            <a:normAutofit/>
          </a:bodyPr>
          <a:lstStyle/>
          <a:p>
            <a:pPr>
              <a:buNone/>
            </a:pPr>
            <a:r>
              <a:rPr lang="el-GR" sz="2600" u="sng" dirty="0" smtClean="0"/>
              <a:t>Κώδικας</a:t>
            </a:r>
            <a:endParaRPr lang="el-GR" sz="2600" u="sng" dirty="0"/>
          </a:p>
        </p:txBody>
      </p:sp>
      <p:pic>
        <p:nvPicPr>
          <p:cNvPr id="225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54737" y="1556792"/>
            <a:ext cx="8034527" cy="5184576"/>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a:xfrm>
            <a:off x="6876256" y="6367187"/>
            <a:ext cx="2133600" cy="365125"/>
          </a:xfrm>
        </p:spPr>
        <p:txBody>
          <a:bodyPr/>
          <a:lstStyle/>
          <a:p>
            <a:pPr>
              <a:defRPr/>
            </a:pPr>
            <a:fld id="{7E55E3B3-0445-4CFC-BED8-763D4409E61F}" type="slidenum">
              <a:rPr lang="el-GR" smtClean="0"/>
              <a:pPr>
                <a:defRPr/>
              </a:pPr>
              <a:t>11</a:t>
            </a:fld>
            <a:endParaRPr lang="el-GR"/>
          </a:p>
        </p:txBody>
      </p:sp>
      <p:sp>
        <p:nvSpPr>
          <p:cNvPr id="6" name="TextBox 5"/>
          <p:cNvSpPr txBox="1"/>
          <p:nvPr/>
        </p:nvSpPr>
        <p:spPr>
          <a:xfrm rot="5400000">
            <a:off x="8156659" y="464871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8633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Παραδείγματα </a:t>
            </a:r>
            <a:r>
              <a:rPr lang="el-GR" sz="3200" b="0" dirty="0" smtClean="0"/>
              <a:t>(2 </a:t>
            </a:r>
            <a:r>
              <a:rPr lang="el-GR" sz="3200" b="0" dirty="0"/>
              <a:t>από 2)</a:t>
            </a:r>
            <a:endParaRPr lang="el-GR" dirty="0"/>
          </a:p>
        </p:txBody>
      </p:sp>
      <p:sp>
        <p:nvSpPr>
          <p:cNvPr id="3" name="Content Placeholder 2"/>
          <p:cNvSpPr>
            <a:spLocks noGrp="1"/>
          </p:cNvSpPr>
          <p:nvPr>
            <p:ph idx="1"/>
          </p:nvPr>
        </p:nvSpPr>
        <p:spPr>
          <a:xfrm>
            <a:off x="611560" y="1039253"/>
            <a:ext cx="2030051" cy="518373"/>
          </a:xfrm>
        </p:spPr>
        <p:txBody>
          <a:bodyPr>
            <a:normAutofit/>
          </a:bodyPr>
          <a:lstStyle/>
          <a:p>
            <a:pPr>
              <a:buNone/>
            </a:pPr>
            <a:r>
              <a:rPr lang="el-GR" sz="2600" u="sng" dirty="0" smtClean="0"/>
              <a:t>Αποτέλεσμα</a:t>
            </a:r>
            <a:endParaRPr lang="el-GR" sz="2600" u="sng" dirty="0"/>
          </a:p>
        </p:txBody>
      </p:sp>
      <p:pic>
        <p:nvPicPr>
          <p:cNvPr id="235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479138" y="1571109"/>
            <a:ext cx="6185724" cy="5206399"/>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6" name="TextBox 5"/>
          <p:cNvSpPr txBox="1"/>
          <p:nvPr/>
        </p:nvSpPr>
        <p:spPr>
          <a:xfrm rot="5400000">
            <a:off x="7255931" y="4678709"/>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15280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Επαναλήψεις</a:t>
            </a:r>
            <a:endParaRPr lang="el-GR" dirty="0"/>
          </a:p>
        </p:txBody>
      </p:sp>
      <p:sp>
        <p:nvSpPr>
          <p:cNvPr id="3" name="Content Placeholder 2"/>
          <p:cNvSpPr>
            <a:spLocks noGrp="1"/>
          </p:cNvSpPr>
          <p:nvPr>
            <p:ph idx="1"/>
          </p:nvPr>
        </p:nvSpPr>
        <p:spPr>
          <a:xfrm>
            <a:off x="107504" y="1052736"/>
            <a:ext cx="9036496" cy="2662136"/>
          </a:xfrm>
        </p:spPr>
        <p:txBody>
          <a:bodyPr>
            <a:normAutofit/>
          </a:bodyPr>
          <a:lstStyle/>
          <a:p>
            <a:r>
              <a:rPr lang="el-GR" sz="2400" dirty="0" smtClean="0"/>
              <a:t>Το </a:t>
            </a:r>
            <a:r>
              <a:rPr lang="en-US" sz="2400" dirty="0" smtClean="0"/>
              <a:t>Excel </a:t>
            </a:r>
            <a:r>
              <a:rPr lang="el-GR" sz="2400" dirty="0" smtClean="0"/>
              <a:t>και τα λογιστικά φύλλα δεν διαθέτουν εντολές επανάληψης. Όταν πρέπει να επαναληφθεί ένας υπολογισμός με διαφορετικά δεδομένα, τον αντιγράφουμε σε μια άλλη θέση του λογιστικού φύλλου (συνήθως από κάτω) και αλλάζουμε τα περιεχόμενα των κελιών με τα δεδομένα. Η αντιγραφή αυτή μπορεί να γίνει για 10 ή 100, ή όσες φορές χρειάζεται ώστε να ολοκληρωθεί η λύση μας.</a:t>
            </a:r>
          </a:p>
        </p:txBody>
      </p:sp>
      <p:sp>
        <p:nvSpPr>
          <p:cNvPr id="5" name="Ορθογώνιο 4"/>
          <p:cNvSpPr/>
          <p:nvPr/>
        </p:nvSpPr>
        <p:spPr>
          <a:xfrm>
            <a:off x="107504" y="3933056"/>
            <a:ext cx="4176464" cy="2677656"/>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l-GR" sz="2400" dirty="0">
                <a:solidFill>
                  <a:prstClr val="black"/>
                </a:solidFill>
                <a:latin typeface="Calibri"/>
              </a:rPr>
              <a:t>Για να μπορεί να διευκολυνθεί αυτή η διαδικασία, έχουμε στη διάθεσή μας ορισμένους αυτοματισμούς κατά την αντιγραφή και συμπλήρωση συναφών κελιών.</a:t>
            </a:r>
          </a:p>
        </p:txBody>
      </p:sp>
      <p:pic>
        <p:nvPicPr>
          <p:cNvPr id="24578" name="Picture 2"/>
          <p:cNvPicPr>
            <a:picLocks noChangeAspect="1" noChangeArrowheads="1"/>
          </p:cNvPicPr>
          <p:nvPr/>
        </p:nvPicPr>
        <p:blipFill>
          <a:blip r:embed="rId2" cstate="print"/>
          <a:srcRect/>
          <a:stretch>
            <a:fillRect/>
          </a:stretch>
        </p:blipFill>
        <p:spPr bwMode="auto">
          <a:xfrm>
            <a:off x="4070334" y="3403848"/>
            <a:ext cx="4994401" cy="1058416"/>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4113664" y="4441050"/>
            <a:ext cx="4855169" cy="1944216"/>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8" name="TextBox 7"/>
          <p:cNvSpPr txBox="1"/>
          <p:nvPr/>
        </p:nvSpPr>
        <p:spPr>
          <a:xfrm>
            <a:off x="5924634" y="6342349"/>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23820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Αντιγραφή Κελιών </a:t>
            </a:r>
            <a:r>
              <a:rPr lang="el-GR" sz="3200" b="0" dirty="0" smtClean="0"/>
              <a:t>(1 από 2)</a:t>
            </a:r>
            <a:endParaRPr lang="el-GR" sz="3200" b="0" dirty="0"/>
          </a:p>
        </p:txBody>
      </p:sp>
      <p:sp>
        <p:nvSpPr>
          <p:cNvPr id="3" name="Content Placeholder 2"/>
          <p:cNvSpPr>
            <a:spLocks noGrp="1"/>
          </p:cNvSpPr>
          <p:nvPr>
            <p:ph idx="1"/>
          </p:nvPr>
        </p:nvSpPr>
        <p:spPr>
          <a:xfrm>
            <a:off x="179512" y="1196752"/>
            <a:ext cx="8640960" cy="1728192"/>
          </a:xfrm>
        </p:spPr>
        <p:txBody>
          <a:bodyPr>
            <a:normAutofit/>
          </a:bodyPr>
          <a:lstStyle/>
          <a:p>
            <a:r>
              <a:rPr lang="el-GR" sz="2400" dirty="0" smtClean="0"/>
              <a:t>Όταν πραγματοποιούμε αντιγραφή ή αυτόματη συμπλήρωση κελιών που περιέχουν αριθμητικές παραστάσεις με αναφορές σε άλλα κελιά τότε το </a:t>
            </a:r>
            <a:r>
              <a:rPr lang="en-US" sz="2400" dirty="0" smtClean="0"/>
              <a:t>Excel </a:t>
            </a:r>
            <a:r>
              <a:rPr lang="el-GR" sz="2400" dirty="0" smtClean="0"/>
              <a:t>εκτελεί μια πιο σύνθετη ενέργεια από την απλή αντιγραφή. </a:t>
            </a:r>
            <a:endParaRPr lang="el-GR" sz="2400" dirty="0"/>
          </a:p>
        </p:txBody>
      </p:sp>
      <p:sp>
        <p:nvSpPr>
          <p:cNvPr id="5" name="Ορθογώνιο 4"/>
          <p:cNvSpPr/>
          <p:nvPr/>
        </p:nvSpPr>
        <p:spPr>
          <a:xfrm>
            <a:off x="4550296" y="2492896"/>
            <a:ext cx="4608512" cy="2308324"/>
          </a:xfrm>
          <a:prstGeom prst="rect">
            <a:avLst/>
          </a:prstGeom>
        </p:spPr>
        <p:txBody>
          <a:bodyPr wrap="square">
            <a:spAutoFit/>
          </a:bodyPr>
          <a:lstStyle/>
          <a:p>
            <a:pPr lvl="0" fontAlgn="auto">
              <a:spcBef>
                <a:spcPct val="20000"/>
              </a:spcBef>
              <a:spcAft>
                <a:spcPts val="0"/>
              </a:spcAft>
            </a:pPr>
            <a:r>
              <a:rPr lang="el-GR" sz="2400" dirty="0">
                <a:solidFill>
                  <a:prstClr val="black"/>
                </a:solidFill>
                <a:latin typeface="Calibri"/>
              </a:rPr>
              <a:t>Δεν αντιγράφονται απλά και μόνο οι τύποι υπολογισμού, αλλά, ανάλογα με τη νέα θέση, τροποποιούνται και οι αναφορές στα άλλα κελιά ώστε η σχετική τους θέση να παραμένει η ίδια. </a:t>
            </a:r>
          </a:p>
        </p:txBody>
      </p:sp>
      <p:pic>
        <p:nvPicPr>
          <p:cNvPr id="2560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3722"/>
          <a:stretch/>
        </p:blipFill>
        <p:spPr bwMode="auto">
          <a:xfrm>
            <a:off x="0" y="3521804"/>
            <a:ext cx="5909956" cy="3336196"/>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7" name="TextBox 6"/>
          <p:cNvSpPr txBox="1"/>
          <p:nvPr/>
        </p:nvSpPr>
        <p:spPr>
          <a:xfrm rot="5400000">
            <a:off x="5311678" y="578234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rot="16200000">
            <a:off x="899248" y="393340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2904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Αντιγραφή Κελιών </a:t>
            </a:r>
            <a:r>
              <a:rPr lang="el-GR" sz="3200" b="0" dirty="0" smtClean="0"/>
              <a:t>(2 </a:t>
            </a:r>
            <a:r>
              <a:rPr lang="el-GR" sz="3200" b="0" dirty="0"/>
              <a:t>από 2)</a:t>
            </a:r>
            <a:endParaRPr lang="el-GR" dirty="0"/>
          </a:p>
        </p:txBody>
      </p:sp>
      <p:sp>
        <p:nvSpPr>
          <p:cNvPr id="3" name="Content Placeholder 2"/>
          <p:cNvSpPr>
            <a:spLocks noGrp="1"/>
          </p:cNvSpPr>
          <p:nvPr>
            <p:ph idx="1"/>
          </p:nvPr>
        </p:nvSpPr>
        <p:spPr>
          <a:xfrm>
            <a:off x="179512" y="1052736"/>
            <a:ext cx="8964488" cy="2664296"/>
          </a:xfrm>
        </p:spPr>
        <p:txBody>
          <a:bodyPr>
            <a:normAutofit/>
          </a:bodyPr>
          <a:lstStyle/>
          <a:p>
            <a:pPr>
              <a:lnSpc>
                <a:spcPct val="124000"/>
              </a:lnSpc>
              <a:spcBef>
                <a:spcPts val="1200"/>
              </a:spcBef>
            </a:pPr>
            <a:r>
              <a:rPr lang="el-GR" sz="2400" dirty="0" smtClean="0"/>
              <a:t>Υπάρχουν μερικές περιπτώσεις όπου πρέπει να εμποδίσουμε την παραπάνω αυτόματη διαδικασία για κάποια από τα αναφερόμενα κελιά. Στην περίπτωση αυτή τοποθετούμε το σύμβολο (</a:t>
            </a:r>
            <a:r>
              <a:rPr lang="el-GR" sz="2400" b="1" dirty="0" smtClean="0"/>
              <a:t>$</a:t>
            </a:r>
            <a:r>
              <a:rPr lang="el-GR" sz="2400" dirty="0" smtClean="0"/>
              <a:t>) πριν το γράμμα ή τον αριθμό του κελιού ώστε αυτό να μην μεταβληθεί κατά την οριζόντια ή κατακόρυφη μετακίνηση της παράστασης.</a:t>
            </a:r>
          </a:p>
        </p:txBody>
      </p:sp>
      <p:pic>
        <p:nvPicPr>
          <p:cNvPr id="26626" name="Picture 2"/>
          <p:cNvPicPr>
            <a:picLocks noChangeAspect="1" noChangeArrowheads="1"/>
          </p:cNvPicPr>
          <p:nvPr/>
        </p:nvPicPr>
        <p:blipFill rotWithShape="1">
          <a:blip r:embed="rId2" cstate="print"/>
          <a:srcRect t="3900"/>
          <a:stretch/>
        </p:blipFill>
        <p:spPr bwMode="auto">
          <a:xfrm>
            <a:off x="1907704" y="3404907"/>
            <a:ext cx="5902386" cy="3453093"/>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TextBox 5"/>
          <p:cNvSpPr txBox="1"/>
          <p:nvPr/>
        </p:nvSpPr>
        <p:spPr>
          <a:xfrm rot="16200000">
            <a:off x="1043264" y="514901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090430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Επαναλήψεις Υπολογισμών</a:t>
            </a:r>
            <a:endParaRPr lang="el-GR" dirty="0"/>
          </a:p>
        </p:txBody>
      </p:sp>
      <p:sp>
        <p:nvSpPr>
          <p:cNvPr id="3" name="Content Placeholder 2"/>
          <p:cNvSpPr>
            <a:spLocks noGrp="1"/>
          </p:cNvSpPr>
          <p:nvPr>
            <p:ph idx="1"/>
          </p:nvPr>
        </p:nvSpPr>
        <p:spPr>
          <a:xfrm>
            <a:off x="395536" y="1052736"/>
            <a:ext cx="8496944" cy="1368152"/>
          </a:xfrm>
        </p:spPr>
        <p:txBody>
          <a:bodyPr>
            <a:normAutofit/>
          </a:bodyPr>
          <a:lstStyle/>
          <a:p>
            <a:r>
              <a:rPr lang="el-GR" sz="2400" dirty="0" smtClean="0"/>
              <a:t>Η παραπάνω τεχνικές είναι ιδιαίτερα χρήσιμες για την επανάληψη υπολογισμών, ειδικά όταν τα δεδομένα βρίσκονται σε σειρές κελιών (σε στήλες ως επί το πλείστον).</a:t>
            </a:r>
          </a:p>
        </p:txBody>
      </p:sp>
      <p:sp>
        <p:nvSpPr>
          <p:cNvPr id="5" name="Ορθογώνιο 4"/>
          <p:cNvSpPr/>
          <p:nvPr/>
        </p:nvSpPr>
        <p:spPr>
          <a:xfrm>
            <a:off x="6012160" y="2420888"/>
            <a:ext cx="3131005" cy="3416320"/>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l-GR" sz="2400" dirty="0">
                <a:solidFill>
                  <a:prstClr val="black"/>
                </a:solidFill>
                <a:latin typeface="Calibri"/>
              </a:rPr>
              <a:t>Για παράδειγμα, για να υπολογίσουμε τη εξίσωση Υ = ΑΧ+Β, με Α = 5 και Β = -10 και  για τιμές του Χ από -4 έως 4 με βήμα 0,5 θα δημιουργήσουμε το παρακάτω φύλλο:</a:t>
            </a:r>
          </a:p>
        </p:txBody>
      </p:sp>
      <p:pic>
        <p:nvPicPr>
          <p:cNvPr id="27650" name="Picture 2"/>
          <p:cNvPicPr>
            <a:picLocks noChangeAspect="1" noChangeArrowheads="1"/>
          </p:cNvPicPr>
          <p:nvPr/>
        </p:nvPicPr>
        <p:blipFill>
          <a:blip r:embed="rId2" cstate="print"/>
          <a:srcRect/>
          <a:stretch>
            <a:fillRect/>
          </a:stretch>
        </p:blipFill>
        <p:spPr bwMode="auto">
          <a:xfrm>
            <a:off x="431086" y="2492896"/>
            <a:ext cx="5600634" cy="4055631"/>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a:xfrm>
            <a:off x="6510862" y="6420867"/>
            <a:ext cx="2133600" cy="365125"/>
          </a:xfrm>
        </p:spPr>
        <p:txBody>
          <a:bodyPr/>
          <a:lstStyle/>
          <a:p>
            <a:pPr>
              <a:defRPr/>
            </a:pPr>
            <a:fld id="{7E55E3B3-0445-4CFC-BED8-763D4409E61F}" type="slidenum">
              <a:rPr lang="el-GR" smtClean="0"/>
              <a:pPr>
                <a:defRPr/>
              </a:pPr>
              <a:t>16</a:t>
            </a:fld>
            <a:endParaRPr lang="el-GR" dirty="0"/>
          </a:p>
        </p:txBody>
      </p:sp>
      <p:sp>
        <p:nvSpPr>
          <p:cNvPr id="7" name="TextBox 6"/>
          <p:cNvSpPr txBox="1"/>
          <p:nvPr/>
        </p:nvSpPr>
        <p:spPr>
          <a:xfrm>
            <a:off x="6031720" y="654852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89475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1</a:t>
            </a:r>
            <a:endParaRPr lang="el-GR" dirty="0"/>
          </a:p>
        </p:txBody>
      </p:sp>
      <p:sp>
        <p:nvSpPr>
          <p:cNvPr id="3" name="Content Placeholder 2"/>
          <p:cNvSpPr>
            <a:spLocks noGrp="1"/>
          </p:cNvSpPr>
          <p:nvPr>
            <p:ph idx="1"/>
          </p:nvPr>
        </p:nvSpPr>
        <p:spPr>
          <a:xfrm>
            <a:off x="467544" y="980728"/>
            <a:ext cx="3106688" cy="432048"/>
          </a:xfrm>
        </p:spPr>
        <p:txBody>
          <a:bodyPr>
            <a:noAutofit/>
          </a:bodyPr>
          <a:lstStyle/>
          <a:p>
            <a:pPr>
              <a:buNone/>
            </a:pPr>
            <a:r>
              <a:rPr lang="el-GR" sz="2600" u="sng" dirty="0" smtClean="0"/>
              <a:t>Ν! Παραγοντικό </a:t>
            </a:r>
            <a:endParaRPr lang="el-GR" sz="2600" u="sng" dirty="0"/>
          </a:p>
        </p:txBody>
      </p:sp>
      <p:pic>
        <p:nvPicPr>
          <p:cNvPr id="31746" name="Picture 2"/>
          <p:cNvPicPr>
            <a:picLocks noChangeAspect="1" noChangeArrowheads="1"/>
          </p:cNvPicPr>
          <p:nvPr/>
        </p:nvPicPr>
        <p:blipFill>
          <a:blip r:embed="rId2" cstate="print"/>
          <a:srcRect/>
          <a:stretch>
            <a:fillRect/>
          </a:stretch>
        </p:blipFill>
        <p:spPr bwMode="auto">
          <a:xfrm>
            <a:off x="350422" y="1556792"/>
            <a:ext cx="8446539" cy="4968552"/>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a:xfrm>
            <a:off x="6660232" y="6492875"/>
            <a:ext cx="2136729" cy="365125"/>
          </a:xfrm>
        </p:spPr>
        <p:txBody>
          <a:bodyPr/>
          <a:lstStyle/>
          <a:p>
            <a:pPr>
              <a:defRPr/>
            </a:pPr>
            <a:fld id="{7E55E3B3-0445-4CFC-BED8-763D4409E61F}" type="slidenum">
              <a:rPr lang="el-GR" smtClean="0"/>
              <a:pPr>
                <a:defRPr/>
              </a:pPr>
              <a:t>17</a:t>
            </a:fld>
            <a:endParaRPr lang="el-GR"/>
          </a:p>
        </p:txBody>
      </p:sp>
      <p:sp>
        <p:nvSpPr>
          <p:cNvPr id="6" name="TextBox 5"/>
          <p:cNvSpPr txBox="1"/>
          <p:nvPr/>
        </p:nvSpPr>
        <p:spPr>
          <a:xfrm>
            <a:off x="3939444" y="655317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96268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a:t>
            </a:r>
            <a:r>
              <a:rPr lang="el-GR" dirty="0" smtClean="0"/>
              <a:t>2</a:t>
            </a:r>
            <a:endParaRPr lang="el-GR" dirty="0"/>
          </a:p>
        </p:txBody>
      </p:sp>
      <p:sp>
        <p:nvSpPr>
          <p:cNvPr id="3" name="Content Placeholder 2"/>
          <p:cNvSpPr>
            <a:spLocks noGrp="1"/>
          </p:cNvSpPr>
          <p:nvPr>
            <p:ph idx="1"/>
          </p:nvPr>
        </p:nvSpPr>
        <p:spPr/>
        <p:txBody>
          <a:bodyPr>
            <a:normAutofit/>
          </a:bodyPr>
          <a:lstStyle/>
          <a:p>
            <a:pPr>
              <a:buNone/>
            </a:pPr>
            <a:r>
              <a:rPr lang="el-GR" sz="2600" u="sng" dirty="0" smtClean="0"/>
              <a:t>Σειρά αριθμών </a:t>
            </a:r>
            <a:r>
              <a:rPr lang="en-US" sz="2600" u="sng" dirty="0" smtClean="0"/>
              <a:t>Fibonacci</a:t>
            </a:r>
            <a:endParaRPr lang="el-GR" sz="2600" u="sng" dirty="0"/>
          </a:p>
        </p:txBody>
      </p:sp>
      <p:pic>
        <p:nvPicPr>
          <p:cNvPr id="32770" name="Picture 2"/>
          <p:cNvPicPr>
            <a:picLocks noChangeAspect="1" noChangeArrowheads="1"/>
          </p:cNvPicPr>
          <p:nvPr/>
        </p:nvPicPr>
        <p:blipFill>
          <a:blip r:embed="rId2" cstate="print"/>
          <a:srcRect/>
          <a:stretch>
            <a:fillRect/>
          </a:stretch>
        </p:blipFill>
        <p:spPr bwMode="auto">
          <a:xfrm>
            <a:off x="2703801" y="1844824"/>
            <a:ext cx="3740407" cy="4392488"/>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TextBox 5"/>
          <p:cNvSpPr txBox="1"/>
          <p:nvPr/>
        </p:nvSpPr>
        <p:spPr>
          <a:xfrm>
            <a:off x="4283968" y="62702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01857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Έναρξη Εφαρμογής</a:t>
            </a:r>
          </a:p>
        </p:txBody>
      </p:sp>
      <p:sp>
        <p:nvSpPr>
          <p:cNvPr id="3" name="Θέση περιεχομένου 2"/>
          <p:cNvSpPr>
            <a:spLocks noGrp="1"/>
          </p:cNvSpPr>
          <p:nvPr>
            <p:ph idx="1"/>
          </p:nvPr>
        </p:nvSpPr>
        <p:spPr/>
        <p:txBody>
          <a:bodyPr>
            <a:normAutofit/>
          </a:bodyPr>
          <a:lstStyle/>
          <a:p>
            <a:r>
              <a:rPr lang="el-GR" sz="2400" dirty="0"/>
              <a:t>Η εφαρμογή ξεκινά από το εικονίδιο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Εικόνα 4"/>
          <p:cNvPicPr>
            <a:picLocks noChangeAspect="1"/>
          </p:cNvPicPr>
          <p:nvPr/>
        </p:nvPicPr>
        <p:blipFill>
          <a:blip r:embed="rId2"/>
          <a:stretch>
            <a:fillRect/>
          </a:stretch>
        </p:blipFill>
        <p:spPr>
          <a:xfrm>
            <a:off x="5508104" y="1268760"/>
            <a:ext cx="432854" cy="377985"/>
          </a:xfrm>
          <a:prstGeom prst="rect">
            <a:avLst/>
          </a:prstGeom>
        </p:spPr>
      </p:pic>
      <p:sp>
        <p:nvSpPr>
          <p:cNvPr id="6" name="Ορθογώνιο 5"/>
          <p:cNvSpPr/>
          <p:nvPr/>
        </p:nvSpPr>
        <p:spPr>
          <a:xfrm>
            <a:off x="765920" y="1646745"/>
            <a:ext cx="7920880" cy="1569660"/>
          </a:xfrm>
          <a:prstGeom prst="rect">
            <a:avLst/>
          </a:prstGeom>
        </p:spPr>
        <p:txBody>
          <a:bodyPr wrap="square">
            <a:spAutoFit/>
          </a:bodyPr>
          <a:lstStyle/>
          <a:p>
            <a:r>
              <a:rPr lang="el-GR" sz="2400" dirty="0">
                <a:latin typeface="+mn-lt"/>
              </a:rPr>
              <a:t>στην επιφάνεια εργασίας ή από το μενού Έναρξη (π.χ. για το Excel: </a:t>
            </a:r>
            <a:r>
              <a:rPr lang="el-GR" sz="2400" dirty="0" err="1">
                <a:latin typeface="+mn-lt"/>
              </a:rPr>
              <a:t>Έναξη</a:t>
            </a:r>
            <a:r>
              <a:rPr lang="el-GR" sz="2400" dirty="0">
                <a:latin typeface="+mn-lt"/>
              </a:rPr>
              <a:t> &gt; Προγράμματα &gt; Microsoft Office &gt; Microsoft Excel), και παρουσιάζεται το περιβάλλον με ένα κενό λογιστικό φύλλο.</a:t>
            </a:r>
          </a:p>
        </p:txBody>
      </p:sp>
      <p:pic>
        <p:nvPicPr>
          <p:cNvPr id="7" name="Εικόνα 6"/>
          <p:cNvPicPr>
            <a:picLocks noChangeAspect="1"/>
          </p:cNvPicPr>
          <p:nvPr/>
        </p:nvPicPr>
        <p:blipFill>
          <a:blip r:embed="rId3"/>
          <a:stretch>
            <a:fillRect/>
          </a:stretch>
        </p:blipFill>
        <p:spPr>
          <a:xfrm>
            <a:off x="1130413" y="3216405"/>
            <a:ext cx="6883173" cy="3380820"/>
          </a:xfrm>
          <a:prstGeom prst="rect">
            <a:avLst/>
          </a:prstGeom>
        </p:spPr>
      </p:pic>
      <p:sp>
        <p:nvSpPr>
          <p:cNvPr id="8" name="TextBox 7"/>
          <p:cNvSpPr txBox="1"/>
          <p:nvPr/>
        </p:nvSpPr>
        <p:spPr>
          <a:xfrm>
            <a:off x="3929099" y="6423639"/>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8545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1137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88263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«Προγραμματισμός &amp; Εφαρμογές Η/Υ (Θ). Ενότητα 5: Εισαγωγή στον </a:t>
            </a:r>
            <a:r>
              <a:rPr lang="el-GR" sz="2000" dirty="0" smtClean="0"/>
              <a:t>Προγραμματισμό</a:t>
            </a:r>
            <a:r>
              <a:rPr lang="en-US" sz="2000" dirty="0" smtClean="0"/>
              <a:t> </a:t>
            </a:r>
            <a:r>
              <a:rPr lang="el-GR" sz="2000" dirty="0" smtClean="0"/>
              <a:t>Λογιστικών </a:t>
            </a:r>
            <a:r>
              <a:rPr lang="el-GR" sz="2000" dirty="0"/>
              <a:t>Φύλλων (π.χ. Excel) (Μέρος 1ο</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34346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07632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1804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έννοιες </a:t>
            </a:r>
            <a:r>
              <a:rPr lang="el-GR" sz="3200" b="0" dirty="0" smtClean="0"/>
              <a:t>(1 από 2)</a:t>
            </a:r>
            <a:endParaRPr lang="el-GR" sz="3200" b="0" dirty="0"/>
          </a:p>
        </p:txBody>
      </p:sp>
      <p:sp>
        <p:nvSpPr>
          <p:cNvPr id="3" name="Content Placeholder 2"/>
          <p:cNvSpPr>
            <a:spLocks noGrp="1"/>
          </p:cNvSpPr>
          <p:nvPr>
            <p:ph idx="1"/>
          </p:nvPr>
        </p:nvSpPr>
        <p:spPr>
          <a:xfrm>
            <a:off x="0" y="908720"/>
            <a:ext cx="6408712" cy="5949280"/>
          </a:xfrm>
        </p:spPr>
        <p:txBody>
          <a:bodyPr>
            <a:noAutofit/>
          </a:bodyPr>
          <a:lstStyle/>
          <a:p>
            <a:pPr>
              <a:lnSpc>
                <a:spcPct val="110000"/>
              </a:lnSpc>
              <a:spcBef>
                <a:spcPts val="1000"/>
              </a:spcBef>
              <a:buNone/>
            </a:pPr>
            <a:r>
              <a:rPr lang="el-GR" sz="2600" u="sng" dirty="0" smtClean="0"/>
              <a:t>Τα Κελιά</a:t>
            </a:r>
          </a:p>
          <a:p>
            <a:pPr>
              <a:lnSpc>
                <a:spcPct val="110000"/>
              </a:lnSpc>
              <a:spcBef>
                <a:spcPts val="1000"/>
              </a:spcBef>
            </a:pPr>
            <a:r>
              <a:rPr lang="el-GR" sz="2400" dirty="0" smtClean="0"/>
              <a:t>Το λογιστικό φύλλο αποτελείται από χιλιάδες κελιά τοποθετημένα σε γραμμές (αριθμοί) και στήλες (γράμματα). Όλα τα δεδομένα μας τοποθετούνται στα </a:t>
            </a:r>
            <a:r>
              <a:rPr lang="el-GR" sz="2400" b="1" dirty="0" smtClean="0"/>
              <a:t>κελιά</a:t>
            </a:r>
            <a:r>
              <a:rPr lang="el-GR" sz="2400" dirty="0" smtClean="0"/>
              <a:t> τα οποία αποτελούν, ταυτόχρονα, τη </a:t>
            </a:r>
            <a:r>
              <a:rPr lang="el-GR" sz="2400" b="1" dirty="0" smtClean="0"/>
              <a:t>περιοχή εργασίας</a:t>
            </a:r>
            <a:r>
              <a:rPr lang="el-GR" sz="2400" dirty="0" smtClean="0"/>
              <a:t> και τη </a:t>
            </a:r>
            <a:r>
              <a:rPr lang="el-GR" sz="2400" b="1" dirty="0" smtClean="0"/>
              <a:t>μνήμη</a:t>
            </a:r>
            <a:r>
              <a:rPr lang="el-GR" sz="2400" dirty="0" smtClean="0"/>
              <a:t> του λογιστικού φύλλου και είναι «ζωντανά» δηλαδή, υπολογίζονται και ενημερώνονται αμέσως όταν γίνει μια αλλαγή που τα αφορά,</a:t>
            </a:r>
          </a:p>
          <a:p>
            <a:pPr>
              <a:lnSpc>
                <a:spcPct val="110000"/>
              </a:lnSpc>
              <a:spcBef>
                <a:spcPts val="1000"/>
              </a:spcBef>
            </a:pPr>
            <a:r>
              <a:rPr lang="el-GR" sz="2400" dirty="0" smtClean="0"/>
              <a:t> Τα κελιά μπορεί να περιέχουν Κείμενο (σειρά χαρακτήρων), Αριθμούς, Αριθμητικές Παραστάσεις, ακόμη και εικόνες ή ότι άλλο επιτρέπει το πρόγραμμα.</a:t>
            </a:r>
            <a:endParaRPr lang="el-GR" sz="2400" dirty="0"/>
          </a:p>
        </p:txBody>
      </p:sp>
      <p:pic>
        <p:nvPicPr>
          <p:cNvPr id="2051" name="Picture 3"/>
          <p:cNvPicPr>
            <a:picLocks noChangeAspect="1" noChangeArrowheads="1"/>
          </p:cNvPicPr>
          <p:nvPr/>
        </p:nvPicPr>
        <p:blipFill rotWithShape="1">
          <a:blip r:embed="rId3" cstate="print"/>
          <a:stretch/>
        </p:blipFill>
        <p:spPr bwMode="auto">
          <a:xfrm>
            <a:off x="6352287" y="2276872"/>
            <a:ext cx="2695263" cy="2016224"/>
          </a:xfrm>
          <a:prstGeom prst="rect">
            <a:avLst/>
          </a:prstGeom>
          <a:ln>
            <a:solidFill>
              <a:schemeClr val="tx1"/>
            </a:solid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6" name="TextBox 5"/>
          <p:cNvSpPr txBox="1"/>
          <p:nvPr/>
        </p:nvSpPr>
        <p:spPr>
          <a:xfrm>
            <a:off x="7164288" y="429309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62507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έννοιες </a:t>
            </a:r>
            <a:r>
              <a:rPr lang="el-GR" sz="3200" b="0" dirty="0" smtClean="0"/>
              <a:t>(2 από 2)</a:t>
            </a:r>
            <a:endParaRPr lang="el-GR" sz="3200" b="0" dirty="0"/>
          </a:p>
        </p:txBody>
      </p:sp>
      <p:sp>
        <p:nvSpPr>
          <p:cNvPr id="2060" name="Rectangle 12"/>
          <p:cNvSpPr>
            <a:spLocks noChangeArrowheads="1"/>
          </p:cNvSpPr>
          <p:nvPr/>
        </p:nvSpPr>
        <p:spPr bwMode="auto">
          <a:xfrm>
            <a:off x="103603" y="1041161"/>
            <a:ext cx="6253883" cy="2902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14000"/>
              </a:lnSpc>
              <a:spcBef>
                <a:spcPts val="1200"/>
              </a:spcBef>
              <a:spcAft>
                <a:spcPct val="0"/>
              </a:spcAft>
              <a:buClrTx/>
              <a:buSzTx/>
              <a:buFontTx/>
              <a:buNone/>
              <a:tabLst/>
            </a:pP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Είναι εύκολο να καταλάβουμε πως βλέπει το </a:t>
            </a:r>
            <a:r>
              <a:rPr kumimoji="0" lang="en-US" sz="2400" b="0" u="none" strike="noStrike" cap="none" normalizeH="0" baseline="0" dirty="0" smtClean="0">
                <a:ln>
                  <a:noFill/>
                </a:ln>
                <a:solidFill>
                  <a:schemeClr val="tx1"/>
                </a:solidFill>
                <a:effectLst/>
                <a:latin typeface="+mn-lt"/>
                <a:ea typeface="Times New Roman" pitchFamily="18" charset="0"/>
                <a:cs typeface="Times New Roman" pitchFamily="18" charset="0"/>
              </a:rPr>
              <a:t>Excel </a:t>
            </a: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τα περιεχόμενα ενός κελιού:</a:t>
            </a:r>
            <a:endParaRPr kumimoji="0" lang="el-GR" sz="2400" b="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14000"/>
              </a:lnSpc>
              <a:spcBef>
                <a:spcPts val="1200"/>
              </a:spcBef>
              <a:spcAft>
                <a:spcPct val="0"/>
              </a:spcAft>
              <a:buClrTx/>
              <a:buSzTx/>
              <a:buFontTx/>
              <a:buNone/>
              <a:tabLst/>
            </a:pP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Ότι θεωρεί «</a:t>
            </a:r>
            <a:r>
              <a:rPr kumimoji="0" lang="el-GR" sz="2400" b="1" u="none" strike="noStrike" cap="none" normalizeH="0" baseline="0" dirty="0" smtClean="0">
                <a:ln>
                  <a:noFill/>
                </a:ln>
                <a:solidFill>
                  <a:schemeClr val="tx1"/>
                </a:solidFill>
                <a:effectLst/>
                <a:latin typeface="+mn-lt"/>
                <a:ea typeface="Times New Roman" pitchFamily="18" charset="0"/>
                <a:cs typeface="Times New Roman" pitchFamily="18" charset="0"/>
              </a:rPr>
              <a:t>κείμενο</a:t>
            </a: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 το τοποθετεί «</a:t>
            </a:r>
            <a:r>
              <a:rPr kumimoji="0" lang="el-GR" sz="2400" b="1" strike="noStrike" cap="none" normalizeH="0" baseline="0" dirty="0" smtClean="0">
                <a:ln>
                  <a:noFill/>
                </a:ln>
                <a:solidFill>
                  <a:srgbClr val="B80000"/>
                </a:solidFill>
                <a:effectLst/>
                <a:latin typeface="+mn-lt"/>
                <a:ea typeface="Times New Roman" pitchFamily="18" charset="0"/>
                <a:cs typeface="Times New Roman" pitchFamily="18" charset="0"/>
              </a:rPr>
              <a:t>αριστερά</a:t>
            </a: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 στο κελί.</a:t>
            </a:r>
            <a:endParaRPr kumimoji="0" lang="el-GR" sz="2400" b="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14000"/>
              </a:lnSpc>
              <a:spcBef>
                <a:spcPts val="1200"/>
              </a:spcBef>
              <a:spcAft>
                <a:spcPct val="0"/>
              </a:spcAft>
              <a:buClrTx/>
              <a:buSzTx/>
              <a:buFontTx/>
              <a:buNone/>
              <a:tabLst/>
            </a:pP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Ότι θεωρεί «</a:t>
            </a:r>
            <a:r>
              <a:rPr kumimoji="0" lang="el-GR" sz="2400" b="1" u="none" strike="noStrike" cap="none" normalizeH="0" baseline="0" dirty="0" smtClean="0">
                <a:ln>
                  <a:noFill/>
                </a:ln>
                <a:solidFill>
                  <a:schemeClr val="tx1"/>
                </a:solidFill>
                <a:effectLst/>
                <a:latin typeface="+mn-lt"/>
                <a:ea typeface="Times New Roman" pitchFamily="18" charset="0"/>
                <a:cs typeface="Times New Roman" pitchFamily="18" charset="0"/>
              </a:rPr>
              <a:t>αριθμό</a:t>
            </a: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 το τοποθετεί «</a:t>
            </a:r>
            <a:r>
              <a:rPr kumimoji="0" lang="el-GR" sz="2400" b="1" strike="noStrike" cap="none" normalizeH="0" baseline="0" dirty="0" smtClean="0">
                <a:ln>
                  <a:noFill/>
                </a:ln>
                <a:solidFill>
                  <a:srgbClr val="B80000"/>
                </a:solidFill>
                <a:effectLst/>
                <a:latin typeface="+mn-lt"/>
                <a:ea typeface="Times New Roman" pitchFamily="18" charset="0"/>
                <a:cs typeface="Times New Roman" pitchFamily="18" charset="0"/>
              </a:rPr>
              <a:t>δεξιά</a:t>
            </a:r>
            <a:r>
              <a:rPr kumimoji="0" lang="el-GR" sz="2400" b="0" u="none" strike="noStrike" cap="none" normalizeH="0" baseline="0" dirty="0" smtClean="0">
                <a:ln>
                  <a:noFill/>
                </a:ln>
                <a:solidFill>
                  <a:schemeClr val="tx1"/>
                </a:solidFill>
                <a:effectLst/>
                <a:latin typeface="+mn-lt"/>
                <a:ea typeface="Times New Roman" pitchFamily="18" charset="0"/>
                <a:cs typeface="Times New Roman" pitchFamily="18" charset="0"/>
              </a:rPr>
              <a:t>» στο κελί.</a:t>
            </a:r>
          </a:p>
        </p:txBody>
      </p:sp>
      <p:sp>
        <p:nvSpPr>
          <p:cNvPr id="6" name="Ορθογώνιο 5"/>
          <p:cNvSpPr/>
          <p:nvPr/>
        </p:nvSpPr>
        <p:spPr>
          <a:xfrm>
            <a:off x="171170" y="4109684"/>
            <a:ext cx="8803172" cy="2748316"/>
          </a:xfrm>
          <a:prstGeom prst="rect">
            <a:avLst/>
          </a:prstGeom>
        </p:spPr>
        <p:txBody>
          <a:bodyPr wrap="square">
            <a:spAutoFit/>
          </a:bodyPr>
          <a:lstStyle/>
          <a:p>
            <a:pPr lvl="0" eaLnBrk="0" hangingPunct="0">
              <a:lnSpc>
                <a:spcPct val="114000"/>
              </a:lnSpc>
              <a:spcBef>
                <a:spcPts val="1200"/>
              </a:spcBef>
            </a:pPr>
            <a:r>
              <a:rPr lang="el-GR" sz="2400" b="1" dirty="0">
                <a:solidFill>
                  <a:prstClr val="black"/>
                </a:solidFill>
                <a:latin typeface="Calibri"/>
              </a:rPr>
              <a:t>Προσοχή: </a:t>
            </a:r>
            <a:endParaRPr lang="el-GR" sz="2400" b="1" dirty="0" smtClean="0">
              <a:solidFill>
                <a:prstClr val="black"/>
              </a:solidFill>
              <a:latin typeface="Calibri"/>
            </a:endParaRPr>
          </a:p>
          <a:p>
            <a:pPr lvl="0" eaLnBrk="0" hangingPunct="0">
              <a:lnSpc>
                <a:spcPct val="114000"/>
              </a:lnSpc>
              <a:spcBef>
                <a:spcPts val="1200"/>
              </a:spcBef>
            </a:pPr>
            <a:r>
              <a:rPr lang="el-GR" sz="2400" dirty="0" smtClean="0">
                <a:solidFill>
                  <a:prstClr val="black"/>
                </a:solidFill>
                <a:latin typeface="Calibri"/>
              </a:rPr>
              <a:t>Χρειάζεται </a:t>
            </a:r>
            <a:r>
              <a:rPr lang="el-GR" sz="2400" dirty="0">
                <a:solidFill>
                  <a:prstClr val="black"/>
                </a:solidFill>
                <a:latin typeface="Calibri"/>
              </a:rPr>
              <a:t>μεγάλη προσοχή όταν δίνουμε την </a:t>
            </a:r>
            <a:r>
              <a:rPr lang="el-GR" sz="2400" b="1" dirty="0">
                <a:solidFill>
                  <a:srgbClr val="084077"/>
                </a:solidFill>
                <a:latin typeface="Calibri"/>
              </a:rPr>
              <a:t>υποδιαστολή των δεκαδικών</a:t>
            </a:r>
            <a:r>
              <a:rPr lang="el-GR" sz="2400" dirty="0">
                <a:solidFill>
                  <a:prstClr val="black"/>
                </a:solidFill>
                <a:latin typeface="Calibri"/>
              </a:rPr>
              <a:t> αριθμών. Η λάθος υποδιαστολή μετατρέπει τον αριθμό σε κείμενο! Αν ο Η/Υ έχει Ελληνικά </a:t>
            </a:r>
            <a:r>
              <a:rPr lang="en-US" sz="2400" dirty="0">
                <a:solidFill>
                  <a:prstClr val="black"/>
                </a:solidFill>
                <a:latin typeface="Calibri"/>
              </a:rPr>
              <a:t>Windows </a:t>
            </a:r>
            <a:r>
              <a:rPr lang="el-GR" sz="2400" dirty="0">
                <a:solidFill>
                  <a:prstClr val="black"/>
                </a:solidFill>
                <a:latin typeface="Calibri"/>
              </a:rPr>
              <a:t>η υποδιαστολή είναι το κόμμα (</a:t>
            </a:r>
            <a:r>
              <a:rPr lang="el-GR" sz="2400" b="1" dirty="0">
                <a:solidFill>
                  <a:prstClr val="black"/>
                </a:solidFill>
                <a:latin typeface="Calibri"/>
              </a:rPr>
              <a:t>,</a:t>
            </a:r>
            <a:r>
              <a:rPr lang="el-GR" sz="2400" dirty="0">
                <a:solidFill>
                  <a:prstClr val="black"/>
                </a:solidFill>
                <a:latin typeface="Calibri"/>
              </a:rPr>
              <a:t>). Αν ο Η/Υ έχει Αγγλικά </a:t>
            </a:r>
            <a:r>
              <a:rPr lang="en-US" sz="2400" dirty="0">
                <a:solidFill>
                  <a:prstClr val="black"/>
                </a:solidFill>
                <a:latin typeface="Calibri"/>
              </a:rPr>
              <a:t>Windows </a:t>
            </a:r>
            <a:r>
              <a:rPr lang="el-GR" sz="2400" dirty="0">
                <a:solidFill>
                  <a:prstClr val="black"/>
                </a:solidFill>
                <a:latin typeface="Calibri"/>
              </a:rPr>
              <a:t>τότε η υποδιαστολή θα είναι η τελεία (</a:t>
            </a:r>
            <a:r>
              <a:rPr lang="el-GR" sz="2400" b="1" dirty="0">
                <a:solidFill>
                  <a:prstClr val="black"/>
                </a:solidFill>
                <a:latin typeface="Calibri"/>
              </a:rPr>
              <a:t>.</a:t>
            </a:r>
            <a:r>
              <a:rPr lang="el-GR" sz="2400" dirty="0">
                <a:solidFill>
                  <a:prstClr val="black"/>
                </a:solidFill>
                <a:latin typeface="Calibri"/>
              </a:rPr>
              <a:t>). </a:t>
            </a:r>
            <a:endParaRPr lang="el-GR" sz="2400" dirty="0">
              <a:solidFill>
                <a:prstClr val="black"/>
              </a:solidFill>
              <a:latin typeface="Calibri"/>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6357487" y="979019"/>
            <a:ext cx="2616855" cy="1963065"/>
          </a:xfrm>
          <a:prstGeom prst="rect">
            <a:avLst/>
          </a:prstGeom>
          <a:ln>
            <a:solidFill>
              <a:schemeClr val="tx1"/>
            </a:solidFill>
          </a:ln>
          <a:effectLst>
            <a:outerShdw blurRad="190500" algn="tl" rotWithShape="0">
              <a:srgbClr val="000000">
                <a:alpha val="70000"/>
              </a:srgbClr>
            </a:outerShdw>
          </a:effectLst>
        </p:spPr>
      </p:pic>
      <p:grpSp>
        <p:nvGrpSpPr>
          <p:cNvPr id="2052" name="Group 4"/>
          <p:cNvGrpSpPr>
            <a:grpSpLocks/>
          </p:cNvGrpSpPr>
          <p:nvPr/>
        </p:nvGrpSpPr>
        <p:grpSpPr bwMode="auto">
          <a:xfrm>
            <a:off x="5508418" y="1040365"/>
            <a:ext cx="3277133" cy="3757033"/>
            <a:chOff x="4558" y="7200"/>
            <a:chExt cx="5162" cy="4210"/>
          </a:xfrm>
        </p:grpSpPr>
        <p:sp>
          <p:nvSpPr>
            <p:cNvPr id="2053" name="Oval 5"/>
            <p:cNvSpPr>
              <a:spLocks noChangeArrowheads="1"/>
            </p:cNvSpPr>
            <p:nvPr/>
          </p:nvSpPr>
          <p:spPr bwMode="auto">
            <a:xfrm>
              <a:off x="7380" y="7200"/>
              <a:ext cx="1260" cy="2340"/>
            </a:xfrm>
            <a:prstGeom prst="ellipse">
              <a:avLst/>
            </a:prstGeom>
            <a:noFill/>
            <a:ln w="28575">
              <a:solidFill>
                <a:srgbClr val="B8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4" name="Oval 6"/>
            <p:cNvSpPr>
              <a:spLocks noChangeArrowheads="1"/>
            </p:cNvSpPr>
            <p:nvPr/>
          </p:nvSpPr>
          <p:spPr bwMode="auto">
            <a:xfrm>
              <a:off x="8460" y="7920"/>
              <a:ext cx="720" cy="1440"/>
            </a:xfrm>
            <a:prstGeom prst="ellipse">
              <a:avLst/>
            </a:prstGeom>
            <a:noFill/>
            <a:ln w="28575">
              <a:solidFill>
                <a:srgbClr val="B8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5" name="Line 7"/>
            <p:cNvSpPr>
              <a:spLocks noChangeShapeType="1"/>
            </p:cNvSpPr>
            <p:nvPr/>
          </p:nvSpPr>
          <p:spPr bwMode="auto">
            <a:xfrm flipV="1">
              <a:off x="5131" y="8162"/>
              <a:ext cx="2249" cy="313"/>
            </a:xfrm>
            <a:prstGeom prst="line">
              <a:avLst/>
            </a:prstGeom>
            <a:noFill/>
            <a:ln w="28575">
              <a:solidFill>
                <a:srgbClr val="B8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2056" name="Line 8"/>
            <p:cNvSpPr>
              <a:spLocks noChangeShapeType="1"/>
            </p:cNvSpPr>
            <p:nvPr/>
          </p:nvSpPr>
          <p:spPr bwMode="auto">
            <a:xfrm flipV="1">
              <a:off x="4558" y="9266"/>
              <a:ext cx="4096" cy="314"/>
            </a:xfrm>
            <a:prstGeom prst="line">
              <a:avLst/>
            </a:prstGeom>
            <a:noFill/>
            <a:ln w="28575">
              <a:solidFill>
                <a:srgbClr val="B8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2057" name="Line 9"/>
            <p:cNvSpPr>
              <a:spLocks noChangeShapeType="1"/>
            </p:cNvSpPr>
            <p:nvPr/>
          </p:nvSpPr>
          <p:spPr bwMode="auto">
            <a:xfrm flipH="1" flipV="1">
              <a:off x="7909" y="9260"/>
              <a:ext cx="1811" cy="640"/>
            </a:xfrm>
            <a:prstGeom prst="line">
              <a:avLst/>
            </a:prstGeom>
            <a:noFill/>
            <a:ln w="28575">
              <a:solidFill>
                <a:srgbClr val="084077"/>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2058" name="Line 10"/>
            <p:cNvSpPr>
              <a:spLocks noChangeShapeType="1"/>
            </p:cNvSpPr>
            <p:nvPr/>
          </p:nvSpPr>
          <p:spPr bwMode="auto">
            <a:xfrm flipH="1" flipV="1">
              <a:off x="9083" y="8662"/>
              <a:ext cx="637" cy="1238"/>
            </a:xfrm>
            <a:prstGeom prst="line">
              <a:avLst/>
            </a:prstGeom>
            <a:noFill/>
            <a:ln w="28575">
              <a:solidFill>
                <a:srgbClr val="084077"/>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2059" name="Line 11"/>
            <p:cNvSpPr>
              <a:spLocks noChangeShapeType="1"/>
            </p:cNvSpPr>
            <p:nvPr/>
          </p:nvSpPr>
          <p:spPr bwMode="auto">
            <a:xfrm flipH="1">
              <a:off x="8187" y="9900"/>
              <a:ext cx="1533" cy="1510"/>
            </a:xfrm>
            <a:prstGeom prst="line">
              <a:avLst/>
            </a:prstGeom>
            <a:noFill/>
            <a:ln w="28575">
              <a:solidFill>
                <a:srgbClr val="084077"/>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15" name="TextBox 14"/>
          <p:cNvSpPr txBox="1"/>
          <p:nvPr/>
        </p:nvSpPr>
        <p:spPr>
          <a:xfrm>
            <a:off x="6976895" y="3168628"/>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1165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t>Ονομασία </a:t>
            </a:r>
            <a:r>
              <a:rPr lang="el-GR" dirty="0"/>
              <a:t>-</a:t>
            </a:r>
            <a:r>
              <a:rPr lang="el-GR" dirty="0" smtClean="0"/>
              <a:t> Χρήση των Κελιών </a:t>
            </a:r>
            <a:r>
              <a:rPr lang="el-GR" sz="3200" b="0" dirty="0" smtClean="0"/>
              <a:t>(1 από 2)</a:t>
            </a:r>
            <a:endParaRPr lang="el-GR" sz="3200" b="0" dirty="0"/>
          </a:p>
        </p:txBody>
      </p:sp>
      <p:sp>
        <p:nvSpPr>
          <p:cNvPr id="3" name="Content Placeholder 2"/>
          <p:cNvSpPr>
            <a:spLocks noGrp="1"/>
          </p:cNvSpPr>
          <p:nvPr>
            <p:ph idx="1"/>
          </p:nvPr>
        </p:nvSpPr>
        <p:spPr>
          <a:xfrm>
            <a:off x="467544" y="1124744"/>
            <a:ext cx="8424936" cy="5040560"/>
          </a:xfrm>
        </p:spPr>
        <p:txBody>
          <a:bodyPr>
            <a:normAutofit/>
          </a:bodyPr>
          <a:lstStyle/>
          <a:p>
            <a:pPr marL="0" indent="0">
              <a:buNone/>
            </a:pPr>
            <a:r>
              <a:rPr lang="el-GR" sz="2400" dirty="0" smtClean="0"/>
              <a:t>Το </a:t>
            </a:r>
            <a:r>
              <a:rPr lang="el-GR" sz="2400" b="1" dirty="0" smtClean="0"/>
              <a:t>όνομά</a:t>
            </a:r>
            <a:r>
              <a:rPr lang="el-GR" sz="2400" dirty="0" smtClean="0"/>
              <a:t> ενός κελιού προκύπτει από τη θέση του:</a:t>
            </a:r>
          </a:p>
          <a:p>
            <a:r>
              <a:rPr lang="el-GR" sz="2400" dirty="0" smtClean="0"/>
              <a:t>Στήλη (δηλ. γράμμα), </a:t>
            </a:r>
            <a:r>
              <a:rPr lang="el-GR" sz="2400" dirty="0" err="1" smtClean="0"/>
              <a:t>Γραμμή(δηλ</a:t>
            </a:r>
            <a:r>
              <a:rPr lang="el-GR" sz="2400" dirty="0" smtClean="0"/>
              <a:t>. αριθμός), π.χ.: Β2,</a:t>
            </a:r>
          </a:p>
          <a:p>
            <a:r>
              <a:rPr lang="el-GR" sz="2400" dirty="0" smtClean="0"/>
              <a:t>Πλήρες όνομα : [αρχείο.xls]Φύλλο1!$Β$2,</a:t>
            </a:r>
          </a:p>
          <a:p>
            <a:r>
              <a:rPr lang="el-GR" sz="2400" u="sng" dirty="0" smtClean="0"/>
              <a:t>Προσοχή</a:t>
            </a:r>
            <a:r>
              <a:rPr lang="el-GR" sz="2400" i="1" dirty="0" smtClean="0"/>
              <a:t>:</a:t>
            </a:r>
            <a:r>
              <a:rPr lang="el-GR" sz="2400" dirty="0" smtClean="0"/>
              <a:t> Το γράμμα να είναι πάντα στο </a:t>
            </a:r>
            <a:r>
              <a:rPr lang="el-GR" sz="2400" b="1" dirty="0" smtClean="0"/>
              <a:t>Λατινικό</a:t>
            </a:r>
            <a:r>
              <a:rPr lang="el-GR" sz="2400" dirty="0" smtClean="0"/>
              <a:t> και όχι στο Ελληνικό αλφάβητο !</a:t>
            </a:r>
          </a:p>
          <a:p>
            <a:r>
              <a:rPr lang="el-GR" sz="2400" dirty="0" smtClean="0"/>
              <a:t>Το </a:t>
            </a:r>
            <a:r>
              <a:rPr lang="el-GR" sz="2400" b="1" dirty="0" smtClean="0"/>
              <a:t>όνομα</a:t>
            </a:r>
            <a:r>
              <a:rPr lang="el-GR" sz="2400" dirty="0" smtClean="0"/>
              <a:t> εμφανίζεται στο </a:t>
            </a:r>
            <a:r>
              <a:rPr lang="en-US" sz="2400" b="1" dirty="0" smtClean="0"/>
              <a:t>Name Box</a:t>
            </a:r>
            <a:r>
              <a:rPr lang="el-GR" sz="2400" dirty="0" smtClean="0"/>
              <a:t>, στα αριστερά της </a:t>
            </a:r>
            <a:r>
              <a:rPr lang="en-US" sz="2400" b="1" dirty="0" smtClean="0"/>
              <a:t>Formula Bar</a:t>
            </a:r>
            <a:r>
              <a:rPr lang="el-GR" sz="2400" dirty="0" smtClean="0"/>
              <a:t>, ενώ σε αυτήν εμφανίζονται τα περιεχόμενά του κελιού.</a:t>
            </a:r>
          </a:p>
          <a:p>
            <a:endParaRPr lang="el-GR" sz="2400" dirty="0"/>
          </a:p>
        </p:txBody>
      </p:sp>
      <p:pic>
        <p:nvPicPr>
          <p:cNvPr id="1638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187624" y="4400178"/>
            <a:ext cx="6954686" cy="2393823"/>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6" name="TextBox 5"/>
          <p:cNvSpPr txBox="1"/>
          <p:nvPr/>
        </p:nvSpPr>
        <p:spPr>
          <a:xfrm rot="5400000">
            <a:off x="7735994" y="558130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9558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908720"/>
          </a:xfrm>
        </p:spPr>
        <p:txBody>
          <a:bodyPr>
            <a:normAutofit/>
          </a:bodyPr>
          <a:lstStyle/>
          <a:p>
            <a:r>
              <a:rPr lang="el-GR" dirty="0" smtClean="0"/>
              <a:t>Ονομασία </a:t>
            </a:r>
            <a:r>
              <a:rPr lang="el-GR" dirty="0"/>
              <a:t>-</a:t>
            </a:r>
            <a:r>
              <a:rPr lang="el-GR" dirty="0" smtClean="0"/>
              <a:t> Χρήση των Κελιών </a:t>
            </a:r>
            <a:r>
              <a:rPr lang="el-GR" sz="3200" b="0" dirty="0" smtClean="0"/>
              <a:t>(2 από 2)</a:t>
            </a:r>
            <a:endParaRPr lang="el-GR" sz="3200" b="0" dirty="0"/>
          </a:p>
        </p:txBody>
      </p:sp>
      <p:sp>
        <p:nvSpPr>
          <p:cNvPr id="3" name="Content Placeholder 2"/>
          <p:cNvSpPr>
            <a:spLocks noGrp="1"/>
          </p:cNvSpPr>
          <p:nvPr>
            <p:ph idx="1"/>
          </p:nvPr>
        </p:nvSpPr>
        <p:spPr>
          <a:xfrm>
            <a:off x="107504" y="798555"/>
            <a:ext cx="9036496" cy="2520280"/>
          </a:xfrm>
        </p:spPr>
        <p:txBody>
          <a:bodyPr>
            <a:normAutofit lnSpcReduction="10000"/>
          </a:bodyPr>
          <a:lstStyle/>
          <a:p>
            <a:pPr>
              <a:lnSpc>
                <a:spcPct val="110000"/>
              </a:lnSpc>
              <a:spcBef>
                <a:spcPts val="1200"/>
              </a:spcBef>
            </a:pPr>
            <a:r>
              <a:rPr lang="el-GR" sz="2400" dirty="0" smtClean="0"/>
              <a:t>Το όνομα κάθε κελιού χρησιμοποιείται όπως και το όνομα μιας μεταβλητής στο προγραμματισμό. Όπου χρειαστούμε τα περιεχόμενα ενός κελιού, γράφουμε το όνομά του και το Excel θα χρησιμοποιήσει τα περιεχόμενά του.</a:t>
            </a:r>
          </a:p>
          <a:p>
            <a:pPr>
              <a:lnSpc>
                <a:spcPct val="110000"/>
              </a:lnSpc>
              <a:spcBef>
                <a:spcPts val="1200"/>
              </a:spcBef>
            </a:pPr>
            <a:r>
              <a:rPr lang="el-GR" sz="2400" dirty="0" smtClean="0"/>
              <a:t>Όταν το κελί βρίσκεται σε άλλο αρχείο χρησιμοποιούμε το πλήρες όνομα και το </a:t>
            </a:r>
            <a:r>
              <a:rPr lang="en-US" sz="2400" dirty="0" smtClean="0"/>
              <a:t>Excel </a:t>
            </a:r>
            <a:r>
              <a:rPr lang="el-GR" sz="2400" dirty="0" smtClean="0"/>
              <a:t>το αναζητά έξω από το τρέχον λογιστικό φύλλο. </a:t>
            </a:r>
          </a:p>
          <a:p>
            <a:pPr>
              <a:lnSpc>
                <a:spcPct val="110000"/>
              </a:lnSpc>
              <a:spcBef>
                <a:spcPts val="1200"/>
              </a:spcBef>
            </a:pPr>
            <a:endParaRPr lang="el-GR" sz="2400" dirty="0"/>
          </a:p>
        </p:txBody>
      </p:sp>
      <p:pic>
        <p:nvPicPr>
          <p:cNvPr id="1741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036853" y="3318835"/>
            <a:ext cx="6107147" cy="1681851"/>
          </a:xfrm>
          <a:prstGeom prst="rect">
            <a:avLst/>
          </a:prstGeom>
          <a:ln>
            <a:noFill/>
          </a:ln>
          <a:effectLst>
            <a:outerShdw blurRad="190500" algn="tl" rotWithShape="0">
              <a:srgbClr val="000000">
                <a:alpha val="70000"/>
              </a:srgbClr>
            </a:outerShdw>
          </a:effectLst>
        </p:spPr>
      </p:pic>
      <p:pic>
        <p:nvPicPr>
          <p:cNvPr id="1741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51520" y="4719126"/>
            <a:ext cx="5707658" cy="2067514"/>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7" name="TextBox 6"/>
          <p:cNvSpPr txBox="1"/>
          <p:nvPr/>
        </p:nvSpPr>
        <p:spPr>
          <a:xfrm>
            <a:off x="6732240" y="5030983"/>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9" name="TextBox 8"/>
          <p:cNvSpPr txBox="1"/>
          <p:nvPr/>
        </p:nvSpPr>
        <p:spPr>
          <a:xfrm>
            <a:off x="5910300" y="658297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92235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Βασικοί υπολογισμοί </a:t>
            </a:r>
            <a:r>
              <a:rPr lang="el-GR" sz="3200" b="0" dirty="0" smtClean="0"/>
              <a:t>(1 από 2)</a:t>
            </a:r>
            <a:endParaRPr lang="el-GR" sz="3200" b="0" dirty="0"/>
          </a:p>
        </p:txBody>
      </p:sp>
      <p:sp>
        <p:nvSpPr>
          <p:cNvPr id="3" name="Content Placeholder 2"/>
          <p:cNvSpPr>
            <a:spLocks noGrp="1"/>
          </p:cNvSpPr>
          <p:nvPr>
            <p:ph idx="1"/>
          </p:nvPr>
        </p:nvSpPr>
        <p:spPr>
          <a:xfrm>
            <a:off x="179512" y="1196752"/>
            <a:ext cx="8784976" cy="2880320"/>
          </a:xfrm>
        </p:spPr>
        <p:txBody>
          <a:bodyPr>
            <a:noAutofit/>
          </a:bodyPr>
          <a:lstStyle/>
          <a:p>
            <a:pPr>
              <a:lnSpc>
                <a:spcPct val="114000"/>
              </a:lnSpc>
              <a:spcBef>
                <a:spcPts val="1200"/>
              </a:spcBef>
              <a:buNone/>
            </a:pPr>
            <a:r>
              <a:rPr lang="el-GR" sz="2600" u="sng" dirty="0" smtClean="0"/>
              <a:t>Πράξεις, Αριθμητικές Παραστάσεις </a:t>
            </a:r>
          </a:p>
          <a:p>
            <a:pPr>
              <a:lnSpc>
                <a:spcPct val="114000"/>
              </a:lnSpc>
              <a:spcBef>
                <a:spcPts val="1200"/>
              </a:spcBef>
            </a:pPr>
            <a:r>
              <a:rPr lang="el-GR" sz="2400" dirty="0" smtClean="0"/>
              <a:t>Ένα κελί που περιέχει </a:t>
            </a:r>
            <a:r>
              <a:rPr lang="el-GR" sz="2400" b="1" dirty="0" smtClean="0"/>
              <a:t>πράξη ή αριθμητική παράσταση</a:t>
            </a:r>
            <a:r>
              <a:rPr lang="el-GR" sz="2400" dirty="0" smtClean="0"/>
              <a:t> ξεχωρίζει γιατί το περιεχόμενό του αρχίζει πάντα με το </a:t>
            </a:r>
            <a:r>
              <a:rPr lang="el-GR" sz="2400" b="1" dirty="0" smtClean="0"/>
              <a:t>ίσον</a:t>
            </a:r>
            <a:r>
              <a:rPr lang="el-GR" sz="2400" dirty="0" smtClean="0"/>
              <a:t> (=), ακολουθεί συγκεκριμένους κανόνες σύνταξης όπως οι γλώσσες προγραμματισμού, και, εμφανίζει το αποτέλεσμα της παράστασης ή μήνυμα λάθους. </a:t>
            </a:r>
          </a:p>
        </p:txBody>
      </p:sp>
      <p:pic>
        <p:nvPicPr>
          <p:cNvPr id="1843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35061" y="4509120"/>
            <a:ext cx="8673878" cy="1728192"/>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TextBox 5"/>
          <p:cNvSpPr txBox="1"/>
          <p:nvPr/>
        </p:nvSpPr>
        <p:spPr>
          <a:xfrm>
            <a:off x="4067944" y="635635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2851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Βασικοί υπολογισμοί </a:t>
            </a:r>
            <a:r>
              <a:rPr lang="el-GR" sz="3200" b="0" dirty="0" smtClean="0"/>
              <a:t>(2 από 2)</a:t>
            </a:r>
            <a:endParaRPr lang="el-GR" sz="3200" b="0" dirty="0"/>
          </a:p>
        </p:txBody>
      </p:sp>
      <p:pic>
        <p:nvPicPr>
          <p:cNvPr id="1843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611560" y="1221306"/>
            <a:ext cx="7569597" cy="1508174"/>
          </a:xfrm>
          <a:prstGeom prst="rect">
            <a:avLst/>
          </a:prstGeom>
          <a:ln>
            <a:noFill/>
          </a:ln>
          <a:effectLst>
            <a:outerShdw blurRad="190500" algn="tl" rotWithShape="0">
              <a:srgbClr val="000000">
                <a:alpha val="70000"/>
              </a:srgbClr>
            </a:outerShdw>
          </a:effectLst>
        </p:spPr>
      </p:pic>
      <p:sp>
        <p:nvSpPr>
          <p:cNvPr id="5" name="Ορθογώνιο 4"/>
          <p:cNvSpPr/>
          <p:nvPr/>
        </p:nvSpPr>
        <p:spPr>
          <a:xfrm>
            <a:off x="214173" y="3068960"/>
            <a:ext cx="8784976" cy="3268587"/>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l-GR" sz="2400" dirty="0">
                <a:solidFill>
                  <a:prstClr val="black"/>
                </a:solidFill>
                <a:latin typeface="+mn-lt"/>
              </a:rPr>
              <a:t>Τα παρακάτω σύμβολα χρησιμοποιούνται σαν </a:t>
            </a:r>
            <a:r>
              <a:rPr lang="el-GR" sz="2400" b="1" dirty="0">
                <a:solidFill>
                  <a:prstClr val="black"/>
                </a:solidFill>
                <a:latin typeface="+mn-lt"/>
              </a:rPr>
              <a:t>τελεστές</a:t>
            </a:r>
            <a:r>
              <a:rPr lang="el-GR" sz="2400" dirty="0">
                <a:solidFill>
                  <a:prstClr val="black"/>
                </a:solidFill>
                <a:latin typeface="+mn-lt"/>
              </a:rPr>
              <a:t> για την αντίστοιχη αριθμητική πράξη. Οι υπόλοιπες πράξεις (</a:t>
            </a:r>
            <a:r>
              <a:rPr lang="el-GR" sz="2400" dirty="0" err="1">
                <a:solidFill>
                  <a:prstClr val="black"/>
                </a:solidFill>
                <a:latin typeface="+mn-lt"/>
              </a:rPr>
              <a:t>Τετρ</a:t>
            </a:r>
            <a:r>
              <a:rPr lang="el-GR" sz="2400" dirty="0">
                <a:solidFill>
                  <a:prstClr val="black"/>
                </a:solidFill>
                <a:latin typeface="+mn-lt"/>
              </a:rPr>
              <a:t>. Ρίζα, </a:t>
            </a:r>
            <a:r>
              <a:rPr lang="en-US" sz="2400" dirty="0">
                <a:solidFill>
                  <a:prstClr val="black"/>
                </a:solidFill>
                <a:latin typeface="+mn-lt"/>
              </a:rPr>
              <a:t>Modulo</a:t>
            </a:r>
            <a:r>
              <a:rPr lang="el-GR" sz="2400" dirty="0">
                <a:solidFill>
                  <a:prstClr val="black"/>
                </a:solidFill>
                <a:latin typeface="+mn-lt"/>
              </a:rPr>
              <a:t>, …) υλοποιούνται με συναρτήσεις. Η σειρά των πράξεων αποτελεί και σειρά προτεραιότητας (όπως ισχύει για όλες τις γλώσσες) και εφαρμόζεται και στους υπολογισμούς του </a:t>
            </a:r>
            <a:r>
              <a:rPr lang="en-US" sz="2400" dirty="0">
                <a:solidFill>
                  <a:prstClr val="black"/>
                </a:solidFill>
                <a:latin typeface="+mn-lt"/>
              </a:rPr>
              <a:t>Excel</a:t>
            </a:r>
            <a:r>
              <a:rPr lang="el-GR" sz="2400" dirty="0">
                <a:solidFill>
                  <a:prstClr val="black"/>
                </a:solidFill>
                <a:latin typeface="+mn-lt"/>
              </a:rPr>
              <a:t>: </a:t>
            </a:r>
          </a:p>
          <a:p>
            <a:pPr marL="742950" lvl="1" indent="-285750" fontAlgn="auto">
              <a:spcBef>
                <a:spcPct val="20000"/>
              </a:spcBef>
              <a:spcAft>
                <a:spcPts val="0"/>
              </a:spcAft>
              <a:buFont typeface="Arial" pitchFamily="34" charset="0"/>
              <a:buChar char="–"/>
            </a:pPr>
            <a:r>
              <a:rPr lang="el-GR" sz="2400" dirty="0">
                <a:solidFill>
                  <a:prstClr val="black"/>
                </a:solidFill>
                <a:latin typeface="+mn-lt"/>
              </a:rPr>
              <a:t>Ύψωση σε Δύναμη </a:t>
            </a:r>
            <a:r>
              <a:rPr lang="el-GR" sz="2400" dirty="0" smtClean="0">
                <a:solidFill>
                  <a:prstClr val="black"/>
                </a:solidFill>
                <a:latin typeface="+mn-lt"/>
              </a:rPr>
              <a:t>(</a:t>
            </a:r>
            <a:r>
              <a:rPr lang="el-GR" sz="2400" b="1" dirty="0" smtClean="0">
                <a:solidFill>
                  <a:prstClr val="black"/>
                </a:solidFill>
                <a:latin typeface="+mn-lt"/>
              </a:rPr>
              <a:t>^</a:t>
            </a:r>
            <a:r>
              <a:rPr lang="el-GR" sz="2400" dirty="0" smtClean="0">
                <a:solidFill>
                  <a:prstClr val="black"/>
                </a:solidFill>
                <a:latin typeface="+mn-lt"/>
              </a:rPr>
              <a:t>),</a:t>
            </a:r>
            <a:endParaRPr lang="el-GR" sz="2400" dirty="0">
              <a:solidFill>
                <a:prstClr val="black"/>
              </a:solidFill>
              <a:latin typeface="+mn-lt"/>
            </a:endParaRPr>
          </a:p>
          <a:p>
            <a:pPr marL="742950" lvl="1" indent="-285750" fontAlgn="auto">
              <a:spcBef>
                <a:spcPct val="20000"/>
              </a:spcBef>
              <a:spcAft>
                <a:spcPts val="0"/>
              </a:spcAft>
              <a:buFont typeface="Arial" pitchFamily="34" charset="0"/>
              <a:buChar char="–"/>
            </a:pPr>
            <a:r>
              <a:rPr lang="el-GR" sz="2400" dirty="0">
                <a:solidFill>
                  <a:prstClr val="black"/>
                </a:solidFill>
                <a:latin typeface="+mn-lt"/>
              </a:rPr>
              <a:t>Πολλαπλασιασμός (</a:t>
            </a:r>
            <a:r>
              <a:rPr lang="el-GR" sz="2400" b="1" dirty="0">
                <a:solidFill>
                  <a:prstClr val="black"/>
                </a:solidFill>
                <a:latin typeface="+mn-lt"/>
              </a:rPr>
              <a:t>*</a:t>
            </a:r>
            <a:r>
              <a:rPr lang="el-GR" sz="2400" dirty="0">
                <a:solidFill>
                  <a:prstClr val="black"/>
                </a:solidFill>
                <a:latin typeface="+mn-lt"/>
              </a:rPr>
              <a:t>) &amp; Διαίρεση (</a:t>
            </a:r>
            <a:r>
              <a:rPr lang="el-GR" sz="2400" b="1" dirty="0">
                <a:solidFill>
                  <a:prstClr val="black"/>
                </a:solidFill>
                <a:latin typeface="+mn-lt"/>
              </a:rPr>
              <a:t>/</a:t>
            </a:r>
            <a:r>
              <a:rPr lang="el-GR" sz="2400" dirty="0">
                <a:solidFill>
                  <a:prstClr val="black"/>
                </a:solidFill>
                <a:latin typeface="+mn-lt"/>
              </a:rPr>
              <a:t>) ,</a:t>
            </a:r>
          </a:p>
          <a:p>
            <a:pPr marL="742950" lvl="1" indent="-285750" fontAlgn="auto">
              <a:spcBef>
                <a:spcPct val="20000"/>
              </a:spcBef>
              <a:spcAft>
                <a:spcPts val="0"/>
              </a:spcAft>
              <a:buFont typeface="Arial" pitchFamily="34" charset="0"/>
              <a:buChar char="–"/>
            </a:pPr>
            <a:r>
              <a:rPr lang="el-GR" sz="2400" dirty="0">
                <a:solidFill>
                  <a:prstClr val="black"/>
                </a:solidFill>
                <a:latin typeface="+mn-lt"/>
              </a:rPr>
              <a:t>Πρόσθεση (</a:t>
            </a:r>
            <a:r>
              <a:rPr lang="el-GR" sz="2400" b="1" dirty="0">
                <a:solidFill>
                  <a:prstClr val="black"/>
                </a:solidFill>
                <a:latin typeface="+mn-lt"/>
              </a:rPr>
              <a:t>+</a:t>
            </a:r>
            <a:r>
              <a:rPr lang="el-GR" sz="2400" dirty="0">
                <a:solidFill>
                  <a:prstClr val="black"/>
                </a:solidFill>
                <a:latin typeface="+mn-lt"/>
              </a:rPr>
              <a:t>) &amp; Αφαίρεση (</a:t>
            </a:r>
            <a:r>
              <a:rPr lang="el-GR" sz="2400" b="1" dirty="0">
                <a:solidFill>
                  <a:prstClr val="black"/>
                </a:solidFill>
                <a:latin typeface="+mn-lt"/>
              </a:rPr>
              <a:t>-</a:t>
            </a:r>
            <a:r>
              <a:rPr lang="el-GR" sz="2400" dirty="0">
                <a:solidFill>
                  <a:prstClr val="black"/>
                </a:solidFill>
                <a:latin typeface="+mn-lt"/>
              </a:rPr>
              <a:t>) </a:t>
            </a:r>
            <a:r>
              <a:rPr lang="el-GR" sz="2400" dirty="0" smtClean="0">
                <a:solidFill>
                  <a:prstClr val="black"/>
                </a:solidFill>
                <a:latin typeface="+mn-lt"/>
              </a:rPr>
              <a:t>.</a:t>
            </a:r>
            <a:endParaRPr lang="el-GR" sz="2400" dirty="0">
              <a:solidFill>
                <a:prstClr val="black"/>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TextBox 5"/>
          <p:cNvSpPr txBox="1"/>
          <p:nvPr/>
        </p:nvSpPr>
        <p:spPr>
          <a:xfrm>
            <a:off x="3753458" y="279196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818073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dirty="0" smtClean="0"/>
              <a:t>Υπολογισμός των ριζών του τριωνύμου αχ</a:t>
            </a:r>
            <a:r>
              <a:rPr lang="el-GR" baseline="30000" dirty="0" smtClean="0"/>
              <a:t>2</a:t>
            </a:r>
            <a:r>
              <a:rPr lang="el-GR" dirty="0" smtClean="0"/>
              <a:t>+βχ+γ=0</a:t>
            </a:r>
            <a:endParaRPr lang="el-GR" dirty="0"/>
          </a:p>
        </p:txBody>
      </p:sp>
      <p:pic>
        <p:nvPicPr>
          <p:cNvPr id="1945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9552" y="1607928"/>
            <a:ext cx="8064896" cy="4485368"/>
          </a:xfrm>
          <a:prstGeom prst="rect">
            <a:avLst/>
          </a:prstGeom>
          <a:ln>
            <a:noFill/>
          </a:ln>
          <a:effectLst>
            <a:outerShdw blurRad="190500" algn="tl" rotWithShape="0">
              <a:srgbClr val="000000">
                <a:alpha val="70000"/>
              </a:srgbClr>
            </a:outerShdw>
          </a:effec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TextBox 4"/>
          <p:cNvSpPr txBox="1"/>
          <p:nvPr/>
        </p:nvSpPr>
        <p:spPr>
          <a:xfrm>
            <a:off x="3995936" y="609776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1517708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2a5884aee62bc77402ea636cbd2914e3e1a2062"/>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41</TotalTime>
  <Words>1598</Words>
  <Application>Microsoft Office PowerPoint</Application>
  <PresentationFormat>On-screen Show (4:3)</PresentationFormat>
  <Paragraphs>170</Paragraphs>
  <Slides>26</Slides>
  <Notes>11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OC_template_updated</vt:lpstr>
      <vt:lpstr>1_OC_template_updated</vt:lpstr>
      <vt:lpstr>Προγραμματισμός &amp; Εφαρμογές Η/Υ (Θ)</vt:lpstr>
      <vt:lpstr>Έναρξη Εφαρμογής</vt:lpstr>
      <vt:lpstr>Βασικές έννοιες (1 από 2)</vt:lpstr>
      <vt:lpstr>Βασικές έννοιες (2 από 2)</vt:lpstr>
      <vt:lpstr>Ονομασία - Χρήση των Κελιών (1 από 2)</vt:lpstr>
      <vt:lpstr>Ονομασία - Χρήση των Κελιών (2 από 2)</vt:lpstr>
      <vt:lpstr>Βασικοί υπολογισμοί (1 από 2)</vt:lpstr>
      <vt:lpstr>Βασικοί υπολογισμοί (2 από 2)</vt:lpstr>
      <vt:lpstr>Υπολογισμός των ριζών του τριωνύμου αχ2+βχ+γ=0</vt:lpstr>
      <vt:lpstr>Συναρτήσεις (1 από 2)</vt:lpstr>
      <vt:lpstr>Συναρτήσεις (2 από 2)</vt:lpstr>
      <vt:lpstr>Παραδείγματα (1 από 2)</vt:lpstr>
      <vt:lpstr>Παραδείγματα (2 από 2)</vt:lpstr>
      <vt:lpstr>Επαναλήψεις</vt:lpstr>
      <vt:lpstr>Αντιγραφή Κελιών (1 από 2)</vt:lpstr>
      <vt:lpstr>Αντιγραφή Κελιών (2 από 2)</vt:lpstr>
      <vt:lpstr>Επαναλήψεις Υπολογισμών</vt:lpstr>
      <vt:lpstr>Παράδειγμα 1</vt:lpstr>
      <vt:lpstr>Παράδειγμα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Και Εφαρμογές Η/Υ </dc:title>
  <dc:creator>opencourses@teiath.gr</dc:creator>
  <cp:lastModifiedBy>alex</cp:lastModifiedBy>
  <cp:revision>13</cp:revision>
  <dcterms:created xsi:type="dcterms:W3CDTF">2014-01-20T13:45:29Z</dcterms:created>
  <dcterms:modified xsi:type="dcterms:W3CDTF">2015-02-24T15:57:45Z</dcterms:modified>
</cp:coreProperties>
</file>