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18"/>
  </p:notesMasterIdLst>
  <p:handoutMasterIdLst>
    <p:handoutMasterId r:id="rId19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57" r:id="rId11"/>
    <p:sldId id="262" r:id="rId12"/>
    <p:sldId id="264" r:id="rId13"/>
    <p:sldId id="269" r:id="rId14"/>
    <p:sldId id="270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92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BF1F7A-49C7-4D4D-8950-0FEF48E910C4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ΙΙ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</a:t>
            </a:r>
            <a:r>
              <a:rPr lang="en-US" sz="2600" dirty="0"/>
              <a:t>eau de toilette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 </a:t>
            </a:r>
            <a:r>
              <a:rPr lang="el-GR" sz="2200" dirty="0"/>
              <a:t>Φωτεινή </a:t>
            </a:r>
            <a:r>
              <a:rPr lang="el-GR" sz="2200" dirty="0" err="1"/>
              <a:t>Μέλλου</a:t>
            </a:r>
            <a:r>
              <a:rPr lang="el-GR" sz="2200" dirty="0"/>
              <a:t>, </a:t>
            </a:r>
            <a:r>
              <a:rPr lang="el-GR" sz="2200" dirty="0" err="1"/>
              <a:t>MSc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Εργαστηριακός συνεργάτης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Αισθητικής και </a:t>
            </a:r>
            <a:r>
              <a:rPr lang="el-GR" sz="2200" dirty="0" err="1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 2014. 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. </a:t>
            </a:r>
            <a:r>
              <a:rPr lang="el-GR" sz="2000" dirty="0"/>
              <a:t>«</a:t>
            </a:r>
            <a:r>
              <a:rPr lang="el-GR" sz="2000" dirty="0" err="1"/>
              <a:t>Κοσμητολογία</a:t>
            </a:r>
            <a:r>
              <a:rPr lang="el-GR" sz="2000" dirty="0"/>
              <a:t>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Ι </a:t>
            </a:r>
            <a:r>
              <a:rPr lang="el-GR" sz="2000" dirty="0"/>
              <a:t>(Ε).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Παρασκευή </a:t>
            </a:r>
            <a:r>
              <a:rPr lang="en-US" sz="2000" dirty="0"/>
              <a:t>eau de toilette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 err="1">
                <a:sym typeface="Wingdings" pitchFamily="2" charset="2"/>
              </a:rPr>
              <a:t>Αλκοολοϋδατικά</a:t>
            </a:r>
            <a:r>
              <a:rPr lang="el-GR" altLang="el-GR" dirty="0">
                <a:sym typeface="Wingdings" pitchFamily="2" charset="2"/>
              </a:rPr>
              <a:t> διαλύματα με αιθανόλη 80% και αιθέρια έλαια 3-5% (φυσικά ή συνθετικά</a:t>
            </a:r>
            <a:r>
              <a:rPr lang="el-GR" altLang="el-GR" dirty="0" smtClean="0">
                <a:sym typeface="Wingdings" pitchFamily="2" charset="2"/>
              </a:rPr>
              <a:t>).</a:t>
            </a:r>
            <a:endParaRPr lang="el-GR" altLang="el-GR" dirty="0">
              <a:sym typeface="Wingdings" pitchFamily="2" charset="2"/>
            </a:endParaRPr>
          </a:p>
          <a:p>
            <a:pPr>
              <a:defRPr/>
            </a:pPr>
            <a:r>
              <a:rPr lang="el-GR" altLang="el-GR" dirty="0">
                <a:sym typeface="Wingdings" pitchFamily="2" charset="2"/>
              </a:rPr>
              <a:t>Περιέχουν</a:t>
            </a:r>
            <a:r>
              <a:rPr lang="en-US" altLang="el-GR" dirty="0">
                <a:sym typeface="Wingdings" pitchFamily="2" charset="2"/>
              </a:rPr>
              <a:t>:</a:t>
            </a:r>
            <a:endParaRPr lang="el-GR" altLang="el-GR" dirty="0">
              <a:sym typeface="Wingdings" pitchFamily="2" charset="2"/>
            </a:endParaRPr>
          </a:p>
          <a:p>
            <a:pPr lvl="1">
              <a:defRPr/>
            </a:pPr>
            <a:r>
              <a:rPr lang="el-GR" altLang="el-GR" dirty="0" err="1">
                <a:sym typeface="Wingdings" pitchFamily="2" charset="2"/>
              </a:rPr>
              <a:t>Διαλυτοποιητές</a:t>
            </a:r>
            <a:r>
              <a:rPr lang="el-GR" altLang="el-GR" dirty="0">
                <a:sym typeface="Wingdings" pitchFamily="2" charset="2"/>
              </a:rPr>
              <a:t>, αντιοξειδωτικά, σταθεροποιητές </a:t>
            </a:r>
            <a:r>
              <a:rPr lang="el-GR" altLang="el-GR" dirty="0" err="1">
                <a:sym typeface="Wingdings" pitchFamily="2" charset="2"/>
              </a:rPr>
              <a:t>άρωματος</a:t>
            </a:r>
            <a:r>
              <a:rPr lang="el-GR" altLang="el-GR" dirty="0">
                <a:sym typeface="Wingdings" pitchFamily="2" charset="2"/>
              </a:rPr>
              <a:t>, </a:t>
            </a:r>
            <a:r>
              <a:rPr lang="el-GR" altLang="el-GR" dirty="0" smtClean="0">
                <a:sym typeface="Wingdings" pitchFamily="2" charset="2"/>
              </a:rPr>
              <a:t>χρώματα.</a:t>
            </a:r>
            <a:endParaRPr lang="el-GR" altLang="el-GR" dirty="0">
              <a:sym typeface="Wingdings" pitchFamily="2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0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- Ορθογώνιο"/>
          <p:cNvSpPr>
            <a:spLocks noChangeArrowheads="1"/>
          </p:cNvSpPr>
          <p:nvPr/>
        </p:nvSpPr>
        <p:spPr bwMode="auto">
          <a:xfrm>
            <a:off x="468313" y="623728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1600" i="1" dirty="0">
                <a:latin typeface="+mn-lt"/>
              </a:rPr>
              <a:t>*INCI </a:t>
            </a:r>
            <a:r>
              <a:rPr lang="el-GR" altLang="el-GR" sz="1600" i="1" dirty="0">
                <a:latin typeface="+mn-lt"/>
              </a:rPr>
              <a:t>ονομασία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Calibri" pitchFamily="34" charset="0"/>
              </a:rPr>
              <a:t>Ethanol</a:t>
            </a:r>
            <a:r>
              <a:rPr lang="el-GR" dirty="0">
                <a:latin typeface="Calibri" pitchFamily="34" charset="0"/>
              </a:rPr>
              <a:t> (</a:t>
            </a:r>
            <a:r>
              <a:rPr lang="en-US" dirty="0">
                <a:latin typeface="Calibri" pitchFamily="34" charset="0"/>
              </a:rPr>
              <a:t>Ethyl alcohol</a:t>
            </a:r>
            <a:r>
              <a:rPr lang="el-GR" dirty="0">
                <a:latin typeface="Calibri" pitchFamily="34" charset="0"/>
              </a:rPr>
              <a:t>)* αντισηπτικό, ήπιο στυπτικό, </a:t>
            </a:r>
            <a:r>
              <a:rPr lang="el-GR" dirty="0" err="1">
                <a:latin typeface="Calibri" pitchFamily="34" charset="0"/>
              </a:rPr>
              <a:t>απολιπαντικό</a:t>
            </a:r>
            <a:r>
              <a:rPr lang="el-GR" dirty="0">
                <a:latin typeface="Calibri" pitchFamily="34" charset="0"/>
              </a:rPr>
              <a:t>, αίσθηση </a:t>
            </a:r>
            <a:r>
              <a:rPr lang="el-GR" dirty="0" smtClean="0">
                <a:latin typeface="Calibri" pitchFamily="34" charset="0"/>
              </a:rPr>
              <a:t>δροσιάς.</a:t>
            </a:r>
            <a:endParaRPr lang="el-GR" dirty="0">
              <a:latin typeface="Calibri" pitchFamily="34" charset="0"/>
            </a:endParaRPr>
          </a:p>
          <a:p>
            <a:pPr>
              <a:defRPr/>
            </a:pPr>
            <a:r>
              <a:rPr lang="en-US" b="1" dirty="0" smtClean="0">
                <a:latin typeface="Calibri" pitchFamily="34" charset="0"/>
              </a:rPr>
              <a:t>Perfume</a:t>
            </a:r>
            <a:r>
              <a:rPr lang="el-GR" b="1" dirty="0" smtClean="0">
                <a:latin typeface="Calibri" pitchFamily="34" charset="0"/>
              </a:rPr>
              <a:t>.</a:t>
            </a:r>
            <a:endParaRPr lang="el-GR" b="1" dirty="0">
              <a:latin typeface="Calibri" pitchFamily="34" charset="0"/>
            </a:endParaRPr>
          </a:p>
          <a:p>
            <a:pPr>
              <a:defRPr/>
            </a:pPr>
            <a:r>
              <a:rPr lang="en-US" b="1" dirty="0" err="1">
                <a:latin typeface="Calibri" pitchFamily="34" charset="0"/>
              </a:rPr>
              <a:t>Glucam</a:t>
            </a:r>
            <a:r>
              <a:rPr lang="en-US" b="1" dirty="0">
                <a:latin typeface="Calibri" pitchFamily="34" charset="0"/>
              </a:rPr>
              <a:t> P</a:t>
            </a:r>
            <a:r>
              <a:rPr lang="el-GR" b="1" dirty="0">
                <a:latin typeface="Calibri" pitchFamily="34" charset="0"/>
              </a:rPr>
              <a:t> 20 </a:t>
            </a:r>
            <a:r>
              <a:rPr lang="el-GR" dirty="0">
                <a:latin typeface="Calibri" pitchFamily="34" charset="0"/>
              </a:rPr>
              <a:t>υγραντικό, ↓ τσούξιμο , </a:t>
            </a:r>
            <a:r>
              <a:rPr lang="en-US" dirty="0">
                <a:latin typeface="Calibri" pitchFamily="34" charset="0"/>
              </a:rPr>
              <a:t>perfume </a:t>
            </a:r>
            <a:r>
              <a:rPr lang="en-US" dirty="0" smtClean="0">
                <a:latin typeface="Calibri" pitchFamily="34" charset="0"/>
              </a:rPr>
              <a:t>fixative</a:t>
            </a:r>
            <a:r>
              <a:rPr lang="el-GR" dirty="0" smtClean="0">
                <a:latin typeface="Calibri" pitchFamily="34" charset="0"/>
              </a:rPr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6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</a:t>
            </a:r>
            <a:r>
              <a:rPr lang="el-GR" sz="3000" b="0" dirty="0"/>
              <a:t>1/2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σε ποτήρι ζέσεως:</a:t>
            </a:r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 smtClean="0"/>
              <a:t>Ethanol</a:t>
            </a:r>
            <a:r>
              <a:rPr lang="el-GR" dirty="0" smtClean="0"/>
              <a:t>.</a:t>
            </a:r>
            <a:endParaRPr lang="el-GR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 smtClean="0"/>
              <a:t>Perfume</a:t>
            </a:r>
            <a:r>
              <a:rPr lang="el-GR" dirty="0" smtClean="0"/>
              <a:t>.</a:t>
            </a:r>
            <a:endParaRPr lang="el-GR" b="1" dirty="0"/>
          </a:p>
          <a:p>
            <a:pPr>
              <a:defRPr/>
            </a:pPr>
            <a:r>
              <a:rPr lang="el-GR" altLang="el-GR" dirty="0"/>
              <a:t>Ανάδευση (γυάλινη ράβδο) μέχρι διάλυσης του </a:t>
            </a:r>
            <a:r>
              <a:rPr lang="el-GR" altLang="el-GR" dirty="0" smtClean="0"/>
              <a:t>αρώματος.</a:t>
            </a:r>
            <a:endParaRPr lang="en-US" altLang="el-GR" b="1" dirty="0" smtClean="0"/>
          </a:p>
          <a:p>
            <a:pPr>
              <a:defRPr/>
            </a:pPr>
            <a:r>
              <a:rPr lang="el-GR" altLang="el-GR" dirty="0" smtClean="0"/>
              <a:t>Ζύγιση </a:t>
            </a:r>
            <a:r>
              <a:rPr lang="el-GR" altLang="el-GR" dirty="0"/>
              <a:t>στο ίδιο ποτήρι </a:t>
            </a:r>
            <a:r>
              <a:rPr lang="el-GR" altLang="el-GR"/>
              <a:t>ζέσεως </a:t>
            </a:r>
            <a:r>
              <a:rPr lang="el-GR" smtClean="0"/>
              <a:t>του</a:t>
            </a:r>
            <a:r>
              <a:rPr lang="el-GR" dirty="0" smtClean="0"/>
              <a:t>:</a:t>
            </a:r>
            <a:endParaRPr lang="el-GR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 smtClean="0"/>
              <a:t>Aqua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altLang="el-GR" dirty="0"/>
              <a:t>Ανάδευση (γυάλινη ράβδο), προσθήκη:</a:t>
            </a:r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 err="1">
                <a:ea typeface="Calibri" pitchFamily="34" charset="0"/>
                <a:cs typeface="Arial" pitchFamily="34" charset="0"/>
              </a:rPr>
              <a:t>Glucam</a:t>
            </a:r>
            <a:r>
              <a:rPr lang="en-US" dirty="0">
                <a:ea typeface="Calibri" pitchFamily="34" charset="0"/>
                <a:cs typeface="Arial" pitchFamily="34" charset="0"/>
              </a:rPr>
              <a:t> P</a:t>
            </a:r>
            <a:r>
              <a:rPr lang="el-GR" dirty="0">
                <a:ea typeface="Calibri" pitchFamily="34" charset="0"/>
                <a:cs typeface="Arial" pitchFamily="34" charset="0"/>
              </a:rPr>
              <a:t> </a:t>
            </a:r>
            <a:r>
              <a:rPr lang="el-GR" dirty="0" smtClean="0">
                <a:ea typeface="Calibri" pitchFamily="34" charset="0"/>
                <a:cs typeface="Arial" pitchFamily="34" charset="0"/>
              </a:rPr>
              <a:t>20.</a:t>
            </a:r>
            <a:endParaRPr lang="el-GR" dirty="0"/>
          </a:p>
          <a:p>
            <a:pPr>
              <a:defRPr/>
            </a:pPr>
            <a:r>
              <a:rPr lang="el-GR" altLang="el-GR" dirty="0"/>
              <a:t>Ανάδευση (γυάλινη ράβδο), ομογενές </a:t>
            </a:r>
            <a:r>
              <a:rPr lang="el-GR" altLang="el-GR" dirty="0" smtClean="0"/>
              <a:t>μίγμα.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91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Παρασκευή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/>
              <a:t>Ωρίμανση του </a:t>
            </a:r>
            <a:r>
              <a:rPr lang="el-GR" sz="2400" dirty="0" smtClean="0"/>
              <a:t>προϊόντος.</a:t>
            </a:r>
            <a:endParaRPr lang="el-GR" sz="2400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l-GR" sz="2400" dirty="0"/>
              <a:t>Διατήρηση 2 εβδομάδες σε θερμοκρασία </a:t>
            </a:r>
            <a:r>
              <a:rPr lang="el-GR" sz="2400" dirty="0" smtClean="0"/>
              <a:t>περιβάλλοντος.</a:t>
            </a:r>
            <a:endParaRPr lang="el-GR" sz="2400" dirty="0"/>
          </a:p>
          <a:p>
            <a:pPr>
              <a:defRPr/>
            </a:pPr>
            <a:r>
              <a:rPr lang="el-GR" sz="2400" dirty="0"/>
              <a:t>Ψύξη 0-5</a:t>
            </a:r>
            <a:r>
              <a:rPr lang="el-GR" sz="2400" baseline="30000" dirty="0"/>
              <a:t>ο</a:t>
            </a:r>
            <a:r>
              <a:rPr lang="en-US" sz="2400" dirty="0" smtClean="0"/>
              <a:t>C</a:t>
            </a:r>
            <a:r>
              <a:rPr lang="el-GR" sz="2400" dirty="0" smtClean="0"/>
              <a:t>, </a:t>
            </a:r>
            <a:r>
              <a:rPr lang="el-GR" sz="2400" dirty="0"/>
              <a:t>24 </a:t>
            </a:r>
            <a:r>
              <a:rPr lang="en-US" sz="2400" dirty="0" smtClean="0"/>
              <a:t>h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defRPr/>
            </a:pPr>
            <a:r>
              <a:rPr lang="el-GR" sz="2400" dirty="0" smtClean="0"/>
              <a:t>Διήθηση.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17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9 - Ομάδα"/>
          <p:cNvGrpSpPr>
            <a:grpSpLocks/>
          </p:cNvGrpSpPr>
          <p:nvPr/>
        </p:nvGrpSpPr>
        <p:grpSpPr bwMode="auto">
          <a:xfrm>
            <a:off x="6372225" y="2132856"/>
            <a:ext cx="1439863" cy="2781300"/>
            <a:chOff x="6372200" y="2420888"/>
            <a:chExt cx="1440160" cy="2780999"/>
          </a:xfrm>
        </p:grpSpPr>
        <p:grpSp>
          <p:nvGrpSpPr>
            <p:cNvPr id="7173" name="8 - Ομάδα"/>
            <p:cNvGrpSpPr>
              <a:grpSpLocks/>
            </p:cNvGrpSpPr>
            <p:nvPr/>
          </p:nvGrpSpPr>
          <p:grpSpPr bwMode="auto">
            <a:xfrm>
              <a:off x="6372200" y="2420888"/>
              <a:ext cx="1440160" cy="2780999"/>
              <a:chOff x="6372200" y="2420888"/>
              <a:chExt cx="1440160" cy="2780999"/>
            </a:xfrm>
          </p:grpSpPr>
          <p:pic>
            <p:nvPicPr>
              <p:cNvPr id="7175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2420888"/>
                <a:ext cx="1440160" cy="2780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6 - Ορθογώνιο"/>
              <p:cNvSpPr/>
              <p:nvPr/>
            </p:nvSpPr>
            <p:spPr>
              <a:xfrm>
                <a:off x="6732637" y="3500271"/>
                <a:ext cx="792325" cy="8650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</p:grpSp>
        <p:sp>
          <p:nvSpPr>
            <p:cNvPr id="7174" name="5 - Ορθογώνιο"/>
            <p:cNvSpPr>
              <a:spLocks noChangeArrowheads="1"/>
            </p:cNvSpPr>
            <p:nvPr/>
          </p:nvSpPr>
          <p:spPr bwMode="auto">
            <a:xfrm>
              <a:off x="6588224" y="3501008"/>
              <a:ext cx="108012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l-GR" sz="1600">
                  <a:latin typeface="AR JULIAN" pitchFamily="2" charset="0"/>
                </a:rPr>
                <a:t>Eau </a:t>
              </a:r>
            </a:p>
            <a:p>
              <a:pPr algn="ctr" eaLnBrk="1" hangingPunct="1"/>
              <a:r>
                <a:rPr lang="en-US" altLang="el-GR" sz="1600">
                  <a:latin typeface="AR JULIAN" pitchFamily="2" charset="0"/>
                </a:rPr>
                <a:t>de Toilette</a:t>
              </a:r>
              <a:endParaRPr lang="el-GR" altLang="el-GR" sz="160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sz="2400" dirty="0"/>
              <a:t>Μέτρηση </a:t>
            </a:r>
            <a:r>
              <a:rPr lang="en-US" altLang="el-GR" sz="2400" dirty="0"/>
              <a:t>pH</a:t>
            </a:r>
            <a:endParaRPr lang="el-GR" altLang="el-GR" sz="2400" dirty="0"/>
          </a:p>
          <a:p>
            <a:pPr marL="722313">
              <a:buFont typeface="Courier New" panose="02070309020205020404" pitchFamily="49" charset="0"/>
              <a:buChar char="o"/>
              <a:defRPr/>
            </a:pPr>
            <a:r>
              <a:rPr lang="el-GR" altLang="el-GR" sz="2400" dirty="0"/>
              <a:t>Απευθείας στο </a:t>
            </a:r>
            <a:r>
              <a:rPr lang="el-GR" altLang="el-GR" sz="2400" dirty="0" smtClean="0"/>
              <a:t>προϊόν.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44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528" y="1340768"/>
            <a:ext cx="9144000" cy="5328592"/>
          </a:xfrm>
        </p:spPr>
        <p:txBody>
          <a:bodyPr/>
          <a:lstStyle/>
          <a:p>
            <a:r>
              <a:rPr lang="el-GR" dirty="0" smtClean="0"/>
              <a:t>Εργαστηριακές </a:t>
            </a:r>
            <a:r>
              <a:rPr lang="el-GR" dirty="0"/>
              <a:t>Ασκήσεις </a:t>
            </a:r>
            <a:r>
              <a:rPr lang="el-GR" dirty="0" err="1"/>
              <a:t>Κοσμητολογίας</a:t>
            </a:r>
            <a:r>
              <a:rPr lang="el-GR" dirty="0"/>
              <a:t> ΙΙΙ, Ε. </a:t>
            </a:r>
            <a:r>
              <a:rPr lang="el-GR" dirty="0" err="1"/>
              <a:t>Τσιρίβας</a:t>
            </a:r>
            <a:r>
              <a:rPr lang="el-GR" dirty="0"/>
              <a:t>, Α. </a:t>
            </a:r>
            <a:r>
              <a:rPr lang="el-GR" dirty="0" err="1"/>
              <a:t>Βαρβαρέσου</a:t>
            </a:r>
            <a:r>
              <a:rPr lang="el-GR" dirty="0"/>
              <a:t>, Αθήνα </a:t>
            </a:r>
            <a:r>
              <a:rPr lang="el-GR" dirty="0" smtClean="0"/>
              <a:t>2005.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6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</TotalTime>
  <Words>768</Words>
  <Application>Microsoft Office PowerPoint</Application>
  <PresentationFormat>Προβολή στην οθόνη (4:3)</PresentationFormat>
  <Paragraphs>104</Paragraphs>
  <Slides>14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template</vt:lpstr>
      <vt:lpstr>1_exo-opistho_simeiomata</vt:lpstr>
      <vt:lpstr>OC_template_updated</vt:lpstr>
      <vt:lpstr>Κοσμητολογία ΙΙI (Ε)</vt:lpstr>
      <vt:lpstr>Γενικά</vt:lpstr>
      <vt:lpstr>Συστατικά</vt:lpstr>
      <vt:lpstr>Παρασκευή 1/2</vt:lpstr>
      <vt:lpstr>Παρασκευή 2/2</vt:lpstr>
      <vt:lpstr>Παρατηρήσεις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fkaram2</cp:lastModifiedBy>
  <cp:revision>7</cp:revision>
  <dcterms:created xsi:type="dcterms:W3CDTF">2015-05-08T06:11:57Z</dcterms:created>
  <dcterms:modified xsi:type="dcterms:W3CDTF">2015-05-11T06:05:26Z</dcterms:modified>
</cp:coreProperties>
</file>