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8" r:id="rId1"/>
    <p:sldMasterId id="2147484060" r:id="rId2"/>
  </p:sldMasterIdLst>
  <p:notesMasterIdLst>
    <p:notesMasterId r:id="rId56"/>
  </p:notesMasterIdLst>
  <p:sldIdLst>
    <p:sldId id="740" r:id="rId3"/>
    <p:sldId id="444" r:id="rId4"/>
    <p:sldId id="727" r:id="rId5"/>
    <p:sldId id="432" r:id="rId6"/>
    <p:sldId id="443" r:id="rId7"/>
    <p:sldId id="442" r:id="rId8"/>
    <p:sldId id="728" r:id="rId9"/>
    <p:sldId id="730" r:id="rId10"/>
    <p:sldId id="435" r:id="rId11"/>
    <p:sldId id="434" r:id="rId12"/>
    <p:sldId id="441" r:id="rId13"/>
    <p:sldId id="731" r:id="rId14"/>
    <p:sldId id="439" r:id="rId15"/>
    <p:sldId id="440" r:id="rId16"/>
    <p:sldId id="433" r:id="rId17"/>
    <p:sldId id="438" r:id="rId18"/>
    <p:sldId id="546" r:id="rId19"/>
    <p:sldId id="541" r:id="rId20"/>
    <p:sldId id="734" r:id="rId21"/>
    <p:sldId id="548" r:id="rId22"/>
    <p:sldId id="542" r:id="rId23"/>
    <p:sldId id="738" r:id="rId24"/>
    <p:sldId id="737" r:id="rId25"/>
    <p:sldId id="735" r:id="rId26"/>
    <p:sldId id="736" r:id="rId27"/>
    <p:sldId id="739" r:id="rId28"/>
    <p:sldId id="543" r:id="rId29"/>
    <p:sldId id="733" r:id="rId30"/>
    <p:sldId id="732" r:id="rId31"/>
    <p:sldId id="446" r:id="rId32"/>
    <p:sldId id="474" r:id="rId33"/>
    <p:sldId id="544" r:id="rId34"/>
    <p:sldId id="466" r:id="rId35"/>
    <p:sldId id="468" r:id="rId36"/>
    <p:sldId id="469" r:id="rId37"/>
    <p:sldId id="467" r:id="rId38"/>
    <p:sldId id="470" r:id="rId39"/>
    <p:sldId id="472" r:id="rId40"/>
    <p:sldId id="473" r:id="rId41"/>
    <p:sldId id="447" r:id="rId42"/>
    <p:sldId id="449" r:id="rId43"/>
    <p:sldId id="450" r:id="rId44"/>
    <p:sldId id="453" r:id="rId45"/>
    <p:sldId id="451" r:id="rId46"/>
    <p:sldId id="456" r:id="rId47"/>
    <p:sldId id="741" r:id="rId48"/>
    <p:sldId id="742" r:id="rId49"/>
    <p:sldId id="743" r:id="rId50"/>
    <p:sldId id="744" r:id="rId51"/>
    <p:sldId id="745" r:id="rId52"/>
    <p:sldId id="746" r:id="rId53"/>
    <p:sldId id="747" r:id="rId54"/>
    <p:sldId id="748" r:id="rId55"/>
  </p:sldIdLst>
  <p:sldSz cx="9144000" cy="6858000" type="screen4x3"/>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1" autoAdjust="0"/>
    <p:restoredTop sz="94675" autoAdjust="0"/>
  </p:normalViewPr>
  <p:slideViewPr>
    <p:cSldViewPr snapToGrid="0" snapToObjects="1">
      <p:cViewPr>
        <p:scale>
          <a:sx n="70" d="100"/>
          <a:sy n="70" d="100"/>
        </p:scale>
        <p:origin x="-130" y="-88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328BD7-8DA9-8B45-8723-200C58738EA4}" type="datetimeFigureOut">
              <a:rPr lang="en-US" smtClean="0"/>
              <a:t>10/20/2015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4816FB-21E9-3945-80DB-D094DA25F987}" type="slidenum">
              <a:rPr lang="en-US" smtClean="0"/>
              <a:t>‹#›</a:t>
            </a:fld>
            <a:endParaRPr lang="en-US"/>
          </a:p>
        </p:txBody>
      </p:sp>
    </p:spTree>
    <p:extLst>
      <p:ext uri="{BB962C8B-B14F-4D97-AF65-F5344CB8AC3E}">
        <p14:creationId xmlns:p14="http://schemas.microsoft.com/office/powerpoint/2010/main" val="21371978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46</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47</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48</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51</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52</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53</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55942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9094896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379456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30158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081251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812387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401232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513080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A2F0292D-1797-49A5-8D2D-8D50C72EF3CC}"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5753848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652761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A2F0292D-1797-49A5-8D2D-8D50C72EF3CC}" type="datetimeFigureOut">
              <a:rPr lang="en-US" smtClean="0"/>
              <a:t>10/20/2015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p:cNvSpPr>
          <p:nvPr>
            <p:ph type="dt" sz="half" idx="10"/>
          </p:nvPr>
        </p:nvSpPr>
        <p:spPr/>
        <p:txBody>
          <a:bodyPr/>
          <a:lstStyle/>
          <a:p>
            <a:fld id="{A2F0292D-1797-49A5-8D2D-8D50C72EF3CC}"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7" name="Date Placeholder 6"/>
          <p:cNvSpPr>
            <a:spLocks noGrp="1"/>
          </p:cNvSpPr>
          <p:nvPr>
            <p:ph type="dt" sz="half" idx="10"/>
          </p:nvPr>
        </p:nvSpPr>
        <p:spPr/>
        <p:txBody>
          <a:bodyPr/>
          <a:lstStyle/>
          <a:p>
            <a:fld id="{A2F0292D-1797-49A5-8D2D-8D50C72EF3CC}" type="datetimeFigureOut">
              <a:rPr lang="en-US" smtClean="0"/>
              <a:t>10/20/2015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Date Placeholder 2"/>
          <p:cNvSpPr>
            <a:spLocks noGrp="1"/>
          </p:cNvSpPr>
          <p:nvPr>
            <p:ph type="dt" sz="half" idx="10"/>
          </p:nvPr>
        </p:nvSpPr>
        <p:spPr/>
        <p:txBody>
          <a:bodyPr/>
          <a:lstStyle/>
          <a:p>
            <a:fld id="{A2F0292D-1797-49A5-8D2D-8D50C72EF3CC}" type="datetimeFigureOut">
              <a:rPr lang="en-US" smtClean="0"/>
              <a:t>10/20/2015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0292D-1797-49A5-8D2D-8D50C72EF3CC}" type="datetimeFigureOut">
              <a:rPr lang="en-US" smtClean="0"/>
              <a:t>10/20/2015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10/20/2015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0292D-1797-49A5-8D2D-8D50C72EF3CC}" type="datetimeFigureOut">
              <a:rPr lang="en-US" smtClean="0"/>
              <a:t>10/20/2015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C888B-D9F9-4E54-B722-F151A9F45E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266574366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97105" y="1340768"/>
            <a:ext cx="8149790" cy="1470025"/>
          </a:xfrm>
        </p:spPr>
        <p:txBody>
          <a:bodyPr>
            <a:normAutofit/>
          </a:bodyPr>
          <a:lstStyle/>
          <a:p>
            <a:pPr lvl="1" algn="ctr"/>
            <a:r>
              <a:rPr lang="el-GR" sz="3600" b="1" dirty="0" smtClean="0">
                <a:solidFill>
                  <a:schemeClr val="tx1"/>
                </a:solidFill>
                <a:latin typeface="+mn-lt"/>
              </a:rPr>
              <a:t>Εικαστικές συνθέσεις - Χρώμα στο χώρο</a:t>
            </a:r>
          </a:p>
        </p:txBody>
      </p:sp>
      <p:sp>
        <p:nvSpPr>
          <p:cNvPr id="3" name="Υπότιτλος 2"/>
          <p:cNvSpPr>
            <a:spLocks noGrp="1"/>
          </p:cNvSpPr>
          <p:nvPr>
            <p:ph type="subTitle" idx="1"/>
          </p:nvPr>
        </p:nvSpPr>
        <p:spPr>
          <a:xfrm>
            <a:off x="953808" y="3096542"/>
            <a:ext cx="7236385" cy="2161257"/>
          </a:xfrm>
        </p:spPr>
        <p:txBody>
          <a:bodyPr>
            <a:normAutofit fontScale="92500" lnSpcReduction="10000"/>
          </a:bodyPr>
          <a:lstStyle/>
          <a:p>
            <a:pPr lvl="0">
              <a:spcBef>
                <a:spcPts val="0"/>
              </a:spcBef>
              <a:spcAft>
                <a:spcPts val="1200"/>
              </a:spcAft>
            </a:pPr>
            <a:r>
              <a:rPr lang="el-GR" sz="2800" b="1" dirty="0" smtClean="0"/>
              <a:t>Ενότητα 7</a:t>
            </a:r>
            <a:r>
              <a:rPr lang="el-GR" sz="2800" dirty="0" smtClean="0"/>
              <a:t>:</a:t>
            </a:r>
            <a:r>
              <a:rPr lang="en-US" sz="2800" dirty="0" smtClean="0"/>
              <a:t> </a:t>
            </a:r>
            <a:r>
              <a:rPr lang="el-GR" sz="2800" dirty="0" smtClean="0"/>
              <a:t>Εικαστικές παρεμβάσεις σπουδαστών                                        σε χώρους μνήμης – β’ μέρος</a:t>
            </a:r>
          </a:p>
          <a:p>
            <a:pPr>
              <a:spcBef>
                <a:spcPts val="0"/>
              </a:spcBef>
              <a:spcAft>
                <a:spcPts val="1200"/>
              </a:spcAft>
            </a:pPr>
            <a:r>
              <a:rPr lang="el-GR" sz="2400" dirty="0" smtClean="0"/>
              <a:t>Φρύνη </a:t>
            </a:r>
            <a:r>
              <a:rPr lang="el-GR" sz="2400" dirty="0" err="1" smtClean="0"/>
              <a:t>Μουζακίτου</a:t>
            </a:r>
            <a:endParaRPr lang="el-GR" sz="2400" dirty="0" smtClean="0"/>
          </a:p>
          <a:p>
            <a:pPr>
              <a:spcBef>
                <a:spcPts val="0"/>
              </a:spcBef>
            </a:pPr>
            <a:r>
              <a:rPr lang="el-GR" sz="2400" dirty="0" smtClean="0"/>
              <a:t>Τμήμα </a:t>
            </a:r>
            <a:r>
              <a:rPr lang="el-GR" sz="2400" dirty="0"/>
              <a:t>Εσωτερικής Αρχιτεκτονικής, Διακόσμησης και Σχεδιασμού </a:t>
            </a:r>
            <a:r>
              <a:rPr lang="el-GR" sz="2400" dirty="0" err="1"/>
              <a:t>Αντικειμένωνίων</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fontAlgn="base">
              <a:spcBef>
                <a:spcPct val="0"/>
              </a:spcBef>
              <a:spcAft>
                <a:spcPct val="0"/>
              </a:spcAft>
            </a:pPr>
            <a:r>
              <a:rPr lang="el-GR" sz="1600" dirty="0">
                <a:solidFill>
                  <a:prstClr val="black"/>
                </a:solidFill>
              </a:rPr>
              <a:t>Ανοικτά Ακαδημαϊκά </a:t>
            </a:r>
            <a:r>
              <a:rPr lang="el-GR" sz="1600" dirty="0" smtClean="0">
                <a:solidFill>
                  <a:prstClr val="black"/>
                </a:solidFill>
              </a:rPr>
              <a:t>Μαθήματα στο ΤΕΙ Αθήνας</a:t>
            </a:r>
            <a:endParaRPr lang="el-GR" sz="16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2465282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5625"/>
          <a:stretch/>
        </p:blipFill>
        <p:spPr bwMode="auto">
          <a:xfrm>
            <a:off x="4044034" y="5367126"/>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71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75" y="1183545"/>
            <a:ext cx="5909235" cy="4524316"/>
          </a:xfrm>
          <a:prstGeom prst="rect">
            <a:avLst/>
          </a:prstGeom>
        </p:spPr>
        <p:txBody>
          <a:bodyPr wrap="square">
            <a:spAutoFit/>
          </a:bodyPr>
          <a:lstStyle/>
          <a:p>
            <a:r>
              <a:rPr lang="el-GR" dirty="0" smtClean="0"/>
              <a:t>Η πολιτιστική διαστρωμάτωση που υπάρχει στο Μοναστηράκι και τα γύρω κτίρια, αλλά και η ιστορία του χαμένου κίονα  υπήρξε το έναυσμα  για την εικαστική παρέμβαση στο τζαμί.</a:t>
            </a:r>
            <a:endParaRPr lang="en-US" dirty="0"/>
          </a:p>
          <a:p>
            <a:pPr algn="just"/>
            <a:r>
              <a:rPr lang="el-GR" dirty="0">
                <a:latin typeface="Arial Narrow"/>
                <a:cs typeface="Arial Narrow"/>
              </a:rPr>
              <a:t>Η </a:t>
            </a:r>
            <a:r>
              <a:rPr lang="el-GR" dirty="0" smtClean="0">
                <a:latin typeface="Arial Narrow"/>
                <a:cs typeface="Arial Narrow"/>
              </a:rPr>
              <a:t>πρόταση μας είναι να δημιουργήσουμε μια νέα διαδρομή για την είσοδο στο Τζαμί. Η εικαστική εγκατάσταση που σχεδιάσαμε λαμβάνει χώρο στον εξώστη του τζαμιού και περιλαμβάνει μια σειρά από διαφανή πάνελ στα οποία  εντάσσεται  το στοιχείο του κίονα. Η επέμβασή μας στον εξωτερικό χώρο του μνημείου δημιουργεί ένα νοητό παλίμψηστο που ενσωματώνει δύο διαφορετικούς αρχιτεκτονικούς ρυθμούς ναού που αναφέρονται σε  διαφορετικές ιστορικές περιόδους και σε διαφορετικές θρησκείες.</a:t>
            </a:r>
          </a:p>
          <a:p>
            <a:pPr algn="just"/>
            <a:r>
              <a:rPr lang="el-GR" dirty="0" smtClean="0">
                <a:latin typeface="Arial Narrow"/>
                <a:cs typeface="Arial Narrow"/>
              </a:rPr>
              <a:t>Έχουμε λοιπόν μια σύζευξη του Μουσουλμανικού τεμένους, με τα βασικά στοιχεία  του αρχαίου ελληνικού ναού η οποία σύζευξη εκπορεύεται  από την ιστορία του πρώτου.  </a:t>
            </a:r>
          </a:p>
          <a:p>
            <a:pPr algn="just"/>
            <a:endParaRPr lang="el-GR" dirty="0" smtClean="0">
              <a:latin typeface="Arial Narrow"/>
              <a:cs typeface="Arial Narrow"/>
            </a:endParaRPr>
          </a:p>
        </p:txBody>
      </p:sp>
    </p:spTree>
    <p:extLst>
      <p:ext uri="{BB962C8B-B14F-4D97-AF65-F5344CB8AC3E}">
        <p14:creationId xmlns:p14="http://schemas.microsoft.com/office/powerpoint/2010/main" val="1458609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452" y="3416570"/>
            <a:ext cx="4762846" cy="302593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0014" y="368620"/>
            <a:ext cx="3877118" cy="29038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0014" y="3416570"/>
            <a:ext cx="3877118" cy="3025932"/>
          </a:xfrm>
          <a:prstGeom prst="rect">
            <a:avLst/>
          </a:prstGeom>
        </p:spPr>
      </p:pic>
      <p:pic>
        <p:nvPicPr>
          <p:cNvPr id="5" name="Picture 4"/>
          <p:cNvPicPr>
            <a:picLocks noChangeAspect="1"/>
          </p:cNvPicPr>
          <p:nvPr/>
        </p:nvPicPr>
        <p:blipFill>
          <a:blip r:embed="rId5"/>
          <a:stretch>
            <a:fillRect/>
          </a:stretch>
        </p:blipFill>
        <p:spPr>
          <a:xfrm>
            <a:off x="1097077" y="368620"/>
            <a:ext cx="2914569" cy="2623112"/>
          </a:xfrm>
          <a:prstGeom prst="rect">
            <a:avLst/>
          </a:prstGeom>
        </p:spPr>
      </p:pic>
    </p:spTree>
    <p:extLst>
      <p:ext uri="{BB962C8B-B14F-4D97-AF65-F5344CB8AC3E}">
        <p14:creationId xmlns:p14="http://schemas.microsoft.com/office/powerpoint/2010/main" val="1706239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3595"/>
          </a:xfrm>
          <a:prstGeom prst="rect">
            <a:avLst/>
          </a:prstGeom>
        </p:spPr>
      </p:pic>
    </p:spTree>
    <p:extLst>
      <p:ext uri="{BB962C8B-B14F-4D97-AF65-F5344CB8AC3E}">
        <p14:creationId xmlns:p14="http://schemas.microsoft.com/office/powerpoint/2010/main" val="3073984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3595"/>
          </a:xfrm>
          <a:prstGeom prst="rect">
            <a:avLst/>
          </a:prstGeom>
        </p:spPr>
      </p:pic>
    </p:spTree>
    <p:extLst>
      <p:ext uri="{BB962C8B-B14F-4D97-AF65-F5344CB8AC3E}">
        <p14:creationId xmlns:p14="http://schemas.microsoft.com/office/powerpoint/2010/main" val="3810353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470" y="1062840"/>
            <a:ext cx="7126942" cy="3970318"/>
          </a:xfrm>
          <a:prstGeom prst="rect">
            <a:avLst/>
          </a:prstGeom>
        </p:spPr>
        <p:txBody>
          <a:bodyPr wrap="square">
            <a:spAutoFit/>
          </a:bodyPr>
          <a:lstStyle/>
          <a:p>
            <a:pPr algn="just"/>
            <a:r>
              <a:rPr lang="el-GR" dirty="0" smtClean="0">
                <a:latin typeface="Arial Narrow"/>
                <a:cs typeface="Arial Narrow"/>
              </a:rPr>
              <a:t>Μέσα από </a:t>
            </a:r>
            <a:r>
              <a:rPr lang="el-GR" dirty="0">
                <a:latin typeface="Arial Narrow"/>
                <a:cs typeface="Arial Narrow"/>
              </a:rPr>
              <a:t>τη νέα διαδρομή που </a:t>
            </a:r>
            <a:r>
              <a:rPr lang="el-GR" dirty="0" smtClean="0">
                <a:latin typeface="Arial Narrow"/>
                <a:cs typeface="Arial Narrow"/>
              </a:rPr>
              <a:t>δημιουργούν τα πάνελ </a:t>
            </a:r>
            <a:r>
              <a:rPr lang="el-GR" dirty="0">
                <a:latin typeface="Arial Narrow"/>
                <a:cs typeface="Arial Narrow"/>
              </a:rPr>
              <a:t>θελήσαμε να κάνουμε τους επισκέπτες του </a:t>
            </a:r>
            <a:r>
              <a:rPr lang="el-GR" dirty="0" smtClean="0">
                <a:latin typeface="Arial Narrow"/>
                <a:cs typeface="Arial Narrow"/>
              </a:rPr>
              <a:t>Τζαμιού να θυμηθούν τον αρχαίο κίονα του </a:t>
            </a:r>
            <a:r>
              <a:rPr lang="el-GR" dirty="0" err="1" smtClean="0">
                <a:latin typeface="Arial Narrow"/>
                <a:cs typeface="Arial Narrow"/>
              </a:rPr>
              <a:t>Ολυμπιείου</a:t>
            </a:r>
            <a:r>
              <a:rPr lang="el-GR" dirty="0" smtClean="0">
                <a:latin typeface="Arial Narrow"/>
                <a:cs typeface="Arial Narrow"/>
              </a:rPr>
              <a:t> και έτσι να τον “</a:t>
            </a:r>
            <a:r>
              <a:rPr lang="el-GR" dirty="0">
                <a:latin typeface="Arial Narrow"/>
                <a:cs typeface="Arial Narrow"/>
              </a:rPr>
              <a:t>ξαναφέρουμε </a:t>
            </a:r>
            <a:r>
              <a:rPr lang="el-GR" dirty="0" smtClean="0">
                <a:latin typeface="Arial Narrow"/>
                <a:cs typeface="Arial Narrow"/>
              </a:rPr>
              <a:t>στην ζωή”</a:t>
            </a:r>
            <a:r>
              <a:rPr lang="el-GR" dirty="0">
                <a:latin typeface="Arial Narrow"/>
                <a:cs typeface="Arial Narrow"/>
              </a:rPr>
              <a:t>.</a:t>
            </a:r>
            <a:r>
              <a:rPr lang="el-GR" dirty="0" smtClean="0">
                <a:latin typeface="Arial Narrow"/>
                <a:cs typeface="Arial Narrow"/>
              </a:rPr>
              <a:t> Θελήσαμε να αναδείξουμε την διαδοχή της τυπολογίας των κτιρίων μέσα σε διαφορετικά ιστορικά πλαίσια αλλά και το πως το παλαιό  ενσωματώνεται στο νέο, σε πολλές περιπτώσεις με βάρβαρο τρόπο όπως </a:t>
            </a:r>
            <a:r>
              <a:rPr lang="el-GR" dirty="0" err="1" smtClean="0">
                <a:latin typeface="Arial Narrow"/>
                <a:cs typeface="Arial Narrow"/>
              </a:rPr>
              <a:t>συνέβει</a:t>
            </a:r>
            <a:r>
              <a:rPr lang="el-GR" dirty="0" smtClean="0">
                <a:latin typeface="Arial Narrow"/>
                <a:cs typeface="Arial Narrow"/>
              </a:rPr>
              <a:t> με το τζαμί.</a:t>
            </a:r>
          </a:p>
          <a:p>
            <a:pPr algn="just"/>
            <a:endParaRPr lang="el-GR" dirty="0">
              <a:latin typeface="Arial Narrow"/>
              <a:cs typeface="Arial Narrow"/>
            </a:endParaRPr>
          </a:p>
          <a:p>
            <a:pPr algn="just"/>
            <a:r>
              <a:rPr lang="el-GR" dirty="0" smtClean="0">
                <a:latin typeface="Arial Narrow"/>
                <a:cs typeface="Arial Narrow"/>
              </a:rPr>
              <a:t>Θα θέλαμε αυτή η διαδρομή μέσα από τα πάνελ να αποτελεί  ένα “</a:t>
            </a:r>
            <a:r>
              <a:rPr lang="el-GR" dirty="0">
                <a:latin typeface="Arial Narrow"/>
                <a:cs typeface="Arial Narrow"/>
              </a:rPr>
              <a:t>πέρασμα </a:t>
            </a:r>
            <a:r>
              <a:rPr lang="el-GR" dirty="0" smtClean="0">
                <a:latin typeface="Arial Narrow"/>
                <a:cs typeface="Arial Narrow"/>
              </a:rPr>
              <a:t>στον χρόνο”, και την διαδοχή των διαφορετικών πολιτισμών που πέρασαν και άφησαν τα αποτυπώματά τους στην σημερινή Αθήνα.</a:t>
            </a:r>
          </a:p>
          <a:p>
            <a:pPr algn="just"/>
            <a:endParaRPr lang="el-GR" dirty="0" smtClean="0">
              <a:latin typeface="Arial Narrow"/>
              <a:cs typeface="Arial Narrow"/>
            </a:endParaRPr>
          </a:p>
          <a:p>
            <a:pPr algn="just"/>
            <a:r>
              <a:rPr lang="el-GR" dirty="0" smtClean="0">
                <a:latin typeface="Arial Narrow"/>
                <a:cs typeface="Arial Narrow"/>
              </a:rPr>
              <a:t>Χρησιμοποιήσαμε </a:t>
            </a:r>
            <a:r>
              <a:rPr lang="el-GR" dirty="0">
                <a:latin typeface="Arial Narrow"/>
                <a:cs typeface="Arial Narrow"/>
              </a:rPr>
              <a:t>την διαφάνεια μέσω </a:t>
            </a:r>
            <a:r>
              <a:rPr lang="el-GR" dirty="0" smtClean="0">
                <a:latin typeface="Arial Narrow"/>
                <a:cs typeface="Arial Narrow"/>
              </a:rPr>
              <a:t>των πάνελ  για να εμφανίσουμε την μορφή των κιόνων σαν να αναδύονται από το υπάρχων μνημείο, διατηρώντας μια παράλληλη ορατότητα και των δύο μνημείων.</a:t>
            </a:r>
            <a:endParaRPr lang="en-US" dirty="0">
              <a:latin typeface="Arial Narrow"/>
              <a:cs typeface="Arial Narrow"/>
            </a:endParaRPr>
          </a:p>
        </p:txBody>
      </p:sp>
    </p:spTree>
    <p:extLst>
      <p:ext uri="{BB962C8B-B14F-4D97-AF65-F5344CB8AC3E}">
        <p14:creationId xmlns:p14="http://schemas.microsoft.com/office/powerpoint/2010/main" val="668477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9320" y="116865"/>
            <a:ext cx="7714060" cy="5667473"/>
          </a:xfrm>
          <a:prstGeom prst="rect">
            <a:avLst/>
          </a:prstGeom>
        </p:spPr>
      </p:pic>
    </p:spTree>
    <p:extLst>
      <p:ext uri="{BB962C8B-B14F-4D97-AF65-F5344CB8AC3E}">
        <p14:creationId xmlns:p14="http://schemas.microsoft.com/office/powerpoint/2010/main" val="3113020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3595"/>
          </a:xfrm>
          <a:prstGeom prst="rect">
            <a:avLst/>
          </a:prstGeom>
        </p:spPr>
      </p:pic>
    </p:spTree>
    <p:extLst>
      <p:ext uri="{BB962C8B-B14F-4D97-AF65-F5344CB8AC3E}">
        <p14:creationId xmlns:p14="http://schemas.microsoft.com/office/powerpoint/2010/main" val="2817004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001" y="1853458"/>
            <a:ext cx="8229600" cy="1143000"/>
          </a:xfrm>
        </p:spPr>
        <p:txBody>
          <a:bodyPr>
            <a:normAutofit/>
          </a:bodyPr>
          <a:lstStyle/>
          <a:p>
            <a:r>
              <a:rPr lang="el-GR" sz="3200" dirty="0" smtClean="0">
                <a:latin typeface="Arial Narrow"/>
                <a:cs typeface="Arial Narrow"/>
              </a:rPr>
              <a:t>ΕΙΚΑΣΤΙΚΗ ΕΓΚΑΤΑΣΤΑΣΗ ΣΤΟΝ ΧΩΡΟ ΤΗΣ ΠΛΑΚΑΣ</a:t>
            </a:r>
            <a:endParaRPr lang="en-US" sz="3200" dirty="0">
              <a:latin typeface="Arial Narrow"/>
              <a:cs typeface="Arial Narrow"/>
            </a:endParaRPr>
          </a:p>
        </p:txBody>
      </p:sp>
    </p:spTree>
    <p:extLst>
      <p:ext uri="{BB962C8B-B14F-4D97-AF65-F5344CB8AC3E}">
        <p14:creationId xmlns:p14="http://schemas.microsoft.com/office/powerpoint/2010/main" val="828985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85001" y="0"/>
            <a:ext cx="4132192" cy="369332"/>
          </a:xfrm>
          <a:prstGeom prst="rect">
            <a:avLst/>
          </a:prstGeom>
          <a:solidFill>
            <a:schemeClr val="bg1"/>
          </a:solidFill>
        </p:spPr>
        <p:txBody>
          <a:bodyPr wrap="square" rtlCol="0">
            <a:spAutoFit/>
          </a:bodyPr>
          <a:lstStyle/>
          <a:p>
            <a:endParaRPr lang="el-GR" dirty="0"/>
          </a:p>
        </p:txBody>
      </p:sp>
      <p:sp>
        <p:nvSpPr>
          <p:cNvPr id="3" name="Content Placeholder 2"/>
          <p:cNvSpPr>
            <a:spLocks noGrp="1"/>
          </p:cNvSpPr>
          <p:nvPr>
            <p:ph idx="4294967295"/>
          </p:nvPr>
        </p:nvSpPr>
        <p:spPr>
          <a:xfrm>
            <a:off x="843942" y="521113"/>
            <a:ext cx="7082118" cy="5889625"/>
          </a:xfrm>
          <a:solidFill>
            <a:schemeClr val="bg1"/>
          </a:solidFill>
        </p:spPr>
        <p:txBody>
          <a:bodyPr>
            <a:normAutofit/>
          </a:bodyPr>
          <a:lstStyle/>
          <a:p>
            <a:pPr marL="0" indent="0" algn="just">
              <a:buNone/>
            </a:pPr>
            <a:r>
              <a:rPr lang="el-GR" sz="1800" dirty="0" smtClean="0">
                <a:latin typeface="Arial Narrow"/>
                <a:cs typeface="Arial Narrow"/>
              </a:rPr>
              <a:t>Ο χώρος </a:t>
            </a:r>
            <a:r>
              <a:rPr lang="el-GR" sz="1800" dirty="0">
                <a:latin typeface="Arial Narrow"/>
                <a:cs typeface="Arial Narrow"/>
              </a:rPr>
              <a:t>που επιλέχθηκε </a:t>
            </a:r>
            <a:r>
              <a:rPr lang="el-GR" sz="1800" dirty="0" smtClean="0">
                <a:latin typeface="Arial Narrow"/>
                <a:cs typeface="Arial Narrow"/>
              </a:rPr>
              <a:t>να τοποθετηθεί η εγκατάσταση, είναι η περιοχή της Πλάκας</a:t>
            </a:r>
            <a:r>
              <a:rPr lang="el-GR" sz="1800" dirty="0">
                <a:latin typeface="Arial Narrow"/>
                <a:cs typeface="Arial Narrow"/>
              </a:rPr>
              <a:t>. Από την αρχαιότητα η περιοχή αυτή αποτελούσε σημαντικό </a:t>
            </a:r>
            <a:r>
              <a:rPr lang="el-GR" sz="1800" dirty="0" smtClean="0">
                <a:latin typeface="Arial Narrow"/>
                <a:cs typeface="Arial Narrow"/>
              </a:rPr>
              <a:t> </a:t>
            </a:r>
            <a:r>
              <a:rPr lang="el-GR" sz="1800" dirty="0">
                <a:latin typeface="Arial Narrow"/>
                <a:cs typeface="Arial Narrow"/>
              </a:rPr>
              <a:t>εμπορικό κέντρο και παράλληλα χώρος </a:t>
            </a:r>
            <a:r>
              <a:rPr lang="el-GR" sz="1800" dirty="0" smtClean="0">
                <a:latin typeface="Arial Narrow"/>
                <a:cs typeface="Arial Narrow"/>
              </a:rPr>
              <a:t>αναψυχής και σημείο συνάντησης </a:t>
            </a:r>
            <a:r>
              <a:rPr lang="el-GR" sz="1800" dirty="0">
                <a:latin typeface="Arial Narrow"/>
                <a:cs typeface="Arial Narrow"/>
              </a:rPr>
              <a:t>για τους </a:t>
            </a:r>
            <a:r>
              <a:rPr lang="el-GR" sz="1800" dirty="0" smtClean="0">
                <a:latin typeface="Arial Narrow"/>
                <a:cs typeface="Arial Narrow"/>
              </a:rPr>
              <a:t>Αθηναίους. </a:t>
            </a:r>
          </a:p>
          <a:p>
            <a:pPr marL="0" indent="0" algn="just">
              <a:buNone/>
            </a:pPr>
            <a:endParaRPr lang="el-GR" sz="1800" dirty="0" smtClean="0">
              <a:latin typeface="Arial Narrow"/>
              <a:cs typeface="Arial Narrow"/>
            </a:endParaRPr>
          </a:p>
          <a:p>
            <a:pPr marL="0" indent="0" algn="just">
              <a:buNone/>
            </a:pPr>
            <a:r>
              <a:rPr lang="el-GR" sz="1800" dirty="0" smtClean="0">
                <a:latin typeface="Arial Narrow"/>
                <a:cs typeface="Arial Narrow"/>
              </a:rPr>
              <a:t>Η Πλάκα σήμερα, αποτελεί την πιο παλιά γειτονία του ιστορικού κέντρου  της Αθήνας. Καλύπτει ένα μέρος κάτω από την Ακρόπολη και η ιστορική και συναισθηματική της αξία είναι μεγάλη, αφού ακόμη και σήμερα, ενώ η υπόλοιπη Αθήνα και πιο συγκεκριμένα το κέντρο της, έχει υποστεί αλλοιώσεις</a:t>
            </a:r>
            <a:r>
              <a:rPr lang="el-GR" sz="1800" dirty="0">
                <a:latin typeface="Arial Narrow"/>
                <a:cs typeface="Arial Narrow"/>
              </a:rPr>
              <a:t>,</a:t>
            </a:r>
            <a:r>
              <a:rPr lang="el-GR" sz="1800" dirty="0" smtClean="0">
                <a:latin typeface="Arial Narrow"/>
                <a:cs typeface="Arial Narrow"/>
              </a:rPr>
              <a:t> η Πλάκα έχει κρατήσει τα μορφολογικά και τυπολογικά χαρακτηριστικά μιας γειτονίας της  </a:t>
            </a:r>
            <a:r>
              <a:rPr lang="el-GR" sz="1800" dirty="0" err="1" smtClean="0">
                <a:latin typeface="Arial Narrow"/>
                <a:cs typeface="Arial Narrow"/>
              </a:rPr>
              <a:t>νεοκλασσικής</a:t>
            </a:r>
            <a:r>
              <a:rPr lang="el-GR" sz="1800" dirty="0" smtClean="0">
                <a:latin typeface="Arial Narrow"/>
                <a:cs typeface="Arial Narrow"/>
              </a:rPr>
              <a:t> Αθήνας μετά την Βαυαροκρατία. </a:t>
            </a:r>
          </a:p>
          <a:p>
            <a:pPr marL="0" indent="0" algn="just">
              <a:buNone/>
            </a:pPr>
            <a:endParaRPr lang="el-GR" sz="1800" dirty="0" smtClean="0">
              <a:latin typeface="Arial Narrow"/>
              <a:cs typeface="Arial Narrow"/>
            </a:endParaRPr>
          </a:p>
          <a:p>
            <a:pPr marL="0" indent="0" algn="just">
              <a:buNone/>
            </a:pPr>
            <a:r>
              <a:rPr lang="el-GR" sz="1800" dirty="0" smtClean="0">
                <a:latin typeface="Arial Narrow"/>
                <a:cs typeface="Arial Narrow"/>
              </a:rPr>
              <a:t>Παρά τις νομοθετικές πρωτοβουλίες που προσπαθούν να διατηρήσουν τον χαρακτήρα της Πλάκας ως μια γειτονιά και όχι </a:t>
            </a:r>
            <a:r>
              <a:rPr lang="el-GR" sz="1800" dirty="0">
                <a:latin typeface="Arial Narrow"/>
                <a:cs typeface="Arial Narrow"/>
              </a:rPr>
              <a:t>ω</a:t>
            </a:r>
            <a:r>
              <a:rPr lang="el-GR" sz="1800" dirty="0" smtClean="0">
                <a:latin typeface="Arial Narrow"/>
                <a:cs typeface="Arial Narrow"/>
              </a:rPr>
              <a:t>ς τουριστικό κέντρο, η περιοχή  συγκεντρώνει το τουριστικό ενδιαφέρον της μεγαλύτερης μερίδας των ξένων επισκεπτών. </a:t>
            </a:r>
            <a:endParaRPr lang="el-GR" sz="1800" dirty="0">
              <a:latin typeface="Arial Narrow"/>
              <a:cs typeface="Arial Narrow"/>
            </a:endParaRPr>
          </a:p>
        </p:txBody>
      </p:sp>
      <p:sp>
        <p:nvSpPr>
          <p:cNvPr id="6" name="TextBox 5"/>
          <p:cNvSpPr txBox="1"/>
          <p:nvPr/>
        </p:nvSpPr>
        <p:spPr>
          <a:xfrm>
            <a:off x="1292411" y="5927205"/>
            <a:ext cx="4385002" cy="523220"/>
          </a:xfrm>
          <a:prstGeom prst="rect">
            <a:avLst/>
          </a:prstGeom>
          <a:solidFill>
            <a:schemeClr val="bg1"/>
          </a:solidFill>
        </p:spPr>
        <p:txBody>
          <a:bodyPr wrap="square" rtlCol="0">
            <a:spAutoFit/>
          </a:bodyPr>
          <a:lstStyle/>
          <a:p>
            <a:pPr algn="ctr"/>
            <a:endParaRPr lang="el-GR" sz="2800" dirty="0">
              <a:latin typeface="Arial Narrow"/>
              <a:cs typeface="Arial Narrow"/>
            </a:endParaRPr>
          </a:p>
        </p:txBody>
      </p:sp>
    </p:spTree>
    <p:extLst>
      <p:ext uri="{BB962C8B-B14F-4D97-AF65-F5344CB8AC3E}">
        <p14:creationId xmlns:p14="http://schemas.microsoft.com/office/powerpoint/2010/main" val="1529509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700" y="1295400"/>
            <a:ext cx="7581900" cy="4267200"/>
          </a:xfrm>
          <a:prstGeom prst="rect">
            <a:avLst/>
          </a:prstGeom>
        </p:spPr>
      </p:pic>
    </p:spTree>
    <p:extLst>
      <p:ext uri="{BB962C8B-B14F-4D97-AF65-F5344CB8AC3E}">
        <p14:creationId xmlns:p14="http://schemas.microsoft.com/office/powerpoint/2010/main" val="2029785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7725"/>
            <a:ext cx="8229600" cy="1143000"/>
          </a:xfrm>
        </p:spPr>
        <p:txBody>
          <a:bodyPr>
            <a:normAutofit/>
          </a:bodyPr>
          <a:lstStyle/>
          <a:p>
            <a:r>
              <a:rPr lang="el-GR" sz="3200" dirty="0" smtClean="0"/>
              <a:t> ΕΙΚΑΣΤΙΚΗ ΠΑΡΕΜΒΑΣΗ ΣΤΟ ΤΖΑΜΙ ΤΗΣ ΠΛΑΤΕΙΑΣ ΜΟΝΑΣΤΗΡΑΚΙΟΥ</a:t>
            </a:r>
            <a:endParaRPr lang="en-US" sz="3200" dirty="0"/>
          </a:p>
        </p:txBody>
      </p:sp>
    </p:spTree>
    <p:extLst>
      <p:ext uri="{BB962C8B-B14F-4D97-AF65-F5344CB8AC3E}">
        <p14:creationId xmlns:p14="http://schemas.microsoft.com/office/powerpoint/2010/main" val="3879723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1034-Πλάκα-Μοναστηράκι-Θησείο Ψυρρη-Κεραμεικός-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8683" y="950091"/>
            <a:ext cx="5715000" cy="3797300"/>
          </a:xfrm>
          <a:prstGeom prst="rect">
            <a:avLst/>
          </a:prstGeom>
        </p:spPr>
      </p:pic>
    </p:spTree>
    <p:extLst>
      <p:ext uri="{BB962C8B-B14F-4D97-AF65-F5344CB8AC3E}">
        <p14:creationId xmlns:p14="http://schemas.microsoft.com/office/powerpoint/2010/main" val="535810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53354" y="701674"/>
            <a:ext cx="7104528" cy="5327091"/>
          </a:xfrm>
          <a:solidFill>
            <a:schemeClr val="bg1"/>
          </a:solidFill>
        </p:spPr>
        <p:txBody>
          <a:bodyPr>
            <a:normAutofit fontScale="92500" lnSpcReduction="20000"/>
          </a:bodyPr>
          <a:lstStyle/>
          <a:p>
            <a:pPr marL="0" indent="0" algn="just">
              <a:buNone/>
            </a:pPr>
            <a:r>
              <a:rPr lang="el-GR" sz="1700" dirty="0" smtClean="0">
                <a:latin typeface="Arial Narrow"/>
                <a:cs typeface="Arial Narrow"/>
              </a:rPr>
              <a:t>Σήμερα η Πλάκα παραμένει ένα από τα πιο σημαντικά και ενδιαφέροντα μέρη της πόλης που αξίζει κανείς να επισκεφτεί αφού οι παραπομπές από το πρόσφατο ιστορικό παρελθόν συνυπάρχουν αρμονικά με πολλά αρχαιολογικά αξιοθέατα μνημεία και ερείπια της της αρχαίας ελληνικής και ρωμαϊκής περιόδου της Αθήνας.</a:t>
            </a:r>
          </a:p>
          <a:p>
            <a:pPr marL="0" indent="0" algn="just">
              <a:buNone/>
            </a:pPr>
            <a:r>
              <a:rPr lang="el-GR" sz="1700" dirty="0" smtClean="0">
                <a:latin typeface="Arial Narrow"/>
                <a:cs typeface="Arial Narrow"/>
              </a:rPr>
              <a:t> </a:t>
            </a:r>
          </a:p>
          <a:p>
            <a:pPr marL="0" indent="0" algn="just">
              <a:buNone/>
            </a:pPr>
            <a:r>
              <a:rPr lang="el-GR" sz="1700" dirty="0" smtClean="0">
                <a:latin typeface="Arial Narrow"/>
                <a:cs typeface="Arial Narrow"/>
              </a:rPr>
              <a:t>Η τουριστική της ανάπτυξη όμως, έχει αλλοιώσει σε μεγάλο βαθμό την φυσιογνωμία της ως ‘γειτονιά’, με την αύξηση της εμπορικής χρήσης διατηρητέων κτιρίων τα οποία μετατρέπονται σε καφετέριες, ταβέρνες αλλά  και μαγαζιά με αναμνηστικά αντικείμενα. </a:t>
            </a:r>
          </a:p>
          <a:p>
            <a:pPr marL="0" indent="0" algn="just">
              <a:buNone/>
            </a:pPr>
            <a:endParaRPr lang="el-GR" sz="1700" dirty="0" smtClean="0">
              <a:latin typeface="Arial Narrow"/>
              <a:cs typeface="Arial Narrow"/>
            </a:endParaRPr>
          </a:p>
          <a:p>
            <a:pPr marL="0" indent="0" algn="just">
              <a:buNone/>
            </a:pPr>
            <a:r>
              <a:rPr lang="el-GR" sz="1700" dirty="0" smtClean="0">
                <a:latin typeface="Arial Narrow"/>
                <a:cs typeface="Arial Narrow"/>
              </a:rPr>
              <a:t>Τα αντικείμενα αυτά τα οποία αναφέρονται ως επί των πλείστων στο αρχαίο παρελθόν κατακλύζουν τα μικρομάγαζα της περιοχής. </a:t>
            </a:r>
          </a:p>
          <a:p>
            <a:pPr marL="0" indent="0" algn="just">
              <a:buNone/>
            </a:pPr>
            <a:endParaRPr lang="el-GR" sz="1700" dirty="0" smtClean="0">
              <a:latin typeface="Arial Narrow"/>
              <a:cs typeface="Arial Narrow"/>
            </a:endParaRPr>
          </a:p>
          <a:p>
            <a:pPr marL="0" indent="0" algn="just">
              <a:buNone/>
            </a:pPr>
            <a:r>
              <a:rPr lang="el-GR" sz="1700" dirty="0" smtClean="0">
                <a:latin typeface="Arial Narrow"/>
                <a:cs typeface="Arial Narrow"/>
              </a:rPr>
              <a:t>Χαρακτηριστικό τους είναι η επανάληψη, αντιγραφή και παραμόρφωση μουσειακών αντικειμένων.</a:t>
            </a:r>
            <a:r>
              <a:rPr lang="el-GR" sz="1700" dirty="0">
                <a:latin typeface="Arial Narrow"/>
                <a:cs typeface="Arial Narrow"/>
              </a:rPr>
              <a:t> Σε αντίστιξη με τα αριστουργήματα των μουσείων μας, αλλά και με ορισμένα αντίτυπα που πωλούνται στα μουσεία, τα αντικείμενα αυτά δεν θα μπορούσαν να χαρακτηριστούν αντίτυπα αλλά απομιμήσεις οι οποίες διαφοροποιούνται ξεδιάντροπα από το πρωτότυπο, χωρίς να προτείνουν στην ουσία τίποτε άλλο παρά μια κακή και άμετρη αισθητική</a:t>
            </a:r>
            <a:r>
              <a:rPr lang="el-GR" sz="1700" dirty="0" smtClean="0">
                <a:latin typeface="Arial Narrow"/>
                <a:cs typeface="Arial Narrow"/>
              </a:rPr>
              <a:t>.</a:t>
            </a:r>
            <a:r>
              <a:rPr lang="el-GR" sz="1700" dirty="0">
                <a:latin typeface="Arial Narrow"/>
                <a:cs typeface="Arial Narrow"/>
              </a:rPr>
              <a:t> Το μέτρο που ήταν βασικό κριτήριο εκείνης της εποχής, σήμερα έχει χαθεί. </a:t>
            </a:r>
          </a:p>
          <a:p>
            <a:pPr marL="0" indent="0" algn="just">
              <a:buNone/>
            </a:pPr>
            <a:r>
              <a:rPr lang="el-GR" sz="1700" dirty="0" smtClean="0">
                <a:latin typeface="Arial Narrow"/>
                <a:cs typeface="Arial Narrow"/>
              </a:rPr>
              <a:t> </a:t>
            </a:r>
          </a:p>
          <a:p>
            <a:pPr marL="0" indent="0" algn="just">
              <a:buNone/>
            </a:pPr>
            <a:r>
              <a:rPr lang="el-GR" sz="1700" dirty="0" smtClean="0">
                <a:latin typeface="Arial Narrow"/>
                <a:cs typeface="Arial Narrow"/>
              </a:rPr>
              <a:t>Δυνητικά λοιπόν, θα μπορούσαν να ταυτιστούν με την κακή εκδοχή της τουριστικής άνθησης. </a:t>
            </a:r>
          </a:p>
          <a:p>
            <a:pPr marL="0" indent="0" algn="just">
              <a:buNone/>
            </a:pPr>
            <a:r>
              <a:rPr lang="el-GR" sz="1700" dirty="0" smtClean="0">
                <a:latin typeface="Arial Narrow"/>
                <a:cs typeface="Arial Narrow"/>
              </a:rPr>
              <a:t>Ως ‘άνθη του κακού’ και ως </a:t>
            </a:r>
            <a:r>
              <a:rPr lang="el-GR" sz="1700" dirty="0">
                <a:latin typeface="Arial Narrow"/>
                <a:cs typeface="Arial Narrow"/>
              </a:rPr>
              <a:t>βασικός </a:t>
            </a:r>
            <a:r>
              <a:rPr lang="el-GR" sz="1700" dirty="0" smtClean="0">
                <a:latin typeface="Arial Narrow"/>
                <a:cs typeface="Arial Narrow"/>
              </a:rPr>
              <a:t>προβληματισμός για την άνιση τουριστική εκμετάλλευση της ιστορίας και του πολιτισμού μας, γίνονται </a:t>
            </a:r>
            <a:r>
              <a:rPr lang="el-GR" sz="1700" dirty="0">
                <a:latin typeface="Arial Narrow"/>
                <a:cs typeface="Arial Narrow"/>
              </a:rPr>
              <a:t>η αφορμή αλλά </a:t>
            </a:r>
            <a:r>
              <a:rPr lang="el-GR" sz="1700" dirty="0" smtClean="0">
                <a:latin typeface="Arial Narrow"/>
                <a:cs typeface="Arial Narrow"/>
              </a:rPr>
              <a:t>και </a:t>
            </a:r>
            <a:r>
              <a:rPr lang="el-GR" sz="1700" dirty="0">
                <a:latin typeface="Arial Narrow"/>
                <a:cs typeface="Arial Narrow"/>
              </a:rPr>
              <a:t>το θέμα της εικαστικής </a:t>
            </a:r>
            <a:r>
              <a:rPr lang="el-GR" sz="1700" dirty="0" smtClean="0">
                <a:latin typeface="Arial Narrow"/>
                <a:cs typeface="Arial Narrow"/>
              </a:rPr>
              <a:t> πρότασης που ακολουθεί. </a:t>
            </a:r>
            <a:endParaRPr lang="el-GR" sz="1700" dirty="0">
              <a:latin typeface="Arial Narrow"/>
              <a:cs typeface="Arial Narrow"/>
            </a:endParaRPr>
          </a:p>
          <a:p>
            <a:pPr marL="0" indent="0" algn="just">
              <a:buNone/>
            </a:pPr>
            <a:endParaRPr lang="el-GR" sz="1900" dirty="0" smtClean="0">
              <a:latin typeface="Arial Narrow"/>
              <a:cs typeface="Arial Narrow"/>
            </a:endParaRPr>
          </a:p>
          <a:p>
            <a:endParaRPr lang="el-GR" dirty="0"/>
          </a:p>
        </p:txBody>
      </p:sp>
    </p:spTree>
    <p:extLst>
      <p:ext uri="{BB962C8B-B14F-4D97-AF65-F5344CB8AC3E}">
        <p14:creationId xmlns:p14="http://schemas.microsoft.com/office/powerpoint/2010/main" val="2766592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3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3063"/>
            <a:ext cx="9144000" cy="6096000"/>
          </a:xfrm>
          <a:prstGeom prst="rect">
            <a:avLst/>
          </a:prstGeom>
        </p:spPr>
      </p:pic>
    </p:spTree>
    <p:extLst>
      <p:ext uri="{BB962C8B-B14F-4D97-AF65-F5344CB8AC3E}">
        <p14:creationId xmlns:p14="http://schemas.microsoft.com/office/powerpoint/2010/main" val="249217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107765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1037" y="1074355"/>
            <a:ext cx="8128000" cy="4572000"/>
          </a:xfrm>
          <a:prstGeom prst="rect">
            <a:avLst/>
          </a:prstGeom>
        </p:spPr>
      </p:pic>
    </p:spTree>
    <p:extLst>
      <p:ext uri="{BB962C8B-B14F-4D97-AF65-F5344CB8AC3E}">
        <p14:creationId xmlns:p14="http://schemas.microsoft.com/office/powerpoint/2010/main" val="413250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3320371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2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2340369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89439" y="0"/>
            <a:ext cx="4524068" cy="369332"/>
          </a:xfrm>
          <a:prstGeom prst="rect">
            <a:avLst/>
          </a:prstGeom>
          <a:solidFill>
            <a:schemeClr val="bg1"/>
          </a:solidFill>
        </p:spPr>
        <p:txBody>
          <a:bodyPr wrap="square" rtlCol="0">
            <a:spAutoFit/>
          </a:bodyPr>
          <a:lstStyle/>
          <a:p>
            <a:endParaRPr lang="el-GR" dirty="0"/>
          </a:p>
        </p:txBody>
      </p:sp>
      <p:sp>
        <p:nvSpPr>
          <p:cNvPr id="4" name="TextBox 3"/>
          <p:cNvSpPr txBox="1"/>
          <p:nvPr/>
        </p:nvSpPr>
        <p:spPr>
          <a:xfrm>
            <a:off x="1098389" y="1144195"/>
            <a:ext cx="6200376" cy="4278094"/>
          </a:xfrm>
          <a:prstGeom prst="rect">
            <a:avLst/>
          </a:prstGeom>
          <a:solidFill>
            <a:schemeClr val="bg1"/>
          </a:solidFill>
        </p:spPr>
        <p:txBody>
          <a:bodyPr wrap="square" rtlCol="0">
            <a:spAutoFit/>
          </a:bodyPr>
          <a:lstStyle/>
          <a:p>
            <a:pPr algn="just"/>
            <a:r>
              <a:rPr lang="el-GR" sz="1600" dirty="0" smtClean="0">
                <a:latin typeface="Arial Narrow"/>
                <a:cs typeface="Arial Narrow"/>
              </a:rPr>
              <a:t>Βασικός στόχος της παρέμβασης είναι να αναδειχθεί η αλλοίωση του παρελθόντος στο σήμερα με αναγωγικό και ταυτόχρονα συμβολικό τρόπο, με βασικό     εργαλείο  την διαφάνεια. </a:t>
            </a:r>
          </a:p>
          <a:p>
            <a:pPr algn="just"/>
            <a:endParaRPr lang="el-GR" sz="1600" dirty="0" smtClean="0">
              <a:latin typeface="Arial Narrow"/>
              <a:cs typeface="Arial Narrow"/>
            </a:endParaRPr>
          </a:p>
          <a:p>
            <a:pPr algn="just"/>
            <a:r>
              <a:rPr lang="el-GR" sz="1600" dirty="0" err="1" smtClean="0">
                <a:latin typeface="Arial Narrow"/>
                <a:cs typeface="Arial Narrow"/>
              </a:rPr>
              <a:t>Αποδομώντας</a:t>
            </a:r>
            <a:r>
              <a:rPr lang="el-GR" sz="1600" dirty="0" smtClean="0">
                <a:latin typeface="Arial Narrow"/>
                <a:cs typeface="Arial Narrow"/>
              </a:rPr>
              <a:t> ένα από τα στοιχεία τέχνης της αρχαιότητας όπως μία  μάσκα [προσωπείο] αρχαίου δράματος, στοχεύουμε να αναδείξουμε  με συμβολικό τρόπο, την αλλοίωση και την εμπορευματοποίηση που υφίσταται η αρχαία πολιτιστική μας κληρονομιά καθώς και την αλλοίωση της φυσιογνωμία της Πλάκας  ως  ‘γειτονιά’.</a:t>
            </a:r>
          </a:p>
          <a:p>
            <a:pPr algn="just"/>
            <a:r>
              <a:rPr lang="el-GR" sz="1600" dirty="0" smtClean="0">
                <a:latin typeface="Arial Narrow"/>
                <a:cs typeface="Arial Narrow"/>
              </a:rPr>
              <a:t>  </a:t>
            </a:r>
          </a:p>
          <a:p>
            <a:pPr algn="just"/>
            <a:r>
              <a:rPr lang="el-GR" sz="1600" dirty="0" smtClean="0">
                <a:latin typeface="Arial Narrow"/>
                <a:cs typeface="Arial Narrow"/>
              </a:rPr>
              <a:t>Η μάσκα επιλέχτηκε, σαν στοιχείο αναφοράς στο παρελθόν αλλά και σαν στοιχείο που αποκαλύπτει ή καλύπτει κάτι. </a:t>
            </a:r>
          </a:p>
          <a:p>
            <a:pPr algn="just"/>
            <a:endParaRPr lang="el-GR" sz="1600" dirty="0">
              <a:latin typeface="Arial Narrow"/>
              <a:cs typeface="Arial Narrow"/>
            </a:endParaRPr>
          </a:p>
          <a:p>
            <a:pPr algn="just"/>
            <a:r>
              <a:rPr lang="el-GR" sz="1600" dirty="0" smtClean="0">
                <a:latin typeface="Arial Narrow"/>
                <a:cs typeface="Arial Narrow"/>
              </a:rPr>
              <a:t>Η μάσκα συνήθως έχει δύο παρεμφερείς όψεις, παγώνει τις ψυχολογικές εκφράσεις του ηθοποιού, αλλά και παραμορφώνει τα χαρακτηριστικά του ανθρώπινου προσώπου. Εσκεμμένα στο αρχαίο θέατρο δεν αποτελεί ρεαλιστική αποτύπωση αλλά καρικατούρα ενός χαρακτήρα.</a:t>
            </a:r>
          </a:p>
        </p:txBody>
      </p:sp>
      <p:sp>
        <p:nvSpPr>
          <p:cNvPr id="5" name="TextBox 4"/>
          <p:cNvSpPr txBox="1"/>
          <p:nvPr/>
        </p:nvSpPr>
        <p:spPr>
          <a:xfrm>
            <a:off x="172235" y="209037"/>
            <a:ext cx="3989439" cy="523220"/>
          </a:xfrm>
          <a:prstGeom prst="rect">
            <a:avLst/>
          </a:prstGeom>
          <a:solidFill>
            <a:schemeClr val="bg1"/>
          </a:solidFill>
        </p:spPr>
        <p:txBody>
          <a:bodyPr wrap="square" rtlCol="0">
            <a:spAutoFit/>
          </a:bodyPr>
          <a:lstStyle/>
          <a:p>
            <a:pPr algn="ctr"/>
            <a:r>
              <a:rPr lang="el-GR" sz="2800" dirty="0" smtClean="0"/>
              <a:t>ΤΕΛΙΚΗ ΙΔΕΑ</a:t>
            </a:r>
            <a:endParaRPr lang="el-GR" sz="2800" dirty="0"/>
          </a:p>
        </p:txBody>
      </p:sp>
    </p:spTree>
    <p:extLst>
      <p:ext uri="{BB962C8B-B14F-4D97-AF65-F5344CB8AC3E}">
        <p14:creationId xmlns:p14="http://schemas.microsoft.com/office/powerpoint/2010/main" val="3977075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3236" y="420957"/>
            <a:ext cx="7044764" cy="3970318"/>
          </a:xfrm>
          <a:prstGeom prst="rect">
            <a:avLst/>
          </a:prstGeom>
        </p:spPr>
        <p:txBody>
          <a:bodyPr wrap="square">
            <a:spAutoFit/>
          </a:bodyPr>
          <a:lstStyle/>
          <a:p>
            <a:pPr algn="just"/>
            <a:r>
              <a:rPr lang="el-GR" dirty="0">
                <a:latin typeface="Arial Narrow"/>
                <a:cs typeface="Arial Narrow"/>
              </a:rPr>
              <a:t>Στην εγκατάσταση που σχεδιάσαμε διαλύθηκε σε κομμάτια τα οποία μπήκαν σε </a:t>
            </a:r>
            <a:r>
              <a:rPr lang="el-GR" dirty="0" smtClean="0">
                <a:latin typeface="Arial Narrow"/>
                <a:cs typeface="Arial Narrow"/>
              </a:rPr>
              <a:t>διαφορετικές ημιδιαφανείς </a:t>
            </a:r>
            <a:r>
              <a:rPr lang="el-GR" dirty="0" err="1" smtClean="0">
                <a:latin typeface="Arial Narrow"/>
                <a:cs typeface="Arial Narrow"/>
              </a:rPr>
              <a:t>επιφάνειε</a:t>
            </a:r>
            <a:r>
              <a:rPr lang="el-GR" dirty="0" smtClean="0">
                <a:latin typeface="Arial Narrow"/>
                <a:cs typeface="Arial Narrow"/>
              </a:rPr>
              <a:t>, </a:t>
            </a:r>
            <a:r>
              <a:rPr lang="el-GR" dirty="0">
                <a:latin typeface="Arial Narrow"/>
                <a:cs typeface="Arial Narrow"/>
              </a:rPr>
              <a:t>οι οποίες παρατάχθηκαν  η μία πίσω από την άλλη έτσι ώστε στην μετωπική  όψη της εγκατάστασης να αναγνωρίζεται η μάσκα σαν ένα </a:t>
            </a:r>
            <a:r>
              <a:rPr lang="el-GR" dirty="0" err="1">
                <a:latin typeface="Arial Narrow"/>
                <a:cs typeface="Arial Narrow"/>
              </a:rPr>
              <a:t>πάζλ</a:t>
            </a:r>
            <a:r>
              <a:rPr lang="el-GR" dirty="0">
                <a:latin typeface="Arial Narrow"/>
                <a:cs typeface="Arial Narrow"/>
              </a:rPr>
              <a:t> κομματιών που την συνθέτουν. </a:t>
            </a:r>
            <a:r>
              <a:rPr lang="el-GR" dirty="0" smtClean="0">
                <a:latin typeface="Arial Narrow"/>
                <a:cs typeface="Arial Narrow"/>
              </a:rPr>
              <a:t>Η μάσκα διασπάται και </a:t>
            </a:r>
            <a:r>
              <a:rPr lang="el-GR" dirty="0" err="1" smtClean="0">
                <a:latin typeface="Arial Narrow"/>
                <a:cs typeface="Arial Narrow"/>
              </a:rPr>
              <a:t>ανασυντίθεται</a:t>
            </a:r>
            <a:r>
              <a:rPr lang="el-GR" dirty="0" smtClean="0">
                <a:latin typeface="Arial Narrow"/>
                <a:cs typeface="Arial Narrow"/>
              </a:rPr>
              <a:t> ανάλογα με την θέση του θεατή.</a:t>
            </a:r>
          </a:p>
          <a:p>
            <a:pPr algn="just"/>
            <a:endParaRPr lang="el-GR" dirty="0">
              <a:latin typeface="Arial Narrow"/>
              <a:cs typeface="Arial Narrow"/>
            </a:endParaRPr>
          </a:p>
          <a:p>
            <a:pPr algn="just"/>
            <a:r>
              <a:rPr lang="el-GR" dirty="0" smtClean="0">
                <a:latin typeface="Arial Narrow"/>
                <a:cs typeface="Arial Narrow"/>
              </a:rPr>
              <a:t>‘</a:t>
            </a:r>
            <a:r>
              <a:rPr lang="el-GR" dirty="0">
                <a:latin typeface="Arial Narrow"/>
                <a:cs typeface="Arial Narrow"/>
              </a:rPr>
              <a:t>Όταν όμως ο θεατής περιεργαστεί την εγκατάσταση θα δει από δεξιά και αριστερά την διάσπαση που έχει υποστεί. Τα κομμάτια αυτά  συμβολίζουν την αλλοίωση της μάσκας  και </a:t>
            </a:r>
            <a:r>
              <a:rPr lang="el-GR" dirty="0" smtClean="0">
                <a:latin typeface="Arial Narrow"/>
                <a:cs typeface="Arial Narrow"/>
              </a:rPr>
              <a:t>παραπέμπουν στην </a:t>
            </a:r>
            <a:r>
              <a:rPr lang="el-GR" dirty="0">
                <a:latin typeface="Arial Narrow"/>
                <a:cs typeface="Arial Narrow"/>
              </a:rPr>
              <a:t>αλλοίωση του </a:t>
            </a:r>
            <a:r>
              <a:rPr lang="el-GR" dirty="0" smtClean="0">
                <a:latin typeface="Arial Narrow"/>
                <a:cs typeface="Arial Narrow"/>
              </a:rPr>
              <a:t>ιστορικού παρελθόντος </a:t>
            </a:r>
            <a:r>
              <a:rPr lang="el-GR" dirty="0">
                <a:latin typeface="Arial Narrow"/>
                <a:cs typeface="Arial Narrow"/>
              </a:rPr>
              <a:t>στην σύγχρονη ελληνική </a:t>
            </a:r>
            <a:r>
              <a:rPr lang="el-GR" dirty="0" smtClean="0">
                <a:latin typeface="Arial Narrow"/>
                <a:cs typeface="Arial Narrow"/>
              </a:rPr>
              <a:t>πραγματικότητα, στην αλλοίωση του πραγματικού από το φαίνεσθαι,  την παραμόρφωση και την ιδεατή και ταυτόχρονα αδύνατη </a:t>
            </a:r>
            <a:r>
              <a:rPr lang="el-GR" dirty="0" err="1" smtClean="0">
                <a:latin typeface="Arial Narrow"/>
                <a:cs typeface="Arial Narrow"/>
              </a:rPr>
              <a:t>συναρμολόγησή</a:t>
            </a:r>
            <a:r>
              <a:rPr lang="el-GR" dirty="0" smtClean="0">
                <a:latin typeface="Arial Narrow"/>
                <a:cs typeface="Arial Narrow"/>
              </a:rPr>
              <a:t> του</a:t>
            </a:r>
            <a:r>
              <a:rPr lang="el-GR" dirty="0" smtClean="0"/>
              <a:t>.</a:t>
            </a:r>
          </a:p>
          <a:p>
            <a:pPr algn="just"/>
            <a:r>
              <a:rPr lang="el-GR" dirty="0" smtClean="0"/>
              <a:t>Η ερευνητική διαδικασία και οι στόχοι της εγκατάστασης διαμορφώνουν το παρακάτω νοητικό πλαίσιο μέσα στο οποίο κινήθηκαν οι σπουδαστές</a:t>
            </a:r>
          </a:p>
        </p:txBody>
      </p:sp>
    </p:spTree>
    <p:extLst>
      <p:ext uri="{BB962C8B-B14F-4D97-AF65-F5344CB8AC3E}">
        <p14:creationId xmlns:p14="http://schemas.microsoft.com/office/powerpoint/2010/main" val="8368514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435" y="388471"/>
            <a:ext cx="8229600" cy="1567050"/>
          </a:xfrm>
        </p:spPr>
        <p:txBody>
          <a:bodyPr>
            <a:normAutofit/>
          </a:bodyPr>
          <a:lstStyle/>
          <a:p>
            <a:pPr algn="just"/>
            <a:r>
              <a:rPr lang="el-GR" sz="2000" dirty="0">
                <a:solidFill>
                  <a:srgbClr val="FF0000"/>
                </a:solidFill>
                <a:latin typeface="Arial Narrow"/>
                <a:cs typeface="Arial Narrow"/>
              </a:rPr>
              <a:t>Η ερευνητική διαδικασία και οι στόχοι της εγκατάστασης διαμορφώνουν το παρακάτω νοητικό πλαίσιο μέσα στο οποίο κινήθηκαν οι </a:t>
            </a:r>
            <a:r>
              <a:rPr lang="el-GR" sz="2000" dirty="0" smtClean="0">
                <a:solidFill>
                  <a:srgbClr val="FF0000"/>
                </a:solidFill>
                <a:latin typeface="Arial Narrow"/>
                <a:cs typeface="Arial Narrow"/>
              </a:rPr>
              <a:t>σπουδαστές</a:t>
            </a:r>
            <a:r>
              <a:rPr lang="el-GR" sz="2700" dirty="0" smtClean="0">
                <a:latin typeface="Arial Narrow"/>
                <a:cs typeface="Arial Narrow"/>
              </a:rPr>
              <a:t>.</a:t>
            </a:r>
            <a:r>
              <a:rPr lang="el-GR" dirty="0"/>
              <a:t/>
            </a:r>
            <a:br>
              <a:rPr lang="el-GR" dirty="0"/>
            </a:br>
            <a:endParaRPr lang="en-US" dirty="0"/>
          </a:p>
        </p:txBody>
      </p:sp>
      <p:sp>
        <p:nvSpPr>
          <p:cNvPr id="3" name="Content Placeholder 2"/>
          <p:cNvSpPr>
            <a:spLocks noGrp="1"/>
          </p:cNvSpPr>
          <p:nvPr>
            <p:ph idx="1"/>
          </p:nvPr>
        </p:nvSpPr>
        <p:spPr>
          <a:xfrm>
            <a:off x="466164" y="1645024"/>
            <a:ext cx="8229600" cy="4525963"/>
          </a:xfrm>
        </p:spPr>
        <p:txBody>
          <a:bodyPr>
            <a:normAutofit/>
          </a:bodyPr>
          <a:lstStyle/>
          <a:p>
            <a:r>
              <a:rPr lang="el-GR" sz="2000" dirty="0">
                <a:latin typeface="Arial Narrow"/>
                <a:cs typeface="Arial Narrow"/>
              </a:rPr>
              <a:t> </a:t>
            </a:r>
            <a:r>
              <a:rPr lang="el-GR" sz="2000" dirty="0" smtClean="0">
                <a:latin typeface="Arial Narrow"/>
                <a:cs typeface="Arial Narrow"/>
              </a:rPr>
              <a:t>Ένα φθηνό αντικείμενο όπως ένα σουβενίρ επιδέχεται πολλαπλές ερμηνείες και μετασχηματισμούς.</a:t>
            </a:r>
          </a:p>
          <a:p>
            <a:r>
              <a:rPr lang="el-GR" sz="2000" dirty="0" smtClean="0">
                <a:latin typeface="Arial Narrow"/>
                <a:cs typeface="Arial Narrow"/>
              </a:rPr>
              <a:t>Τι είναι </a:t>
            </a:r>
            <a:r>
              <a:rPr lang="el-GR" sz="2000" dirty="0">
                <a:latin typeface="Arial Narrow"/>
                <a:cs typeface="Arial Narrow"/>
              </a:rPr>
              <a:t>α</a:t>
            </a:r>
            <a:r>
              <a:rPr lang="el-GR" sz="2000" dirty="0" smtClean="0">
                <a:latin typeface="Arial Narrow"/>
                <a:cs typeface="Arial Narrow"/>
              </a:rPr>
              <a:t>ληθινό – τι είναι αληθοφανές.</a:t>
            </a:r>
          </a:p>
          <a:p>
            <a:r>
              <a:rPr lang="el-GR" sz="2000" dirty="0" smtClean="0">
                <a:latin typeface="Arial Narrow"/>
                <a:cs typeface="Arial Narrow"/>
              </a:rPr>
              <a:t> Ανασύνθεση- αποδόμηση μιας μορφής στα επιμέρους στοιχεία της μέσω της διαφάνειας.</a:t>
            </a:r>
          </a:p>
          <a:p>
            <a:r>
              <a:rPr lang="el-GR" sz="2000" dirty="0" smtClean="0">
                <a:latin typeface="Arial Narrow"/>
                <a:cs typeface="Arial Narrow"/>
              </a:rPr>
              <a:t>Διαδραστική ικανότητα του θεατή μέσω της κίνησής του.</a:t>
            </a:r>
          </a:p>
          <a:p>
            <a:r>
              <a:rPr lang="el-GR" sz="2000" dirty="0" smtClean="0">
                <a:latin typeface="Arial Narrow"/>
                <a:cs typeface="Arial Narrow"/>
              </a:rPr>
              <a:t>Το προσωπείο, η μάσκα αλλάζει όψεις, και κρύβει την πραγματική μορφή πίσω από αυτό.</a:t>
            </a:r>
          </a:p>
          <a:p>
            <a:r>
              <a:rPr lang="el-GR" sz="2000" dirty="0" smtClean="0">
                <a:latin typeface="Arial Narrow"/>
                <a:cs typeface="Arial Narrow"/>
              </a:rPr>
              <a:t> </a:t>
            </a:r>
            <a:r>
              <a:rPr lang="el-GR" sz="2000" dirty="0">
                <a:latin typeface="Arial Narrow"/>
                <a:cs typeface="Arial Narrow"/>
              </a:rPr>
              <a:t>Η Πλάκα ταυτίζεται με την έννοια του προσωπείου λειτουργεί σαν </a:t>
            </a:r>
            <a:r>
              <a:rPr lang="el-GR" sz="2000" dirty="0" smtClean="0">
                <a:latin typeface="Arial Narrow"/>
                <a:cs typeface="Arial Narrow"/>
              </a:rPr>
              <a:t>δίπολο με δύο όψεις, </a:t>
            </a:r>
            <a:r>
              <a:rPr lang="el-GR" sz="2000" dirty="0">
                <a:latin typeface="Arial Narrow"/>
                <a:cs typeface="Arial Narrow"/>
              </a:rPr>
              <a:t>της πραγματικής γειτονιάς –της τουριστικής </a:t>
            </a:r>
            <a:r>
              <a:rPr lang="el-GR" sz="2000" dirty="0" smtClean="0">
                <a:latin typeface="Arial Narrow"/>
                <a:cs typeface="Arial Narrow"/>
              </a:rPr>
              <a:t>βιτρίνας.</a:t>
            </a:r>
          </a:p>
          <a:p>
            <a:endParaRPr lang="el-GR" sz="2000" dirty="0">
              <a:latin typeface="Arial Narrow"/>
              <a:cs typeface="Arial Narrow"/>
            </a:endParaRPr>
          </a:p>
          <a:p>
            <a:endParaRPr lang="el-GR" sz="2000" dirty="0">
              <a:latin typeface="Arial Narrow"/>
              <a:cs typeface="Arial Narrow"/>
            </a:endParaRPr>
          </a:p>
          <a:p>
            <a:endParaRPr lang="en-US" sz="2000" dirty="0">
              <a:latin typeface="Arial Narrow"/>
              <a:cs typeface="Arial Narrow"/>
            </a:endParaRPr>
          </a:p>
        </p:txBody>
      </p:sp>
    </p:spTree>
    <p:extLst>
      <p:ext uri="{BB962C8B-B14F-4D97-AF65-F5344CB8AC3E}">
        <p14:creationId xmlns:p14="http://schemas.microsoft.com/office/powerpoint/2010/main" val="520330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2942" y="1124367"/>
            <a:ext cx="8030882" cy="5078314"/>
          </a:xfrm>
          <a:prstGeom prst="rect">
            <a:avLst/>
          </a:prstGeom>
        </p:spPr>
        <p:txBody>
          <a:bodyPr wrap="square">
            <a:spAutoFit/>
          </a:bodyPr>
          <a:lstStyle/>
          <a:p>
            <a:pPr algn="just"/>
            <a:r>
              <a:rPr lang="el-GR" dirty="0">
                <a:latin typeface="Arial Narrow"/>
                <a:cs typeface="Arial Narrow"/>
              </a:rPr>
              <a:t>Το Τζαμί </a:t>
            </a:r>
            <a:r>
              <a:rPr lang="el-GR" dirty="0" err="1">
                <a:latin typeface="Arial Narrow"/>
                <a:cs typeface="Arial Narrow"/>
              </a:rPr>
              <a:t>Τζισταράκη</a:t>
            </a:r>
            <a:r>
              <a:rPr lang="el-GR" dirty="0">
                <a:latin typeface="Arial Narrow"/>
                <a:cs typeface="Arial Narrow"/>
              </a:rPr>
              <a:t> (ή </a:t>
            </a:r>
            <a:r>
              <a:rPr lang="el-GR" dirty="0" err="1">
                <a:latin typeface="Arial Narrow"/>
                <a:cs typeface="Arial Narrow"/>
              </a:rPr>
              <a:t>Τζισδαράκη</a:t>
            </a:r>
            <a:r>
              <a:rPr lang="el-GR" dirty="0">
                <a:latin typeface="Arial Narrow"/>
                <a:cs typeface="Arial Narrow"/>
              </a:rPr>
              <a:t>) </a:t>
            </a:r>
            <a:r>
              <a:rPr lang="el-GR" dirty="0" smtClean="0">
                <a:latin typeface="Arial Narrow"/>
                <a:cs typeface="Arial Narrow"/>
              </a:rPr>
              <a:t>είναι ένα </a:t>
            </a:r>
            <a:r>
              <a:rPr lang="el-GR" dirty="0">
                <a:latin typeface="Arial Narrow"/>
                <a:cs typeface="Arial Narrow"/>
              </a:rPr>
              <a:t>οθωμανικό </a:t>
            </a:r>
            <a:r>
              <a:rPr lang="el-GR" dirty="0" smtClean="0">
                <a:latin typeface="Arial Narrow"/>
                <a:cs typeface="Arial Narrow"/>
              </a:rPr>
              <a:t>τέμενος, τόπος προσκυνήματος για τους μουσουλμάνους επί τουρκοκρατίας, </a:t>
            </a:r>
            <a:r>
              <a:rPr lang="el-GR" dirty="0">
                <a:latin typeface="Arial Narrow"/>
                <a:cs typeface="Arial Narrow"/>
              </a:rPr>
              <a:t>το οποίο κατασκευάστηκε το </a:t>
            </a:r>
            <a:r>
              <a:rPr lang="el-GR" dirty="0" smtClean="0">
                <a:latin typeface="Arial Narrow"/>
                <a:cs typeface="Arial Narrow"/>
              </a:rPr>
              <a:t>1759 </a:t>
            </a:r>
            <a:r>
              <a:rPr lang="el-GR" dirty="0">
                <a:latin typeface="Arial Narrow"/>
                <a:cs typeface="Arial Narrow"/>
              </a:rPr>
              <a:t>από το </a:t>
            </a:r>
            <a:r>
              <a:rPr lang="el-GR" dirty="0" smtClean="0">
                <a:latin typeface="Arial Narrow"/>
                <a:cs typeface="Arial Narrow"/>
              </a:rPr>
              <a:t>Οθωμανό διοικητή </a:t>
            </a:r>
            <a:r>
              <a:rPr lang="el-GR" dirty="0">
                <a:latin typeface="Arial Narrow"/>
                <a:cs typeface="Arial Narrow"/>
              </a:rPr>
              <a:t>της Αθήνας, τον Μουσταφά Αγά Τζισταράκη. </a:t>
            </a:r>
            <a:endParaRPr lang="el-GR" dirty="0" smtClean="0">
              <a:latin typeface="Arial Narrow"/>
              <a:cs typeface="Arial Narrow"/>
            </a:endParaRPr>
          </a:p>
          <a:p>
            <a:pPr algn="just"/>
            <a:endParaRPr lang="el-GR" dirty="0" smtClean="0">
              <a:latin typeface="Arial Narrow"/>
              <a:cs typeface="Arial Narrow"/>
            </a:endParaRPr>
          </a:p>
          <a:p>
            <a:pPr algn="just"/>
            <a:r>
              <a:rPr lang="el-GR" dirty="0" smtClean="0">
                <a:latin typeface="Arial Narrow"/>
                <a:cs typeface="Arial Narrow"/>
              </a:rPr>
              <a:t>Το </a:t>
            </a:r>
            <a:r>
              <a:rPr lang="el-GR" dirty="0">
                <a:latin typeface="Arial Narrow"/>
                <a:cs typeface="Arial Narrow"/>
              </a:rPr>
              <a:t>τζαμί ήταν επίσης </a:t>
            </a:r>
            <a:r>
              <a:rPr lang="el-GR" dirty="0" smtClean="0">
                <a:latin typeface="Arial Narrow"/>
                <a:cs typeface="Arial Narrow"/>
              </a:rPr>
              <a:t>γνωστό </a:t>
            </a:r>
            <a:r>
              <a:rPr lang="el-GR" dirty="0">
                <a:latin typeface="Arial Narrow"/>
                <a:cs typeface="Arial Narrow"/>
              </a:rPr>
              <a:t>ως Τζαμί του Κάτω Σιντριβανιού ή Τζαμί του Κάτω Παζαριού εξαιτίας της </a:t>
            </a:r>
            <a:r>
              <a:rPr lang="el-GR" dirty="0" err="1">
                <a:latin typeface="Arial Narrow"/>
                <a:cs typeface="Arial Narrow"/>
              </a:rPr>
              <a:t>εγγύτητάς</a:t>
            </a:r>
            <a:r>
              <a:rPr lang="el-GR" dirty="0">
                <a:latin typeface="Arial Narrow"/>
                <a:cs typeface="Arial Narrow"/>
              </a:rPr>
              <a:t> του στην αρχαία Αγορά</a:t>
            </a:r>
            <a:r>
              <a:rPr lang="el-GR" dirty="0" smtClean="0">
                <a:latin typeface="Arial Narrow"/>
                <a:cs typeface="Arial Narrow"/>
              </a:rPr>
              <a:t>.</a:t>
            </a:r>
            <a:r>
              <a:rPr lang="el-GR" dirty="0">
                <a:latin typeface="Arial Narrow"/>
                <a:cs typeface="Arial Narrow"/>
              </a:rPr>
              <a:t> </a:t>
            </a:r>
            <a:endParaRPr lang="el-GR" dirty="0" smtClean="0">
              <a:latin typeface="Arial Narrow"/>
              <a:cs typeface="Arial Narrow"/>
            </a:endParaRPr>
          </a:p>
          <a:p>
            <a:pPr algn="just"/>
            <a:r>
              <a:rPr lang="el-GR" dirty="0">
                <a:latin typeface="Arial Narrow"/>
                <a:cs typeface="Arial Narrow"/>
              </a:rPr>
              <a:t>Κ</a:t>
            </a:r>
            <a:r>
              <a:rPr lang="el-GR" dirty="0" smtClean="0">
                <a:latin typeface="Arial Narrow"/>
                <a:cs typeface="Arial Narrow"/>
              </a:rPr>
              <a:t>τίστηκε </a:t>
            </a:r>
            <a:r>
              <a:rPr lang="el-GR" dirty="0">
                <a:latin typeface="Arial Narrow"/>
                <a:cs typeface="Arial Narrow"/>
              </a:rPr>
              <a:t>πάνω σε υπερυψωμένο έδαφος. Έχει ανοιχτό υπερώο, </a:t>
            </a:r>
            <a:r>
              <a:rPr lang="el-GR" dirty="0" smtClean="0">
                <a:latin typeface="Arial Narrow"/>
                <a:cs typeface="Arial Narrow"/>
              </a:rPr>
              <a:t> εξώστη </a:t>
            </a:r>
            <a:r>
              <a:rPr lang="el-GR" dirty="0">
                <a:latin typeface="Arial Narrow"/>
                <a:cs typeface="Arial Narrow"/>
              </a:rPr>
              <a:t>στην </a:t>
            </a:r>
            <a:r>
              <a:rPr lang="el-GR" dirty="0" smtClean="0">
                <a:latin typeface="Arial Narrow"/>
                <a:cs typeface="Arial Narrow"/>
              </a:rPr>
              <a:t>πρόσοψη, </a:t>
            </a:r>
            <a:r>
              <a:rPr lang="el-GR" dirty="0">
                <a:latin typeface="Arial Narrow"/>
                <a:cs typeface="Arial Narrow"/>
              </a:rPr>
              <a:t>με τέσσερις </a:t>
            </a:r>
            <a:r>
              <a:rPr lang="el-GR" dirty="0" smtClean="0">
                <a:latin typeface="Arial Narrow"/>
                <a:cs typeface="Arial Narrow"/>
              </a:rPr>
              <a:t>κολόνες και  </a:t>
            </a:r>
            <a:r>
              <a:rPr lang="el-GR" dirty="0">
                <a:latin typeface="Arial Narrow"/>
                <a:cs typeface="Arial Narrow"/>
              </a:rPr>
              <a:t>τρεις τοξωτές στοές.</a:t>
            </a:r>
          </a:p>
          <a:p>
            <a:pPr algn="just"/>
            <a:r>
              <a:rPr lang="el-GR" dirty="0">
                <a:latin typeface="Arial Narrow"/>
                <a:cs typeface="Arial Narrow"/>
              </a:rPr>
              <a:t>Το τετράγωνο κτίριο </a:t>
            </a:r>
            <a:r>
              <a:rPr lang="el-GR" dirty="0" smtClean="0">
                <a:latin typeface="Arial Narrow"/>
                <a:cs typeface="Arial Narrow"/>
              </a:rPr>
              <a:t>έχει σαν στέγη</a:t>
            </a:r>
            <a:r>
              <a:rPr lang="el-GR" dirty="0">
                <a:latin typeface="Arial Narrow"/>
                <a:cs typeface="Arial Narrow"/>
              </a:rPr>
              <a:t>,</a:t>
            </a:r>
            <a:r>
              <a:rPr lang="el-GR" dirty="0" smtClean="0">
                <a:latin typeface="Arial Narrow"/>
                <a:cs typeface="Arial Narrow"/>
              </a:rPr>
              <a:t> </a:t>
            </a:r>
            <a:r>
              <a:rPr lang="el-GR" dirty="0">
                <a:latin typeface="Arial Narrow"/>
                <a:cs typeface="Arial Narrow"/>
              </a:rPr>
              <a:t>ογκώδες οκταγωνικό </a:t>
            </a:r>
            <a:r>
              <a:rPr lang="el-GR" dirty="0" smtClean="0">
                <a:latin typeface="Arial Narrow"/>
                <a:cs typeface="Arial Narrow"/>
              </a:rPr>
              <a:t>τύμπανο, </a:t>
            </a:r>
            <a:r>
              <a:rPr lang="el-GR" dirty="0">
                <a:latin typeface="Arial Narrow"/>
                <a:cs typeface="Arial Narrow"/>
              </a:rPr>
              <a:t>με αβαθή οκταγωνικό τρούλο. Υπάρχουν τέσσερα παράθυρα σε καθένα από τους δύο πλάγιους τοίχους και μικρότερα παράθυρα σε κάθε πλευρά του τυμπάνου.</a:t>
            </a:r>
          </a:p>
          <a:p>
            <a:pPr algn="just"/>
            <a:endParaRPr lang="el-GR" u="sng" dirty="0">
              <a:latin typeface="Arial Narrow"/>
              <a:cs typeface="Arial Narrow"/>
            </a:endParaRPr>
          </a:p>
          <a:p>
            <a:pPr algn="just"/>
            <a:r>
              <a:rPr lang="el-GR" dirty="0" smtClean="0">
                <a:latin typeface="Arial Narrow"/>
                <a:cs typeface="Arial Narrow"/>
              </a:rPr>
              <a:t>Κατά </a:t>
            </a:r>
            <a:r>
              <a:rPr lang="el-GR" dirty="0">
                <a:latin typeface="Arial Narrow"/>
                <a:cs typeface="Arial Narrow"/>
              </a:rPr>
              <a:t>τη διάρκεια της Ελληνικής Επανάστασης του 1821, το κτίριο χρησιμοποιήθηκε σαν αίθουσα συνεδριάσεων για την τοπική δημογεροντία. Μετά την ανεξαρτησία της Ελλάδας χρησιμοποιήθηκε ποικιλοτρόπως: εκεί διεξάχθηκε χορός προς τιμήν του βασιλιά Όθωνα το Μάρτιο του 1834, και μετά χρησιμοποιήθηκε ως στρατώνας, φυλακή και αποθήκη</a:t>
            </a:r>
            <a:r>
              <a:rPr lang="el-GR" dirty="0" smtClean="0">
                <a:latin typeface="Arial Narrow"/>
                <a:cs typeface="Arial Narrow"/>
              </a:rPr>
              <a:t>.</a:t>
            </a:r>
            <a:endParaRPr lang="el-GR" dirty="0">
              <a:latin typeface="Arial Narrow"/>
              <a:cs typeface="Arial Narrow"/>
            </a:endParaRPr>
          </a:p>
          <a:p>
            <a:r>
              <a:rPr lang="el-GR" dirty="0" smtClean="0"/>
              <a:t> </a:t>
            </a:r>
          </a:p>
          <a:p>
            <a:endParaRPr lang="el-GR" dirty="0"/>
          </a:p>
        </p:txBody>
      </p:sp>
    </p:spTree>
    <p:extLst>
      <p:ext uri="{BB962C8B-B14F-4D97-AF65-F5344CB8AC3E}">
        <p14:creationId xmlns:p14="http://schemas.microsoft.com/office/powerpoint/2010/main" val="1298501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3595"/>
          </a:xfrm>
          <a:prstGeom prst="rect">
            <a:avLst/>
          </a:prstGeom>
        </p:spPr>
      </p:pic>
    </p:spTree>
    <p:extLst>
      <p:ext uri="{BB962C8B-B14F-4D97-AF65-F5344CB8AC3E}">
        <p14:creationId xmlns:p14="http://schemas.microsoft.com/office/powerpoint/2010/main" val="1656444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743958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320" y="685523"/>
            <a:ext cx="8629778" cy="5613883"/>
          </a:xfrm>
          <a:prstGeom prst="rect">
            <a:avLst/>
          </a:prstGeom>
        </p:spPr>
      </p:pic>
    </p:spTree>
    <p:extLst>
      <p:ext uri="{BB962C8B-B14F-4D97-AF65-F5344CB8AC3E}">
        <p14:creationId xmlns:p14="http://schemas.microsoft.com/office/powerpoint/2010/main" val="3321154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34324"/>
            <a:ext cx="8355169" cy="6858000"/>
          </a:xfrm>
          <a:prstGeom prst="rect">
            <a:avLst/>
          </a:prstGeom>
        </p:spPr>
      </p:pic>
    </p:spTree>
    <p:extLst>
      <p:ext uri="{BB962C8B-B14F-4D97-AF65-F5344CB8AC3E}">
        <p14:creationId xmlns:p14="http://schemas.microsoft.com/office/powerpoint/2010/main" val="3981377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1668866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3420347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773349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733292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700" y="0"/>
            <a:ext cx="8355169" cy="6858000"/>
          </a:xfrm>
          <a:prstGeom prst="rect">
            <a:avLst/>
          </a:prstGeom>
        </p:spPr>
      </p:pic>
    </p:spTree>
    <p:extLst>
      <p:ext uri="{BB962C8B-B14F-4D97-AF65-F5344CB8AC3E}">
        <p14:creationId xmlns:p14="http://schemas.microsoft.com/office/powerpoint/2010/main" val="3406459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320" y="685523"/>
            <a:ext cx="8629778" cy="5613883"/>
          </a:xfrm>
          <a:prstGeom prst="rect">
            <a:avLst/>
          </a:prstGeom>
        </p:spPr>
      </p:pic>
    </p:spTree>
    <p:extLst>
      <p:ext uri="{BB962C8B-B14F-4D97-AF65-F5344CB8AC3E}">
        <p14:creationId xmlns:p14="http://schemas.microsoft.com/office/powerpoint/2010/main" val="824461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2451" y="703921"/>
            <a:ext cx="6145297" cy="5046138"/>
          </a:xfrm>
          <a:prstGeom prst="rect">
            <a:avLst/>
          </a:prstGeom>
        </p:spPr>
      </p:pic>
    </p:spTree>
    <p:extLst>
      <p:ext uri="{BB962C8B-B14F-4D97-AF65-F5344CB8AC3E}">
        <p14:creationId xmlns:p14="http://schemas.microsoft.com/office/powerpoint/2010/main" val="4007443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917713_10200126148473362_1355221396_n - Αντιγραφή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07" y="997231"/>
            <a:ext cx="2757645" cy="4902480"/>
          </a:xfrm>
          <a:prstGeom prst="rect">
            <a:avLst/>
          </a:prstGeom>
        </p:spPr>
      </p:pic>
      <p:pic>
        <p:nvPicPr>
          <p:cNvPr id="4" name="Picture 3" descr="10979384_10200126151953449_1224725660_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0077" y="997231"/>
            <a:ext cx="2757645" cy="4902480"/>
          </a:xfrm>
          <a:prstGeom prst="rect">
            <a:avLst/>
          </a:prstGeom>
        </p:spPr>
      </p:pic>
      <p:pic>
        <p:nvPicPr>
          <p:cNvPr id="5" name="Picture 4" descr="10959230_10200126142433211_1673988329_n - Αντιγραφή.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2109" y="997231"/>
            <a:ext cx="2762020" cy="4910258"/>
          </a:xfrm>
          <a:prstGeom prst="rect">
            <a:avLst/>
          </a:prstGeom>
        </p:spPr>
      </p:pic>
    </p:spTree>
    <p:extLst>
      <p:ext uri="{BB962C8B-B14F-4D97-AF65-F5344CB8AC3E}">
        <p14:creationId xmlns:p14="http://schemas.microsoft.com/office/powerpoint/2010/main" val="379860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962214_10200126170873922_1246416163_n - Αντιγραφή.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19308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968096_10200126169113878_1510968530_n - Αντιγραφή.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30802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970398_10204867508344783_1000502206_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8343"/>
            <a:ext cx="9144000" cy="5143500"/>
          </a:xfrm>
          <a:prstGeom prst="rect">
            <a:avLst/>
          </a:prstGeom>
        </p:spPr>
      </p:pic>
    </p:spTree>
    <p:extLst>
      <p:ext uri="{BB962C8B-B14F-4D97-AF65-F5344CB8AC3E}">
        <p14:creationId xmlns:p14="http://schemas.microsoft.com/office/powerpoint/2010/main" val="4994717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968117_10200126184914273_1718550162_n - Αντιγραφή.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4281"/>
            <a:ext cx="9144000" cy="5143500"/>
          </a:xfrm>
          <a:prstGeom prst="rect">
            <a:avLst/>
          </a:prstGeom>
        </p:spPr>
      </p:pic>
    </p:spTree>
    <p:extLst>
      <p:ext uri="{BB962C8B-B14F-4D97-AF65-F5344CB8AC3E}">
        <p14:creationId xmlns:p14="http://schemas.microsoft.com/office/powerpoint/2010/main" val="1457483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0" y="0"/>
            <a:ext cx="9010891" cy="6858000"/>
          </a:xfrm>
          <a:prstGeom prst="rect">
            <a:avLst/>
          </a:prstGeom>
        </p:spPr>
      </p:pic>
    </p:spTree>
    <p:extLst>
      <p:ext uri="{BB962C8B-B14F-4D97-AF65-F5344CB8AC3E}">
        <p14:creationId xmlns:p14="http://schemas.microsoft.com/office/powerpoint/2010/main" val="2551687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9641"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5625"/>
          <a:stretch/>
        </p:blipFill>
        <p:spPr bwMode="auto">
          <a:xfrm>
            <a:off x="3995936" y="5931169"/>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32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2375661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Φρύνη </a:t>
            </a:r>
            <a:r>
              <a:rPr lang="el-GR" sz="2000" dirty="0" err="1"/>
              <a:t>Μουζακίτου</a:t>
            </a:r>
            <a:r>
              <a:rPr lang="el-GR" sz="2000" dirty="0"/>
              <a:t> 2014. Φρύνη </a:t>
            </a:r>
            <a:r>
              <a:rPr lang="el-GR" sz="2000" dirty="0" err="1"/>
              <a:t>Μουζακίτου</a:t>
            </a:r>
            <a:r>
              <a:rPr lang="el-GR" sz="2000" dirty="0"/>
              <a:t>. «Εικαστικές συνθέσεις - Χρώμα στο χώρο. Ενότητα </a:t>
            </a:r>
            <a:r>
              <a:rPr lang="el-GR" sz="2000" dirty="0" smtClean="0"/>
              <a:t>7: </a:t>
            </a:r>
            <a:r>
              <a:rPr lang="el-GR" sz="2000" dirty="0"/>
              <a:t>Εικαστικές παρεμβάσεις σπουδαστών </a:t>
            </a:r>
            <a:r>
              <a:rPr lang="el-GR" sz="2000" dirty="0" smtClean="0"/>
              <a:t>σε </a:t>
            </a:r>
            <a:r>
              <a:rPr lang="el-GR" sz="2000" dirty="0"/>
              <a:t>χώρους μνήμης </a:t>
            </a:r>
            <a:r>
              <a:rPr lang="el-GR" sz="2000" dirty="0" smtClean="0"/>
              <a:t>- β’ μέρος».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29009547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base">
              <a:spcBef>
                <a:spcPts val="60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ts val="600"/>
              </a:spcBef>
              <a:spcAft>
                <a:spcPct val="0"/>
              </a:spcAft>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fontAlgn="base">
              <a:spcBef>
                <a:spcPts val="60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1199271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6600" y="0"/>
            <a:ext cx="5118507" cy="6858000"/>
          </a:xfrm>
          <a:prstGeom prst="rect">
            <a:avLst/>
          </a:prstGeom>
        </p:spPr>
      </p:pic>
    </p:spTree>
    <p:extLst>
      <p:ext uri="{BB962C8B-B14F-4D97-AF65-F5344CB8AC3E}">
        <p14:creationId xmlns:p14="http://schemas.microsoft.com/office/powerpoint/2010/main" val="3670478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914631"/>
            <a:ext cx="399468" cy="400110"/>
          </a:xfrm>
          <a:prstGeom prst="rect">
            <a:avLst/>
          </a:prstGeom>
        </p:spPr>
        <p:txBody>
          <a:bodyPr wrap="none">
            <a:spAutoFit/>
          </a:bodyPr>
          <a:lstStyle/>
          <a:p>
            <a:pPr algn="r" fontAlgn="base">
              <a:spcBef>
                <a:spcPct val="0"/>
              </a:spcBef>
              <a:spcAft>
                <a:spcPct val="0"/>
              </a:spcAft>
            </a:pP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2" y="1360947"/>
            <a:ext cx="142167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2" y="1945722"/>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3829842"/>
            <a:ext cx="1882011"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3132000"/>
            <a:ext cx="1826986"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404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980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3168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3752897"/>
            <a:ext cx="6624736" cy="738664"/>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pPr fontAlgn="base">
              <a:spcBef>
                <a:spcPct val="0"/>
              </a:spcBef>
              <a:spcAft>
                <a:spcPct val="0"/>
              </a:spcAft>
            </a:pPr>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2" y="2530497"/>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2561274"/>
            <a:ext cx="6624736" cy="523220"/>
          </a:xfrm>
          <a:prstGeom prst="rect">
            <a:avLst/>
          </a:prstGeom>
        </p:spPr>
        <p:txBody>
          <a:bodyPr wrap="square">
            <a:spAutoFit/>
          </a:bodyPr>
          <a:lstStyle/>
          <a:p>
            <a:pPr fontAlgn="base">
              <a:spcBef>
                <a:spcPct val="0"/>
              </a:spcBef>
              <a:spcAft>
                <a:spcPct val="0"/>
              </a:spcAft>
            </a:pPr>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pPr fontAlgn="base">
              <a:spcBef>
                <a:spcPct val="0"/>
              </a:spcBef>
              <a:spcAft>
                <a:spcPct val="0"/>
              </a:spcAft>
            </a:pPr>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4" y="4513900"/>
            <a:ext cx="1682277"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4544678"/>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0" y="5112000"/>
            <a:ext cx="2088231" cy="584775"/>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fontAlgn="base">
              <a:spcBef>
                <a:spcPct val="0"/>
              </a:spcBef>
              <a:spcAft>
                <a:spcPct val="0"/>
              </a:spcAft>
            </a:pP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0" y="5791105"/>
            <a:ext cx="2088231" cy="307777"/>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5112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5688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0" y="6334511"/>
            <a:ext cx="2088231" cy="307777"/>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6334512"/>
            <a:ext cx="7062962" cy="307777"/>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281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3789710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lvl="0"/>
            <a:r>
              <a:rPr lang="el-GR" sz="2000" b="1" dirty="0"/>
              <a:t>Εικαστική παρέμβαση στο τζαμί </a:t>
            </a:r>
            <a:r>
              <a:rPr lang="el-GR" sz="2000" b="1" dirty="0" err="1"/>
              <a:t>Τζισταράκη</a:t>
            </a:r>
            <a:r>
              <a:rPr lang="el-GR" sz="2000" b="1" dirty="0"/>
              <a:t> στο </a:t>
            </a:r>
            <a:r>
              <a:rPr lang="el-GR" sz="2000" b="1" dirty="0" smtClean="0"/>
              <a:t>Μοναστηράκι, </a:t>
            </a:r>
            <a:r>
              <a:rPr lang="el-GR" sz="2000" dirty="0" err="1" smtClean="0"/>
              <a:t>Αγγελένα</a:t>
            </a:r>
            <a:r>
              <a:rPr lang="el-GR" sz="2000" dirty="0" smtClean="0"/>
              <a:t> </a:t>
            </a:r>
            <a:r>
              <a:rPr lang="el-GR" sz="2000" dirty="0" err="1"/>
              <a:t>Δελέντα</a:t>
            </a:r>
            <a:r>
              <a:rPr lang="el-GR" sz="2000" dirty="0"/>
              <a:t>- Δάφνη </a:t>
            </a:r>
            <a:r>
              <a:rPr lang="el-GR" sz="2000" dirty="0" err="1" smtClean="0"/>
              <a:t>Δεστούνη</a:t>
            </a:r>
            <a:endParaRPr lang="el-GR" sz="2000" dirty="0" smtClean="0"/>
          </a:p>
          <a:p>
            <a:pPr lvl="0"/>
            <a:r>
              <a:rPr lang="el-GR" sz="2000" b="1" dirty="0"/>
              <a:t>Εικαστική εγκατάσταση στην </a:t>
            </a:r>
            <a:r>
              <a:rPr lang="el-GR" sz="2000" b="1" dirty="0" smtClean="0"/>
              <a:t>Πλάκα, </a:t>
            </a:r>
            <a:r>
              <a:rPr lang="el-GR" sz="2000" smtClean="0"/>
              <a:t>Ελένη Παπαδημητρίου-Σοφία </a:t>
            </a:r>
            <a:r>
              <a:rPr lang="el-GR" sz="2000" dirty="0" err="1" smtClean="0"/>
              <a:t>Τσαγκαδοπούλου</a:t>
            </a:r>
            <a:endParaRPr lang="el-GR" sz="2000" dirty="0"/>
          </a:p>
          <a:p>
            <a:pPr lvl="0"/>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val="29339494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4116266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746" y="0"/>
            <a:ext cx="9274746" cy="6858000"/>
          </a:xfrm>
          <a:prstGeom prst="rect">
            <a:avLst/>
          </a:prstGeom>
        </p:spPr>
      </p:pic>
      <p:sp>
        <p:nvSpPr>
          <p:cNvPr id="4" name="Rectangle 3"/>
          <p:cNvSpPr/>
          <p:nvPr/>
        </p:nvSpPr>
        <p:spPr>
          <a:xfrm>
            <a:off x="6030424" y="3863026"/>
            <a:ext cx="3046377" cy="584776"/>
          </a:xfrm>
          <a:prstGeom prst="rect">
            <a:avLst/>
          </a:prstGeom>
        </p:spPr>
        <p:txBody>
          <a:bodyPr wrap="square">
            <a:spAutoFit/>
          </a:bodyPr>
          <a:lstStyle/>
          <a:p>
            <a:endParaRPr lang="en-US" dirty="0"/>
          </a:p>
          <a:p>
            <a:pPr algn="just"/>
            <a:endParaRPr lang="en-US" sz="1400" dirty="0">
              <a:latin typeface="Arial Narrow"/>
              <a:cs typeface="Arial Narrow"/>
            </a:endParaRPr>
          </a:p>
        </p:txBody>
      </p:sp>
    </p:spTree>
    <p:extLst>
      <p:ext uri="{BB962C8B-B14F-4D97-AF65-F5344CB8AC3E}">
        <p14:creationId xmlns:p14="http://schemas.microsoft.com/office/powerpoint/2010/main" val="2661952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6587" y="1051848"/>
            <a:ext cx="7380941" cy="4524316"/>
          </a:xfrm>
          <a:prstGeom prst="rect">
            <a:avLst/>
          </a:prstGeom>
        </p:spPr>
        <p:txBody>
          <a:bodyPr wrap="square">
            <a:spAutoFit/>
          </a:bodyPr>
          <a:lstStyle/>
          <a:p>
            <a:pPr algn="just"/>
            <a:r>
              <a:rPr lang="el-GR" dirty="0">
                <a:latin typeface="Arial Narrow"/>
                <a:cs typeface="Arial Narrow"/>
              </a:rPr>
              <a:t>Σύμφωνα με την </a:t>
            </a:r>
            <a:r>
              <a:rPr lang="el-GR" dirty="0" smtClean="0">
                <a:latin typeface="Arial Narrow"/>
                <a:cs typeface="Arial Narrow"/>
              </a:rPr>
              <a:t>παράδοση και όπως αναφέρει το Χρονικό του </a:t>
            </a:r>
            <a:r>
              <a:rPr lang="el-GR" dirty="0" err="1" smtClean="0">
                <a:latin typeface="Arial Narrow"/>
                <a:cs typeface="Arial Narrow"/>
              </a:rPr>
              <a:t>Ανθίμου</a:t>
            </a:r>
            <a:r>
              <a:rPr lang="el-GR" dirty="0" smtClean="0">
                <a:latin typeface="Arial Narrow"/>
                <a:cs typeface="Arial Narrow"/>
              </a:rPr>
              <a:t>, </a:t>
            </a:r>
            <a:r>
              <a:rPr lang="el-GR" dirty="0">
                <a:latin typeface="Arial Narrow"/>
                <a:cs typeface="Arial Narrow"/>
              </a:rPr>
              <a:t>ο </a:t>
            </a:r>
            <a:r>
              <a:rPr lang="el-GR" dirty="0" err="1">
                <a:latin typeface="Arial Narrow"/>
                <a:cs typeface="Arial Narrow"/>
              </a:rPr>
              <a:t>Τζισταράκης</a:t>
            </a:r>
            <a:r>
              <a:rPr lang="el-GR" dirty="0">
                <a:latin typeface="Arial Narrow"/>
                <a:cs typeface="Arial Narrow"/>
              </a:rPr>
              <a:t> χρησιμοποίησε ένα από τους κίονες του Ναού του Ολυμπίου Διός για να φτιάξει ασβέστη για την κατασκευή του </a:t>
            </a:r>
            <a:r>
              <a:rPr lang="el-GR" dirty="0" smtClean="0">
                <a:latin typeface="Arial Narrow"/>
                <a:cs typeface="Arial Narrow"/>
              </a:rPr>
              <a:t>κτιρίου. </a:t>
            </a:r>
          </a:p>
          <a:p>
            <a:pPr algn="just"/>
            <a:endParaRPr lang="el-GR" dirty="0">
              <a:latin typeface="Arial Narrow"/>
              <a:cs typeface="Arial Narrow"/>
            </a:endParaRPr>
          </a:p>
          <a:p>
            <a:pPr algn="just"/>
            <a:r>
              <a:rPr lang="el-GR" dirty="0" smtClean="0">
                <a:latin typeface="Arial Narrow"/>
                <a:cs typeface="Arial Narrow"/>
              </a:rPr>
              <a:t>Η </a:t>
            </a:r>
            <a:r>
              <a:rPr lang="el-GR" dirty="0">
                <a:latin typeface="Arial Narrow"/>
                <a:cs typeface="Arial Narrow"/>
              </a:rPr>
              <a:t>πράξη του </a:t>
            </a:r>
            <a:r>
              <a:rPr lang="el-GR" dirty="0" err="1">
                <a:latin typeface="Arial Narrow"/>
                <a:cs typeface="Arial Narrow"/>
              </a:rPr>
              <a:t>Τζισταράκη</a:t>
            </a:r>
            <a:r>
              <a:rPr lang="el-GR" dirty="0">
                <a:latin typeface="Arial Narrow"/>
                <a:cs typeface="Arial Narrow"/>
              </a:rPr>
              <a:t> ενόχλησε τους Αθηναίους, αλλά και τον πασά του Ευρίπου (της Χαλκίδας) από τον οποίο εξαρτιόταν διοικητικά η Αθήνα. Παρά τις προσπάθειες του Βοεβόδα να τον δωροδοκήσει στέλνοντάς του 8.000 γρόσια, μοιρασμένα σε 16 πουγγιά, όπως λέγεται, ο Πασάς διέταξε τον εκτοπισμό του </a:t>
            </a:r>
            <a:r>
              <a:rPr lang="el-GR" dirty="0" err="1">
                <a:latin typeface="Arial Narrow"/>
                <a:cs typeface="Arial Narrow"/>
              </a:rPr>
              <a:t>Τζισταράκη</a:t>
            </a:r>
            <a:r>
              <a:rPr lang="el-GR" dirty="0">
                <a:latin typeface="Arial Narrow"/>
                <a:cs typeface="Arial Narrow"/>
              </a:rPr>
              <a:t>, στηριζόμενος σ' ένα παλιό τουρκικό νόμο που απαγόρευε την καταστροφή αρχαίων μνημείων που ανήκαν στο ιερό πρόσωπο του Σουλτάνου. </a:t>
            </a:r>
            <a:endParaRPr lang="el-GR" dirty="0" smtClean="0">
              <a:latin typeface="Arial Narrow"/>
              <a:cs typeface="Arial Narrow"/>
            </a:endParaRPr>
          </a:p>
          <a:p>
            <a:pPr algn="just"/>
            <a:endParaRPr lang="el-GR" dirty="0">
              <a:latin typeface="Arial Narrow"/>
              <a:cs typeface="Arial Narrow"/>
            </a:endParaRPr>
          </a:p>
          <a:p>
            <a:pPr algn="just"/>
            <a:r>
              <a:rPr lang="el-GR" dirty="0" smtClean="0">
                <a:latin typeface="Arial Narrow"/>
                <a:cs typeface="Arial Narrow"/>
              </a:rPr>
              <a:t>Εξάλλου</a:t>
            </a:r>
            <a:r>
              <a:rPr lang="el-GR" dirty="0">
                <a:latin typeface="Arial Narrow"/>
                <a:cs typeface="Arial Narrow"/>
              </a:rPr>
              <a:t>, ο αθηναϊκός πληθυσμός θεώρησε υπεύθυνο τον </a:t>
            </a:r>
            <a:r>
              <a:rPr lang="el-GR" dirty="0" err="1">
                <a:latin typeface="Arial Narrow"/>
                <a:cs typeface="Arial Narrow"/>
              </a:rPr>
              <a:t>Τζισταράκη</a:t>
            </a:r>
            <a:r>
              <a:rPr lang="el-GR" dirty="0">
                <a:latin typeface="Arial Narrow"/>
                <a:cs typeface="Arial Narrow"/>
              </a:rPr>
              <a:t> και για μια επιδημία πανούκλας που εμφανίστηκε στην πόλη εκείνη τη χρονιά. Ήταν τότε πολύ διαδεδομένη η δοξασία ότι κάθε αρχαία κολόνα που πέφτει, "ξεθάβει" και μια συμφορά που είναι κρυμμένη από κάτω της...</a:t>
            </a:r>
          </a:p>
          <a:p>
            <a:endParaRPr lang="el-GR" dirty="0"/>
          </a:p>
        </p:txBody>
      </p:sp>
    </p:spTree>
    <p:extLst>
      <p:ext uri="{BB962C8B-B14F-4D97-AF65-F5344CB8AC3E}">
        <p14:creationId xmlns:p14="http://schemas.microsoft.com/office/powerpoint/2010/main" val="136755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589" y="968072"/>
            <a:ext cx="7141881" cy="2585323"/>
          </a:xfrm>
          <a:prstGeom prst="rect">
            <a:avLst/>
          </a:prstGeom>
        </p:spPr>
        <p:txBody>
          <a:bodyPr wrap="square">
            <a:spAutoFit/>
          </a:bodyPr>
          <a:lstStyle/>
          <a:p>
            <a:r>
              <a:rPr lang="el-GR" dirty="0" smtClean="0">
                <a:latin typeface="Arial Narrow"/>
                <a:cs typeface="Arial Narrow"/>
              </a:rPr>
              <a:t>Το τζαμί δεσπόζει </a:t>
            </a:r>
            <a:r>
              <a:rPr lang="el-GR" dirty="0">
                <a:latin typeface="Arial Narrow"/>
                <a:cs typeface="Arial Narrow"/>
              </a:rPr>
              <a:t>στην πλατεία </a:t>
            </a:r>
            <a:r>
              <a:rPr lang="el-GR" dirty="0" err="1">
                <a:latin typeface="Arial Narrow"/>
                <a:cs typeface="Arial Narrow"/>
              </a:rPr>
              <a:t>Μοναστηρακίου</a:t>
            </a:r>
            <a:r>
              <a:rPr lang="el-GR" dirty="0">
                <a:latin typeface="Arial Narrow"/>
                <a:cs typeface="Arial Narrow"/>
              </a:rPr>
              <a:t> στο κέντρο της Αθήνας. Σήμερα λειτουργεί ως </a:t>
            </a:r>
            <a:r>
              <a:rPr lang="el-GR" dirty="0" smtClean="0">
                <a:latin typeface="Arial Narrow"/>
                <a:cs typeface="Arial Narrow"/>
              </a:rPr>
              <a:t>παράρτημα </a:t>
            </a:r>
            <a:r>
              <a:rPr lang="el-GR" dirty="0">
                <a:latin typeface="Arial Narrow"/>
                <a:cs typeface="Arial Narrow"/>
              </a:rPr>
              <a:t>του Μουσείου Ελληνικής Λαϊκής Τέχνης και στεγάζει τη Συλλογή Κεραμικής του Β. </a:t>
            </a:r>
            <a:r>
              <a:rPr lang="el-GR" dirty="0" err="1">
                <a:latin typeface="Arial Narrow"/>
                <a:cs typeface="Arial Narrow"/>
              </a:rPr>
              <a:t>Κυριαζόπουλου</a:t>
            </a:r>
            <a:r>
              <a:rPr lang="el-GR" dirty="0" smtClean="0">
                <a:latin typeface="Arial Narrow"/>
                <a:cs typeface="Arial Narrow"/>
              </a:rPr>
              <a:t>.</a:t>
            </a:r>
          </a:p>
          <a:p>
            <a:endParaRPr lang="el-GR" dirty="0">
              <a:latin typeface="Arial Narrow"/>
              <a:cs typeface="Arial Narrow"/>
            </a:endParaRPr>
          </a:p>
          <a:p>
            <a:r>
              <a:rPr lang="el-GR" dirty="0" smtClean="0">
                <a:latin typeface="Arial Narrow"/>
                <a:cs typeface="Arial Narrow"/>
              </a:rPr>
              <a:t>Το Μοναστηράκι είναι ένας χώρος στο κέντρο της Αθήνας ο οποίος </a:t>
            </a:r>
            <a:r>
              <a:rPr lang="el-GR" dirty="0">
                <a:latin typeface="Arial Narrow"/>
                <a:cs typeface="Arial Narrow"/>
              </a:rPr>
              <a:t>αποτελεί </a:t>
            </a:r>
            <a:r>
              <a:rPr lang="el-GR" dirty="0" smtClean="0">
                <a:latin typeface="Arial Narrow"/>
                <a:cs typeface="Arial Narrow"/>
              </a:rPr>
              <a:t>ένα μοναδικό μείγμα ρυθμών</a:t>
            </a:r>
            <a:r>
              <a:rPr lang="el-GR" dirty="0">
                <a:latin typeface="Arial Narrow"/>
                <a:cs typeface="Arial Narrow"/>
              </a:rPr>
              <a:t> </a:t>
            </a:r>
            <a:r>
              <a:rPr lang="el-GR" dirty="0" smtClean="0">
                <a:latin typeface="Arial Narrow"/>
                <a:cs typeface="Arial Narrow"/>
              </a:rPr>
              <a:t>από διαφορετικές χρονικές περιόδους, ένα μωσαϊκό </a:t>
            </a:r>
            <a:r>
              <a:rPr lang="el-GR" dirty="0">
                <a:latin typeface="Arial Narrow"/>
                <a:cs typeface="Arial Narrow"/>
              </a:rPr>
              <a:t>πολιτισμών, ζωντανό και πάντα δυναμικό – όμως, σταθερά αφιερωμένο στο εμπόριο και στο αντάμωμα των </a:t>
            </a:r>
            <a:r>
              <a:rPr lang="el-GR" dirty="0" smtClean="0">
                <a:latin typeface="Arial Narrow"/>
                <a:cs typeface="Arial Narrow"/>
              </a:rPr>
              <a:t>ανθρώπων από διαφορετικές χώρες και φυλές.</a:t>
            </a:r>
            <a:endParaRPr lang="el-GR" dirty="0">
              <a:latin typeface="Arial Narrow"/>
              <a:cs typeface="Arial Narrow"/>
            </a:endParaRPr>
          </a:p>
          <a:p>
            <a:endParaRPr lang="el-GR" dirty="0"/>
          </a:p>
        </p:txBody>
      </p:sp>
    </p:spTree>
    <p:extLst>
      <p:ext uri="{BB962C8B-B14F-4D97-AF65-F5344CB8AC3E}">
        <p14:creationId xmlns:p14="http://schemas.microsoft.com/office/powerpoint/2010/main" val="1488796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3200"/>
            <a:ext cx="9144000" cy="6441167"/>
          </a:xfrm>
          <a:prstGeom prst="rect">
            <a:avLst/>
          </a:prstGeom>
        </p:spPr>
      </p:pic>
    </p:spTree>
    <p:extLst>
      <p:ext uri="{BB962C8B-B14F-4D97-AF65-F5344CB8AC3E}">
        <p14:creationId xmlns:p14="http://schemas.microsoft.com/office/powerpoint/2010/main" val="34458879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089eaf9cf97c26fba8dfb689cb97965384faf65"/>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6284</TotalTime>
  <Words>2042</Words>
  <Application>Microsoft Office PowerPoint</Application>
  <PresentationFormat>On-screen Show (4:3)</PresentationFormat>
  <Paragraphs>132</Paragraphs>
  <Slides>53</Slides>
  <Notes>8</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Black</vt:lpstr>
      <vt:lpstr>OC_template_updated</vt:lpstr>
      <vt:lpstr>Εικαστικές συνθέσεις - Χρώμα στο χώρο</vt:lpstr>
      <vt:lpstr> ΕΙΚΑΣΤΙΚΗ ΠΑΡΕΜΒΑΣΗ ΣΤΟ ΤΖΑΜΙ ΤΗΣ ΠΛΑΤΕΙΑΣ ΜΟΝΑΣΤΗΡΑΚΙΟΥ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ΕΙΚΑΣΤΙΚΗ ΕΓΚΑΤΑΣΤΑΣΗ ΣΤΟΝ ΧΩΡΟ ΤΗΣ ΠΛΑΚΑΣ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ερευνητική διαδικασία και οι στόχοι της εγκατάστασης διαμορφώνουν το παρακάτω νοητικό πλαίσιο μέσα στο οποίο κινήθηκαν οι σπουδαστές.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iMac</dc:creator>
  <cp:lastModifiedBy>alex</cp:lastModifiedBy>
  <cp:revision>285</cp:revision>
  <dcterms:created xsi:type="dcterms:W3CDTF">2015-02-20T12:26:43Z</dcterms:created>
  <dcterms:modified xsi:type="dcterms:W3CDTF">2015-10-20T06:39:17Z</dcterms:modified>
</cp:coreProperties>
</file>