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57" r:id="rId10"/>
    <p:sldId id="262" r:id="rId11"/>
    <p:sldId id="264" r:id="rId12"/>
    <p:sldId id="269" r:id="rId13"/>
    <p:sldId id="270" r:id="rId14"/>
    <p:sldId id="266" r:id="rId15"/>
    <p:sldId id="26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968552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53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7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82911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Τεχνολογία και ποιότητα Λιπών-Ελαιών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18521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 Εξευγενισμός Φυτικών Λαδιών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Ιωάννης Τσάκνης, Καθηγητής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000" dirty="0">
                <a:solidFill>
                  <a:prstClr val="black"/>
                </a:solidFill>
              </a:rPr>
              <a:t>Copyright Τεχνολογικό Εκπαιδευτικό Ίδρυμα Αθήνας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l-GR" sz="2000" dirty="0">
                <a:solidFill>
                  <a:prstClr val="black"/>
                </a:solidFill>
              </a:rPr>
              <a:t>Ιωάννης Τσάκνης 2014. Ιωάννης Τσάκνης. «Τεχνολογία και ποιότητα Λιπών-Ελαιών (Θ). Ενότητα 5</a:t>
            </a:r>
            <a:r>
              <a:rPr lang="en-US" sz="2000" dirty="0" smtClean="0">
                <a:solidFill>
                  <a:prstClr val="black"/>
                </a:solidFill>
              </a:rPr>
              <a:t>:</a:t>
            </a:r>
            <a:r>
              <a:rPr lang="el-GR" sz="2000" dirty="0">
                <a:solidFill>
                  <a:prstClr val="black"/>
                </a:solidFill>
              </a:rPr>
              <a:t>  Εξευγενισμός Φυτικών Λαδιών». Έκδοση: 1.0. Αθήνα 2014. Διαθέσιμο από τη δικτυακή διεύθυνση: </a:t>
            </a:r>
            <a:r>
              <a:rPr lang="en-US" sz="2000" dirty="0">
                <a:solidFill>
                  <a:prstClr val="black"/>
                </a:solidFill>
                <a:hlinkClick r:id="rId3"/>
              </a:rPr>
              <a:t>ocp.teiath.gr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l-G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CB4E-2BBD-4439-B352-56719D053900}" type="slidenum">
              <a:rPr lang="el-GR" altLang="el-GR"/>
              <a:pPr/>
              <a:t>1</a:t>
            </a:fld>
            <a:endParaRPr lang="el-GR" alt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Εξευγενισμός </a:t>
            </a:r>
            <a:r>
              <a:rPr lang="el-GR" dirty="0" smtClean="0"/>
              <a:t>φυτικών </a:t>
            </a:r>
            <a:r>
              <a:rPr lang="el-GR" dirty="0"/>
              <a:t>λ</a:t>
            </a:r>
            <a:r>
              <a:rPr lang="el-GR" dirty="0" smtClean="0"/>
              <a:t>αδιών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/>
              <a:t>Εξευγενισμός ή Ραφινάρισμα </a:t>
            </a:r>
            <a:r>
              <a:rPr lang="el-GR" altLang="el-GR" dirty="0"/>
              <a:t>είναι η χημική επεξεργασία για τη βελτίωση της ποιότητας διαφόρων φυτικών λαδιών,  είτε για τη μείωση της οξύτητας, είτε για τη βελτίωση των οργανοληπτικών τους χαρακτηριστικών. </a:t>
            </a:r>
          </a:p>
          <a:p>
            <a:r>
              <a:rPr lang="el-GR" altLang="el-GR" dirty="0"/>
              <a:t>Τα φυτικά λάδια που έχουν υποστεί την κατεργασία αυτή ονομάζονται </a:t>
            </a:r>
            <a:r>
              <a:rPr lang="el-GR" altLang="el-GR" b="1" dirty="0"/>
              <a:t>ραφιναρισμένα ή εξευγενισμένα </a:t>
            </a:r>
            <a:r>
              <a:rPr lang="el-GR" altLang="el-GR" dirty="0"/>
              <a:t>λάδια.</a:t>
            </a:r>
          </a:p>
          <a:p>
            <a:r>
              <a:rPr lang="el-GR" altLang="el-GR" dirty="0"/>
              <a:t>Η διαδικασία του ραφιναρίσματος των λαδιών γίνεται με φυσικές αλλά και χημικές μεθόδους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9893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C5EB-9C9A-4276-AA16-F3F91228F6D5}" type="slidenum">
              <a:rPr lang="el-GR" altLang="el-GR"/>
              <a:pPr/>
              <a:t>2</a:t>
            </a:fld>
            <a:endParaRPr lang="el-GR" alt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Φυσικός </a:t>
            </a:r>
            <a:r>
              <a:rPr lang="el-GR" dirty="0" smtClean="0"/>
              <a:t>εξευγενισμός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8965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l-GR" altLang="el-GR" dirty="0"/>
              <a:t>Ο φυσικός εξευγενισμός περιλαμβάνει διάφορες επεξεργασίες όπως είναι η απορητίνωση ή </a:t>
            </a:r>
            <a:r>
              <a:rPr lang="el-GR" altLang="el-GR" dirty="0" smtClean="0"/>
              <a:t>αποκομμίωση </a:t>
            </a:r>
            <a:r>
              <a:rPr lang="el-GR" altLang="el-GR" dirty="0" smtClean="0"/>
              <a:t>κόμμεα</a:t>
            </a:r>
            <a:r>
              <a:rPr lang="el-GR" altLang="el-GR" dirty="0" smtClean="0"/>
              <a:t> </a:t>
            </a:r>
            <a:r>
              <a:rPr lang="el-GR" altLang="el-GR" dirty="0"/>
              <a:t>(απομάκρυνση βλεννωδών υλών), η απομάκρυνση των ελεύθερων λιπαρών οξέων με απόσταξη, ο αποχρωματισμός και η απόσμηση. </a:t>
            </a:r>
          </a:p>
        </p:txBody>
      </p:sp>
    </p:spTree>
    <p:extLst>
      <p:ext uri="{BB962C8B-B14F-4D97-AF65-F5344CB8AC3E}">
        <p14:creationId xmlns:p14="http://schemas.microsoft.com/office/powerpoint/2010/main" val="39839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Φυσικός εξευγενισμός </a:t>
            </a:r>
            <a:r>
              <a:rPr lang="el-GR" sz="3000" b="0" dirty="0" smtClean="0">
                <a:solidFill>
                  <a:prstClr val="white"/>
                </a:solidFill>
              </a:rPr>
              <a:t>2/3</a:t>
            </a:r>
            <a:endParaRPr lang="el-GR" dirty="0"/>
          </a:p>
        </p:txBody>
      </p:sp>
      <p:sp>
        <p:nvSpPr>
          <p:cNvPr id="2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1FBD-A03B-47B3-AFA4-60F5174780E1}" type="slidenum">
              <a:rPr lang="el-GR" altLang="el-GR"/>
              <a:pPr/>
              <a:t>3</a:t>
            </a:fld>
            <a:endParaRPr lang="el-GR" altLang="el-GR" dirty="0"/>
          </a:p>
        </p:txBody>
      </p:sp>
      <p:grpSp>
        <p:nvGrpSpPr>
          <p:cNvPr id="340996" name="Group 4"/>
          <p:cNvGrpSpPr>
            <a:grpSpLocks noChangeAspect="1"/>
          </p:cNvGrpSpPr>
          <p:nvPr/>
        </p:nvGrpSpPr>
        <p:grpSpPr bwMode="auto">
          <a:xfrm>
            <a:off x="179512" y="1246951"/>
            <a:ext cx="8757745" cy="5289134"/>
            <a:chOff x="2362" y="6660"/>
            <a:chExt cx="7200" cy="4320"/>
          </a:xfrm>
        </p:grpSpPr>
        <p:sp>
          <p:nvSpPr>
            <p:cNvPr id="340997" name="AutoShape 5"/>
            <p:cNvSpPr>
              <a:spLocks noChangeAspect="1" noChangeArrowheads="1"/>
            </p:cNvSpPr>
            <p:nvPr/>
          </p:nvSpPr>
          <p:spPr bwMode="auto">
            <a:xfrm>
              <a:off x="2362" y="6660"/>
              <a:ext cx="7200" cy="43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40998" name="Text Box 6"/>
            <p:cNvSpPr txBox="1">
              <a:spLocks noChangeArrowheads="1"/>
            </p:cNvSpPr>
            <p:nvPr/>
          </p:nvSpPr>
          <p:spPr bwMode="auto">
            <a:xfrm>
              <a:off x="5179" y="6809"/>
              <a:ext cx="1253" cy="2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ctr"/>
              <a:r>
                <a:rPr lang="el-GR" altLang="el-GR" dirty="0">
                  <a:latin typeface="+mn-lt"/>
                </a:rPr>
                <a:t>Παραλαβή</a:t>
              </a:r>
            </a:p>
          </p:txBody>
        </p:sp>
        <p:sp>
          <p:nvSpPr>
            <p:cNvPr id="340999" name="Text Box 7"/>
            <p:cNvSpPr txBox="1">
              <a:spLocks noChangeArrowheads="1"/>
            </p:cNvSpPr>
            <p:nvPr/>
          </p:nvSpPr>
          <p:spPr bwMode="auto">
            <a:xfrm>
              <a:off x="5023" y="7405"/>
              <a:ext cx="1566" cy="2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ctr"/>
              <a:r>
                <a:rPr lang="el-GR" altLang="el-GR" dirty="0">
                  <a:latin typeface="+mn-lt"/>
                </a:rPr>
                <a:t>Αποκομμίωση</a:t>
              </a:r>
            </a:p>
          </p:txBody>
        </p:sp>
        <p:sp>
          <p:nvSpPr>
            <p:cNvPr id="341000" name="Line 8"/>
            <p:cNvSpPr>
              <a:spLocks noChangeShapeType="1"/>
            </p:cNvSpPr>
            <p:nvPr/>
          </p:nvSpPr>
          <p:spPr bwMode="auto">
            <a:xfrm>
              <a:off x="5805" y="7107"/>
              <a:ext cx="9" cy="3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latin typeface="+mn-lt"/>
              </a:endParaRPr>
            </a:p>
          </p:txBody>
        </p:sp>
        <p:sp>
          <p:nvSpPr>
            <p:cNvPr id="341001" name="Text Box 9"/>
            <p:cNvSpPr txBox="1">
              <a:spLocks noChangeArrowheads="1"/>
            </p:cNvSpPr>
            <p:nvPr/>
          </p:nvSpPr>
          <p:spPr bwMode="auto">
            <a:xfrm>
              <a:off x="4866" y="8002"/>
              <a:ext cx="1879" cy="2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ctr"/>
              <a:r>
                <a:rPr lang="el-GR" altLang="el-GR" dirty="0">
                  <a:latin typeface="+mn-lt"/>
                </a:rPr>
                <a:t>Αποχρωματισμός</a:t>
              </a:r>
            </a:p>
          </p:txBody>
        </p:sp>
        <p:sp>
          <p:nvSpPr>
            <p:cNvPr id="341002" name="Line 10"/>
            <p:cNvSpPr>
              <a:spLocks noChangeShapeType="1"/>
            </p:cNvSpPr>
            <p:nvPr/>
          </p:nvSpPr>
          <p:spPr bwMode="auto">
            <a:xfrm>
              <a:off x="5805" y="7704"/>
              <a:ext cx="5" cy="3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latin typeface="+mn-lt"/>
              </a:endParaRPr>
            </a:p>
          </p:txBody>
        </p:sp>
        <p:sp>
          <p:nvSpPr>
            <p:cNvPr id="341003" name="Text Box 11"/>
            <p:cNvSpPr txBox="1">
              <a:spLocks noChangeArrowheads="1"/>
            </p:cNvSpPr>
            <p:nvPr/>
          </p:nvSpPr>
          <p:spPr bwMode="auto">
            <a:xfrm>
              <a:off x="4553" y="8580"/>
              <a:ext cx="2505" cy="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ctr"/>
              <a:r>
                <a:rPr lang="el-GR" altLang="el-GR" dirty="0">
                  <a:latin typeface="+mn-lt"/>
                </a:rPr>
                <a:t>Φιλτράρισμα (διήθηση)</a:t>
              </a:r>
            </a:p>
          </p:txBody>
        </p:sp>
        <p:sp>
          <p:nvSpPr>
            <p:cNvPr id="341004" name="Line 12"/>
            <p:cNvSpPr>
              <a:spLocks noChangeShapeType="1"/>
            </p:cNvSpPr>
            <p:nvPr/>
          </p:nvSpPr>
          <p:spPr bwMode="auto">
            <a:xfrm>
              <a:off x="5805" y="8900"/>
              <a:ext cx="3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latin typeface="+mn-lt"/>
              </a:endParaRPr>
            </a:p>
          </p:txBody>
        </p:sp>
        <p:sp>
          <p:nvSpPr>
            <p:cNvPr id="341005" name="Line 13"/>
            <p:cNvSpPr>
              <a:spLocks noChangeShapeType="1"/>
            </p:cNvSpPr>
            <p:nvPr/>
          </p:nvSpPr>
          <p:spPr bwMode="auto">
            <a:xfrm flipH="1">
              <a:off x="4240" y="9060"/>
              <a:ext cx="313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latin typeface="+mn-lt"/>
              </a:endParaRPr>
            </a:p>
          </p:txBody>
        </p:sp>
        <p:sp>
          <p:nvSpPr>
            <p:cNvPr id="341006" name="Line 14"/>
            <p:cNvSpPr>
              <a:spLocks noChangeShapeType="1"/>
            </p:cNvSpPr>
            <p:nvPr/>
          </p:nvSpPr>
          <p:spPr bwMode="auto">
            <a:xfrm>
              <a:off x="4240" y="9060"/>
              <a:ext cx="1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latin typeface="+mn-lt"/>
              </a:endParaRPr>
            </a:p>
          </p:txBody>
        </p:sp>
        <p:sp>
          <p:nvSpPr>
            <p:cNvPr id="341007" name="Line 15"/>
            <p:cNvSpPr>
              <a:spLocks noChangeShapeType="1"/>
            </p:cNvSpPr>
            <p:nvPr/>
          </p:nvSpPr>
          <p:spPr bwMode="auto">
            <a:xfrm>
              <a:off x="7371" y="9060"/>
              <a:ext cx="1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latin typeface="+mn-lt"/>
              </a:endParaRPr>
            </a:p>
          </p:txBody>
        </p:sp>
        <p:sp>
          <p:nvSpPr>
            <p:cNvPr id="341008" name="Text Box 16"/>
            <p:cNvSpPr txBox="1">
              <a:spLocks noChangeArrowheads="1"/>
            </p:cNvSpPr>
            <p:nvPr/>
          </p:nvSpPr>
          <p:spPr bwMode="auto">
            <a:xfrm>
              <a:off x="2675" y="9220"/>
              <a:ext cx="2970" cy="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ctr"/>
              <a:r>
                <a:rPr lang="el-GR" altLang="el-GR" dirty="0">
                  <a:latin typeface="+mn-lt"/>
                </a:rPr>
                <a:t>Απομάκρυνση ελεύθερων λιπαρών οξέων</a:t>
              </a:r>
            </a:p>
          </p:txBody>
        </p:sp>
        <p:sp>
          <p:nvSpPr>
            <p:cNvPr id="341009" name="Text Box 17"/>
            <p:cNvSpPr txBox="1">
              <a:spLocks noChangeArrowheads="1"/>
            </p:cNvSpPr>
            <p:nvPr/>
          </p:nvSpPr>
          <p:spPr bwMode="auto">
            <a:xfrm>
              <a:off x="6119" y="9220"/>
              <a:ext cx="3284" cy="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ctr"/>
              <a:r>
                <a:rPr lang="el-GR" altLang="el-GR" dirty="0">
                  <a:latin typeface="+mn-lt"/>
                </a:rPr>
                <a:t>Απομάκρυνση ανεπιθύμητων πτητικών αρωματικών συστατικών με ατμό (απόσμηση)</a:t>
              </a:r>
            </a:p>
          </p:txBody>
        </p:sp>
        <p:sp>
          <p:nvSpPr>
            <p:cNvPr id="341010" name="Line 18"/>
            <p:cNvSpPr>
              <a:spLocks noChangeShapeType="1"/>
            </p:cNvSpPr>
            <p:nvPr/>
          </p:nvSpPr>
          <p:spPr bwMode="auto">
            <a:xfrm>
              <a:off x="4240" y="10180"/>
              <a:ext cx="313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latin typeface="+mn-lt"/>
              </a:endParaRPr>
            </a:p>
          </p:txBody>
        </p:sp>
        <p:sp>
          <p:nvSpPr>
            <p:cNvPr id="341011" name="Line 19"/>
            <p:cNvSpPr>
              <a:spLocks noChangeShapeType="1"/>
            </p:cNvSpPr>
            <p:nvPr/>
          </p:nvSpPr>
          <p:spPr bwMode="auto">
            <a:xfrm>
              <a:off x="4240" y="10020"/>
              <a:ext cx="1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latin typeface="+mn-lt"/>
              </a:endParaRPr>
            </a:p>
          </p:txBody>
        </p:sp>
        <p:sp>
          <p:nvSpPr>
            <p:cNvPr id="341012" name="Line 20"/>
            <p:cNvSpPr>
              <a:spLocks noChangeShapeType="1"/>
            </p:cNvSpPr>
            <p:nvPr/>
          </p:nvSpPr>
          <p:spPr bwMode="auto">
            <a:xfrm>
              <a:off x="7371" y="10020"/>
              <a:ext cx="1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latin typeface="+mn-lt"/>
              </a:endParaRPr>
            </a:p>
          </p:txBody>
        </p:sp>
        <p:sp>
          <p:nvSpPr>
            <p:cNvPr id="341013" name="Text Box 21"/>
            <p:cNvSpPr txBox="1">
              <a:spLocks noChangeArrowheads="1"/>
            </p:cNvSpPr>
            <p:nvPr/>
          </p:nvSpPr>
          <p:spPr bwMode="auto">
            <a:xfrm>
              <a:off x="5023" y="10500"/>
              <a:ext cx="1565" cy="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ctr"/>
              <a:r>
                <a:rPr lang="el-GR" altLang="el-GR" dirty="0">
                  <a:latin typeface="+mn-lt"/>
                </a:rPr>
                <a:t>Αποθήκευση</a:t>
              </a:r>
            </a:p>
          </p:txBody>
        </p:sp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>
              <a:off x="5805" y="10180"/>
              <a:ext cx="5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latin typeface="+mn-lt"/>
              </a:endParaRPr>
            </a:p>
          </p:txBody>
        </p:sp>
        <p:sp>
          <p:nvSpPr>
            <p:cNvPr id="341015" name="Line 23"/>
            <p:cNvSpPr>
              <a:spLocks noChangeShapeType="1"/>
            </p:cNvSpPr>
            <p:nvPr/>
          </p:nvSpPr>
          <p:spPr bwMode="auto">
            <a:xfrm>
              <a:off x="5805" y="8300"/>
              <a:ext cx="0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6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Φυσικός εξευγενισμός </a:t>
            </a:r>
            <a:r>
              <a:rPr lang="el-GR" sz="30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2C2F-11B1-49FA-841C-9E0165FA6AC2}" type="slidenum">
              <a:rPr lang="el-GR" altLang="el-GR"/>
              <a:pPr/>
              <a:t>4</a:t>
            </a:fld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Το πρώτο στάδιο του φυσικού εξευγενισμού περιλαμβάνει την απομάκρυνση </a:t>
            </a:r>
            <a:r>
              <a:rPr lang="el-GR" altLang="el-GR" b="1" dirty="0"/>
              <a:t>βλεννωδών υλών </a:t>
            </a:r>
            <a:r>
              <a:rPr lang="el-GR" altLang="el-GR" dirty="0"/>
              <a:t>(αποκομμίωση), επεξεργασία με την οποία απομακρύνονται από το έλαιο </a:t>
            </a:r>
            <a:r>
              <a:rPr lang="el-GR" altLang="el-GR" b="1" dirty="0"/>
              <a:t>κόμμεα</a:t>
            </a:r>
            <a:r>
              <a:rPr lang="el-GR" altLang="el-GR" b="1" dirty="0"/>
              <a:t> </a:t>
            </a:r>
            <a:r>
              <a:rPr lang="el-GR" altLang="el-GR" dirty="0"/>
              <a:t>και </a:t>
            </a:r>
            <a:r>
              <a:rPr lang="el-GR" altLang="el-GR" b="1" dirty="0"/>
              <a:t>ρητίνες </a:t>
            </a:r>
            <a:r>
              <a:rPr lang="el-GR" altLang="el-GR" dirty="0"/>
              <a:t>που προέρχονται από τον καρπό της ελιάς και είναι διαλυτές στο λάδι όταν βρίσκονται σε άνυδρη μορφή. </a:t>
            </a:r>
          </a:p>
          <a:p>
            <a:r>
              <a:rPr lang="el-GR" altLang="el-GR" dirty="0"/>
              <a:t>Η αποκομμίωση μπορεί να γίνει και με τη χρήση χλωριούχου νατρίου (</a:t>
            </a:r>
            <a:r>
              <a:rPr lang="en-US" altLang="el-GR" dirty="0"/>
              <a:t>NaCl</a:t>
            </a:r>
            <a:r>
              <a:rPr lang="el-GR" altLang="el-GR" dirty="0"/>
              <a:t>), κιτρικού οξέος (</a:t>
            </a:r>
            <a:r>
              <a:rPr lang="en-US" altLang="el-GR" dirty="0"/>
              <a:t>C</a:t>
            </a:r>
            <a:r>
              <a:rPr lang="el-GR" altLang="el-GR" sz="1600" dirty="0"/>
              <a:t>6</a:t>
            </a:r>
            <a:r>
              <a:rPr lang="en-US" altLang="el-GR" dirty="0"/>
              <a:t>H</a:t>
            </a:r>
            <a:r>
              <a:rPr lang="el-GR" altLang="el-GR" sz="1600" dirty="0"/>
              <a:t>8</a:t>
            </a:r>
            <a:r>
              <a:rPr lang="en-US" altLang="el-GR" dirty="0"/>
              <a:t>O</a:t>
            </a:r>
            <a:r>
              <a:rPr lang="el-GR" altLang="el-GR" sz="1400" dirty="0"/>
              <a:t>7</a:t>
            </a:r>
            <a:r>
              <a:rPr lang="el-GR" altLang="el-GR" dirty="0"/>
              <a:t> ) ή φωσφορικού οξέος (</a:t>
            </a:r>
            <a:r>
              <a:rPr lang="en-US" altLang="el-GR" dirty="0"/>
              <a:t>H</a:t>
            </a:r>
            <a:r>
              <a:rPr lang="el-GR" altLang="el-GR" sz="1600" dirty="0"/>
              <a:t>3</a:t>
            </a:r>
            <a:r>
              <a:rPr lang="en-US" altLang="el-GR" dirty="0"/>
              <a:t>PO</a:t>
            </a:r>
            <a:r>
              <a:rPr lang="el-GR" altLang="el-GR" sz="1600" dirty="0"/>
              <a:t>4</a:t>
            </a:r>
            <a:r>
              <a:rPr lang="el-GR" altLang="el-GR" dirty="0"/>
              <a:t>) σε θερμοκρασία 60-80 </a:t>
            </a:r>
            <a:r>
              <a:rPr lang="el-GR" altLang="el-GR" baseline="30000" dirty="0"/>
              <a:t>ο</a:t>
            </a:r>
            <a:r>
              <a:rPr lang="en-US" altLang="el-GR" dirty="0"/>
              <a:t>C</a:t>
            </a:r>
            <a:r>
              <a:rPr lang="el-GR" altLang="el-GR" dirty="0"/>
              <a:t>, ενώ σε συνεχή συστήματα μπορεί να γίνει διαχωρισμός και με </a:t>
            </a:r>
            <a:r>
              <a:rPr lang="el-GR" altLang="el-GR" b="1" dirty="0"/>
              <a:t>μετάγγιση </a:t>
            </a:r>
            <a:r>
              <a:rPr lang="el-GR" altLang="el-GR" dirty="0"/>
              <a:t>του ελαίου. Η παρακάτω εικόνα δείχνει ένα σύγχρονο μηχάνημα αποκκομίωσης του ελαιόλαδου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1616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FF0-8127-4294-A53B-8DFD9BF4EA17}" type="slidenum">
              <a:rPr lang="el-GR" altLang="el-GR"/>
              <a:pPr/>
              <a:t>5</a:t>
            </a:fld>
            <a:endParaRPr lang="el-GR" altLang="el-GR" dirty="0"/>
          </a:p>
        </p:txBody>
      </p:sp>
      <p:pic>
        <p:nvPicPr>
          <p:cNvPr id="343044" name="Picture 4" descr="apokwmiwthr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17" y="1412875"/>
            <a:ext cx="6625166" cy="4968875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Μηχάνημα διαχωρισμού του </a:t>
            </a:r>
            <a:r>
              <a:rPr lang="el-GR" dirty="0" smtClean="0"/>
              <a:t>ελαιολάδου </a:t>
            </a:r>
            <a:br>
              <a:rPr lang="el-GR" dirty="0" smtClean="0"/>
            </a:br>
            <a:r>
              <a:rPr lang="el-GR" sz="3000" b="0" dirty="0" smtClean="0"/>
              <a:t>από </a:t>
            </a:r>
            <a:r>
              <a:rPr lang="el-GR" sz="3000" b="0" dirty="0"/>
              <a:t>ξένες ύλες της εταιρίας "CALLIS"</a:t>
            </a:r>
          </a:p>
        </p:txBody>
      </p:sp>
    </p:spTree>
    <p:extLst>
      <p:ext uri="{BB962C8B-B14F-4D97-AF65-F5344CB8AC3E}">
        <p14:creationId xmlns:p14="http://schemas.microsoft.com/office/powerpoint/2010/main" val="29768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98F9-64DF-42B9-9442-6F1FD77232A0}" type="slidenum">
              <a:rPr lang="el-GR" altLang="el-GR"/>
              <a:pPr/>
              <a:t>6</a:t>
            </a:fld>
            <a:endParaRPr lang="el-GR" alt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Αποχρωματισμός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Στη διεργασία του </a:t>
            </a:r>
            <a:r>
              <a:rPr lang="el-GR" altLang="el-GR" b="1" dirty="0"/>
              <a:t>αποχρωματισμού </a:t>
            </a:r>
            <a:r>
              <a:rPr lang="el-GR" altLang="el-GR" dirty="0"/>
              <a:t>(λεύκανση), γίνεται απομάκρυνση των </a:t>
            </a:r>
            <a:r>
              <a:rPr lang="el-GR" altLang="el-GR" b="1" dirty="0"/>
              <a:t>φυσικών χρωστικών </a:t>
            </a:r>
            <a:r>
              <a:rPr lang="el-GR" altLang="el-GR" dirty="0"/>
              <a:t>και των προϊόντων της αποικοδόμησής τους και γενικότερα καθαρισμός των λιπών και των λαδιών. </a:t>
            </a:r>
          </a:p>
          <a:p>
            <a:r>
              <a:rPr lang="el-GR" altLang="el-GR" dirty="0"/>
              <a:t>Ως μέσο αποχρωματισμού μπορεί να χρησιμοποιηθεί ο ενεργός άνθρακας (1-2%). Η όλη διεργασία γίνεται υπό κενό και σε θερμοκρασία όχι μεγαλύτερη των 100 °</a:t>
            </a:r>
            <a:r>
              <a:rPr lang="en-US" altLang="el-GR" dirty="0"/>
              <a:t>C</a:t>
            </a:r>
            <a:r>
              <a:rPr lang="el-GR" altLang="el-GR" dirty="0"/>
              <a:t>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43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30</TotalTime>
  <Words>900</Words>
  <Application>Microsoft Office PowerPoint</Application>
  <PresentationFormat>Προβολή στην οθόνη (4:3)</PresentationFormat>
  <Paragraphs>92</Paragraphs>
  <Slides>14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template</vt:lpstr>
      <vt:lpstr>OC_template_updated</vt:lpstr>
      <vt:lpstr>Τεχνολογία και ποιότητα Λιπών-Ελαιών (Θ)</vt:lpstr>
      <vt:lpstr> Εξευγενισμός φυτικών λαδιών</vt:lpstr>
      <vt:lpstr>Φυσικός εξευγενισμός 1/3</vt:lpstr>
      <vt:lpstr>Φυσικός εξευγενισμός 2/3</vt:lpstr>
      <vt:lpstr>Φυσικός εξευγενισμός 3/3</vt:lpstr>
      <vt:lpstr>Μηχάνημα διαχωρισμού του ελαιολάδου  από ξένες ύλες της εταιρίας "CALLIS"</vt:lpstr>
      <vt:lpstr>Αποχρωματισμός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Τεχνολογία και ποιότητα Λιπών-Ελαιών (Θ)</dc:title>
  <dc:creator>opencourses@teiath.gr</dc:creator>
  <cp:lastModifiedBy>natasakar new</cp:lastModifiedBy>
  <cp:revision>4</cp:revision>
  <dcterms:created xsi:type="dcterms:W3CDTF">2015-03-31T08:35:06Z</dcterms:created>
  <dcterms:modified xsi:type="dcterms:W3CDTF">2015-05-06T12:09:07Z</dcterms:modified>
</cp:coreProperties>
</file>