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7"/>
  </p:notesMasterIdLst>
  <p:handoutMasterIdLst>
    <p:handoutMasterId r:id="rId38"/>
  </p:handoutMasterIdLst>
  <p:sldIdLst>
    <p:sldId id="25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257" r:id="rId30"/>
    <p:sldId id="262" r:id="rId31"/>
    <p:sldId id="264" r:id="rId32"/>
    <p:sldId id="273" r:id="rId33"/>
    <p:sldId id="274" r:id="rId34"/>
    <p:sldId id="266" r:id="rId35"/>
    <p:sldId id="261" r:id="rId36"/>
  </p:sldIdLst>
  <p:sldSz cx="12192000" cy="6858000"/>
  <p:notesSz cx="7104063" cy="10234613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5D6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5" autoAdjust="0"/>
    <p:restoredTop sz="86400" autoAdjust="0"/>
  </p:normalViewPr>
  <p:slideViewPr>
    <p:cSldViewPr>
      <p:cViewPr varScale="1">
        <p:scale>
          <a:sx n="64" d="100"/>
          <a:sy n="64" d="100"/>
        </p:scale>
        <p:origin x="60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8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8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4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8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3"/>
            <a:ext cx="5386917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96753"/>
            <a:ext cx="5389033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6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8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3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4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6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BB5D6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9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3"/>
            <a:ext cx="5386917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96753"/>
            <a:ext cx="5389033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2"/>
            <a:ext cx="109728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2"/>
            <a:ext cx="109728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anrolan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roland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roland.com/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a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a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a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lermartini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07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>
                <a:solidFill>
                  <a:schemeClr val="tx1"/>
                </a:solidFill>
                <a:latin typeface="+mn-lt"/>
              </a:rPr>
              <a:t>Λιθογραφία – Όφσετ (Θ)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/>
              <a:t>Ενότητα 10</a:t>
            </a:r>
            <a:r>
              <a:rPr lang="el-GR" sz="2600" dirty="0"/>
              <a:t>:</a:t>
            </a:r>
            <a:r>
              <a:rPr lang="en-US" sz="2600" dirty="0"/>
              <a:t> </a:t>
            </a:r>
            <a:r>
              <a:rPr lang="el-GR" sz="2600" dirty="0"/>
              <a:t>Κυλινδρική όφσετ</a:t>
            </a:r>
            <a:endParaRPr lang="en-US" sz="2600" dirty="0"/>
          </a:p>
          <a:p>
            <a:pPr>
              <a:spcBef>
                <a:spcPts val="0"/>
              </a:spcBef>
            </a:pP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Σπυρίδων Νομικός, PhD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Γραφιστικής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19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65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Μαθήματα στο ΤΕΙ Αθήνας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3283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93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5569866" y="5368484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MAN </a:t>
            </a:r>
            <a:r>
              <a:rPr lang="en-US" altLang="el-GR" dirty="0" smtClean="0"/>
              <a:t>ROLAND </a:t>
            </a:r>
            <a:r>
              <a:rPr lang="en-US" altLang="el-GR" sz="3600" b="0" dirty="0" smtClean="0"/>
              <a:t>1/3</a:t>
            </a:r>
            <a:endParaRPr altLang="el-GR" sz="3600" b="0" dirty="0" smtClean="0"/>
          </a:p>
        </p:txBody>
      </p:sp>
      <p:sp>
        <p:nvSpPr>
          <p:cNvPr id="22531" name="Ορθογώνιο 2"/>
          <p:cNvSpPr>
            <a:spLocks noChangeArrowheads="1"/>
          </p:cNvSpPr>
          <p:nvPr/>
        </p:nvSpPr>
        <p:spPr bwMode="auto">
          <a:xfrm>
            <a:off x="2116074" y="5799808"/>
            <a:ext cx="35051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7613" eaLnBrk="1" hangingPunct="1"/>
            <a:r>
              <a:rPr lang="en-US" altLang="el-GR" sz="2000" dirty="0">
                <a:solidFill>
                  <a:srgbClr val="374C81"/>
                </a:solidFill>
                <a:latin typeface="+mn-lt"/>
              </a:rPr>
              <a:t>LITHOMAN </a:t>
            </a:r>
            <a:r>
              <a:rPr lang="en-US" altLang="el-GR" sz="2000" dirty="0" smtClean="0">
                <a:solidFill>
                  <a:srgbClr val="374C81"/>
                </a:solidFill>
                <a:latin typeface="+mn-lt"/>
              </a:rPr>
              <a:t>III</a:t>
            </a:r>
            <a:endParaRPr lang="el-GR" altLang="el-GR" sz="2000" dirty="0" smtClean="0">
              <a:solidFill>
                <a:srgbClr val="374C81"/>
              </a:solidFill>
              <a:latin typeface="+mn-lt"/>
            </a:endParaRPr>
          </a:p>
          <a:p>
            <a:pPr defTabSz="1217613" eaLnBrk="1" hangingPunct="1"/>
            <a:r>
              <a:rPr lang="en-US" altLang="el-GR" sz="2000" dirty="0" smtClean="0">
                <a:solidFill>
                  <a:srgbClr val="374C81"/>
                </a:solidFill>
                <a:latin typeface="+mn-lt"/>
              </a:rPr>
              <a:t>©</a:t>
            </a:r>
            <a:r>
              <a:rPr lang="el-GR" altLang="el-GR" sz="2000" dirty="0" smtClean="0">
                <a:solidFill>
                  <a:srgbClr val="374C81"/>
                </a:solidFill>
                <a:latin typeface="+mn-lt"/>
              </a:rPr>
              <a:t> </a:t>
            </a:r>
            <a:r>
              <a:rPr lang="en-US" altLang="el-GR" sz="2000" dirty="0">
                <a:solidFill>
                  <a:srgbClr val="374C81"/>
                </a:solidFill>
                <a:latin typeface="+mn-lt"/>
                <a:hlinkClick r:id="rId2"/>
              </a:rPr>
              <a:t>http://www.manroland.com/</a:t>
            </a:r>
            <a:endParaRPr lang="el-GR" altLang="el-GR" sz="2000" dirty="0">
              <a:solidFill>
                <a:srgbClr val="374C81"/>
              </a:solidFill>
              <a:latin typeface="+mn-lt"/>
            </a:endParaRPr>
          </a:p>
        </p:txBody>
      </p:sp>
      <p:sp>
        <p:nvSpPr>
          <p:cNvPr id="22533" name="Ορθογώνιο 4"/>
          <p:cNvSpPr>
            <a:spLocks noChangeArrowheads="1"/>
          </p:cNvSpPr>
          <p:nvPr/>
        </p:nvSpPr>
        <p:spPr bwMode="auto">
          <a:xfrm>
            <a:off x="7752184" y="5799808"/>
            <a:ext cx="35051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7613" eaLnBrk="1" hangingPunct="1"/>
            <a:r>
              <a:rPr lang="en-US" altLang="el-GR" sz="2000" dirty="0">
                <a:solidFill>
                  <a:srgbClr val="374C81"/>
                </a:solidFill>
                <a:latin typeface="+mn-lt"/>
              </a:rPr>
              <a:t>LITHOMAN </a:t>
            </a:r>
            <a:r>
              <a:rPr lang="en-US" altLang="el-GR" sz="2000" dirty="0" smtClean="0">
                <a:solidFill>
                  <a:srgbClr val="374C81"/>
                </a:solidFill>
                <a:latin typeface="+mn-lt"/>
              </a:rPr>
              <a:t>IV </a:t>
            </a:r>
          </a:p>
          <a:p>
            <a:pPr defTabSz="1217613" eaLnBrk="1" hangingPunct="1"/>
            <a:r>
              <a:rPr lang="en-US" altLang="el-GR" sz="2000" dirty="0">
                <a:solidFill>
                  <a:srgbClr val="374C81"/>
                </a:solidFill>
              </a:rPr>
              <a:t>©</a:t>
            </a:r>
            <a:r>
              <a:rPr lang="el-GR" altLang="el-GR" sz="2000" dirty="0">
                <a:solidFill>
                  <a:srgbClr val="374C81"/>
                </a:solidFill>
              </a:rPr>
              <a:t> </a:t>
            </a:r>
            <a:r>
              <a:rPr lang="en-US" altLang="el-GR" sz="2000" dirty="0">
                <a:solidFill>
                  <a:srgbClr val="374C81"/>
                </a:solidFill>
                <a:hlinkClick r:id="rId2"/>
              </a:rPr>
              <a:t>http://www.manroland.com/</a:t>
            </a:r>
            <a:endParaRPr lang="el-GR" altLang="el-GR" sz="2000" dirty="0">
              <a:solidFill>
                <a:srgbClr val="374C81"/>
              </a:solidFill>
            </a:endParaRPr>
          </a:p>
          <a:p>
            <a:pPr defTabSz="1217613" eaLnBrk="1" hangingPunct="1"/>
            <a:endParaRPr lang="el-GR" altLang="el-GR" sz="2000" dirty="0">
              <a:solidFill>
                <a:srgbClr val="374C81"/>
              </a:solidFill>
              <a:latin typeface="+mn-lt"/>
            </a:endParaRPr>
          </a:p>
        </p:txBody>
      </p:sp>
      <p:pic>
        <p:nvPicPr>
          <p:cNvPr id="22534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484983"/>
            <a:ext cx="5591175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484983"/>
            <a:ext cx="48863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11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</a:t>
            </a:r>
            <a:r>
              <a:rPr lang="en-US" dirty="0" smtClean="0"/>
              <a:t>ROLAND </a:t>
            </a:r>
            <a:r>
              <a:rPr lang="en-US" sz="3600" b="0" dirty="0" smtClean="0"/>
              <a:t>2/3</a:t>
            </a:r>
            <a:endParaRPr lang="el-GR" sz="3600" b="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1399127"/>
            <a:ext cx="6949440" cy="4636008"/>
          </a:xfrm>
        </p:spPr>
      </p:pic>
      <p:sp>
        <p:nvSpPr>
          <p:cNvPr id="8" name="Ορθογώνιο 2"/>
          <p:cNvSpPr>
            <a:spLocks noChangeArrowheads="1"/>
          </p:cNvSpPr>
          <p:nvPr/>
        </p:nvSpPr>
        <p:spPr bwMode="auto">
          <a:xfrm>
            <a:off x="4343436" y="6150114"/>
            <a:ext cx="35051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7613" eaLnBrk="1" hangingPunct="1"/>
            <a:r>
              <a:rPr lang="en-US" altLang="el-GR" sz="2000" dirty="0" smtClean="0">
                <a:solidFill>
                  <a:srgbClr val="374C81"/>
                </a:solidFill>
                <a:latin typeface="+mn-lt"/>
              </a:rPr>
              <a:t>ROTOMAN N</a:t>
            </a:r>
            <a:endParaRPr lang="el-GR" altLang="el-GR" sz="2000" dirty="0" smtClean="0">
              <a:solidFill>
                <a:srgbClr val="374C81"/>
              </a:solidFill>
              <a:latin typeface="+mn-lt"/>
            </a:endParaRPr>
          </a:p>
          <a:p>
            <a:pPr defTabSz="1217613" eaLnBrk="1" hangingPunct="1"/>
            <a:r>
              <a:rPr lang="en-US" altLang="el-GR" sz="2000" dirty="0" smtClean="0">
                <a:solidFill>
                  <a:srgbClr val="374C81"/>
                </a:solidFill>
                <a:latin typeface="+mn-lt"/>
              </a:rPr>
              <a:t>©</a:t>
            </a:r>
            <a:r>
              <a:rPr lang="el-GR" altLang="el-GR" sz="2000" dirty="0" smtClean="0">
                <a:solidFill>
                  <a:srgbClr val="374C81"/>
                </a:solidFill>
                <a:latin typeface="+mn-lt"/>
              </a:rPr>
              <a:t> </a:t>
            </a:r>
            <a:r>
              <a:rPr lang="en-US" altLang="el-GR" sz="2000" dirty="0">
                <a:solidFill>
                  <a:srgbClr val="374C81"/>
                </a:solidFill>
                <a:latin typeface="+mn-lt"/>
                <a:hlinkClick r:id="rId3"/>
              </a:rPr>
              <a:t>http://www.manroland.com/</a:t>
            </a:r>
            <a:endParaRPr lang="el-GR" altLang="el-GR" sz="2000" dirty="0">
              <a:solidFill>
                <a:srgbClr val="374C8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51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</a:t>
            </a:r>
            <a:r>
              <a:rPr lang="en-US" dirty="0" smtClean="0"/>
              <a:t>ROLAND </a:t>
            </a:r>
            <a:r>
              <a:rPr lang="en-US" sz="3600" b="0" dirty="0" smtClean="0"/>
              <a:t>3/3</a:t>
            </a:r>
            <a:endParaRPr lang="el-GR" sz="3600" b="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196752"/>
            <a:ext cx="4176464" cy="5358259"/>
          </a:xfrm>
        </p:spPr>
      </p:pic>
      <p:sp>
        <p:nvSpPr>
          <p:cNvPr id="8" name="Ορθογώνιο 2"/>
          <p:cNvSpPr>
            <a:spLocks noChangeArrowheads="1"/>
          </p:cNvSpPr>
          <p:nvPr/>
        </p:nvSpPr>
        <p:spPr bwMode="auto">
          <a:xfrm>
            <a:off x="8091065" y="5847125"/>
            <a:ext cx="35051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7613" eaLnBrk="1" hangingPunct="1"/>
            <a:r>
              <a:rPr lang="en-US" altLang="el-GR" sz="2000" dirty="0" smtClean="0">
                <a:solidFill>
                  <a:srgbClr val="374C81"/>
                </a:solidFill>
                <a:latin typeface="+mn-lt"/>
              </a:rPr>
              <a:t>©</a:t>
            </a:r>
            <a:r>
              <a:rPr lang="el-GR" altLang="el-GR" sz="2000" dirty="0" smtClean="0">
                <a:solidFill>
                  <a:srgbClr val="374C81"/>
                </a:solidFill>
                <a:latin typeface="+mn-lt"/>
              </a:rPr>
              <a:t> </a:t>
            </a:r>
            <a:r>
              <a:rPr lang="en-US" altLang="el-GR" sz="2000" dirty="0">
                <a:solidFill>
                  <a:srgbClr val="374C81"/>
                </a:solidFill>
                <a:latin typeface="+mn-lt"/>
                <a:hlinkClick r:id="rId3"/>
              </a:rPr>
              <a:t>http://www.manroland.com/</a:t>
            </a:r>
            <a:endParaRPr lang="el-GR" altLang="el-GR" sz="2000" dirty="0">
              <a:solidFill>
                <a:srgbClr val="374C8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76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l-GR" dirty="0" smtClean="0"/>
              <a:t>Μονάδες μεταφοράς και τελείωσης</a:t>
            </a:r>
          </a:p>
        </p:txBody>
      </p:sp>
      <p:pic>
        <p:nvPicPr>
          <p:cNvPr id="2560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700214"/>
            <a:ext cx="46799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92" y="1700214"/>
            <a:ext cx="5715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5400" b="1" dirty="0">
                <a:solidFill>
                  <a:srgbClr val="00B0F0"/>
                </a:solidFill>
              </a:rPr>
              <a:t>Komori 38 Web offset press</a:t>
            </a:r>
            <a:endParaRPr altLang="el-GR" sz="5400" b="1" dirty="0">
              <a:solidFill>
                <a:srgbClr val="00B0F0"/>
              </a:solidFill>
            </a:endParaRPr>
          </a:p>
        </p:txBody>
      </p:sp>
      <p:pic>
        <p:nvPicPr>
          <p:cNvPr id="26627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268760"/>
            <a:ext cx="9269413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65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MLP </a:t>
            </a:r>
            <a:endParaRPr altLang="el-GR" dirty="0" smtClean="0"/>
          </a:p>
        </p:txBody>
      </p:sp>
      <p:pic>
        <p:nvPicPr>
          <p:cNvPr id="27651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484784"/>
            <a:ext cx="1199515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4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4" y="1989139"/>
            <a:ext cx="108934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5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Εφαρμογές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022811"/>
            <a:ext cx="3024336" cy="5835189"/>
          </a:xfr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5" y="1023994"/>
            <a:ext cx="6375025" cy="478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922994"/>
            <a:ext cx="9359900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59496" y="6486561"/>
            <a:ext cx="5905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7613" eaLnBrk="1" hangingPunct="1"/>
            <a:endParaRPr lang="el-GR" altLang="el-GR" sz="1600" b="1" dirty="0">
              <a:solidFill>
                <a:srgbClr val="374C8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479426" y="4460826"/>
            <a:ext cx="44640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800" b="1" dirty="0">
                <a:solidFill>
                  <a:srgbClr val="000000"/>
                </a:solidFill>
                <a:latin typeface="+mn-lt"/>
              </a:rPr>
              <a:t>Α. Ενιαίο σύστημα όφσετ εκτύπωσης</a:t>
            </a:r>
            <a:r>
              <a:rPr lang="en-US" altLang="el-GR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l-GR" altLang="el-GR" sz="1800" b="1" dirty="0">
                <a:solidFill>
                  <a:srgbClr val="000000"/>
                </a:solidFill>
                <a:latin typeface="+mn-lt"/>
              </a:rPr>
              <a:t>με τέσσερις μονάδες μελάνωσης</a:t>
            </a:r>
            <a:r>
              <a:rPr lang="en-US" altLang="el-GR" sz="1800" b="1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r>
              <a:rPr lang="en-US" altLang="el-GR" sz="1800" dirty="0">
                <a:solidFill>
                  <a:srgbClr val="000000"/>
                </a:solidFill>
                <a:latin typeface="+mn-lt"/>
              </a:rPr>
              <a:t>H </a:t>
            </a:r>
            <a:r>
              <a:rPr lang="el-GR" altLang="el-GR" sz="1800" dirty="0">
                <a:solidFill>
                  <a:srgbClr val="000000"/>
                </a:solidFill>
                <a:latin typeface="+mn-lt"/>
              </a:rPr>
              <a:t>μηχανή είναι εξοπλισμένη με ένα σύστημα κυλινδρικού συστήματος (ένωσης) τροφοδοσίας μηδενική ταχύτητα σε οριζόντια κατανομή, με σύστημα ψύξης θερμού αέρα, στεγνωτήριο και το πατάρι διπλής εξαγωγής.</a:t>
            </a:r>
          </a:p>
        </p:txBody>
      </p:sp>
      <p:sp>
        <p:nvSpPr>
          <p:cNvPr id="30725" name="Ορθογώνιο 9"/>
          <p:cNvSpPr>
            <a:spLocks noChangeArrowheads="1"/>
          </p:cNvSpPr>
          <p:nvPr/>
        </p:nvSpPr>
        <p:spPr bwMode="auto">
          <a:xfrm>
            <a:off x="5986830" y="4460826"/>
            <a:ext cx="42481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7613" eaLnBrk="1" hangingPunct="1"/>
            <a:r>
              <a:rPr lang="el-GR" altLang="el-GR" sz="1800" b="1" dirty="0">
                <a:solidFill>
                  <a:srgbClr val="000000"/>
                </a:solidFill>
                <a:latin typeface="+mn-lt"/>
              </a:rPr>
              <a:t>Δύο συστήματα όφσετ εκτύπωσης με 2 x 4 μονάδες μελάνωσης .</a:t>
            </a:r>
          </a:p>
          <a:p>
            <a:pPr defTabSz="1217613" eaLnBrk="1" hangingPunct="1"/>
            <a:r>
              <a:rPr lang="el-GR" altLang="el-GR" sz="1800" dirty="0">
                <a:solidFill>
                  <a:srgbClr val="000000"/>
                </a:solidFill>
                <a:latin typeface="+mn-lt"/>
              </a:rPr>
              <a:t>Η εγκατάσταση είναι εξοπλισμένη με δύο συστήματα τροφοδοσίας (με αλλαγή τροφοδοσίας ρολού</a:t>
            </a:r>
            <a:r>
              <a:rPr lang="el-GR" altLang="el-GR" sz="1800" dirty="0" smtClean="0">
                <a:solidFill>
                  <a:srgbClr val="000000"/>
                </a:solidFill>
                <a:latin typeface="+mn-lt"/>
              </a:rPr>
              <a:t>,</a:t>
            </a:r>
            <a:r>
              <a:rPr lang="en-US" altLang="el-GR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altLang="el-GR" sz="1800" dirty="0" smtClean="0">
                <a:solidFill>
                  <a:srgbClr val="000000"/>
                </a:solidFill>
                <a:latin typeface="+mn-lt"/>
              </a:rPr>
              <a:t>σε </a:t>
            </a:r>
            <a:r>
              <a:rPr lang="el-GR" altLang="el-GR" sz="1800" dirty="0">
                <a:solidFill>
                  <a:srgbClr val="000000"/>
                </a:solidFill>
                <a:latin typeface="+mn-lt"/>
              </a:rPr>
              <a:t>ταχύτητα) και οριζόντιας διάταξης, με σύστημα στεγνώματος θερμού αέρα για τα δύο σετ, σύστημα ψύξης και ένα πατάρι.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© Handbook of Print Media, </a:t>
            </a:r>
            <a:r>
              <a:rPr lang="en-US" dirty="0" smtClean="0"/>
              <a:t>H.Kipphan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820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3139"/>
          <a:stretch>
            <a:fillRect/>
          </a:stretch>
        </p:blipFill>
        <p:spPr bwMode="auto">
          <a:xfrm>
            <a:off x="961307" y="1138351"/>
            <a:ext cx="10296969" cy="49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536160" y="6162851"/>
            <a:ext cx="4392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7613" eaLnBrk="1" hangingPunct="1"/>
            <a:r>
              <a:rPr lang="en-US" altLang="el-GR" sz="1600" b="1" dirty="0" smtClean="0">
                <a:solidFill>
                  <a:srgbClr val="374C81"/>
                </a:solidFill>
                <a:latin typeface="Century Gothic" panose="020B0502020202020204" pitchFamily="34" charset="0"/>
              </a:rPr>
              <a:t>© Handbook </a:t>
            </a:r>
            <a:r>
              <a:rPr lang="en-US" altLang="el-GR" sz="1600" b="1" dirty="0">
                <a:solidFill>
                  <a:srgbClr val="374C81"/>
                </a:solidFill>
                <a:latin typeface="Century Gothic" panose="020B0502020202020204" pitchFamily="34" charset="0"/>
              </a:rPr>
              <a:t>of Print Media, H.Kipphan</a:t>
            </a:r>
            <a:endParaRPr lang="el-GR" altLang="el-GR" sz="1600" dirty="0">
              <a:solidFill>
                <a:srgbClr val="374C8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Εμπορικά συστήματα εκτύπωσης όφσετ </a:t>
            </a:r>
          </a:p>
        </p:txBody>
      </p:sp>
    </p:spTree>
    <p:extLst>
      <p:ext uri="{BB962C8B-B14F-4D97-AF65-F5344CB8AC3E}">
        <p14:creationId xmlns:p14="http://schemas.microsoft.com/office/powerpoint/2010/main" val="6319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Περιεχόμενα</a:t>
            </a:r>
            <a:endParaRPr altLang="el-GR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Γενική περιγραφή κυλινδρικών μηχανών Όφσετ</a:t>
            </a:r>
          </a:p>
          <a:p>
            <a:r>
              <a:rPr lang="el-GR" dirty="0"/>
              <a:t>Είδη &amp; διατάξεις, κυλινδρικών μηχανών</a:t>
            </a:r>
          </a:p>
          <a:p>
            <a:r>
              <a:rPr lang="el-GR" dirty="0"/>
              <a:t>Εφαρμογές κυλινδρικών μηχανών όφσετ</a:t>
            </a:r>
          </a:p>
          <a:p>
            <a:endParaRPr lang="el-GR" dirty="0"/>
          </a:p>
        </p:txBody>
      </p:sp>
      <p:pic>
        <p:nvPicPr>
          <p:cNvPr id="14340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146450"/>
            <a:ext cx="74168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5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Διώροφο  κυλινδρικό όφσετ </a:t>
            </a:r>
            <a:r>
              <a:rPr lang="el-GR" dirty="0" smtClean="0"/>
              <a:t>πιεστήριο</a:t>
            </a:r>
            <a:endParaRPr lang="el-GR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896867"/>
            <a:ext cx="105124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8040216" y="6351314"/>
            <a:ext cx="40078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7613" eaLnBrk="1" hangingPunct="1"/>
            <a:r>
              <a:rPr lang="en-US" altLang="el-GR" sz="1600" b="1" dirty="0" smtClean="0">
                <a:solidFill>
                  <a:srgbClr val="374C81"/>
                </a:solidFill>
                <a:latin typeface="Century Gothic" panose="020B0502020202020204" pitchFamily="34" charset="0"/>
              </a:rPr>
              <a:t>© Handbook </a:t>
            </a:r>
            <a:r>
              <a:rPr lang="en-US" altLang="el-GR" sz="1600" b="1" dirty="0">
                <a:solidFill>
                  <a:srgbClr val="374C81"/>
                </a:solidFill>
                <a:latin typeface="Century Gothic" panose="020B0502020202020204" pitchFamily="34" charset="0"/>
              </a:rPr>
              <a:t>of Print Media, H.Kipphan</a:t>
            </a:r>
            <a:endParaRPr lang="el-GR" altLang="el-GR" sz="1600" dirty="0">
              <a:solidFill>
                <a:srgbClr val="374C8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773" name="Ορθογώνιο 2"/>
          <p:cNvSpPr>
            <a:spLocks noChangeArrowheads="1"/>
          </p:cNvSpPr>
          <p:nvPr/>
        </p:nvSpPr>
        <p:spPr bwMode="auto">
          <a:xfrm>
            <a:off x="479376" y="5784708"/>
            <a:ext cx="10153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7613" eaLnBrk="1" hangingPunct="1"/>
            <a:r>
              <a:rPr lang="el-GR" altLang="el-GR" sz="1800" dirty="0">
                <a:latin typeface="+mn-lt"/>
              </a:rPr>
              <a:t>Διώροφο  κυλινδρικό όφσετ πιεστήριο, για λειτουργία δύο ροών : Μ - 300 Τύπος της Κυριακής με μέγιστη ταχύτητα ρολού 15 m / s , 48 σελίδες και  3 πατάρια αποθήκευσης</a:t>
            </a:r>
          </a:p>
        </p:txBody>
      </p:sp>
    </p:spTree>
    <p:extLst>
      <p:ext uri="{BB962C8B-B14F-4D97-AF65-F5344CB8AC3E}">
        <p14:creationId xmlns:p14="http://schemas.microsoft.com/office/powerpoint/2010/main" val="26132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741363"/>
            <a:ext cx="11134725" cy="477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767408" y="5701808"/>
            <a:ext cx="10441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dirty="0">
                <a:latin typeface="+mn-lt"/>
              </a:rPr>
              <a:t>Παράδειγμα ενός υβριδικού συστήματος εκτύπωσης με στεγνωτικό σύστημα , με θερμό και ψυχρό στέγνωμα του μελανιού πάνω στο υπόστρωμα.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Υβριδικό σύστημα εκτύπωσης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72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6" y="1196752"/>
            <a:ext cx="10009112" cy="578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Σύστημα εκτύπωσης εφημερίδων με στεγνωτικό σύστημα θερμού αέρα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97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Απλό σύστημα εκτύπωσης εφημερίδων τύπου </a:t>
            </a:r>
            <a:r>
              <a:rPr lang="el-GR" dirty="0" smtClean="0"/>
              <a:t>Υ</a:t>
            </a:r>
            <a:endParaRPr lang="el-GR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0" y="1040984"/>
            <a:ext cx="1080135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6743702" y="6165850"/>
            <a:ext cx="4382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7613" eaLnBrk="1" hangingPunct="1"/>
            <a:r>
              <a:rPr lang="en-US" altLang="el-GR" sz="2000" b="1" dirty="0" smtClean="0">
                <a:solidFill>
                  <a:srgbClr val="374C81"/>
                </a:solidFill>
                <a:latin typeface="+mn-lt"/>
              </a:rPr>
              <a:t>©</a:t>
            </a:r>
            <a:r>
              <a:rPr lang="el-GR" altLang="el-GR" sz="2000" b="1" dirty="0" smtClean="0">
                <a:solidFill>
                  <a:srgbClr val="374C81"/>
                </a:solidFill>
                <a:latin typeface="+mn-lt"/>
              </a:rPr>
              <a:t> </a:t>
            </a:r>
            <a:r>
              <a:rPr lang="en-US" altLang="el-GR" sz="2000" b="1" dirty="0" smtClean="0">
                <a:solidFill>
                  <a:srgbClr val="374C81"/>
                </a:solidFill>
                <a:latin typeface="+mn-lt"/>
              </a:rPr>
              <a:t>Handbook </a:t>
            </a:r>
            <a:r>
              <a:rPr lang="en-US" altLang="el-GR" sz="2000" b="1" dirty="0">
                <a:solidFill>
                  <a:srgbClr val="374C81"/>
                </a:solidFill>
                <a:latin typeface="+mn-lt"/>
              </a:rPr>
              <a:t>of Print Media, H.Kipphan</a:t>
            </a:r>
            <a:endParaRPr lang="el-GR" altLang="el-GR" sz="2000" dirty="0">
              <a:solidFill>
                <a:srgbClr val="374C8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6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678570"/>
            <a:ext cx="110172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479376" y="4941535"/>
            <a:ext cx="1080122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z="2000" dirty="0">
                <a:latin typeface="+mn-lt"/>
              </a:rPr>
              <a:t>A) </a:t>
            </a:r>
            <a:r>
              <a:rPr lang="el-GR" altLang="el-GR" sz="2000" dirty="0">
                <a:latin typeface="+mn-lt"/>
              </a:rPr>
              <a:t>Εμπορικό  σύστημα εκτύπωσης</a:t>
            </a:r>
            <a:endParaRPr lang="en-US" altLang="el-GR" sz="2000" dirty="0">
              <a:latin typeface="+mn-lt"/>
            </a:endParaRPr>
          </a:p>
          <a:p>
            <a:r>
              <a:rPr lang="el-GR" altLang="el-GR" sz="2000" dirty="0">
                <a:latin typeface="+mn-lt"/>
              </a:rPr>
              <a:t>48 σελίδες, διπλός-ταξινομημένοι κύλινδροι, 5000 revs/ώρα, ανώτατα 100000 αντίγραφα/ώρα, ταχύτητα</a:t>
            </a:r>
            <a:r>
              <a:rPr lang="en-US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15 m/s) με τροφοδοσίας σε μηδέν-ταχύτητα στο οριζόντιο σχέδιο</a:t>
            </a:r>
            <a:r>
              <a:rPr lang="en-US" altLang="el-GR" sz="2000" dirty="0">
                <a:latin typeface="+mn-lt"/>
              </a:rPr>
              <a:t> (M-4000, Heidelberg)</a:t>
            </a:r>
            <a:r>
              <a:rPr lang="el-GR" altLang="el-GR" sz="2000" dirty="0">
                <a:latin typeface="+mn-lt"/>
              </a:rPr>
              <a:t> </a:t>
            </a:r>
            <a:endParaRPr lang="en-US" altLang="el-GR" sz="2000" dirty="0">
              <a:latin typeface="+mn-lt"/>
            </a:endParaRPr>
          </a:p>
          <a:p>
            <a:r>
              <a:rPr lang="en-US" altLang="el-GR" sz="2000" dirty="0">
                <a:latin typeface="+mn-lt"/>
              </a:rPr>
              <a:t>B) </a:t>
            </a:r>
            <a:r>
              <a:rPr lang="el-GR" altLang="el-GR" sz="2000" dirty="0">
                <a:latin typeface="+mn-lt"/>
              </a:rPr>
              <a:t>Φάκελος με τη διπλή παράδοση, diverters ρευμάτων αντιγράφων και τη συλλογή ( </a:t>
            </a:r>
            <a:r>
              <a:rPr lang="en-US" altLang="el-GR" sz="2000" dirty="0">
                <a:latin typeface="+mn-lt"/>
              </a:rPr>
              <a:t>Heidelberg</a:t>
            </a:r>
            <a:r>
              <a:rPr lang="el-GR" altLang="el-GR" sz="2000" dirty="0">
                <a:latin typeface="+mn-lt"/>
              </a:rPr>
              <a:t>)</a:t>
            </a:r>
          </a:p>
          <a:p>
            <a:endParaRPr lang="el-GR" altLang="el-GR" sz="2000" b="1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Εμπορικό σύστημα εκτύπωσης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29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1296244"/>
          </a:xfrm>
        </p:spPr>
        <p:txBody>
          <a:bodyPr>
            <a:noAutofit/>
          </a:bodyPr>
          <a:lstStyle/>
          <a:p>
            <a:pPr eaLnBrk="1" hangingPunct="1"/>
            <a:r>
              <a:rPr altLang="el-GR" sz="3200" b="1" dirty="0"/>
              <a:t>Όφσετ πιεστήριο (16 σελίδες, ανώτατα 8000 αντίγραφα/ώρα)</a:t>
            </a:r>
            <a:r>
              <a:rPr lang="en-US" altLang="el-GR" sz="3200" b="1" dirty="0"/>
              <a:t> </a:t>
            </a:r>
            <a:r>
              <a:rPr altLang="el-GR" sz="3200" b="1" dirty="0"/>
              <a:t>με κεντρική κονσόλα ελέγχου και φάκελο με δύο παραδόσεις, ΚΒΑ.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412876"/>
            <a:ext cx="121888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5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151214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altLang="el-GR" sz="3200" dirty="0" smtClean="0"/>
              <a:t>Σύστημα </a:t>
            </a:r>
            <a:r>
              <a:rPr altLang="el-GR" sz="3200" dirty="0"/>
              <a:t>κυλινδρικής εκτύπωσης όφσετ (16 σελίδες, ανώτατο πλάτος 880 χιλ., κόβουν 546 χιλ., ανώτατη ταχύτητα, 48000 αντίγραφα/ώρα), με διπλή παράδοση και μονάδα συσκευασίας (σύστημα 35, komori)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628776"/>
            <a:ext cx="117824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4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1440706"/>
          </a:xfrm>
        </p:spPr>
        <p:txBody>
          <a:bodyPr>
            <a:noAutofit/>
          </a:bodyPr>
          <a:lstStyle/>
          <a:p>
            <a:pPr algn="l" eaLnBrk="1" hangingPunct="1"/>
            <a:r>
              <a:rPr altLang="el-GR" sz="3000" dirty="0"/>
              <a:t>Μονάδα κυλινδρικής εκτύπωσης όφσετ (με μέγιστο πλάτος 880 χιλ., κοπή 546 χιλ., ανώτατη ταχύτητα 48000 εκτυπώσεις/ώρα) με σχεδιασμό ταλάντευσης-βραχιόνων τροφοδοσίας (lithopia BT2- 800, Mitsubishi)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844824"/>
            <a:ext cx="10945813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5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3291634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Γενική περιγραφή κυλινδρικών μηχανών </a:t>
            </a:r>
            <a:r>
              <a:rPr lang="el-GR" dirty="0" smtClean="0"/>
              <a:t>Όφσετ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653433" y="1196752"/>
            <a:ext cx="10972800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/>
              <a:t>Κυλινδρικές Offset (Web Offset)</a:t>
            </a:r>
          </a:p>
          <a:p>
            <a:r>
              <a:rPr lang="el-GR" dirty="0"/>
              <a:t> Είναι οι εκτυπωτικές μηχανές, που η τροφοδοσία τους γίνεται από ένα συνεχές χαρτί, σε ρολό. </a:t>
            </a:r>
          </a:p>
          <a:p>
            <a:r>
              <a:rPr lang="el-GR" dirty="0"/>
              <a:t>Το εξαγόμενο προϊόν μπορεί να είναι κομμένα φύλλα ή διπλωμένα τυπογραφικά ή ενιαίο έντυπο, π.χ. εφημερίδα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περιοδικό, κ.λπ</a:t>
            </a:r>
            <a:r>
              <a:rPr lang="el-GR" dirty="0"/>
              <a:t>. Διακρίνονται από το μήκος του φύλλου που &lt;κόβουν &gt;, στην εξαγωγή (CutOff), και το οποίο είναι η περίμετρος του κυλίνδρου της </a:t>
            </a:r>
            <a:r>
              <a:rPr lang="el-GR" dirty="0" smtClean="0"/>
              <a:t>πλάκας-</a:t>
            </a:r>
            <a:r>
              <a:rPr lang="en-US" dirty="0" smtClean="0"/>
              <a:t> </a:t>
            </a:r>
            <a:r>
              <a:rPr lang="el-GR" dirty="0" smtClean="0"/>
              <a:t>φωτομεταφοράς</a:t>
            </a:r>
            <a:r>
              <a:rPr lang="el-GR" dirty="0"/>
              <a:t>, χωρίς τα περιθώρια των &lt;δοντιών&gt;.</a:t>
            </a:r>
          </a:p>
          <a:p>
            <a:r>
              <a:rPr lang="el-GR" dirty="0"/>
              <a:t>Δηλαδή 58 εκ. περίμετρος και από το πλάτος του ρολού που μπορούν να δεχτούν π.χ. 96 εκ.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34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Σπυρίδων Νομικός 2014. Σπυρίδων Νομικός. «Λιθογραφία- Όφσετ (Θ). Ενότητα </a:t>
            </a:r>
            <a:r>
              <a:rPr lang="en-US" sz="2000" dirty="0" smtClean="0"/>
              <a:t>10:</a:t>
            </a:r>
            <a:r>
              <a:rPr lang="el-GR" sz="2000" dirty="0" smtClean="0"/>
              <a:t> Κυλινδρική όφσετ».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τα οποία εμπεριέχονται σε αυτό. Οι όροι χρήσης των έργων τρίτων επεξηγούνται στη διαφάνεια  «Επεξήγηση όρων χρήσης έργων τρίτων». </a:t>
            </a:r>
          </a:p>
          <a:p>
            <a:pPr marL="0" indent="0">
              <a:buNone/>
            </a:pPr>
            <a:r>
              <a:rPr lang="el-GR" sz="1800" dirty="0"/>
              <a:t>Τα έργα για τα οποία έχει ζητηθεί άδεια  αναφέρονται στο «Σημείωμα  Χρήσης Έργων Τρίτων».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5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2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2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0553" y="1360948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7933" y="1945723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0221" y="3829843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5245" y="3132001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2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12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2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2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17933" y="2530498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12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δημιουργού. 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δημιουργία παραγώγων του έργου.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29955" y="4513901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12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1" y="5112001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1" y="5791106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12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12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1" y="6334512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12231" y="6334513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95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95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95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95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595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95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23999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595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95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6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/>
              <a:t>ο 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/>
              <a:t>ο 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/>
              <a:t>η δήλωση </a:t>
            </a:r>
            <a:r>
              <a:rPr lang="el-GR" sz="2000" dirty="0"/>
              <a:t>Δ</a:t>
            </a:r>
            <a:r>
              <a:rPr lang="en-US" sz="2000" dirty="0"/>
              <a:t>ιατήρησης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στ</a:t>
            </a:r>
            <a:r>
              <a:rPr lang="en-US" sz="2000" dirty="0"/>
              <a:t>o</a:t>
            </a:r>
            <a:r>
              <a:rPr lang="el-GR" sz="2000" dirty="0"/>
              <a:t> πλαίσι</a:t>
            </a:r>
            <a:r>
              <a:rPr lang="en-US" sz="2000" dirty="0"/>
              <a:t>o</a:t>
            </a:r>
            <a:r>
              <a:rPr lang="el-GR" sz="2000" dirty="0"/>
              <a:t>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ΤΕΙ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altLang="el-GR" b="1" dirty="0" smtClean="0">
                <a:solidFill>
                  <a:srgbClr val="00B0F0"/>
                </a:solidFill>
              </a:rPr>
              <a:t>Είδη κυλινδρικών εκτυπωτικών μηχανών όφσετ</a:t>
            </a:r>
            <a:endParaRPr altLang="el-GR" sz="5400" b="1" dirty="0">
              <a:solidFill>
                <a:srgbClr val="00B0F0"/>
              </a:solidFill>
            </a:endParaRPr>
          </a:p>
        </p:txBody>
      </p:sp>
      <p:pic>
        <p:nvPicPr>
          <p:cNvPr id="16387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988840"/>
            <a:ext cx="431958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2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KOENIG &amp; </a:t>
            </a:r>
            <a:r>
              <a:rPr lang="en-US" altLang="el-GR" dirty="0" smtClean="0"/>
              <a:t>BAUER </a:t>
            </a:r>
            <a:r>
              <a:rPr lang="en-US" altLang="el-GR" sz="3600" b="0" dirty="0" smtClean="0"/>
              <a:t>1/2</a:t>
            </a:r>
            <a:endParaRPr altLang="el-GR" sz="3600" b="0" dirty="0" smtClean="0"/>
          </a:p>
        </p:txBody>
      </p:sp>
      <p:pic>
        <p:nvPicPr>
          <p:cNvPr id="17411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484784"/>
            <a:ext cx="95091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669018" y="6245825"/>
            <a:ext cx="2645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©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  <a:hlinkClick r:id="rId3"/>
              </a:rPr>
              <a:t>http</a:t>
            </a:r>
            <a:r>
              <a:rPr lang="el-GR" sz="2000" dirty="0">
                <a:latin typeface="+mn-lt"/>
                <a:hlinkClick r:id="rId3"/>
              </a:rPr>
              <a:t>://</a:t>
            </a:r>
            <a:r>
              <a:rPr lang="el-GR" sz="2000" dirty="0" smtClean="0">
                <a:latin typeface="+mn-lt"/>
                <a:hlinkClick r:id="rId3"/>
              </a:rPr>
              <a:t>www.kba.com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90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KOENIG &amp; </a:t>
            </a:r>
            <a:r>
              <a:rPr lang="en-US" altLang="el-GR" dirty="0" smtClean="0"/>
              <a:t>BAUER </a:t>
            </a:r>
            <a:r>
              <a:rPr lang="en-US" altLang="el-GR" sz="3600" b="0" dirty="0" smtClean="0"/>
              <a:t>2/2</a:t>
            </a:r>
            <a:endParaRPr altLang="el-GR" sz="3600" b="0" dirty="0" smtClean="0"/>
          </a:p>
        </p:txBody>
      </p:sp>
      <p:pic>
        <p:nvPicPr>
          <p:cNvPr id="18435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025352"/>
            <a:ext cx="97250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667354" y="6093296"/>
            <a:ext cx="2645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©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  <a:hlinkClick r:id="rId3"/>
              </a:rPr>
              <a:t>http</a:t>
            </a:r>
            <a:r>
              <a:rPr lang="el-GR" sz="2000" dirty="0">
                <a:latin typeface="+mn-lt"/>
                <a:hlinkClick r:id="rId3"/>
              </a:rPr>
              <a:t>://</a:t>
            </a:r>
            <a:r>
              <a:rPr lang="el-GR" sz="2000" dirty="0" smtClean="0">
                <a:latin typeface="+mn-lt"/>
                <a:hlinkClick r:id="rId3"/>
              </a:rPr>
              <a:t>www.kba.com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92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l-GR" dirty="0" smtClean="0"/>
              <a:t>ΚΒΑ</a:t>
            </a:r>
          </a:p>
        </p:txBody>
      </p:sp>
      <p:pic>
        <p:nvPicPr>
          <p:cNvPr id="19459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340768"/>
            <a:ext cx="7993063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669018" y="6245825"/>
            <a:ext cx="2645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©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  <a:hlinkClick r:id="rId3"/>
              </a:rPr>
              <a:t>http</a:t>
            </a:r>
            <a:r>
              <a:rPr lang="el-GR" sz="2000" dirty="0">
                <a:latin typeface="+mn-lt"/>
                <a:hlinkClick r:id="rId3"/>
              </a:rPr>
              <a:t>://</a:t>
            </a:r>
            <a:r>
              <a:rPr lang="el-GR" sz="2000" dirty="0" smtClean="0">
                <a:latin typeface="+mn-lt"/>
                <a:hlinkClick r:id="rId3"/>
              </a:rPr>
              <a:t>www.kba.com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941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5400" b="1" dirty="0">
                <a:solidFill>
                  <a:srgbClr val="00B0F0"/>
                </a:solidFill>
              </a:rPr>
              <a:t>Muller Martini</a:t>
            </a:r>
            <a:r>
              <a:rPr altLang="el-GR" sz="5400" b="1" dirty="0">
                <a:solidFill>
                  <a:srgbClr val="00B0F0"/>
                </a:solidFill>
              </a:rPr>
              <a:t> </a:t>
            </a:r>
            <a:r>
              <a:rPr lang="en-US" altLang="el-GR" sz="5400" b="1" dirty="0" smtClean="0">
                <a:solidFill>
                  <a:srgbClr val="00B0F0"/>
                </a:solidFill>
              </a:rPr>
              <a:t>USA</a:t>
            </a:r>
            <a:endParaRPr altLang="el-GR" sz="5400" b="1" dirty="0">
              <a:solidFill>
                <a:srgbClr val="00B0F0"/>
              </a:solidFill>
            </a:endParaRPr>
          </a:p>
        </p:txBody>
      </p:sp>
      <p:pic>
        <p:nvPicPr>
          <p:cNvPr id="20483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268760"/>
            <a:ext cx="9723438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510604" y="6190204"/>
            <a:ext cx="386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 © </a:t>
            </a:r>
            <a:r>
              <a:rPr lang="el-GR" sz="2000" dirty="0" smtClean="0">
                <a:latin typeface="+mn-lt"/>
                <a:hlinkClick r:id="rId3"/>
              </a:rPr>
              <a:t>http</a:t>
            </a:r>
            <a:r>
              <a:rPr lang="el-GR" sz="2000" dirty="0">
                <a:latin typeface="+mn-lt"/>
                <a:hlinkClick r:id="rId3"/>
              </a:rPr>
              <a:t>://www.mullermartini.com/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62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76672"/>
            <a:ext cx="972185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5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Λιθογραφία - Offset">
  <a:themeElements>
    <a:clrScheme name="Προσαρμοσμένο 1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Λιθογραφία - Offset</Template>
  <TotalTime>88</TotalTime>
  <Words>1136</Words>
  <Application>Microsoft Office PowerPoint</Application>
  <PresentationFormat>Ευρεία οθόνη</PresentationFormat>
  <Paragraphs>122</Paragraphs>
  <Slides>34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Wingdings</vt:lpstr>
      <vt:lpstr>Λιθογραφία - Offset</vt:lpstr>
      <vt:lpstr>OC_template_updated</vt:lpstr>
      <vt:lpstr>Λιθογραφία – Όφσετ (Θ)</vt:lpstr>
      <vt:lpstr>Περιεχόμενα</vt:lpstr>
      <vt:lpstr>Γενική περιγραφή κυλινδρικών μηχανών Όφσετ</vt:lpstr>
      <vt:lpstr>Είδη κυλινδρικών εκτυπωτικών μηχανών όφσετ</vt:lpstr>
      <vt:lpstr>KOENIG &amp; BAUER 1/2</vt:lpstr>
      <vt:lpstr>KOENIG &amp; BAUER 2/2</vt:lpstr>
      <vt:lpstr>ΚΒΑ</vt:lpstr>
      <vt:lpstr>Muller Martini USA</vt:lpstr>
      <vt:lpstr>Παρουσίαση του PowerPoint</vt:lpstr>
      <vt:lpstr>MAN ROLAND 1/3</vt:lpstr>
      <vt:lpstr>MAN ROLAND 2/3</vt:lpstr>
      <vt:lpstr>MAN ROLAND 3/3</vt:lpstr>
      <vt:lpstr>Μονάδες μεταφοράς και τελείωσης</vt:lpstr>
      <vt:lpstr>Komori 38 Web offset press</vt:lpstr>
      <vt:lpstr>MLP </vt:lpstr>
      <vt:lpstr>Παρουσίαση του PowerPoint</vt:lpstr>
      <vt:lpstr>Εφαρμογές</vt:lpstr>
      <vt:lpstr>© Handbook of Print Media, H.Kipphan</vt:lpstr>
      <vt:lpstr>Εμπορικά συστήματα εκτύπωσης όφσετ </vt:lpstr>
      <vt:lpstr>Διώροφο  κυλινδρικό όφσετ πιεστήριο</vt:lpstr>
      <vt:lpstr>Υβριδικό σύστημα εκτύπωσης</vt:lpstr>
      <vt:lpstr>Σύστημα εκτύπωσης εφημερίδων με στεγνωτικό σύστημα θερμού αέρα</vt:lpstr>
      <vt:lpstr>Απλό σύστημα εκτύπωσης εφημερίδων τύπου Υ</vt:lpstr>
      <vt:lpstr>Εμπορικό σύστημα εκτύπωσης</vt:lpstr>
      <vt:lpstr>Όφσετ πιεστήριο (16 σελίδες, ανώτατα 8000 αντίγραφα/ώρα) με κεντρική κονσόλα ελέγχου και φάκελο με δύο παραδόσεις, ΚΒΑ.</vt:lpstr>
      <vt:lpstr>Σύστημα κυλινδρικής εκτύπωσης όφσετ (16 σελίδες, ανώτατο πλάτος 880 χιλ., κόβουν 546 χιλ., ανώτατη ταχύτητα, 48000 αντίγραφα/ώρα), με διπλή παράδοση και μονάδα συσκευασίας (σύστημα 35, komori)</vt:lpstr>
      <vt:lpstr>Μονάδα κυλινδρικής εκτύπωσης όφσετ (με μέγιστο πλάτος 880 χιλ., κοπή 546 χιλ., ανώτατη ταχύτητα 48000 εκτυπώσεις/ώρα) με σχεδιασμό ταλάντευσης-βραχιόνων τροφοδοσίας (lithopia BT2- 800, Mitsubishi)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Λιθογραφία - Offset</dc:title>
  <dc:creator>opencourses@teiath.gr</dc:creator>
  <cp:lastModifiedBy>Natassa Karap</cp:lastModifiedBy>
  <cp:revision>26</cp:revision>
  <dcterms:created xsi:type="dcterms:W3CDTF">2014-12-23T09:15:14Z</dcterms:created>
  <dcterms:modified xsi:type="dcterms:W3CDTF">2015-09-21T13:17:23Z</dcterms:modified>
</cp:coreProperties>
</file>