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2"/>
  </p:notesMasterIdLst>
  <p:handoutMasterIdLst>
    <p:handoutMasterId r:id="rId23"/>
  </p:handoutMasterIdLst>
  <p:sldIdLst>
    <p:sldId id="256" r:id="rId3"/>
    <p:sldId id="271" r:id="rId4"/>
    <p:sldId id="272" r:id="rId5"/>
    <p:sldId id="282" r:id="rId6"/>
    <p:sldId id="283" r:id="rId7"/>
    <p:sldId id="284" r:id="rId8"/>
    <p:sldId id="273" r:id="rId9"/>
    <p:sldId id="274" r:id="rId10"/>
    <p:sldId id="285" r:id="rId11"/>
    <p:sldId id="276" r:id="rId12"/>
    <p:sldId id="277" r:id="rId13"/>
    <p:sldId id="278" r:id="rId14"/>
    <p:sldId id="257" r:id="rId15"/>
    <p:sldId id="262" r:id="rId16"/>
    <p:sldId id="264" r:id="rId17"/>
    <p:sldId id="269" r:id="rId18"/>
    <p:sldId id="270"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3F"/>
    <a:srgbClr val="5C3646"/>
    <a:srgbClr val="59313B"/>
    <a:srgbClr val="59414F"/>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52303F"/>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556792"/>
            <a:ext cx="8496944" cy="496855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Διαδικτυακές συναλλαγές στον Τουρισμό (</a:t>
            </a:r>
            <a:r>
              <a:rPr lang="en-US" sz="3600" b="1" dirty="0" smtClean="0">
                <a:solidFill>
                  <a:schemeClr val="tx1"/>
                </a:solidFill>
                <a:latin typeface="+mn-lt"/>
              </a:rPr>
              <a:t>e-tourism)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8</a:t>
            </a:r>
            <a:r>
              <a:rPr lang="el-GR" sz="2600" dirty="0" smtClean="0"/>
              <a:t>:</a:t>
            </a:r>
            <a:r>
              <a:rPr lang="en-US" sz="2600" dirty="0"/>
              <a:t> e-Tourism </a:t>
            </a:r>
            <a:r>
              <a:rPr lang="el-GR" sz="2600" dirty="0"/>
              <a:t>και </a:t>
            </a:r>
            <a:r>
              <a:rPr lang="el-GR" sz="2600" dirty="0" smtClean="0"/>
              <a:t>κανάλια </a:t>
            </a:r>
            <a:r>
              <a:rPr lang="el-GR" sz="2600" dirty="0"/>
              <a:t>διανομής</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πιο διαδεδομένα μέσα προβολής </a:t>
            </a:r>
            <a:r>
              <a:rPr lang="en-US" dirty="0" smtClean="0"/>
              <a:t/>
            </a:r>
            <a:br>
              <a:rPr lang="en-US" dirty="0" smtClean="0"/>
            </a:br>
            <a:r>
              <a:rPr lang="el-GR" dirty="0" smtClean="0"/>
              <a:t>στον </a:t>
            </a:r>
            <a:r>
              <a:rPr lang="el-GR" dirty="0"/>
              <a:t>ξενοδοχειακό </a:t>
            </a:r>
            <a:r>
              <a:rPr lang="el-GR" dirty="0" smtClean="0"/>
              <a:t>τομέα</a:t>
            </a:r>
            <a:r>
              <a:rPr lang="en-US" dirty="0" smtClean="0"/>
              <a:t> </a:t>
            </a:r>
            <a:r>
              <a:rPr lang="en-US" sz="3000" b="0" dirty="0" smtClean="0"/>
              <a:t>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Picture 13" descr="DIAGRAMMA_06(Internet &amp; Hotel)"/>
          <p:cNvPicPr/>
          <p:nvPr/>
        </p:nvPicPr>
        <p:blipFill>
          <a:blip r:embed="rId2" cstate="print">
            <a:extLst>
              <a:ext uri="{28A0092B-C50C-407E-A947-70E740481C1C}">
                <a14:useLocalDpi xmlns:a14="http://schemas.microsoft.com/office/drawing/2010/main" val="0"/>
              </a:ext>
            </a:extLst>
          </a:blip>
          <a:srcRect t="4543" b="7343"/>
          <a:stretch>
            <a:fillRect/>
          </a:stretch>
        </p:blipFill>
        <p:spPr bwMode="auto">
          <a:xfrm>
            <a:off x="1115616" y="1484784"/>
            <a:ext cx="6912768" cy="4968551"/>
          </a:xfrm>
          <a:prstGeom prst="rect">
            <a:avLst/>
          </a:prstGeom>
          <a:noFill/>
          <a:ln>
            <a:noFill/>
          </a:ln>
        </p:spPr>
      </p:pic>
      <p:sp>
        <p:nvSpPr>
          <p:cNvPr id="6" name="Ορθογώνιο 5"/>
          <p:cNvSpPr/>
          <p:nvPr/>
        </p:nvSpPr>
        <p:spPr>
          <a:xfrm>
            <a:off x="3662328" y="6453335"/>
            <a:ext cx="1819344" cy="276999"/>
          </a:xfrm>
          <a:prstGeom prst="rect">
            <a:avLst/>
          </a:prstGeom>
        </p:spPr>
        <p:txBody>
          <a:bodyPr wrap="none">
            <a:spAutoFit/>
          </a:bodyPr>
          <a:lstStyle/>
          <a:p>
            <a:r>
              <a:rPr lang="el-GR" sz="1200" dirty="0">
                <a:latin typeface="+mn-lt"/>
              </a:rPr>
              <a:t>Πηγή : </a:t>
            </a:r>
            <a:r>
              <a:rPr lang="en-US" sz="1200" dirty="0" err="1">
                <a:latin typeface="+mn-lt"/>
              </a:rPr>
              <a:t>Eurobank</a:t>
            </a:r>
            <a:r>
              <a:rPr lang="en-US" sz="1200" dirty="0">
                <a:latin typeface="+mn-lt"/>
              </a:rPr>
              <a:t> Research</a:t>
            </a:r>
            <a:endParaRPr lang="el-GR" sz="1200" dirty="0">
              <a:latin typeface="+mn-lt"/>
            </a:endParaRPr>
          </a:p>
        </p:txBody>
      </p:sp>
    </p:spTree>
    <p:extLst>
      <p:ext uri="{BB962C8B-B14F-4D97-AF65-F5344CB8AC3E}">
        <p14:creationId xmlns:p14="http://schemas.microsoft.com/office/powerpoint/2010/main" val="3564212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Τα πιο διαδεδομένα μέσα προβολής </a:t>
            </a:r>
            <a:r>
              <a:rPr lang="en-US" dirty="0">
                <a:solidFill>
                  <a:prstClr val="white"/>
                </a:solidFill>
              </a:rPr>
              <a:t/>
            </a:r>
            <a:br>
              <a:rPr lang="en-US" dirty="0">
                <a:solidFill>
                  <a:prstClr val="white"/>
                </a:solidFill>
              </a:rPr>
            </a:br>
            <a:r>
              <a:rPr lang="el-GR" dirty="0">
                <a:solidFill>
                  <a:prstClr val="white"/>
                </a:solidFill>
              </a:rPr>
              <a:t>στον ξενοδοχειακό τομέα</a:t>
            </a:r>
            <a:r>
              <a:rPr lang="en-US" dirty="0">
                <a:solidFill>
                  <a:prstClr val="white"/>
                </a:solidFill>
              </a:rPr>
              <a:t> </a:t>
            </a:r>
            <a:r>
              <a:rPr lang="en-US" sz="3000" b="0" dirty="0" smtClean="0">
                <a:solidFill>
                  <a:prstClr val="white"/>
                </a:solidFill>
              </a:rPr>
              <a:t>2/3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5" name="Picture 12" descr="PINAKAS_03a(Internet &amp; Hotel)"/>
          <p:cNvPicPr/>
          <p:nvPr/>
        </p:nvPicPr>
        <p:blipFill>
          <a:blip r:embed="rId2" cstate="print">
            <a:extLst>
              <a:ext uri="{28A0092B-C50C-407E-A947-70E740481C1C}">
                <a14:useLocalDpi xmlns:a14="http://schemas.microsoft.com/office/drawing/2010/main" val="0"/>
              </a:ext>
            </a:extLst>
          </a:blip>
          <a:srcRect t="6006" b="1515"/>
          <a:stretch>
            <a:fillRect/>
          </a:stretch>
        </p:blipFill>
        <p:spPr bwMode="auto">
          <a:xfrm>
            <a:off x="791580" y="1628800"/>
            <a:ext cx="7560840" cy="4752528"/>
          </a:xfrm>
          <a:prstGeom prst="rect">
            <a:avLst/>
          </a:prstGeom>
          <a:noFill/>
          <a:ln>
            <a:noFill/>
          </a:ln>
        </p:spPr>
      </p:pic>
      <p:sp>
        <p:nvSpPr>
          <p:cNvPr id="6" name="Ορθογώνιο 5"/>
          <p:cNvSpPr/>
          <p:nvPr/>
        </p:nvSpPr>
        <p:spPr>
          <a:xfrm>
            <a:off x="3662328" y="6453335"/>
            <a:ext cx="1819344" cy="276999"/>
          </a:xfrm>
          <a:prstGeom prst="rect">
            <a:avLst/>
          </a:prstGeom>
        </p:spPr>
        <p:txBody>
          <a:bodyPr wrap="none">
            <a:spAutoFit/>
          </a:bodyPr>
          <a:lstStyle/>
          <a:p>
            <a:r>
              <a:rPr lang="el-GR" sz="1200" dirty="0">
                <a:latin typeface="+mn-lt"/>
              </a:rPr>
              <a:t>Πηγή : </a:t>
            </a:r>
            <a:r>
              <a:rPr lang="en-US" sz="1200" dirty="0" err="1">
                <a:latin typeface="+mn-lt"/>
              </a:rPr>
              <a:t>Eurobank</a:t>
            </a:r>
            <a:r>
              <a:rPr lang="en-US" sz="1200" dirty="0">
                <a:latin typeface="+mn-lt"/>
              </a:rPr>
              <a:t> Research</a:t>
            </a:r>
            <a:endParaRPr lang="el-GR" sz="1200" dirty="0">
              <a:latin typeface="+mn-lt"/>
            </a:endParaRPr>
          </a:p>
        </p:txBody>
      </p:sp>
    </p:spTree>
    <p:extLst>
      <p:ext uri="{BB962C8B-B14F-4D97-AF65-F5344CB8AC3E}">
        <p14:creationId xmlns:p14="http://schemas.microsoft.com/office/powerpoint/2010/main" val="35021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Τα πιο διαδεδομένα μέσα προβολής </a:t>
            </a:r>
            <a:r>
              <a:rPr lang="en-US" dirty="0">
                <a:solidFill>
                  <a:prstClr val="white"/>
                </a:solidFill>
              </a:rPr>
              <a:t/>
            </a:r>
            <a:br>
              <a:rPr lang="en-US" dirty="0">
                <a:solidFill>
                  <a:prstClr val="white"/>
                </a:solidFill>
              </a:rPr>
            </a:br>
            <a:r>
              <a:rPr lang="el-GR" dirty="0">
                <a:solidFill>
                  <a:prstClr val="white"/>
                </a:solidFill>
              </a:rPr>
              <a:t>στον ξενοδοχειακό τομέα</a:t>
            </a:r>
            <a:r>
              <a:rPr lang="en-US" dirty="0">
                <a:solidFill>
                  <a:prstClr val="white"/>
                </a:solidFill>
              </a:rPr>
              <a:t> </a:t>
            </a:r>
            <a:r>
              <a:rPr lang="en-US" sz="3000" b="0" dirty="0" smtClean="0">
                <a:solidFill>
                  <a:prstClr val="white"/>
                </a:solidFill>
              </a:rPr>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5" name="Picture 3" descr="PINAKAS_04(Internet &amp; Hotel)"/>
          <p:cNvPicPr/>
          <p:nvPr/>
        </p:nvPicPr>
        <p:blipFill>
          <a:blip r:embed="rId2" cstate="print">
            <a:extLst>
              <a:ext uri="{28A0092B-C50C-407E-A947-70E740481C1C}">
                <a14:useLocalDpi xmlns:a14="http://schemas.microsoft.com/office/drawing/2010/main" val="0"/>
              </a:ext>
            </a:extLst>
          </a:blip>
          <a:srcRect t="7329"/>
          <a:stretch>
            <a:fillRect/>
          </a:stretch>
        </p:blipFill>
        <p:spPr bwMode="auto">
          <a:xfrm>
            <a:off x="1187625" y="1412776"/>
            <a:ext cx="6768751" cy="4968552"/>
          </a:xfrm>
          <a:prstGeom prst="rect">
            <a:avLst/>
          </a:prstGeom>
          <a:noFill/>
          <a:ln>
            <a:noFill/>
          </a:ln>
        </p:spPr>
      </p:pic>
      <p:sp>
        <p:nvSpPr>
          <p:cNvPr id="6" name="Ορθογώνιο 5"/>
          <p:cNvSpPr/>
          <p:nvPr/>
        </p:nvSpPr>
        <p:spPr>
          <a:xfrm>
            <a:off x="3662328" y="6453335"/>
            <a:ext cx="1819344" cy="276999"/>
          </a:xfrm>
          <a:prstGeom prst="rect">
            <a:avLst/>
          </a:prstGeom>
        </p:spPr>
        <p:txBody>
          <a:bodyPr wrap="none">
            <a:spAutoFit/>
          </a:bodyPr>
          <a:lstStyle/>
          <a:p>
            <a:r>
              <a:rPr lang="el-GR" sz="1200" dirty="0">
                <a:latin typeface="+mn-lt"/>
              </a:rPr>
              <a:t>Πηγή : </a:t>
            </a:r>
            <a:r>
              <a:rPr lang="en-US" sz="1200" dirty="0" err="1">
                <a:latin typeface="+mn-lt"/>
              </a:rPr>
              <a:t>Eurobank</a:t>
            </a:r>
            <a:r>
              <a:rPr lang="en-US" sz="1200" dirty="0">
                <a:latin typeface="+mn-lt"/>
              </a:rPr>
              <a:t> Research</a:t>
            </a:r>
            <a:endParaRPr lang="el-GR" sz="1200" dirty="0">
              <a:latin typeface="+mn-lt"/>
            </a:endParaRPr>
          </a:p>
        </p:txBody>
      </p:sp>
    </p:spTree>
    <p:extLst>
      <p:ext uri="{BB962C8B-B14F-4D97-AF65-F5344CB8AC3E}">
        <p14:creationId xmlns:p14="http://schemas.microsoft.com/office/powerpoint/2010/main" val="1008555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«Διαδικτυακές συναλλαγές στον Τουρισμό (e-</a:t>
            </a:r>
            <a:r>
              <a:rPr lang="el-GR" sz="2000" dirty="0" err="1"/>
              <a:t>touris</a:t>
            </a:r>
            <a:r>
              <a:rPr lang="el-GR" sz="2000" dirty="0"/>
              <a:t>m) (Θ). </a:t>
            </a:r>
            <a:r>
              <a:rPr lang="el-GR" sz="2000" dirty="0" smtClean="0"/>
              <a:t>Ενότητα </a:t>
            </a:r>
            <a:r>
              <a:rPr lang="en-US" sz="2000" dirty="0"/>
              <a:t>8: e-Tourism </a:t>
            </a:r>
            <a:r>
              <a:rPr lang="el-GR" sz="2000" dirty="0"/>
              <a:t>και </a:t>
            </a:r>
            <a:r>
              <a:rPr lang="el-GR" sz="2000" dirty="0" smtClean="0"/>
              <a:t>κανάλια </a:t>
            </a:r>
            <a:r>
              <a:rPr lang="el-GR" sz="2000" dirty="0"/>
              <a:t>διανομής».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Κανάλια διανομής</a:t>
            </a:r>
            <a:endParaRPr lang="el-GR" dirty="0"/>
          </a:p>
        </p:txBody>
      </p:sp>
      <p:sp>
        <p:nvSpPr>
          <p:cNvPr id="3" name="Θέση περιεχομένου 2"/>
          <p:cNvSpPr>
            <a:spLocks noGrp="1"/>
          </p:cNvSpPr>
          <p:nvPr>
            <p:ph idx="1"/>
          </p:nvPr>
        </p:nvSpPr>
        <p:spPr>
          <a:xfrm>
            <a:off x="323528" y="1556792"/>
            <a:ext cx="8496944" cy="5301208"/>
          </a:xfrm>
        </p:spPr>
        <p:txBody>
          <a:bodyPr>
            <a:normAutofit/>
          </a:bodyPr>
          <a:lstStyle/>
          <a:p>
            <a:r>
              <a:rPr lang="el-GR" dirty="0"/>
              <a:t>Η διανομή μπορεί να  θεωρηθεί ως το τμήμα του μάρκετινγκ το οποίο «κάνει το προϊόν διαθέσιμο» στους καταναλωτές </a:t>
            </a:r>
            <a:r>
              <a:rPr lang="el-GR" sz="2000" i="1" dirty="0"/>
              <a:t>(</a:t>
            </a:r>
            <a:r>
              <a:rPr lang="el-GR" sz="2000" i="1" dirty="0" err="1"/>
              <a:t>Wahab</a:t>
            </a:r>
            <a:r>
              <a:rPr lang="el-GR" sz="2000" i="1" dirty="0"/>
              <a:t>, </a:t>
            </a:r>
            <a:r>
              <a:rPr lang="el-GR" sz="2000" i="1" dirty="0" err="1"/>
              <a:t>Crampon</a:t>
            </a:r>
            <a:r>
              <a:rPr lang="el-GR" sz="2000" i="1" dirty="0"/>
              <a:t> &amp; </a:t>
            </a:r>
            <a:r>
              <a:rPr lang="el-GR" sz="2000" i="1" dirty="0" err="1"/>
              <a:t>Rothfield</a:t>
            </a:r>
            <a:r>
              <a:rPr lang="el-GR" sz="2000" i="1" dirty="0"/>
              <a:t>, 1976:96)</a:t>
            </a:r>
            <a:r>
              <a:rPr lang="el-GR" dirty="0"/>
              <a:t>, ως  «ο σύνδεσμος μεταξύ των παραγωγών  υπηρεσιών τουρισμού και των πελατών τους» </a:t>
            </a:r>
            <a:r>
              <a:rPr lang="el-GR" sz="2000" i="1" dirty="0"/>
              <a:t>(</a:t>
            </a:r>
            <a:r>
              <a:rPr lang="el-GR" sz="2000" i="1" dirty="0" err="1"/>
              <a:t>Gartner</a:t>
            </a:r>
            <a:r>
              <a:rPr lang="el-GR" sz="2000" i="1" dirty="0"/>
              <a:t> &amp; </a:t>
            </a:r>
            <a:r>
              <a:rPr lang="el-GR" sz="2000" i="1" dirty="0" err="1"/>
              <a:t>Bachri</a:t>
            </a:r>
            <a:r>
              <a:rPr lang="el-GR" sz="2000" i="1" dirty="0"/>
              <a:t>, 1994:164), </a:t>
            </a:r>
            <a:r>
              <a:rPr lang="el-GR" dirty="0"/>
              <a:t>ή «ως η γέφυρα μεταξύ παραγωγής και ζήτησης» </a:t>
            </a:r>
            <a:r>
              <a:rPr lang="el-GR" sz="2000" i="1" dirty="0"/>
              <a:t>(</a:t>
            </a:r>
            <a:r>
              <a:rPr lang="el-GR" sz="2000" i="1" dirty="0" err="1"/>
              <a:t>Alcazar</a:t>
            </a:r>
            <a:r>
              <a:rPr lang="el-GR" sz="2000" i="1" dirty="0"/>
              <a:t> </a:t>
            </a:r>
            <a:r>
              <a:rPr lang="el-GR" sz="2000" i="1" dirty="0" err="1"/>
              <a:t>Martinez</a:t>
            </a:r>
            <a:r>
              <a:rPr lang="el-GR" sz="2000" i="1" dirty="0"/>
              <a:t>,  2002</a:t>
            </a:r>
            <a:r>
              <a:rPr lang="el-GR" sz="2000" i="1" dirty="0" smtClean="0"/>
              <a:t>).</a:t>
            </a:r>
            <a:endParaRPr lang="en-US" sz="2000" i="1" dirty="0" smtClean="0"/>
          </a:p>
          <a:p>
            <a:r>
              <a:rPr lang="el-GR" dirty="0"/>
              <a:t>Ο σκοπός τους είναι διπλός  </a:t>
            </a:r>
            <a:r>
              <a:rPr lang="el-GR" sz="2000" i="1" dirty="0"/>
              <a:t>(</a:t>
            </a:r>
            <a:r>
              <a:rPr lang="el-GR" sz="2000" i="1" dirty="0" err="1"/>
              <a:t>Buhalis</a:t>
            </a:r>
            <a:r>
              <a:rPr lang="el-GR" sz="2000" i="1" dirty="0"/>
              <a:t>, 2000:114)</a:t>
            </a:r>
            <a:r>
              <a:rPr lang="el-GR" dirty="0"/>
              <a:t>:  «να παρέχουν πληροφορίες για τους ενδεχόμενους τουρίστες και τους μεσάζοντες, καθώς επίσης και για να καθιερώσουν ένα μηχανισμό που θα κάνει τους καταναλωτές ικανούς να προβαίνουν σε μία κράτηση, να την επιβεβαιώνουν και να πληρώνουν για αυτήν».</a:t>
            </a:r>
            <a:endParaRPr lang="el-GR" i="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125054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των Τουριστικών </a:t>
            </a:r>
            <a:r>
              <a:rPr lang="en-US" dirty="0" smtClean="0"/>
              <a:t/>
            </a:r>
            <a:br>
              <a:rPr lang="en-US" dirty="0" smtClean="0"/>
            </a:br>
            <a:r>
              <a:rPr lang="el-GR" dirty="0" smtClean="0"/>
              <a:t>Καναλιών Διανομής </a:t>
            </a:r>
            <a:r>
              <a:rPr lang="el-GR" sz="3000" b="0" dirty="0" smtClean="0"/>
              <a:t>1/4</a:t>
            </a:r>
            <a:endParaRPr lang="el-GR" sz="3000" b="0" dirty="0"/>
          </a:p>
        </p:txBody>
      </p:sp>
      <p:sp>
        <p:nvSpPr>
          <p:cNvPr id="3" name="Θέση περιεχομένου 2"/>
          <p:cNvSpPr>
            <a:spLocks noGrp="1"/>
          </p:cNvSpPr>
          <p:nvPr>
            <p:ph idx="1"/>
          </p:nvPr>
        </p:nvSpPr>
        <p:spPr/>
        <p:txBody>
          <a:bodyPr>
            <a:noAutofit/>
          </a:bodyPr>
          <a:lstStyle/>
          <a:p>
            <a:pPr lvl="0"/>
            <a:r>
              <a:rPr lang="el-GR" dirty="0"/>
              <a:t>Διαπίστωση των αναγκών, των επιθυμιών και των αναμενόμενων εμπειριών των καταναλωτών.</a:t>
            </a:r>
          </a:p>
          <a:p>
            <a:pPr lvl="0"/>
            <a:r>
              <a:rPr lang="el-GR" dirty="0"/>
              <a:t>Συγκέντρωση τουριστικών προϊόντων από διάφορους </a:t>
            </a:r>
            <a:r>
              <a:rPr lang="el-GR" dirty="0" err="1"/>
              <a:t>παρόχους</a:t>
            </a:r>
            <a:r>
              <a:rPr lang="el-GR" dirty="0"/>
              <a:t>, σύμφωνα με τις προσδοκίες των τουριστών. </a:t>
            </a:r>
          </a:p>
          <a:p>
            <a:pPr lvl="0"/>
            <a:r>
              <a:rPr lang="el-GR" dirty="0"/>
              <a:t>Εφοδιασμός με συντονισμένο και αψεγάδιαστο τουριστικό προϊόν. </a:t>
            </a:r>
          </a:p>
          <a:p>
            <a:pPr lvl="0"/>
            <a:r>
              <a:rPr lang="el-GR" dirty="0"/>
              <a:t>Διευκόλυνση των πωλήσεων με την έκδοση ταξιδιωτικών εγγράφων.</a:t>
            </a:r>
          </a:p>
          <a:p>
            <a:pPr lvl="0"/>
            <a:r>
              <a:rPr lang="el-GR" dirty="0"/>
              <a:t>Μείωση των τιμών με διαπραγμάτευση και προ-αγορά τουριστικού προϊόντος χονδρικώς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42682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των Τουριστικών </a:t>
            </a:r>
            <a:r>
              <a:rPr lang="en-US" dirty="0" smtClean="0"/>
              <a:t/>
            </a:r>
            <a:br>
              <a:rPr lang="en-US" dirty="0" smtClean="0"/>
            </a:br>
            <a:r>
              <a:rPr lang="el-GR" dirty="0" smtClean="0"/>
              <a:t>Καναλιών Διανομής </a:t>
            </a:r>
            <a:r>
              <a:rPr lang="el-GR" sz="3000" b="0" dirty="0" smtClean="0"/>
              <a:t>2/4</a:t>
            </a:r>
            <a:endParaRPr lang="el-GR" sz="3000" b="0" dirty="0"/>
          </a:p>
        </p:txBody>
      </p:sp>
      <p:sp>
        <p:nvSpPr>
          <p:cNvPr id="3" name="Θέση περιεχομένου 2"/>
          <p:cNvSpPr>
            <a:spLocks noGrp="1"/>
          </p:cNvSpPr>
          <p:nvPr>
            <p:ph idx="1"/>
          </p:nvPr>
        </p:nvSpPr>
        <p:spPr/>
        <p:txBody>
          <a:bodyPr>
            <a:noAutofit/>
          </a:bodyPr>
          <a:lstStyle/>
          <a:p>
            <a:pPr lvl="0"/>
            <a:r>
              <a:rPr lang="el-GR" dirty="0" smtClean="0"/>
              <a:t>Βελτίωση </a:t>
            </a:r>
            <a:r>
              <a:rPr lang="el-GR" dirty="0"/>
              <a:t>της διαδικασίας διοίκησης αποθεμάτων, ελέγχοντας την προσφορά και τη ζήτηση.</a:t>
            </a:r>
          </a:p>
          <a:p>
            <a:pPr lvl="0"/>
            <a:r>
              <a:rPr lang="el-GR" dirty="0"/>
              <a:t>Έκδοση και παράδοση ταξιδιωτικών εγγράφων, για παράδειγμα εισιτήρια, </a:t>
            </a:r>
            <a:r>
              <a:rPr lang="el-GR" dirty="0" err="1"/>
              <a:t>vouchers</a:t>
            </a:r>
            <a:r>
              <a:rPr lang="el-GR" dirty="0"/>
              <a:t> κ.λπ.</a:t>
            </a:r>
          </a:p>
          <a:p>
            <a:pPr lvl="0"/>
            <a:r>
              <a:rPr lang="el-GR" dirty="0"/>
              <a:t>Εκτίμηση της ποιότητας παροχών και προϊόντων.</a:t>
            </a:r>
          </a:p>
          <a:p>
            <a:pPr lvl="0"/>
            <a:r>
              <a:rPr lang="el-GR" dirty="0"/>
              <a:t>Βοήθεια σε νόμιμες απαιτήσεις των καταναλωτών (π.χ. κάρτες VISA) και προμηθευτών. </a:t>
            </a:r>
          </a:p>
          <a:p>
            <a:pPr lvl="0"/>
            <a:r>
              <a:rPr lang="el-GR" dirty="0"/>
              <a:t>Διευκόλυνση της επικοινωνίας μεταξύ καταναλωτών και προμηθευτών, κυρίως σε πολυεθνή και πολυπολιτισμικά περιβάλλοντα.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93148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των Τουριστικών </a:t>
            </a:r>
            <a:r>
              <a:rPr lang="en-US" dirty="0" smtClean="0"/>
              <a:t/>
            </a:r>
            <a:br>
              <a:rPr lang="en-US" dirty="0" smtClean="0"/>
            </a:br>
            <a:r>
              <a:rPr lang="el-GR" dirty="0" smtClean="0"/>
              <a:t>Καναλιών Διανομής </a:t>
            </a:r>
            <a:r>
              <a:rPr lang="el-GR" sz="3000" b="0" dirty="0" smtClean="0"/>
              <a:t>3/4</a:t>
            </a:r>
            <a:endParaRPr lang="el-GR" sz="3000" b="0" dirty="0"/>
          </a:p>
        </p:txBody>
      </p:sp>
      <p:sp>
        <p:nvSpPr>
          <p:cNvPr id="3" name="Θέση περιεχομένου 2"/>
          <p:cNvSpPr>
            <a:spLocks noGrp="1"/>
          </p:cNvSpPr>
          <p:nvPr>
            <p:ph idx="1"/>
          </p:nvPr>
        </p:nvSpPr>
        <p:spPr/>
        <p:txBody>
          <a:bodyPr>
            <a:noAutofit/>
          </a:bodyPr>
          <a:lstStyle/>
          <a:p>
            <a:pPr lvl="0"/>
            <a:r>
              <a:rPr lang="el-GR" dirty="0" smtClean="0"/>
              <a:t>Μείωση </a:t>
            </a:r>
            <a:r>
              <a:rPr lang="el-GR" dirty="0"/>
              <a:t>ανειλημμένου ρίσκου για τους καταναλωτές.</a:t>
            </a:r>
          </a:p>
          <a:p>
            <a:pPr lvl="0"/>
            <a:r>
              <a:rPr lang="el-GR" dirty="0"/>
              <a:t>Παροχή πληροφοριών, χρησιμοποιώντας φυλλάδια, χάρτες, μπροσούρες, δίσκους, βίντεο κ.λπ. </a:t>
            </a:r>
          </a:p>
          <a:p>
            <a:pPr lvl="0"/>
            <a:r>
              <a:rPr lang="el-GR" dirty="0"/>
              <a:t>Παροχή συμβουλών και καθοδήγησης στους καταναλωτές. </a:t>
            </a:r>
          </a:p>
          <a:p>
            <a:pPr lvl="0"/>
            <a:r>
              <a:rPr lang="el-GR" dirty="0"/>
              <a:t>Εκπόνηση προ-εμπειρικής και </a:t>
            </a:r>
            <a:r>
              <a:rPr lang="el-GR" dirty="0" err="1"/>
              <a:t>μετα</a:t>
            </a:r>
            <a:r>
              <a:rPr lang="el-GR" dirty="0"/>
              <a:t>-εμπειρικής έρευνας στο </a:t>
            </a:r>
            <a:r>
              <a:rPr lang="el-GR" dirty="0" err="1"/>
              <a:t>marketing</a:t>
            </a:r>
            <a:r>
              <a:rPr lang="el-GR" dirty="0"/>
              <a:t>.</a:t>
            </a:r>
          </a:p>
          <a:p>
            <a:pPr lvl="0"/>
            <a:r>
              <a:rPr lang="el-GR" dirty="0"/>
              <a:t>Διευκόλυνση για κρατήσεις και αγορές σε απομονωμένους τουριστικούς προορισμούς.</a:t>
            </a:r>
          </a:p>
          <a:p>
            <a:pPr lvl="0"/>
            <a:r>
              <a:rPr lang="el-GR" dirty="0"/>
              <a:t>Εγκαθίδρυση ενός ξεκάθαρου συστήματος, όπου το κάθε μέλος του καναλιού θα πληρώνεται αναλόγως της εργασίας 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468356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των Τουριστικών </a:t>
            </a:r>
            <a:r>
              <a:rPr lang="en-US" dirty="0" smtClean="0"/>
              <a:t/>
            </a:r>
            <a:br>
              <a:rPr lang="en-US" dirty="0" smtClean="0"/>
            </a:br>
            <a:r>
              <a:rPr lang="el-GR" dirty="0" smtClean="0"/>
              <a:t>Καναλιών Διανομής </a:t>
            </a:r>
            <a:r>
              <a:rPr lang="el-GR" sz="3000" b="0" dirty="0" smtClean="0"/>
              <a:t>4/4</a:t>
            </a:r>
            <a:endParaRPr lang="el-GR" sz="3000" b="0" dirty="0"/>
          </a:p>
        </p:txBody>
      </p:sp>
      <p:sp>
        <p:nvSpPr>
          <p:cNvPr id="3" name="Θέση περιεχομένου 2"/>
          <p:cNvSpPr>
            <a:spLocks noGrp="1"/>
          </p:cNvSpPr>
          <p:nvPr>
            <p:ph idx="1"/>
          </p:nvPr>
        </p:nvSpPr>
        <p:spPr/>
        <p:txBody>
          <a:bodyPr>
            <a:noAutofit/>
          </a:bodyPr>
          <a:lstStyle/>
          <a:p>
            <a:pPr lvl="0"/>
            <a:r>
              <a:rPr lang="el-GR" dirty="0" smtClean="0"/>
              <a:t>Διασκορπισμός </a:t>
            </a:r>
            <a:r>
              <a:rPr lang="el-GR" dirty="0"/>
              <a:t>του εμπορικού ρίσκου μεταξύ των μελών του εγχειρήματος.</a:t>
            </a:r>
          </a:p>
          <a:p>
            <a:pPr lvl="0"/>
            <a:r>
              <a:rPr lang="el-GR" dirty="0"/>
              <a:t>Διακανονισμός των δευτερευουσών υπηρεσιών και των λεπτομερειών, όπως η ασφάλιση, η </a:t>
            </a:r>
            <a:r>
              <a:rPr lang="en-US" dirty="0"/>
              <a:t>visa</a:t>
            </a:r>
            <a:r>
              <a:rPr lang="el-GR" dirty="0"/>
              <a:t>, η ρευστότητα κ.λπ. </a:t>
            </a:r>
          </a:p>
          <a:p>
            <a:pPr lvl="0"/>
            <a:r>
              <a:rPr lang="el-GR" dirty="0"/>
              <a:t>Υπολογισμός του ρίσκου πριν την αγορά του προϊόντος. </a:t>
            </a:r>
          </a:p>
          <a:p>
            <a:pPr lvl="0"/>
            <a:r>
              <a:rPr lang="el-GR" dirty="0"/>
              <a:t>Προώθηση συγκεκριμένων προϊόντων ή πακέτων σε συνεργασία με τους προμηθευτές.</a:t>
            </a:r>
          </a:p>
          <a:p>
            <a:r>
              <a:rPr lang="el-GR" dirty="0"/>
              <a:t>Χειρισμός παραπόνων, τόσο των πελατών, όσο και της τουριστικής βιομηχανίας.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823846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Θεμελιώδεις σκοποί </a:t>
            </a:r>
            <a:r>
              <a:rPr lang="el-GR" dirty="0"/>
              <a:t>των καναλιών διανομής </a:t>
            </a:r>
          </a:p>
        </p:txBody>
      </p:sp>
      <p:sp>
        <p:nvSpPr>
          <p:cNvPr id="3" name="Θέση περιεχομένου 2"/>
          <p:cNvSpPr>
            <a:spLocks noGrp="1"/>
          </p:cNvSpPr>
          <p:nvPr>
            <p:ph idx="1"/>
          </p:nvPr>
        </p:nvSpPr>
        <p:spPr/>
        <p:txBody>
          <a:bodyPr/>
          <a:lstStyle/>
          <a:p>
            <a:pPr lvl="0"/>
            <a:r>
              <a:rPr lang="el-GR" dirty="0"/>
              <a:t>Να προσαρμόσουν την ασυμφωνία των διάφορων ποικιλιών και κατ’ ακολουθία να υποστηρίξουν τις οικονομίες των πεδίων </a:t>
            </a:r>
            <a:r>
              <a:rPr lang="el-GR" dirty="0" smtClean="0"/>
              <a:t>δράσης.</a:t>
            </a:r>
            <a:endParaRPr lang="el-GR" dirty="0"/>
          </a:p>
          <a:p>
            <a:pPr lvl="0"/>
            <a:r>
              <a:rPr lang="el-GR" dirty="0"/>
              <a:t>Να δρομολογήσουν συναλλαγές για να ελαχιστοποιήσουν το κόστος της </a:t>
            </a:r>
            <a:r>
              <a:rPr lang="el-GR" dirty="0" smtClean="0"/>
              <a:t>συναλλαγής.</a:t>
            </a:r>
            <a:endParaRPr lang="el-GR" dirty="0"/>
          </a:p>
          <a:p>
            <a:pPr lvl="0"/>
            <a:r>
              <a:rPr lang="el-GR" dirty="0"/>
              <a:t>Να διευκολύνουν τη διαδικασία της έρευνας, τόσο των παραγωγών όσο και των καταναλωτών.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666344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Διαμάχες μεταξύ τουριστικών καναλιών διανομής και τουριστικής </a:t>
            </a:r>
            <a:r>
              <a:rPr lang="el-GR" dirty="0" smtClean="0"/>
              <a:t>προσφοράς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pPr lvl="0"/>
            <a:r>
              <a:rPr lang="el-GR" dirty="0" smtClean="0"/>
              <a:t>Η </a:t>
            </a:r>
            <a:r>
              <a:rPr lang="el-GR" dirty="0"/>
              <a:t>διανομή των τιμών και του περιθωρίου κέρδους γεννούν εσωτερικές διαμάχες. Οι καταναλωτές έχουν καταρτίσει ένα συγκεκριμένο προϋπολογισμό για τις διακοπές τους και έτσι τα μέλη των καναλιών ανταγωνίζονται απευθείας τους συνεργάτες τους, διεκδικώντας ένα μεγαλύτερο μερίδιο από τα χρήματα των πελατών.</a:t>
            </a:r>
          </a:p>
          <a:p>
            <a:pPr lvl="0"/>
            <a:r>
              <a:rPr lang="el-GR" dirty="0" smtClean="0"/>
              <a:t>Η </a:t>
            </a:r>
            <a:r>
              <a:rPr lang="el-GR" dirty="0"/>
              <a:t>εξαιρετικά κάθετη ενοποίηση δημιουργεί συμπεριφορές ολιγοπωλίου, που μειώνει τη διαπραγματευτική δύναμη των μικρότερων ανεξάρτητων συνεργατών και θέτει σε κίνδυνο την ανταγωνιστικότητά τους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64267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Διαμάχες μεταξύ τουριστικών καναλιών διανομής και τουριστικής </a:t>
            </a:r>
            <a:r>
              <a:rPr lang="el-GR" dirty="0" smtClean="0"/>
              <a:t>προσφοράς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lvl="0"/>
            <a:r>
              <a:rPr lang="el-GR" dirty="0" smtClean="0"/>
              <a:t>Αρκετά </a:t>
            </a:r>
            <a:r>
              <a:rPr lang="el-GR" dirty="0"/>
              <a:t>διαχειριστικά θέματα μπορούν επίσης να προκαλέσουν συγκρούσεις, όταν οι συνεργάτες αποτύχουν να εκπληρώσουν τις υποχρεώσεις τους και/ή να παρέχουν τις υπηρεσίες για τις οποίες δεσμεύτηκαν. </a:t>
            </a:r>
          </a:p>
          <a:p>
            <a:pPr lvl="0"/>
            <a:r>
              <a:rPr lang="el-GR" dirty="0" smtClean="0"/>
              <a:t>Οι </a:t>
            </a:r>
            <a:r>
              <a:rPr lang="el-GR" dirty="0"/>
              <a:t>χρεοκοπημένες και συγχωνευμένες εταιρείες δεν είναι κάτι ασυνήθιστο στα τουριστικά κανάλια διανομής και η «οικονομική ασφάλεια» των συνεργατών συχνά υπολογίζεται ως κύρια πηγή διαμαχών. Οι περιορισμένες οικονομικές δεσμεύσεις και τα περιουσιακά στοιχεία που απαιτούνται να έχει κάποιος τουριστικός διαμεσολαβητής κάνουν τη βιομηχανία του τουρισμού εξαιρετικά ευμετάβλητη.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9860854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26</TotalTime>
  <Words>1245</Words>
  <Application>Microsoft Office PowerPoint</Application>
  <PresentationFormat>Προβολή στην οθόνη (4:3)</PresentationFormat>
  <Paragraphs>120</Paragraphs>
  <Slides>19</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19</vt:i4>
      </vt:variant>
    </vt:vector>
  </HeadingPairs>
  <TitlesOfParts>
    <vt:vector size="21" baseType="lpstr">
      <vt:lpstr>template</vt:lpstr>
      <vt:lpstr>OC_template_updated</vt:lpstr>
      <vt:lpstr>Διαδικτυακές συναλλαγές στον Τουρισμό (e-tourism) (Θ)</vt:lpstr>
      <vt:lpstr>Κανάλια διανομής</vt:lpstr>
      <vt:lpstr>Λειτουργίες των Τουριστικών  Καναλιών Διανομής 1/4</vt:lpstr>
      <vt:lpstr>Λειτουργίες των Τουριστικών  Καναλιών Διανομής 2/4</vt:lpstr>
      <vt:lpstr>Λειτουργίες των Τουριστικών  Καναλιών Διανομής 3/4</vt:lpstr>
      <vt:lpstr>Λειτουργίες των Τουριστικών  Καναλιών Διανομής 4/4</vt:lpstr>
      <vt:lpstr>Θεμελιώδεις σκοποί των καναλιών διανομής </vt:lpstr>
      <vt:lpstr>Διαμάχες μεταξύ τουριστικών καναλιών διανομής και τουριστικής προσφοράς 1/2</vt:lpstr>
      <vt:lpstr>Διαμάχες μεταξύ τουριστικών καναλιών διανομής και τουριστικής προσφοράς 2/2</vt:lpstr>
      <vt:lpstr>Τα πιο διαδεδομένα μέσα προβολής  στον ξενοδοχειακό τομέα 1/3</vt:lpstr>
      <vt:lpstr>Τα πιο διαδεδομένα μέσα προβολής  στον ξενοδοχειακό τομέα 2/3</vt:lpstr>
      <vt:lpstr>Τα πιο διαδεδομένα μέσα προβολής  στον ξενοδοχειακό τομέα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Διαδικτυακές συναλλαγές στον Τουρισμό (e-tourism) (Θ)</dc:title>
  <dc:creator>opencourses@teiath.gr</dc:creator>
  <cp:lastModifiedBy>fkaram2</cp:lastModifiedBy>
  <cp:revision>5</cp:revision>
  <dcterms:created xsi:type="dcterms:W3CDTF">2015-12-03T14:03:10Z</dcterms:created>
  <dcterms:modified xsi:type="dcterms:W3CDTF">2015-12-04T07:18:03Z</dcterms:modified>
</cp:coreProperties>
</file>