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8" r:id="rId4"/>
    <p:sldId id="269" r:id="rId5"/>
    <p:sldId id="270" r:id="rId6"/>
    <p:sldId id="273" r:id="rId7"/>
    <p:sldId id="272" r:id="rId8"/>
    <p:sldId id="277" r:id="rId9"/>
    <p:sldId id="276" r:id="rId10"/>
    <p:sldId id="275" r:id="rId11"/>
    <p:sldId id="274" r:id="rId12"/>
    <p:sldId id="280" r:id="rId13"/>
    <p:sldId id="279" r:id="rId14"/>
    <p:sldId id="278" r:id="rId15"/>
    <p:sldId id="271" r:id="rId16"/>
    <p:sldId id="284" r:id="rId17"/>
    <p:sldId id="281" r:id="rId18"/>
    <p:sldId id="282" r:id="rId19"/>
    <p:sldId id="283" r:id="rId20"/>
    <p:sldId id="257" r:id="rId21"/>
    <p:sldId id="262" r:id="rId22"/>
    <p:sldId id="264" r:id="rId23"/>
    <p:sldId id="285" r:id="rId24"/>
    <p:sldId id="286" r:id="rId25"/>
    <p:sldId id="266" r:id="rId26"/>
    <p:sldId id="261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539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378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90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914400" indent="-55403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Cycneavox&amp;action=edit&amp;redlink=1" TargetMode="External"/><Relationship Id="rId3" Type="http://schemas.openxmlformats.org/officeDocument/2006/relationships/hyperlink" Target="http://commons.wikimedia.org/wiki/File:Reticulocytes_Human_Blood_Supravital_Stain.jpg" TargetMode="External"/><Relationship Id="rId7" Type="http://schemas.openxmlformats.org/officeDocument/2006/relationships/hyperlink" Target="http://commons.wikimedia.org/wiki/File:Polychromatic_erythrocyte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Euthman" TargetMode="External"/><Relationship Id="rId9" Type="http://schemas.openxmlformats.org/officeDocument/2006/relationships/hyperlink" Target="http://creativecommons.org/licenses/by-sa/3.0/deed.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loo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ed_White_Blood_cell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eticulocytes_Human_Blood_Supravital_Stain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Euthma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noProof="0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5202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Εργαστηριακή άσκηση 4:</a:t>
            </a:r>
            <a:r>
              <a:rPr lang="el-GR" sz="2600" dirty="0"/>
              <a:t> Ανίχνευση </a:t>
            </a:r>
            <a:r>
              <a:rPr lang="el-GR" sz="2600" dirty="0" err="1"/>
              <a:t>Δικτυοερυθροκυττάρων</a:t>
            </a:r>
            <a:r>
              <a:rPr lang="el-GR" sz="2600" dirty="0"/>
              <a:t> μικροσκοπικά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Αναστάσιος Κριεμπάρδης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Δείκτης παραγωγής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grpSp>
        <p:nvGrpSpPr>
          <p:cNvPr id="27" name="Ομάδα 26"/>
          <p:cNvGrpSpPr/>
          <p:nvPr/>
        </p:nvGrpSpPr>
        <p:grpSpPr>
          <a:xfrm>
            <a:off x="1066800" y="1335087"/>
            <a:ext cx="6858000" cy="4953000"/>
            <a:chOff x="1066800" y="1335087"/>
            <a:chExt cx="6858000" cy="4953000"/>
          </a:xfrm>
        </p:grpSpPr>
        <p:sp>
          <p:nvSpPr>
            <p:cNvPr id="5" name="12 - Ορθογώνιο"/>
            <p:cNvSpPr/>
            <p:nvPr/>
          </p:nvSpPr>
          <p:spPr>
            <a:xfrm>
              <a:off x="1066800" y="1335087"/>
              <a:ext cx="6858000" cy="495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6" name="17 - Ευθύγραμμο βέλος σύνδεσης"/>
            <p:cNvCxnSpPr/>
            <p:nvPr/>
          </p:nvCxnSpPr>
          <p:spPr>
            <a:xfrm rot="5400000">
              <a:off x="-609599" y="4002087"/>
              <a:ext cx="4114800" cy="31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19 - TextBox"/>
            <p:cNvSpPr txBox="1">
              <a:spLocks noChangeArrowheads="1"/>
            </p:cNvSpPr>
            <p:nvPr/>
          </p:nvSpPr>
          <p:spPr bwMode="auto">
            <a:xfrm>
              <a:off x="1143000" y="1498600"/>
              <a:ext cx="5302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Hct</a:t>
              </a:r>
              <a:endParaRPr lang="el-GR"/>
            </a:p>
          </p:txBody>
        </p:sp>
        <p:sp>
          <p:nvSpPr>
            <p:cNvPr id="8" name="20 - TextBox"/>
            <p:cNvSpPr txBox="1">
              <a:spLocks noChangeArrowheads="1"/>
            </p:cNvSpPr>
            <p:nvPr/>
          </p:nvSpPr>
          <p:spPr bwMode="auto">
            <a:xfrm>
              <a:off x="1524000" y="2097087"/>
              <a:ext cx="441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45</a:t>
              </a:r>
              <a:endParaRPr lang="el-GR"/>
            </a:p>
          </p:txBody>
        </p:sp>
        <p:sp>
          <p:nvSpPr>
            <p:cNvPr id="9" name="21 - TextBox"/>
            <p:cNvSpPr txBox="1">
              <a:spLocks noChangeArrowheads="1"/>
            </p:cNvSpPr>
            <p:nvPr/>
          </p:nvSpPr>
          <p:spPr bwMode="auto">
            <a:xfrm>
              <a:off x="1524000" y="3316287"/>
              <a:ext cx="441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35</a:t>
              </a:r>
              <a:endParaRPr lang="el-GR"/>
            </a:p>
          </p:txBody>
        </p:sp>
        <p:sp>
          <p:nvSpPr>
            <p:cNvPr id="10" name="22 - TextBox"/>
            <p:cNvSpPr txBox="1">
              <a:spLocks noChangeArrowheads="1"/>
            </p:cNvSpPr>
            <p:nvPr/>
          </p:nvSpPr>
          <p:spPr bwMode="auto">
            <a:xfrm>
              <a:off x="1524000" y="4383087"/>
              <a:ext cx="441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25</a:t>
              </a:r>
              <a:endParaRPr lang="el-GR"/>
            </a:p>
          </p:txBody>
        </p:sp>
        <p:sp>
          <p:nvSpPr>
            <p:cNvPr id="11" name="23 - TextBox"/>
            <p:cNvSpPr txBox="1">
              <a:spLocks noChangeArrowheads="1"/>
            </p:cNvSpPr>
            <p:nvPr/>
          </p:nvSpPr>
          <p:spPr bwMode="auto">
            <a:xfrm>
              <a:off x="1524000" y="5373687"/>
              <a:ext cx="441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</a:t>
              </a:r>
              <a:endParaRPr lang="el-GR"/>
            </a:p>
          </p:txBody>
        </p:sp>
        <p:sp>
          <p:nvSpPr>
            <p:cNvPr id="12" name="24 - Ορθογώνιο"/>
            <p:cNvSpPr/>
            <p:nvPr/>
          </p:nvSpPr>
          <p:spPr>
            <a:xfrm>
              <a:off x="2362200" y="2020887"/>
              <a:ext cx="52578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dirty="0"/>
            </a:p>
          </p:txBody>
        </p:sp>
        <p:sp>
          <p:nvSpPr>
            <p:cNvPr id="13" name="25 - Ορθογώνιο"/>
            <p:cNvSpPr/>
            <p:nvPr/>
          </p:nvSpPr>
          <p:spPr>
            <a:xfrm>
              <a:off x="3124200" y="3163887"/>
              <a:ext cx="44958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4" name="26 - Ορθογώνιο"/>
            <p:cNvSpPr/>
            <p:nvPr/>
          </p:nvSpPr>
          <p:spPr>
            <a:xfrm>
              <a:off x="3733800" y="4154487"/>
              <a:ext cx="3810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5" name="27 - Ορθογώνιο"/>
            <p:cNvSpPr/>
            <p:nvPr/>
          </p:nvSpPr>
          <p:spPr>
            <a:xfrm>
              <a:off x="4419600" y="5145087"/>
              <a:ext cx="312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16" name="29 - Ευθεία γραμμή σύνδεσης"/>
            <p:cNvCxnSpPr/>
            <p:nvPr/>
          </p:nvCxnSpPr>
          <p:spPr>
            <a:xfrm rot="5400000" flipH="1" flipV="1">
              <a:off x="3124201" y="3773487"/>
              <a:ext cx="3962400" cy="31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30 - TextBox"/>
            <p:cNvSpPr txBox="1">
              <a:spLocks noChangeArrowheads="1"/>
            </p:cNvSpPr>
            <p:nvPr/>
          </p:nvSpPr>
          <p:spPr bwMode="auto">
            <a:xfrm>
              <a:off x="2555776" y="1340768"/>
              <a:ext cx="25362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000" dirty="0">
                  <a:latin typeface="+mn-lt"/>
                </a:rPr>
                <a:t>Μυελός των οστών</a:t>
              </a:r>
            </a:p>
            <a:p>
              <a:pPr algn="ctr"/>
              <a:r>
                <a:rPr lang="el-GR" sz="2000" dirty="0" err="1">
                  <a:latin typeface="+mn-lt"/>
                </a:rPr>
                <a:t>νορμοβλάστες</a:t>
              </a:r>
              <a:r>
                <a:rPr lang="el-GR" sz="2000" dirty="0">
                  <a:latin typeface="+mn-lt"/>
                </a:rPr>
                <a:t> και ΔΕΚ</a:t>
              </a:r>
            </a:p>
          </p:txBody>
        </p:sp>
        <p:sp>
          <p:nvSpPr>
            <p:cNvPr id="18" name="31 - TextBox"/>
            <p:cNvSpPr txBox="1">
              <a:spLocks noChangeArrowheads="1"/>
            </p:cNvSpPr>
            <p:nvPr/>
          </p:nvSpPr>
          <p:spPr bwMode="auto">
            <a:xfrm>
              <a:off x="5272788" y="1340768"/>
              <a:ext cx="194963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000" dirty="0">
                  <a:latin typeface="+mn-lt"/>
                </a:rPr>
                <a:t>Περιφερικό αίμα</a:t>
              </a:r>
            </a:p>
            <a:p>
              <a:pPr algn="ctr"/>
              <a:r>
                <a:rPr lang="el-GR" sz="2000" dirty="0">
                  <a:latin typeface="+mn-lt"/>
                </a:rPr>
                <a:t>ΔΕΚ</a:t>
              </a:r>
            </a:p>
          </p:txBody>
        </p:sp>
        <p:sp>
          <p:nvSpPr>
            <p:cNvPr id="19" name="32 - TextBox"/>
            <p:cNvSpPr txBox="1">
              <a:spLocks noChangeArrowheads="1"/>
            </p:cNvSpPr>
            <p:nvPr/>
          </p:nvSpPr>
          <p:spPr bwMode="auto">
            <a:xfrm>
              <a:off x="2438400" y="2020887"/>
              <a:ext cx="5048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/>
                <a:t>3,5</a:t>
              </a:r>
            </a:p>
          </p:txBody>
        </p:sp>
        <p:sp>
          <p:nvSpPr>
            <p:cNvPr id="20" name="33 - TextBox"/>
            <p:cNvSpPr txBox="1">
              <a:spLocks noChangeArrowheads="1"/>
            </p:cNvSpPr>
            <p:nvPr/>
          </p:nvSpPr>
          <p:spPr bwMode="auto">
            <a:xfrm>
              <a:off x="3228975" y="3163887"/>
              <a:ext cx="5048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/>
                <a:t>3,0</a:t>
              </a:r>
            </a:p>
          </p:txBody>
        </p:sp>
        <p:sp>
          <p:nvSpPr>
            <p:cNvPr id="21" name="34 - TextBox"/>
            <p:cNvSpPr txBox="1">
              <a:spLocks noChangeArrowheads="1"/>
            </p:cNvSpPr>
            <p:nvPr/>
          </p:nvSpPr>
          <p:spPr bwMode="auto">
            <a:xfrm>
              <a:off x="3733800" y="4154487"/>
              <a:ext cx="5048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/>
                <a:t>2,5</a:t>
              </a:r>
            </a:p>
          </p:txBody>
        </p:sp>
        <p:sp>
          <p:nvSpPr>
            <p:cNvPr id="22" name="35 - TextBox"/>
            <p:cNvSpPr txBox="1">
              <a:spLocks noChangeArrowheads="1"/>
            </p:cNvSpPr>
            <p:nvPr/>
          </p:nvSpPr>
          <p:spPr bwMode="auto">
            <a:xfrm>
              <a:off x="4419600" y="5145087"/>
              <a:ext cx="5048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/>
                <a:t>1,5</a:t>
              </a:r>
            </a:p>
          </p:txBody>
        </p:sp>
        <p:sp>
          <p:nvSpPr>
            <p:cNvPr id="23" name="36 - TextBox"/>
            <p:cNvSpPr txBox="1">
              <a:spLocks noChangeArrowheads="1"/>
            </p:cNvSpPr>
            <p:nvPr/>
          </p:nvSpPr>
          <p:spPr bwMode="auto">
            <a:xfrm>
              <a:off x="5105400" y="2020887"/>
              <a:ext cx="5048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/>
                <a:t>1,0</a:t>
              </a:r>
            </a:p>
          </p:txBody>
        </p:sp>
        <p:sp>
          <p:nvSpPr>
            <p:cNvPr id="24" name="37 - TextBox"/>
            <p:cNvSpPr txBox="1">
              <a:spLocks noChangeArrowheads="1"/>
            </p:cNvSpPr>
            <p:nvPr/>
          </p:nvSpPr>
          <p:spPr bwMode="auto">
            <a:xfrm>
              <a:off x="5638800" y="3163887"/>
              <a:ext cx="5048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/>
                <a:t>1,5</a:t>
              </a:r>
            </a:p>
          </p:txBody>
        </p:sp>
        <p:sp>
          <p:nvSpPr>
            <p:cNvPr id="25" name="38 - TextBox"/>
            <p:cNvSpPr txBox="1">
              <a:spLocks noChangeArrowheads="1"/>
            </p:cNvSpPr>
            <p:nvPr/>
          </p:nvSpPr>
          <p:spPr bwMode="auto">
            <a:xfrm>
              <a:off x="6096000" y="4154487"/>
              <a:ext cx="5048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/>
                <a:t>2,0</a:t>
              </a:r>
            </a:p>
          </p:txBody>
        </p:sp>
        <p:sp>
          <p:nvSpPr>
            <p:cNvPr id="26" name="39 - TextBox"/>
            <p:cNvSpPr txBox="1">
              <a:spLocks noChangeArrowheads="1"/>
            </p:cNvSpPr>
            <p:nvPr/>
          </p:nvSpPr>
          <p:spPr bwMode="auto">
            <a:xfrm>
              <a:off x="6629400" y="5145087"/>
              <a:ext cx="5048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/>
                <a:t>2,5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7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Διάρκεια </a:t>
            </a:r>
            <a:r>
              <a:rPr lang="el-GR" dirty="0"/>
              <a:t>ζωής των </a:t>
            </a:r>
            <a:r>
              <a:rPr lang="el-GR" dirty="0" smtClean="0"/>
              <a:t>ΔΕΚ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διάρκεια ζωής των ΔΕΚ στο περιφερικό αίμα αντιστοιχεί με το βαθμό της αναιμίας</a:t>
            </a:r>
          </a:p>
          <a:p>
            <a:r>
              <a:rPr lang="el-GR" dirty="0"/>
              <a:t>Ο RPI διορθώνεται με τον </a:t>
            </a:r>
            <a:r>
              <a:rPr lang="el-GR" dirty="0" err="1"/>
              <a:t>Hct</a:t>
            </a:r>
            <a:r>
              <a:rPr lang="el-GR" dirty="0"/>
              <a:t> και με το χρόνο </a:t>
            </a:r>
            <a:r>
              <a:rPr lang="el-GR" dirty="0" smtClean="0"/>
              <a:t>ωρίμανσης</a:t>
            </a:r>
            <a:endParaRPr lang="el-GR" dirty="0"/>
          </a:p>
          <a:p>
            <a:r>
              <a:rPr lang="el-GR" dirty="0" smtClean="0"/>
              <a:t>Παράδειγμα:</a:t>
            </a:r>
            <a:endParaRPr lang="el-GR" dirty="0"/>
          </a:p>
          <a:p>
            <a:pPr marL="630238" indent="0">
              <a:buNone/>
            </a:pPr>
            <a:r>
              <a:rPr lang="el-GR" dirty="0" smtClean="0"/>
              <a:t>Ασθενής </a:t>
            </a:r>
            <a:r>
              <a:rPr lang="el-GR" dirty="0"/>
              <a:t>με ΔΕΚ = 5%</a:t>
            </a:r>
          </a:p>
          <a:p>
            <a:pPr marL="630238" indent="0">
              <a:buNone/>
            </a:pPr>
            <a:r>
              <a:rPr lang="el-GR" dirty="0" err="1"/>
              <a:t>Hct</a:t>
            </a:r>
            <a:r>
              <a:rPr lang="el-GR" dirty="0"/>
              <a:t> = 28%</a:t>
            </a:r>
          </a:p>
          <a:p>
            <a:pPr marL="630238" indent="0">
              <a:buNone/>
            </a:pPr>
            <a:r>
              <a:rPr lang="el-GR" dirty="0"/>
              <a:t>Παράγοντας ωρίμανσης = 2</a:t>
            </a:r>
          </a:p>
          <a:p>
            <a:pPr marL="630238" indent="0">
              <a:buNone/>
            </a:pPr>
            <a:r>
              <a:rPr lang="el-GR" b="1" dirty="0"/>
              <a:t>RPI </a:t>
            </a:r>
            <a:r>
              <a:rPr lang="el-GR" b="1" dirty="0" smtClean="0"/>
              <a:t>?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Διάρκεια ζωής των ΔΕΚ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RPI = 5% x (28%/45%) / 2  = </a:t>
            </a:r>
            <a:r>
              <a:rPr lang="en-US" dirty="0" smtClean="0"/>
              <a:t>1,6</a:t>
            </a:r>
            <a:endParaRPr lang="el-GR" dirty="0" smtClean="0"/>
          </a:p>
          <a:p>
            <a:pPr marL="0" indent="0" algn="ctr">
              <a:buNone/>
            </a:pPr>
            <a:r>
              <a:rPr lang="el-GR" b="1" dirty="0"/>
              <a:t>RPI = ΔΕΚ (%) x (</a:t>
            </a:r>
            <a:r>
              <a:rPr lang="el-GR" b="1" dirty="0" err="1"/>
              <a:t>Hct</a:t>
            </a:r>
            <a:r>
              <a:rPr lang="el-GR" b="1" dirty="0"/>
              <a:t> (%) / 45%)  / χρόνος ωρίμανσης</a:t>
            </a:r>
          </a:p>
          <a:p>
            <a:pPr marL="0" indent="0">
              <a:buNone/>
            </a:pPr>
            <a:r>
              <a:rPr lang="el-GR" dirty="0"/>
              <a:t>O φυσιολογικός RPI για </a:t>
            </a:r>
            <a:r>
              <a:rPr lang="el-GR" dirty="0" err="1"/>
              <a:t>Hct</a:t>
            </a:r>
            <a:r>
              <a:rPr lang="el-GR" dirty="0"/>
              <a:t> 45% είναι 1 (επειδή ο φυσιολογικός χρόνος ωρίμανσης των ΔΕΚ στο περιφερικό αίμα είναι 1 ημέρα</a:t>
            </a:r>
            <a:r>
              <a:rPr lang="el-GR" dirty="0" smtClean="0"/>
              <a:t>).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RPI&gt;3 = </a:t>
            </a:r>
            <a:r>
              <a:rPr lang="el-GR" dirty="0"/>
              <a:t>μυελός των οστών επαρκής για απάντηση σε αναιμία</a:t>
            </a:r>
          </a:p>
          <a:p>
            <a:pPr marL="0" indent="0">
              <a:buNone/>
            </a:pPr>
            <a:r>
              <a:rPr lang="el-GR" b="1" dirty="0"/>
              <a:t>RPI&lt;2 = </a:t>
            </a:r>
            <a:r>
              <a:rPr lang="el-GR" dirty="0"/>
              <a:t>ανεπαρκής απάντηση του μυελού</a:t>
            </a:r>
          </a:p>
          <a:p>
            <a:pPr marL="0" indent="0">
              <a:buNone/>
            </a:pPr>
            <a:r>
              <a:rPr lang="el-GR" dirty="0"/>
              <a:t>Υψηλός δείκτης παρατηρείται σε χρόνια </a:t>
            </a:r>
            <a:r>
              <a:rPr lang="el-GR" dirty="0" err="1"/>
              <a:t>αιμόλυση</a:t>
            </a:r>
            <a:r>
              <a:rPr lang="el-GR" dirty="0"/>
              <a:t>, πρόσφατη αιμορραγία και ανταπόκριση σε </a:t>
            </a:r>
            <a:r>
              <a:rPr lang="el-GR" dirty="0" smtClean="0"/>
              <a:t>θεραπεία.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Χαμηλός δείκτης μπορεί να βρεθεί σε ανεπάρκεια του μυελού (</a:t>
            </a:r>
            <a:r>
              <a:rPr lang="el-GR" dirty="0" err="1"/>
              <a:t>απλαστική</a:t>
            </a:r>
            <a:r>
              <a:rPr lang="el-GR" dirty="0"/>
              <a:t> αναιμία) και σε ανεπιτυχή </a:t>
            </a:r>
            <a:r>
              <a:rPr lang="el-GR" dirty="0" err="1"/>
              <a:t>ερυθροποίηση</a:t>
            </a:r>
            <a:r>
              <a:rPr lang="el-GR" dirty="0"/>
              <a:t> (έλλειψη Β12 και </a:t>
            </a:r>
            <a:r>
              <a:rPr lang="el-GR" dirty="0" err="1"/>
              <a:t>φυλλικού</a:t>
            </a:r>
            <a:r>
              <a:rPr lang="el-GR" dirty="0"/>
              <a:t> οξέος), παρατηρείται στις </a:t>
            </a:r>
            <a:r>
              <a:rPr lang="el-GR" dirty="0" err="1"/>
              <a:t>μεγαλοβλαστικές</a:t>
            </a:r>
            <a:r>
              <a:rPr lang="el-GR" dirty="0"/>
              <a:t> </a:t>
            </a:r>
            <a:r>
              <a:rPr lang="el-GR" dirty="0" smtClean="0"/>
              <a:t>αναιμίες.</a:t>
            </a:r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05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Δικτυοερυθροκύτταρο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5" name="Picture 2" descr="File:Reticulocytes Human Blood Supravital S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93" y="1916832"/>
            <a:ext cx="4390867" cy="2925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4571999" y="5229200"/>
            <a:ext cx="3714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Reticulocytes Human Blood </a:t>
            </a:r>
            <a:r>
              <a:rPr lang="en-US" sz="1200" dirty="0" err="1">
                <a:latin typeface="+mn-lt"/>
                <a:hlinkClick r:id="rId3"/>
              </a:rPr>
              <a:t>Supravital</a:t>
            </a:r>
            <a:r>
              <a:rPr lang="en-US" sz="1200" dirty="0">
                <a:latin typeface="+mn-lt"/>
                <a:hlinkClick r:id="rId3"/>
              </a:rPr>
              <a:t> </a:t>
            </a:r>
            <a:r>
              <a:rPr lang="en-US" sz="1200" dirty="0" smtClean="0">
                <a:latin typeface="+mn-lt"/>
                <a:hlinkClick r:id="rId3"/>
              </a:rPr>
              <a:t>Stain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Euthman"/>
              </a:rPr>
              <a:t>Euthman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2050" name="Picture 2" descr="File:Polychromatic erythrocy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30656"/>
            <a:ext cx="2615195" cy="12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3013" y="4615333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Polychromatic </a:t>
            </a:r>
            <a:r>
              <a:rPr lang="en-US" sz="1200" dirty="0" smtClean="0">
                <a:latin typeface="+mn-lt"/>
                <a:hlinkClick r:id="rId7"/>
              </a:rPr>
              <a:t>erythrocyte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8" tooltip="User:Cycneavox (page does not exist)"/>
              </a:rPr>
              <a:t>Cycneavox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9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24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Κύτταρα του αίματος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29" y="1268760"/>
            <a:ext cx="6749342" cy="5062007"/>
          </a:xfrm>
        </p:spPr>
      </p:pic>
      <p:sp>
        <p:nvSpPr>
          <p:cNvPr id="6" name="Rectangle 7"/>
          <p:cNvSpPr/>
          <p:nvPr/>
        </p:nvSpPr>
        <p:spPr>
          <a:xfrm>
            <a:off x="3161802" y="6237311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Blausen 0425 Formed Elements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Κύτταρα του αίματος </a:t>
            </a:r>
            <a:r>
              <a:rPr lang="el-GR" sz="3000" b="0" smtClean="0"/>
              <a:t>2/2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5040560" cy="3293166"/>
          </a:xfrm>
          <a:ln>
            <a:solidFill>
              <a:schemeClr val="tx1"/>
            </a:solidFill>
          </a:ln>
        </p:spPr>
      </p:pic>
      <p:sp>
        <p:nvSpPr>
          <p:cNvPr id="6" name="Rectangle 7"/>
          <p:cNvSpPr/>
          <p:nvPr/>
        </p:nvSpPr>
        <p:spPr>
          <a:xfrm>
            <a:off x="3347864" y="4983559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Red White Blood cells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WhatamIdoing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6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000" b="0" dirty="0" smtClean="0"/>
              <a:t>1/3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Flanagan </a:t>
            </a:r>
            <a:r>
              <a:rPr lang="en-US" sz="2200" dirty="0"/>
              <a:t>JM, Howard TA, </a:t>
            </a:r>
            <a:r>
              <a:rPr lang="en-US" sz="2200" dirty="0" err="1"/>
              <a:t>Mortier</a:t>
            </a:r>
            <a:r>
              <a:rPr lang="en-US" sz="2200" dirty="0"/>
              <a:t> N, </a:t>
            </a:r>
            <a:r>
              <a:rPr lang="en-US" sz="2200" dirty="0" err="1"/>
              <a:t>Avlasevich</a:t>
            </a:r>
            <a:r>
              <a:rPr lang="en-US" sz="2200" dirty="0"/>
              <a:t> SL, </a:t>
            </a:r>
            <a:r>
              <a:rPr lang="en-US" sz="2200" dirty="0" err="1"/>
              <a:t>Smeltzer</a:t>
            </a:r>
            <a:r>
              <a:rPr lang="en-US" sz="2200" dirty="0"/>
              <a:t> MP, Wu S, </a:t>
            </a:r>
            <a:r>
              <a:rPr lang="en-US" sz="2200" dirty="0" err="1"/>
              <a:t>Dertinger</a:t>
            </a:r>
            <a:r>
              <a:rPr lang="en-US" sz="2200" dirty="0"/>
              <a:t> SD, Ware RE. Assessment of </a:t>
            </a:r>
            <a:r>
              <a:rPr lang="en-US" sz="2200" dirty="0" err="1"/>
              <a:t>genotoxicity</a:t>
            </a:r>
            <a:r>
              <a:rPr lang="en-US" sz="2200" dirty="0"/>
              <a:t> associated with </a:t>
            </a:r>
            <a:r>
              <a:rPr lang="en-US" sz="2200" dirty="0" err="1"/>
              <a:t>hydroxyurea</a:t>
            </a:r>
            <a:r>
              <a:rPr lang="en-US" sz="2200" dirty="0"/>
              <a:t> therapy in children with sickle cell anemia. </a:t>
            </a:r>
            <a:r>
              <a:rPr lang="en-US" sz="2200" dirty="0" err="1"/>
              <a:t>Mutat</a:t>
            </a:r>
            <a:r>
              <a:rPr lang="en-US" sz="2200" dirty="0"/>
              <a:t> Res. 2010 Mar 12. [</a:t>
            </a:r>
            <a:r>
              <a:rPr lang="en-US" sz="2200" dirty="0" err="1"/>
              <a:t>Epub</a:t>
            </a:r>
            <a:r>
              <a:rPr lang="en-US" sz="2200" dirty="0"/>
              <a:t> ahead of print] PubMed PMID: 20230905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 err="1" smtClean="0"/>
              <a:t>Maconi</a:t>
            </a:r>
            <a:r>
              <a:rPr lang="en-US" sz="2200" dirty="0" smtClean="0"/>
              <a:t> </a:t>
            </a:r>
            <a:r>
              <a:rPr lang="en-US" sz="2200" dirty="0"/>
              <a:t>M, </a:t>
            </a:r>
            <a:r>
              <a:rPr lang="en-US" sz="2200" dirty="0" err="1"/>
              <a:t>Formisano</a:t>
            </a:r>
            <a:r>
              <a:rPr lang="en-US" sz="2200" dirty="0"/>
              <a:t> D, </a:t>
            </a:r>
            <a:r>
              <a:rPr lang="en-US" sz="2200" dirty="0" err="1"/>
              <a:t>Cavalca</a:t>
            </a:r>
            <a:r>
              <a:rPr lang="en-US" sz="2200" dirty="0"/>
              <a:t> L, </a:t>
            </a:r>
            <a:r>
              <a:rPr lang="en-US" sz="2200" dirty="0" err="1"/>
              <a:t>Rolfo</a:t>
            </a:r>
            <a:r>
              <a:rPr lang="en-US" sz="2200" dirty="0"/>
              <a:t> A, </a:t>
            </a:r>
            <a:r>
              <a:rPr lang="en-US" sz="2200" dirty="0" err="1"/>
              <a:t>Cardaropoli</a:t>
            </a:r>
            <a:r>
              <a:rPr lang="en-US" sz="2200" dirty="0"/>
              <a:t> S, </a:t>
            </a:r>
            <a:r>
              <a:rPr lang="en-US" sz="2200" dirty="0" err="1"/>
              <a:t>Danise</a:t>
            </a:r>
            <a:r>
              <a:rPr lang="en-US" sz="2200" dirty="0"/>
              <a:t> P. Reticulocyte count and reticulocyte maturation profile in human umbilical </a:t>
            </a:r>
            <a:r>
              <a:rPr lang="en-US" sz="2200" dirty="0" err="1" smtClean="0"/>
              <a:t>cordblood</a:t>
            </a:r>
            <a:r>
              <a:rPr lang="en-US" sz="2200" dirty="0" smtClean="0"/>
              <a:t> </a:t>
            </a:r>
            <a:r>
              <a:rPr lang="en-US" sz="2200" dirty="0"/>
              <a:t>from healthy newborns. Lab </a:t>
            </a:r>
            <a:r>
              <a:rPr lang="en-US" sz="2200" dirty="0" err="1"/>
              <a:t>Hematol</a:t>
            </a:r>
            <a:r>
              <a:rPr lang="en-US" sz="2200" dirty="0"/>
              <a:t>. 2010 Mar 1;16(1):3-7. PubMed PMID: 20223743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 err="1" smtClean="0"/>
              <a:t>Arnon</a:t>
            </a:r>
            <a:r>
              <a:rPr lang="en-US" sz="2200" dirty="0" smtClean="0"/>
              <a:t> </a:t>
            </a:r>
            <a:r>
              <a:rPr lang="en-US" sz="2200" dirty="0"/>
              <a:t>S, </a:t>
            </a:r>
            <a:r>
              <a:rPr lang="en-US" sz="2200" dirty="0" err="1"/>
              <a:t>Dolfin</a:t>
            </a:r>
            <a:r>
              <a:rPr lang="en-US" sz="2200" dirty="0"/>
              <a:t> T, Bauer S, </a:t>
            </a:r>
            <a:r>
              <a:rPr lang="en-US" sz="2200" dirty="0" err="1"/>
              <a:t>Regev</a:t>
            </a:r>
            <a:r>
              <a:rPr lang="en-US" sz="2200" dirty="0"/>
              <a:t> RH, </a:t>
            </a:r>
            <a:r>
              <a:rPr lang="en-US" sz="2200" dirty="0" err="1"/>
              <a:t>Litmanovitz</a:t>
            </a:r>
            <a:r>
              <a:rPr lang="en-US" sz="2200" dirty="0"/>
              <a:t> I. Iron supplementation for  preterm infants receiving restrictive red blood cell transfusions: reassessment of practice safety. J </a:t>
            </a:r>
            <a:r>
              <a:rPr lang="en-US" sz="2200" dirty="0" err="1"/>
              <a:t>Perinatol</a:t>
            </a:r>
            <a:r>
              <a:rPr lang="en-US" sz="2200" dirty="0"/>
              <a:t>. 2010 Mar 11. [</a:t>
            </a:r>
            <a:r>
              <a:rPr lang="en-US" sz="2200" dirty="0" err="1"/>
              <a:t>Epub</a:t>
            </a:r>
            <a:r>
              <a:rPr lang="en-US" sz="2200" dirty="0"/>
              <a:t> ahead of print] PubMed PMID:  20220759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0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000" b="0" dirty="0" smtClean="0"/>
              <a:t>2/3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err="1" smtClean="0"/>
              <a:t>Talebi</a:t>
            </a:r>
            <a:r>
              <a:rPr lang="en-US" sz="2200" dirty="0" smtClean="0"/>
              <a:t> </a:t>
            </a:r>
            <a:r>
              <a:rPr lang="en-US" sz="2200" dirty="0"/>
              <a:t>T, Fernandez-Castro G, Montero AJ, </a:t>
            </a:r>
            <a:r>
              <a:rPr lang="en-US" sz="2200" dirty="0" err="1"/>
              <a:t>Stefanovic</a:t>
            </a:r>
            <a:r>
              <a:rPr lang="en-US" sz="2200" dirty="0"/>
              <a:t> A, </a:t>
            </a:r>
            <a:r>
              <a:rPr lang="en-US" sz="2200" dirty="0" err="1"/>
              <a:t>Lian</a:t>
            </a:r>
            <a:r>
              <a:rPr lang="en-US" sz="2200" dirty="0"/>
              <a:t> E. A Case of Severe Thrombotic Thrombocytopenic </a:t>
            </a:r>
            <a:r>
              <a:rPr lang="en-US" sz="2200" dirty="0" err="1"/>
              <a:t>Purpura</a:t>
            </a:r>
            <a:r>
              <a:rPr lang="en-US" sz="2200" dirty="0"/>
              <a:t> With Concomitant Legionella Pneumonia: Review of Pathogenesis and Treatment. Am J </a:t>
            </a:r>
            <a:r>
              <a:rPr lang="en-US" sz="2200" dirty="0" err="1"/>
              <a:t>Ther</a:t>
            </a:r>
            <a:r>
              <a:rPr lang="en-US" sz="2200" dirty="0"/>
              <a:t>. 2010 Mar 8. [</a:t>
            </a:r>
            <a:r>
              <a:rPr lang="en-US" sz="2200" dirty="0" err="1"/>
              <a:t>Epub</a:t>
            </a:r>
            <a:r>
              <a:rPr lang="en-US" sz="2200" dirty="0"/>
              <a:t> ahead of print] PubMed PMID: 20216382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 err="1" smtClean="0"/>
              <a:t>Zuppa</a:t>
            </a:r>
            <a:r>
              <a:rPr lang="en-US" sz="2200" dirty="0" smtClean="0"/>
              <a:t> </a:t>
            </a:r>
            <a:r>
              <a:rPr lang="en-US" sz="2200" dirty="0"/>
              <a:t>AA, Alighieri G, Calabrese V, </a:t>
            </a:r>
            <a:r>
              <a:rPr lang="en-US" sz="2200" dirty="0" err="1"/>
              <a:t>Visintini</a:t>
            </a:r>
            <a:r>
              <a:rPr lang="en-US" sz="2200" dirty="0"/>
              <a:t> F, Cota F, Carducci C, </a:t>
            </a:r>
            <a:r>
              <a:rPr lang="en-US" sz="2200" dirty="0" err="1"/>
              <a:t>Antichi</a:t>
            </a:r>
            <a:r>
              <a:rPr lang="en-US" sz="2200" dirty="0"/>
              <a:t> E, </a:t>
            </a:r>
            <a:r>
              <a:rPr lang="en-US" sz="2200" dirty="0" err="1"/>
              <a:t>Noia</a:t>
            </a:r>
            <a:r>
              <a:rPr lang="en-US" sz="2200" dirty="0"/>
              <a:t> GA, Fortunato G, </a:t>
            </a:r>
            <a:r>
              <a:rPr lang="en-US" sz="2200" dirty="0" err="1"/>
              <a:t>Romagnoli</a:t>
            </a:r>
            <a:r>
              <a:rPr lang="en-US" sz="2200" dirty="0"/>
              <a:t> C. Recombinant Human Erythropoietin in the Prevention of Late Anemia in Intrauterine Transfused Neonates With Rh-</a:t>
            </a:r>
            <a:r>
              <a:rPr lang="en-US" sz="2200" dirty="0" err="1"/>
              <a:t>isoimmunization</a:t>
            </a:r>
            <a:r>
              <a:rPr lang="en-US" sz="2200" dirty="0"/>
              <a:t>. J </a:t>
            </a:r>
            <a:r>
              <a:rPr lang="en-US" sz="2200" dirty="0" err="1"/>
              <a:t>Pediatr</a:t>
            </a:r>
            <a:r>
              <a:rPr lang="en-US" sz="2200" dirty="0"/>
              <a:t> </a:t>
            </a:r>
            <a:r>
              <a:rPr lang="en-US" sz="2200" dirty="0" err="1"/>
              <a:t>Hematol</a:t>
            </a:r>
            <a:r>
              <a:rPr lang="en-US" sz="2200" dirty="0"/>
              <a:t> </a:t>
            </a:r>
            <a:r>
              <a:rPr lang="en-US" sz="2200" dirty="0" err="1"/>
              <a:t>Oncol</a:t>
            </a:r>
            <a:r>
              <a:rPr lang="en-US" sz="2200" dirty="0"/>
              <a:t>. 2010 Mar 1. [</a:t>
            </a:r>
            <a:r>
              <a:rPr lang="en-US" sz="2200" dirty="0" err="1"/>
              <a:t>Epub</a:t>
            </a:r>
            <a:r>
              <a:rPr lang="en-US" sz="2200" dirty="0"/>
              <a:t> ahead of print] PubMed PMID: 20216236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9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000" b="0" dirty="0"/>
              <a:t>3</a:t>
            </a:r>
            <a:r>
              <a:rPr lang="el-GR" sz="3000" b="0" dirty="0" smtClean="0"/>
              <a:t>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00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Komatsu </a:t>
            </a:r>
            <a:r>
              <a:rPr lang="en-US" sz="2200" dirty="0"/>
              <a:t>T, Sato K, Otsuka Y, </a:t>
            </a:r>
            <a:r>
              <a:rPr lang="en-US" sz="2200" dirty="0" err="1"/>
              <a:t>Arashiki</a:t>
            </a:r>
            <a:r>
              <a:rPr lang="en-US" sz="2200" dirty="0"/>
              <a:t> N, Tanaka K, </a:t>
            </a:r>
            <a:r>
              <a:rPr lang="en-US" sz="2200" dirty="0" err="1"/>
              <a:t>Tamahara</a:t>
            </a:r>
            <a:r>
              <a:rPr lang="en-US" sz="2200" dirty="0"/>
              <a:t> S, Ono KI, </a:t>
            </a:r>
            <a:r>
              <a:rPr lang="en-US" sz="2200" dirty="0" err="1"/>
              <a:t>Inaba</a:t>
            </a:r>
            <a:r>
              <a:rPr lang="en-US" sz="2200" dirty="0"/>
              <a:t> M. Parallel Reductions in </a:t>
            </a:r>
            <a:r>
              <a:rPr lang="en-US" sz="2200" dirty="0" err="1"/>
              <a:t>Stomatin</a:t>
            </a:r>
            <a:r>
              <a:rPr lang="en-US" sz="2200" dirty="0"/>
              <a:t> and </a:t>
            </a:r>
            <a:r>
              <a:rPr lang="en-US" sz="2200" dirty="0" err="1"/>
              <a:t>Na,K</a:t>
            </a:r>
            <a:r>
              <a:rPr lang="en-US" sz="2200" dirty="0"/>
              <a:t>-ATPase through the </a:t>
            </a:r>
            <a:r>
              <a:rPr lang="en-US" sz="2200" dirty="0" err="1"/>
              <a:t>Exosomal</a:t>
            </a:r>
            <a:r>
              <a:rPr lang="en-US" sz="2200" dirty="0"/>
              <a:t> Pathway during Reticulocyte Maturation in Dogs: </a:t>
            </a:r>
            <a:r>
              <a:rPr lang="en-US" sz="2200" dirty="0" err="1"/>
              <a:t>Stomatin</a:t>
            </a:r>
            <a:r>
              <a:rPr lang="en-US" sz="2200" dirty="0"/>
              <a:t> as a Genotypic and Phenotypic Marker of High K(+) and Low K(+) Red Cells. J Vet Med Sci. 2010 Mar 10. [</a:t>
            </a:r>
            <a:r>
              <a:rPr lang="en-US" sz="2200" dirty="0" err="1"/>
              <a:t>Epub</a:t>
            </a:r>
            <a:r>
              <a:rPr lang="en-US" sz="2200" dirty="0"/>
              <a:t> ahead of print] PubMed PMID: 20215716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 err="1" smtClean="0"/>
              <a:t>Dertinger</a:t>
            </a:r>
            <a:r>
              <a:rPr lang="en-US" sz="2200" dirty="0" smtClean="0"/>
              <a:t> </a:t>
            </a:r>
            <a:r>
              <a:rPr lang="en-US" sz="2200" dirty="0"/>
              <a:t>SD, </a:t>
            </a:r>
            <a:r>
              <a:rPr lang="en-US" sz="2200" dirty="0" err="1"/>
              <a:t>Phonethepswath</a:t>
            </a:r>
            <a:r>
              <a:rPr lang="en-US" sz="2200" dirty="0"/>
              <a:t> S, Franklin D, Weller P, </a:t>
            </a:r>
            <a:r>
              <a:rPr lang="en-US" sz="2200" dirty="0" err="1"/>
              <a:t>Torous</a:t>
            </a:r>
            <a:r>
              <a:rPr lang="en-US" sz="2200" dirty="0"/>
              <a:t> DK, Bryce SM, </a:t>
            </a:r>
            <a:r>
              <a:rPr lang="en-US" sz="2200" dirty="0" err="1"/>
              <a:t>Avlasevich</a:t>
            </a:r>
            <a:r>
              <a:rPr lang="en-US" sz="2200" dirty="0"/>
              <a:t> S, Bemis JC, </a:t>
            </a:r>
            <a:r>
              <a:rPr lang="en-US" sz="2200" dirty="0" err="1"/>
              <a:t>Hyrien</a:t>
            </a:r>
            <a:r>
              <a:rPr lang="en-US" sz="2200" dirty="0"/>
              <a:t> O, </a:t>
            </a:r>
            <a:r>
              <a:rPr lang="en-US" sz="2200" dirty="0" err="1"/>
              <a:t>Palis</a:t>
            </a:r>
            <a:r>
              <a:rPr lang="en-US" sz="2200" dirty="0"/>
              <a:t> J, Macgregor JT. Integration of Mutation and Chromosomal Damage Endpoints into 28-Day Repeat Dose Toxicology Studies. </a:t>
            </a:r>
            <a:r>
              <a:rPr lang="en-US" sz="2200" dirty="0" err="1"/>
              <a:t>Toxicol</a:t>
            </a:r>
            <a:r>
              <a:rPr lang="en-US" sz="2200" dirty="0"/>
              <a:t> Sci. 2010 Mar 4. [</a:t>
            </a:r>
            <a:r>
              <a:rPr lang="en-US" sz="2200" dirty="0" err="1"/>
              <a:t>Epub</a:t>
            </a:r>
            <a:r>
              <a:rPr lang="en-US" sz="2200" dirty="0"/>
              <a:t> ahead of print] PubMed PMID: 20202993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 err="1" smtClean="0"/>
              <a:t>Thachil</a:t>
            </a:r>
            <a:r>
              <a:rPr lang="en-US" sz="2200" dirty="0" smtClean="0"/>
              <a:t> </a:t>
            </a:r>
            <a:r>
              <a:rPr lang="en-US" sz="2200" dirty="0"/>
              <a:t>J. Reticulocytes and </a:t>
            </a:r>
            <a:r>
              <a:rPr lang="en-US" sz="2200" dirty="0" err="1"/>
              <a:t>erythroid</a:t>
            </a:r>
            <a:r>
              <a:rPr lang="en-US" sz="2200" dirty="0"/>
              <a:t> precursors in </a:t>
            </a:r>
            <a:r>
              <a:rPr lang="en-US" sz="2200" dirty="0" err="1"/>
              <a:t>haemolysis</a:t>
            </a:r>
            <a:r>
              <a:rPr lang="en-US" sz="2200" dirty="0"/>
              <a:t> </a:t>
            </a:r>
            <a:r>
              <a:rPr lang="en-US" sz="2200" dirty="0" err="1"/>
              <a:t>vasculopathy</a:t>
            </a:r>
            <a:r>
              <a:rPr lang="en-US" sz="2200" dirty="0"/>
              <a:t>.  Br J </a:t>
            </a:r>
            <a:r>
              <a:rPr lang="en-US" sz="2200" dirty="0" err="1"/>
              <a:t>Haematol</a:t>
            </a:r>
            <a:r>
              <a:rPr lang="en-US" sz="2200" dirty="0"/>
              <a:t>. 2010 Mar 1. [</a:t>
            </a:r>
            <a:r>
              <a:rPr lang="en-US" sz="2200" dirty="0" err="1"/>
              <a:t>Epub</a:t>
            </a:r>
            <a:r>
              <a:rPr lang="en-US" sz="2200" dirty="0"/>
              <a:t> ahead of print] PubMed PMID: 20201943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9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Δικτυοερυθροκύτταρο</a:t>
            </a:r>
            <a:r>
              <a:rPr lang="el-GR" dirty="0"/>
              <a:t> ή </a:t>
            </a:r>
            <a:r>
              <a:rPr lang="el-GR" dirty="0" smtClean="0"/>
              <a:t>ΔΕΚ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Είναι άωρο </a:t>
            </a:r>
            <a:r>
              <a:rPr lang="el-GR" dirty="0" err="1"/>
              <a:t>ερυθροκύτταρο</a:t>
            </a:r>
            <a:r>
              <a:rPr lang="el-GR" dirty="0"/>
              <a:t> που έχει χάσει τον πυρήνα </a:t>
            </a:r>
            <a:r>
              <a:rPr lang="el-GR" dirty="0" smtClean="0"/>
              <a:t>του.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Διατηρεί το RNA (στα </a:t>
            </a:r>
            <a:r>
              <a:rPr lang="el-GR" dirty="0" err="1"/>
              <a:t>ριβοσώματα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ποσό του RNA μειώνεται καθώς το ΔΕΚ ωριμάζει σε </a:t>
            </a:r>
            <a:r>
              <a:rPr lang="el-GR" dirty="0" smtClean="0"/>
              <a:t>RBC.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</a:t>
            </a:r>
            <a:r>
              <a:rPr lang="el-GR" dirty="0" err="1"/>
              <a:t>νορμοβλάστη</a:t>
            </a:r>
            <a:r>
              <a:rPr lang="el-GR" dirty="0"/>
              <a:t> χάνει τον πυρήνα και το ΔΕΚ παραμένει 1-2 ημέρες </a:t>
            </a:r>
            <a:r>
              <a:rPr lang="el-GR" dirty="0" smtClean="0"/>
              <a:t>στο μυελό </a:t>
            </a:r>
            <a:r>
              <a:rPr lang="el-GR" dirty="0"/>
              <a:t>και άλλο τόσο στη περιφέρεια μέχρι να γίνει </a:t>
            </a:r>
            <a:r>
              <a:rPr lang="el-GR" dirty="0" smtClean="0"/>
              <a:t>RBC.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Στο </a:t>
            </a:r>
            <a:r>
              <a:rPr lang="el-GR" dirty="0"/>
              <a:t>μικροσκόπιο ύστερα από ειδικές χρώσεις ανιχνεύονται δύο ή </a:t>
            </a:r>
            <a:r>
              <a:rPr lang="el-GR" dirty="0" smtClean="0"/>
              <a:t>και περισσότερα </a:t>
            </a:r>
            <a:r>
              <a:rPr lang="el-GR" dirty="0"/>
              <a:t>σωμάτια </a:t>
            </a:r>
            <a:r>
              <a:rPr lang="el-GR" dirty="0" err="1"/>
              <a:t>βασεόφιλης</a:t>
            </a:r>
            <a:r>
              <a:rPr lang="el-GR" dirty="0"/>
              <a:t> ουσίας (RNA) βαμμένα </a:t>
            </a:r>
            <a:r>
              <a:rPr lang="el-GR" dirty="0" smtClean="0"/>
              <a:t>κυανά.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98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 2014.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</a:t>
            </a:r>
            <a:r>
              <a:rPr lang="el-GR" sz="2000" dirty="0"/>
              <a:t>. «Αιματολογία ΙΙ </a:t>
            </a:r>
            <a:r>
              <a:rPr lang="en-US" sz="2000"/>
              <a:t>(E)</a:t>
            </a:r>
            <a:r>
              <a:rPr lang="el-GR" sz="2000" smtClean="0"/>
              <a:t>. </a:t>
            </a:r>
            <a:r>
              <a:rPr lang="el-GR" sz="2000" dirty="0"/>
              <a:t>Εργαστηριακή άσκηση </a:t>
            </a:r>
            <a:r>
              <a:rPr lang="el-GR" sz="2000" dirty="0" smtClean="0"/>
              <a:t>4</a:t>
            </a:r>
            <a:r>
              <a:rPr lang="en-US" sz="2000" dirty="0" smtClean="0"/>
              <a:t>:</a:t>
            </a:r>
            <a:r>
              <a:rPr lang="el-GR" sz="2000" dirty="0"/>
              <a:t> Ανίχνευση </a:t>
            </a:r>
            <a:r>
              <a:rPr lang="el-GR" sz="2000" dirty="0" err="1"/>
              <a:t>Δικτυοερυθροκυττάρων</a:t>
            </a:r>
            <a:r>
              <a:rPr lang="el-GR" sz="2000" dirty="0"/>
              <a:t> μικροσκοπικά».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Δικτυοερυθροκύτταρο</a:t>
            </a:r>
            <a:r>
              <a:rPr lang="el-GR" dirty="0"/>
              <a:t> ή ΔΕΚ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Picture 2" descr="File:Reticulocytes Human Blood Supravital S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439688"/>
            <a:ext cx="6984776" cy="46536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714773" y="6237310"/>
            <a:ext cx="3714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Reticulocytes Human Blood </a:t>
            </a:r>
            <a:r>
              <a:rPr lang="en-US" sz="1200" dirty="0" err="1">
                <a:latin typeface="+mn-lt"/>
                <a:hlinkClick r:id="rId3"/>
              </a:rPr>
              <a:t>Supravital</a:t>
            </a:r>
            <a:r>
              <a:rPr lang="en-US" sz="1200" dirty="0">
                <a:latin typeface="+mn-lt"/>
                <a:hlinkClick r:id="rId3"/>
              </a:rPr>
              <a:t> </a:t>
            </a:r>
            <a:r>
              <a:rPr lang="en-US" sz="1200" dirty="0" smtClean="0">
                <a:latin typeface="+mn-lt"/>
                <a:hlinkClick r:id="rId3"/>
              </a:rPr>
              <a:t>Stain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Euthman"/>
              </a:rPr>
              <a:t>Euthman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16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Ανάμειξη ίσων ποσοτήτων πρόσφατου ολικού </a:t>
            </a:r>
            <a:r>
              <a:rPr lang="el-GR" dirty="0" smtClean="0"/>
              <a:t>αίματος και </a:t>
            </a:r>
            <a:r>
              <a:rPr lang="el-GR" dirty="0"/>
              <a:t>διαλύματος χρωστικής</a:t>
            </a:r>
            <a:r>
              <a:rPr lang="el-GR" dirty="0" smtClean="0"/>
              <a:t>*.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Επώαση </a:t>
            </a:r>
            <a:r>
              <a:rPr lang="el-GR" dirty="0"/>
              <a:t>σε </a:t>
            </a:r>
            <a:r>
              <a:rPr lang="el-GR" dirty="0" err="1"/>
              <a:t>υδατόλουτρο</a:t>
            </a:r>
            <a:r>
              <a:rPr lang="el-GR" dirty="0"/>
              <a:t> </a:t>
            </a:r>
            <a:r>
              <a:rPr lang="el-GR" dirty="0" smtClean="0"/>
              <a:t>37</a:t>
            </a:r>
            <a:r>
              <a:rPr lang="el-GR" baseline="30000" dirty="0" smtClean="0"/>
              <a:t>o</a:t>
            </a:r>
            <a:r>
              <a:rPr lang="el-GR" dirty="0" smtClean="0"/>
              <a:t>C </a:t>
            </a:r>
            <a:r>
              <a:rPr lang="el-GR" dirty="0"/>
              <a:t>για 30 </a:t>
            </a:r>
            <a:r>
              <a:rPr lang="el-GR" dirty="0" smtClean="0"/>
              <a:t>λεπτά.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Καλή </a:t>
            </a:r>
            <a:r>
              <a:rPr lang="el-GR" dirty="0"/>
              <a:t>ανακίνηση του </a:t>
            </a:r>
            <a:r>
              <a:rPr lang="el-GR" dirty="0" smtClean="0"/>
              <a:t>μείγματος.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Επίστρωση.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Στέγνωμα.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Παρατήρηση </a:t>
            </a:r>
            <a:r>
              <a:rPr lang="el-GR" dirty="0"/>
              <a:t>με καταδυτικό </a:t>
            </a:r>
            <a:r>
              <a:rPr lang="el-GR" dirty="0" smtClean="0"/>
              <a:t>φακό.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12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Μετρώνται </a:t>
            </a:r>
            <a:r>
              <a:rPr lang="el-GR" dirty="0"/>
              <a:t>ΔΕΚ και ερυθρά αιμοσφαίρια σε κάθε </a:t>
            </a:r>
            <a:r>
              <a:rPr lang="el-GR" dirty="0" smtClean="0"/>
              <a:t>πεδίο.</a:t>
            </a:r>
            <a:endParaRPr lang="el-GR" dirty="0"/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Σταματάμε </a:t>
            </a:r>
            <a:r>
              <a:rPr lang="el-GR" dirty="0"/>
              <a:t>μόλις μετρήσουμε 1000 </a:t>
            </a:r>
            <a:r>
              <a:rPr lang="el-GR" dirty="0" err="1" smtClean="0"/>
              <a:t>ερυθροκύτταρα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Υπολογίζουμε </a:t>
            </a:r>
            <a:r>
              <a:rPr lang="el-GR" dirty="0"/>
              <a:t>τα </a:t>
            </a:r>
            <a:r>
              <a:rPr lang="el-GR" dirty="0" smtClean="0"/>
              <a:t>ΔΕΚ:</a:t>
            </a:r>
          </a:p>
          <a:p>
            <a:pPr marL="444500" indent="0">
              <a:spcBef>
                <a:spcPts val="300"/>
              </a:spcBef>
              <a:buNone/>
            </a:pPr>
            <a:r>
              <a:rPr lang="el-GR" dirty="0" smtClean="0"/>
              <a:t>ΔΕΚ </a:t>
            </a:r>
            <a:r>
              <a:rPr lang="el-GR" dirty="0"/>
              <a:t>(%) = ΔΕΚ/1000 (</a:t>
            </a:r>
            <a:r>
              <a:rPr lang="el-GR" dirty="0" err="1"/>
              <a:t>RBCs</a:t>
            </a:r>
            <a:r>
              <a:rPr lang="el-GR" dirty="0"/>
              <a:t>) x </a:t>
            </a:r>
            <a:r>
              <a:rPr lang="el-GR" dirty="0" smtClean="0"/>
              <a:t>100.</a:t>
            </a:r>
            <a:endParaRPr lang="el-GR" dirty="0"/>
          </a:p>
          <a:p>
            <a:pPr marL="0" indent="0">
              <a:buNone/>
            </a:pPr>
            <a:r>
              <a:rPr lang="el-GR" sz="2200" dirty="0"/>
              <a:t>*</a:t>
            </a:r>
            <a:r>
              <a:rPr lang="el-GR" sz="2200" dirty="0" err="1"/>
              <a:t>New</a:t>
            </a:r>
            <a:r>
              <a:rPr lang="el-GR" sz="2200" dirty="0"/>
              <a:t> </a:t>
            </a:r>
            <a:r>
              <a:rPr lang="el-GR" sz="2200" dirty="0" err="1"/>
              <a:t>methyle</a:t>
            </a:r>
            <a:r>
              <a:rPr lang="el-GR" sz="2200" dirty="0"/>
              <a:t> </a:t>
            </a:r>
            <a:r>
              <a:rPr lang="el-GR" sz="2200" dirty="0" err="1"/>
              <a:t>blue</a:t>
            </a:r>
            <a:r>
              <a:rPr lang="el-GR" sz="2200" dirty="0"/>
              <a:t> 0,5gr ή </a:t>
            </a:r>
            <a:r>
              <a:rPr lang="el-GR" sz="2200" dirty="0" err="1"/>
              <a:t>Brilliant</a:t>
            </a:r>
            <a:r>
              <a:rPr lang="el-GR" sz="2200" dirty="0"/>
              <a:t> </a:t>
            </a:r>
            <a:r>
              <a:rPr lang="el-GR" sz="2200" dirty="0" err="1"/>
              <a:t>cresyl</a:t>
            </a:r>
            <a:r>
              <a:rPr lang="el-GR" sz="2200" dirty="0"/>
              <a:t> </a:t>
            </a:r>
            <a:r>
              <a:rPr lang="el-GR" sz="2200" dirty="0" err="1"/>
              <a:t>blue</a:t>
            </a:r>
            <a:r>
              <a:rPr lang="el-GR" sz="2200" dirty="0"/>
              <a:t> 0,5gr, οξαλικό κάλιο 1,6gr σε adH2O 100ml (διήθηση πριν τη χρήση</a:t>
            </a:r>
            <a:r>
              <a:rPr lang="el-GR" sz="2200" dirty="0" smtClean="0"/>
              <a:t>)</a:t>
            </a:r>
            <a:r>
              <a:rPr lang="el-GR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2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Φυσιολογικές </a:t>
            </a:r>
            <a:r>
              <a:rPr lang="el-GR" dirty="0" smtClean="0"/>
              <a:t>τιμές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23224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sz="2200" dirty="0"/>
              <a:t>Ενήλικες 0,5-2% του συνόλου των </a:t>
            </a:r>
            <a:r>
              <a:rPr lang="el-GR" sz="2200" dirty="0" err="1" smtClean="0"/>
              <a:t>RBCs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spcBef>
                <a:spcPts val="600"/>
              </a:spcBef>
            </a:pPr>
            <a:r>
              <a:rPr lang="el-GR" sz="2200" dirty="0"/>
              <a:t>Άτομα που ζουν σε υψόμετρο καθώς και παιδία </a:t>
            </a:r>
            <a:r>
              <a:rPr lang="el-GR" sz="2200" dirty="0" smtClean="0"/>
              <a:t>έχουν</a:t>
            </a:r>
            <a:r>
              <a:rPr lang="el-GR" sz="2200" dirty="0" smtClean="0">
                <a:solidFill>
                  <a:srgbClr val="004A82"/>
                </a:solidFill>
              </a:rPr>
              <a:t> ↑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spcBef>
                <a:spcPts val="600"/>
              </a:spcBef>
            </a:pPr>
            <a:r>
              <a:rPr lang="el-GR" sz="2200" dirty="0"/>
              <a:t>Είναι υψηλότερες οι τιμές σε νεογνά και βρέφη (2-6</a:t>
            </a:r>
            <a:r>
              <a:rPr lang="el-GR" sz="2200" dirty="0" smtClean="0"/>
              <a:t>%).</a:t>
            </a:r>
            <a:endParaRPr lang="el-GR" sz="2200" dirty="0"/>
          </a:p>
          <a:p>
            <a:pPr>
              <a:spcBef>
                <a:spcPts val="600"/>
              </a:spcBef>
            </a:pPr>
            <a:r>
              <a:rPr lang="el-GR" sz="2200" dirty="0"/>
              <a:t>Αυξημένα επίπεδα παρατηρούνται σε έντονη </a:t>
            </a:r>
            <a:r>
              <a:rPr lang="el-GR" sz="2200" dirty="0" err="1"/>
              <a:t>αιμοποίηση</a:t>
            </a:r>
            <a:r>
              <a:rPr lang="el-GR" sz="2200" dirty="0"/>
              <a:t> 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5" name="15 - Καμπύλο δεξιό βέλος"/>
          <p:cNvSpPr/>
          <p:nvPr/>
        </p:nvSpPr>
        <p:spPr>
          <a:xfrm>
            <a:off x="1425339" y="2795975"/>
            <a:ext cx="685800" cy="633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827584" y="3429000"/>
            <a:ext cx="2187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+mn-lt"/>
              </a:rPr>
              <a:t>Αιμολυτικές </a:t>
            </a:r>
            <a:r>
              <a:rPr lang="el-GR" dirty="0">
                <a:latin typeface="+mn-lt"/>
              </a:rPr>
              <a:t>αναιμίες</a:t>
            </a:r>
          </a:p>
        </p:txBody>
      </p:sp>
      <p:sp>
        <p:nvSpPr>
          <p:cNvPr id="7" name="24 - Βέλος προς τα κάτω"/>
          <p:cNvSpPr/>
          <p:nvPr/>
        </p:nvSpPr>
        <p:spPr>
          <a:xfrm>
            <a:off x="1713071" y="3872604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22 - Καμπύλο αριστερό βέλος"/>
          <p:cNvSpPr/>
          <p:nvPr/>
        </p:nvSpPr>
        <p:spPr>
          <a:xfrm>
            <a:off x="5364088" y="2910274"/>
            <a:ext cx="838200" cy="609600"/>
          </a:xfrm>
          <a:prstGeom prst="curvedLeftArrow">
            <a:avLst>
              <a:gd name="adj1" fmla="val 2206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189514" y="3634174"/>
            <a:ext cx="311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 smtClean="0">
                <a:latin typeface="+mn-lt"/>
              </a:rPr>
              <a:t>Μεθαιμορραγικές</a:t>
            </a:r>
            <a:r>
              <a:rPr lang="el-GR" dirty="0" smtClean="0">
                <a:latin typeface="+mn-lt"/>
              </a:rPr>
              <a:t> </a:t>
            </a:r>
            <a:r>
              <a:rPr lang="el-GR" dirty="0">
                <a:latin typeface="+mn-lt"/>
              </a:rPr>
              <a:t>καταστάσεις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107504" y="4420594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2000" dirty="0" err="1" smtClean="0">
                <a:latin typeface="+mn-lt"/>
              </a:rPr>
              <a:t>Αυτοάνοσες</a:t>
            </a:r>
            <a:r>
              <a:rPr lang="el-GR" sz="2000" dirty="0" smtClean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πρωτοπαθείς διαταραχές της </a:t>
            </a:r>
            <a:r>
              <a:rPr lang="el-GR" sz="2000" dirty="0" smtClean="0">
                <a:latin typeface="+mn-lt"/>
              </a:rPr>
              <a:t>μεμβράνης.</a:t>
            </a:r>
            <a:endParaRPr lang="el-GR" sz="20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000" dirty="0" err="1" smtClean="0">
                <a:latin typeface="+mn-lt"/>
              </a:rPr>
              <a:t>Αιμοσφαιρινοπάθειες</a:t>
            </a:r>
            <a:r>
              <a:rPr lang="el-GR" sz="2000" dirty="0" smtClean="0">
                <a:latin typeface="+mn-lt"/>
              </a:rPr>
              <a:t>.</a:t>
            </a:r>
            <a:endParaRPr lang="el-GR" sz="20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000" dirty="0" err="1" smtClean="0">
                <a:latin typeface="+mn-lt"/>
              </a:rPr>
              <a:t>Ενζυμικές</a:t>
            </a:r>
            <a:r>
              <a:rPr lang="el-GR" sz="2000" dirty="0" smtClean="0">
                <a:latin typeface="+mn-lt"/>
              </a:rPr>
              <a:t> ανεπάρκειες.</a:t>
            </a:r>
            <a:endParaRPr lang="el-GR" sz="20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Έκθεση </a:t>
            </a:r>
            <a:r>
              <a:rPr lang="el-GR" sz="2000" dirty="0">
                <a:latin typeface="+mn-lt"/>
              </a:rPr>
              <a:t>σε </a:t>
            </a:r>
            <a:r>
              <a:rPr lang="el-GR" sz="2000" dirty="0" smtClean="0">
                <a:latin typeface="+mn-lt"/>
              </a:rPr>
              <a:t>τοξίνες.</a:t>
            </a:r>
            <a:endParaRPr lang="el-GR" sz="20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000" dirty="0" err="1" smtClean="0">
                <a:latin typeface="+mn-lt"/>
              </a:rPr>
              <a:t>Υπερσπληνισμός</a:t>
            </a:r>
            <a:r>
              <a:rPr lang="el-GR" sz="2000" dirty="0" smtClean="0">
                <a:latin typeface="+mn-lt"/>
              </a:rPr>
              <a:t>.</a:t>
            </a:r>
            <a:endParaRPr lang="el-GR" sz="20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Παρασιτώσεις.</a:t>
            </a:r>
            <a:endParaRPr lang="el-GR" sz="2000" dirty="0">
              <a:latin typeface="+mn-lt"/>
            </a:endParaRPr>
          </a:p>
          <a:p>
            <a:endParaRPr lang="el-GR" sz="2000" dirty="0">
              <a:latin typeface="+mn-lt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355976" y="4128228"/>
            <a:ext cx="4762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latin typeface="+mn-lt"/>
              </a:rPr>
              <a:t>Μετά από θεραπευτική αντιμετώπιση αναιμιών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6202288" y="4646711"/>
            <a:ext cx="2916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Στη </a:t>
            </a:r>
            <a:r>
              <a:rPr lang="el-GR" dirty="0" err="1">
                <a:latin typeface="+mn-lt"/>
              </a:rPr>
              <a:t>δικτυοερυθροκυτταρική</a:t>
            </a:r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 κρίση τα ΔΕΚ μπορεί να</a:t>
            </a:r>
          </a:p>
          <a:p>
            <a:r>
              <a:rPr lang="el-GR" dirty="0">
                <a:latin typeface="+mn-lt"/>
              </a:rPr>
              <a:t> φτάσουν μέχρι  και 80%</a:t>
            </a:r>
          </a:p>
          <a:p>
            <a:r>
              <a:rPr lang="el-GR" dirty="0">
                <a:latin typeface="+mn-lt"/>
              </a:rPr>
              <a:t> των </a:t>
            </a:r>
            <a:r>
              <a:rPr lang="el-GR" dirty="0" err="1" smtClean="0">
                <a:latin typeface="+mn-lt"/>
              </a:rPr>
              <a:t>RBCs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2699792" y="58052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latin typeface="+mn-lt"/>
              </a:rPr>
              <a:t>3-4 ημέρες μετά την αιμορραγία</a:t>
            </a:r>
          </a:p>
          <a:p>
            <a:endParaRPr lang="el-GR" dirty="0">
              <a:latin typeface="+mn-lt"/>
            </a:endParaRPr>
          </a:p>
        </p:txBody>
      </p:sp>
      <p:sp>
        <p:nvSpPr>
          <p:cNvPr id="17" name="25 - Βέλος προς τα κάτω"/>
          <p:cNvSpPr/>
          <p:nvPr/>
        </p:nvSpPr>
        <p:spPr>
          <a:xfrm>
            <a:off x="5632307" y="4599175"/>
            <a:ext cx="2286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8" name="21 - Βέλος προς τα κάτω"/>
          <p:cNvSpPr/>
          <p:nvPr/>
        </p:nvSpPr>
        <p:spPr>
          <a:xfrm>
            <a:off x="7474604" y="2699300"/>
            <a:ext cx="4572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0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Αξία μέτρησης ΔΕΚ στην </a:t>
            </a:r>
            <a:r>
              <a:rPr lang="el-GR" dirty="0" smtClean="0"/>
              <a:t>αναιμία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grpSp>
        <p:nvGrpSpPr>
          <p:cNvPr id="14" name="Ομάδα 13"/>
          <p:cNvGrpSpPr/>
          <p:nvPr/>
        </p:nvGrpSpPr>
        <p:grpSpPr>
          <a:xfrm>
            <a:off x="31906" y="1218778"/>
            <a:ext cx="8959694" cy="4731841"/>
            <a:chOff x="31906" y="1218778"/>
            <a:chExt cx="8959694" cy="4731841"/>
          </a:xfrm>
        </p:grpSpPr>
        <p:sp>
          <p:nvSpPr>
            <p:cNvPr id="5" name="7 - TextBox"/>
            <p:cNvSpPr txBox="1">
              <a:spLocks noChangeArrowheads="1"/>
            </p:cNvSpPr>
            <p:nvPr/>
          </p:nvSpPr>
          <p:spPr bwMode="auto">
            <a:xfrm>
              <a:off x="467544" y="1218778"/>
              <a:ext cx="1355179" cy="4308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200" b="1">
                  <a:latin typeface="+mn-lt"/>
                </a:rPr>
                <a:t>διάγνωση</a:t>
              </a:r>
            </a:p>
          </p:txBody>
        </p:sp>
        <p:sp>
          <p:nvSpPr>
            <p:cNvPr id="6" name="8 - TextBox"/>
            <p:cNvSpPr txBox="1">
              <a:spLocks noChangeArrowheads="1"/>
            </p:cNvSpPr>
            <p:nvPr/>
          </p:nvSpPr>
          <p:spPr bwMode="auto">
            <a:xfrm>
              <a:off x="3820344" y="1218778"/>
              <a:ext cx="1025409" cy="4308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200" b="1" dirty="0">
                  <a:latin typeface="+mn-lt"/>
                </a:rPr>
                <a:t>πορεία</a:t>
              </a:r>
            </a:p>
          </p:txBody>
        </p:sp>
        <p:sp>
          <p:nvSpPr>
            <p:cNvPr id="7" name="9 - TextBox"/>
            <p:cNvSpPr txBox="1">
              <a:spLocks noChangeArrowheads="1"/>
            </p:cNvSpPr>
            <p:nvPr/>
          </p:nvSpPr>
          <p:spPr bwMode="auto">
            <a:xfrm>
              <a:off x="6868344" y="1218778"/>
              <a:ext cx="1324402" cy="4308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200" b="1">
                  <a:latin typeface="+mn-lt"/>
                </a:rPr>
                <a:t>θεραπεία</a:t>
              </a:r>
            </a:p>
          </p:txBody>
        </p:sp>
        <p:sp>
          <p:nvSpPr>
            <p:cNvPr id="8" name="11 - Βέλος προς τα κάτω"/>
            <p:cNvSpPr/>
            <p:nvPr/>
          </p:nvSpPr>
          <p:spPr>
            <a:xfrm>
              <a:off x="914400" y="2056978"/>
              <a:ext cx="4572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2200"/>
            </a:p>
          </p:txBody>
        </p:sp>
        <p:sp>
          <p:nvSpPr>
            <p:cNvPr id="9" name="12 - TextBox"/>
            <p:cNvSpPr txBox="1">
              <a:spLocks noChangeArrowheads="1"/>
            </p:cNvSpPr>
            <p:nvPr/>
          </p:nvSpPr>
          <p:spPr bwMode="auto">
            <a:xfrm>
              <a:off x="31906" y="2804350"/>
              <a:ext cx="267938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200" dirty="0">
                  <a:latin typeface="+mn-lt"/>
                </a:rPr>
                <a:t>αιμολυτικής αναιμίας</a:t>
              </a:r>
            </a:p>
          </p:txBody>
        </p:sp>
        <p:sp>
          <p:nvSpPr>
            <p:cNvPr id="10" name="13 - Βέλος προς τα κάτω"/>
            <p:cNvSpPr/>
            <p:nvPr/>
          </p:nvSpPr>
          <p:spPr>
            <a:xfrm>
              <a:off x="4114800" y="2056978"/>
              <a:ext cx="457200" cy="1447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2200"/>
            </a:p>
          </p:txBody>
        </p:sp>
        <p:sp>
          <p:nvSpPr>
            <p:cNvPr id="11" name="15 - TextBox"/>
            <p:cNvSpPr txBox="1">
              <a:spLocks noChangeArrowheads="1"/>
            </p:cNvSpPr>
            <p:nvPr/>
          </p:nvSpPr>
          <p:spPr bwMode="auto">
            <a:xfrm>
              <a:off x="3059832" y="5181178"/>
              <a:ext cx="593176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200" dirty="0">
                  <a:latin typeface="+mn-lt"/>
                </a:rPr>
                <a:t>Σε </a:t>
              </a:r>
              <a:r>
                <a:rPr lang="el-GR" sz="2200" dirty="0" err="1">
                  <a:latin typeface="+mn-lt"/>
                </a:rPr>
                <a:t>μεγαλοβλαστική</a:t>
              </a:r>
              <a:r>
                <a:rPr lang="el-GR" sz="2200" dirty="0">
                  <a:latin typeface="+mn-lt"/>
                </a:rPr>
                <a:t> και σιδηροπενική αναιμία καθορίζει τη θεραπεία με </a:t>
              </a:r>
              <a:r>
                <a:rPr lang="el-GR" sz="2200" dirty="0" err="1">
                  <a:latin typeface="+mn-lt"/>
                </a:rPr>
                <a:t>φυλλικό</a:t>
              </a:r>
              <a:r>
                <a:rPr lang="el-GR" sz="2200" dirty="0">
                  <a:latin typeface="+mn-lt"/>
                </a:rPr>
                <a:t> οξύ και σίδηρο</a:t>
              </a:r>
            </a:p>
          </p:txBody>
        </p:sp>
        <p:sp>
          <p:nvSpPr>
            <p:cNvPr id="12" name="16 - Βέλος προς τα κάτω"/>
            <p:cNvSpPr/>
            <p:nvPr/>
          </p:nvSpPr>
          <p:spPr>
            <a:xfrm>
              <a:off x="7391400" y="1904578"/>
              <a:ext cx="457200" cy="3124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2200"/>
            </a:p>
          </p:txBody>
        </p:sp>
        <p:sp>
          <p:nvSpPr>
            <p:cNvPr id="13" name="17 - TextBox"/>
            <p:cNvSpPr txBox="1">
              <a:spLocks noChangeArrowheads="1"/>
            </p:cNvSpPr>
            <p:nvPr/>
          </p:nvSpPr>
          <p:spPr bwMode="auto">
            <a:xfrm>
              <a:off x="2711294" y="3657178"/>
              <a:ext cx="445150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200" dirty="0">
                  <a:latin typeface="+mn-lt"/>
                </a:rPr>
                <a:t>Διακρίβωση ύπαρξης ή μη αναγέννησης των </a:t>
              </a:r>
              <a:r>
                <a:rPr lang="el-GR" sz="2200" dirty="0" err="1">
                  <a:latin typeface="+mn-lt"/>
                </a:rPr>
                <a:t>ερυθροκυττάρων</a:t>
              </a:r>
              <a:endParaRPr lang="el-GR" sz="2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8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Τεχνικά σημεία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dirty="0"/>
              <a:t>Το αίμα και η χρωστική πρέπει να αναμιχθούν καλά πριν </a:t>
            </a:r>
            <a:r>
              <a:rPr lang="el-GR" dirty="0" smtClean="0"/>
              <a:t>γίνουν οι επιστρώσεις.</a:t>
            </a:r>
            <a:endParaRPr lang="el-GR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dirty="0" smtClean="0"/>
              <a:t>Τα </a:t>
            </a:r>
            <a:r>
              <a:rPr lang="el-GR" dirty="0"/>
              <a:t>ΔΕΚ λόγω μικρότερου ΕΒ από τα </a:t>
            </a:r>
            <a:r>
              <a:rPr lang="el-GR" dirty="0" err="1"/>
              <a:t>RBCs</a:t>
            </a:r>
            <a:r>
              <a:rPr lang="el-GR" dirty="0"/>
              <a:t> συγκεντρώνονται </a:t>
            </a:r>
            <a:r>
              <a:rPr lang="el-GR" dirty="0" smtClean="0"/>
              <a:t>στην </a:t>
            </a:r>
            <a:r>
              <a:rPr lang="el-GR" dirty="0"/>
              <a:t>κορυφή του μίγματος κατά τη διάρκεια της </a:t>
            </a:r>
            <a:r>
              <a:rPr lang="el-GR" dirty="0" smtClean="0"/>
              <a:t>επώασης.</a:t>
            </a:r>
            <a:endParaRPr lang="el-GR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dirty="0" smtClean="0"/>
              <a:t>Αυξημένα </a:t>
            </a:r>
            <a:r>
              <a:rPr lang="el-GR" dirty="0"/>
              <a:t>επίπεδα γλυκόζης αίματος αναστέλλουν τη </a:t>
            </a:r>
            <a:r>
              <a:rPr lang="el-GR" dirty="0" smtClean="0"/>
              <a:t>χρώση.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7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Δείκτες </a:t>
            </a:r>
            <a:r>
              <a:rPr lang="el-GR" dirty="0" err="1" smtClean="0"/>
              <a:t>δικτυοερυθροκυττάρων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/>
              <a:t>Απόλυτος </a:t>
            </a:r>
            <a:r>
              <a:rPr lang="el-GR" b="1" dirty="0"/>
              <a:t>αριθμός των ΔΕΚ </a:t>
            </a:r>
            <a:r>
              <a:rPr lang="el-GR" dirty="0"/>
              <a:t>(ARC, </a:t>
            </a:r>
            <a:r>
              <a:rPr lang="el-GR" dirty="0" err="1"/>
              <a:t>absolute</a:t>
            </a:r>
            <a:r>
              <a:rPr lang="el-GR" dirty="0"/>
              <a:t> </a:t>
            </a:r>
            <a:r>
              <a:rPr lang="el-GR" dirty="0" err="1"/>
              <a:t>reticulocyte</a:t>
            </a:r>
            <a:r>
              <a:rPr lang="el-GR" dirty="0"/>
              <a:t> </a:t>
            </a:r>
            <a:r>
              <a:rPr lang="el-GR" dirty="0" err="1" smtClean="0"/>
              <a:t>count</a:t>
            </a:r>
            <a:r>
              <a:rPr lang="el-GR" dirty="0" smtClean="0"/>
              <a:t>)</a:t>
            </a:r>
          </a:p>
          <a:p>
            <a:pPr marL="355600" indent="0">
              <a:buNone/>
            </a:pPr>
            <a:r>
              <a:rPr lang="el-GR" dirty="0" smtClean="0"/>
              <a:t>Εκφράζει </a:t>
            </a:r>
            <a:r>
              <a:rPr lang="el-GR" dirty="0"/>
              <a:t>τον απόλυτο αριθμό ΔΕΚ σε 1 L </a:t>
            </a:r>
            <a:r>
              <a:rPr lang="el-GR" dirty="0" smtClean="0"/>
              <a:t>αίματος.</a:t>
            </a:r>
            <a:endParaRPr lang="el-GR" dirty="0"/>
          </a:p>
          <a:p>
            <a:r>
              <a:rPr lang="el-GR" b="1" dirty="0" smtClean="0"/>
              <a:t>Αριθμός </a:t>
            </a:r>
            <a:r>
              <a:rPr lang="el-GR" b="1" dirty="0"/>
              <a:t>των διορθωμένων ΔΕΚ </a:t>
            </a:r>
            <a:r>
              <a:rPr lang="el-GR" dirty="0"/>
              <a:t>(CRC, </a:t>
            </a:r>
            <a:r>
              <a:rPr lang="el-GR" dirty="0" err="1"/>
              <a:t>corrected</a:t>
            </a:r>
            <a:r>
              <a:rPr lang="el-GR" dirty="0"/>
              <a:t> </a:t>
            </a:r>
            <a:r>
              <a:rPr lang="el-GR" dirty="0" err="1"/>
              <a:t>reticulocyte</a:t>
            </a:r>
            <a:r>
              <a:rPr lang="el-GR" dirty="0"/>
              <a:t> </a:t>
            </a:r>
            <a:r>
              <a:rPr lang="el-GR" dirty="0" err="1"/>
              <a:t>count</a:t>
            </a:r>
            <a:r>
              <a:rPr lang="el-GR" dirty="0"/>
              <a:t>)</a:t>
            </a:r>
          </a:p>
          <a:p>
            <a:pPr marL="355600" indent="0">
              <a:buNone/>
            </a:pPr>
            <a:r>
              <a:rPr lang="el-GR" dirty="0"/>
              <a:t>Αναφέρεται και ως δείκτης ΔΕΚ ή ως διόρθωση </a:t>
            </a:r>
            <a:r>
              <a:rPr lang="el-GR" dirty="0" err="1"/>
              <a:t>Hct</a:t>
            </a:r>
            <a:r>
              <a:rPr lang="el-GR" dirty="0"/>
              <a:t>. ΦΤ=1% </a:t>
            </a:r>
          </a:p>
          <a:p>
            <a:pPr marL="355600" indent="0">
              <a:buNone/>
            </a:pPr>
            <a:r>
              <a:rPr lang="el-GR" dirty="0"/>
              <a:t>Ασθενείς με Hct=35% - CRC=2-3%, Hct=25% - CRC=3-5</a:t>
            </a:r>
            <a:r>
              <a:rPr lang="el-GR" dirty="0" smtClean="0"/>
              <a:t>%.</a:t>
            </a:r>
            <a:endParaRPr lang="el-GR" dirty="0"/>
          </a:p>
          <a:p>
            <a:r>
              <a:rPr lang="el-GR" b="1" dirty="0" smtClean="0"/>
              <a:t>Δείκτης </a:t>
            </a:r>
            <a:r>
              <a:rPr lang="el-GR" b="1" dirty="0"/>
              <a:t>παραγωγής των ΔΕΚ </a:t>
            </a:r>
            <a:r>
              <a:rPr lang="el-GR" dirty="0"/>
              <a:t>(RPI, </a:t>
            </a:r>
            <a:r>
              <a:rPr lang="el-GR" dirty="0" err="1"/>
              <a:t>reticulocyte</a:t>
            </a:r>
            <a:r>
              <a:rPr lang="el-GR" dirty="0"/>
              <a:t> </a:t>
            </a:r>
            <a:r>
              <a:rPr lang="el-GR" dirty="0" err="1"/>
              <a:t>roduction</a:t>
            </a:r>
            <a:r>
              <a:rPr lang="el-GR" dirty="0"/>
              <a:t> </a:t>
            </a:r>
            <a:r>
              <a:rPr lang="el-GR" dirty="0" err="1"/>
              <a:t>index</a:t>
            </a:r>
            <a:r>
              <a:rPr lang="el-GR" dirty="0"/>
              <a:t>)</a:t>
            </a:r>
          </a:p>
          <a:p>
            <a:pPr marL="355600" indent="0">
              <a:buNone/>
            </a:pPr>
            <a:r>
              <a:rPr lang="el-GR" dirty="0"/>
              <a:t>Κατά τη διάρκεια έντονου </a:t>
            </a:r>
            <a:r>
              <a:rPr lang="el-GR" dirty="0" err="1"/>
              <a:t>ερυθροποιητικού</a:t>
            </a:r>
            <a:r>
              <a:rPr lang="el-GR" dirty="0"/>
              <a:t> στρες ο χρόνος ωρίμανσης στο </a:t>
            </a:r>
            <a:r>
              <a:rPr lang="el-GR" dirty="0" smtClean="0"/>
              <a:t>μυελό μπορεί </a:t>
            </a:r>
            <a:r>
              <a:rPr lang="el-GR" dirty="0"/>
              <a:t>να συντομευθεί από 3,5 σε 1 </a:t>
            </a:r>
            <a:r>
              <a:rPr lang="el-GR" dirty="0" smtClean="0"/>
              <a:t>ημέρα.</a:t>
            </a:r>
            <a:endParaRPr lang="el-GR" dirty="0"/>
          </a:p>
          <a:p>
            <a:pPr>
              <a:buFont typeface="Calibri" panose="020F0502020204030204" pitchFamily="34" charset="0"/>
              <a:buChar char="›"/>
            </a:pPr>
            <a:r>
              <a:rPr lang="el-GR" dirty="0"/>
              <a:t>RPI = ΔΕΚ (%) x (</a:t>
            </a:r>
            <a:r>
              <a:rPr lang="el-GR" dirty="0" err="1"/>
              <a:t>Hct</a:t>
            </a:r>
            <a:r>
              <a:rPr lang="el-GR" dirty="0"/>
              <a:t> (%) / 45%) / χρόνος </a:t>
            </a:r>
            <a:r>
              <a:rPr lang="el-GR" dirty="0" smtClean="0"/>
              <a:t>ωρίμανσης.</a:t>
            </a:r>
            <a:endParaRPr lang="el-GR" dirty="0"/>
          </a:p>
          <a:p>
            <a:pPr>
              <a:buFont typeface="Calibri" panose="020F0502020204030204" pitchFamily="34" charset="0"/>
              <a:buChar char="›"/>
            </a:pPr>
            <a:r>
              <a:rPr lang="el-GR" dirty="0"/>
              <a:t>H % των ΔΕΚ μπορεί να είναι αυξημένη είτε σε πρώιμη απελευθέρωση </a:t>
            </a:r>
            <a:r>
              <a:rPr lang="el-GR" dirty="0" smtClean="0"/>
              <a:t>ΔΕΚ είτε </a:t>
            </a:r>
            <a:r>
              <a:rPr lang="el-GR" dirty="0"/>
              <a:t>σε μείωση του αριθμού των </a:t>
            </a:r>
            <a:r>
              <a:rPr lang="el-GR" dirty="0" err="1" smtClean="0"/>
              <a:t>RBCs</a:t>
            </a:r>
            <a:r>
              <a:rPr lang="el-GR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4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109</TotalTime>
  <Words>1783</Words>
  <Application>Microsoft Office PowerPoint</Application>
  <PresentationFormat>Προβολή στην οθόνη (4:3)</PresentationFormat>
  <Paragraphs>198</Paragraphs>
  <Slides>25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25</vt:i4>
      </vt:variant>
    </vt:vector>
  </HeadingPairs>
  <TitlesOfParts>
    <vt:vector size="27" baseType="lpstr">
      <vt:lpstr>OC_template_updated</vt:lpstr>
      <vt:lpstr>1_OC_template_updated</vt:lpstr>
      <vt:lpstr>Αιματολογία ΙΙ (E)</vt:lpstr>
      <vt:lpstr>Δικτυοερυθροκύτταρο ή ΔΕΚ 1/2</vt:lpstr>
      <vt:lpstr>Δικτυοερυθροκύτταρο ή ΔΕΚ 2/2</vt:lpstr>
      <vt:lpstr>Τεχνική 1/2</vt:lpstr>
      <vt:lpstr>Τεχνική 2/2</vt:lpstr>
      <vt:lpstr>Φυσιολογικές τιμές</vt:lpstr>
      <vt:lpstr>Αξία μέτρησης ΔΕΚ στην αναιμία</vt:lpstr>
      <vt:lpstr>Τεχνικά σημεία</vt:lpstr>
      <vt:lpstr>Δείκτες δικτυοερυθροκυττάρων</vt:lpstr>
      <vt:lpstr>Δείκτης παραγωγής </vt:lpstr>
      <vt:lpstr>Διάρκεια ζωής των ΔΕΚ 1/2 </vt:lpstr>
      <vt:lpstr>Διάρκεια ζωής των ΔΕΚ 2/2 </vt:lpstr>
      <vt:lpstr>Δικτυοερυθροκύτταρο</vt:lpstr>
      <vt:lpstr>Κύτταρα του αίματος 1/2</vt:lpstr>
      <vt:lpstr>Κύτταρα του αίματος 2/2</vt:lpstr>
      <vt:lpstr>Βιβλιογραφία 1/3 </vt:lpstr>
      <vt:lpstr>Βιβλιογραφία 2/3 </vt:lpstr>
      <vt:lpstr>Βιβλιογραφία 3/3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E</dc:title>
  <dc:creator>opencourses@teiath.gr</dc:creator>
  <cp:lastModifiedBy>fkaram2</cp:lastModifiedBy>
  <cp:revision>12</cp:revision>
  <dcterms:created xsi:type="dcterms:W3CDTF">2014-11-04T11:45:21Z</dcterms:created>
  <dcterms:modified xsi:type="dcterms:W3CDTF">2015-03-02T08:05:20Z</dcterms:modified>
</cp:coreProperties>
</file>