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99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57" r:id="rId32"/>
    <p:sldId id="262" r:id="rId33"/>
    <p:sldId id="264" r:id="rId34"/>
    <p:sldId id="265" r:id="rId35"/>
    <p:sldId id="266" r:id="rId36"/>
    <p:sldId id="267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19/11/2014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E7A446-9067-40AB-AEEB-F379F1C14D40}" type="datetime1">
              <a:rPr lang="el-GR" smtClean="0"/>
              <a:pPr/>
              <a:t>19/11/2014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44B98-4358-4C25-97EC-202239D1F8C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267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ery#mediaviewer/File:Arterial_System_en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LadyofHat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iagram_of_the_human_heart_(cropped)_el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ada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y.americanheart.org/professional/StatementsGuidelines/Statements-Guidelines_UCM_316885_SubHomePage.js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lse_oximetry#mediaviewer/File:Wrist-oximeter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publicdomain/zero/1.0/deed.en" TargetMode="External"/><Relationship Id="rId4" Type="http://schemas.openxmlformats.org/officeDocument/2006/relationships/hyperlink" Target="http://commons.wikimedia.org/wiki/User:Mysi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Εισαγωγή στη Νοσηλευτική Επιστήμη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Ζωτικά Σημεία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Μάρθα </a:t>
            </a:r>
            <a:r>
              <a:rPr lang="el-GR" sz="2400" dirty="0" err="1"/>
              <a:t>Κελέση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/>
              <a:t>Αρτηρίες ψηλάφησης αρτηριακού σφυγμού</a:t>
            </a:r>
            <a:r>
              <a:rPr lang="en-US" sz="3600" b="1" dirty="0" smtClean="0"/>
              <a:t> </a:t>
            </a:r>
            <a:r>
              <a:rPr lang="en-US" sz="2800" b="0" dirty="0" smtClean="0"/>
              <a:t>(1/3)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Κερκιδική</a:t>
            </a:r>
          </a:p>
          <a:p>
            <a:r>
              <a:rPr lang="el-GR" sz="2800" dirty="0" smtClean="0"/>
              <a:t>Βραχιόνιος</a:t>
            </a:r>
          </a:p>
          <a:p>
            <a:r>
              <a:rPr lang="el-GR" sz="2800" dirty="0" smtClean="0"/>
              <a:t>Μηριαία</a:t>
            </a:r>
          </a:p>
          <a:p>
            <a:r>
              <a:rPr lang="el-GR" sz="2800" dirty="0" smtClean="0"/>
              <a:t>Επιπολής κροταφική</a:t>
            </a:r>
          </a:p>
          <a:p>
            <a:r>
              <a:rPr lang="el-GR" sz="2800" dirty="0" smtClean="0"/>
              <a:t>Καρωτιδική</a:t>
            </a:r>
          </a:p>
          <a:p>
            <a:r>
              <a:rPr lang="el-GR" sz="2800" dirty="0" smtClean="0"/>
              <a:t>Ιγνυακή</a:t>
            </a:r>
          </a:p>
          <a:p>
            <a:r>
              <a:rPr lang="el-GR" sz="2800" dirty="0" smtClean="0"/>
              <a:t>Οπίσθια κνημιαία</a:t>
            </a:r>
          </a:p>
          <a:p>
            <a:r>
              <a:rPr lang="el-GR" sz="2800" dirty="0" smtClean="0"/>
              <a:t>Ραχιαία άκρα πόδα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1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Αρτηρίες ψηλάφησης αρτηριακού </a:t>
            </a:r>
            <a:r>
              <a:rPr lang="el-GR" dirty="0" smtClean="0"/>
              <a:t>σφυγμού</a:t>
            </a:r>
            <a:r>
              <a:rPr lang="en-US" dirty="0" smtClean="0"/>
              <a:t> </a:t>
            </a:r>
            <a:r>
              <a:rPr lang="en-US" sz="3100" b="0" dirty="0" smtClean="0">
                <a:solidFill>
                  <a:prstClr val="black"/>
                </a:solidFill>
              </a:rPr>
              <a:t>(3/3)</a:t>
            </a:r>
            <a:endParaRPr lang="el-GR" sz="4400" dirty="0"/>
          </a:p>
        </p:txBody>
      </p:sp>
      <p:pic>
        <p:nvPicPr>
          <p:cNvPr id="5122" name="Picture 2" descr="C:\Users\alex\Desktop\Arterial_System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96752"/>
            <a:ext cx="2384699" cy="558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6852" y="1196752"/>
            <a:ext cx="203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Κροταφική Αρτηρία</a:t>
            </a:r>
            <a:endParaRPr lang="el-GR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6539" y="1691516"/>
            <a:ext cx="209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Προσωπική Αρτηρία</a:t>
            </a:r>
            <a:endParaRPr lang="el-GR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2893586"/>
            <a:ext cx="2054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+mn-lt"/>
              </a:rPr>
              <a:t>Βραχιόνιος</a:t>
            </a:r>
            <a:r>
              <a:rPr lang="el-GR" dirty="0" smtClean="0">
                <a:latin typeface="+mn-lt"/>
              </a:rPr>
              <a:t> Αρτηρία</a:t>
            </a:r>
            <a:endParaRPr lang="el-GR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8411" y="3618679"/>
            <a:ext cx="193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latin typeface="+mn-lt"/>
              </a:rPr>
              <a:t>Κερκιδική</a:t>
            </a:r>
            <a:r>
              <a:rPr lang="el-GR" dirty="0" smtClean="0">
                <a:latin typeface="+mn-lt"/>
              </a:rPr>
              <a:t> Αρτηρία</a:t>
            </a:r>
            <a:endParaRPr lang="el-GR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2204864"/>
            <a:ext cx="210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Καρωτιδική Αρτηρία</a:t>
            </a:r>
            <a:endParaRPr lang="el-GR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1989" y="3944186"/>
            <a:ext cx="1841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Μηριαία Αρτηρία</a:t>
            </a:r>
            <a:endParaRPr lang="el-GR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9664" y="4931285"/>
            <a:ext cx="176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Ιγνυακή Αρτηρία</a:t>
            </a:r>
            <a:endParaRPr lang="el-GR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5661248"/>
            <a:ext cx="271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Οπίσθια </a:t>
            </a:r>
            <a:r>
              <a:rPr lang="el-GR" dirty="0" err="1" smtClean="0">
                <a:latin typeface="+mn-lt"/>
              </a:rPr>
              <a:t>Κνημιαία</a:t>
            </a:r>
            <a:r>
              <a:rPr lang="el-GR" dirty="0" smtClean="0">
                <a:latin typeface="+mn-lt"/>
              </a:rPr>
              <a:t> Αρτηρία</a:t>
            </a:r>
            <a:endParaRPr lang="el-GR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0680" y="5833240"/>
            <a:ext cx="193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Ραχιαία αρτηρία του άκρου ποδός</a:t>
            </a:r>
            <a:endParaRPr lang="el-GR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88024" y="1381418"/>
            <a:ext cx="558828" cy="1033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1"/>
          </p:cNvCxnSpPr>
          <p:nvPr/>
        </p:nvCxnSpPr>
        <p:spPr>
          <a:xfrm flipH="1" flipV="1">
            <a:off x="4788024" y="1756683"/>
            <a:ext cx="728515" cy="1194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1"/>
          </p:cNvCxnSpPr>
          <p:nvPr/>
        </p:nvCxnSpPr>
        <p:spPr>
          <a:xfrm flipH="1" flipV="1">
            <a:off x="4427984" y="1816432"/>
            <a:ext cx="1224136" cy="573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1"/>
          </p:cNvCxnSpPr>
          <p:nvPr/>
        </p:nvCxnSpPr>
        <p:spPr>
          <a:xfrm flipH="1">
            <a:off x="5260268" y="3078252"/>
            <a:ext cx="6798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1"/>
          </p:cNvCxnSpPr>
          <p:nvPr/>
        </p:nvCxnSpPr>
        <p:spPr>
          <a:xfrm flipH="1">
            <a:off x="5412668" y="3803345"/>
            <a:ext cx="515743" cy="2737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788024" y="6156405"/>
            <a:ext cx="624644" cy="1529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27984" y="6156405"/>
            <a:ext cx="984684" cy="1529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401428" y="5833239"/>
            <a:ext cx="1026556" cy="1973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401428" y="5845915"/>
            <a:ext cx="1314588" cy="310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4" idx="3"/>
          </p:cNvCxnSpPr>
          <p:nvPr/>
        </p:nvCxnSpPr>
        <p:spPr>
          <a:xfrm flipH="1">
            <a:off x="3401428" y="5115951"/>
            <a:ext cx="9227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3401428" y="5115951"/>
            <a:ext cx="1314589" cy="91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3" idx="3"/>
          </p:cNvCxnSpPr>
          <p:nvPr/>
        </p:nvCxnSpPr>
        <p:spPr>
          <a:xfrm flipH="1" flipV="1">
            <a:off x="2963006" y="4128852"/>
            <a:ext cx="1361183" cy="56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13" idx="3"/>
          </p:cNvCxnSpPr>
          <p:nvPr/>
        </p:nvCxnSpPr>
        <p:spPr>
          <a:xfrm flipH="1" flipV="1">
            <a:off x="2963006" y="4128852"/>
            <a:ext cx="1825019" cy="1484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20182" y="6309320"/>
            <a:ext cx="3076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Παράγωγο έργο του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Arterial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System 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en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LadyofHats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39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Φυσιολογικές τιμές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800" dirty="0" smtClean="0"/>
              <a:t>Οι φυσιολογικές τιμές σφύξεων στον ενήλικα είναι 60-100 σφύξεις ανά λεπτό. 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l-GR" sz="2800" dirty="0" smtClean="0"/>
              <a:t>Η λήψη σφύξεων πάνω από 100 σφύξεις ανά πρώτο λεπτό, οφείλεται σε ταχυκαρδία και λέγεται ταχυσφυγμία.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l-GR" sz="2800" dirty="0" smtClean="0"/>
              <a:t>Η λήψη σφύξεων κάτω από 60 σφύξεις ανά λεπτό οφείλεται σε βραδυκαρδία και λέγεται βραδυσφυγμία.</a:t>
            </a:r>
          </a:p>
          <a:p>
            <a:pPr>
              <a:spcAft>
                <a:spcPts val="600"/>
              </a:spcAft>
            </a:pP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4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Εύρος σφυγμού (0-4)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200" b="1" dirty="0" smtClean="0">
                <a:solidFill>
                  <a:srgbClr val="820000"/>
                </a:solidFill>
              </a:rPr>
              <a:t>(0) Απουσία σφυγμού</a:t>
            </a:r>
          </a:p>
          <a:p>
            <a:pPr marL="354013" indent="0">
              <a:spcBef>
                <a:spcPts val="0"/>
              </a:spcBef>
              <a:buNone/>
            </a:pPr>
            <a:r>
              <a:rPr lang="el-GR" sz="2200" dirty="0" smtClean="0"/>
              <a:t>Ο σφυγμός δεν ψηλαφάται ακόμα και με άσκηση έντονης πίεσης στο σημείο ψηλάφησης.</a:t>
            </a:r>
          </a:p>
          <a:p>
            <a:pPr marL="0" indent="0">
              <a:buNone/>
            </a:pPr>
            <a:r>
              <a:rPr lang="el-GR" sz="2200" b="1" dirty="0" smtClean="0">
                <a:solidFill>
                  <a:srgbClr val="820000"/>
                </a:solidFill>
              </a:rPr>
              <a:t>(1) Νηματοειδής σφυγμός</a:t>
            </a:r>
          </a:p>
          <a:p>
            <a:pPr marL="354013" indent="0">
              <a:spcBef>
                <a:spcPts val="0"/>
              </a:spcBef>
              <a:buNone/>
            </a:pPr>
            <a:r>
              <a:rPr lang="el-GR" sz="2200" dirty="0" smtClean="0"/>
              <a:t>Ο σφυγμός ψηλαφάται πολύ δύσκολα και η άσκηση ελαφριάς πίεσης προκαλεί την εξαφάνισή του.</a:t>
            </a:r>
          </a:p>
          <a:p>
            <a:pPr>
              <a:buNone/>
            </a:pPr>
            <a:r>
              <a:rPr lang="el-GR" sz="2200" b="1" dirty="0" smtClean="0">
                <a:solidFill>
                  <a:srgbClr val="820000"/>
                </a:solidFill>
              </a:rPr>
              <a:t>(2) Αδύναμος σφυγμός</a:t>
            </a:r>
          </a:p>
          <a:p>
            <a:pPr marL="354013" indent="0">
              <a:spcBef>
                <a:spcPts val="0"/>
              </a:spcBef>
              <a:buNone/>
            </a:pPr>
            <a:r>
              <a:rPr lang="el-GR" sz="2200" dirty="0" smtClean="0"/>
              <a:t>Ο σφυγμός είναι δυνατότερος από το νηματοειδή, αλλά η άσκηση ελαφριάς πίεσης προκαλεί την εξαφάνισή του</a:t>
            </a:r>
          </a:p>
          <a:p>
            <a:pPr>
              <a:buNone/>
            </a:pPr>
            <a:r>
              <a:rPr lang="el-GR" sz="2200" b="1" dirty="0" smtClean="0">
                <a:solidFill>
                  <a:srgbClr val="820000"/>
                </a:solidFill>
              </a:rPr>
              <a:t>(3) Φυσιολογικός σφυγμός</a:t>
            </a:r>
          </a:p>
          <a:p>
            <a:pPr marL="354013" indent="0">
              <a:spcBef>
                <a:spcPts val="0"/>
              </a:spcBef>
              <a:buNone/>
            </a:pPr>
            <a:r>
              <a:rPr lang="el-GR" sz="2200" dirty="0" smtClean="0"/>
              <a:t>Ο σφυγμός ψηλαφάται εύκολα και απαιτείται άσκηση μέτριας πίεσης για την εξαφάνισή του</a:t>
            </a:r>
          </a:p>
          <a:p>
            <a:pPr>
              <a:buNone/>
            </a:pPr>
            <a:r>
              <a:rPr lang="el-GR" sz="2200" b="1" dirty="0" smtClean="0">
                <a:solidFill>
                  <a:srgbClr val="820000"/>
                </a:solidFill>
              </a:rPr>
              <a:t>(4) Παλλόμενος σφυγμός</a:t>
            </a:r>
          </a:p>
          <a:p>
            <a:pPr marL="354013" indent="0">
              <a:spcBef>
                <a:spcPts val="0"/>
              </a:spcBef>
              <a:buNone/>
            </a:pPr>
            <a:r>
              <a:rPr lang="el-GR" sz="2200" dirty="0" smtClean="0"/>
              <a:t>Ο σφυγμός είναι δυνατός και δεν εξαφανίζεται με την άσκηση μέτριας πίεσης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87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000" b="1" dirty="0" smtClean="0"/>
              <a:t>Η λήψη του σφυγμού μπορεί να είναι ψευδώς παθολογική: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</a:pPr>
            <a:r>
              <a:rPr lang="el-GR" sz="3100" dirty="0" smtClean="0"/>
              <a:t>Αμέσως μετά τη λήψη φαγητού, αλκοόλ και φαρμάκων</a:t>
            </a:r>
          </a:p>
          <a:p>
            <a:pPr lvl="0">
              <a:lnSpc>
                <a:spcPct val="110000"/>
              </a:lnSpc>
            </a:pPr>
            <a:r>
              <a:rPr lang="el-GR" sz="3100" dirty="0" smtClean="0"/>
              <a:t>Κατά τη διάρκεια πόνου στο στομάχι λόγω πείνας</a:t>
            </a:r>
          </a:p>
          <a:p>
            <a:pPr lvl="0">
              <a:lnSpc>
                <a:spcPct val="110000"/>
              </a:lnSpc>
            </a:pPr>
            <a:r>
              <a:rPr lang="el-GR" sz="3100" dirty="0" smtClean="0"/>
              <a:t>Μετά από επίπονη σωματική εργασία ή εντατική πνευματική εργασία</a:t>
            </a:r>
          </a:p>
          <a:p>
            <a:pPr lvl="0">
              <a:lnSpc>
                <a:spcPct val="110000"/>
              </a:lnSpc>
            </a:pPr>
            <a:r>
              <a:rPr lang="el-GR" sz="3100" dirty="0" smtClean="0"/>
              <a:t>Μετά από μασάζ</a:t>
            </a:r>
          </a:p>
          <a:p>
            <a:pPr lvl="0">
              <a:lnSpc>
                <a:spcPct val="110000"/>
              </a:lnSpc>
            </a:pPr>
            <a:r>
              <a:rPr lang="el-GR" sz="3100" dirty="0" smtClean="0"/>
              <a:t>Μετά από μπάνιο ή σεξουαλική πράξη</a:t>
            </a:r>
          </a:p>
          <a:p>
            <a:pPr lvl="0">
              <a:lnSpc>
                <a:spcPct val="110000"/>
              </a:lnSpc>
            </a:pPr>
            <a:r>
              <a:rPr lang="el-GR" sz="3100" dirty="0" smtClean="0"/>
              <a:t>Μετά από έκθεση στον ήλιο, στον παγετό ή στη φωτιά</a:t>
            </a:r>
          </a:p>
          <a:p>
            <a:pPr lvl="0">
              <a:lnSpc>
                <a:spcPct val="110000"/>
              </a:lnSpc>
            </a:pPr>
            <a:r>
              <a:rPr lang="el-GR" sz="3100" dirty="0" smtClean="0"/>
              <a:t>Μετά από κακό ύπνο</a:t>
            </a:r>
          </a:p>
          <a:p>
            <a:pPr lvl="0">
              <a:lnSpc>
                <a:spcPct val="110000"/>
              </a:lnSpc>
            </a:pPr>
            <a:r>
              <a:rPr lang="el-GR" sz="3100" dirty="0" smtClean="0"/>
              <a:t>Κατά την έμμηνο ρύση (για γυναίκες)</a:t>
            </a:r>
          </a:p>
          <a:p>
            <a:pPr lvl="0">
              <a:lnSpc>
                <a:spcPct val="110000"/>
              </a:lnSpc>
            </a:pPr>
            <a:r>
              <a:rPr lang="el-GR" sz="3100" dirty="0" smtClean="0"/>
              <a:t>Κατά την εγκυμοσύνη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894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/>
              <a:t>Ακρόαση καρδιάς  </a:t>
            </a:r>
            <a:br>
              <a:rPr lang="el-GR" sz="3600" b="1" dirty="0" smtClean="0"/>
            </a:br>
            <a:r>
              <a:rPr lang="el-GR" sz="3600" b="1" dirty="0" smtClean="0"/>
              <a:t>Ψηλάφηση κορυφαίου σφυγμού</a:t>
            </a:r>
            <a:endParaRPr lang="el-GR" sz="3600" b="1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Ο κορυφαίος σφυγμός ακροάται συνήθως στο 5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μεσοπλεύριο διάστημα εσωτερικά της μεσοκλειδικής γραμμής και μπορεί να ακουστεί πάνω από την κορυφή της καρδιάς. 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2" name="Picture 2" descr="File:Diagram of the human heart (cropped) 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9920"/>
            <a:ext cx="450912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6360" y="571904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Diagram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of the human heart (cropped)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el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 tooltip="User:Dada"/>
              </a:rPr>
              <a:t>Dada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3.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15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Αναπνοή</a:t>
            </a:r>
            <a:endParaRPr lang="el-GR" sz="3600" b="1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Είναι η πρόσληψη και χρησιμοποίηση του οξυγόνου και η παραγωγή και αποβολή του διοξειδίου του άνθρακα από τα κύτταρα και γενικότερα από τον οργανισμό. </a:t>
            </a:r>
          </a:p>
          <a:p>
            <a:pPr>
              <a:buNone/>
            </a:pPr>
            <a:endParaRPr lang="el-GR" sz="2800" dirty="0" smtClean="0"/>
          </a:p>
          <a:p>
            <a:r>
              <a:rPr lang="el-GR" sz="2800" dirty="0" smtClean="0"/>
              <a:t>Η συχνότητα των αναπνοών στους ενήλικες είναι 14 - 20 αναπνοές / </a:t>
            </a:r>
            <a:r>
              <a:rPr lang="en-US" sz="2800" dirty="0" smtClean="0"/>
              <a:t>min</a:t>
            </a:r>
            <a:r>
              <a:rPr lang="el-GR" sz="2800" dirty="0" smtClean="0"/>
              <a:t>, ενώ στα παιδιά φυσιολογικά είναι συχνότερες. </a:t>
            </a:r>
            <a:endParaRPr lang="el-GR" sz="28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28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Τύποι αναπνοής</a:t>
            </a:r>
            <a:r>
              <a:rPr lang="en-US" sz="3600" b="1" dirty="0" smtClean="0"/>
              <a:t> </a:t>
            </a:r>
            <a:r>
              <a:rPr lang="en-US" sz="2800" b="0" dirty="0">
                <a:solidFill>
                  <a:prstClr val="black"/>
                </a:solidFill>
              </a:rPr>
              <a:t>(1/2)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800" b="1" dirty="0" smtClean="0">
                <a:solidFill>
                  <a:srgbClr val="820000"/>
                </a:solidFill>
              </a:rPr>
              <a:t>Άπνοια</a:t>
            </a:r>
            <a:r>
              <a:rPr lang="en-US" sz="2800" b="1" dirty="0" smtClean="0">
                <a:solidFill>
                  <a:srgbClr val="820000"/>
                </a:solidFill>
              </a:rPr>
              <a:t>: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Πλήρης καταστολή της αναπνοής</a:t>
            </a:r>
          </a:p>
          <a:p>
            <a:pPr>
              <a:spcAft>
                <a:spcPts val="600"/>
              </a:spcAft>
            </a:pPr>
            <a:r>
              <a:rPr lang="el-GR" sz="2800" b="1" dirty="0" smtClean="0">
                <a:solidFill>
                  <a:srgbClr val="820000"/>
                </a:solidFill>
              </a:rPr>
              <a:t>Δύσπνοια</a:t>
            </a:r>
            <a:r>
              <a:rPr lang="en-US" sz="2800" b="1" dirty="0" smtClean="0">
                <a:solidFill>
                  <a:srgbClr val="820000"/>
                </a:solidFill>
              </a:rPr>
              <a:t>: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Υποκειμενικό αίσθημα δυσκολίας στην αναπνοή</a:t>
            </a:r>
          </a:p>
          <a:p>
            <a:pPr>
              <a:spcAft>
                <a:spcPts val="600"/>
              </a:spcAft>
            </a:pPr>
            <a:r>
              <a:rPr lang="el-GR" sz="2800" b="1" dirty="0" smtClean="0">
                <a:solidFill>
                  <a:srgbClr val="820000"/>
                </a:solidFill>
              </a:rPr>
              <a:t>Ταχύπνοια</a:t>
            </a:r>
            <a:r>
              <a:rPr lang="en-US" sz="2800" b="1" dirty="0" smtClean="0">
                <a:solidFill>
                  <a:srgbClr val="820000"/>
                </a:solidFill>
              </a:rPr>
              <a:t>: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Συχνή και επιπόλαιη αναπνοή που συνήθως  παρατηρείται σε εμπύρετα νοσήματα</a:t>
            </a:r>
          </a:p>
          <a:p>
            <a:pPr>
              <a:spcAft>
                <a:spcPts val="600"/>
              </a:spcAft>
            </a:pPr>
            <a:r>
              <a:rPr lang="el-GR" sz="2800" b="1" dirty="0" err="1" smtClean="0">
                <a:solidFill>
                  <a:srgbClr val="820000"/>
                </a:solidFill>
              </a:rPr>
              <a:t>Βραδύπνοια</a:t>
            </a:r>
            <a:r>
              <a:rPr lang="en-US" sz="2800" b="1" dirty="0" smtClean="0">
                <a:solidFill>
                  <a:srgbClr val="820000"/>
                </a:solidFill>
              </a:rPr>
              <a:t>: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Αραιή και επιπόλαιη αναπνοή</a:t>
            </a:r>
          </a:p>
          <a:p>
            <a:pPr>
              <a:spcAft>
                <a:spcPts val="600"/>
              </a:spcAft>
            </a:pPr>
            <a:r>
              <a:rPr lang="el-GR" sz="2800" b="1" dirty="0" smtClean="0">
                <a:solidFill>
                  <a:srgbClr val="820000"/>
                </a:solidFill>
              </a:rPr>
              <a:t>Υπεραερισμός</a:t>
            </a:r>
            <a:r>
              <a:rPr lang="en-US" sz="2800" b="1" dirty="0" smtClean="0">
                <a:solidFill>
                  <a:srgbClr val="820000"/>
                </a:solidFill>
              </a:rPr>
              <a:t>: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Αυξημένη συχνότητα και βάθος αναπνοών</a:t>
            </a:r>
          </a:p>
          <a:p>
            <a:pPr>
              <a:spcAft>
                <a:spcPts val="600"/>
              </a:spcAft>
            </a:pPr>
            <a:r>
              <a:rPr lang="el-GR" sz="2800" b="1" dirty="0" err="1" smtClean="0">
                <a:solidFill>
                  <a:srgbClr val="820000"/>
                </a:solidFill>
              </a:rPr>
              <a:t>Υποαερισμός</a:t>
            </a:r>
            <a:r>
              <a:rPr lang="en-US" sz="2800" b="1" dirty="0" smtClean="0">
                <a:solidFill>
                  <a:srgbClr val="820000"/>
                </a:solidFill>
              </a:rPr>
              <a:t>:</a:t>
            </a:r>
            <a:r>
              <a:rPr lang="el-GR" sz="2800" b="1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Μειωμένη συχνότητα και βάθος αναπνοών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06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Τύποι αναπνοής</a:t>
            </a:r>
            <a:r>
              <a:rPr lang="en-US" sz="3600" b="1" dirty="0" smtClean="0"/>
              <a:t> </a:t>
            </a:r>
            <a:r>
              <a:rPr lang="en-US" sz="2800" b="0" dirty="0" smtClean="0">
                <a:solidFill>
                  <a:prstClr val="black"/>
                </a:solidFill>
              </a:rPr>
              <a:t>(2/2</a:t>
            </a:r>
            <a:r>
              <a:rPr lang="en-US" sz="2800" b="0" dirty="0">
                <a:solidFill>
                  <a:prstClr val="black"/>
                </a:solidFill>
              </a:rPr>
              <a:t>)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el-GR" sz="2800" b="1" dirty="0" smtClean="0">
                <a:solidFill>
                  <a:srgbClr val="820000"/>
                </a:solidFill>
              </a:rPr>
              <a:t>Αναπνοές </a:t>
            </a:r>
            <a:r>
              <a:rPr lang="en-US" sz="2800" b="1" dirty="0" err="1" smtClean="0">
                <a:solidFill>
                  <a:srgbClr val="820000"/>
                </a:solidFill>
              </a:rPr>
              <a:t>Cheyne</a:t>
            </a:r>
            <a:r>
              <a:rPr lang="en-US" sz="2800" b="1" dirty="0" smtClean="0">
                <a:solidFill>
                  <a:srgbClr val="820000"/>
                </a:solidFill>
              </a:rPr>
              <a:t>-Stokes</a:t>
            </a:r>
          </a:p>
          <a:p>
            <a:pPr marL="354013" indent="0">
              <a:lnSpc>
                <a:spcPct val="120000"/>
              </a:lnSpc>
              <a:buNone/>
            </a:pPr>
            <a:r>
              <a:rPr lang="el-GR" sz="2800" dirty="0" smtClean="0"/>
              <a:t>Εναλλασσόμενες περίοδοι βαθέων και ταχέων αναπνοών ακολουθούμενες από περιόδους άπνοιας, με ρυθμικές αναπνοές</a:t>
            </a:r>
          </a:p>
          <a:p>
            <a:pPr>
              <a:spcBef>
                <a:spcPts val="2400"/>
              </a:spcBef>
            </a:pPr>
            <a:r>
              <a:rPr lang="el-GR" sz="2800" b="1" dirty="0" smtClean="0">
                <a:solidFill>
                  <a:srgbClr val="820000"/>
                </a:solidFill>
              </a:rPr>
              <a:t>Αναπνοές </a:t>
            </a:r>
            <a:r>
              <a:rPr lang="en-US" sz="2800" b="1" dirty="0" err="1" smtClean="0">
                <a:solidFill>
                  <a:srgbClr val="820000"/>
                </a:solidFill>
              </a:rPr>
              <a:t>Biot</a:t>
            </a:r>
            <a:endParaRPr lang="en-US" sz="2800" b="1" dirty="0" smtClean="0">
              <a:solidFill>
                <a:srgbClr val="820000"/>
              </a:solidFill>
            </a:endParaRPr>
          </a:p>
          <a:p>
            <a:pPr marL="354013" indent="0">
              <a:lnSpc>
                <a:spcPct val="120000"/>
              </a:lnSpc>
              <a:buNone/>
            </a:pPr>
            <a:r>
              <a:rPr lang="el-GR" sz="2800" dirty="0" smtClean="0"/>
              <a:t>Αναπνοές ποικίλου βάθους και συχνότητας, ακολουθούμενες από περιόδους άπνοιας, με άρρυθμες αναπνοές</a:t>
            </a:r>
          </a:p>
          <a:p>
            <a:pPr>
              <a:spcBef>
                <a:spcPts val="2400"/>
              </a:spcBef>
            </a:pPr>
            <a:r>
              <a:rPr lang="el-GR" sz="2800" b="1" dirty="0" smtClean="0">
                <a:solidFill>
                  <a:srgbClr val="820000"/>
                </a:solidFill>
              </a:rPr>
              <a:t>Αναπνοή </a:t>
            </a:r>
            <a:r>
              <a:rPr lang="en-US" sz="2800" b="1" dirty="0" err="1" smtClean="0">
                <a:solidFill>
                  <a:srgbClr val="820000"/>
                </a:solidFill>
              </a:rPr>
              <a:t>Kussmaul</a:t>
            </a:r>
            <a:endParaRPr lang="en-US" sz="2800" b="1" dirty="0">
              <a:solidFill>
                <a:srgbClr val="820000"/>
              </a:solidFill>
            </a:endParaRPr>
          </a:p>
          <a:p>
            <a:pPr marL="354013" indent="0">
              <a:lnSpc>
                <a:spcPct val="120000"/>
              </a:lnSpc>
              <a:buNone/>
            </a:pPr>
            <a:r>
              <a:rPr lang="el-GR" sz="2800" dirty="0" smtClean="0"/>
              <a:t>Ρυθμικές βαθιές εισπνοές και εκπνοές με απόπνοια «οξόνης»</a:t>
            </a:r>
          </a:p>
          <a:p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60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Αρτηριακή πίεση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Είναι η πίεση που ασκεί το αίμα στα τοιχώματα των αρτηριών. Διακρίνεται στην συστολική πίεση και την διαστολική.</a:t>
            </a:r>
          </a:p>
          <a:p>
            <a:r>
              <a:rPr lang="el-GR" sz="2800" b="1" dirty="0" smtClean="0">
                <a:solidFill>
                  <a:srgbClr val="820000"/>
                </a:solidFill>
              </a:rPr>
              <a:t>Συστολική πίεση </a:t>
            </a:r>
            <a:r>
              <a:rPr lang="el-GR" sz="2800" dirty="0" smtClean="0"/>
              <a:t>ή «μεγάλη» είναι η μέγιστη πίεση του αίματος που ασκείται στα τοιχώματα των αρτηριών όταν η αριστερή κοιλία της καρδιάς κατά τη διάρκεια της συστολής της προωθεί το αίμα διαμέσου της αορτικής βαλβίδας στην αορτή.</a:t>
            </a:r>
          </a:p>
          <a:p>
            <a:r>
              <a:rPr lang="el-GR" sz="2800" dirty="0" smtClean="0"/>
              <a:t>Κατά τη διαστολή της καρδιάς, η ασκούμενη πίεση στα τοιχώματα των αρτηριών μειώνεται και αυτή ονομάζεται </a:t>
            </a:r>
            <a:r>
              <a:rPr lang="el-GR" sz="2800" b="1" dirty="0" smtClean="0">
                <a:solidFill>
                  <a:srgbClr val="820000"/>
                </a:solidFill>
              </a:rPr>
              <a:t>διαστολική πίεση</a:t>
            </a:r>
            <a:r>
              <a:rPr lang="el-GR" sz="2800" dirty="0" smtClean="0">
                <a:solidFill>
                  <a:srgbClr val="820000"/>
                </a:solidFill>
              </a:rPr>
              <a:t> </a:t>
            </a:r>
            <a:r>
              <a:rPr lang="el-GR" sz="2800" dirty="0" smtClean="0"/>
              <a:t>ή «μικρή». 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24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Ποια είναι:</a:t>
            </a:r>
            <a:endParaRPr lang="el-GR" sz="36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Θερμοκρασία</a:t>
            </a:r>
          </a:p>
          <a:p>
            <a:endParaRPr lang="el-GR" sz="2800" dirty="0" smtClean="0"/>
          </a:p>
          <a:p>
            <a:r>
              <a:rPr lang="el-GR" sz="2800" dirty="0" smtClean="0"/>
              <a:t>Αρτηριακός σφυγμός</a:t>
            </a:r>
          </a:p>
          <a:p>
            <a:endParaRPr lang="el-GR" sz="2800" dirty="0" smtClean="0"/>
          </a:p>
          <a:p>
            <a:r>
              <a:rPr lang="el-GR" sz="2800" dirty="0" smtClean="0"/>
              <a:t>Αναπνοή</a:t>
            </a:r>
          </a:p>
          <a:p>
            <a:endParaRPr lang="el-GR" sz="2800" dirty="0" smtClean="0"/>
          </a:p>
          <a:p>
            <a:r>
              <a:rPr lang="el-GR" sz="2800" dirty="0" smtClean="0"/>
              <a:t>Αρτηριακή πίεση</a:t>
            </a:r>
            <a:endParaRPr lang="el-GR" sz="28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1795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Ήχοι </a:t>
            </a:r>
            <a:r>
              <a:rPr lang="en-US" sz="3600" b="1" dirty="0" smtClean="0"/>
              <a:t>Korotkoff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820000"/>
                </a:solidFill>
              </a:rPr>
              <a:t>I:</a:t>
            </a:r>
            <a:r>
              <a:rPr lang="en-US" sz="2600" dirty="0" smtClean="0">
                <a:solidFill>
                  <a:srgbClr val="820000"/>
                </a:solidFill>
              </a:rPr>
              <a:t> </a:t>
            </a:r>
            <a:r>
              <a:rPr lang="el-GR" sz="2600" dirty="0" smtClean="0"/>
              <a:t>Εμφάνιση ελαφρών επαναλαμβανόμενων ήχων, που σταδιακά αυξάνουν σε ένταση. Ο πρώτος ελαφρύς κτύπος αντιστοιχεί στη συστολική πίεση.</a:t>
            </a:r>
            <a:endParaRPr lang="en-US" sz="2600" dirty="0" smtClean="0"/>
          </a:p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820000"/>
                </a:solidFill>
              </a:rPr>
              <a:t>II:</a:t>
            </a:r>
            <a:r>
              <a:rPr lang="en-US" sz="2600" dirty="0" smtClean="0">
                <a:solidFill>
                  <a:srgbClr val="820000"/>
                </a:solidFill>
              </a:rPr>
              <a:t> </a:t>
            </a:r>
            <a:r>
              <a:rPr lang="el-GR" sz="2600" dirty="0" smtClean="0"/>
              <a:t>Οι ήχοι γίνονται πιο μαλακοί και με εντονότερο ήχο «φυσήματος».</a:t>
            </a:r>
            <a:endParaRPr lang="en-US" sz="2600" dirty="0" smtClean="0"/>
          </a:p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820000"/>
                </a:solidFill>
              </a:rPr>
              <a:t>III:</a:t>
            </a:r>
            <a:r>
              <a:rPr lang="en-US" sz="2600" dirty="0" smtClean="0">
                <a:solidFill>
                  <a:srgbClr val="820000"/>
                </a:solidFill>
              </a:rPr>
              <a:t> </a:t>
            </a:r>
            <a:r>
              <a:rPr lang="el-GR" sz="2600" dirty="0" smtClean="0"/>
              <a:t>Οι ήχοι γίνονται πιο ευδιάκριτοι και πιο δυνατοί.</a:t>
            </a:r>
            <a:endParaRPr lang="en-US" sz="2600" dirty="0" smtClean="0"/>
          </a:p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820000"/>
                </a:solidFill>
              </a:rPr>
              <a:t>IV:</a:t>
            </a:r>
            <a:r>
              <a:rPr lang="en-US" sz="2600" dirty="0" smtClean="0">
                <a:solidFill>
                  <a:srgbClr val="820000"/>
                </a:solidFill>
              </a:rPr>
              <a:t> </a:t>
            </a:r>
            <a:r>
              <a:rPr lang="el-GR" sz="2600" dirty="0" smtClean="0"/>
              <a:t>Οι ήχοι σβήνουν, γίνονται λιγότερο ευδιάκριτοι και οι μικρής έντασης ήχοι εξαφανίζονται.</a:t>
            </a:r>
            <a:endParaRPr lang="en-US" sz="2600" dirty="0" smtClean="0"/>
          </a:p>
          <a:p>
            <a:pPr>
              <a:spcAft>
                <a:spcPts val="600"/>
              </a:spcAft>
            </a:pPr>
            <a:r>
              <a:rPr lang="en-US" sz="2600" b="1" dirty="0" smtClean="0">
                <a:solidFill>
                  <a:srgbClr val="820000"/>
                </a:solidFill>
              </a:rPr>
              <a:t>V:</a:t>
            </a:r>
            <a:r>
              <a:rPr lang="en-US" sz="2600" dirty="0" smtClean="0">
                <a:solidFill>
                  <a:srgbClr val="820000"/>
                </a:solidFill>
              </a:rPr>
              <a:t> </a:t>
            </a:r>
            <a:r>
              <a:rPr lang="el-GR" sz="2600" dirty="0" smtClean="0"/>
              <a:t>Οι ήχοι εξαφανίζονται εντελώς. Το σημείο εξάλειψης των ήχων αντιστοιχεί στη διαστολική πίεση.</a:t>
            </a:r>
          </a:p>
          <a:p>
            <a:pPr>
              <a:spcAft>
                <a:spcPts val="600"/>
              </a:spcAft>
            </a:pPr>
            <a:endParaRPr lang="el-GR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289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Φυσιολογικές τιμές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Ιατρείο: 140-90 </a:t>
            </a:r>
            <a:r>
              <a:rPr lang="en-US" sz="2800" dirty="0" smtClean="0"/>
              <a:t>mmHg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24</a:t>
            </a:r>
            <a:r>
              <a:rPr lang="el-GR" sz="2800" dirty="0" err="1" smtClean="0"/>
              <a:t>ωρη</a:t>
            </a:r>
            <a:r>
              <a:rPr lang="el-GR" sz="2800" dirty="0" smtClean="0"/>
              <a:t> καταγραφή: 125 - 80</a:t>
            </a:r>
            <a:r>
              <a:rPr lang="en-US" sz="2800" dirty="0" smtClean="0"/>
              <a:t> mmHg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Ημέρα: 130 – 85 </a:t>
            </a:r>
            <a:r>
              <a:rPr lang="en-US" sz="2800" dirty="0" smtClean="0"/>
              <a:t>mmHg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Νύχτα: 120 – 70 </a:t>
            </a:r>
            <a:r>
              <a:rPr lang="en-US" sz="2800" dirty="0" smtClean="0"/>
              <a:t>mmHg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err="1" smtClean="0"/>
              <a:t>Κατ΄οίκον</a:t>
            </a:r>
            <a:r>
              <a:rPr lang="el-GR" sz="2800" dirty="0" smtClean="0"/>
              <a:t>: 130 – 85 </a:t>
            </a:r>
            <a:r>
              <a:rPr lang="en-US" sz="2800" dirty="0" smtClean="0"/>
              <a:t>mmHg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88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Όργανα λήψης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Υδραργυρικό σφυγμομανόμετρο</a:t>
            </a:r>
          </a:p>
          <a:p>
            <a:endParaRPr lang="el-GR" sz="2800" dirty="0" smtClean="0"/>
          </a:p>
          <a:p>
            <a:r>
              <a:rPr lang="el-GR" sz="2800" dirty="0" smtClean="0"/>
              <a:t>Ηλεκτρονικά πιεσόμετρα</a:t>
            </a:r>
          </a:p>
          <a:p>
            <a:endParaRPr lang="el-GR" sz="2800" dirty="0" smtClean="0"/>
          </a:p>
          <a:p>
            <a:r>
              <a:rPr lang="en-US" sz="2800" dirty="0" err="1" smtClean="0"/>
              <a:t>Averoid</a:t>
            </a:r>
            <a:r>
              <a:rPr lang="en-US" sz="2800" dirty="0" smtClean="0"/>
              <a:t> </a:t>
            </a:r>
            <a:r>
              <a:rPr lang="el-GR" sz="2800" dirty="0" smtClean="0"/>
              <a:t>πιεσόμετρα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4153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Μέγεθος περιχειρίδας</a:t>
            </a:r>
            <a:endParaRPr lang="el-GR" sz="3600" b="1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104938"/>
              </p:ext>
            </p:extLst>
          </p:nvPr>
        </p:nvGraphicFramePr>
        <p:xfrm>
          <a:off x="457200" y="1196975"/>
          <a:ext cx="8228050" cy="3672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0170"/>
                <a:gridCol w="2406316"/>
                <a:gridCol w="2561564"/>
              </a:tblGrid>
              <a:tr h="935881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Κατηγορία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Διαστάσεις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Περιφέρεια βραχίονα</a:t>
                      </a:r>
                      <a:endParaRPr lang="el-GR" sz="2400" dirty="0"/>
                    </a:p>
                  </a:txBody>
                  <a:tcPr marL="98570" marR="98570" anchor="ctr"/>
                </a:tc>
              </a:tr>
              <a:tr h="72645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Νεαρός ενήλικας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12 </a:t>
                      </a:r>
                      <a:r>
                        <a:rPr lang="en-US" sz="2400" dirty="0" smtClean="0"/>
                        <a:t>x 22 cm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22 - 26 cm</a:t>
                      </a:r>
                      <a:endParaRPr lang="el-GR" sz="2400" dirty="0"/>
                    </a:p>
                  </a:txBody>
                  <a:tcPr marL="98570" marR="98570" anchor="ctr"/>
                </a:tc>
              </a:tr>
              <a:tr h="72645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Ενήλικας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 x 30 cm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27 – 34 cm</a:t>
                      </a:r>
                      <a:endParaRPr lang="el-GR" sz="2400" dirty="0"/>
                    </a:p>
                  </a:txBody>
                  <a:tcPr marL="98570" marR="98570" anchor="ctr"/>
                </a:tc>
              </a:tr>
              <a:tr h="72645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Μεγάλος ενήλικας</a:t>
                      </a:r>
                      <a:r>
                        <a:rPr lang="el-GR" sz="2400" baseline="0" dirty="0" smtClean="0"/>
                        <a:t> 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 x 36 cm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 – 44 cm</a:t>
                      </a:r>
                      <a:endParaRPr lang="el-GR" sz="2400" dirty="0"/>
                    </a:p>
                  </a:txBody>
                  <a:tcPr marL="98570" marR="98570" anchor="ctr"/>
                </a:tc>
              </a:tr>
              <a:tr h="556933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Μηρός ενήλικα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 x</a:t>
                      </a:r>
                      <a:r>
                        <a:rPr lang="en-US" sz="2400" baseline="0" dirty="0" smtClean="0"/>
                        <a:t> 42 cm</a:t>
                      </a:r>
                      <a:endParaRPr lang="el-GR" sz="2400" dirty="0"/>
                    </a:p>
                  </a:txBody>
                  <a:tcPr marL="98570" marR="98570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45 – 52 cm</a:t>
                      </a:r>
                      <a:endParaRPr lang="el-GR" sz="2400" dirty="0"/>
                    </a:p>
                  </a:txBody>
                  <a:tcPr marL="98570" marR="98570" anchor="ctr"/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28632" y="4908062"/>
            <a:ext cx="6003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Πηγή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  <a:hlinkClick r:id="rId2"/>
              </a:rPr>
              <a:t>American Heart Association Scientific Statement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012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Ορθοστατική υπόταση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sz="2800" dirty="0" smtClean="0"/>
              <a:t>Πτώση της συστολικής πίεσης κατά 20 </a:t>
            </a:r>
            <a:r>
              <a:rPr lang="en-GB" sz="2800" dirty="0" smtClean="0"/>
              <a:t>mmHg</a:t>
            </a:r>
            <a:r>
              <a:rPr lang="el-GR" sz="2800" dirty="0" smtClean="0"/>
              <a:t> ή της διαστολικής πίεσης κατά 10 </a:t>
            </a:r>
            <a:r>
              <a:rPr lang="en-GB" sz="2800" dirty="0" smtClean="0"/>
              <a:t>mmHg</a:t>
            </a:r>
            <a:r>
              <a:rPr lang="el-GR" sz="2800" dirty="0" smtClean="0"/>
              <a:t> εντός διαστήματος 3 δευτερολέπτων  κατά τη λήψη της αρτηριακής πίεσης από την ύπτια στην όρθια θέση, σε σχέση με την ύπτια.</a:t>
            </a:r>
          </a:p>
          <a:p>
            <a:pPr>
              <a:spcAft>
                <a:spcPts val="600"/>
              </a:spcAft>
            </a:pPr>
            <a:r>
              <a:rPr lang="el-GR" sz="2800" dirty="0" smtClean="0"/>
              <a:t>Από το 1980, η διάγνωση της </a:t>
            </a:r>
            <a:r>
              <a:rPr lang="el-GR" sz="2800" dirty="0" err="1" smtClean="0"/>
              <a:t>ορθοστατικής</a:t>
            </a:r>
            <a:r>
              <a:rPr lang="el-GR" sz="2800" dirty="0" smtClean="0"/>
              <a:t> υπότασης γίνεται και με τη δοκιμασία </a:t>
            </a:r>
            <a:r>
              <a:rPr lang="el-GR" sz="2800" dirty="0" err="1" smtClean="0"/>
              <a:t>ανάκλισης</a:t>
            </a:r>
            <a:r>
              <a:rPr lang="el-GR" sz="2800" dirty="0" smtClean="0"/>
              <a:t> σε 60</a:t>
            </a:r>
            <a:r>
              <a:rPr lang="el-GR" sz="2800" baseline="30000" dirty="0" smtClean="0"/>
              <a:t> ο</a:t>
            </a:r>
            <a:r>
              <a:rPr lang="el-GR" sz="2800" dirty="0" smtClean="0"/>
              <a:t> - 80</a:t>
            </a:r>
            <a:r>
              <a:rPr lang="el-GR" sz="2800" baseline="30000" dirty="0" smtClean="0"/>
              <a:t> ο</a:t>
            </a:r>
            <a:r>
              <a:rPr lang="el-GR" sz="2800" dirty="0" smtClean="0"/>
              <a:t> (</a:t>
            </a:r>
            <a:r>
              <a:rPr lang="el-GR" sz="2800" dirty="0" err="1" smtClean="0"/>
              <a:t>tilt</a:t>
            </a:r>
            <a:r>
              <a:rPr lang="el-GR" sz="2800" dirty="0" smtClean="0"/>
              <a:t>-</a:t>
            </a:r>
            <a:r>
              <a:rPr lang="el-GR" sz="2800" dirty="0" err="1" smtClean="0"/>
              <a:t>test</a:t>
            </a:r>
            <a:r>
              <a:rPr lang="el-GR" sz="2800" dirty="0" smtClean="0"/>
              <a:t>). 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74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Αρτηριακή υπέρταση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 όρος χρησιμοποιείται μόνο για να χαρακτηρισθεί η αρτηριακή πίεση η οποία παραμένει διαρκώς σε υψηλότερα επίπεδα από τα φυσιολογικά. </a:t>
            </a:r>
          </a:p>
          <a:p>
            <a:pPr>
              <a:spcBef>
                <a:spcPts val="1800"/>
              </a:spcBef>
            </a:pPr>
            <a:r>
              <a:rPr lang="el-GR" sz="2800" dirty="0" smtClean="0"/>
              <a:t>Είναι υψηλότερη κατά τη διάρκεια της ημέρας σε σχέση με τη νύχτα, μετά από γυμναστική, κατά τη διάρκεια συναισθηματικής φόρτισης, σε απότομη έκθεση σε κρύο, μετά από λήψη καφέ ή κατά τη διάρκεια του καπνίσματος. 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20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/>
              <a:t>Όρια υπέρτασης κατά </a:t>
            </a:r>
            <a:r>
              <a:rPr lang="en-US" sz="3600" b="1" dirty="0" smtClean="0"/>
              <a:t>WHO</a:t>
            </a:r>
            <a:endParaRPr lang="el-GR" sz="3600" b="1" dirty="0"/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684206"/>
              </p:ext>
            </p:extLst>
          </p:nvPr>
        </p:nvGraphicFramePr>
        <p:xfrm>
          <a:off x="457200" y="1196975"/>
          <a:ext cx="8229600" cy="421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052892">
                <a:tc gridSpan="3"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ΥΠΕΡΤΑΣΗ</a:t>
                      </a:r>
                    </a:p>
                    <a:p>
                      <a:pPr algn="ctr"/>
                      <a:r>
                        <a:rPr lang="el-GR" sz="2800" dirty="0" smtClean="0"/>
                        <a:t>(πίεση σε </a:t>
                      </a:r>
                      <a:r>
                        <a:rPr lang="en-US" sz="2800" dirty="0" smtClean="0"/>
                        <a:t>mmHg)</a:t>
                      </a:r>
                      <a:endParaRPr lang="el-GR" sz="2800" dirty="0"/>
                    </a:p>
                  </a:txBody>
                  <a:tcPr marL="100344" marR="100344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052892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Επίπεδο 1</a:t>
                      </a:r>
                      <a:endParaRPr lang="el-GR" sz="2800" dirty="0"/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140</a:t>
                      </a:r>
                      <a:r>
                        <a:rPr lang="el-GR" sz="2800" baseline="0" dirty="0" smtClean="0"/>
                        <a:t> - 159</a:t>
                      </a:r>
                      <a:endParaRPr lang="el-GR" sz="2800" dirty="0"/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90 - 99</a:t>
                      </a:r>
                      <a:endParaRPr lang="el-GR" sz="2800" dirty="0"/>
                    </a:p>
                  </a:txBody>
                  <a:tcPr marL="100344" marR="100344" anchor="ctr"/>
                </a:tc>
              </a:tr>
              <a:tr h="1052892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Επίπεδο 2</a:t>
                      </a:r>
                      <a:endParaRPr lang="el-GR" sz="2800" dirty="0"/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160 - 179</a:t>
                      </a:r>
                      <a:endParaRPr lang="el-GR" sz="2800" dirty="0"/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100 - 109</a:t>
                      </a:r>
                      <a:endParaRPr lang="el-GR" sz="2800" dirty="0"/>
                    </a:p>
                  </a:txBody>
                  <a:tcPr marL="100344" marR="100344" anchor="ctr"/>
                </a:tc>
              </a:tr>
              <a:tr h="1052892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Επίπεδο 3</a:t>
                      </a:r>
                      <a:endParaRPr lang="el-GR" sz="2800" dirty="0"/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&gt;=180</a:t>
                      </a:r>
                      <a:endParaRPr lang="el-GR" sz="2800" dirty="0"/>
                    </a:p>
                  </a:txBody>
                  <a:tcPr marL="100344" marR="1003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l-GR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&gt;=110</a:t>
                      </a:r>
                      <a:endParaRPr lang="el-GR" sz="2800" dirty="0"/>
                    </a:p>
                  </a:txBody>
                  <a:tcPr marL="100344" marR="100344" anchor="ctr"/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949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Καταγραφή ζωτικών σημείων 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</a:t>
            </a:r>
            <a:r>
              <a:rPr lang="el-GR" sz="2400" dirty="0" smtClean="0"/>
              <a:t> σωστή καταγραφή εξασφαλίζει την  ποιότητα και την συνέχεια στην φροντίδα των ασθενών.</a:t>
            </a:r>
          </a:p>
          <a:p>
            <a:r>
              <a:rPr lang="el-GR" sz="2400" dirty="0" smtClean="0"/>
              <a:t> Διασφαλίζει την επικοινωνία μεταξύ των μελών της υγειονομικής ομάδας. </a:t>
            </a:r>
          </a:p>
          <a:p>
            <a:r>
              <a:rPr lang="el-GR" sz="2400" dirty="0" smtClean="0"/>
              <a:t>Η σωστή καταγραφή είναι η ολοκλήρωση της επαγγελματικής πρακτικής. </a:t>
            </a:r>
          </a:p>
          <a:p>
            <a:r>
              <a:rPr lang="el-GR" sz="2400" dirty="0" smtClean="0"/>
              <a:t>Η καταγραφή είναι αναπόσπαστο κομμάτι της νοσηλευτικής φροντίδας και οι όποιες καταχωρήσεις στο θερμομετρικό διάγραμμα ή το φύλλο νοσηλείας του ασθενή πρέπει να γίνονται συγχρόνως με την παρεχόμενη φροντίδα. </a:t>
            </a:r>
          </a:p>
          <a:p>
            <a:r>
              <a:rPr lang="el-GR" sz="2400" dirty="0" smtClean="0"/>
              <a:t>Σε κάθε καταχώρηση θα πρέπει να φαίνεται ο ακριβής χρόνος και η υπογραφή του υπεύθυνου νοσηλευτή.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198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3096344" cy="2088232"/>
          </a:xfrm>
        </p:spPr>
        <p:txBody>
          <a:bodyPr>
            <a:normAutofit/>
          </a:bodyPr>
          <a:lstStyle/>
          <a:p>
            <a:r>
              <a:rPr lang="el-GR" sz="3200" dirty="0" err="1" smtClean="0"/>
              <a:t>Θερμοδυναμικό</a:t>
            </a:r>
            <a:r>
              <a:rPr lang="el-GR" sz="3200" dirty="0" smtClean="0"/>
              <a:t> διάγραμμα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27</a:t>
            </a:fld>
            <a:endParaRPr lang="el-GR"/>
          </a:p>
        </p:txBody>
      </p:sp>
      <p:pic>
        <p:nvPicPr>
          <p:cNvPr id="37890" name="Εικόνα 28" descr="Thermometri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792" y="158184"/>
            <a:ext cx="534035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91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Παλμική οξυμετρία</a:t>
            </a:r>
            <a:endParaRPr lang="el-GR" sz="3600" b="1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Χρησιμοποιείται για τη συνεχή παρακολούθηση κορεσμού οξυγόνου του αρτηριακού αίματος (SaO</a:t>
            </a:r>
            <a:r>
              <a:rPr lang="el-GR" sz="2800" baseline="-25000" dirty="0" smtClean="0"/>
              <a:t>2</a:t>
            </a:r>
            <a:r>
              <a:rPr lang="el-GR" sz="2800" dirty="0" smtClean="0"/>
              <a:t>). </a:t>
            </a:r>
          </a:p>
          <a:p>
            <a:r>
              <a:rPr lang="el-GR" sz="2800" dirty="0" smtClean="0"/>
              <a:t>Παρέχει τη δυνατότητα άμεσης ανίχνευσης επεισοδίων ισχαιμίας χωρίς τη δυσφορία και τον κίνδυνο των επαναλαμβανόμενων παρακεντήσεων της αρτηρίας. </a:t>
            </a:r>
          </a:p>
          <a:p>
            <a:r>
              <a:rPr lang="el-GR" sz="2800" dirty="0" smtClean="0"/>
              <a:t>Το δάχτυλο (ποδιού ή χεριού) είναι η πιο κοινή θέση τοποθέτησης του οξυμέτρου, όμως εναλλακτικές περιοχές είναι το λοβίο του αυτιού στον ενήλικα ή η καμάρα του ποδιού στο νεογνό.</a:t>
            </a:r>
            <a:endParaRPr lang="el-GR" sz="28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6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Θερμοκρασία σώματος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l-GR" sz="2800" dirty="0" smtClean="0"/>
              <a:t>Ορισμός: Είναι το αποτέλεσμα του ισοζυγίου μεταξύ παραγόμενης και αποβαλλόμενης θερμότητας.</a:t>
            </a:r>
          </a:p>
          <a:p>
            <a:endParaRPr lang="en-US" sz="2800" dirty="0" smtClean="0"/>
          </a:p>
          <a:p>
            <a:r>
              <a:rPr lang="el-GR" sz="2800" dirty="0" smtClean="0"/>
              <a:t>Ρυθμίζεται με έναν μηχανισμό ομοιόστασης, ο οποίος έχει ημερήσια διακύμανση από 0,5 – 1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</a:t>
            </a:r>
            <a:r>
              <a:rPr lang="en-US" sz="2800" dirty="0" smtClean="0"/>
              <a:t>C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457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Παλμικό οξύμετρο</a:t>
            </a:r>
            <a:endParaRPr lang="el-GR" sz="36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4098" name="Picture 2" descr="http://upload.wikimedia.org/wikipedia/commons/thumb/7/7d/Wrist-oximeter.jpg/1024px-Wrist-oxi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52" y="1556792"/>
            <a:ext cx="7017296" cy="375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07804" y="5323695"/>
            <a:ext cx="352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Wrist-oximeter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4"/>
              </a:rPr>
              <a:t>Mysid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923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Μάρθα </a:t>
            </a:r>
            <a:r>
              <a:rPr lang="el-GR" sz="2000" dirty="0" err="1" smtClean="0"/>
              <a:t>Κελέση</a:t>
            </a:r>
            <a:r>
              <a:rPr lang="el-GR" sz="2000" dirty="0" smtClean="0"/>
              <a:t> 2014. Μάρθα </a:t>
            </a:r>
            <a:r>
              <a:rPr lang="el-GR" sz="2000" dirty="0" err="1" smtClean="0"/>
              <a:t>Κελέση</a:t>
            </a:r>
            <a:r>
              <a:rPr lang="el-GR" sz="2000" dirty="0" smtClean="0"/>
              <a:t>. «Εισαγωγή στη Νοσηλευτική Επιστήμη. </a:t>
            </a:r>
            <a:r>
              <a:rPr lang="el-GR" sz="2000" dirty="0"/>
              <a:t>Ενότητα 1: Ζωτικά </a:t>
            </a:r>
            <a:r>
              <a:rPr lang="el-GR" sz="2000" dirty="0" smtClean="0"/>
              <a:t>Σημεία».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/>
              <a:t>Βασική </a:t>
            </a:r>
            <a:r>
              <a:rPr lang="el-GR" sz="2000" dirty="0" smtClean="0"/>
              <a:t>Νοσηλευτική, Θεωρία</a:t>
            </a:r>
            <a:r>
              <a:rPr lang="el-GR" sz="2000" dirty="0"/>
              <a:t>, Εκπαίδευση, </a:t>
            </a:r>
            <a:r>
              <a:rPr lang="el-GR" sz="2000" dirty="0" smtClean="0"/>
              <a:t>Εφαρμογή, Δ</a:t>
            </a:r>
            <a:r>
              <a:rPr lang="el-GR" sz="2000" dirty="0"/>
              <a:t>. </a:t>
            </a:r>
            <a:r>
              <a:rPr lang="el-GR" sz="2000" dirty="0" smtClean="0"/>
              <a:t>Παπαγεωργίου, </a:t>
            </a:r>
            <a:r>
              <a:rPr lang="el-GR" sz="2000" dirty="0"/>
              <a:t>Μ. </a:t>
            </a:r>
            <a:r>
              <a:rPr lang="el-GR" sz="2000" dirty="0" err="1" smtClean="0"/>
              <a:t>Κελέση</a:t>
            </a:r>
            <a:r>
              <a:rPr lang="el-GR" sz="2000" dirty="0" smtClean="0"/>
              <a:t>, </a:t>
            </a:r>
            <a:r>
              <a:rPr lang="el-GR" sz="2000" dirty="0"/>
              <a:t>Γ</a:t>
            </a:r>
            <a:r>
              <a:rPr lang="el-GR" sz="2000" dirty="0" smtClean="0"/>
              <a:t>. </a:t>
            </a:r>
            <a:r>
              <a:rPr lang="el-GR" sz="2000" dirty="0" err="1" smtClean="0"/>
              <a:t>Φασόη</a:t>
            </a:r>
            <a:r>
              <a:rPr lang="el-GR" sz="2000" dirty="0" smtClean="0"/>
              <a:t>, Κωνσταντάρας </a:t>
            </a:r>
            <a:r>
              <a:rPr lang="el-GR" sz="2000" dirty="0"/>
              <a:t>Ιατρικές Εκδόσεις</a:t>
            </a:r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Πυρετός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Φυσιολογική αμυντική απάντηση του σώματος σε κάποιον βλαπτικό παράγοντα και ανάλογα με τα χαρακτηριστικά του διακρίνεται σε 5 τύπους:</a:t>
            </a:r>
          </a:p>
          <a:p>
            <a:pPr marL="870966" lvl="1" indent="-514350">
              <a:buFont typeface="+mj-lt"/>
              <a:buAutoNum type="arabicPeriod"/>
            </a:pPr>
            <a:r>
              <a:rPr lang="el-GR" dirty="0" smtClean="0"/>
              <a:t>Συνεχής</a:t>
            </a:r>
          </a:p>
          <a:p>
            <a:pPr marL="870966" lvl="1" indent="-514350">
              <a:buFont typeface="+mj-lt"/>
              <a:buAutoNum type="arabicPeriod"/>
            </a:pPr>
            <a:r>
              <a:rPr lang="el-GR" dirty="0" smtClean="0"/>
              <a:t>Υφέσιμος</a:t>
            </a:r>
          </a:p>
          <a:p>
            <a:pPr marL="870966" lvl="1" indent="-514350">
              <a:buFont typeface="+mj-lt"/>
              <a:buAutoNum type="arabicPeriod"/>
            </a:pPr>
            <a:r>
              <a:rPr lang="el-GR" dirty="0" smtClean="0"/>
              <a:t>Κυματοειδής</a:t>
            </a:r>
          </a:p>
          <a:p>
            <a:pPr marL="870966" lvl="1" indent="-514350">
              <a:buFont typeface="+mj-lt"/>
              <a:buAutoNum type="arabicPeriod"/>
            </a:pPr>
            <a:r>
              <a:rPr lang="el-GR" dirty="0" smtClean="0"/>
              <a:t>Διαλείπων</a:t>
            </a:r>
          </a:p>
          <a:p>
            <a:pPr marL="870966" lvl="1" indent="-514350">
              <a:buFont typeface="+mj-lt"/>
              <a:buAutoNum type="arabicPeriod"/>
            </a:pPr>
            <a:r>
              <a:rPr lang="el-GR" dirty="0" smtClean="0"/>
              <a:t>Πυρέτιο ή δέκατα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63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Υποθερμία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Ως υποθερμία νοείται μια θερμοκρασία σώματος μικρότερη των 35</a:t>
            </a:r>
            <a:r>
              <a:rPr lang="el-GR" sz="2800" baseline="30000" dirty="0" smtClean="0"/>
              <a:t>ο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C.</a:t>
            </a:r>
            <a:r>
              <a:rPr lang="el-GR" sz="2800" dirty="0" smtClean="0"/>
              <a:t> Διακρίνεται σε:</a:t>
            </a:r>
          </a:p>
          <a:p>
            <a:pPr marL="901700" indent="-547688">
              <a:buFont typeface="+mj-lt"/>
              <a:buAutoNum type="arabicPeriod"/>
            </a:pPr>
            <a:r>
              <a:rPr lang="el-GR" sz="2800" dirty="0" smtClean="0"/>
              <a:t>Πρωτοπαθή τυχαία υποθερμία</a:t>
            </a:r>
          </a:p>
          <a:p>
            <a:pPr marL="901700" indent="-547688">
              <a:buFont typeface="+mj-lt"/>
              <a:buAutoNum type="arabicPeriod"/>
            </a:pPr>
            <a:r>
              <a:rPr lang="el-GR" sz="2800" dirty="0" smtClean="0"/>
              <a:t>Δευτεροπαθή τυχαία υποθερμία</a:t>
            </a:r>
          </a:p>
          <a:p>
            <a:pPr marL="901700" indent="-547688">
              <a:buFont typeface="+mj-lt"/>
              <a:buAutoNum type="arabicPeriod"/>
            </a:pPr>
            <a:r>
              <a:rPr lang="el-GR" sz="2800" dirty="0" smtClean="0"/>
              <a:t>Αστική υποθερμία</a:t>
            </a:r>
          </a:p>
          <a:p>
            <a:pPr marL="901700" indent="-547688">
              <a:buFont typeface="+mj-lt"/>
              <a:buAutoNum type="arabicPeriod"/>
            </a:pPr>
            <a:r>
              <a:rPr lang="el-GR" sz="2800" dirty="0" smtClean="0"/>
              <a:t>Χρόνια υποθερμία</a:t>
            </a:r>
          </a:p>
          <a:p>
            <a:pPr marL="901700" indent="-547688">
              <a:buFont typeface="+mj-lt"/>
              <a:buAutoNum type="arabicPeriod"/>
            </a:pPr>
            <a:r>
              <a:rPr lang="el-GR" sz="2800" dirty="0" smtClean="0"/>
              <a:t>Θεραπευτική ή προκλητή υποθερμία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241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>
                <a:solidFill>
                  <a:schemeClr val="tx1"/>
                </a:solidFill>
              </a:rPr>
              <a:t>Θερμόμετρα</a:t>
            </a:r>
            <a:endParaRPr lang="el-GR" sz="3600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Θερμόμετρο τυμπανικής μεμβράνης</a:t>
            </a:r>
          </a:p>
          <a:p>
            <a:r>
              <a:rPr lang="el-GR" sz="2800" dirty="0" smtClean="0"/>
              <a:t>Ηλεκτρονικό θερμόμετρο</a:t>
            </a:r>
          </a:p>
          <a:p>
            <a:r>
              <a:rPr lang="el-GR" sz="2800" dirty="0" smtClean="0"/>
              <a:t>Θερμόμετρο ορθού</a:t>
            </a:r>
          </a:p>
          <a:p>
            <a:r>
              <a:rPr lang="el-GR" sz="2800" dirty="0" smtClean="0"/>
              <a:t>Υδραργυρικό θερμόμετρο*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400" i="1" dirty="0" smtClean="0"/>
              <a:t>*Από τις 3/4/2009 εφαρμόστηκε στην Ελλάδα η</a:t>
            </a:r>
          </a:p>
          <a:p>
            <a:pPr>
              <a:buNone/>
            </a:pPr>
            <a:r>
              <a:rPr lang="el-GR" sz="2400" i="1" dirty="0" smtClean="0"/>
              <a:t>οδηγία 2007/51/ΕΚ του Ευρωπαϊκού Κοινοβουλίου</a:t>
            </a:r>
          </a:p>
          <a:p>
            <a:pPr>
              <a:buNone/>
            </a:pPr>
            <a:r>
              <a:rPr lang="el-GR" sz="2400" i="1" dirty="0" smtClean="0"/>
              <a:t>σχετικά  με τους περιορισμούς διάθεσης στην</a:t>
            </a:r>
          </a:p>
          <a:p>
            <a:pPr>
              <a:buNone/>
            </a:pPr>
            <a:r>
              <a:rPr lang="el-GR" sz="2400" i="1" dirty="0" smtClean="0"/>
              <a:t>αγορά ορισμένων οργάνων λήψης που περιέχουν</a:t>
            </a:r>
          </a:p>
          <a:p>
            <a:pPr>
              <a:buNone/>
            </a:pPr>
            <a:r>
              <a:rPr lang="el-GR" sz="2400" i="1" dirty="0" smtClean="0"/>
              <a:t>Υδράργυρο.</a:t>
            </a:r>
          </a:p>
          <a:p>
            <a:endParaRPr lang="el-GR" i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1812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b="1" dirty="0" smtClean="0"/>
              <a:t>Περιοχές τοποθέτησης θερμόμετρου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800" dirty="0" smtClean="0"/>
              <a:t>Η κοιλότητα της μασχάλης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800" dirty="0" smtClean="0"/>
              <a:t>Η μηροβουβωνική πτυχή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800" dirty="0" smtClean="0"/>
              <a:t>Η στοματική κοιλότητα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800" dirty="0" smtClean="0"/>
              <a:t>Η τυμπανική μεμβράνη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2800" dirty="0" smtClean="0"/>
              <a:t>Το ορθό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393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Φυσιολογικές τιμές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Σε υγιή άτομα ηλικίας 18-40 ετών, η μέση θερμοκρασία του στόματος είναι 36,8 ± 0,4 βαθμούς </a:t>
            </a:r>
            <a:r>
              <a:rPr lang="en-US" sz="2400" dirty="0" smtClean="0"/>
              <a:t>C</a:t>
            </a:r>
            <a:r>
              <a:rPr lang="el-GR" sz="2400" dirty="0" smtClean="0"/>
              <a:t>, με χαμηλότερα επίπεδα στις έξι το πρωί και υψηλότερα στις τέσσερις με έξι το απόγευμα.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Η μέγιστη φυσιολογική θερμοκρασία του στόματος είναι 37,2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 στις έξι το πρωί και 37,7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</a:t>
            </a:r>
            <a:r>
              <a:rPr lang="en-US" sz="2400" dirty="0" smtClean="0"/>
              <a:t>C</a:t>
            </a:r>
            <a:r>
              <a:rPr lang="el-GR" sz="2400" dirty="0" smtClean="0"/>
              <a:t> στις τέσσερις το απόγευμα.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Η φυσιολογική θερμοκρασία από το ορθό είναι κατά 0,6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 υψηλότερη (37,5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</a:t>
            </a:r>
            <a:r>
              <a:rPr lang="el-GR" sz="2400" dirty="0" smtClean="0"/>
              <a:t>), από τη θερμοκρασία της μασχάλης.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3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 smtClean="0"/>
              <a:t>Αρτηριακός σφυγμός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Με κάθε συστολή η αριστερή κοιλία εξωθεί μια ποσότητα αίματος στην αορτή και στη συνέχεια στο αρτηριακό δίκτυο.</a:t>
            </a:r>
            <a:endParaRPr lang="en-US" sz="2800" dirty="0" smtClean="0"/>
          </a:p>
          <a:p>
            <a:r>
              <a:rPr lang="el-GR" sz="2800" dirty="0" smtClean="0"/>
              <a:t>Το κύμα της πίεσης μετακινείται πολύ γρήγορα κατά μήκος όλου του αρτηριακού δικτύου όπου μπορεί να γίνει αντιληπτό σαν αρτηριακός σφυγμός.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4B98-4358-4C25-97EC-202239D1F8C5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0447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112</TotalTime>
  <Words>1720</Words>
  <Application>Microsoft Office PowerPoint</Application>
  <PresentationFormat>On-screen Show (4:3)</PresentationFormat>
  <Paragraphs>262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exo-opistho_simeiomata</vt:lpstr>
      <vt:lpstr>Εισαγωγή στη Νοσηλευτική Επιστήμη</vt:lpstr>
      <vt:lpstr>Ποια είναι:</vt:lpstr>
      <vt:lpstr>Θερμοκρασία σώματος</vt:lpstr>
      <vt:lpstr>Πυρετός</vt:lpstr>
      <vt:lpstr>Υποθερμία</vt:lpstr>
      <vt:lpstr>Θερμόμετρα</vt:lpstr>
      <vt:lpstr>Περιοχές τοποθέτησης θερμόμετρου</vt:lpstr>
      <vt:lpstr>Φυσιολογικές τιμές</vt:lpstr>
      <vt:lpstr>Αρτηριακός σφυγμός</vt:lpstr>
      <vt:lpstr>Αρτηρίες ψηλάφησης αρτηριακού σφυγμού (1/3)</vt:lpstr>
      <vt:lpstr>Αρτηρίες ψηλάφησης αρτηριακού σφυγμού (3/3)</vt:lpstr>
      <vt:lpstr>Φυσιολογικές τιμές</vt:lpstr>
      <vt:lpstr>Εύρος σφυγμού (0-4)</vt:lpstr>
      <vt:lpstr>Η λήψη του σφυγμού μπορεί να είναι ψευδώς παθολογική:</vt:lpstr>
      <vt:lpstr>Ακρόαση καρδιάς   Ψηλάφηση κορυφαίου σφυγμού</vt:lpstr>
      <vt:lpstr>Αναπνοή</vt:lpstr>
      <vt:lpstr>Τύποι αναπνοής (1/2)</vt:lpstr>
      <vt:lpstr>Τύποι αναπνοής (2/2)</vt:lpstr>
      <vt:lpstr>Αρτηριακή πίεση</vt:lpstr>
      <vt:lpstr>Ήχοι Korotkoff</vt:lpstr>
      <vt:lpstr>Φυσιολογικές τιμές</vt:lpstr>
      <vt:lpstr>Όργανα λήψης</vt:lpstr>
      <vt:lpstr>Μέγεθος περιχειρίδας</vt:lpstr>
      <vt:lpstr>Ορθοστατική υπόταση</vt:lpstr>
      <vt:lpstr>Αρτηριακή υπέρταση</vt:lpstr>
      <vt:lpstr>Όρια υπέρτασης κατά WHO</vt:lpstr>
      <vt:lpstr>Καταγραφή ζωτικών σημείων </vt:lpstr>
      <vt:lpstr>Θερμοδυναμικό διάγραμμα</vt:lpstr>
      <vt:lpstr>Παλμική οξυμετρία</vt:lpstr>
      <vt:lpstr>Παλμικό οξύμετρο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alex</cp:lastModifiedBy>
  <cp:revision>13</cp:revision>
  <dcterms:created xsi:type="dcterms:W3CDTF">2014-11-05T11:37:25Z</dcterms:created>
  <dcterms:modified xsi:type="dcterms:W3CDTF">2014-11-19T11:02:32Z</dcterms:modified>
</cp:coreProperties>
</file>