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62" r:id="rId14"/>
    <p:sldId id="264" r:id="rId15"/>
    <p:sldId id="267" r:id="rId16"/>
    <p:sldId id="26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D11FE8-4F60-44CF-868F-79C4D0481E04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8E6F3B-5705-4BD5-B5E1-877F274F5FEE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43F97-0FF9-4D85-9A06-ADDA2B09F2D6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69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F888-C350-4870-A294-0EBF9C7B5C77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AE592E-4BEB-4D5A-AE0F-10AB990C6D93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C7E0B3-17A8-4F67-B7F0-5C6FAED0D374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525370-EBA7-4957-9BC5-7E13E2F80CF4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c/Coombs_test_schematic.pn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._Rad" TargetMode="External"/><Relationship Id="rId5" Type="http://schemas.openxmlformats.org/officeDocument/2006/relationships/hyperlink" Target="http://commons.wikimedia.org/wiki/File:Coombs_test_schematic.pn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 </a:t>
            </a:r>
            <a:r>
              <a:rPr lang="el-GR" sz="2600" dirty="0"/>
              <a:t>Άμεση δοκιμασία </a:t>
            </a:r>
            <a:r>
              <a:rPr lang="el-GR" sz="2600" dirty="0" err="1"/>
              <a:t>αντισφαιρινικού</a:t>
            </a:r>
            <a:r>
              <a:rPr lang="el-GR" sz="2600" dirty="0"/>
              <a:t> ορού (</a:t>
            </a:r>
            <a:r>
              <a:rPr lang="el-GR" sz="2600" dirty="0" err="1"/>
              <a:t>Coombs</a:t>
            </a:r>
            <a:r>
              <a:rPr lang="el-GR" sz="2600" dirty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– Βασίλειος </a:t>
            </a:r>
            <a:r>
              <a:rPr lang="el-GR" sz="2200" dirty="0" err="1" smtClean="0"/>
              <a:t>Μπίρτσας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Παρατηρήσεις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Σε περίπτωση θετικού αποτελέσματος, η διαδικασία επαναλαμβάνεται με </a:t>
            </a:r>
            <a:r>
              <a:rPr lang="el-GR" altLang="el-GR" dirty="0" err="1" smtClean="0"/>
              <a:t>μονοδύναμους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αντισφαιρινικούς</a:t>
            </a:r>
            <a:r>
              <a:rPr lang="el-GR" altLang="el-GR" dirty="0" smtClean="0"/>
              <a:t> ορούς (</a:t>
            </a:r>
            <a:r>
              <a:rPr lang="en-US" altLang="el-GR" dirty="0" smtClean="0"/>
              <a:t>IgG, IgM, IgA, C3a, C3d, C4) </a:t>
            </a:r>
            <a:r>
              <a:rPr lang="el-GR" altLang="el-GR" dirty="0" smtClean="0"/>
              <a:t>για τυποποίηση του </a:t>
            </a:r>
            <a:r>
              <a:rPr lang="el-GR" altLang="el-GR" dirty="0" err="1" smtClean="0"/>
              <a:t>προσροφηθέντος</a:t>
            </a:r>
            <a:r>
              <a:rPr lang="el-GR" altLang="el-GR" dirty="0" smtClean="0"/>
              <a:t> αντισώματος.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2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Άμεση δοκιμασία </a:t>
            </a:r>
            <a:r>
              <a:rPr lang="el-GR" sz="2000" dirty="0" err="1"/>
              <a:t>αντισφαιρινικού</a:t>
            </a:r>
            <a:r>
              <a:rPr lang="el-GR" sz="2000" dirty="0"/>
              <a:t> ορού (</a:t>
            </a:r>
            <a:r>
              <a:rPr lang="el-GR" sz="2000" dirty="0" err="1"/>
              <a:t>Coombs</a:t>
            </a:r>
            <a:r>
              <a:rPr lang="el-GR" sz="2000" dirty="0"/>
              <a:t>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Περιεχόμενο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Αρχή μεθόδου.</a:t>
            </a:r>
          </a:p>
          <a:p>
            <a:pPr eaLnBrk="1" hangingPunct="1"/>
            <a:r>
              <a:rPr lang="el-GR" altLang="el-GR" dirty="0" smtClean="0"/>
              <a:t>Υλικά και όργανα.</a:t>
            </a:r>
          </a:p>
          <a:p>
            <a:pPr eaLnBrk="1" hangingPunct="1"/>
            <a:r>
              <a:rPr lang="el-GR" altLang="el-GR" dirty="0" smtClean="0"/>
              <a:t>Διαδικασία.</a:t>
            </a:r>
          </a:p>
          <a:p>
            <a:pPr eaLnBrk="1" hangingPunct="1"/>
            <a:r>
              <a:rPr lang="el-GR" altLang="el-GR" dirty="0" smtClean="0"/>
              <a:t>Αποτελέσματα.</a:t>
            </a:r>
          </a:p>
          <a:p>
            <a:pPr eaLnBrk="1" hangingPunct="1"/>
            <a:r>
              <a:rPr lang="el-GR" altLang="el-GR" dirty="0" smtClean="0"/>
              <a:t>Σημεία Προσοχής.</a:t>
            </a:r>
          </a:p>
          <a:p>
            <a:pPr eaLnBrk="1" hangingPunct="1"/>
            <a:r>
              <a:rPr lang="el-GR" altLang="el-GR" dirty="0" smtClean="0"/>
              <a:t>Συμπεράσματα.</a:t>
            </a:r>
          </a:p>
          <a:p>
            <a:pPr eaLnBrk="1" hangingPunct="1"/>
            <a:r>
              <a:rPr lang="el-GR" altLang="el-GR" dirty="0" smtClean="0"/>
              <a:t>Παρατηρήσεις.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1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j-lt"/>
              </a:rPr>
              <a:t>Χρησιμεύει για την ανίχνευση των </a:t>
            </a:r>
            <a:r>
              <a:rPr lang="el-GR" b="1" dirty="0" err="1" smtClean="0">
                <a:latin typeface="+mj-lt"/>
              </a:rPr>
              <a:t>ερυθροκυττάρων</a:t>
            </a:r>
            <a:r>
              <a:rPr lang="el-GR" dirty="0" smtClean="0">
                <a:latin typeface="+mj-lt"/>
              </a:rPr>
              <a:t> που έχουν συνδεθεί </a:t>
            </a:r>
            <a:r>
              <a:rPr lang="en-US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in vivo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latin typeface="+mj-lt"/>
              </a:rPr>
              <a:t>με ατελή – κυρίως </a:t>
            </a:r>
            <a:r>
              <a:rPr lang="en-US" dirty="0" err="1" smtClean="0">
                <a:latin typeface="+mj-lt"/>
              </a:rPr>
              <a:t>IgG</a:t>
            </a:r>
            <a:r>
              <a:rPr lang="en-US" dirty="0" smtClean="0">
                <a:latin typeface="+mj-lt"/>
              </a:rPr>
              <a:t> – </a:t>
            </a:r>
            <a:r>
              <a:rPr lang="el-GR" dirty="0" smtClean="0">
                <a:latin typeface="+mj-lt"/>
              </a:rPr>
              <a:t>αντισώματα ή/και κλάσμα  του συμπληρώματος (χωρίς να προκαλούν συγκόλληση).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j-lt"/>
              </a:rPr>
              <a:t>Ο </a:t>
            </a:r>
            <a:r>
              <a:rPr lang="el-GR" dirty="0" err="1" smtClean="0">
                <a:latin typeface="+mj-lt"/>
              </a:rPr>
              <a:t>αντισφαιρινικός</a:t>
            </a:r>
            <a:r>
              <a:rPr lang="el-GR" dirty="0" smtClean="0">
                <a:latin typeface="+mj-lt"/>
              </a:rPr>
              <a:t> ορός περιέχει αντισώματα έναντι των ανθρώπινων </a:t>
            </a:r>
            <a:r>
              <a:rPr lang="el-GR" dirty="0" err="1" smtClean="0">
                <a:latin typeface="+mj-lt"/>
              </a:rPr>
              <a:t>σφαιρινών</a:t>
            </a:r>
            <a:r>
              <a:rPr lang="el-GR" dirty="0" smtClean="0">
                <a:latin typeface="+mj-lt"/>
              </a:rPr>
              <a:t>, κατά συνέπεια προσκολλάται στα ευαισθητοποιημένα ερυθρά.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41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Δείγμα </a:t>
            </a:r>
            <a:r>
              <a:rPr lang="el-GR" dirty="0" smtClean="0"/>
              <a:t>(πλυμένα </a:t>
            </a:r>
            <a:r>
              <a:rPr lang="el-GR" b="1" dirty="0" smtClean="0"/>
              <a:t>ερυθρά </a:t>
            </a:r>
            <a:r>
              <a:rPr lang="el-GR" dirty="0" smtClean="0"/>
              <a:t>από ολικό αίμα με </a:t>
            </a:r>
            <a:r>
              <a:rPr lang="en-US" dirty="0" smtClean="0"/>
              <a:t>EDTA</a:t>
            </a:r>
            <a:r>
              <a:rPr lang="el-GR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Πολυδύναμος </a:t>
            </a:r>
            <a:r>
              <a:rPr lang="el-GR" b="1" dirty="0" err="1" smtClean="0"/>
              <a:t>Αντισφαιρινικός</a:t>
            </a:r>
            <a:r>
              <a:rPr lang="el-GR" b="1" dirty="0" smtClean="0"/>
              <a:t> Ορός.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Μονοδύναμοι</a:t>
            </a:r>
            <a:r>
              <a:rPr lang="el-GR" dirty="0" smtClean="0"/>
              <a:t> οροί.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0,9% </a:t>
            </a:r>
            <a:r>
              <a:rPr lang="en-US" dirty="0" err="1" smtClean="0"/>
              <a:t>NaCl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Σωληνάρια </a:t>
            </a:r>
            <a:r>
              <a:rPr lang="el-GR" dirty="0" err="1" smtClean="0"/>
              <a:t>αιμολύσεως</a:t>
            </a:r>
            <a:r>
              <a:rPr lang="el-GR" dirty="0" smtClean="0"/>
              <a:t> και </a:t>
            </a:r>
            <a:r>
              <a:rPr lang="el-GR" dirty="0" err="1" smtClean="0"/>
              <a:t>στατό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Σιφώνια </a:t>
            </a:r>
            <a:r>
              <a:rPr lang="en-US" dirty="0" smtClean="0"/>
              <a:t>Pasteur</a:t>
            </a:r>
            <a:r>
              <a:rPr lang="el-GR" dirty="0" smtClean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Φυγόκεντρος.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5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Παίρνουμε μικρή ποσότητα ολικού αίματος και πλένουμε τρεις φορές με </a:t>
            </a:r>
            <a:r>
              <a:rPr lang="en-US" dirty="0" smtClean="0"/>
              <a:t>0,9% </a:t>
            </a:r>
            <a:r>
              <a:rPr lang="en-US" dirty="0" err="1" smtClean="0"/>
              <a:t>NaCl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Παρασκευάζουμε εναιώρημα 2-5% σε </a:t>
            </a:r>
            <a:r>
              <a:rPr lang="en-US" dirty="0" smtClean="0"/>
              <a:t>0,9% </a:t>
            </a:r>
            <a:r>
              <a:rPr lang="en-US" dirty="0" err="1" smtClean="0"/>
              <a:t>NaCl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σωληνάριο </a:t>
            </a:r>
            <a:r>
              <a:rPr lang="el-GR" dirty="0" err="1" smtClean="0"/>
              <a:t>αιμολύσεως</a:t>
            </a:r>
            <a:r>
              <a:rPr lang="el-GR" dirty="0" smtClean="0"/>
              <a:t> προστίθενται 2 σταγόνες εναιωρήματος και 2 σταγόνες πολυδύναμου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Επώαση σε θερμοκρασία δωματίου 10΄.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για 1΄ σε 1000 στροφές.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0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Direct Coombs</a:t>
            </a:r>
            <a:endParaRPr lang="el-GR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24578" name="Picture 2" descr="File:Coombs test schemati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49601"/>
          <a:stretch>
            <a:fillRect/>
          </a:stretch>
        </p:blipFill>
        <p:spPr bwMode="auto">
          <a:xfrm>
            <a:off x="603409" y="1556792"/>
            <a:ext cx="7937183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603409" y="5384249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Coombs test </a:t>
            </a:r>
            <a:r>
              <a:rPr lang="en-US" sz="1200" dirty="0" smtClean="0">
                <a:latin typeface="+mn-lt"/>
                <a:hlinkClick r:id="rId5"/>
              </a:rPr>
              <a:t>schematic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. Rad"/>
              </a:rPr>
              <a:t>A. Rad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Αποτελέσματα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j-lt"/>
              </a:rPr>
              <a:t>Ο έλεγχος γίνεται μακροσκοπικά και (αν χρειάζεται) μικροσκοπικά</a:t>
            </a:r>
            <a:r>
              <a:rPr lang="el-GR" dirty="0">
                <a:latin typeface="+mj-lt"/>
              </a:rPr>
              <a:t>.</a:t>
            </a:r>
            <a:endParaRPr lang="el-GR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j-lt"/>
              </a:rPr>
              <a:t>Το αποτέλεσμα εκφράζεται αναλόγως του βαθμού συγκόλλησης (+ συγκόλληση που μόλις διακρίνεται, ++ μικροί σωροί ερυθρών, +++ μεγάλοι σωροί ερυθρών, ++++ μεγάλα συσσωματώματα ερυθρών)  ή της μη συγκόλλησης (- ή 0).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j-lt"/>
              </a:rPr>
              <a:t>Φυσιολογικά η άμεση </a:t>
            </a:r>
            <a:r>
              <a:rPr lang="en-US" dirty="0" smtClean="0">
                <a:latin typeface="+mj-lt"/>
              </a:rPr>
              <a:t>Coombs </a:t>
            </a:r>
            <a:r>
              <a:rPr lang="el-GR" dirty="0" smtClean="0">
                <a:latin typeface="+mj-lt"/>
              </a:rPr>
              <a:t>είναι (-).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8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Σημεία Προσοχής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Πρόσφατο δείγμα.</a:t>
            </a:r>
          </a:p>
          <a:p>
            <a:pPr eaLnBrk="1" hangingPunct="1"/>
            <a:r>
              <a:rPr lang="el-GR" altLang="el-GR" dirty="0" smtClean="0"/>
              <a:t>Σχολαστικό πλύσιμο ερυθρών για απομάκρυνση αντισωμάτων του ορού.</a:t>
            </a:r>
          </a:p>
          <a:p>
            <a:pPr eaLnBrk="1" hangingPunct="1"/>
            <a:r>
              <a:rPr lang="el-GR" altLang="el-GR" dirty="0" smtClean="0"/>
              <a:t>Όριο χρήσης </a:t>
            </a:r>
            <a:r>
              <a:rPr lang="el-GR" altLang="el-GR" dirty="0" err="1" smtClean="0"/>
              <a:t>αντισφαιρινικού</a:t>
            </a:r>
            <a:r>
              <a:rPr lang="el-GR" altLang="el-GR" dirty="0" smtClean="0"/>
              <a:t> ορού.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Συμπεράσματα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altLang="el-GR" b="1" dirty="0" smtClean="0"/>
              <a:t>Θετικό αποτέλεσμα στην άμεση </a:t>
            </a:r>
            <a:r>
              <a:rPr lang="en-US" altLang="el-GR" b="1" dirty="0" smtClean="0">
                <a:latin typeface="Cambria" pitchFamily="18" charset="0"/>
              </a:rPr>
              <a:t>Coombs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>παρατηρείται</a:t>
            </a:r>
            <a:r>
              <a:rPr lang="el-GR" altLang="el-GR" u="sng" dirty="0" smtClean="0"/>
              <a:t>:</a:t>
            </a:r>
          </a:p>
          <a:p>
            <a:pPr eaLnBrk="1" hangingPunct="1"/>
            <a:r>
              <a:rPr lang="el-GR" altLang="el-GR" dirty="0" smtClean="0"/>
              <a:t>Σε </a:t>
            </a:r>
            <a:r>
              <a:rPr lang="el-GR" altLang="el-GR" dirty="0" err="1" smtClean="0"/>
              <a:t>Αυτοάνοση</a:t>
            </a:r>
            <a:r>
              <a:rPr lang="el-GR" altLang="el-GR" dirty="0" smtClean="0"/>
              <a:t> Αιμολυτική Αναιμία.</a:t>
            </a:r>
          </a:p>
          <a:p>
            <a:pPr eaLnBrk="1" hangingPunct="1"/>
            <a:r>
              <a:rPr lang="el-GR" altLang="el-GR" dirty="0" smtClean="0"/>
              <a:t>Στην Αιμολυτική Νόσο του Νεογνού.</a:t>
            </a:r>
          </a:p>
          <a:p>
            <a:pPr eaLnBrk="1" hangingPunct="1"/>
            <a:r>
              <a:rPr lang="el-GR" altLang="el-GR" dirty="0" smtClean="0"/>
              <a:t>Σε αντίδραση από μετάγγιση.</a:t>
            </a:r>
          </a:p>
          <a:p>
            <a:pPr eaLnBrk="1" hangingPunct="1"/>
            <a:r>
              <a:rPr lang="el-GR" altLang="el-GR" dirty="0" smtClean="0"/>
              <a:t>Σε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από φάρμακα.</a:t>
            </a:r>
          </a:p>
          <a:p>
            <a:pPr eaLnBrk="1" hangingPunct="1"/>
            <a:r>
              <a:rPr lang="el-GR" altLang="el-GR" dirty="0" smtClean="0"/>
              <a:t>Σε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από χημικές ουσίες.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38</TotalTime>
  <Words>932</Words>
  <Application>Microsoft Office PowerPoint</Application>
  <PresentationFormat>Προβολή στην οθόνη (4:3)</PresentationFormat>
  <Paragraphs>127</Paragraphs>
  <Slides>17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</vt:lpstr>
      <vt:lpstr>OC_template_updated</vt:lpstr>
      <vt:lpstr>Αιμοδοσία (E)</vt:lpstr>
      <vt:lpstr>Περιεχόμενο</vt:lpstr>
      <vt:lpstr>Αρχή Μεθόδου</vt:lpstr>
      <vt:lpstr>Υλικά και όργανα</vt:lpstr>
      <vt:lpstr>Διαδικασία</vt:lpstr>
      <vt:lpstr>Direct Coombs</vt:lpstr>
      <vt:lpstr>Αποτελέσματα</vt:lpstr>
      <vt:lpstr>Σημεία Προσοχής</vt:lpstr>
      <vt:lpstr>Συμπεράσματα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7</cp:revision>
  <dcterms:created xsi:type="dcterms:W3CDTF">2015-02-12T07:02:23Z</dcterms:created>
  <dcterms:modified xsi:type="dcterms:W3CDTF">2015-03-02T09:17:31Z</dcterms:modified>
</cp:coreProperties>
</file>